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261" r:id="rId3"/>
    <p:sldId id="263" r:id="rId4"/>
    <p:sldId id="274" r:id="rId5"/>
    <p:sldId id="279" r:id="rId6"/>
    <p:sldId id="280" r:id="rId7"/>
    <p:sldId id="281" r:id="rId8"/>
    <p:sldId id="262" r:id="rId9"/>
    <p:sldId id="273" r:id="rId10"/>
    <p:sldId id="286" r:id="rId11"/>
    <p:sldId id="287" r:id="rId12"/>
    <p:sldId id="288" r:id="rId13"/>
    <p:sldId id="265" r:id="rId14"/>
    <p:sldId id="272" r:id="rId15"/>
    <p:sldId id="293" r:id="rId16"/>
    <p:sldId id="294" r:id="rId17"/>
    <p:sldId id="295" r:id="rId18"/>
    <p:sldId id="266" r:id="rId19"/>
    <p:sldId id="271" r:id="rId20"/>
    <p:sldId id="300" r:id="rId21"/>
    <p:sldId id="301" r:id="rId22"/>
    <p:sldId id="302" r:id="rId23"/>
    <p:sldId id="267" r:id="rId24"/>
    <p:sldId id="259" r:id="rId25"/>
    <p:sldId id="304" r:id="rId26"/>
    <p:sldId id="258"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00324B"/>
    <a:srgbClr val="ED7D31"/>
    <a:srgbClr val="FFC000"/>
    <a:srgbClr val="202020"/>
    <a:srgbClr val="CC3300"/>
    <a:srgbClr val="CC0000"/>
    <a:srgbClr val="FF3300"/>
    <a:srgbClr val="990000"/>
    <a:srgbClr val="FF8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4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extLst>
              <c:ext xmlns:c16="http://schemas.microsoft.com/office/drawing/2014/chart" uri="{C3380CC4-5D6E-409C-BE32-E72D297353CC}">
                <c16:uniqueId val="{00000001-3BEB-4A9C-802E-657A490852FC}"/>
              </c:ext>
            </c:extLst>
          </c:dPt>
          <c:dPt>
            <c:idx val="1"/>
            <c:bubble3D val="0"/>
            <c:spPr>
              <a:solidFill>
                <a:srgbClr val="323232"/>
              </a:solidFill>
            </c:spPr>
            <c:extLst>
              <c:ext xmlns:c16="http://schemas.microsoft.com/office/drawing/2014/chart" uri="{C3380CC4-5D6E-409C-BE32-E72D297353CC}">
                <c16:uniqueId val="{00000003-3BEB-4A9C-802E-657A490852FC}"/>
              </c:ext>
            </c:extLst>
          </c:dPt>
          <c:dPt>
            <c:idx val="2"/>
            <c:bubble3D val="0"/>
            <c:extLst>
              <c:ext xmlns:c16="http://schemas.microsoft.com/office/drawing/2014/chart" uri="{C3380CC4-5D6E-409C-BE32-E72D297353CC}">
                <c16:uniqueId val="{00000005-3BEB-4A9C-802E-657A490852FC}"/>
              </c:ext>
            </c:extLst>
          </c:dPt>
          <c:dPt>
            <c:idx val="3"/>
            <c:bubble3D val="0"/>
            <c:spPr>
              <a:solidFill>
                <a:srgbClr val="323232"/>
              </a:solidFill>
            </c:spPr>
            <c:extLst>
              <c:ext xmlns:c16="http://schemas.microsoft.com/office/drawing/2014/chart" uri="{C3380CC4-5D6E-409C-BE32-E72D297353CC}">
                <c16:uniqueId val="{00000007-3BEB-4A9C-802E-657A490852FC}"/>
              </c:ext>
            </c:extLst>
          </c:dPt>
          <c:cat>
            <c:strRef>
              <c:f>Sheet1!$A$2:$A$5</c:f>
              <c:strCache>
                <c:ptCount val="4"/>
                <c:pt idx="0">
                  <c:v>1st Qtr</c:v>
                </c:pt>
                <c:pt idx="1">
                  <c:v>2nd Qtr</c:v>
                </c:pt>
                <c:pt idx="2">
                  <c:v>3rd Qtr</c:v>
                </c:pt>
                <c:pt idx="3">
                  <c:v>4th Qtr</c:v>
                </c:pt>
              </c:strCache>
            </c:strRef>
          </c:cat>
          <c:val>
            <c:numRef>
              <c:f>Sheet1!$B$2:$B$5</c:f>
              <c:numCache>
                <c:formatCode>g/"通""用""格""式"</c:formatCode>
                <c:ptCount val="4"/>
                <c:pt idx="0">
                  <c:v>5.2</c:v>
                </c:pt>
                <c:pt idx="1">
                  <c:v>3.2</c:v>
                </c:pt>
                <c:pt idx="2">
                  <c:v>1.4</c:v>
                </c:pt>
                <c:pt idx="3">
                  <c:v>1.2</c:v>
                </c:pt>
              </c:numCache>
            </c:numRef>
          </c:val>
          <c:extLst>
            <c:ext xmlns:c16="http://schemas.microsoft.com/office/drawing/2014/chart" uri="{C3380CC4-5D6E-409C-BE32-E72D297353CC}">
              <c16:uniqueId val="{00000008-3BEB-4A9C-802E-657A490852FC}"/>
            </c:ext>
          </c:extLst>
        </c:ser>
        <c:dLbls>
          <c:showLegendKey val="0"/>
          <c:showVal val="0"/>
          <c:showCatName val="0"/>
          <c:showSerName val="0"/>
          <c:showPercent val="0"/>
          <c:showBubbleSize val="0"/>
          <c:showLeaderLines val="1"/>
        </c:dLbls>
        <c:firstSliceAng val="0"/>
        <c:holeSize val="75"/>
      </c:doughnutChart>
      <c:spPr>
        <a:noFill/>
        <a:ln w="25335">
          <a:noFill/>
        </a:ln>
      </c:spPr>
    </c:plotArea>
    <c:plotVisOnly val="1"/>
    <c:dispBlanksAs val="gap"/>
    <c:showDLblsOverMax val="0"/>
  </c:chart>
  <c:txPr>
    <a:bodyPr/>
    <a:lstStyle/>
    <a:p>
      <a:pPr>
        <a:defRPr lang="zh-CN" sz="1795"/>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spPr>
              <a:solidFill>
                <a:srgbClr val="323232"/>
              </a:solidFill>
            </c:spPr>
            <c:extLst>
              <c:ext xmlns:c16="http://schemas.microsoft.com/office/drawing/2014/chart" uri="{C3380CC4-5D6E-409C-BE32-E72D297353CC}">
                <c16:uniqueId val="{00000001-DBCC-48EA-826E-2EA0025D9C5E}"/>
              </c:ext>
            </c:extLst>
          </c:dPt>
          <c:dPt>
            <c:idx val="1"/>
            <c:bubble3D val="0"/>
            <c:extLst>
              <c:ext xmlns:c16="http://schemas.microsoft.com/office/drawing/2014/chart" uri="{C3380CC4-5D6E-409C-BE32-E72D297353CC}">
                <c16:uniqueId val="{00000003-DBCC-48EA-826E-2EA0025D9C5E}"/>
              </c:ext>
            </c:extLst>
          </c:dPt>
          <c:dPt>
            <c:idx val="2"/>
            <c:bubble3D val="0"/>
            <c:spPr>
              <a:solidFill>
                <a:srgbClr val="323232"/>
              </a:solidFill>
            </c:spPr>
            <c:extLst>
              <c:ext xmlns:c16="http://schemas.microsoft.com/office/drawing/2014/chart" uri="{C3380CC4-5D6E-409C-BE32-E72D297353CC}">
                <c16:uniqueId val="{00000005-DBCC-48EA-826E-2EA0025D9C5E}"/>
              </c:ext>
            </c:extLst>
          </c:dPt>
          <c:dPt>
            <c:idx val="3"/>
            <c:bubble3D val="0"/>
            <c:extLst>
              <c:ext xmlns:c16="http://schemas.microsoft.com/office/drawing/2014/chart" uri="{C3380CC4-5D6E-409C-BE32-E72D297353CC}">
                <c16:uniqueId val="{00000007-DBCC-48EA-826E-2EA0025D9C5E}"/>
              </c:ext>
            </c:extLst>
          </c:dPt>
          <c:cat>
            <c:strRef>
              <c:f>Sheet1!$A$2:$A$5</c:f>
              <c:strCache>
                <c:ptCount val="4"/>
                <c:pt idx="0">
                  <c:v>1st Qtr</c:v>
                </c:pt>
                <c:pt idx="1">
                  <c:v>2nd Qtr</c:v>
                </c:pt>
                <c:pt idx="2">
                  <c:v>3rd Qtr</c:v>
                </c:pt>
                <c:pt idx="3">
                  <c:v>4th Qtr</c:v>
                </c:pt>
              </c:strCache>
            </c:strRef>
          </c:cat>
          <c:val>
            <c:numRef>
              <c:f>Sheet1!$B$2:$B$5</c:f>
              <c:numCache>
                <c:formatCode>g/"通""用""格""式"</c:formatCode>
                <c:ptCount val="4"/>
                <c:pt idx="0">
                  <c:v>3.6</c:v>
                </c:pt>
                <c:pt idx="1">
                  <c:v>1.5</c:v>
                </c:pt>
                <c:pt idx="2">
                  <c:v>5.3</c:v>
                </c:pt>
                <c:pt idx="3">
                  <c:v>2.2999999999999998</c:v>
                </c:pt>
              </c:numCache>
            </c:numRef>
          </c:val>
          <c:extLst>
            <c:ext xmlns:c16="http://schemas.microsoft.com/office/drawing/2014/chart" uri="{C3380CC4-5D6E-409C-BE32-E72D297353CC}">
              <c16:uniqueId val="{00000008-DBCC-48EA-826E-2EA0025D9C5E}"/>
            </c:ext>
          </c:extLst>
        </c:ser>
        <c:dLbls>
          <c:showLegendKey val="0"/>
          <c:showVal val="0"/>
          <c:showCatName val="0"/>
          <c:showSerName val="0"/>
          <c:showPercent val="0"/>
          <c:showBubbleSize val="0"/>
          <c:showLeaderLines val="1"/>
        </c:dLbls>
        <c:firstSliceAng val="0"/>
        <c:holeSize val="75"/>
      </c:doughnutChart>
      <c:spPr>
        <a:noFill/>
        <a:ln w="25282">
          <a:noFill/>
        </a:ln>
      </c:spPr>
    </c:plotArea>
    <c:plotVisOnly val="1"/>
    <c:dispBlanksAs val="gap"/>
    <c:showDLblsOverMax val="0"/>
  </c:chart>
  <c:txPr>
    <a:bodyPr/>
    <a:lstStyle/>
    <a:p>
      <a:pPr>
        <a:defRPr lang="zh-CN" sz="179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spPr>
              <a:solidFill>
                <a:srgbClr val="323232"/>
              </a:solidFill>
            </c:spPr>
            <c:extLst>
              <c:ext xmlns:c16="http://schemas.microsoft.com/office/drawing/2014/chart" uri="{C3380CC4-5D6E-409C-BE32-E72D297353CC}">
                <c16:uniqueId val="{00000001-B3A1-469E-85B8-A1A19AD551B6}"/>
              </c:ext>
            </c:extLst>
          </c:dPt>
          <c:dPt>
            <c:idx val="1"/>
            <c:bubble3D val="0"/>
            <c:extLst>
              <c:ext xmlns:c16="http://schemas.microsoft.com/office/drawing/2014/chart" uri="{C3380CC4-5D6E-409C-BE32-E72D297353CC}">
                <c16:uniqueId val="{00000003-B3A1-469E-85B8-A1A19AD551B6}"/>
              </c:ext>
            </c:extLst>
          </c:dPt>
          <c:dPt>
            <c:idx val="2"/>
            <c:bubble3D val="0"/>
            <c:spPr>
              <a:solidFill>
                <a:srgbClr val="323232"/>
              </a:solidFill>
            </c:spPr>
            <c:extLst>
              <c:ext xmlns:c16="http://schemas.microsoft.com/office/drawing/2014/chart" uri="{C3380CC4-5D6E-409C-BE32-E72D297353CC}">
                <c16:uniqueId val="{00000005-B3A1-469E-85B8-A1A19AD551B6}"/>
              </c:ext>
            </c:extLst>
          </c:dPt>
          <c:dPt>
            <c:idx val="3"/>
            <c:bubble3D val="0"/>
            <c:extLst>
              <c:ext xmlns:c16="http://schemas.microsoft.com/office/drawing/2014/chart" uri="{C3380CC4-5D6E-409C-BE32-E72D297353CC}">
                <c16:uniqueId val="{00000007-B3A1-469E-85B8-A1A19AD551B6}"/>
              </c:ext>
            </c:extLst>
          </c:dPt>
          <c:cat>
            <c:strRef>
              <c:f>Sheet1!$A$2:$A$5</c:f>
              <c:strCache>
                <c:ptCount val="4"/>
                <c:pt idx="0">
                  <c:v>1st Qtr</c:v>
                </c:pt>
                <c:pt idx="1">
                  <c:v>2nd Qtr</c:v>
                </c:pt>
                <c:pt idx="2">
                  <c:v>3rd Qtr</c:v>
                </c:pt>
                <c:pt idx="3">
                  <c:v>4th Qtr</c:v>
                </c:pt>
              </c:strCache>
            </c:strRef>
          </c:cat>
          <c:val>
            <c:numRef>
              <c:f>Sheet1!$B$2:$B$5</c:f>
              <c:numCache>
                <c:formatCode>g/"通""用""格""式"</c:formatCode>
                <c:ptCount val="4"/>
                <c:pt idx="0">
                  <c:v>3.6</c:v>
                </c:pt>
                <c:pt idx="1">
                  <c:v>1.5</c:v>
                </c:pt>
                <c:pt idx="2">
                  <c:v>5.3</c:v>
                </c:pt>
                <c:pt idx="3">
                  <c:v>2.2999999999999998</c:v>
                </c:pt>
              </c:numCache>
            </c:numRef>
          </c:val>
          <c:extLst>
            <c:ext xmlns:c16="http://schemas.microsoft.com/office/drawing/2014/chart" uri="{C3380CC4-5D6E-409C-BE32-E72D297353CC}">
              <c16:uniqueId val="{00000008-B3A1-469E-85B8-A1A19AD551B6}"/>
            </c:ext>
          </c:extLst>
        </c:ser>
        <c:dLbls>
          <c:showLegendKey val="0"/>
          <c:showVal val="0"/>
          <c:showCatName val="0"/>
          <c:showSerName val="0"/>
          <c:showPercent val="0"/>
          <c:showBubbleSize val="0"/>
          <c:showLeaderLines val="1"/>
        </c:dLbls>
        <c:firstSliceAng val="0"/>
        <c:holeSize val="75"/>
      </c:doughnutChart>
      <c:spPr>
        <a:noFill/>
        <a:ln w="25282">
          <a:noFill/>
        </a:ln>
      </c:spPr>
    </c:plotArea>
    <c:plotVisOnly val="1"/>
    <c:dispBlanksAs val="gap"/>
    <c:showDLblsOverMax val="0"/>
  </c:chart>
  <c:txPr>
    <a:bodyPr/>
    <a:lstStyle/>
    <a:p>
      <a:pPr>
        <a:defRPr lang="zh-CN" sz="179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23232"/>
            </a:solidFill>
            <a:ln>
              <a:noFill/>
            </a:ln>
            <a:effectLst>
              <a:outerShdw blurRad="304800" dist="38100" dir="18900000" algn="bl" rotWithShape="0">
                <a:prstClr val="black">
                  <a:alpha val="8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81F-428E-8AB2-2A1079974927}"/>
            </c:ext>
          </c:extLst>
        </c:ser>
        <c:ser>
          <c:idx val="1"/>
          <c:order val="1"/>
          <c:tx>
            <c:strRef>
              <c:f>Sheet1!$C$1</c:f>
              <c:strCache>
                <c:ptCount val="1"/>
                <c:pt idx="0">
                  <c:v>系列 2</c:v>
                </c:pt>
              </c:strCache>
            </c:strRef>
          </c:tx>
          <c:spPr>
            <a:solidFill>
              <a:srgbClr val="FFC0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81F-428E-8AB2-2A1079974927}"/>
            </c:ext>
          </c:extLst>
        </c:ser>
        <c:ser>
          <c:idx val="2"/>
          <c:order val="2"/>
          <c:tx>
            <c:strRef>
              <c:f>Sheet1!$D$1</c:f>
              <c:strCache>
                <c:ptCount val="1"/>
                <c:pt idx="0">
                  <c:v>系列 3</c:v>
                </c:pt>
              </c:strCache>
            </c:strRef>
          </c:tx>
          <c:spPr>
            <a:solidFill>
              <a:srgbClr val="323232"/>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81F-428E-8AB2-2A1079974927}"/>
            </c:ext>
          </c:extLst>
        </c:ser>
        <c:dLbls>
          <c:showLegendKey val="0"/>
          <c:showVal val="0"/>
          <c:showCatName val="0"/>
          <c:showSerName val="0"/>
          <c:showPercent val="0"/>
          <c:showBubbleSize val="0"/>
        </c:dLbls>
        <c:gapWidth val="152"/>
        <c:axId val="1211371712"/>
        <c:axId val="1211370536"/>
      </c:barChart>
      <c:catAx>
        <c:axId val="12113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微软雅黑" panose="020B0503020204020204" charset="-122"/>
                <a:cs typeface="+mn-cs"/>
                <a:sym typeface="Century Gothic" panose="020B0502020202020204" pitchFamily="34" charset="0"/>
              </a:defRPr>
            </a:pPr>
            <a:endParaRPr lang="zh-CN"/>
          </a:p>
        </c:txPr>
        <c:crossAx val="1211370536"/>
        <c:crosses val="autoZero"/>
        <c:auto val="1"/>
        <c:lblAlgn val="ctr"/>
        <c:lblOffset val="100"/>
        <c:noMultiLvlLbl val="0"/>
      </c:catAx>
      <c:valAx>
        <c:axId val="121137053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微软雅黑" panose="020B0503020204020204" charset="-122"/>
                <a:cs typeface="+mn-cs"/>
                <a:sym typeface="Century Gothic" panose="020B0502020202020204" pitchFamily="34" charset="0"/>
              </a:defRPr>
            </a:pPr>
            <a:endParaRPr lang="zh-CN"/>
          </a:p>
        </c:txPr>
        <c:crossAx val="121137171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Century Gothic" panose="020B0502020202020204" pitchFamily="34" charset="0"/>
          <a:ea typeface="微软雅黑" panose="020B0503020204020204" charset="-122"/>
          <a:sym typeface="Century Gothic" panose="020B0502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a:outerShdw blurRad="304800" dist="38100" dir="18900000" algn="bl" rotWithShape="0">
                <a:prstClr val="black">
                  <a:alpha val="8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F9-4D0E-A588-BF5F64EACAEE}"/>
            </c:ext>
          </c:extLst>
        </c:ser>
        <c:ser>
          <c:idx val="1"/>
          <c:order val="1"/>
          <c:tx>
            <c:strRef>
              <c:f>Sheet1!$C$1</c:f>
              <c:strCache>
                <c:ptCount val="1"/>
                <c:pt idx="0">
                  <c:v>系列 2</c:v>
                </c:pt>
              </c:strCache>
            </c:strRef>
          </c:tx>
          <c:spPr>
            <a:solidFill>
              <a:srgbClr val="32323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F9-4D0E-A588-BF5F64EACAEE}"/>
            </c:ext>
          </c:extLst>
        </c:ser>
        <c:ser>
          <c:idx val="2"/>
          <c:order val="2"/>
          <c:tx>
            <c:strRef>
              <c:f>Sheet1!$D$1</c:f>
              <c:strCache>
                <c:ptCount val="1"/>
                <c:pt idx="0">
                  <c:v>系列 3</c:v>
                </c:pt>
              </c:strCache>
            </c:strRef>
          </c:tx>
          <c:spPr>
            <a:solidFill>
              <a:srgbClr val="FFC000"/>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F9-4D0E-A588-BF5F64EACAEE}"/>
            </c:ext>
          </c:extLst>
        </c:ser>
        <c:dLbls>
          <c:showLegendKey val="0"/>
          <c:showVal val="0"/>
          <c:showCatName val="0"/>
          <c:showSerName val="0"/>
          <c:showPercent val="0"/>
          <c:showBubbleSize val="0"/>
        </c:dLbls>
        <c:gapWidth val="152"/>
        <c:axId val="1211363088"/>
        <c:axId val="1211368184"/>
      </c:barChart>
      <c:catAx>
        <c:axId val="121136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微软雅黑" panose="020B0503020204020204" charset="-122"/>
                <a:cs typeface="+mn-cs"/>
                <a:sym typeface="Century Gothic" panose="020B0502020202020204" pitchFamily="34" charset="0"/>
              </a:defRPr>
            </a:pPr>
            <a:endParaRPr lang="zh-CN"/>
          </a:p>
        </c:txPr>
        <c:crossAx val="1211368184"/>
        <c:crosses val="autoZero"/>
        <c:auto val="1"/>
        <c:lblAlgn val="ctr"/>
        <c:lblOffset val="100"/>
        <c:noMultiLvlLbl val="0"/>
      </c:catAx>
      <c:valAx>
        <c:axId val="1211368184"/>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微软雅黑" panose="020B0503020204020204" charset="-122"/>
                <a:cs typeface="+mn-cs"/>
                <a:sym typeface="Century Gothic" panose="020B0502020202020204" pitchFamily="34" charset="0"/>
              </a:defRPr>
            </a:pPr>
            <a:endParaRPr lang="zh-CN"/>
          </a:p>
        </c:txPr>
        <c:crossAx val="121136308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Century Gothic" panose="020B0502020202020204" pitchFamily="34" charset="0"/>
          <a:ea typeface="微软雅黑" panose="020B0503020204020204" charset="-122"/>
          <a:sym typeface="Century Gothic" panose="020B0502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4B2937C-8772-4C3D-BFC0-1595AE0B96C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4B2937C-8772-4C3D-BFC0-1595AE0B96C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4B2937C-8772-4C3D-BFC0-1595AE0B96C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t>‹#›</a:t>
            </a:fld>
            <a:endParaRPr lang="zh-CN" altLang="en-US"/>
          </a:p>
        </p:txBody>
      </p:sp>
      <p:pic>
        <p:nvPicPr>
          <p:cNvPr id="11" name="图片 10" descr="922eeaff25cb072457a15a6372984687"/>
          <p:cNvPicPr>
            <a:picLocks noChangeAspect="1"/>
          </p:cNvPicPr>
          <p:nvPr userDrawn="1"/>
        </p:nvPicPr>
        <p:blipFill>
          <a:blip r:embed="rId14"/>
          <a:stretch>
            <a:fillRect/>
          </a:stretch>
        </p:blipFill>
        <p:spPr>
          <a:xfrm>
            <a:off x="-8890" y="-5715"/>
            <a:ext cx="12207875" cy="6863715"/>
          </a:xfrm>
          <a:prstGeom prst="rect">
            <a:avLst/>
          </a:prstGeom>
        </p:spPr>
      </p:pic>
      <p:sp>
        <p:nvSpPr>
          <p:cNvPr id="7" name="矩形 6"/>
          <p:cNvSpPr/>
          <p:nvPr userDrawn="1"/>
        </p:nvSpPr>
        <p:spPr>
          <a:xfrm>
            <a:off x="-8255" y="-5080"/>
            <a:ext cx="12236450" cy="686371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1116013" y="1714500"/>
            <a:ext cx="2292350" cy="3543300"/>
          </a:xfrm>
          <a:custGeom>
            <a:avLst/>
            <a:gdLst>
              <a:gd name="connsiteX0" fmla="*/ 0 w 2292350"/>
              <a:gd name="connsiteY0" fmla="*/ 0 h 3543300"/>
              <a:gd name="connsiteX1" fmla="*/ 2292350 w 2292350"/>
              <a:gd name="connsiteY1" fmla="*/ 0 h 3543300"/>
              <a:gd name="connsiteX2" fmla="*/ 2292350 w 2292350"/>
              <a:gd name="connsiteY2" fmla="*/ 501509 h 3543300"/>
              <a:gd name="connsiteX3" fmla="*/ 2196278 w 2292350"/>
              <a:gd name="connsiteY3" fmla="*/ 501509 h 3543300"/>
              <a:gd name="connsiteX4" fmla="*/ 2196278 w 2292350"/>
              <a:gd name="connsiteY4" fmla="*/ 96072 h 3543300"/>
              <a:gd name="connsiteX5" fmla="*/ 96072 w 2292350"/>
              <a:gd name="connsiteY5" fmla="*/ 96072 h 3543300"/>
              <a:gd name="connsiteX6" fmla="*/ 96072 w 2292350"/>
              <a:gd name="connsiteY6" fmla="*/ 3447228 h 3543300"/>
              <a:gd name="connsiteX7" fmla="*/ 2196278 w 2292350"/>
              <a:gd name="connsiteY7" fmla="*/ 3447228 h 3543300"/>
              <a:gd name="connsiteX8" fmla="*/ 2196278 w 2292350"/>
              <a:gd name="connsiteY8" fmla="*/ 3111493 h 3543300"/>
              <a:gd name="connsiteX9" fmla="*/ 2292350 w 2292350"/>
              <a:gd name="connsiteY9" fmla="*/ 3111493 h 3543300"/>
              <a:gd name="connsiteX10" fmla="*/ 2292350 w 2292350"/>
              <a:gd name="connsiteY10" fmla="*/ 3543300 h 3543300"/>
              <a:gd name="connsiteX11" fmla="*/ 0 w 2292350"/>
              <a:gd name="connsiteY11" fmla="*/ 354330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2350" h="3543300">
                <a:moveTo>
                  <a:pt x="0" y="0"/>
                </a:moveTo>
                <a:lnTo>
                  <a:pt x="2292350" y="0"/>
                </a:lnTo>
                <a:lnTo>
                  <a:pt x="2292350" y="501509"/>
                </a:lnTo>
                <a:lnTo>
                  <a:pt x="2196278" y="501509"/>
                </a:lnTo>
                <a:lnTo>
                  <a:pt x="2196278" y="96072"/>
                </a:lnTo>
                <a:lnTo>
                  <a:pt x="96072" y="96072"/>
                </a:lnTo>
                <a:lnTo>
                  <a:pt x="96072" y="3447228"/>
                </a:lnTo>
                <a:lnTo>
                  <a:pt x="2196278" y="3447228"/>
                </a:lnTo>
                <a:lnTo>
                  <a:pt x="2196278" y="3111493"/>
                </a:lnTo>
                <a:lnTo>
                  <a:pt x="2292350" y="3111493"/>
                </a:lnTo>
                <a:lnTo>
                  <a:pt x="2292350" y="3543300"/>
                </a:lnTo>
                <a:lnTo>
                  <a:pt x="0" y="3543300"/>
                </a:lnTo>
                <a:close/>
              </a:path>
            </a:pathLst>
          </a:cu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6" name="矩形 25"/>
          <p:cNvSpPr/>
          <p:nvPr/>
        </p:nvSpPr>
        <p:spPr bwMode="auto">
          <a:xfrm>
            <a:off x="1582420" y="3971290"/>
            <a:ext cx="5052695" cy="49530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27" name="矩形 26"/>
          <p:cNvSpPr/>
          <p:nvPr/>
        </p:nvSpPr>
        <p:spPr bwMode="auto">
          <a:xfrm>
            <a:off x="1505091" y="2228709"/>
            <a:ext cx="5649771" cy="92202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323232"/>
                </a:solidFill>
                <a:effectLst>
                  <a:outerShdw blurRad="38100" dist="38100" dir="2700000" algn="tl">
                    <a:srgbClr val="000000">
                      <a:alpha val="43137"/>
                    </a:srgbClr>
                  </a:outerShdw>
                </a:effectLst>
                <a:uLnTx/>
                <a:uFillTx/>
                <a:latin typeface="汉仪雅酷黑 75W" panose="020B0804020202020204" charset="-122"/>
                <a:ea typeface="汉仪雅酷黑 75W" panose="020B0804020202020204" charset="-122"/>
                <a:cs typeface="+mn-cs"/>
              </a:rPr>
              <a:t>20XX</a:t>
            </a:r>
          </a:p>
        </p:txBody>
      </p:sp>
      <p:sp>
        <p:nvSpPr>
          <p:cNvPr id="28" name="矩形 27"/>
          <p:cNvSpPr/>
          <p:nvPr/>
        </p:nvSpPr>
        <p:spPr bwMode="auto">
          <a:xfrm>
            <a:off x="1505091" y="2977114"/>
            <a:ext cx="5649771" cy="92202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323232"/>
                </a:solidFill>
                <a:effectLst>
                  <a:outerShdw blurRad="38100" dist="38100" dir="2700000" algn="tl">
                    <a:srgbClr val="000000">
                      <a:alpha val="43137"/>
                    </a:srgbClr>
                  </a:outerShdw>
                </a:effectLst>
                <a:uLnTx/>
                <a:uFillTx/>
                <a:latin typeface="汉仪雅酷黑 75W" panose="020B0804020202020204" charset="-122"/>
                <a:ea typeface="汉仪雅酷黑 75W" panose="020B0804020202020204" charset="-122"/>
                <a:cs typeface="+mn-cs"/>
              </a:rPr>
              <a:t>上半年工作总结</a:t>
            </a:r>
          </a:p>
        </p:txBody>
      </p:sp>
      <p:sp>
        <p:nvSpPr>
          <p:cNvPr id="2" name="圆角矩形 11"/>
          <p:cNvSpPr/>
          <p:nvPr/>
        </p:nvSpPr>
        <p:spPr>
          <a:xfrm>
            <a:off x="1634121" y="4466723"/>
            <a:ext cx="1786218" cy="286050"/>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marL="0" marR="0" lvl="0" indent="0" algn="ctr" defTabSz="119824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演讲人：</a:t>
            </a:r>
            <a:r>
              <a:rPr kumimoji="0" lang="en-US" altLang="zh-CN" sz="1315" b="0" i="0" u="none" strike="noStrike" kern="1200" cap="none" spc="0" normalizeH="0" baseline="0" noProof="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xiazaii</a:t>
            </a:r>
            <a:endParaRPr kumimoji="0" lang="zh-CN" altLang="en-US"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endParaRPr>
          </a:p>
        </p:txBody>
      </p:sp>
      <p:sp>
        <p:nvSpPr>
          <p:cNvPr id="10" name="圆角矩形 11"/>
          <p:cNvSpPr/>
          <p:nvPr/>
        </p:nvSpPr>
        <p:spPr>
          <a:xfrm>
            <a:off x="3603311" y="4466723"/>
            <a:ext cx="1786218" cy="286050"/>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marL="0" marR="0" lvl="0" indent="0" algn="ctr" defTabSz="119824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日期：</a:t>
            </a:r>
            <a:r>
              <a:rPr kumimoji="0" lang="en-US" altLang="zh-CN"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202X.06.30</a:t>
            </a:r>
          </a:p>
        </p:txBody>
      </p:sp>
      <p:pic>
        <p:nvPicPr>
          <p:cNvPr id="13" name="背景音乐01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265" y="-900768"/>
            <a:ext cx="609600" cy="609600"/>
          </a:xfrm>
          <a:prstGeom prst="rect">
            <a:avLst/>
          </a:prstGeom>
        </p:spPr>
      </p:pic>
      <p:sp>
        <p:nvSpPr>
          <p:cNvPr id="29" name="任意多边形 28"/>
          <p:cNvSpPr/>
          <p:nvPr/>
        </p:nvSpPr>
        <p:spPr>
          <a:xfrm>
            <a:off x="6166485" y="-29845"/>
            <a:ext cx="6075680" cy="6897370"/>
          </a:xfrm>
          <a:custGeom>
            <a:avLst/>
            <a:gdLst>
              <a:gd name="connisteX0" fmla="*/ 0 w 6075680"/>
              <a:gd name="connsiteY0" fmla="*/ 6854825 h 6854825"/>
              <a:gd name="connisteX1" fmla="*/ 1804035 w 6075680"/>
              <a:gd name="connsiteY1" fmla="*/ 0 h 6854825"/>
              <a:gd name="connisteX2" fmla="*/ 6075680 w 6075680"/>
              <a:gd name="connsiteY2" fmla="*/ 0 h 6854825"/>
              <a:gd name="connisteX3" fmla="*/ 6061710 w 6075680"/>
              <a:gd name="connsiteY3" fmla="*/ 6854825 h 6854825"/>
              <a:gd name="connisteX4" fmla="*/ 0 w 6075680"/>
              <a:gd name="connsiteY4" fmla="*/ 6854825 h 6854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075680" h="6854825">
                <a:moveTo>
                  <a:pt x="0" y="6854825"/>
                </a:moveTo>
                <a:lnTo>
                  <a:pt x="1804035" y="0"/>
                </a:lnTo>
                <a:lnTo>
                  <a:pt x="6075680" y="0"/>
                </a:lnTo>
                <a:lnTo>
                  <a:pt x="6061710" y="6854825"/>
                </a:lnTo>
                <a:lnTo>
                  <a:pt x="0" y="6854825"/>
                </a:lnTo>
                <a:close/>
              </a:path>
            </a:pathLst>
          </a:cu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p:nvSpPr>
        <p:spPr>
          <a:xfrm flipH="1">
            <a:off x="6945630" y="1960880"/>
            <a:ext cx="5296535" cy="4906645"/>
          </a:xfrm>
          <a:prstGeom prst="rtTriangle">
            <a:avLst/>
          </a:pr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p:cNvSpPr/>
          <p:nvPr/>
        </p:nvSpPr>
        <p:spPr>
          <a:xfrm flipH="1">
            <a:off x="9211310" y="949960"/>
            <a:ext cx="3030855" cy="591756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0-#ppt_w/2"/>
                                          </p:val>
                                        </p:tav>
                                        <p:tav tm="100000">
                                          <p:val>
                                            <p:strVal val="#ppt_x"/>
                                          </p:val>
                                        </p:tav>
                                      </p:tavLst>
                                    </p:anim>
                                    <p:anim calcmode="lin" valueType="num">
                                      <p:cBhvr additive="base">
                                        <p:cTn id="11" dur="500" fill="hold"/>
                                        <p:tgtEl>
                                          <p:spTgt spid="3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13"/>
                </p:tgtEl>
              </p:cMediaNode>
            </p:audio>
          </p:childTnLst>
        </p:cTn>
      </p:par>
    </p:tnLst>
    <p:bldLst>
      <p:bldP spid="30" grpId="0" bldLvl="0" animBg="1"/>
      <p:bldP spid="26" grpId="0"/>
      <p:bldP spid="27" grpId="0"/>
      <p:bldP spid="28" grpId="0"/>
      <p:bldP spid="2" grpId="0" bldLvl="0" animBg="1"/>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上半年工作结果</a:t>
            </a:r>
          </a:p>
        </p:txBody>
      </p:sp>
      <p:grpSp>
        <p:nvGrpSpPr>
          <p:cNvPr id="2" name="Group 1"/>
          <p:cNvGrpSpPr/>
          <p:nvPr/>
        </p:nvGrpSpPr>
        <p:grpSpPr>
          <a:xfrm rot="17500682">
            <a:off x="4712440" y="2215885"/>
            <a:ext cx="2797912" cy="3275099"/>
            <a:chOff x="4722996" y="2167445"/>
            <a:chExt cx="2934549" cy="3805177"/>
          </a:xfrm>
          <a:solidFill>
            <a:srgbClr val="FFC000"/>
          </a:solidFill>
        </p:grpSpPr>
        <p:sp>
          <p:nvSpPr>
            <p:cNvPr id="3" name="ïşḻïďê-Freeform: Shape 3"/>
            <p:cNvSpPr/>
            <p:nvPr/>
          </p:nvSpPr>
          <p:spPr bwMode="gray">
            <a:xfrm flipH="1">
              <a:off x="4722996" y="4779331"/>
              <a:ext cx="2161276"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23232"/>
            </a:solid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 name="ïşḻïďê-Freeform: Shape 4"/>
            <p:cNvSpPr/>
            <p:nvPr/>
          </p:nvSpPr>
          <p:spPr bwMode="gray">
            <a:xfrm rot="18000000" flipH="1">
              <a:off x="5756352" y="4555415"/>
              <a:ext cx="2159883"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p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 name="ïşḻïďê-Freeform: Shape 5"/>
            <p:cNvSpPr/>
            <p:nvPr/>
          </p:nvSpPr>
          <p:spPr bwMode="gray">
            <a:xfrm rot="14400000" flipH="1">
              <a:off x="6044237" y="3416364"/>
              <a:ext cx="2159884" cy="674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23232"/>
            </a:solid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 name="ïşḻïďê-Freeform: Shape 6"/>
            <p:cNvSpPr/>
            <p:nvPr/>
          </p:nvSpPr>
          <p:spPr bwMode="gray">
            <a:xfrm rot="10800000" flipH="1">
              <a:off x="5496269" y="2651434"/>
              <a:ext cx="2161276"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p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 name="ïşḻïďê-Freeform: Shape 7"/>
            <p:cNvSpPr/>
            <p:nvPr/>
          </p:nvSpPr>
          <p:spPr bwMode="gray">
            <a:xfrm rot="7200000" flipH="1">
              <a:off x="4401726" y="2910121"/>
              <a:ext cx="2159884"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23232"/>
            </a:solid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 name="ïşḻïďê-Freeform: Shape 8"/>
            <p:cNvSpPr/>
            <p:nvPr/>
          </p:nvSpPr>
          <p:spPr bwMode="gray">
            <a:xfrm rot="3600000" flipH="1">
              <a:off x="4111056" y="3974068"/>
              <a:ext cx="2161274"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a:noFill/>
            </a:ln>
            <a:effectLst>
              <a:outerShdw blurRad="635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sp>
        <p:nvSpPr>
          <p:cNvPr id="9" name="椭圆 8"/>
          <p:cNvSpPr/>
          <p:nvPr/>
        </p:nvSpPr>
        <p:spPr>
          <a:xfrm>
            <a:off x="5548313" y="3316605"/>
            <a:ext cx="1095375" cy="1095375"/>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nvGrpSpPr>
          <p:cNvPr id="18436" name="组合 8"/>
          <p:cNvGrpSpPr/>
          <p:nvPr/>
        </p:nvGrpSpPr>
        <p:grpSpPr bwMode="auto">
          <a:xfrm>
            <a:off x="7824788" y="2294255"/>
            <a:ext cx="2924175" cy="761796"/>
            <a:chOff x="6003922" y="4322116"/>
            <a:chExt cx="2921549" cy="762017"/>
          </a:xfrm>
        </p:grpSpPr>
        <p:sp>
          <p:nvSpPr>
            <p:cNvPr id="31" name="矩形 30"/>
            <p:cNvSpPr/>
            <p:nvPr/>
          </p:nvSpPr>
          <p:spPr>
            <a:xfrm>
              <a:off x="6003922" y="4623624"/>
              <a:ext cx="2921549" cy="460509"/>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2" name="矩形 31"/>
            <p:cNvSpPr/>
            <p:nvPr/>
          </p:nvSpPr>
          <p:spPr>
            <a:xfrm>
              <a:off x="6003923" y="4322116"/>
              <a:ext cx="1714678" cy="33728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8437" name="组合 8"/>
          <p:cNvGrpSpPr/>
          <p:nvPr/>
        </p:nvGrpSpPr>
        <p:grpSpPr bwMode="auto">
          <a:xfrm>
            <a:off x="7824788" y="3527743"/>
            <a:ext cx="2924175" cy="761795"/>
            <a:chOff x="6003922" y="4322116"/>
            <a:chExt cx="2921549" cy="762018"/>
          </a:xfrm>
        </p:grpSpPr>
        <p:sp>
          <p:nvSpPr>
            <p:cNvPr id="34" name="矩形 33"/>
            <p:cNvSpPr/>
            <p:nvPr/>
          </p:nvSpPr>
          <p:spPr>
            <a:xfrm>
              <a:off x="6003922" y="4623624"/>
              <a:ext cx="2921549" cy="460510"/>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5" name="矩形 34"/>
            <p:cNvSpPr/>
            <p:nvPr/>
          </p:nvSpPr>
          <p:spPr>
            <a:xfrm>
              <a:off x="6003923" y="4322116"/>
              <a:ext cx="1714678" cy="33728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8438" name="组合 8"/>
          <p:cNvGrpSpPr/>
          <p:nvPr/>
        </p:nvGrpSpPr>
        <p:grpSpPr bwMode="auto">
          <a:xfrm>
            <a:off x="7824788" y="4761230"/>
            <a:ext cx="2924175" cy="761796"/>
            <a:chOff x="6003922" y="4322116"/>
            <a:chExt cx="2921549" cy="762017"/>
          </a:xfrm>
        </p:grpSpPr>
        <p:sp>
          <p:nvSpPr>
            <p:cNvPr id="37" name="矩形 36"/>
            <p:cNvSpPr/>
            <p:nvPr/>
          </p:nvSpPr>
          <p:spPr>
            <a:xfrm>
              <a:off x="6003922" y="4623624"/>
              <a:ext cx="2921549" cy="460509"/>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8" name="矩形 37"/>
            <p:cNvSpPr/>
            <p:nvPr/>
          </p:nvSpPr>
          <p:spPr>
            <a:xfrm>
              <a:off x="6003923" y="4322116"/>
              <a:ext cx="1714678" cy="33728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8439" name="组合 8"/>
          <p:cNvGrpSpPr/>
          <p:nvPr/>
        </p:nvGrpSpPr>
        <p:grpSpPr bwMode="auto">
          <a:xfrm>
            <a:off x="1443038" y="2294255"/>
            <a:ext cx="2924175" cy="761796"/>
            <a:chOff x="6003922" y="4322116"/>
            <a:chExt cx="2921549" cy="762017"/>
          </a:xfrm>
        </p:grpSpPr>
        <p:sp>
          <p:nvSpPr>
            <p:cNvPr id="40" name="矩形 39"/>
            <p:cNvSpPr/>
            <p:nvPr/>
          </p:nvSpPr>
          <p:spPr>
            <a:xfrm>
              <a:off x="6003922" y="4623624"/>
              <a:ext cx="2921549" cy="460509"/>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41" name="矩形 40"/>
            <p:cNvSpPr/>
            <p:nvPr/>
          </p:nvSpPr>
          <p:spPr>
            <a:xfrm>
              <a:off x="7210793" y="4322116"/>
              <a:ext cx="1714678" cy="337283"/>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8440" name="组合 8"/>
          <p:cNvGrpSpPr/>
          <p:nvPr/>
        </p:nvGrpSpPr>
        <p:grpSpPr bwMode="auto">
          <a:xfrm>
            <a:off x="1443038" y="3527743"/>
            <a:ext cx="2924175" cy="761795"/>
            <a:chOff x="6003922" y="4322116"/>
            <a:chExt cx="2921549" cy="762018"/>
          </a:xfrm>
        </p:grpSpPr>
        <p:sp>
          <p:nvSpPr>
            <p:cNvPr id="43" name="矩形 42"/>
            <p:cNvSpPr/>
            <p:nvPr/>
          </p:nvSpPr>
          <p:spPr>
            <a:xfrm>
              <a:off x="6003922" y="4623624"/>
              <a:ext cx="2921549" cy="460510"/>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44" name="矩形 43"/>
            <p:cNvSpPr/>
            <p:nvPr/>
          </p:nvSpPr>
          <p:spPr>
            <a:xfrm>
              <a:off x="7210793" y="4322116"/>
              <a:ext cx="1714678" cy="337284"/>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8441" name="组合 8"/>
          <p:cNvGrpSpPr/>
          <p:nvPr/>
        </p:nvGrpSpPr>
        <p:grpSpPr bwMode="auto">
          <a:xfrm>
            <a:off x="1443038" y="4761230"/>
            <a:ext cx="2924175" cy="761796"/>
            <a:chOff x="6003922" y="4322116"/>
            <a:chExt cx="2921549" cy="762017"/>
          </a:xfrm>
        </p:grpSpPr>
        <p:sp>
          <p:nvSpPr>
            <p:cNvPr id="46" name="矩形 45"/>
            <p:cNvSpPr/>
            <p:nvPr/>
          </p:nvSpPr>
          <p:spPr>
            <a:xfrm>
              <a:off x="6003922" y="4623624"/>
              <a:ext cx="2921549" cy="460509"/>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47" name="矩形 46"/>
            <p:cNvSpPr/>
            <p:nvPr/>
          </p:nvSpPr>
          <p:spPr>
            <a:xfrm>
              <a:off x="7210793" y="4322116"/>
              <a:ext cx="1714678" cy="337283"/>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sp>
        <p:nvSpPr>
          <p:cNvPr id="10" name="任意多边形 9"/>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additive="base">
                                        <p:cTn id="20" dur="500" fill="hold"/>
                                        <p:tgtEl>
                                          <p:spTgt spid="18439"/>
                                        </p:tgtEl>
                                        <p:attrNameLst>
                                          <p:attrName>ppt_x</p:attrName>
                                        </p:attrNameLst>
                                      </p:cBhvr>
                                      <p:tavLst>
                                        <p:tav tm="0">
                                          <p:val>
                                            <p:strVal val="0-#ppt_w/2"/>
                                          </p:val>
                                        </p:tav>
                                        <p:tav tm="100000">
                                          <p:val>
                                            <p:strVal val="#ppt_x"/>
                                          </p:val>
                                        </p:tav>
                                      </p:tavLst>
                                    </p:anim>
                                    <p:anim calcmode="lin" valueType="num">
                                      <p:cBhvr additive="base">
                                        <p:cTn id="21" dur="500" fill="hold"/>
                                        <p:tgtEl>
                                          <p:spTgt spid="18439"/>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8440"/>
                                        </p:tgtEl>
                                        <p:attrNameLst>
                                          <p:attrName>style.visibility</p:attrName>
                                        </p:attrNameLst>
                                      </p:cBhvr>
                                      <p:to>
                                        <p:strVal val="visible"/>
                                      </p:to>
                                    </p:set>
                                    <p:anim calcmode="lin" valueType="num">
                                      <p:cBhvr additive="base">
                                        <p:cTn id="24" dur="500" fill="hold"/>
                                        <p:tgtEl>
                                          <p:spTgt spid="18440"/>
                                        </p:tgtEl>
                                        <p:attrNameLst>
                                          <p:attrName>ppt_x</p:attrName>
                                        </p:attrNameLst>
                                      </p:cBhvr>
                                      <p:tavLst>
                                        <p:tav tm="0">
                                          <p:val>
                                            <p:strVal val="0-#ppt_w/2"/>
                                          </p:val>
                                        </p:tav>
                                        <p:tav tm="100000">
                                          <p:val>
                                            <p:strVal val="#ppt_x"/>
                                          </p:val>
                                        </p:tav>
                                      </p:tavLst>
                                    </p:anim>
                                    <p:anim calcmode="lin" valueType="num">
                                      <p:cBhvr additive="base">
                                        <p:cTn id="25" dur="500" fill="hold"/>
                                        <p:tgtEl>
                                          <p:spTgt spid="1844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441"/>
                                        </p:tgtEl>
                                        <p:attrNameLst>
                                          <p:attrName>style.visibility</p:attrName>
                                        </p:attrNameLst>
                                      </p:cBhvr>
                                      <p:to>
                                        <p:strVal val="visible"/>
                                      </p:to>
                                    </p:set>
                                    <p:anim calcmode="lin" valueType="num">
                                      <p:cBhvr additive="base">
                                        <p:cTn id="28" dur="500" fill="hold"/>
                                        <p:tgtEl>
                                          <p:spTgt spid="18441"/>
                                        </p:tgtEl>
                                        <p:attrNameLst>
                                          <p:attrName>ppt_x</p:attrName>
                                        </p:attrNameLst>
                                      </p:cBhvr>
                                      <p:tavLst>
                                        <p:tav tm="0">
                                          <p:val>
                                            <p:strVal val="0-#ppt_w/2"/>
                                          </p:val>
                                        </p:tav>
                                        <p:tav tm="100000">
                                          <p:val>
                                            <p:strVal val="#ppt_x"/>
                                          </p:val>
                                        </p:tav>
                                      </p:tavLst>
                                    </p:anim>
                                    <p:anim calcmode="lin" valueType="num">
                                      <p:cBhvr additive="base">
                                        <p:cTn id="29" dur="500" fill="hold"/>
                                        <p:tgtEl>
                                          <p:spTgt spid="1844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8436"/>
                                        </p:tgtEl>
                                        <p:attrNameLst>
                                          <p:attrName>style.visibility</p:attrName>
                                        </p:attrNameLst>
                                      </p:cBhvr>
                                      <p:to>
                                        <p:strVal val="visible"/>
                                      </p:to>
                                    </p:set>
                                    <p:anim calcmode="lin" valueType="num">
                                      <p:cBhvr additive="base">
                                        <p:cTn id="32" dur="500" fill="hold"/>
                                        <p:tgtEl>
                                          <p:spTgt spid="18436"/>
                                        </p:tgtEl>
                                        <p:attrNameLst>
                                          <p:attrName>ppt_x</p:attrName>
                                        </p:attrNameLst>
                                      </p:cBhvr>
                                      <p:tavLst>
                                        <p:tav tm="0">
                                          <p:val>
                                            <p:strVal val="1+#ppt_w/2"/>
                                          </p:val>
                                        </p:tav>
                                        <p:tav tm="100000">
                                          <p:val>
                                            <p:strVal val="#ppt_x"/>
                                          </p:val>
                                        </p:tav>
                                      </p:tavLst>
                                    </p:anim>
                                    <p:anim calcmode="lin" valueType="num">
                                      <p:cBhvr additive="base">
                                        <p:cTn id="33" dur="500" fill="hold"/>
                                        <p:tgtEl>
                                          <p:spTgt spid="1843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437"/>
                                        </p:tgtEl>
                                        <p:attrNameLst>
                                          <p:attrName>style.visibility</p:attrName>
                                        </p:attrNameLst>
                                      </p:cBhvr>
                                      <p:to>
                                        <p:strVal val="visible"/>
                                      </p:to>
                                    </p:set>
                                    <p:anim calcmode="lin" valueType="num">
                                      <p:cBhvr additive="base">
                                        <p:cTn id="36" dur="500" fill="hold"/>
                                        <p:tgtEl>
                                          <p:spTgt spid="18437"/>
                                        </p:tgtEl>
                                        <p:attrNameLst>
                                          <p:attrName>ppt_x</p:attrName>
                                        </p:attrNameLst>
                                      </p:cBhvr>
                                      <p:tavLst>
                                        <p:tav tm="0">
                                          <p:val>
                                            <p:strVal val="1+#ppt_w/2"/>
                                          </p:val>
                                        </p:tav>
                                        <p:tav tm="100000">
                                          <p:val>
                                            <p:strVal val="#ppt_x"/>
                                          </p:val>
                                        </p:tav>
                                      </p:tavLst>
                                    </p:anim>
                                    <p:anim calcmode="lin" valueType="num">
                                      <p:cBhvr additive="base">
                                        <p:cTn id="37" dur="500" fill="hold"/>
                                        <p:tgtEl>
                                          <p:spTgt spid="1843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8438"/>
                                        </p:tgtEl>
                                        <p:attrNameLst>
                                          <p:attrName>style.visibility</p:attrName>
                                        </p:attrNameLst>
                                      </p:cBhvr>
                                      <p:to>
                                        <p:strVal val="visible"/>
                                      </p:to>
                                    </p:set>
                                    <p:anim calcmode="lin" valueType="num">
                                      <p:cBhvr additive="base">
                                        <p:cTn id="40" dur="500" fill="hold"/>
                                        <p:tgtEl>
                                          <p:spTgt spid="18438"/>
                                        </p:tgtEl>
                                        <p:attrNameLst>
                                          <p:attrName>ppt_x</p:attrName>
                                        </p:attrNameLst>
                                      </p:cBhvr>
                                      <p:tavLst>
                                        <p:tav tm="0">
                                          <p:val>
                                            <p:strVal val="1+#ppt_w/2"/>
                                          </p:val>
                                        </p:tav>
                                        <p:tav tm="100000">
                                          <p:val>
                                            <p:strVal val="#ppt_x"/>
                                          </p:val>
                                        </p:tav>
                                      </p:tavLst>
                                    </p:anim>
                                    <p:anim calcmode="lin" valueType="num">
                                      <p:cBhvr additive="base">
                                        <p:cTn id="41"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上半年工作结果</a:t>
            </a:r>
          </a:p>
        </p:txBody>
      </p:sp>
      <p:sp>
        <p:nvSpPr>
          <p:cNvPr id="16411" name="Rectangle 42"/>
          <p:cNvSpPr>
            <a:spLocks noChangeArrowheads="1"/>
          </p:cNvSpPr>
          <p:nvPr/>
        </p:nvSpPr>
        <p:spPr bwMode="auto">
          <a:xfrm>
            <a:off x="6673850" y="2047875"/>
            <a:ext cx="273050" cy="274638"/>
          </a:xfrm>
          <a:prstGeom prst="rect">
            <a:avLst/>
          </a:prstGeom>
          <a:solidFill>
            <a:srgbClr val="FFC000"/>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bg1">
                    <a:lumMod val="95000"/>
                  </a:schemeClr>
                </a:solidFill>
                <a:effectLst/>
                <a:uLnTx/>
                <a:uFillTx/>
                <a:latin typeface="微软雅黑" panose="020B0503020204020204" charset="-122"/>
                <a:cs typeface="+mn-cs"/>
                <a:sym typeface="Open Sans" panose="020B0606030504020204" pitchFamily="34" charset="0"/>
              </a:rPr>
              <a:t>+</a:t>
            </a:r>
          </a:p>
        </p:txBody>
      </p:sp>
      <p:sp>
        <p:nvSpPr>
          <p:cNvPr id="16412" name="Rectangle 40"/>
          <p:cNvSpPr>
            <a:spLocks noChangeArrowheads="1"/>
          </p:cNvSpPr>
          <p:nvPr/>
        </p:nvSpPr>
        <p:spPr bwMode="auto">
          <a:xfrm>
            <a:off x="6673850" y="3333750"/>
            <a:ext cx="273050" cy="276225"/>
          </a:xfrm>
          <a:prstGeom prst="rect">
            <a:avLst/>
          </a:prstGeom>
          <a:solidFill>
            <a:srgbClr val="FFC000"/>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a:ln>
                  <a:noFill/>
                </a:ln>
                <a:solidFill>
                  <a:schemeClr val="bg1">
                    <a:lumMod val="95000"/>
                  </a:schemeClr>
                </a:solidFill>
                <a:effectLst/>
                <a:uLnTx/>
                <a:uFillTx/>
                <a:latin typeface="微软雅黑" panose="020B0503020204020204" charset="-122"/>
                <a:cs typeface="+mn-cs"/>
                <a:sym typeface="Open Sans" panose="020B0606030504020204" pitchFamily="34" charset="0"/>
              </a:rPr>
              <a:t>+</a:t>
            </a:r>
          </a:p>
        </p:txBody>
      </p:sp>
      <p:sp>
        <p:nvSpPr>
          <p:cNvPr id="16413" name="Rectangle 38"/>
          <p:cNvSpPr>
            <a:spLocks noChangeArrowheads="1"/>
          </p:cNvSpPr>
          <p:nvPr/>
        </p:nvSpPr>
        <p:spPr bwMode="auto">
          <a:xfrm>
            <a:off x="6673850" y="4619625"/>
            <a:ext cx="273050" cy="276225"/>
          </a:xfrm>
          <a:prstGeom prst="rect">
            <a:avLst/>
          </a:prstGeom>
          <a:solidFill>
            <a:srgbClr val="323232"/>
          </a:solidFill>
          <a:ln>
            <a:noFill/>
          </a:ln>
          <a:extLst>
            <a:ext uri="{91240B29-F687-4F45-9708-019B960494DF}">
              <a14:hiddenLine xmlns:a14="http://schemas.microsoft.com/office/drawing/2010/main" w="12700">
                <a:solidFill>
                  <a:srgbClr val="BA9305"/>
                </a:solidFill>
                <a:bevel/>
              </a14:hiddenLine>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a:ln>
                  <a:noFill/>
                </a:ln>
                <a:solidFill>
                  <a:schemeClr val="bg1">
                    <a:lumMod val="95000"/>
                  </a:schemeClr>
                </a:solidFill>
                <a:effectLst/>
                <a:uLnTx/>
                <a:uFillTx/>
                <a:latin typeface="微软雅黑" panose="020B0503020204020204" charset="-122"/>
                <a:cs typeface="+mn-cs"/>
                <a:sym typeface="Open Sans" panose="020B0606030504020204" pitchFamily="34" charset="0"/>
              </a:rPr>
              <a:t>-</a:t>
            </a:r>
          </a:p>
        </p:txBody>
      </p:sp>
      <p:grpSp>
        <p:nvGrpSpPr>
          <p:cNvPr id="16414" name="组合 8"/>
          <p:cNvGrpSpPr/>
          <p:nvPr/>
        </p:nvGrpSpPr>
        <p:grpSpPr bwMode="auto">
          <a:xfrm>
            <a:off x="7065963" y="1974850"/>
            <a:ext cx="3340100" cy="761796"/>
            <a:chOff x="6003922" y="4322116"/>
            <a:chExt cx="3339314" cy="762017"/>
          </a:xfrm>
        </p:grpSpPr>
        <p:sp>
          <p:nvSpPr>
            <p:cNvPr id="43" name="矩形 42"/>
            <p:cNvSpPr/>
            <p:nvPr/>
          </p:nvSpPr>
          <p:spPr>
            <a:xfrm>
              <a:off x="6003922" y="4623624"/>
              <a:ext cx="3339314" cy="460509"/>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44" name="矩形 43"/>
            <p:cNvSpPr/>
            <p:nvPr/>
          </p:nvSpPr>
          <p:spPr>
            <a:xfrm>
              <a:off x="6003923" y="4322116"/>
              <a:ext cx="1714678" cy="368407"/>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完成情况</a:t>
              </a:r>
            </a:p>
          </p:txBody>
        </p:sp>
      </p:grpSp>
      <p:grpSp>
        <p:nvGrpSpPr>
          <p:cNvPr id="16415" name="组合 8"/>
          <p:cNvGrpSpPr/>
          <p:nvPr/>
        </p:nvGrpSpPr>
        <p:grpSpPr bwMode="auto">
          <a:xfrm>
            <a:off x="7065963" y="3260726"/>
            <a:ext cx="3340100" cy="762543"/>
            <a:chOff x="6003922" y="4322116"/>
            <a:chExt cx="3339314" cy="760877"/>
          </a:xfrm>
        </p:grpSpPr>
        <p:sp>
          <p:nvSpPr>
            <p:cNvPr id="46" name="矩形 45"/>
            <p:cNvSpPr/>
            <p:nvPr/>
          </p:nvSpPr>
          <p:spPr>
            <a:xfrm>
              <a:off x="6003922" y="4623624"/>
              <a:ext cx="3339314" cy="459369"/>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47" name="矩形 46"/>
            <p:cNvSpPr/>
            <p:nvPr/>
          </p:nvSpPr>
          <p:spPr>
            <a:xfrm>
              <a:off x="6003923" y="4322116"/>
              <a:ext cx="1714678" cy="367495"/>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完成情况</a:t>
              </a:r>
            </a:p>
          </p:txBody>
        </p:sp>
      </p:grpSp>
      <p:grpSp>
        <p:nvGrpSpPr>
          <p:cNvPr id="16416" name="组合 8"/>
          <p:cNvGrpSpPr/>
          <p:nvPr/>
        </p:nvGrpSpPr>
        <p:grpSpPr bwMode="auto">
          <a:xfrm>
            <a:off x="7065963" y="4532314"/>
            <a:ext cx="3340100" cy="762543"/>
            <a:chOff x="6003922" y="4322116"/>
            <a:chExt cx="3339314" cy="760877"/>
          </a:xfrm>
        </p:grpSpPr>
        <p:sp>
          <p:nvSpPr>
            <p:cNvPr id="49" name="矩形 48"/>
            <p:cNvSpPr/>
            <p:nvPr/>
          </p:nvSpPr>
          <p:spPr>
            <a:xfrm>
              <a:off x="6003922" y="4623624"/>
              <a:ext cx="3339314" cy="459369"/>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50" name="矩形 49"/>
            <p:cNvSpPr/>
            <p:nvPr/>
          </p:nvSpPr>
          <p:spPr>
            <a:xfrm>
              <a:off x="6003923" y="4322116"/>
              <a:ext cx="1714678" cy="367495"/>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完成情况</a:t>
              </a:r>
            </a:p>
          </p:txBody>
        </p:sp>
      </p:grpSp>
      <p:grpSp>
        <p:nvGrpSpPr>
          <p:cNvPr id="27" name="组合 26"/>
          <p:cNvGrpSpPr/>
          <p:nvPr/>
        </p:nvGrpSpPr>
        <p:grpSpPr>
          <a:xfrm>
            <a:off x="1814513" y="2118006"/>
            <a:ext cx="4192587" cy="3683939"/>
            <a:chOff x="1814513" y="2118006"/>
            <a:chExt cx="4192587" cy="3683939"/>
          </a:xfrm>
        </p:grpSpPr>
        <p:sp>
          <p:nvSpPr>
            <p:cNvPr id="2" name="Straight Connector 8"/>
            <p:cNvSpPr>
              <a:spLocks noChangeShapeType="1"/>
            </p:cNvSpPr>
            <p:nvPr/>
          </p:nvSpPr>
          <p:spPr bwMode="auto">
            <a:xfrm>
              <a:off x="1814513" y="4295775"/>
              <a:ext cx="4192587" cy="0"/>
            </a:xfrm>
            <a:prstGeom prst="line">
              <a:avLst/>
            </a:prstGeom>
            <a:noFill/>
            <a:ln w="12700">
              <a:solidFill>
                <a:schemeClr val="bg1">
                  <a:lumMod val="75000"/>
                </a:schemeClr>
              </a:solidFill>
              <a:bevel/>
              <a:headEnd type="oval" w="med" len="med"/>
              <a:tailEnd type="oval" w="med" len="med"/>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 name="Rectangle 9"/>
            <p:cNvSpPr>
              <a:spLocks noChangeArrowheads="1"/>
            </p:cNvSpPr>
            <p:nvPr/>
          </p:nvSpPr>
          <p:spPr bwMode="auto">
            <a:xfrm>
              <a:off x="1909763" y="2390775"/>
              <a:ext cx="238125" cy="1882775"/>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4" name="Rectangle 10"/>
            <p:cNvSpPr>
              <a:spLocks noChangeArrowheads="1"/>
            </p:cNvSpPr>
            <p:nvPr/>
          </p:nvSpPr>
          <p:spPr bwMode="auto">
            <a:xfrm>
              <a:off x="2243138" y="3248025"/>
              <a:ext cx="239712" cy="1020763"/>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5" name="Rectangle 12"/>
            <p:cNvSpPr>
              <a:spLocks noChangeArrowheads="1"/>
            </p:cNvSpPr>
            <p:nvPr/>
          </p:nvSpPr>
          <p:spPr bwMode="auto">
            <a:xfrm>
              <a:off x="2578100" y="2771775"/>
              <a:ext cx="238125" cy="1497013"/>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6" name="Rectangle 13"/>
            <p:cNvSpPr>
              <a:spLocks noChangeArrowheads="1"/>
            </p:cNvSpPr>
            <p:nvPr/>
          </p:nvSpPr>
          <p:spPr bwMode="auto">
            <a:xfrm>
              <a:off x="2911475" y="3009900"/>
              <a:ext cx="238125" cy="1258888"/>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7" name="Rectangle 14"/>
            <p:cNvSpPr>
              <a:spLocks noChangeArrowheads="1"/>
            </p:cNvSpPr>
            <p:nvPr/>
          </p:nvSpPr>
          <p:spPr bwMode="auto">
            <a:xfrm>
              <a:off x="3244850" y="4343400"/>
              <a:ext cx="238125" cy="1190625"/>
            </a:xfrm>
            <a:prstGeom prst="rect">
              <a:avLst/>
            </a:prstGeom>
            <a:solidFill>
              <a:srgbClr val="323232"/>
            </a:solidFill>
            <a:ln>
              <a:noFill/>
            </a:ln>
            <a:extLst>
              <a:ext uri="{91240B29-F687-4F45-9708-019B960494DF}">
                <a14:hiddenLine xmlns:a14="http://schemas.microsoft.com/office/drawing/2010/main" w="12700">
                  <a:solidFill>
                    <a:srgbClr val="BA9305"/>
                  </a:solidFill>
                  <a:bevel/>
                </a14:hiddenLine>
              </a:ext>
            </a:extLst>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8" name="Rectangle 15"/>
            <p:cNvSpPr>
              <a:spLocks noChangeArrowheads="1"/>
            </p:cNvSpPr>
            <p:nvPr/>
          </p:nvSpPr>
          <p:spPr bwMode="auto">
            <a:xfrm>
              <a:off x="3578225" y="4343400"/>
              <a:ext cx="238125" cy="476250"/>
            </a:xfrm>
            <a:prstGeom prst="rect">
              <a:avLst/>
            </a:prstGeom>
            <a:solidFill>
              <a:srgbClr val="323232"/>
            </a:solidFill>
            <a:ln>
              <a:noFill/>
            </a:ln>
            <a:extLst>
              <a:ext uri="{91240B29-F687-4F45-9708-019B960494DF}">
                <a14:hiddenLine xmlns:a14="http://schemas.microsoft.com/office/drawing/2010/main" w="12700">
                  <a:solidFill>
                    <a:srgbClr val="BA9305"/>
                  </a:solidFill>
                  <a:bevel/>
                </a14:hiddenLine>
              </a:ext>
            </a:extLst>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9" name="Rectangle 16"/>
            <p:cNvSpPr>
              <a:spLocks noChangeArrowheads="1"/>
            </p:cNvSpPr>
            <p:nvPr/>
          </p:nvSpPr>
          <p:spPr bwMode="auto">
            <a:xfrm>
              <a:off x="3952875" y="4010025"/>
              <a:ext cx="238125" cy="247650"/>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0" name="Rectangle 17"/>
            <p:cNvSpPr>
              <a:spLocks noChangeArrowheads="1"/>
            </p:cNvSpPr>
            <p:nvPr/>
          </p:nvSpPr>
          <p:spPr bwMode="auto">
            <a:xfrm>
              <a:off x="4286250" y="3724275"/>
              <a:ext cx="238125" cy="538163"/>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1" name="Rectangle 18"/>
            <p:cNvSpPr>
              <a:spLocks noChangeArrowheads="1"/>
            </p:cNvSpPr>
            <p:nvPr/>
          </p:nvSpPr>
          <p:spPr bwMode="auto">
            <a:xfrm>
              <a:off x="4619625" y="3343275"/>
              <a:ext cx="239713" cy="919163"/>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2" name="Rectangle 19"/>
            <p:cNvSpPr>
              <a:spLocks noChangeArrowheads="1"/>
            </p:cNvSpPr>
            <p:nvPr/>
          </p:nvSpPr>
          <p:spPr bwMode="auto">
            <a:xfrm>
              <a:off x="4959350" y="4340225"/>
              <a:ext cx="238125" cy="193675"/>
            </a:xfrm>
            <a:prstGeom prst="rect">
              <a:avLst/>
            </a:prstGeom>
            <a:solidFill>
              <a:srgbClr val="323232"/>
            </a:solidFill>
            <a:ln>
              <a:noFill/>
            </a:ln>
            <a:extLst>
              <a:ext uri="{91240B29-F687-4F45-9708-019B960494DF}">
                <a14:hiddenLine xmlns:a14="http://schemas.microsoft.com/office/drawing/2010/main" w="12700">
                  <a:solidFill>
                    <a:srgbClr val="BA9305"/>
                  </a:solidFill>
                  <a:bevel/>
                </a14:hiddenLine>
              </a:ext>
            </a:extLst>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3" name="Rectangle 20"/>
            <p:cNvSpPr>
              <a:spLocks noChangeArrowheads="1"/>
            </p:cNvSpPr>
            <p:nvPr/>
          </p:nvSpPr>
          <p:spPr bwMode="auto">
            <a:xfrm>
              <a:off x="5292725" y="4340225"/>
              <a:ext cx="238125" cy="98425"/>
            </a:xfrm>
            <a:prstGeom prst="rect">
              <a:avLst/>
            </a:prstGeom>
            <a:solidFill>
              <a:srgbClr val="323232"/>
            </a:solidFill>
            <a:ln>
              <a:noFill/>
            </a:ln>
            <a:extLst>
              <a:ext uri="{91240B29-F687-4F45-9708-019B960494DF}">
                <a14:hiddenLine xmlns:a14="http://schemas.microsoft.com/office/drawing/2010/main" w="12700">
                  <a:solidFill>
                    <a:srgbClr val="BA9305"/>
                  </a:solidFill>
                  <a:bevel/>
                </a14:hiddenLine>
              </a:ext>
            </a:extLst>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4" name="Rectangle 21"/>
            <p:cNvSpPr>
              <a:spLocks noChangeArrowheads="1"/>
            </p:cNvSpPr>
            <p:nvPr/>
          </p:nvSpPr>
          <p:spPr bwMode="auto">
            <a:xfrm>
              <a:off x="5653088" y="3676650"/>
              <a:ext cx="238125" cy="581025"/>
            </a:xfrm>
            <a:prstGeom prst="rect">
              <a:avLst/>
            </a:prstGeom>
            <a:solidFill>
              <a:srgbClr val="FFC000"/>
            </a:solidFill>
            <a:ln>
              <a:noFill/>
            </a:ln>
          </p:spPr>
          <p:txBody>
            <a:bodyPr anchor="ctr">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Calibri" panose="020F0502020204030204" charset="0"/>
              </a:endParaRPr>
            </a:p>
          </p:txBody>
        </p:sp>
        <p:sp>
          <p:nvSpPr>
            <p:cNvPr id="15" name="TextBox 22"/>
            <p:cNvSpPr>
              <a:spLocks noChangeArrowheads="1"/>
            </p:cNvSpPr>
            <p:nvPr/>
          </p:nvSpPr>
          <p:spPr bwMode="auto">
            <a:xfrm>
              <a:off x="1844305" y="2118006"/>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75%</a:t>
              </a:r>
            </a:p>
          </p:txBody>
        </p:sp>
        <p:sp>
          <p:nvSpPr>
            <p:cNvPr id="16" name="TextBox 23"/>
            <p:cNvSpPr>
              <a:spLocks noChangeArrowheads="1"/>
            </p:cNvSpPr>
            <p:nvPr/>
          </p:nvSpPr>
          <p:spPr bwMode="auto">
            <a:xfrm>
              <a:off x="2177753" y="2995292"/>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55%</a:t>
              </a:r>
            </a:p>
          </p:txBody>
        </p:sp>
        <p:sp>
          <p:nvSpPr>
            <p:cNvPr id="17" name="TextBox 24"/>
            <p:cNvSpPr>
              <a:spLocks noChangeArrowheads="1"/>
            </p:cNvSpPr>
            <p:nvPr/>
          </p:nvSpPr>
          <p:spPr bwMode="auto">
            <a:xfrm>
              <a:off x="2511201" y="2495120"/>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63%</a:t>
              </a:r>
            </a:p>
          </p:txBody>
        </p:sp>
        <p:sp>
          <p:nvSpPr>
            <p:cNvPr id="18" name="TextBox 25"/>
            <p:cNvSpPr>
              <a:spLocks noChangeArrowheads="1"/>
            </p:cNvSpPr>
            <p:nvPr/>
          </p:nvSpPr>
          <p:spPr bwMode="auto">
            <a:xfrm>
              <a:off x="2844649" y="2746529"/>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57%</a:t>
              </a:r>
            </a:p>
          </p:txBody>
        </p:sp>
        <p:sp>
          <p:nvSpPr>
            <p:cNvPr id="19" name="TextBox 26"/>
            <p:cNvSpPr>
              <a:spLocks noChangeArrowheads="1"/>
            </p:cNvSpPr>
            <p:nvPr/>
          </p:nvSpPr>
          <p:spPr bwMode="auto">
            <a:xfrm>
              <a:off x="3884689" y="3748197"/>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18%</a:t>
              </a:r>
            </a:p>
          </p:txBody>
        </p:sp>
        <p:sp>
          <p:nvSpPr>
            <p:cNvPr id="20" name="TextBox 27"/>
            <p:cNvSpPr>
              <a:spLocks noChangeArrowheads="1"/>
            </p:cNvSpPr>
            <p:nvPr/>
          </p:nvSpPr>
          <p:spPr bwMode="auto">
            <a:xfrm>
              <a:off x="4218137" y="3450475"/>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23%</a:t>
              </a:r>
            </a:p>
          </p:txBody>
        </p:sp>
        <p:sp>
          <p:nvSpPr>
            <p:cNvPr id="21" name="TextBox 28"/>
            <p:cNvSpPr>
              <a:spLocks noChangeArrowheads="1"/>
            </p:cNvSpPr>
            <p:nvPr/>
          </p:nvSpPr>
          <p:spPr bwMode="auto">
            <a:xfrm>
              <a:off x="4551585" y="3062776"/>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43%</a:t>
              </a:r>
            </a:p>
          </p:txBody>
        </p:sp>
        <p:sp>
          <p:nvSpPr>
            <p:cNvPr id="22" name="TextBox 29"/>
            <p:cNvSpPr>
              <a:spLocks noChangeArrowheads="1"/>
            </p:cNvSpPr>
            <p:nvPr/>
          </p:nvSpPr>
          <p:spPr bwMode="auto">
            <a:xfrm>
              <a:off x="5586332" y="3410779"/>
              <a:ext cx="354341"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21%</a:t>
              </a:r>
            </a:p>
          </p:txBody>
        </p:sp>
        <p:sp>
          <p:nvSpPr>
            <p:cNvPr id="23" name="TextBox 30"/>
            <p:cNvSpPr>
              <a:spLocks noChangeArrowheads="1"/>
            </p:cNvSpPr>
            <p:nvPr/>
          </p:nvSpPr>
          <p:spPr bwMode="auto">
            <a:xfrm>
              <a:off x="3159572" y="5596716"/>
              <a:ext cx="390417"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-45%</a:t>
              </a:r>
            </a:p>
          </p:txBody>
        </p:sp>
        <p:sp>
          <p:nvSpPr>
            <p:cNvPr id="24" name="TextBox 31"/>
            <p:cNvSpPr>
              <a:spLocks noChangeArrowheads="1"/>
            </p:cNvSpPr>
            <p:nvPr/>
          </p:nvSpPr>
          <p:spPr bwMode="auto">
            <a:xfrm>
              <a:off x="3493020" y="4867630"/>
              <a:ext cx="390417"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-23%</a:t>
              </a:r>
            </a:p>
          </p:txBody>
        </p:sp>
        <p:sp>
          <p:nvSpPr>
            <p:cNvPr id="25" name="TextBox 32"/>
            <p:cNvSpPr>
              <a:spLocks noChangeArrowheads="1"/>
            </p:cNvSpPr>
            <p:nvPr/>
          </p:nvSpPr>
          <p:spPr bwMode="auto">
            <a:xfrm>
              <a:off x="4874447" y="4577847"/>
              <a:ext cx="390417"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-12%</a:t>
              </a:r>
            </a:p>
          </p:txBody>
        </p:sp>
        <p:sp>
          <p:nvSpPr>
            <p:cNvPr id="26" name="TextBox 33"/>
            <p:cNvSpPr>
              <a:spLocks noChangeArrowheads="1"/>
            </p:cNvSpPr>
            <p:nvPr/>
          </p:nvSpPr>
          <p:spPr bwMode="auto">
            <a:xfrm>
              <a:off x="5207895" y="4478607"/>
              <a:ext cx="390417" cy="2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-05%</a:t>
              </a:r>
            </a:p>
          </p:txBody>
        </p:sp>
      </p:grpSp>
      <p:sp>
        <p:nvSpPr>
          <p:cNvPr id="28" name="任意多边形 27"/>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411"/>
                                        </p:tgtEl>
                                        <p:attrNameLst>
                                          <p:attrName>style.visibility</p:attrName>
                                        </p:attrNameLst>
                                      </p:cBhvr>
                                      <p:to>
                                        <p:strVal val="visible"/>
                                      </p:to>
                                    </p:set>
                                    <p:anim calcmode="lin" valueType="num">
                                      <p:cBhvr>
                                        <p:cTn id="11" dur="500" fill="hold"/>
                                        <p:tgtEl>
                                          <p:spTgt spid="16411"/>
                                        </p:tgtEl>
                                        <p:attrNameLst>
                                          <p:attrName>ppt_w</p:attrName>
                                        </p:attrNameLst>
                                      </p:cBhvr>
                                      <p:tavLst>
                                        <p:tav tm="0">
                                          <p:val>
                                            <p:fltVal val="0"/>
                                          </p:val>
                                        </p:tav>
                                        <p:tav tm="100000">
                                          <p:val>
                                            <p:strVal val="#ppt_w"/>
                                          </p:val>
                                        </p:tav>
                                      </p:tavLst>
                                    </p:anim>
                                    <p:anim calcmode="lin" valueType="num">
                                      <p:cBhvr>
                                        <p:cTn id="12" dur="500" fill="hold"/>
                                        <p:tgtEl>
                                          <p:spTgt spid="16411"/>
                                        </p:tgtEl>
                                        <p:attrNameLst>
                                          <p:attrName>ppt_h</p:attrName>
                                        </p:attrNameLst>
                                      </p:cBhvr>
                                      <p:tavLst>
                                        <p:tav tm="0">
                                          <p:val>
                                            <p:fltVal val="0"/>
                                          </p:val>
                                        </p:tav>
                                        <p:tav tm="100000">
                                          <p:val>
                                            <p:strVal val="#ppt_h"/>
                                          </p:val>
                                        </p:tav>
                                      </p:tavLst>
                                    </p:anim>
                                    <p:animEffect transition="in" filter="fade">
                                      <p:cBhvr>
                                        <p:cTn id="13" dur="500"/>
                                        <p:tgtEl>
                                          <p:spTgt spid="164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412"/>
                                        </p:tgtEl>
                                        <p:attrNameLst>
                                          <p:attrName>style.visibility</p:attrName>
                                        </p:attrNameLst>
                                      </p:cBhvr>
                                      <p:to>
                                        <p:strVal val="visible"/>
                                      </p:to>
                                    </p:set>
                                    <p:anim calcmode="lin" valueType="num">
                                      <p:cBhvr>
                                        <p:cTn id="16" dur="500" fill="hold"/>
                                        <p:tgtEl>
                                          <p:spTgt spid="16412"/>
                                        </p:tgtEl>
                                        <p:attrNameLst>
                                          <p:attrName>ppt_w</p:attrName>
                                        </p:attrNameLst>
                                      </p:cBhvr>
                                      <p:tavLst>
                                        <p:tav tm="0">
                                          <p:val>
                                            <p:fltVal val="0"/>
                                          </p:val>
                                        </p:tav>
                                        <p:tav tm="100000">
                                          <p:val>
                                            <p:strVal val="#ppt_w"/>
                                          </p:val>
                                        </p:tav>
                                      </p:tavLst>
                                    </p:anim>
                                    <p:anim calcmode="lin" valueType="num">
                                      <p:cBhvr>
                                        <p:cTn id="17" dur="500" fill="hold"/>
                                        <p:tgtEl>
                                          <p:spTgt spid="16412"/>
                                        </p:tgtEl>
                                        <p:attrNameLst>
                                          <p:attrName>ppt_h</p:attrName>
                                        </p:attrNameLst>
                                      </p:cBhvr>
                                      <p:tavLst>
                                        <p:tav tm="0">
                                          <p:val>
                                            <p:fltVal val="0"/>
                                          </p:val>
                                        </p:tav>
                                        <p:tav tm="100000">
                                          <p:val>
                                            <p:strVal val="#ppt_h"/>
                                          </p:val>
                                        </p:tav>
                                      </p:tavLst>
                                    </p:anim>
                                    <p:animEffect transition="in" filter="fade">
                                      <p:cBhvr>
                                        <p:cTn id="18" dur="500"/>
                                        <p:tgtEl>
                                          <p:spTgt spid="164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413"/>
                                        </p:tgtEl>
                                        <p:attrNameLst>
                                          <p:attrName>style.visibility</p:attrName>
                                        </p:attrNameLst>
                                      </p:cBhvr>
                                      <p:to>
                                        <p:strVal val="visible"/>
                                      </p:to>
                                    </p:set>
                                    <p:anim calcmode="lin" valueType="num">
                                      <p:cBhvr>
                                        <p:cTn id="21" dur="500" fill="hold"/>
                                        <p:tgtEl>
                                          <p:spTgt spid="16413"/>
                                        </p:tgtEl>
                                        <p:attrNameLst>
                                          <p:attrName>ppt_w</p:attrName>
                                        </p:attrNameLst>
                                      </p:cBhvr>
                                      <p:tavLst>
                                        <p:tav tm="0">
                                          <p:val>
                                            <p:fltVal val="0"/>
                                          </p:val>
                                        </p:tav>
                                        <p:tav tm="100000">
                                          <p:val>
                                            <p:strVal val="#ppt_w"/>
                                          </p:val>
                                        </p:tav>
                                      </p:tavLst>
                                    </p:anim>
                                    <p:anim calcmode="lin" valueType="num">
                                      <p:cBhvr>
                                        <p:cTn id="22" dur="500" fill="hold"/>
                                        <p:tgtEl>
                                          <p:spTgt spid="16413"/>
                                        </p:tgtEl>
                                        <p:attrNameLst>
                                          <p:attrName>ppt_h</p:attrName>
                                        </p:attrNameLst>
                                      </p:cBhvr>
                                      <p:tavLst>
                                        <p:tav tm="0">
                                          <p:val>
                                            <p:fltVal val="0"/>
                                          </p:val>
                                        </p:tav>
                                        <p:tav tm="100000">
                                          <p:val>
                                            <p:strVal val="#ppt_h"/>
                                          </p:val>
                                        </p:tav>
                                      </p:tavLst>
                                    </p:anim>
                                    <p:animEffect transition="in" filter="fade">
                                      <p:cBhvr>
                                        <p:cTn id="23" dur="500"/>
                                        <p:tgtEl>
                                          <p:spTgt spid="1641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6414"/>
                                        </p:tgtEl>
                                        <p:attrNameLst>
                                          <p:attrName>style.visibility</p:attrName>
                                        </p:attrNameLst>
                                      </p:cBhvr>
                                      <p:to>
                                        <p:strVal val="visible"/>
                                      </p:to>
                                    </p:set>
                                    <p:animEffect transition="in" filter="wipe(left)">
                                      <p:cBhvr>
                                        <p:cTn id="27" dur="500"/>
                                        <p:tgtEl>
                                          <p:spTgt spid="16414"/>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6415"/>
                                        </p:tgtEl>
                                        <p:attrNameLst>
                                          <p:attrName>style.visibility</p:attrName>
                                        </p:attrNameLst>
                                      </p:cBhvr>
                                      <p:to>
                                        <p:strVal val="visible"/>
                                      </p:to>
                                    </p:set>
                                    <p:animEffect transition="in" filter="wipe(left)">
                                      <p:cBhvr>
                                        <p:cTn id="31" dur="500"/>
                                        <p:tgtEl>
                                          <p:spTgt spid="16415"/>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416"/>
                                        </p:tgtEl>
                                        <p:attrNameLst>
                                          <p:attrName>style.visibility</p:attrName>
                                        </p:attrNameLst>
                                      </p:cBhvr>
                                      <p:to>
                                        <p:strVal val="visible"/>
                                      </p:to>
                                    </p:set>
                                    <p:animEffect transition="in" filter="wipe(left)">
                                      <p:cBhvr>
                                        <p:cTn id="35"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bldLvl="0" animBg="1"/>
      <p:bldP spid="16412" grpId="0" bldLvl="0" animBg="1"/>
      <p:bldP spid="164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上半年工作结果</a:t>
            </a:r>
          </a:p>
        </p:txBody>
      </p:sp>
      <p:grpSp>
        <p:nvGrpSpPr>
          <p:cNvPr id="12" name="组合 11"/>
          <p:cNvGrpSpPr/>
          <p:nvPr/>
        </p:nvGrpSpPr>
        <p:grpSpPr>
          <a:xfrm>
            <a:off x="722296" y="1834912"/>
            <a:ext cx="3181121" cy="2703512"/>
            <a:chOff x="2614640" y="1878013"/>
            <a:chExt cx="3181121" cy="2703512"/>
          </a:xfrm>
        </p:grpSpPr>
        <p:sp>
          <p:nvSpPr>
            <p:cNvPr id="2" name="Oval 4"/>
            <p:cNvSpPr/>
            <p:nvPr/>
          </p:nvSpPr>
          <p:spPr bwMode="auto">
            <a:xfrm>
              <a:off x="2949574" y="2076450"/>
              <a:ext cx="2505075" cy="2505075"/>
            </a:xfrm>
            <a:prstGeom prst="ellipse">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3" name="Oval 5"/>
            <p:cNvSpPr/>
            <p:nvPr/>
          </p:nvSpPr>
          <p:spPr bwMode="auto">
            <a:xfrm>
              <a:off x="3525837" y="2646363"/>
              <a:ext cx="1358900" cy="1358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graphicFrame>
          <p:nvGraphicFramePr>
            <p:cNvPr id="4" name="Chart 6"/>
            <p:cNvGraphicFramePr/>
            <p:nvPr/>
          </p:nvGraphicFramePr>
          <p:xfrm>
            <a:off x="2614640" y="2252156"/>
            <a:ext cx="3181121" cy="21538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1"/>
            <p:cNvSpPr txBox="1"/>
            <p:nvPr/>
          </p:nvSpPr>
          <p:spPr bwMode="auto">
            <a:xfrm>
              <a:off x="3595776" y="3099669"/>
              <a:ext cx="1212483" cy="416273"/>
            </a:xfrm>
            <a:prstGeom prst="rect">
              <a:avLst/>
            </a:prstGeom>
            <a:noFill/>
          </p:spPr>
          <p:txBody>
            <a:bodyPr>
              <a:spAutoFit/>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2400" b="0" i="1"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Narkisim" panose="020E0502050101010101" pitchFamily="34" charset="-79"/>
                </a:rPr>
                <a:t>2019</a:t>
              </a:r>
            </a:p>
          </p:txBody>
        </p:sp>
        <p:sp>
          <p:nvSpPr>
            <p:cNvPr id="7" name="Oval 13"/>
            <p:cNvSpPr>
              <a:spLocks noChangeAspect="1"/>
            </p:cNvSpPr>
            <p:nvPr/>
          </p:nvSpPr>
          <p:spPr bwMode="auto">
            <a:xfrm>
              <a:off x="5191125" y="2917825"/>
              <a:ext cx="493713" cy="493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8" name="Oval 14"/>
            <p:cNvSpPr>
              <a:spLocks noChangeAspect="1"/>
            </p:cNvSpPr>
            <p:nvPr/>
          </p:nvSpPr>
          <p:spPr bwMode="auto">
            <a:xfrm>
              <a:off x="5257120" y="2981761"/>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42%</a:t>
              </a:r>
            </a:p>
          </p:txBody>
        </p:sp>
        <p:sp>
          <p:nvSpPr>
            <p:cNvPr id="10" name="Oval 16"/>
            <p:cNvSpPr>
              <a:spLocks noChangeAspect="1"/>
            </p:cNvSpPr>
            <p:nvPr/>
          </p:nvSpPr>
          <p:spPr bwMode="auto">
            <a:xfrm>
              <a:off x="3032125" y="3986213"/>
              <a:ext cx="493713"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11" name="Oval 17"/>
            <p:cNvSpPr>
              <a:spLocks noChangeAspect="1"/>
            </p:cNvSpPr>
            <p:nvPr/>
          </p:nvSpPr>
          <p:spPr bwMode="auto">
            <a:xfrm>
              <a:off x="3098401" y="4050391"/>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FAFAFA"/>
                  </a:solidFill>
                  <a:effectLst/>
                  <a:uLnTx/>
                  <a:uFillTx/>
                  <a:latin typeface="微软雅黑" panose="020B0503020204020204" charset="-122"/>
                  <a:ea typeface="微软雅黑" panose="020B0503020204020204" charset="-122"/>
                  <a:cs typeface="+mn-cs"/>
                </a:rPr>
                <a:t>26%</a:t>
              </a:r>
            </a:p>
          </p:txBody>
        </p:sp>
        <p:sp>
          <p:nvSpPr>
            <p:cNvPr id="13" name="Oval 19"/>
            <p:cNvSpPr>
              <a:spLocks noChangeAspect="1"/>
            </p:cNvSpPr>
            <p:nvPr/>
          </p:nvSpPr>
          <p:spPr bwMode="auto">
            <a:xfrm>
              <a:off x="2786063" y="2493963"/>
              <a:ext cx="493712"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14" name="Oval 20"/>
            <p:cNvSpPr>
              <a:spLocks noChangeAspect="1"/>
            </p:cNvSpPr>
            <p:nvPr/>
          </p:nvSpPr>
          <p:spPr bwMode="auto">
            <a:xfrm>
              <a:off x="2852417" y="2558629"/>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17%</a:t>
              </a:r>
            </a:p>
          </p:txBody>
        </p:sp>
        <p:sp>
          <p:nvSpPr>
            <p:cNvPr id="16" name="Oval 22"/>
            <p:cNvSpPr>
              <a:spLocks noChangeAspect="1"/>
            </p:cNvSpPr>
            <p:nvPr/>
          </p:nvSpPr>
          <p:spPr bwMode="auto">
            <a:xfrm>
              <a:off x="3502025" y="1878013"/>
              <a:ext cx="493713"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17" name="Oval 23"/>
            <p:cNvSpPr>
              <a:spLocks noChangeAspect="1"/>
            </p:cNvSpPr>
            <p:nvPr/>
          </p:nvSpPr>
          <p:spPr bwMode="auto">
            <a:xfrm>
              <a:off x="3568625" y="1942224"/>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15%</a:t>
              </a:r>
            </a:p>
          </p:txBody>
        </p:sp>
      </p:grpSp>
      <p:grpSp>
        <p:nvGrpSpPr>
          <p:cNvPr id="9" name="组合 8"/>
          <p:cNvGrpSpPr/>
          <p:nvPr/>
        </p:nvGrpSpPr>
        <p:grpSpPr>
          <a:xfrm>
            <a:off x="4526615" y="1928336"/>
            <a:ext cx="3181121" cy="2563812"/>
            <a:chOff x="6402589" y="2014538"/>
            <a:chExt cx="3181121" cy="2563812"/>
          </a:xfrm>
        </p:grpSpPr>
        <p:sp>
          <p:nvSpPr>
            <p:cNvPr id="18" name="Oval 59"/>
            <p:cNvSpPr/>
            <p:nvPr/>
          </p:nvSpPr>
          <p:spPr bwMode="auto">
            <a:xfrm>
              <a:off x="6737349" y="2074863"/>
              <a:ext cx="2505075" cy="2503487"/>
            </a:xfrm>
            <a:prstGeom prst="ellipse">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19" name="Oval 60"/>
            <p:cNvSpPr/>
            <p:nvPr/>
          </p:nvSpPr>
          <p:spPr bwMode="auto">
            <a:xfrm>
              <a:off x="7313612" y="2644775"/>
              <a:ext cx="1358900" cy="135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graphicFrame>
          <p:nvGraphicFramePr>
            <p:cNvPr id="6" name="Chart 61"/>
            <p:cNvGraphicFramePr/>
            <p:nvPr/>
          </p:nvGraphicFramePr>
          <p:xfrm>
            <a:off x="6402589" y="2249562"/>
            <a:ext cx="3181121" cy="215389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62"/>
            <p:cNvSpPr txBox="1"/>
            <p:nvPr/>
          </p:nvSpPr>
          <p:spPr bwMode="auto">
            <a:xfrm>
              <a:off x="7383724" y="3097075"/>
              <a:ext cx="1212483" cy="416273"/>
            </a:xfrm>
            <a:prstGeom prst="rect">
              <a:avLst/>
            </a:prstGeom>
            <a:noFill/>
          </p:spPr>
          <p:txBody>
            <a:bodyPr>
              <a:spAutoFit/>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2400" b="0" i="1"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Narkisim" panose="020E0502050101010101" pitchFamily="34" charset="-79"/>
                </a:rPr>
                <a:t>2020</a:t>
              </a:r>
            </a:p>
          </p:txBody>
        </p:sp>
        <p:sp>
          <p:nvSpPr>
            <p:cNvPr id="23" name="Oval 73"/>
            <p:cNvSpPr>
              <a:spLocks noChangeAspect="1"/>
            </p:cNvSpPr>
            <p:nvPr/>
          </p:nvSpPr>
          <p:spPr bwMode="auto">
            <a:xfrm>
              <a:off x="8786813" y="2311400"/>
              <a:ext cx="493712" cy="493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24" name="Oval 74"/>
            <p:cNvSpPr>
              <a:spLocks noChangeAspect="1"/>
            </p:cNvSpPr>
            <p:nvPr/>
          </p:nvSpPr>
          <p:spPr bwMode="auto">
            <a:xfrm>
              <a:off x="8853386" y="2375929"/>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24%</a:t>
              </a:r>
            </a:p>
          </p:txBody>
        </p:sp>
        <p:sp>
          <p:nvSpPr>
            <p:cNvPr id="26" name="Oval 71"/>
            <p:cNvSpPr>
              <a:spLocks noChangeAspect="1"/>
            </p:cNvSpPr>
            <p:nvPr/>
          </p:nvSpPr>
          <p:spPr bwMode="auto">
            <a:xfrm>
              <a:off x="8834438" y="3787775"/>
              <a:ext cx="495300" cy="493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27" name="Oval 72"/>
            <p:cNvSpPr>
              <a:spLocks noChangeAspect="1"/>
            </p:cNvSpPr>
            <p:nvPr/>
          </p:nvSpPr>
          <p:spPr bwMode="auto">
            <a:xfrm>
              <a:off x="8901469" y="3851472"/>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14%</a:t>
              </a:r>
            </a:p>
          </p:txBody>
        </p:sp>
        <p:sp>
          <p:nvSpPr>
            <p:cNvPr id="29" name="Oval 69"/>
            <p:cNvSpPr>
              <a:spLocks noChangeAspect="1"/>
            </p:cNvSpPr>
            <p:nvPr/>
          </p:nvSpPr>
          <p:spPr bwMode="auto">
            <a:xfrm>
              <a:off x="6781799" y="3960813"/>
              <a:ext cx="493713"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30" name="Oval 70"/>
            <p:cNvSpPr>
              <a:spLocks noChangeAspect="1"/>
            </p:cNvSpPr>
            <p:nvPr/>
          </p:nvSpPr>
          <p:spPr bwMode="auto">
            <a:xfrm>
              <a:off x="6848196" y="4025127"/>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41%</a:t>
              </a:r>
            </a:p>
          </p:txBody>
        </p:sp>
        <p:sp>
          <p:nvSpPr>
            <p:cNvPr id="32" name="Oval 67"/>
            <p:cNvSpPr>
              <a:spLocks noChangeAspect="1"/>
            </p:cNvSpPr>
            <p:nvPr/>
          </p:nvSpPr>
          <p:spPr bwMode="auto">
            <a:xfrm>
              <a:off x="7021513" y="2014538"/>
              <a:ext cx="493712"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33" name="Oval 68"/>
            <p:cNvSpPr>
              <a:spLocks noChangeAspect="1"/>
            </p:cNvSpPr>
            <p:nvPr/>
          </p:nvSpPr>
          <p:spPr bwMode="auto">
            <a:xfrm>
              <a:off x="7087396" y="2078719"/>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21%</a:t>
              </a:r>
            </a:p>
          </p:txBody>
        </p:sp>
      </p:grpSp>
      <p:grpSp>
        <p:nvGrpSpPr>
          <p:cNvPr id="11267" name="组合 8"/>
          <p:cNvGrpSpPr/>
          <p:nvPr/>
        </p:nvGrpSpPr>
        <p:grpSpPr bwMode="auto">
          <a:xfrm>
            <a:off x="1169944" y="4928949"/>
            <a:ext cx="2279650" cy="946893"/>
            <a:chOff x="6003922" y="4322116"/>
            <a:chExt cx="2921549" cy="946187"/>
          </a:xfrm>
        </p:grpSpPr>
        <p:sp>
          <p:nvSpPr>
            <p:cNvPr id="35" name="矩形 34"/>
            <p:cNvSpPr/>
            <p:nvPr/>
          </p:nvSpPr>
          <p:spPr>
            <a:xfrm>
              <a:off x="6003922" y="4623624"/>
              <a:ext cx="2921549" cy="644679"/>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6" name="矩形 35"/>
            <p:cNvSpPr/>
            <p:nvPr/>
          </p:nvSpPr>
          <p:spPr>
            <a:xfrm>
              <a:off x="6358328" y="4322116"/>
              <a:ext cx="2212737" cy="336934"/>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有利于民生</a:t>
              </a:r>
            </a:p>
          </p:txBody>
        </p:sp>
      </p:grpSp>
      <p:grpSp>
        <p:nvGrpSpPr>
          <p:cNvPr id="11268" name="组合 8"/>
          <p:cNvGrpSpPr/>
          <p:nvPr/>
        </p:nvGrpSpPr>
        <p:grpSpPr bwMode="auto">
          <a:xfrm>
            <a:off x="4974089" y="4885848"/>
            <a:ext cx="2279650" cy="946893"/>
            <a:chOff x="6003922" y="4322116"/>
            <a:chExt cx="2921549" cy="946187"/>
          </a:xfrm>
        </p:grpSpPr>
        <p:sp>
          <p:nvSpPr>
            <p:cNvPr id="38" name="矩形 37"/>
            <p:cNvSpPr/>
            <p:nvPr/>
          </p:nvSpPr>
          <p:spPr>
            <a:xfrm>
              <a:off x="6003922" y="4623624"/>
              <a:ext cx="2921549" cy="644679"/>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9" name="矩形 38"/>
            <p:cNvSpPr/>
            <p:nvPr/>
          </p:nvSpPr>
          <p:spPr>
            <a:xfrm>
              <a:off x="6358328" y="4322116"/>
              <a:ext cx="2212737" cy="336934"/>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有利于品牌效应</a:t>
              </a:r>
            </a:p>
          </p:txBody>
        </p:sp>
      </p:grpSp>
      <p:grpSp>
        <p:nvGrpSpPr>
          <p:cNvPr id="58" name="组合 57"/>
          <p:cNvGrpSpPr/>
          <p:nvPr/>
        </p:nvGrpSpPr>
        <p:grpSpPr>
          <a:xfrm>
            <a:off x="8360971" y="1928336"/>
            <a:ext cx="3181121" cy="2563812"/>
            <a:chOff x="6402589" y="2014538"/>
            <a:chExt cx="3181121" cy="2563812"/>
          </a:xfrm>
        </p:grpSpPr>
        <p:sp>
          <p:nvSpPr>
            <p:cNvPr id="15" name="Oval 59"/>
            <p:cNvSpPr/>
            <p:nvPr/>
          </p:nvSpPr>
          <p:spPr bwMode="auto">
            <a:xfrm>
              <a:off x="6737349" y="2074863"/>
              <a:ext cx="2505075" cy="2503487"/>
            </a:xfrm>
            <a:prstGeom prst="ellipse">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20" name="Oval 60"/>
            <p:cNvSpPr/>
            <p:nvPr/>
          </p:nvSpPr>
          <p:spPr bwMode="auto">
            <a:xfrm>
              <a:off x="7313612" y="2644775"/>
              <a:ext cx="1358900" cy="135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graphicFrame>
          <p:nvGraphicFramePr>
            <p:cNvPr id="61" name="Chart 61"/>
            <p:cNvGraphicFramePr/>
            <p:nvPr/>
          </p:nvGraphicFramePr>
          <p:xfrm>
            <a:off x="6402589" y="2249562"/>
            <a:ext cx="3181121" cy="2153899"/>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2"/>
            <p:cNvSpPr txBox="1"/>
            <p:nvPr/>
          </p:nvSpPr>
          <p:spPr bwMode="auto">
            <a:xfrm>
              <a:off x="7383724" y="3097075"/>
              <a:ext cx="1212483" cy="416273"/>
            </a:xfrm>
            <a:prstGeom prst="rect">
              <a:avLst/>
            </a:prstGeom>
            <a:noFill/>
          </p:spPr>
          <p:txBody>
            <a:bodyPr>
              <a:spAutoFit/>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2400" b="0" i="1"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Narkisim" panose="020E0502050101010101" pitchFamily="34" charset="-79"/>
                </a:rPr>
                <a:t>2020</a:t>
              </a:r>
            </a:p>
          </p:txBody>
        </p:sp>
        <p:sp>
          <p:nvSpPr>
            <p:cNvPr id="63" name="Oval 73"/>
            <p:cNvSpPr>
              <a:spLocks noChangeAspect="1"/>
            </p:cNvSpPr>
            <p:nvPr/>
          </p:nvSpPr>
          <p:spPr bwMode="auto">
            <a:xfrm>
              <a:off x="8786813" y="2311400"/>
              <a:ext cx="493712" cy="493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64" name="Oval 74"/>
            <p:cNvSpPr>
              <a:spLocks noChangeAspect="1"/>
            </p:cNvSpPr>
            <p:nvPr/>
          </p:nvSpPr>
          <p:spPr bwMode="auto">
            <a:xfrm>
              <a:off x="8853386" y="2375929"/>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24%</a:t>
              </a:r>
            </a:p>
          </p:txBody>
        </p:sp>
        <p:sp>
          <p:nvSpPr>
            <p:cNvPr id="65" name="Oval 71"/>
            <p:cNvSpPr>
              <a:spLocks noChangeAspect="1"/>
            </p:cNvSpPr>
            <p:nvPr/>
          </p:nvSpPr>
          <p:spPr bwMode="auto">
            <a:xfrm>
              <a:off x="8834438" y="3787775"/>
              <a:ext cx="495300" cy="4937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66" name="Oval 72"/>
            <p:cNvSpPr>
              <a:spLocks noChangeAspect="1"/>
            </p:cNvSpPr>
            <p:nvPr/>
          </p:nvSpPr>
          <p:spPr bwMode="auto">
            <a:xfrm>
              <a:off x="8901469" y="3851472"/>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14%</a:t>
              </a:r>
            </a:p>
          </p:txBody>
        </p:sp>
        <p:sp>
          <p:nvSpPr>
            <p:cNvPr id="67" name="Oval 69"/>
            <p:cNvSpPr>
              <a:spLocks noChangeAspect="1"/>
            </p:cNvSpPr>
            <p:nvPr/>
          </p:nvSpPr>
          <p:spPr bwMode="auto">
            <a:xfrm>
              <a:off x="6781799" y="3960813"/>
              <a:ext cx="493713"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68" name="Oval 70"/>
            <p:cNvSpPr>
              <a:spLocks noChangeAspect="1"/>
            </p:cNvSpPr>
            <p:nvPr/>
          </p:nvSpPr>
          <p:spPr bwMode="auto">
            <a:xfrm>
              <a:off x="6848196" y="4025127"/>
              <a:ext cx="361025" cy="360912"/>
            </a:xfrm>
            <a:prstGeom prst="ellipse">
              <a:avLst/>
            </a:prstGeom>
            <a:solidFill>
              <a:srgbClr val="3232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41%</a:t>
              </a:r>
            </a:p>
          </p:txBody>
        </p:sp>
        <p:sp>
          <p:nvSpPr>
            <p:cNvPr id="69" name="Oval 67"/>
            <p:cNvSpPr>
              <a:spLocks noChangeAspect="1"/>
            </p:cNvSpPr>
            <p:nvPr/>
          </p:nvSpPr>
          <p:spPr bwMode="auto">
            <a:xfrm>
              <a:off x="7021513" y="2014538"/>
              <a:ext cx="493712" cy="493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endParaRPr>
            </a:p>
          </p:txBody>
        </p:sp>
        <p:sp>
          <p:nvSpPr>
            <p:cNvPr id="70" name="Oval 68"/>
            <p:cNvSpPr>
              <a:spLocks noChangeAspect="1"/>
            </p:cNvSpPr>
            <p:nvPr/>
          </p:nvSpPr>
          <p:spPr bwMode="auto">
            <a:xfrm>
              <a:off x="7087396" y="2078719"/>
              <a:ext cx="361025" cy="36091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scene3d>
                <a:camera prst="orthographicFront"/>
                <a:lightRig rig="threePt" dir="t"/>
              </a:scene3d>
              <a:sp3d contourW="12700"/>
            </a:bodyPr>
            <a:lstStyle/>
            <a:p>
              <a:pPr marL="0" marR="0" lvl="0" indent="0" algn="ctr" defTabSz="109728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AFAFA"/>
                  </a:solidFill>
                  <a:effectLst/>
                  <a:uLnTx/>
                  <a:uFillTx/>
                  <a:latin typeface="微软雅黑" panose="020B0503020204020204" charset="-122"/>
                  <a:ea typeface="微软雅黑" panose="020B0503020204020204" charset="-122"/>
                  <a:cs typeface="+mn-cs"/>
                </a:rPr>
                <a:t>21%</a:t>
              </a:r>
            </a:p>
          </p:txBody>
        </p:sp>
      </p:grpSp>
      <p:grpSp>
        <p:nvGrpSpPr>
          <p:cNvPr id="71" name="组合 8"/>
          <p:cNvGrpSpPr/>
          <p:nvPr/>
        </p:nvGrpSpPr>
        <p:grpSpPr bwMode="auto">
          <a:xfrm>
            <a:off x="8808445" y="4885848"/>
            <a:ext cx="2279650" cy="946893"/>
            <a:chOff x="6003922" y="4322116"/>
            <a:chExt cx="2921549" cy="946187"/>
          </a:xfrm>
        </p:grpSpPr>
        <p:sp>
          <p:nvSpPr>
            <p:cNvPr id="72" name="矩形 71"/>
            <p:cNvSpPr/>
            <p:nvPr/>
          </p:nvSpPr>
          <p:spPr>
            <a:xfrm>
              <a:off x="6003922" y="4623624"/>
              <a:ext cx="2921549" cy="644679"/>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73" name="矩形 72"/>
            <p:cNvSpPr/>
            <p:nvPr/>
          </p:nvSpPr>
          <p:spPr>
            <a:xfrm>
              <a:off x="6358328" y="4322116"/>
              <a:ext cx="2212737" cy="336934"/>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有经济效益</a:t>
              </a:r>
            </a:p>
          </p:txBody>
        </p:sp>
      </p:grpSp>
      <p:sp>
        <p:nvSpPr>
          <p:cNvPr id="22" name="任意多边形 21"/>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1000"/>
                                        <p:tgtEl>
                                          <p:spTgt spid="11267"/>
                                        </p:tgtEl>
                                      </p:cBhvr>
                                    </p:animEffect>
                                    <p:anim calcmode="lin" valueType="num">
                                      <p:cBhvr>
                                        <p:cTn id="19" dur="1000" fill="hold"/>
                                        <p:tgtEl>
                                          <p:spTgt spid="11267"/>
                                        </p:tgtEl>
                                        <p:attrNameLst>
                                          <p:attrName>ppt_x</p:attrName>
                                        </p:attrNameLst>
                                      </p:cBhvr>
                                      <p:tavLst>
                                        <p:tav tm="0">
                                          <p:val>
                                            <p:strVal val="#ppt_x"/>
                                          </p:val>
                                        </p:tav>
                                        <p:tav tm="100000">
                                          <p:val>
                                            <p:strVal val="#ppt_x"/>
                                          </p:val>
                                        </p:tav>
                                      </p:tavLst>
                                    </p:anim>
                                    <p:anim calcmode="lin" valueType="num">
                                      <p:cBhvr>
                                        <p:cTn id="20" dur="1000" fill="hold"/>
                                        <p:tgtEl>
                                          <p:spTgt spid="1126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fade">
                                      <p:cBhvr>
                                        <p:cTn id="24" dur="1000"/>
                                        <p:tgtEl>
                                          <p:spTgt spid="11268"/>
                                        </p:tgtEl>
                                      </p:cBhvr>
                                    </p:animEffect>
                                    <p:anim calcmode="lin" valueType="num">
                                      <p:cBhvr>
                                        <p:cTn id="25" dur="1000" fill="hold"/>
                                        <p:tgtEl>
                                          <p:spTgt spid="11268"/>
                                        </p:tgtEl>
                                        <p:attrNameLst>
                                          <p:attrName>ppt_x</p:attrName>
                                        </p:attrNameLst>
                                      </p:cBhvr>
                                      <p:tavLst>
                                        <p:tav tm="0">
                                          <p:val>
                                            <p:strVal val="#ppt_x"/>
                                          </p:val>
                                        </p:tav>
                                        <p:tav tm="100000">
                                          <p:val>
                                            <p:strVal val="#ppt_x"/>
                                          </p:val>
                                        </p:tav>
                                      </p:tavLst>
                                    </p:anim>
                                    <p:anim calcmode="lin" valueType="num">
                                      <p:cBhvr>
                                        <p:cTn id="26" dur="1000" fill="hold"/>
                                        <p:tgtEl>
                                          <p:spTgt spid="11268"/>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 y="-12700"/>
            <a:ext cx="12220575" cy="6892925"/>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24702"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03</a:t>
            </a:r>
          </a:p>
        </p:txBody>
      </p:sp>
      <p:sp>
        <p:nvSpPr>
          <p:cNvPr id="6" name="文本框 5"/>
          <p:cNvSpPr txBox="1"/>
          <p:nvPr/>
        </p:nvSpPr>
        <p:spPr>
          <a:xfrm>
            <a:off x="4833868" y="3718581"/>
            <a:ext cx="4823295" cy="46037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latin typeface="微软雅黑" panose="020B0503020204020204" charset="-122"/>
                <a:ea typeface="微软雅黑" panose="020B0503020204020204" charset="-122"/>
              </a:rPr>
              <a:t>The user can demonstrate on a projector or computer, or print the presentation and make it into a film to be used in a wider</a:t>
            </a:r>
          </a:p>
        </p:txBody>
      </p:sp>
      <p:cxnSp>
        <p:nvCxnSpPr>
          <p:cNvPr id="7" name="直接连接符 45"/>
          <p:cNvCxnSpPr/>
          <p:nvPr/>
        </p:nvCxnSpPr>
        <p:spPr>
          <a:xfrm>
            <a:off x="4960869" y="3525194"/>
            <a:ext cx="701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3868" y="2623922"/>
            <a:ext cx="4094480" cy="76835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400" b="1" dirty="0">
                <a:solidFill>
                  <a:schemeClr val="bg1"/>
                </a:solidFill>
                <a:latin typeface="微软雅黑" panose="020B0503020204020204" charset="-122"/>
                <a:ea typeface="微软雅黑" panose="020B0503020204020204" charset="-122"/>
              </a:rPr>
              <a:t>上半年成功项目</a:t>
            </a:r>
          </a:p>
        </p:txBody>
      </p:sp>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上半年成功项目</a:t>
            </a:r>
          </a:p>
        </p:txBody>
      </p:sp>
      <p:grpSp>
        <p:nvGrpSpPr>
          <p:cNvPr id="12300" name="组合 8"/>
          <p:cNvGrpSpPr/>
          <p:nvPr/>
        </p:nvGrpSpPr>
        <p:grpSpPr bwMode="auto">
          <a:xfrm>
            <a:off x="8438571" y="2354141"/>
            <a:ext cx="2919498" cy="1085011"/>
            <a:chOff x="6003922" y="4322116"/>
            <a:chExt cx="2921549" cy="1085326"/>
          </a:xfrm>
        </p:grpSpPr>
        <p:sp>
          <p:nvSpPr>
            <p:cNvPr id="27" name="矩形 26"/>
            <p:cNvSpPr/>
            <p:nvPr/>
          </p:nvSpPr>
          <p:spPr>
            <a:xfrm>
              <a:off x="6003922" y="4623624"/>
              <a:ext cx="2921549" cy="783818"/>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您的内容打在这里，或者通过您的内容打在这里您的内容打在这里，或者通过您的内容打在这里</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6003923" y="4322116"/>
              <a:ext cx="2212736" cy="368407"/>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noProof="0" dirty="0">
                  <a:ln>
                    <a:noFill/>
                  </a:ln>
                  <a:solidFill>
                    <a:srgbClr val="323232"/>
                  </a:solidFill>
                  <a:effectLst/>
                  <a:uLnTx/>
                  <a:uFillTx/>
                  <a:latin typeface="微软雅黑" panose="020B0503020204020204" charset="-122"/>
                  <a:ea typeface="微软雅黑" panose="020B0503020204020204" charset="-122"/>
                  <a:sym typeface="+mn-ea"/>
                </a:rPr>
                <a:t>项目展示</a:t>
              </a:r>
              <a:endPar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2301" name="组合 8"/>
          <p:cNvGrpSpPr/>
          <p:nvPr/>
        </p:nvGrpSpPr>
        <p:grpSpPr bwMode="auto">
          <a:xfrm>
            <a:off x="8478132" y="4942228"/>
            <a:ext cx="2919498" cy="1085011"/>
            <a:chOff x="6003922" y="4322116"/>
            <a:chExt cx="2921549" cy="1085326"/>
          </a:xfrm>
        </p:grpSpPr>
        <p:sp>
          <p:nvSpPr>
            <p:cNvPr id="30" name="矩形 29"/>
            <p:cNvSpPr/>
            <p:nvPr/>
          </p:nvSpPr>
          <p:spPr>
            <a:xfrm>
              <a:off x="6003922" y="4623624"/>
              <a:ext cx="2921549" cy="783818"/>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您的内容打在这里，或者通过您的内容打在这里您的内容打在这里，或者通过您的内容打在这里</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6003923" y="4322116"/>
              <a:ext cx="2212736" cy="368407"/>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noProof="0" dirty="0">
                  <a:ln>
                    <a:noFill/>
                  </a:ln>
                  <a:solidFill>
                    <a:srgbClr val="323232"/>
                  </a:solidFill>
                  <a:effectLst/>
                  <a:uLnTx/>
                  <a:uFillTx/>
                  <a:latin typeface="微软雅黑" panose="020B0503020204020204" charset="-122"/>
                  <a:ea typeface="微软雅黑" panose="020B0503020204020204" charset="-122"/>
                  <a:sym typeface="+mn-ea"/>
                </a:rPr>
                <a:t>项目展示</a:t>
              </a:r>
              <a:endPar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2302" name="组合 8"/>
          <p:cNvGrpSpPr/>
          <p:nvPr/>
        </p:nvGrpSpPr>
        <p:grpSpPr bwMode="auto">
          <a:xfrm>
            <a:off x="833931" y="2354141"/>
            <a:ext cx="2919498" cy="1085011"/>
            <a:chOff x="6003922" y="4322116"/>
            <a:chExt cx="2921550" cy="1085326"/>
          </a:xfrm>
        </p:grpSpPr>
        <p:sp>
          <p:nvSpPr>
            <p:cNvPr id="33" name="矩形 32"/>
            <p:cNvSpPr/>
            <p:nvPr/>
          </p:nvSpPr>
          <p:spPr>
            <a:xfrm>
              <a:off x="6003922" y="4623624"/>
              <a:ext cx="2921549" cy="783818"/>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您的内容打在这里，或者通过您的内容打在这里您的内容打在这里，或者通过您的内容打在这里</a:t>
              </a:r>
            </a:p>
            <a:p>
              <a:pPr marL="0" marR="0" lvl="0" indent="0" algn="r" defTabSz="4572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6854495" y="4322116"/>
              <a:ext cx="2070977" cy="368407"/>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项目展示</a:t>
              </a:r>
            </a:p>
          </p:txBody>
        </p:sp>
      </p:grpSp>
      <p:grpSp>
        <p:nvGrpSpPr>
          <p:cNvPr id="12303" name="组合 8"/>
          <p:cNvGrpSpPr/>
          <p:nvPr/>
        </p:nvGrpSpPr>
        <p:grpSpPr bwMode="auto">
          <a:xfrm>
            <a:off x="782552" y="4904991"/>
            <a:ext cx="2919498" cy="1085011"/>
            <a:chOff x="6003922" y="4322116"/>
            <a:chExt cx="2921549" cy="1085326"/>
          </a:xfrm>
        </p:grpSpPr>
        <p:sp>
          <p:nvSpPr>
            <p:cNvPr id="36" name="矩形 35"/>
            <p:cNvSpPr/>
            <p:nvPr/>
          </p:nvSpPr>
          <p:spPr>
            <a:xfrm>
              <a:off x="6003922" y="4623624"/>
              <a:ext cx="2921549" cy="783818"/>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您的内容打在这里，或者通过您的内容打在这里您的内容打在这里，或者通过您的内容打在这里</a:t>
              </a:r>
            </a:p>
            <a:p>
              <a:pPr marL="0" marR="0" lvl="0" indent="0" algn="r" defTabSz="4572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6854495" y="4322116"/>
              <a:ext cx="2070976" cy="368407"/>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lang="zh-CN" altLang="en-US" noProof="0" dirty="0">
                  <a:ln>
                    <a:noFill/>
                  </a:ln>
                  <a:solidFill>
                    <a:srgbClr val="323232"/>
                  </a:solidFill>
                  <a:effectLst/>
                  <a:uLnTx/>
                  <a:uFillTx/>
                  <a:latin typeface="微软雅黑" panose="020B0503020204020204" charset="-122"/>
                  <a:ea typeface="微软雅黑" panose="020B0503020204020204" charset="-122"/>
                  <a:sym typeface="+mn-ea"/>
                </a:rPr>
                <a:t>项目展示</a:t>
              </a:r>
              <a:endPar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grpSp>
      <p:sp>
        <p:nvSpPr>
          <p:cNvPr id="52" name="isľíḓé"/>
          <p:cNvSpPr/>
          <p:nvPr/>
        </p:nvSpPr>
        <p:spPr bwMode="auto">
          <a:xfrm>
            <a:off x="4193486" y="2354141"/>
            <a:ext cx="1068652" cy="1067580"/>
          </a:xfrm>
          <a:prstGeom prst="ellipse">
            <a:avLst/>
          </a:prstGeom>
          <a:solidFill>
            <a:srgbClr val="FFC000"/>
          </a:solidFill>
          <a:ln w="9525">
            <a:noFill/>
            <a:round/>
          </a:ln>
        </p:spPr>
        <p:txBody>
          <a:bodyPr vert="horz" wrap="square" lIns="91440" tIns="45720" rIns="91440" bIns="45720" numCol="1" anchor="ctr" anchorCtr="0" compatLnSpc="1">
            <a:normAutofit/>
          </a:bodyPr>
          <a:lstStyle/>
          <a:p>
            <a:pPr algn="ctr"/>
            <a:r>
              <a:rPr lang="en-US" sz="3600" b="1" dirty="0">
                <a:solidFill>
                  <a:schemeClr val="bg1"/>
                </a:solidFill>
              </a:rPr>
              <a:t>S</a:t>
            </a:r>
          </a:p>
        </p:txBody>
      </p:sp>
      <p:sp>
        <p:nvSpPr>
          <p:cNvPr id="2" name="ïṡľidê"/>
          <p:cNvSpPr/>
          <p:nvPr/>
        </p:nvSpPr>
        <p:spPr bwMode="auto">
          <a:xfrm>
            <a:off x="6956352" y="4441774"/>
            <a:ext cx="1067581" cy="1067580"/>
          </a:xfrm>
          <a:prstGeom prst="ellipse">
            <a:avLst/>
          </a:prstGeom>
          <a:solidFill>
            <a:srgbClr val="FFC000"/>
          </a:solidFill>
          <a:ln w="9525">
            <a:noFill/>
            <a:round/>
          </a:ln>
        </p:spPr>
        <p:txBody>
          <a:bodyPr vert="horz" wrap="square" lIns="91440" tIns="45720" rIns="91440" bIns="45720" numCol="1" anchor="ctr" anchorCtr="0" compatLnSpc="1">
            <a:normAutofit/>
          </a:bodyPr>
          <a:lstStyle/>
          <a:p>
            <a:pPr algn="ctr"/>
            <a:r>
              <a:rPr lang="en-US" sz="3200" b="1" dirty="0">
                <a:solidFill>
                  <a:schemeClr val="bg1"/>
                </a:solidFill>
              </a:rPr>
              <a:t>O</a:t>
            </a:r>
          </a:p>
        </p:txBody>
      </p:sp>
      <p:sp>
        <p:nvSpPr>
          <p:cNvPr id="56" name="ïṩļiḓé"/>
          <p:cNvSpPr/>
          <p:nvPr/>
        </p:nvSpPr>
        <p:spPr bwMode="auto">
          <a:xfrm>
            <a:off x="4193486" y="4441774"/>
            <a:ext cx="1069724" cy="1067580"/>
          </a:xfrm>
          <a:prstGeom prst="ellipse">
            <a:avLst/>
          </a:prstGeom>
          <a:solidFill>
            <a:srgbClr val="FFC000"/>
          </a:solidFill>
          <a:ln w="9525">
            <a:noFill/>
            <a:round/>
          </a:ln>
        </p:spPr>
        <p:txBody>
          <a:bodyPr vert="horz" wrap="square" lIns="91440" tIns="45720" rIns="91440" bIns="45720" numCol="1" anchor="ctr" anchorCtr="0" compatLnSpc="1">
            <a:normAutofit/>
          </a:bodyPr>
          <a:lstStyle/>
          <a:p>
            <a:pPr algn="ctr"/>
            <a:r>
              <a:rPr lang="en-US" sz="3200" b="1" dirty="0">
                <a:solidFill>
                  <a:schemeClr val="bg1"/>
                </a:solidFill>
              </a:rPr>
              <a:t>T</a:t>
            </a:r>
          </a:p>
        </p:txBody>
      </p:sp>
      <p:sp>
        <p:nvSpPr>
          <p:cNvPr id="58" name="îṣľïḑê"/>
          <p:cNvSpPr/>
          <p:nvPr/>
        </p:nvSpPr>
        <p:spPr bwMode="auto">
          <a:xfrm>
            <a:off x="6900354" y="2354141"/>
            <a:ext cx="1069724" cy="1067580"/>
          </a:xfrm>
          <a:prstGeom prst="ellipse">
            <a:avLst/>
          </a:prstGeom>
          <a:solidFill>
            <a:srgbClr val="FFC000"/>
          </a:solidFill>
          <a:ln w="9525">
            <a:noFill/>
            <a:round/>
          </a:ln>
        </p:spPr>
        <p:txBody>
          <a:bodyPr vert="horz" wrap="square" lIns="91440" tIns="45720" rIns="91440" bIns="45720" numCol="1" anchor="ctr" anchorCtr="0" compatLnSpc="1">
            <a:normAutofit/>
          </a:bodyPr>
          <a:lstStyle/>
          <a:p>
            <a:pPr algn="ctr"/>
            <a:r>
              <a:rPr lang="en-US" sz="3600" b="1" dirty="0">
                <a:solidFill>
                  <a:schemeClr val="bg1"/>
                </a:solidFill>
              </a:rPr>
              <a:t>W</a:t>
            </a:r>
          </a:p>
        </p:txBody>
      </p:sp>
      <p:cxnSp>
        <p:nvCxnSpPr>
          <p:cNvPr id="21" name="直接连接符 20"/>
          <p:cNvCxnSpPr>
            <a:stCxn id="52" idx="5"/>
            <a:endCxn id="2" idx="1"/>
          </p:cNvCxnSpPr>
          <p:nvPr/>
        </p:nvCxnSpPr>
        <p:spPr>
          <a:xfrm>
            <a:off x="5106273" y="3265378"/>
            <a:ext cx="2006600" cy="1332865"/>
          </a:xfrm>
          <a:prstGeom prst="line">
            <a:avLst/>
          </a:prstGeom>
          <a:ln>
            <a:solidFill>
              <a:srgbClr val="32323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58" idx="3"/>
            <a:endCxn id="56" idx="7"/>
          </p:cNvCxnSpPr>
          <p:nvPr/>
        </p:nvCxnSpPr>
        <p:spPr>
          <a:xfrm flipH="1">
            <a:off x="5106926" y="3265378"/>
            <a:ext cx="1950720" cy="1332865"/>
          </a:xfrm>
          <a:prstGeom prst="line">
            <a:avLst/>
          </a:prstGeom>
          <a:ln>
            <a:solidFill>
              <a:srgbClr val="323232"/>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5948432" y="3798397"/>
            <a:ext cx="266700" cy="266700"/>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wipe(left)">
                                      <p:cBhvr>
                                        <p:cTn id="7" dur="500"/>
                                        <p:tgtEl>
                                          <p:spTgt spid="12300"/>
                                        </p:tgtEl>
                                      </p:cBhvr>
                                    </p:animEffect>
                                  </p:childTnLst>
                                </p:cTn>
                              </p:par>
                              <p:par>
                                <p:cTn id="8" presetID="22" presetClass="entr" presetSubtype="8" fill="hold" nodeType="withEffect">
                                  <p:stCondLst>
                                    <p:cond delay="0"/>
                                  </p:stCondLst>
                                  <p:childTnLst>
                                    <p:set>
                                      <p:cBhvr>
                                        <p:cTn id="9" dur="1" fill="hold">
                                          <p:stCondLst>
                                            <p:cond delay="0"/>
                                          </p:stCondLst>
                                        </p:cTn>
                                        <p:tgtEl>
                                          <p:spTgt spid="12301"/>
                                        </p:tgtEl>
                                        <p:attrNameLst>
                                          <p:attrName>style.visibility</p:attrName>
                                        </p:attrNameLst>
                                      </p:cBhvr>
                                      <p:to>
                                        <p:strVal val="visible"/>
                                      </p:to>
                                    </p:set>
                                    <p:animEffect transition="in" filter="wipe(left)">
                                      <p:cBhvr>
                                        <p:cTn id="10" dur="500"/>
                                        <p:tgtEl>
                                          <p:spTgt spid="12301"/>
                                        </p:tgtEl>
                                      </p:cBhvr>
                                    </p:animEffect>
                                  </p:childTnLst>
                                </p:cTn>
                              </p:par>
                              <p:par>
                                <p:cTn id="11" presetID="22" presetClass="entr" presetSubtype="2" fill="hold" nodeType="withEffect">
                                  <p:stCondLst>
                                    <p:cond delay="0"/>
                                  </p:stCondLst>
                                  <p:childTnLst>
                                    <p:set>
                                      <p:cBhvr>
                                        <p:cTn id="12" dur="1" fill="hold">
                                          <p:stCondLst>
                                            <p:cond delay="0"/>
                                          </p:stCondLst>
                                        </p:cTn>
                                        <p:tgtEl>
                                          <p:spTgt spid="12302"/>
                                        </p:tgtEl>
                                        <p:attrNameLst>
                                          <p:attrName>style.visibility</p:attrName>
                                        </p:attrNameLst>
                                      </p:cBhvr>
                                      <p:to>
                                        <p:strVal val="visible"/>
                                      </p:to>
                                    </p:set>
                                    <p:animEffect transition="in" filter="wipe(right)">
                                      <p:cBhvr>
                                        <p:cTn id="13" dur="500"/>
                                        <p:tgtEl>
                                          <p:spTgt spid="12302"/>
                                        </p:tgtEl>
                                      </p:cBhvr>
                                    </p:animEffect>
                                  </p:childTnLst>
                                </p:cTn>
                              </p:par>
                              <p:par>
                                <p:cTn id="14" presetID="22" presetClass="entr" presetSubtype="2" fill="hold" nodeType="withEffect">
                                  <p:stCondLst>
                                    <p:cond delay="0"/>
                                  </p:stCondLst>
                                  <p:childTnLst>
                                    <p:set>
                                      <p:cBhvr>
                                        <p:cTn id="15" dur="1" fill="hold">
                                          <p:stCondLst>
                                            <p:cond delay="0"/>
                                          </p:stCondLst>
                                        </p:cTn>
                                        <p:tgtEl>
                                          <p:spTgt spid="12303"/>
                                        </p:tgtEl>
                                        <p:attrNameLst>
                                          <p:attrName>style.visibility</p:attrName>
                                        </p:attrNameLst>
                                      </p:cBhvr>
                                      <p:to>
                                        <p:strVal val="visible"/>
                                      </p:to>
                                    </p:set>
                                    <p:animEffect transition="in" filter="wipe(right)">
                                      <p:cBhvr>
                                        <p:cTn id="16"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上半年成功项目</a:t>
            </a:r>
          </a:p>
        </p:txBody>
      </p:sp>
      <p:sp>
        <p:nvSpPr>
          <p:cNvPr id="92" name="矩形 91"/>
          <p:cNvSpPr/>
          <p:nvPr/>
        </p:nvSpPr>
        <p:spPr>
          <a:xfrm>
            <a:off x="609301" y="3956992"/>
            <a:ext cx="10976738" cy="87199"/>
          </a:xfrm>
          <a:prstGeom prst="rect">
            <a:avLst/>
          </a:prstGeom>
          <a:solidFill>
            <a:srgbClr val="323232"/>
          </a:solidFill>
          <a:ln w="25400" cap="flat" cmpd="sng" algn="ctr">
            <a:solidFill>
              <a:srgbClr val="323232"/>
            </a:solidFill>
            <a:prstDash val="solid"/>
          </a:ln>
          <a:effectLst/>
          <a:scene3d>
            <a:camera prst="orthographicFront">
              <a:rot lat="0" lon="0" rev="0"/>
            </a:camera>
            <a:lightRig rig="brightRoom" dir="t">
              <a:rot lat="0" lon="0" rev="600000"/>
            </a:lightRig>
          </a:scene3d>
          <a:sp3d prstMaterial="metal"/>
        </p:spPr>
        <p:txBody>
          <a:bodyPr lIns="110811" tIns="55407" rIns="110811" bIns="55407"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grpSp>
        <p:nvGrpSpPr>
          <p:cNvPr id="93" name="组合 92"/>
          <p:cNvGrpSpPr/>
          <p:nvPr/>
        </p:nvGrpSpPr>
        <p:grpSpPr>
          <a:xfrm>
            <a:off x="1721236" y="3475825"/>
            <a:ext cx="1093778" cy="1049533"/>
            <a:chOff x="1484261" y="3823662"/>
            <a:chExt cx="1266221" cy="1266675"/>
          </a:xfrm>
          <a:solidFill>
            <a:srgbClr val="FFC000"/>
          </a:solidFill>
          <a:effectLst/>
        </p:grpSpPr>
        <p:grpSp>
          <p:nvGrpSpPr>
            <p:cNvPr id="94" name="组合 93"/>
            <p:cNvGrpSpPr/>
            <p:nvPr/>
          </p:nvGrpSpPr>
          <p:grpSpPr>
            <a:xfrm>
              <a:off x="1484261" y="3823662"/>
              <a:ext cx="1266221" cy="1266675"/>
              <a:chOff x="4369909" y="2597896"/>
              <a:chExt cx="1761618" cy="1762251"/>
            </a:xfrm>
            <a:grpFill/>
          </p:grpSpPr>
          <p:sp>
            <p:nvSpPr>
              <p:cNvPr id="99" name="椭圆 98"/>
              <p:cNvSpPr/>
              <p:nvPr/>
            </p:nvSpPr>
            <p:spPr>
              <a:xfrm>
                <a:off x="4369909" y="2597896"/>
                <a:ext cx="1761618" cy="1762251"/>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97" name="椭圆 96"/>
              <p:cNvSpPr/>
              <p:nvPr/>
            </p:nvSpPr>
            <p:spPr>
              <a:xfrm>
                <a:off x="4447523" y="2644973"/>
                <a:ext cx="1606393" cy="1606973"/>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grpSp>
        <p:sp>
          <p:nvSpPr>
            <p:cNvPr id="95" name="TextBox 97"/>
            <p:cNvSpPr txBox="1"/>
            <p:nvPr/>
          </p:nvSpPr>
          <p:spPr>
            <a:xfrm>
              <a:off x="1676005" y="4180598"/>
              <a:ext cx="1028745" cy="495039"/>
            </a:xfrm>
            <a:prstGeom prst="rect">
              <a:avLst/>
            </a:prstGeom>
            <a:grpFill/>
            <a:ln>
              <a:noFill/>
            </a:ln>
          </p:spPr>
          <p:txBody>
            <a:bodyPr wrap="square" lIns="175482" tIns="87741" rIns="175482" bIns="87741" rtlCol="0">
              <a:spAutoFit/>
            </a:bodyPr>
            <a:lstStyle/>
            <a:p>
              <a:pP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6</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00" name="组合 99"/>
          <p:cNvGrpSpPr/>
          <p:nvPr/>
        </p:nvGrpSpPr>
        <p:grpSpPr>
          <a:xfrm>
            <a:off x="3075713" y="3603424"/>
            <a:ext cx="839586" cy="794334"/>
            <a:chOff x="3130334" y="3972507"/>
            <a:chExt cx="1046430" cy="958676"/>
          </a:xfrm>
          <a:solidFill>
            <a:srgbClr val="FFC000"/>
          </a:solidFill>
          <a:effectLst/>
        </p:grpSpPr>
        <p:sp>
          <p:nvSpPr>
            <p:cNvPr id="106" name="椭圆 105"/>
            <p:cNvSpPr/>
            <p:nvPr/>
          </p:nvSpPr>
          <p:spPr>
            <a:xfrm>
              <a:off x="3130334" y="3972507"/>
              <a:ext cx="958330" cy="958676"/>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02" name="TextBox 104"/>
            <p:cNvSpPr txBox="1"/>
            <p:nvPr/>
          </p:nvSpPr>
          <p:spPr>
            <a:xfrm>
              <a:off x="3148019" y="4196692"/>
              <a:ext cx="1028745" cy="495038"/>
            </a:xfrm>
            <a:prstGeom prst="rect">
              <a:avLst/>
            </a:prstGeom>
            <a:noFill/>
            <a:ln>
              <a:noFill/>
            </a:ln>
            <a:extLst>
              <a:ext uri="{909E8E84-426E-40DD-AFC4-6F175D3DCCD1}">
                <a14:hiddenFill xmlns:a14="http://schemas.microsoft.com/office/drawing/2010/main">
                  <a:grpFill/>
                </a14:hiddenFill>
              </a:ext>
            </a:extLst>
          </p:spPr>
          <p:txBody>
            <a:bodyPr wrap="square" lIns="175482" tIns="87741" rIns="175482" bIns="87741" rtlCol="0">
              <a:spAutoFit/>
            </a:bodyPr>
            <a:lstStyle/>
            <a:p>
              <a:pP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7</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07" name="组合 106"/>
          <p:cNvGrpSpPr/>
          <p:nvPr/>
        </p:nvGrpSpPr>
        <p:grpSpPr>
          <a:xfrm>
            <a:off x="4175998" y="3496350"/>
            <a:ext cx="1029913" cy="1063984"/>
            <a:chOff x="4419345" y="3843280"/>
            <a:chExt cx="1283650" cy="1284113"/>
          </a:xfrm>
          <a:solidFill>
            <a:srgbClr val="FFC000"/>
          </a:solidFill>
          <a:effectLst/>
        </p:grpSpPr>
        <p:sp>
          <p:nvSpPr>
            <p:cNvPr id="113" name="椭圆 112"/>
            <p:cNvSpPr/>
            <p:nvPr/>
          </p:nvSpPr>
          <p:spPr>
            <a:xfrm>
              <a:off x="4419345" y="3843280"/>
              <a:ext cx="1283650" cy="1284113"/>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09" name="TextBox 111"/>
            <p:cNvSpPr txBox="1"/>
            <p:nvPr/>
          </p:nvSpPr>
          <p:spPr>
            <a:xfrm>
              <a:off x="4546797" y="4237818"/>
              <a:ext cx="1028745" cy="532222"/>
            </a:xfrm>
            <a:prstGeom prst="rect">
              <a:avLst/>
            </a:prstGeom>
            <a:grpFill/>
            <a:ln>
              <a:noFill/>
            </a:ln>
          </p:spPr>
          <p:txBody>
            <a:bodyPr wrap="square" lIns="175482" tIns="87741" rIns="175482" bIns="87741" rtlCol="0">
              <a:spAutoFit/>
            </a:bodyPr>
            <a:lstStyle/>
            <a:p>
              <a:pPr algn="ct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8</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14" name="组合 113"/>
          <p:cNvGrpSpPr/>
          <p:nvPr/>
        </p:nvGrpSpPr>
        <p:grpSpPr>
          <a:xfrm>
            <a:off x="5466610" y="3635074"/>
            <a:ext cx="825394" cy="731034"/>
            <a:chOff x="6169299" y="3988100"/>
            <a:chExt cx="1028747" cy="882281"/>
          </a:xfrm>
          <a:solidFill>
            <a:srgbClr val="FFC000"/>
          </a:solidFill>
          <a:effectLst/>
        </p:grpSpPr>
        <p:sp>
          <p:nvSpPr>
            <p:cNvPr id="118" name="椭圆 117"/>
            <p:cNvSpPr/>
            <p:nvPr/>
          </p:nvSpPr>
          <p:spPr>
            <a:xfrm>
              <a:off x="6242692" y="3988100"/>
              <a:ext cx="881962" cy="882281"/>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16" name="TextBox 118"/>
            <p:cNvSpPr txBox="1"/>
            <p:nvPr/>
          </p:nvSpPr>
          <p:spPr>
            <a:xfrm>
              <a:off x="6169299" y="4181721"/>
              <a:ext cx="1028747" cy="532224"/>
            </a:xfrm>
            <a:prstGeom prst="rect">
              <a:avLst/>
            </a:prstGeom>
            <a:noFill/>
            <a:ln>
              <a:noFill/>
            </a:ln>
            <a:extLst>
              <a:ext uri="{909E8E84-426E-40DD-AFC4-6F175D3DCCD1}">
                <a14:hiddenFill xmlns:a14="http://schemas.microsoft.com/office/drawing/2010/main">
                  <a:grpFill/>
                </a14:hiddenFill>
              </a:ext>
            </a:extLst>
          </p:spPr>
          <p:txBody>
            <a:bodyPr wrap="square" lIns="175482" tIns="87741" rIns="175482" bIns="87741" rtlCol="0">
              <a:spAutoFit/>
            </a:bodyPr>
            <a:lstStyle/>
            <a:p>
              <a:pPr algn="ct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9</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21" name="组合 120"/>
          <p:cNvGrpSpPr/>
          <p:nvPr/>
        </p:nvGrpSpPr>
        <p:grpSpPr>
          <a:xfrm>
            <a:off x="6552703" y="3635139"/>
            <a:ext cx="962159" cy="730904"/>
            <a:chOff x="7451602" y="4010777"/>
            <a:chExt cx="1199205" cy="882121"/>
          </a:xfrm>
          <a:solidFill>
            <a:srgbClr val="FFC000"/>
          </a:solidFill>
          <a:effectLst/>
        </p:grpSpPr>
        <p:sp>
          <p:nvSpPr>
            <p:cNvPr id="125" name="椭圆 124"/>
            <p:cNvSpPr/>
            <p:nvPr/>
          </p:nvSpPr>
          <p:spPr>
            <a:xfrm>
              <a:off x="7610302" y="4010777"/>
              <a:ext cx="881803" cy="882121"/>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23" name="TextBox 125"/>
            <p:cNvSpPr txBox="1"/>
            <p:nvPr/>
          </p:nvSpPr>
          <p:spPr>
            <a:xfrm>
              <a:off x="7451602" y="4245448"/>
              <a:ext cx="1199205" cy="443770"/>
            </a:xfrm>
            <a:prstGeom prst="rect">
              <a:avLst/>
            </a:prstGeom>
            <a:noFill/>
            <a:ln>
              <a:noFill/>
            </a:ln>
            <a:extLst>
              <a:ext uri="{909E8E84-426E-40DD-AFC4-6F175D3DCCD1}">
                <a14:hiddenFill xmlns:a14="http://schemas.microsoft.com/office/drawing/2010/main">
                  <a:grpFill/>
                </a14:hiddenFill>
              </a:ext>
            </a:extLst>
          </p:spPr>
          <p:txBody>
            <a:bodyPr wrap="square" lIns="175482" tIns="87741" rIns="175482" bIns="87741" rtlCol="0">
              <a:spAutoFit/>
            </a:bodyPr>
            <a:lstStyle/>
            <a:p>
              <a:pPr algn="ctr" defTabSz="870585" fontAlgn="base">
                <a:spcBef>
                  <a:spcPct val="0"/>
                </a:spcBef>
                <a:spcAft>
                  <a:spcPct val="0"/>
                </a:spcAft>
                <a:defRPr/>
              </a:pPr>
              <a:r>
                <a:rPr lang="en-US" altLang="zh-CN" sz="1240" kern="0" dirty="0">
                  <a:solidFill>
                    <a:schemeClr val="bg1"/>
                  </a:solidFill>
                  <a:latin typeface="微软雅黑" panose="020B0503020204020204" charset="-122"/>
                  <a:ea typeface="微软雅黑" panose="020B0503020204020204" charset="-122"/>
                </a:rPr>
                <a:t>10</a:t>
              </a:r>
              <a:r>
                <a:rPr lang="zh-CN" altLang="en-US" sz="1240" kern="0" dirty="0">
                  <a:solidFill>
                    <a:schemeClr val="bg1"/>
                  </a:solidFill>
                  <a:latin typeface="微软雅黑" panose="020B0503020204020204" charset="-122"/>
                  <a:ea typeface="微软雅黑" panose="020B0503020204020204" charset="-122"/>
                </a:rPr>
                <a:t>月</a:t>
              </a:r>
            </a:p>
          </p:txBody>
        </p:sp>
      </p:grpSp>
      <p:grpSp>
        <p:nvGrpSpPr>
          <p:cNvPr id="128" name="组合 127"/>
          <p:cNvGrpSpPr/>
          <p:nvPr/>
        </p:nvGrpSpPr>
        <p:grpSpPr>
          <a:xfrm>
            <a:off x="7775561" y="3453628"/>
            <a:ext cx="1058896" cy="1093927"/>
            <a:chOff x="8862911" y="3904056"/>
            <a:chExt cx="1319775" cy="1320251"/>
          </a:xfrm>
          <a:solidFill>
            <a:srgbClr val="FFC000"/>
          </a:solidFill>
          <a:effectLst/>
        </p:grpSpPr>
        <p:sp>
          <p:nvSpPr>
            <p:cNvPr id="134" name="椭圆 133"/>
            <p:cNvSpPr/>
            <p:nvPr/>
          </p:nvSpPr>
          <p:spPr>
            <a:xfrm>
              <a:off x="8862911" y="3904056"/>
              <a:ext cx="1319775" cy="1320251"/>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30" name="TextBox 132"/>
            <p:cNvSpPr txBox="1"/>
            <p:nvPr/>
          </p:nvSpPr>
          <p:spPr>
            <a:xfrm>
              <a:off x="8908655" y="4316663"/>
              <a:ext cx="1228294" cy="532222"/>
            </a:xfrm>
            <a:prstGeom prst="rect">
              <a:avLst/>
            </a:prstGeom>
            <a:grpFill/>
            <a:ln>
              <a:noFill/>
            </a:ln>
          </p:spPr>
          <p:txBody>
            <a:bodyPr wrap="square" lIns="175482" tIns="87741" rIns="175482" bIns="87741" rtlCol="0">
              <a:spAutoFit/>
            </a:bodyPr>
            <a:lstStyle/>
            <a:p>
              <a:pPr algn="ct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11</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35" name="组合 134"/>
          <p:cNvGrpSpPr/>
          <p:nvPr/>
        </p:nvGrpSpPr>
        <p:grpSpPr>
          <a:xfrm>
            <a:off x="9095156" y="3300931"/>
            <a:ext cx="1381621" cy="1399320"/>
            <a:chOff x="10576514" y="4217320"/>
            <a:chExt cx="1722012" cy="1688830"/>
          </a:xfrm>
          <a:solidFill>
            <a:srgbClr val="FFC000"/>
          </a:solidFill>
          <a:effectLst/>
        </p:grpSpPr>
        <p:sp>
          <p:nvSpPr>
            <p:cNvPr id="141" name="椭圆 140"/>
            <p:cNvSpPr/>
            <p:nvPr/>
          </p:nvSpPr>
          <p:spPr>
            <a:xfrm>
              <a:off x="10576514" y="4217320"/>
              <a:ext cx="1722012" cy="1688830"/>
            </a:xfrm>
            <a:prstGeom prst="ellipse">
              <a:avLst/>
            </a:prstGeom>
            <a:grpFill/>
            <a:ln w="25400" cap="flat" cmpd="sng" algn="ctr">
              <a:noFill/>
              <a:prstDash val="solid"/>
            </a:ln>
            <a:effectLst/>
          </p:spPr>
          <p:txBody>
            <a:bodyPr rtlCol="0" anchor="ctr"/>
            <a:lstStyle/>
            <a:p>
              <a:pPr algn="ctr" defTabSz="870585" fontAlgn="base">
                <a:spcBef>
                  <a:spcPct val="0"/>
                </a:spcBef>
                <a:spcAft>
                  <a:spcPct val="0"/>
                </a:spcAft>
                <a:defRPr/>
              </a:pPr>
              <a:endParaRPr lang="zh-CN" altLang="en-US" sz="1715" kern="0">
                <a:solidFill>
                  <a:schemeClr val="bg1"/>
                </a:solidFill>
                <a:latin typeface="微软雅黑" panose="020B0503020204020204" charset="-122"/>
                <a:ea typeface="微软雅黑" panose="020B0503020204020204" charset="-122"/>
              </a:endParaRPr>
            </a:p>
          </p:txBody>
        </p:sp>
        <p:sp>
          <p:nvSpPr>
            <p:cNvPr id="137" name="TextBox 139"/>
            <p:cNvSpPr txBox="1"/>
            <p:nvPr/>
          </p:nvSpPr>
          <p:spPr>
            <a:xfrm>
              <a:off x="10834086" y="4795623"/>
              <a:ext cx="1206866" cy="532223"/>
            </a:xfrm>
            <a:prstGeom prst="rect">
              <a:avLst/>
            </a:prstGeom>
            <a:grpFill/>
            <a:ln>
              <a:noFill/>
            </a:ln>
          </p:spPr>
          <p:txBody>
            <a:bodyPr wrap="square" lIns="175482" tIns="87741" rIns="175482" bIns="87741" rtlCol="0">
              <a:spAutoFit/>
            </a:bodyPr>
            <a:lstStyle/>
            <a:p>
              <a:pPr algn="ctr" defTabSz="870585" fontAlgn="base">
                <a:spcBef>
                  <a:spcPct val="0"/>
                </a:spcBef>
                <a:spcAft>
                  <a:spcPct val="0"/>
                </a:spcAft>
                <a:defRPr/>
              </a:pPr>
              <a:r>
                <a:rPr lang="en-US" altLang="zh-CN" sz="1715" kern="0" dirty="0">
                  <a:solidFill>
                    <a:schemeClr val="bg1"/>
                  </a:solidFill>
                  <a:latin typeface="微软雅黑" panose="020B0503020204020204" charset="-122"/>
                  <a:ea typeface="微软雅黑" panose="020B0503020204020204" charset="-122"/>
                </a:rPr>
                <a:t>12</a:t>
              </a:r>
              <a:r>
                <a:rPr lang="zh-CN" altLang="en-US" sz="1715" kern="0" dirty="0">
                  <a:solidFill>
                    <a:schemeClr val="bg1"/>
                  </a:solidFill>
                  <a:latin typeface="微软雅黑" panose="020B0503020204020204" charset="-122"/>
                  <a:ea typeface="微软雅黑" panose="020B0503020204020204" charset="-122"/>
                </a:rPr>
                <a:t>月</a:t>
              </a:r>
            </a:p>
          </p:txBody>
        </p:sp>
      </p:grpSp>
      <p:grpSp>
        <p:nvGrpSpPr>
          <p:cNvPr id="142" name="组合 141"/>
          <p:cNvGrpSpPr/>
          <p:nvPr/>
        </p:nvGrpSpPr>
        <p:grpSpPr>
          <a:xfrm>
            <a:off x="1234203" y="1753674"/>
            <a:ext cx="2330350" cy="1481787"/>
            <a:chOff x="689131" y="1318791"/>
            <a:chExt cx="1631535" cy="1055019"/>
          </a:xfrm>
        </p:grpSpPr>
        <p:sp>
          <p:nvSpPr>
            <p:cNvPr id="143" name="TextBox 145"/>
            <p:cNvSpPr txBox="1"/>
            <p:nvPr/>
          </p:nvSpPr>
          <p:spPr>
            <a:xfrm>
              <a:off x="724689" y="1667530"/>
              <a:ext cx="1516141" cy="463211"/>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44" name="组合 143"/>
            <p:cNvGrpSpPr/>
            <p:nvPr/>
          </p:nvGrpSpPr>
          <p:grpSpPr>
            <a:xfrm>
              <a:off x="689131" y="1318791"/>
              <a:ext cx="1631535" cy="1055019"/>
              <a:chOff x="689131" y="1318791"/>
              <a:chExt cx="1631535" cy="1055019"/>
            </a:xfrm>
          </p:grpSpPr>
          <p:cxnSp>
            <p:nvCxnSpPr>
              <p:cNvPr id="145" name="直接连接符 144"/>
              <p:cNvCxnSpPr/>
              <p:nvPr/>
            </p:nvCxnSpPr>
            <p:spPr>
              <a:xfrm flipV="1">
                <a:off x="1449591" y="2157786"/>
                <a:ext cx="0" cy="216024"/>
              </a:xfrm>
              <a:prstGeom prst="line">
                <a:avLst/>
              </a:prstGeom>
              <a:noFill/>
              <a:ln w="19050" cap="flat" cmpd="sng" algn="ctr">
                <a:solidFill>
                  <a:srgbClr val="323232"/>
                </a:solidFill>
                <a:prstDash val="solid"/>
                <a:headEnd type="oval" w="sm" len="sm"/>
              </a:ln>
              <a:effectLst/>
            </p:spPr>
          </p:cxnSp>
          <p:sp>
            <p:nvSpPr>
              <p:cNvPr id="146" name="TextBox 148"/>
              <p:cNvSpPr txBox="1"/>
              <p:nvPr/>
            </p:nvSpPr>
            <p:spPr>
              <a:xfrm>
                <a:off x="689131" y="1318791"/>
                <a:ext cx="1631535" cy="313088"/>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47" name="组合 146"/>
          <p:cNvGrpSpPr/>
          <p:nvPr/>
        </p:nvGrpSpPr>
        <p:grpSpPr>
          <a:xfrm>
            <a:off x="3509178" y="1751105"/>
            <a:ext cx="2225980" cy="1487516"/>
            <a:chOff x="770508" y="1462813"/>
            <a:chExt cx="1372987" cy="941123"/>
          </a:xfrm>
        </p:grpSpPr>
        <p:sp>
          <p:nvSpPr>
            <p:cNvPr id="148" name="TextBox 150"/>
            <p:cNvSpPr txBox="1"/>
            <p:nvPr/>
          </p:nvSpPr>
          <p:spPr>
            <a:xfrm>
              <a:off x="770508" y="1767302"/>
              <a:ext cx="1372987" cy="411613"/>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49" name="组合 148"/>
            <p:cNvGrpSpPr/>
            <p:nvPr/>
          </p:nvGrpSpPr>
          <p:grpSpPr>
            <a:xfrm>
              <a:off x="947384" y="1462813"/>
              <a:ext cx="1008112" cy="941123"/>
              <a:chOff x="947384" y="1462813"/>
              <a:chExt cx="1008112" cy="941123"/>
            </a:xfrm>
          </p:grpSpPr>
          <p:cxnSp>
            <p:nvCxnSpPr>
              <p:cNvPr id="150" name="直接连接符 149"/>
              <p:cNvCxnSpPr/>
              <p:nvPr/>
            </p:nvCxnSpPr>
            <p:spPr>
              <a:xfrm flipV="1">
                <a:off x="1474550" y="2187912"/>
                <a:ext cx="0" cy="216024"/>
              </a:xfrm>
              <a:prstGeom prst="line">
                <a:avLst/>
              </a:prstGeom>
              <a:noFill/>
              <a:ln w="19050" cap="flat" cmpd="sng" algn="ctr">
                <a:solidFill>
                  <a:srgbClr val="323232"/>
                </a:solidFill>
                <a:prstDash val="solid"/>
                <a:headEnd type="oval" w="sm" len="sm"/>
              </a:ln>
              <a:effectLst/>
            </p:spPr>
          </p:cxnSp>
          <p:sp>
            <p:nvSpPr>
              <p:cNvPr id="151" name="TextBox 153"/>
              <p:cNvSpPr txBox="1"/>
              <p:nvPr/>
            </p:nvSpPr>
            <p:spPr>
              <a:xfrm>
                <a:off x="947384" y="1462813"/>
                <a:ext cx="1008112" cy="278213"/>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52" name="组合 151"/>
          <p:cNvGrpSpPr/>
          <p:nvPr/>
        </p:nvGrpSpPr>
        <p:grpSpPr>
          <a:xfrm>
            <a:off x="5841457" y="1753676"/>
            <a:ext cx="2305207" cy="1490420"/>
            <a:chOff x="773829" y="1541325"/>
            <a:chExt cx="1366344" cy="866056"/>
          </a:xfrm>
        </p:grpSpPr>
        <p:sp>
          <p:nvSpPr>
            <p:cNvPr id="153" name="TextBox 155"/>
            <p:cNvSpPr txBox="1"/>
            <p:nvPr/>
          </p:nvSpPr>
          <p:spPr>
            <a:xfrm>
              <a:off x="773829" y="1815540"/>
              <a:ext cx="1366344" cy="378043"/>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54" name="组合 153"/>
            <p:cNvGrpSpPr/>
            <p:nvPr/>
          </p:nvGrpSpPr>
          <p:grpSpPr>
            <a:xfrm>
              <a:off x="971122" y="1541325"/>
              <a:ext cx="1008112" cy="866056"/>
              <a:chOff x="971122" y="1541325"/>
              <a:chExt cx="1008112" cy="866056"/>
            </a:xfrm>
          </p:grpSpPr>
          <p:cxnSp>
            <p:nvCxnSpPr>
              <p:cNvPr id="155" name="直接连接符 154"/>
              <p:cNvCxnSpPr/>
              <p:nvPr/>
            </p:nvCxnSpPr>
            <p:spPr>
              <a:xfrm flipV="1">
                <a:off x="1457223" y="2191357"/>
                <a:ext cx="0" cy="216024"/>
              </a:xfrm>
              <a:prstGeom prst="line">
                <a:avLst/>
              </a:prstGeom>
              <a:noFill/>
              <a:ln w="19050" cap="flat" cmpd="sng" algn="ctr">
                <a:solidFill>
                  <a:srgbClr val="323232"/>
                </a:solidFill>
                <a:prstDash val="solid"/>
                <a:headEnd type="oval" w="sm" len="sm"/>
              </a:ln>
              <a:effectLst/>
            </p:spPr>
          </p:cxnSp>
          <p:sp>
            <p:nvSpPr>
              <p:cNvPr id="156" name="TextBox 158"/>
              <p:cNvSpPr txBox="1"/>
              <p:nvPr/>
            </p:nvSpPr>
            <p:spPr>
              <a:xfrm>
                <a:off x="971122" y="1541325"/>
                <a:ext cx="1008112" cy="255523"/>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57" name="组合 156"/>
          <p:cNvGrpSpPr/>
          <p:nvPr/>
        </p:nvGrpSpPr>
        <p:grpSpPr>
          <a:xfrm>
            <a:off x="8499536" y="1725539"/>
            <a:ext cx="2330576" cy="1329507"/>
            <a:chOff x="726816" y="1484176"/>
            <a:chExt cx="1460370" cy="795916"/>
          </a:xfrm>
        </p:grpSpPr>
        <p:sp>
          <p:nvSpPr>
            <p:cNvPr id="158" name="TextBox 160"/>
            <p:cNvSpPr txBox="1"/>
            <p:nvPr/>
          </p:nvSpPr>
          <p:spPr>
            <a:xfrm>
              <a:off x="726816" y="1767301"/>
              <a:ext cx="1460370" cy="373968"/>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59" name="组合 158"/>
            <p:cNvGrpSpPr/>
            <p:nvPr/>
          </p:nvGrpSpPr>
          <p:grpSpPr>
            <a:xfrm>
              <a:off x="947384" y="1484176"/>
              <a:ext cx="1008112" cy="795916"/>
              <a:chOff x="947384" y="1484176"/>
              <a:chExt cx="1008112" cy="795916"/>
            </a:xfrm>
          </p:grpSpPr>
          <p:cxnSp>
            <p:nvCxnSpPr>
              <p:cNvPr id="160" name="直接连接符 159"/>
              <p:cNvCxnSpPr/>
              <p:nvPr/>
            </p:nvCxnSpPr>
            <p:spPr>
              <a:xfrm flipV="1">
                <a:off x="1481601" y="2121951"/>
                <a:ext cx="0" cy="158141"/>
              </a:xfrm>
              <a:prstGeom prst="line">
                <a:avLst/>
              </a:prstGeom>
              <a:noFill/>
              <a:ln w="19050" cap="flat" cmpd="sng" algn="ctr">
                <a:solidFill>
                  <a:srgbClr val="323232"/>
                </a:solidFill>
                <a:prstDash val="solid"/>
                <a:headEnd type="oval" w="sm" len="sm"/>
              </a:ln>
              <a:effectLst/>
            </p:spPr>
          </p:cxnSp>
          <p:sp>
            <p:nvSpPr>
              <p:cNvPr id="161" name="TextBox 163"/>
              <p:cNvSpPr txBox="1"/>
              <p:nvPr/>
            </p:nvSpPr>
            <p:spPr>
              <a:xfrm>
                <a:off x="947384" y="1484176"/>
                <a:ext cx="1008112" cy="232273"/>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62" name="组合 161"/>
          <p:cNvGrpSpPr/>
          <p:nvPr/>
        </p:nvGrpSpPr>
        <p:grpSpPr>
          <a:xfrm>
            <a:off x="2347772" y="4615979"/>
            <a:ext cx="2217379" cy="1350155"/>
            <a:chOff x="793884" y="1340833"/>
            <a:chExt cx="1326235" cy="933544"/>
          </a:xfrm>
        </p:grpSpPr>
        <p:sp>
          <p:nvSpPr>
            <p:cNvPr id="163" name="TextBox 165"/>
            <p:cNvSpPr txBox="1"/>
            <p:nvPr/>
          </p:nvSpPr>
          <p:spPr>
            <a:xfrm>
              <a:off x="793884" y="1842452"/>
              <a:ext cx="1326235" cy="431925"/>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64" name="组合 163"/>
            <p:cNvGrpSpPr/>
            <p:nvPr/>
          </p:nvGrpSpPr>
          <p:grpSpPr>
            <a:xfrm>
              <a:off x="947384" y="1340833"/>
              <a:ext cx="1008112" cy="468763"/>
              <a:chOff x="947384" y="1340833"/>
              <a:chExt cx="1008112" cy="468763"/>
            </a:xfrm>
          </p:grpSpPr>
          <p:cxnSp>
            <p:nvCxnSpPr>
              <p:cNvPr id="165" name="直接连接符 164"/>
              <p:cNvCxnSpPr/>
              <p:nvPr/>
            </p:nvCxnSpPr>
            <p:spPr>
              <a:xfrm>
                <a:off x="1481601" y="1340833"/>
                <a:ext cx="0" cy="200492"/>
              </a:xfrm>
              <a:prstGeom prst="line">
                <a:avLst/>
              </a:prstGeom>
              <a:noFill/>
              <a:ln w="19050" cap="flat" cmpd="sng" algn="ctr">
                <a:solidFill>
                  <a:srgbClr val="323232"/>
                </a:solidFill>
                <a:prstDash val="solid"/>
                <a:headEnd type="oval" w="sm" len="sm"/>
              </a:ln>
              <a:effectLst/>
            </p:spPr>
          </p:cxnSp>
          <p:sp>
            <p:nvSpPr>
              <p:cNvPr id="166" name="TextBox 168"/>
              <p:cNvSpPr txBox="1"/>
              <p:nvPr/>
            </p:nvSpPr>
            <p:spPr>
              <a:xfrm>
                <a:off x="947384" y="1541325"/>
                <a:ext cx="1008112" cy="268271"/>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67" name="组合 166"/>
          <p:cNvGrpSpPr/>
          <p:nvPr/>
        </p:nvGrpSpPr>
        <p:grpSpPr>
          <a:xfrm>
            <a:off x="4736444" y="4615977"/>
            <a:ext cx="2224337" cy="1367847"/>
            <a:chOff x="791804" y="1340833"/>
            <a:chExt cx="1330396" cy="945777"/>
          </a:xfrm>
        </p:grpSpPr>
        <p:sp>
          <p:nvSpPr>
            <p:cNvPr id="168" name="TextBox 170"/>
            <p:cNvSpPr txBox="1"/>
            <p:nvPr/>
          </p:nvSpPr>
          <p:spPr>
            <a:xfrm>
              <a:off x="791804" y="1854684"/>
              <a:ext cx="1330396" cy="431926"/>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69" name="组合 168"/>
            <p:cNvGrpSpPr/>
            <p:nvPr/>
          </p:nvGrpSpPr>
          <p:grpSpPr>
            <a:xfrm>
              <a:off x="947384" y="1340833"/>
              <a:ext cx="1008112" cy="504541"/>
              <a:chOff x="947384" y="1340833"/>
              <a:chExt cx="1008112" cy="504541"/>
            </a:xfrm>
          </p:grpSpPr>
          <p:cxnSp>
            <p:nvCxnSpPr>
              <p:cNvPr id="170" name="直接连接符 169"/>
              <p:cNvCxnSpPr/>
              <p:nvPr/>
            </p:nvCxnSpPr>
            <p:spPr>
              <a:xfrm>
                <a:off x="1481601" y="1340833"/>
                <a:ext cx="0" cy="200492"/>
              </a:xfrm>
              <a:prstGeom prst="line">
                <a:avLst/>
              </a:prstGeom>
              <a:noFill/>
              <a:ln w="19050" cap="flat" cmpd="sng" algn="ctr">
                <a:solidFill>
                  <a:srgbClr val="323232"/>
                </a:solidFill>
                <a:prstDash val="solid"/>
                <a:headEnd type="oval" w="sm" len="sm"/>
              </a:ln>
              <a:effectLst/>
            </p:spPr>
          </p:cxnSp>
          <p:sp>
            <p:nvSpPr>
              <p:cNvPr id="171" name="TextBox 173"/>
              <p:cNvSpPr txBox="1"/>
              <p:nvPr/>
            </p:nvSpPr>
            <p:spPr>
              <a:xfrm>
                <a:off x="947384" y="1541325"/>
                <a:ext cx="1008112" cy="304049"/>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grpSp>
        <p:nvGrpSpPr>
          <p:cNvPr id="172" name="组合 171"/>
          <p:cNvGrpSpPr/>
          <p:nvPr/>
        </p:nvGrpSpPr>
        <p:grpSpPr>
          <a:xfrm>
            <a:off x="6999287" y="4658620"/>
            <a:ext cx="2467687" cy="1309437"/>
            <a:chOff x="719029" y="1319031"/>
            <a:chExt cx="1475946" cy="905390"/>
          </a:xfrm>
        </p:grpSpPr>
        <p:sp>
          <p:nvSpPr>
            <p:cNvPr id="173" name="TextBox 175"/>
            <p:cNvSpPr txBox="1"/>
            <p:nvPr/>
          </p:nvSpPr>
          <p:spPr>
            <a:xfrm>
              <a:off x="719029" y="1792496"/>
              <a:ext cx="1475946" cy="431925"/>
            </a:xfrm>
            <a:prstGeom prst="rect">
              <a:avLst/>
            </a:prstGeom>
            <a:noFill/>
          </p:spPr>
          <p:txBody>
            <a:bodyPr wrap="square" lIns="116103" tIns="58050" rIns="116103" bIns="58050" rtlCol="0">
              <a:spAutoFit/>
            </a:bodyPr>
            <a:lstStyle/>
            <a:p>
              <a:pPr algn="ctr" defTabSz="870585" fontAlgn="base">
                <a:lnSpc>
                  <a:spcPct val="130000"/>
                </a:lnSpc>
                <a:spcBef>
                  <a:spcPct val="0"/>
                </a:spcBef>
                <a:spcAft>
                  <a:spcPct val="0"/>
                </a:spcAft>
                <a:defRPr/>
              </a:pPr>
              <a:r>
                <a:rPr lang="zh-CN" altLang="en-US" sz="1335" kern="0" dirty="0">
                  <a:solidFill>
                    <a:srgbClr val="262626"/>
                  </a:solidFill>
                  <a:latin typeface="微软雅黑" panose="020B0503020204020204" charset="-122"/>
                  <a:ea typeface="微软雅黑" panose="020B0503020204020204" charset="-122"/>
                </a:rPr>
                <a:t>您的内容打在这里，或者通过您的内容打在这里</a:t>
              </a:r>
            </a:p>
          </p:txBody>
        </p:sp>
        <p:grpSp>
          <p:nvGrpSpPr>
            <p:cNvPr id="174" name="组合 173"/>
            <p:cNvGrpSpPr/>
            <p:nvPr/>
          </p:nvGrpSpPr>
          <p:grpSpPr>
            <a:xfrm>
              <a:off x="947384" y="1319031"/>
              <a:ext cx="1008112" cy="460936"/>
              <a:chOff x="947384" y="1319031"/>
              <a:chExt cx="1008112" cy="460936"/>
            </a:xfrm>
          </p:grpSpPr>
          <p:cxnSp>
            <p:nvCxnSpPr>
              <p:cNvPr id="175" name="直接连接符 174"/>
              <p:cNvCxnSpPr/>
              <p:nvPr/>
            </p:nvCxnSpPr>
            <p:spPr>
              <a:xfrm>
                <a:off x="1481601" y="1319031"/>
                <a:ext cx="0" cy="200492"/>
              </a:xfrm>
              <a:prstGeom prst="line">
                <a:avLst/>
              </a:prstGeom>
              <a:noFill/>
              <a:ln w="19050" cap="flat" cmpd="sng" algn="ctr">
                <a:solidFill>
                  <a:srgbClr val="323232"/>
                </a:solidFill>
                <a:prstDash val="solid"/>
                <a:headEnd type="oval" w="sm" len="sm"/>
              </a:ln>
              <a:effectLst/>
            </p:spPr>
          </p:cxnSp>
          <p:sp>
            <p:nvSpPr>
              <p:cNvPr id="176" name="TextBox 178"/>
              <p:cNvSpPr txBox="1"/>
              <p:nvPr/>
            </p:nvSpPr>
            <p:spPr>
              <a:xfrm>
                <a:off x="947384" y="1475918"/>
                <a:ext cx="1008112" cy="304049"/>
              </a:xfrm>
              <a:prstGeom prst="rect">
                <a:avLst/>
              </a:prstGeom>
              <a:noFill/>
            </p:spPr>
            <p:txBody>
              <a:bodyPr wrap="square" lIns="116103" tIns="0" rIns="116103" bIns="0" rtlCol="0" anchor="t">
                <a:spAutoFit/>
              </a:bodyPr>
              <a:lstStyle/>
              <a:p>
                <a:pPr algn="ctr" defTabSz="870585" fontAlgn="base">
                  <a:lnSpc>
                    <a:spcPct val="150000"/>
                  </a:lnSpc>
                  <a:spcBef>
                    <a:spcPct val="0"/>
                  </a:spcBef>
                  <a:spcAft>
                    <a:spcPct val="0"/>
                  </a:spcAft>
                  <a:defRPr/>
                </a:pPr>
                <a:r>
                  <a:rPr lang="zh-CN" altLang="en-US" sz="1905" kern="0" dirty="0">
                    <a:solidFill>
                      <a:srgbClr val="262626"/>
                    </a:solidFill>
                    <a:latin typeface="微软雅黑" panose="020B0503020204020204" charset="-122"/>
                    <a:ea typeface="微软雅黑" panose="020B0503020204020204" charset="-122"/>
                    <a:cs typeface="华文黑体" pitchFamily="2" charset="-122"/>
                  </a:rPr>
                  <a:t>添加标题</a:t>
                </a:r>
              </a:p>
            </p:txBody>
          </p:sp>
        </p:grpSp>
      </p:grpSp>
      <p:sp>
        <p:nvSpPr>
          <p:cNvPr id="2" name="任意多边形 1"/>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1+#ppt_w/2"/>
                                          </p:val>
                                        </p:tav>
                                        <p:tav tm="100000">
                                          <p:val>
                                            <p:strVal val="#ppt_x"/>
                                          </p:val>
                                        </p:tav>
                                      </p:tavLst>
                                    </p:anim>
                                    <p:anim calcmode="lin" valueType="num">
                                      <p:cBhvr additive="base">
                                        <p:cTn id="12" dur="5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1+#ppt_w/2"/>
                                          </p:val>
                                        </p:tav>
                                        <p:tav tm="100000">
                                          <p:val>
                                            <p:strVal val="#ppt_x"/>
                                          </p:val>
                                        </p:tav>
                                      </p:tavLst>
                                    </p:anim>
                                    <p:anim calcmode="lin" valueType="num">
                                      <p:cBhvr additive="base">
                                        <p:cTn id="16" dur="500" fill="hold"/>
                                        <p:tgtEl>
                                          <p:spTgt spid="10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500" fill="hold"/>
                                        <p:tgtEl>
                                          <p:spTgt spid="114"/>
                                        </p:tgtEl>
                                        <p:attrNameLst>
                                          <p:attrName>ppt_x</p:attrName>
                                        </p:attrNameLst>
                                      </p:cBhvr>
                                      <p:tavLst>
                                        <p:tav tm="0">
                                          <p:val>
                                            <p:strVal val="1+#ppt_w/2"/>
                                          </p:val>
                                        </p:tav>
                                        <p:tav tm="100000">
                                          <p:val>
                                            <p:strVal val="#ppt_x"/>
                                          </p:val>
                                        </p:tav>
                                      </p:tavLst>
                                    </p:anim>
                                    <p:anim calcmode="lin" valueType="num">
                                      <p:cBhvr additive="base">
                                        <p:cTn id="24" dur="500" fill="hold"/>
                                        <p:tgtEl>
                                          <p:spTgt spid="11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500" fill="hold"/>
                                        <p:tgtEl>
                                          <p:spTgt spid="121"/>
                                        </p:tgtEl>
                                        <p:attrNameLst>
                                          <p:attrName>ppt_x</p:attrName>
                                        </p:attrNameLst>
                                      </p:cBhvr>
                                      <p:tavLst>
                                        <p:tav tm="0">
                                          <p:val>
                                            <p:strVal val="1+#ppt_w/2"/>
                                          </p:val>
                                        </p:tav>
                                        <p:tav tm="100000">
                                          <p:val>
                                            <p:strVal val="#ppt_x"/>
                                          </p:val>
                                        </p:tav>
                                      </p:tavLst>
                                    </p:anim>
                                    <p:anim calcmode="lin" valueType="num">
                                      <p:cBhvr additive="base">
                                        <p:cTn id="28" dur="500" fill="hold"/>
                                        <p:tgtEl>
                                          <p:spTgt spid="12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1+#ppt_w/2"/>
                                          </p:val>
                                        </p:tav>
                                        <p:tav tm="100000">
                                          <p:val>
                                            <p:strVal val="#ppt_x"/>
                                          </p:val>
                                        </p:tav>
                                      </p:tavLst>
                                    </p:anim>
                                    <p:anim calcmode="lin" valueType="num">
                                      <p:cBhvr additive="base">
                                        <p:cTn id="32" dur="500" fill="hold"/>
                                        <p:tgtEl>
                                          <p:spTgt spid="12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anim calcmode="lin" valueType="num">
                                      <p:cBhvr additive="base">
                                        <p:cTn id="35" dur="500" fill="hold"/>
                                        <p:tgtEl>
                                          <p:spTgt spid="135"/>
                                        </p:tgtEl>
                                        <p:attrNameLst>
                                          <p:attrName>ppt_x</p:attrName>
                                        </p:attrNameLst>
                                      </p:cBhvr>
                                      <p:tavLst>
                                        <p:tav tm="0">
                                          <p:val>
                                            <p:strVal val="1+#ppt_w/2"/>
                                          </p:val>
                                        </p:tav>
                                        <p:tav tm="100000">
                                          <p:val>
                                            <p:strVal val="#ppt_x"/>
                                          </p:val>
                                        </p:tav>
                                      </p:tavLst>
                                    </p:anim>
                                    <p:anim calcmode="lin" valueType="num">
                                      <p:cBhvr additive="base">
                                        <p:cTn id="36" dur="500" fill="hold"/>
                                        <p:tgtEl>
                                          <p:spTgt spid="13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1" fill="hold" nodeType="afterEffect">
                                  <p:stCondLst>
                                    <p:cond delay="0"/>
                                  </p:stCondLst>
                                  <p:childTnLst>
                                    <p:set>
                                      <p:cBhvr>
                                        <p:cTn id="39" dur="1" fill="hold">
                                          <p:stCondLst>
                                            <p:cond delay="0"/>
                                          </p:stCondLst>
                                        </p:cTn>
                                        <p:tgtEl>
                                          <p:spTgt spid="142"/>
                                        </p:tgtEl>
                                        <p:attrNameLst>
                                          <p:attrName>style.visibility</p:attrName>
                                        </p:attrNameLst>
                                      </p:cBhvr>
                                      <p:to>
                                        <p:strVal val="visible"/>
                                      </p:to>
                                    </p:set>
                                    <p:anim calcmode="lin" valueType="num">
                                      <p:cBhvr additive="base">
                                        <p:cTn id="40" dur="500" fill="hold"/>
                                        <p:tgtEl>
                                          <p:spTgt spid="142"/>
                                        </p:tgtEl>
                                        <p:attrNameLst>
                                          <p:attrName>ppt_x</p:attrName>
                                        </p:attrNameLst>
                                      </p:cBhvr>
                                      <p:tavLst>
                                        <p:tav tm="0">
                                          <p:val>
                                            <p:strVal val="#ppt_x"/>
                                          </p:val>
                                        </p:tav>
                                        <p:tav tm="100000">
                                          <p:val>
                                            <p:strVal val="#ppt_x"/>
                                          </p:val>
                                        </p:tav>
                                      </p:tavLst>
                                    </p:anim>
                                    <p:anim calcmode="lin" valueType="num">
                                      <p:cBhvr additive="base">
                                        <p:cTn id="41" dur="500" fill="hold"/>
                                        <p:tgtEl>
                                          <p:spTgt spid="142"/>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47"/>
                                        </p:tgtEl>
                                        <p:attrNameLst>
                                          <p:attrName>style.visibility</p:attrName>
                                        </p:attrNameLst>
                                      </p:cBhvr>
                                      <p:to>
                                        <p:strVal val="visible"/>
                                      </p:to>
                                    </p:set>
                                    <p:anim calcmode="lin" valueType="num">
                                      <p:cBhvr additive="base">
                                        <p:cTn id="44" dur="500" fill="hold"/>
                                        <p:tgtEl>
                                          <p:spTgt spid="147"/>
                                        </p:tgtEl>
                                        <p:attrNameLst>
                                          <p:attrName>ppt_x</p:attrName>
                                        </p:attrNameLst>
                                      </p:cBhvr>
                                      <p:tavLst>
                                        <p:tav tm="0">
                                          <p:val>
                                            <p:strVal val="#ppt_x"/>
                                          </p:val>
                                        </p:tav>
                                        <p:tav tm="100000">
                                          <p:val>
                                            <p:strVal val="#ppt_x"/>
                                          </p:val>
                                        </p:tav>
                                      </p:tavLst>
                                    </p:anim>
                                    <p:anim calcmode="lin" valueType="num">
                                      <p:cBhvr additive="base">
                                        <p:cTn id="45" dur="500" fill="hold"/>
                                        <p:tgtEl>
                                          <p:spTgt spid="147"/>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57"/>
                                        </p:tgtEl>
                                        <p:attrNameLst>
                                          <p:attrName>style.visibility</p:attrName>
                                        </p:attrNameLst>
                                      </p:cBhvr>
                                      <p:to>
                                        <p:strVal val="visible"/>
                                      </p:to>
                                    </p:set>
                                    <p:anim calcmode="lin" valueType="num">
                                      <p:cBhvr additive="base">
                                        <p:cTn id="52" dur="500" fill="hold"/>
                                        <p:tgtEl>
                                          <p:spTgt spid="157"/>
                                        </p:tgtEl>
                                        <p:attrNameLst>
                                          <p:attrName>ppt_x</p:attrName>
                                        </p:attrNameLst>
                                      </p:cBhvr>
                                      <p:tavLst>
                                        <p:tav tm="0">
                                          <p:val>
                                            <p:strVal val="#ppt_x"/>
                                          </p:val>
                                        </p:tav>
                                        <p:tav tm="100000">
                                          <p:val>
                                            <p:strVal val="#ppt_x"/>
                                          </p:val>
                                        </p:tav>
                                      </p:tavLst>
                                    </p:anim>
                                    <p:anim calcmode="lin" valueType="num">
                                      <p:cBhvr additive="base">
                                        <p:cTn id="53" dur="500" fill="hold"/>
                                        <p:tgtEl>
                                          <p:spTgt spid="157"/>
                                        </p:tgtEl>
                                        <p:attrNameLst>
                                          <p:attrName>ppt_y</p:attrName>
                                        </p:attrNameLst>
                                      </p:cBhvr>
                                      <p:tavLst>
                                        <p:tav tm="0">
                                          <p:val>
                                            <p:strVal val="0-#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162"/>
                                        </p:tgtEl>
                                        <p:attrNameLst>
                                          <p:attrName>style.visibility</p:attrName>
                                        </p:attrNameLst>
                                      </p:cBhvr>
                                      <p:to>
                                        <p:strVal val="visible"/>
                                      </p:to>
                                    </p:set>
                                    <p:anim calcmode="lin" valueType="num">
                                      <p:cBhvr additive="base">
                                        <p:cTn id="57" dur="500" fill="hold"/>
                                        <p:tgtEl>
                                          <p:spTgt spid="162"/>
                                        </p:tgtEl>
                                        <p:attrNameLst>
                                          <p:attrName>ppt_x</p:attrName>
                                        </p:attrNameLst>
                                      </p:cBhvr>
                                      <p:tavLst>
                                        <p:tav tm="0">
                                          <p:val>
                                            <p:strVal val="#ppt_x"/>
                                          </p:val>
                                        </p:tav>
                                        <p:tav tm="100000">
                                          <p:val>
                                            <p:strVal val="#ppt_x"/>
                                          </p:val>
                                        </p:tav>
                                      </p:tavLst>
                                    </p:anim>
                                    <p:anim calcmode="lin" valueType="num">
                                      <p:cBhvr additive="base">
                                        <p:cTn id="58" dur="500" fill="hold"/>
                                        <p:tgtEl>
                                          <p:spTgt spid="16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500" fill="hold"/>
                                        <p:tgtEl>
                                          <p:spTgt spid="167"/>
                                        </p:tgtEl>
                                        <p:attrNameLst>
                                          <p:attrName>ppt_x</p:attrName>
                                        </p:attrNameLst>
                                      </p:cBhvr>
                                      <p:tavLst>
                                        <p:tav tm="0">
                                          <p:val>
                                            <p:strVal val="#ppt_x"/>
                                          </p:val>
                                        </p:tav>
                                        <p:tav tm="100000">
                                          <p:val>
                                            <p:strVal val="#ppt_x"/>
                                          </p:val>
                                        </p:tav>
                                      </p:tavLst>
                                    </p:anim>
                                    <p:anim calcmode="lin" valueType="num">
                                      <p:cBhvr additive="base">
                                        <p:cTn id="62" dur="500" fill="hold"/>
                                        <p:tgtEl>
                                          <p:spTgt spid="16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 calcmode="lin" valueType="num">
                                      <p:cBhvr additive="base">
                                        <p:cTn id="65" dur="500" fill="hold"/>
                                        <p:tgtEl>
                                          <p:spTgt spid="172"/>
                                        </p:tgtEl>
                                        <p:attrNameLst>
                                          <p:attrName>ppt_x</p:attrName>
                                        </p:attrNameLst>
                                      </p:cBhvr>
                                      <p:tavLst>
                                        <p:tav tm="0">
                                          <p:val>
                                            <p:strVal val="#ppt_x"/>
                                          </p:val>
                                        </p:tav>
                                        <p:tav tm="100000">
                                          <p:val>
                                            <p:strVal val="#ppt_x"/>
                                          </p:val>
                                        </p:tav>
                                      </p:tavLst>
                                    </p:anim>
                                    <p:anim calcmode="lin" valueType="num">
                                      <p:cBhvr additive="base">
                                        <p:cTn id="66"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上半年成功项目</a:t>
            </a:r>
          </a:p>
        </p:txBody>
      </p:sp>
      <p:grpSp>
        <p:nvGrpSpPr>
          <p:cNvPr id="2" name="组合 1"/>
          <p:cNvGrpSpPr/>
          <p:nvPr/>
        </p:nvGrpSpPr>
        <p:grpSpPr>
          <a:xfrm>
            <a:off x="5431245" y="1574936"/>
            <a:ext cx="2171700" cy="2154767"/>
            <a:chOff x="4011613" y="1093787"/>
            <a:chExt cx="1628775" cy="1616075"/>
          </a:xfrm>
          <a:solidFill>
            <a:srgbClr val="FFC000"/>
          </a:solidFill>
        </p:grpSpPr>
        <p:sp>
          <p:nvSpPr>
            <p:cNvPr id="68" name="Freeform 18"/>
            <p:cNvSpPr>
              <a:spLocks noEditPoints="1"/>
            </p:cNvSpPr>
            <p:nvPr/>
          </p:nvSpPr>
          <p:spPr bwMode="auto">
            <a:xfrm>
              <a:off x="4011613" y="1093787"/>
              <a:ext cx="1628775" cy="1616075"/>
            </a:xfrm>
            <a:custGeom>
              <a:avLst/>
              <a:gdLst>
                <a:gd name="T0" fmla="*/ 416 w 833"/>
                <a:gd name="T1" fmla="*/ 72 h 826"/>
                <a:gd name="T2" fmla="*/ 382 w 833"/>
                <a:gd name="T3" fmla="*/ 74 h 826"/>
                <a:gd name="T4" fmla="*/ 339 w 833"/>
                <a:gd name="T5" fmla="*/ 0 h 826"/>
                <a:gd name="T6" fmla="*/ 235 w 833"/>
                <a:gd name="T7" fmla="*/ 33 h 826"/>
                <a:gd name="T8" fmla="*/ 244 w 833"/>
                <a:gd name="T9" fmla="*/ 119 h 826"/>
                <a:gd name="T10" fmla="*/ 190 w 833"/>
                <a:gd name="T11" fmla="*/ 159 h 826"/>
                <a:gd name="T12" fmla="*/ 111 w 833"/>
                <a:gd name="T13" fmla="*/ 124 h 826"/>
                <a:gd name="T14" fmla="*/ 47 w 833"/>
                <a:gd name="T15" fmla="*/ 212 h 826"/>
                <a:gd name="T16" fmla="*/ 105 w 833"/>
                <a:gd name="T17" fmla="*/ 276 h 826"/>
                <a:gd name="T18" fmla="*/ 84 w 833"/>
                <a:gd name="T19" fmla="*/ 340 h 826"/>
                <a:gd name="T20" fmla="*/ 0 w 833"/>
                <a:gd name="T21" fmla="*/ 358 h 826"/>
                <a:gd name="T22" fmla="*/ 0 w 833"/>
                <a:gd name="T23" fmla="*/ 467 h 826"/>
                <a:gd name="T24" fmla="*/ 84 w 833"/>
                <a:gd name="T25" fmla="*/ 485 h 826"/>
                <a:gd name="T26" fmla="*/ 105 w 833"/>
                <a:gd name="T27" fmla="*/ 550 h 826"/>
                <a:gd name="T28" fmla="*/ 47 w 833"/>
                <a:gd name="T29" fmla="*/ 613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1 h 826"/>
                <a:gd name="T42" fmla="*/ 417 w 833"/>
                <a:gd name="T43" fmla="*/ 753 h 826"/>
                <a:gd name="T44" fmla="*/ 450 w 833"/>
                <a:gd name="T45" fmla="*/ 751 h 826"/>
                <a:gd name="T46" fmla="*/ 493 w 833"/>
                <a:gd name="T47" fmla="*/ 825 h 826"/>
                <a:gd name="T48" fmla="*/ 597 w 833"/>
                <a:gd name="T49" fmla="*/ 792 h 826"/>
                <a:gd name="T50" fmla="*/ 588 w 833"/>
                <a:gd name="T51" fmla="*/ 706 h 826"/>
                <a:gd name="T52" fmla="*/ 643 w 833"/>
                <a:gd name="T53" fmla="*/ 667 h 826"/>
                <a:gd name="T54" fmla="*/ 721 w 833"/>
                <a:gd name="T55" fmla="*/ 701 h 826"/>
                <a:gd name="T56" fmla="*/ 785 w 833"/>
                <a:gd name="T57" fmla="*/ 613 h 826"/>
                <a:gd name="T58" fmla="*/ 728 w 833"/>
                <a:gd name="T59" fmla="*/ 549 h 826"/>
                <a:gd name="T60" fmla="*/ 749 w 833"/>
                <a:gd name="T61" fmla="*/ 485 h 826"/>
                <a:gd name="T62" fmla="*/ 833 w 833"/>
                <a:gd name="T63" fmla="*/ 467 h 826"/>
                <a:gd name="T64" fmla="*/ 833 w 833"/>
                <a:gd name="T65" fmla="*/ 358 h 826"/>
                <a:gd name="T66" fmla="*/ 749 w 833"/>
                <a:gd name="T67" fmla="*/ 340 h 826"/>
                <a:gd name="T68" fmla="*/ 728 w 833"/>
                <a:gd name="T69" fmla="*/ 275 h 826"/>
                <a:gd name="T70" fmla="*/ 785 w 833"/>
                <a:gd name="T71" fmla="*/ 212 h 826"/>
                <a:gd name="T72" fmla="*/ 721 w 833"/>
                <a:gd name="T73" fmla="*/ 123 h 826"/>
                <a:gd name="T74" fmla="*/ 643 w 833"/>
                <a:gd name="T75" fmla="*/ 158 h 826"/>
                <a:gd name="T76" fmla="*/ 588 w 833"/>
                <a:gd name="T77" fmla="*/ 118 h 826"/>
                <a:gd name="T78" fmla="*/ 597 w 833"/>
                <a:gd name="T79" fmla="*/ 33 h 826"/>
                <a:gd name="T80" fmla="*/ 493 w 833"/>
                <a:gd name="T81" fmla="*/ 0 h 826"/>
                <a:gd name="T82" fmla="*/ 450 w 833"/>
                <a:gd name="T83" fmla="*/ 74 h 826"/>
                <a:gd name="T84" fmla="*/ 416 w 833"/>
                <a:gd name="T85" fmla="*/ 72 h 826"/>
                <a:gd name="T86" fmla="*/ 718 w 833"/>
                <a:gd name="T87" fmla="*/ 412 h 826"/>
                <a:gd name="T88" fmla="*/ 417 w 833"/>
                <a:gd name="T89" fmla="*/ 714 h 826"/>
                <a:gd name="T90" fmla="*/ 115 w 833"/>
                <a:gd name="T91" fmla="*/ 413 h 826"/>
                <a:gd name="T92" fmla="*/ 416 w 833"/>
                <a:gd name="T93" fmla="*/ 111 h 826"/>
                <a:gd name="T94" fmla="*/ 718 w 833"/>
                <a:gd name="T95" fmla="*/ 4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3" y="73"/>
                    <a:pt x="382" y="74"/>
                  </a:cubicBezTo>
                  <a:cubicBezTo>
                    <a:pt x="339" y="0"/>
                    <a:pt x="339" y="0"/>
                    <a:pt x="339" y="0"/>
                  </a:cubicBezTo>
                  <a:cubicBezTo>
                    <a:pt x="235" y="33"/>
                    <a:pt x="235" y="33"/>
                    <a:pt x="235" y="33"/>
                  </a:cubicBezTo>
                  <a:cubicBezTo>
                    <a:pt x="244" y="119"/>
                    <a:pt x="244" y="119"/>
                    <a:pt x="244" y="119"/>
                  </a:cubicBezTo>
                  <a:cubicBezTo>
                    <a:pt x="225" y="130"/>
                    <a:pt x="207" y="144"/>
                    <a:pt x="190" y="159"/>
                  </a:cubicBezTo>
                  <a:cubicBezTo>
                    <a:pt x="111" y="124"/>
                    <a:pt x="111" y="124"/>
                    <a:pt x="111" y="124"/>
                  </a:cubicBezTo>
                  <a:cubicBezTo>
                    <a:pt x="47" y="212"/>
                    <a:pt x="47" y="212"/>
                    <a:pt x="47" y="212"/>
                  </a:cubicBezTo>
                  <a:cubicBezTo>
                    <a:pt x="105" y="276"/>
                    <a:pt x="105" y="276"/>
                    <a:pt x="105" y="276"/>
                  </a:cubicBezTo>
                  <a:cubicBezTo>
                    <a:pt x="96" y="296"/>
                    <a:pt x="89" y="318"/>
                    <a:pt x="84" y="340"/>
                  </a:cubicBezTo>
                  <a:cubicBezTo>
                    <a:pt x="0" y="358"/>
                    <a:pt x="0" y="358"/>
                    <a:pt x="0" y="358"/>
                  </a:cubicBezTo>
                  <a:cubicBezTo>
                    <a:pt x="0" y="467"/>
                    <a:pt x="0" y="467"/>
                    <a:pt x="0" y="467"/>
                  </a:cubicBezTo>
                  <a:cubicBezTo>
                    <a:pt x="84" y="485"/>
                    <a:pt x="84" y="485"/>
                    <a:pt x="84" y="485"/>
                  </a:cubicBezTo>
                  <a:cubicBezTo>
                    <a:pt x="89" y="508"/>
                    <a:pt x="96" y="529"/>
                    <a:pt x="105" y="550"/>
                  </a:cubicBezTo>
                  <a:cubicBezTo>
                    <a:pt x="47" y="613"/>
                    <a:pt x="47" y="613"/>
                    <a:pt x="47" y="613"/>
                  </a:cubicBezTo>
                  <a:cubicBezTo>
                    <a:pt x="112" y="702"/>
                    <a:pt x="112" y="702"/>
                    <a:pt x="112" y="702"/>
                  </a:cubicBezTo>
                  <a:cubicBezTo>
                    <a:pt x="190" y="667"/>
                    <a:pt x="190" y="667"/>
                    <a:pt x="190" y="667"/>
                  </a:cubicBezTo>
                  <a:cubicBezTo>
                    <a:pt x="207" y="682"/>
                    <a:pt x="225" y="695"/>
                    <a:pt x="245" y="707"/>
                  </a:cubicBezTo>
                  <a:cubicBezTo>
                    <a:pt x="236" y="792"/>
                    <a:pt x="236" y="792"/>
                    <a:pt x="236" y="792"/>
                  </a:cubicBezTo>
                  <a:cubicBezTo>
                    <a:pt x="340" y="826"/>
                    <a:pt x="340" y="826"/>
                    <a:pt x="340" y="826"/>
                  </a:cubicBezTo>
                  <a:cubicBezTo>
                    <a:pt x="383" y="751"/>
                    <a:pt x="383" y="751"/>
                    <a:pt x="383" y="751"/>
                  </a:cubicBezTo>
                  <a:cubicBezTo>
                    <a:pt x="394" y="752"/>
                    <a:pt x="405" y="753"/>
                    <a:pt x="417" y="753"/>
                  </a:cubicBezTo>
                  <a:cubicBezTo>
                    <a:pt x="428" y="753"/>
                    <a:pt x="439" y="752"/>
                    <a:pt x="450" y="751"/>
                  </a:cubicBezTo>
                  <a:cubicBezTo>
                    <a:pt x="493" y="825"/>
                    <a:pt x="493" y="825"/>
                    <a:pt x="493" y="825"/>
                  </a:cubicBezTo>
                  <a:cubicBezTo>
                    <a:pt x="597" y="792"/>
                    <a:pt x="597" y="792"/>
                    <a:pt x="597" y="792"/>
                  </a:cubicBezTo>
                  <a:cubicBezTo>
                    <a:pt x="588" y="706"/>
                    <a:pt x="588" y="706"/>
                    <a:pt x="588" y="706"/>
                  </a:cubicBezTo>
                  <a:cubicBezTo>
                    <a:pt x="608" y="695"/>
                    <a:pt x="626" y="682"/>
                    <a:pt x="643" y="667"/>
                  </a:cubicBezTo>
                  <a:cubicBezTo>
                    <a:pt x="721" y="701"/>
                    <a:pt x="721" y="701"/>
                    <a:pt x="721" y="701"/>
                  </a:cubicBezTo>
                  <a:cubicBezTo>
                    <a:pt x="785" y="613"/>
                    <a:pt x="785" y="613"/>
                    <a:pt x="785" y="613"/>
                  </a:cubicBezTo>
                  <a:cubicBezTo>
                    <a:pt x="728" y="549"/>
                    <a:pt x="728" y="549"/>
                    <a:pt x="728" y="549"/>
                  </a:cubicBezTo>
                  <a:cubicBezTo>
                    <a:pt x="737" y="529"/>
                    <a:pt x="744" y="507"/>
                    <a:pt x="749" y="485"/>
                  </a:cubicBezTo>
                  <a:cubicBezTo>
                    <a:pt x="833" y="467"/>
                    <a:pt x="833" y="467"/>
                    <a:pt x="833" y="467"/>
                  </a:cubicBezTo>
                  <a:cubicBezTo>
                    <a:pt x="833" y="358"/>
                    <a:pt x="833" y="358"/>
                    <a:pt x="833" y="358"/>
                  </a:cubicBezTo>
                  <a:cubicBezTo>
                    <a:pt x="749" y="340"/>
                    <a:pt x="749" y="340"/>
                    <a:pt x="749" y="340"/>
                  </a:cubicBezTo>
                  <a:cubicBezTo>
                    <a:pt x="744" y="317"/>
                    <a:pt x="737" y="296"/>
                    <a:pt x="728" y="275"/>
                  </a:cubicBezTo>
                  <a:cubicBezTo>
                    <a:pt x="785" y="212"/>
                    <a:pt x="785" y="212"/>
                    <a:pt x="785" y="212"/>
                  </a:cubicBezTo>
                  <a:cubicBezTo>
                    <a:pt x="721" y="123"/>
                    <a:pt x="721" y="123"/>
                    <a:pt x="721" y="123"/>
                  </a:cubicBezTo>
                  <a:cubicBezTo>
                    <a:pt x="643" y="158"/>
                    <a:pt x="643" y="158"/>
                    <a:pt x="643" y="158"/>
                  </a:cubicBezTo>
                  <a:cubicBezTo>
                    <a:pt x="626" y="143"/>
                    <a:pt x="607" y="130"/>
                    <a:pt x="588" y="118"/>
                  </a:cubicBezTo>
                  <a:cubicBezTo>
                    <a:pt x="597" y="33"/>
                    <a:pt x="597" y="33"/>
                    <a:pt x="597" y="33"/>
                  </a:cubicBezTo>
                  <a:cubicBezTo>
                    <a:pt x="493" y="0"/>
                    <a:pt x="493" y="0"/>
                    <a:pt x="493" y="0"/>
                  </a:cubicBezTo>
                  <a:cubicBezTo>
                    <a:pt x="450" y="74"/>
                    <a:pt x="450" y="74"/>
                    <a:pt x="450" y="74"/>
                  </a:cubicBezTo>
                  <a:cubicBezTo>
                    <a:pt x="439" y="73"/>
                    <a:pt x="428" y="72"/>
                    <a:pt x="416" y="72"/>
                  </a:cubicBezTo>
                  <a:close/>
                  <a:moveTo>
                    <a:pt x="718" y="412"/>
                  </a:moveTo>
                  <a:cubicBezTo>
                    <a:pt x="718" y="579"/>
                    <a:pt x="583" y="714"/>
                    <a:pt x="417" y="714"/>
                  </a:cubicBezTo>
                  <a:cubicBezTo>
                    <a:pt x="250" y="714"/>
                    <a:pt x="115" y="579"/>
                    <a:pt x="115" y="413"/>
                  </a:cubicBezTo>
                  <a:cubicBezTo>
                    <a:pt x="115" y="246"/>
                    <a:pt x="250" y="111"/>
                    <a:pt x="416" y="111"/>
                  </a:cubicBezTo>
                  <a:cubicBezTo>
                    <a:pt x="583" y="111"/>
                    <a:pt x="718" y="246"/>
                    <a:pt x="718" y="412"/>
                  </a:cubicBezTo>
                  <a:close/>
                </a:path>
              </a:pathLst>
            </a:custGeom>
            <a:grp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69" name="Freeform 19"/>
            <p:cNvSpPr>
              <a:spLocks noEditPoints="1"/>
            </p:cNvSpPr>
            <p:nvPr/>
          </p:nvSpPr>
          <p:spPr bwMode="auto">
            <a:xfrm>
              <a:off x="4237038" y="1311275"/>
              <a:ext cx="1177925" cy="1179513"/>
            </a:xfrm>
            <a:custGeom>
              <a:avLst/>
              <a:gdLst>
                <a:gd name="T0" fmla="*/ 301 w 603"/>
                <a:gd name="T1" fmla="*/ 0 h 603"/>
                <a:gd name="T2" fmla="*/ 0 w 603"/>
                <a:gd name="T3" fmla="*/ 302 h 603"/>
                <a:gd name="T4" fmla="*/ 302 w 603"/>
                <a:gd name="T5" fmla="*/ 603 h 603"/>
                <a:gd name="T6" fmla="*/ 603 w 603"/>
                <a:gd name="T7" fmla="*/ 301 h 603"/>
                <a:gd name="T8" fmla="*/ 301 w 603"/>
                <a:gd name="T9" fmla="*/ 0 h 603"/>
                <a:gd name="T10" fmla="*/ 302 w 603"/>
                <a:gd name="T11" fmla="*/ 586 h 603"/>
                <a:gd name="T12" fmla="*/ 17 w 603"/>
                <a:gd name="T13" fmla="*/ 302 h 603"/>
                <a:gd name="T14" fmla="*/ 301 w 603"/>
                <a:gd name="T15" fmla="*/ 17 h 603"/>
                <a:gd name="T16" fmla="*/ 586 w 603"/>
                <a:gd name="T17" fmla="*/ 301 h 603"/>
                <a:gd name="T18" fmla="*/ 302 w 603"/>
                <a:gd name="T19" fmla="*/ 5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603">
                  <a:moveTo>
                    <a:pt x="301" y="0"/>
                  </a:moveTo>
                  <a:cubicBezTo>
                    <a:pt x="135" y="0"/>
                    <a:pt x="0" y="135"/>
                    <a:pt x="0" y="302"/>
                  </a:cubicBezTo>
                  <a:cubicBezTo>
                    <a:pt x="0" y="468"/>
                    <a:pt x="135" y="603"/>
                    <a:pt x="302" y="603"/>
                  </a:cubicBezTo>
                  <a:cubicBezTo>
                    <a:pt x="468" y="603"/>
                    <a:pt x="603" y="468"/>
                    <a:pt x="603" y="301"/>
                  </a:cubicBezTo>
                  <a:cubicBezTo>
                    <a:pt x="603" y="135"/>
                    <a:pt x="468" y="0"/>
                    <a:pt x="301" y="0"/>
                  </a:cubicBezTo>
                  <a:close/>
                  <a:moveTo>
                    <a:pt x="302" y="586"/>
                  </a:moveTo>
                  <a:cubicBezTo>
                    <a:pt x="144" y="586"/>
                    <a:pt x="17" y="459"/>
                    <a:pt x="17" y="302"/>
                  </a:cubicBezTo>
                  <a:cubicBezTo>
                    <a:pt x="17" y="145"/>
                    <a:pt x="144" y="17"/>
                    <a:pt x="301" y="17"/>
                  </a:cubicBezTo>
                  <a:cubicBezTo>
                    <a:pt x="458" y="17"/>
                    <a:pt x="586" y="144"/>
                    <a:pt x="586" y="301"/>
                  </a:cubicBezTo>
                  <a:cubicBezTo>
                    <a:pt x="586" y="458"/>
                    <a:pt x="459" y="586"/>
                    <a:pt x="302" y="5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74" name="椭圆 73"/>
            <p:cNvSpPr/>
            <p:nvPr/>
          </p:nvSpPr>
          <p:spPr>
            <a:xfrm>
              <a:off x="4329765" y="1405589"/>
              <a:ext cx="992470" cy="9924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23232"/>
                </a:solidFill>
                <a:latin typeface="微软雅黑" panose="020B0503020204020204" charset="-122"/>
                <a:ea typeface="微软雅黑" panose="020B0503020204020204" charset="-122"/>
              </a:endParaRPr>
            </a:p>
          </p:txBody>
        </p:sp>
      </p:grpSp>
      <p:grpSp>
        <p:nvGrpSpPr>
          <p:cNvPr id="3" name="组合 2"/>
          <p:cNvGrpSpPr/>
          <p:nvPr/>
        </p:nvGrpSpPr>
        <p:grpSpPr>
          <a:xfrm>
            <a:off x="6174317" y="3996901"/>
            <a:ext cx="1792817" cy="1780117"/>
            <a:chOff x="4630738" y="2849562"/>
            <a:chExt cx="1344613" cy="1335088"/>
          </a:xfrm>
          <a:solidFill>
            <a:srgbClr val="323232"/>
          </a:solidFill>
        </p:grpSpPr>
        <p:sp>
          <p:nvSpPr>
            <p:cNvPr id="70" name="Freeform 20"/>
            <p:cNvSpPr>
              <a:spLocks noEditPoints="1"/>
            </p:cNvSpPr>
            <p:nvPr/>
          </p:nvSpPr>
          <p:spPr bwMode="auto">
            <a:xfrm>
              <a:off x="4630738" y="2849562"/>
              <a:ext cx="1344613" cy="1335088"/>
            </a:xfrm>
            <a:custGeom>
              <a:avLst/>
              <a:gdLst>
                <a:gd name="T0" fmla="*/ 344 w 688"/>
                <a:gd name="T1" fmla="*/ 60 h 682"/>
                <a:gd name="T2" fmla="*/ 316 w 688"/>
                <a:gd name="T3" fmla="*/ 61 h 682"/>
                <a:gd name="T4" fmla="*/ 280 w 688"/>
                <a:gd name="T5" fmla="*/ 0 h 682"/>
                <a:gd name="T6" fmla="*/ 194 w 688"/>
                <a:gd name="T7" fmla="*/ 28 h 682"/>
                <a:gd name="T8" fmla="*/ 202 w 688"/>
                <a:gd name="T9" fmla="*/ 98 h 682"/>
                <a:gd name="T10" fmla="*/ 157 w 688"/>
                <a:gd name="T11" fmla="*/ 131 h 682"/>
                <a:gd name="T12" fmla="*/ 92 w 688"/>
                <a:gd name="T13" fmla="*/ 102 h 682"/>
                <a:gd name="T14" fmla="*/ 39 w 688"/>
                <a:gd name="T15" fmla="*/ 175 h 682"/>
                <a:gd name="T16" fmla="*/ 86 w 688"/>
                <a:gd name="T17" fmla="*/ 228 h 682"/>
                <a:gd name="T18" fmla="*/ 69 w 688"/>
                <a:gd name="T19" fmla="*/ 281 h 682"/>
                <a:gd name="T20" fmla="*/ 0 w 688"/>
                <a:gd name="T21" fmla="*/ 296 h 682"/>
                <a:gd name="T22" fmla="*/ 0 w 688"/>
                <a:gd name="T23" fmla="*/ 386 h 682"/>
                <a:gd name="T24" fmla="*/ 69 w 688"/>
                <a:gd name="T25" fmla="*/ 401 h 682"/>
                <a:gd name="T26" fmla="*/ 86 w 688"/>
                <a:gd name="T27" fmla="*/ 454 h 682"/>
                <a:gd name="T28" fmla="*/ 39 w 688"/>
                <a:gd name="T29" fmla="*/ 506 h 682"/>
                <a:gd name="T30" fmla="*/ 92 w 688"/>
                <a:gd name="T31" fmla="*/ 579 h 682"/>
                <a:gd name="T32" fmla="*/ 157 w 688"/>
                <a:gd name="T33" fmla="*/ 551 h 682"/>
                <a:gd name="T34" fmla="*/ 202 w 688"/>
                <a:gd name="T35" fmla="*/ 583 h 682"/>
                <a:gd name="T36" fmla="*/ 195 w 688"/>
                <a:gd name="T37" fmla="*/ 654 h 682"/>
                <a:gd name="T38" fmla="*/ 281 w 688"/>
                <a:gd name="T39" fmla="*/ 682 h 682"/>
                <a:gd name="T40" fmla="*/ 316 w 688"/>
                <a:gd name="T41" fmla="*/ 620 h 682"/>
                <a:gd name="T42" fmla="*/ 344 w 688"/>
                <a:gd name="T43" fmla="*/ 622 h 682"/>
                <a:gd name="T44" fmla="*/ 372 w 688"/>
                <a:gd name="T45" fmla="*/ 620 h 682"/>
                <a:gd name="T46" fmla="*/ 407 w 688"/>
                <a:gd name="T47" fmla="*/ 681 h 682"/>
                <a:gd name="T48" fmla="*/ 493 w 688"/>
                <a:gd name="T49" fmla="*/ 654 h 682"/>
                <a:gd name="T50" fmla="*/ 486 w 688"/>
                <a:gd name="T51" fmla="*/ 583 h 682"/>
                <a:gd name="T52" fmla="*/ 531 w 688"/>
                <a:gd name="T53" fmla="*/ 550 h 682"/>
                <a:gd name="T54" fmla="*/ 596 w 688"/>
                <a:gd name="T55" fmla="*/ 579 h 682"/>
                <a:gd name="T56" fmla="*/ 649 w 688"/>
                <a:gd name="T57" fmla="*/ 506 h 682"/>
                <a:gd name="T58" fmla="*/ 601 w 688"/>
                <a:gd name="T59" fmla="*/ 453 h 682"/>
                <a:gd name="T60" fmla="*/ 618 w 688"/>
                <a:gd name="T61" fmla="*/ 400 h 682"/>
                <a:gd name="T62" fmla="*/ 688 w 688"/>
                <a:gd name="T63" fmla="*/ 385 h 682"/>
                <a:gd name="T64" fmla="*/ 688 w 688"/>
                <a:gd name="T65" fmla="*/ 295 h 682"/>
                <a:gd name="T66" fmla="*/ 618 w 688"/>
                <a:gd name="T67" fmla="*/ 281 h 682"/>
                <a:gd name="T68" fmla="*/ 601 w 688"/>
                <a:gd name="T69" fmla="*/ 227 h 682"/>
                <a:gd name="T70" fmla="*/ 648 w 688"/>
                <a:gd name="T71" fmla="*/ 175 h 682"/>
                <a:gd name="T72" fmla="*/ 595 w 688"/>
                <a:gd name="T73" fmla="*/ 102 h 682"/>
                <a:gd name="T74" fmla="*/ 531 w 688"/>
                <a:gd name="T75" fmla="*/ 131 h 682"/>
                <a:gd name="T76" fmla="*/ 485 w 688"/>
                <a:gd name="T77" fmla="*/ 98 h 682"/>
                <a:gd name="T78" fmla="*/ 493 w 688"/>
                <a:gd name="T79" fmla="*/ 27 h 682"/>
                <a:gd name="T80" fmla="*/ 407 w 688"/>
                <a:gd name="T81" fmla="*/ 0 h 682"/>
                <a:gd name="T82" fmla="*/ 371 w 688"/>
                <a:gd name="T83" fmla="*/ 61 h 682"/>
                <a:gd name="T84" fmla="*/ 344 w 688"/>
                <a:gd name="T85" fmla="*/ 60 h 682"/>
                <a:gd name="T86" fmla="*/ 593 w 688"/>
                <a:gd name="T87" fmla="*/ 340 h 682"/>
                <a:gd name="T88" fmla="*/ 344 w 688"/>
                <a:gd name="T89" fmla="*/ 590 h 682"/>
                <a:gd name="T90" fmla="*/ 95 w 688"/>
                <a:gd name="T91" fmla="*/ 341 h 682"/>
                <a:gd name="T92" fmla="*/ 344 w 688"/>
                <a:gd name="T93" fmla="*/ 92 h 682"/>
                <a:gd name="T94" fmla="*/ 593 w 688"/>
                <a:gd name="T95" fmla="*/ 34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4" y="28"/>
                    <a:pt x="194" y="28"/>
                    <a:pt x="194" y="28"/>
                  </a:cubicBezTo>
                  <a:cubicBezTo>
                    <a:pt x="202" y="98"/>
                    <a:pt x="202" y="98"/>
                    <a:pt x="202" y="98"/>
                  </a:cubicBezTo>
                  <a:cubicBezTo>
                    <a:pt x="186" y="107"/>
                    <a:pt x="170" y="118"/>
                    <a:pt x="157" y="131"/>
                  </a:cubicBezTo>
                  <a:cubicBezTo>
                    <a:pt x="92" y="102"/>
                    <a:pt x="92" y="102"/>
                    <a:pt x="92" y="102"/>
                  </a:cubicBezTo>
                  <a:cubicBezTo>
                    <a:pt x="39" y="175"/>
                    <a:pt x="39" y="175"/>
                    <a:pt x="39" y="175"/>
                  </a:cubicBezTo>
                  <a:cubicBezTo>
                    <a:pt x="86" y="228"/>
                    <a:pt x="86" y="228"/>
                    <a:pt x="86" y="228"/>
                  </a:cubicBezTo>
                  <a:cubicBezTo>
                    <a:pt x="79" y="245"/>
                    <a:pt x="73" y="262"/>
                    <a:pt x="69" y="281"/>
                  </a:cubicBezTo>
                  <a:cubicBezTo>
                    <a:pt x="0" y="296"/>
                    <a:pt x="0" y="296"/>
                    <a:pt x="0" y="296"/>
                  </a:cubicBezTo>
                  <a:cubicBezTo>
                    <a:pt x="0" y="386"/>
                    <a:pt x="0" y="386"/>
                    <a:pt x="0" y="386"/>
                  </a:cubicBezTo>
                  <a:cubicBezTo>
                    <a:pt x="69" y="401"/>
                    <a:pt x="69" y="401"/>
                    <a:pt x="69" y="401"/>
                  </a:cubicBezTo>
                  <a:cubicBezTo>
                    <a:pt x="73" y="419"/>
                    <a:pt x="79" y="437"/>
                    <a:pt x="86" y="454"/>
                  </a:cubicBezTo>
                  <a:cubicBezTo>
                    <a:pt x="39" y="506"/>
                    <a:pt x="39" y="506"/>
                    <a:pt x="39" y="506"/>
                  </a:cubicBezTo>
                  <a:cubicBezTo>
                    <a:pt x="92" y="579"/>
                    <a:pt x="92" y="579"/>
                    <a:pt x="92" y="579"/>
                  </a:cubicBezTo>
                  <a:cubicBezTo>
                    <a:pt x="157" y="551"/>
                    <a:pt x="157" y="551"/>
                    <a:pt x="157" y="551"/>
                  </a:cubicBezTo>
                  <a:cubicBezTo>
                    <a:pt x="171" y="563"/>
                    <a:pt x="186" y="574"/>
                    <a:pt x="202" y="583"/>
                  </a:cubicBezTo>
                  <a:cubicBezTo>
                    <a:pt x="195" y="654"/>
                    <a:pt x="195" y="654"/>
                    <a:pt x="195" y="654"/>
                  </a:cubicBezTo>
                  <a:cubicBezTo>
                    <a:pt x="281" y="682"/>
                    <a:pt x="281" y="682"/>
                    <a:pt x="281" y="682"/>
                  </a:cubicBezTo>
                  <a:cubicBezTo>
                    <a:pt x="316" y="620"/>
                    <a:pt x="316" y="620"/>
                    <a:pt x="316" y="620"/>
                  </a:cubicBezTo>
                  <a:cubicBezTo>
                    <a:pt x="325" y="621"/>
                    <a:pt x="335" y="622"/>
                    <a:pt x="344" y="622"/>
                  </a:cubicBezTo>
                  <a:cubicBezTo>
                    <a:pt x="353" y="622"/>
                    <a:pt x="363" y="621"/>
                    <a:pt x="372" y="620"/>
                  </a:cubicBezTo>
                  <a:cubicBezTo>
                    <a:pt x="407" y="681"/>
                    <a:pt x="407" y="681"/>
                    <a:pt x="407" y="681"/>
                  </a:cubicBezTo>
                  <a:cubicBezTo>
                    <a:pt x="493" y="654"/>
                    <a:pt x="493" y="654"/>
                    <a:pt x="493" y="654"/>
                  </a:cubicBezTo>
                  <a:cubicBezTo>
                    <a:pt x="486" y="583"/>
                    <a:pt x="486" y="583"/>
                    <a:pt x="486" y="583"/>
                  </a:cubicBezTo>
                  <a:cubicBezTo>
                    <a:pt x="502" y="574"/>
                    <a:pt x="517" y="563"/>
                    <a:pt x="531" y="550"/>
                  </a:cubicBezTo>
                  <a:cubicBezTo>
                    <a:pt x="596" y="579"/>
                    <a:pt x="596" y="579"/>
                    <a:pt x="596" y="579"/>
                  </a:cubicBezTo>
                  <a:cubicBezTo>
                    <a:pt x="649" y="506"/>
                    <a:pt x="649" y="506"/>
                    <a:pt x="649" y="506"/>
                  </a:cubicBezTo>
                  <a:cubicBezTo>
                    <a:pt x="601" y="453"/>
                    <a:pt x="601" y="453"/>
                    <a:pt x="601" y="453"/>
                  </a:cubicBezTo>
                  <a:cubicBezTo>
                    <a:pt x="609" y="436"/>
                    <a:pt x="614" y="419"/>
                    <a:pt x="618" y="400"/>
                  </a:cubicBezTo>
                  <a:cubicBezTo>
                    <a:pt x="688" y="385"/>
                    <a:pt x="688" y="385"/>
                    <a:pt x="688" y="385"/>
                  </a:cubicBezTo>
                  <a:cubicBezTo>
                    <a:pt x="688" y="295"/>
                    <a:pt x="688" y="295"/>
                    <a:pt x="688" y="295"/>
                  </a:cubicBezTo>
                  <a:cubicBezTo>
                    <a:pt x="618" y="281"/>
                    <a:pt x="618" y="281"/>
                    <a:pt x="618" y="281"/>
                  </a:cubicBezTo>
                  <a:cubicBezTo>
                    <a:pt x="614" y="262"/>
                    <a:pt x="609" y="244"/>
                    <a:pt x="601" y="227"/>
                  </a:cubicBezTo>
                  <a:cubicBezTo>
                    <a:pt x="648" y="175"/>
                    <a:pt x="648" y="175"/>
                    <a:pt x="648" y="175"/>
                  </a:cubicBezTo>
                  <a:cubicBezTo>
                    <a:pt x="595" y="102"/>
                    <a:pt x="595" y="102"/>
                    <a:pt x="595" y="102"/>
                  </a:cubicBezTo>
                  <a:cubicBezTo>
                    <a:pt x="531" y="131"/>
                    <a:pt x="531" y="131"/>
                    <a:pt x="531" y="131"/>
                  </a:cubicBezTo>
                  <a:cubicBezTo>
                    <a:pt x="517" y="118"/>
                    <a:pt x="502" y="107"/>
                    <a:pt x="485" y="98"/>
                  </a:cubicBezTo>
                  <a:cubicBezTo>
                    <a:pt x="493" y="27"/>
                    <a:pt x="493" y="27"/>
                    <a:pt x="493" y="27"/>
                  </a:cubicBezTo>
                  <a:cubicBezTo>
                    <a:pt x="407" y="0"/>
                    <a:pt x="407" y="0"/>
                    <a:pt x="407" y="0"/>
                  </a:cubicBezTo>
                  <a:cubicBezTo>
                    <a:pt x="371" y="61"/>
                    <a:pt x="371" y="61"/>
                    <a:pt x="371" y="61"/>
                  </a:cubicBezTo>
                  <a:cubicBezTo>
                    <a:pt x="362" y="60"/>
                    <a:pt x="353" y="60"/>
                    <a:pt x="344" y="60"/>
                  </a:cubicBezTo>
                  <a:close/>
                  <a:moveTo>
                    <a:pt x="593" y="340"/>
                  </a:moveTo>
                  <a:cubicBezTo>
                    <a:pt x="593" y="478"/>
                    <a:pt x="481" y="590"/>
                    <a:pt x="344" y="590"/>
                  </a:cubicBezTo>
                  <a:cubicBezTo>
                    <a:pt x="206" y="590"/>
                    <a:pt x="95" y="478"/>
                    <a:pt x="95" y="341"/>
                  </a:cubicBezTo>
                  <a:cubicBezTo>
                    <a:pt x="95" y="203"/>
                    <a:pt x="206" y="92"/>
                    <a:pt x="344" y="92"/>
                  </a:cubicBezTo>
                  <a:cubicBezTo>
                    <a:pt x="481" y="91"/>
                    <a:pt x="593" y="203"/>
                    <a:pt x="593" y="340"/>
                  </a:cubicBezTo>
                  <a:close/>
                </a:path>
              </a:pathLst>
            </a:custGeom>
            <a:grp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71" name="Freeform 21"/>
            <p:cNvSpPr>
              <a:spLocks noEditPoints="1"/>
            </p:cNvSpPr>
            <p:nvPr/>
          </p:nvSpPr>
          <p:spPr bwMode="auto">
            <a:xfrm>
              <a:off x="4816475" y="3027362"/>
              <a:ext cx="973138" cy="976313"/>
            </a:xfrm>
            <a:custGeom>
              <a:avLst/>
              <a:gdLst>
                <a:gd name="T0" fmla="*/ 249 w 498"/>
                <a:gd name="T1" fmla="*/ 1 h 499"/>
                <a:gd name="T2" fmla="*/ 0 w 498"/>
                <a:gd name="T3" fmla="*/ 250 h 499"/>
                <a:gd name="T4" fmla="*/ 249 w 498"/>
                <a:gd name="T5" fmla="*/ 499 h 499"/>
                <a:gd name="T6" fmla="*/ 498 w 498"/>
                <a:gd name="T7" fmla="*/ 249 h 499"/>
                <a:gd name="T8" fmla="*/ 249 w 498"/>
                <a:gd name="T9" fmla="*/ 1 h 499"/>
                <a:gd name="T10" fmla="*/ 249 w 498"/>
                <a:gd name="T11" fmla="*/ 484 h 499"/>
                <a:gd name="T12" fmla="*/ 14 w 498"/>
                <a:gd name="T13" fmla="*/ 250 h 499"/>
                <a:gd name="T14" fmla="*/ 249 w 498"/>
                <a:gd name="T15" fmla="*/ 15 h 499"/>
                <a:gd name="T16" fmla="*/ 484 w 498"/>
                <a:gd name="T17" fmla="*/ 249 h 499"/>
                <a:gd name="T18" fmla="*/ 249 w 498"/>
                <a:gd name="T19" fmla="*/ 48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9">
                  <a:moveTo>
                    <a:pt x="249" y="1"/>
                  </a:moveTo>
                  <a:cubicBezTo>
                    <a:pt x="111" y="1"/>
                    <a:pt x="0" y="112"/>
                    <a:pt x="0" y="250"/>
                  </a:cubicBezTo>
                  <a:cubicBezTo>
                    <a:pt x="0" y="387"/>
                    <a:pt x="111" y="499"/>
                    <a:pt x="249" y="499"/>
                  </a:cubicBezTo>
                  <a:cubicBezTo>
                    <a:pt x="386" y="499"/>
                    <a:pt x="498" y="387"/>
                    <a:pt x="498" y="249"/>
                  </a:cubicBezTo>
                  <a:cubicBezTo>
                    <a:pt x="498" y="112"/>
                    <a:pt x="386" y="0"/>
                    <a:pt x="249" y="1"/>
                  </a:cubicBezTo>
                  <a:close/>
                  <a:moveTo>
                    <a:pt x="249" y="484"/>
                  </a:moveTo>
                  <a:cubicBezTo>
                    <a:pt x="119" y="484"/>
                    <a:pt x="14" y="379"/>
                    <a:pt x="14" y="250"/>
                  </a:cubicBezTo>
                  <a:cubicBezTo>
                    <a:pt x="14" y="120"/>
                    <a:pt x="119" y="15"/>
                    <a:pt x="249" y="15"/>
                  </a:cubicBezTo>
                  <a:cubicBezTo>
                    <a:pt x="378" y="15"/>
                    <a:pt x="483" y="120"/>
                    <a:pt x="484" y="249"/>
                  </a:cubicBezTo>
                  <a:cubicBezTo>
                    <a:pt x="484" y="379"/>
                    <a:pt x="379" y="484"/>
                    <a:pt x="249" y="4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80" name="椭圆 79"/>
            <p:cNvSpPr/>
            <p:nvPr/>
          </p:nvSpPr>
          <p:spPr>
            <a:xfrm>
              <a:off x="4903879" y="3119541"/>
              <a:ext cx="798330" cy="7983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23232"/>
                </a:solidFill>
                <a:latin typeface="微软雅黑" panose="020B0503020204020204" charset="-122"/>
                <a:ea typeface="微软雅黑" panose="020B0503020204020204" charset="-122"/>
              </a:endParaRPr>
            </a:p>
          </p:txBody>
        </p:sp>
      </p:grpSp>
      <p:grpSp>
        <p:nvGrpSpPr>
          <p:cNvPr id="9" name="组合 8"/>
          <p:cNvGrpSpPr/>
          <p:nvPr/>
        </p:nvGrpSpPr>
        <p:grpSpPr>
          <a:xfrm>
            <a:off x="3238500" y="3063452"/>
            <a:ext cx="2925233" cy="2904067"/>
            <a:chOff x="2428875" y="2149475"/>
            <a:chExt cx="2193925" cy="2178050"/>
          </a:xfrm>
          <a:solidFill>
            <a:srgbClr val="323232"/>
          </a:solidFill>
        </p:grpSpPr>
        <p:sp>
          <p:nvSpPr>
            <p:cNvPr id="66" name="Freeform 16"/>
            <p:cNvSpPr>
              <a:spLocks noEditPoints="1"/>
            </p:cNvSpPr>
            <p:nvPr/>
          </p:nvSpPr>
          <p:spPr bwMode="auto">
            <a:xfrm>
              <a:off x="2428875" y="2149475"/>
              <a:ext cx="2193925" cy="2178050"/>
            </a:xfrm>
            <a:custGeom>
              <a:avLst/>
              <a:gdLst>
                <a:gd name="T0" fmla="*/ 561 w 1122"/>
                <a:gd name="T1" fmla="*/ 98 h 1113"/>
                <a:gd name="T2" fmla="*/ 515 w 1122"/>
                <a:gd name="T3" fmla="*/ 100 h 1113"/>
                <a:gd name="T4" fmla="*/ 457 w 1122"/>
                <a:gd name="T5" fmla="*/ 1 h 1113"/>
                <a:gd name="T6" fmla="*/ 317 w 1122"/>
                <a:gd name="T7" fmla="*/ 46 h 1113"/>
                <a:gd name="T8" fmla="*/ 329 w 1122"/>
                <a:gd name="T9" fmla="*/ 161 h 1113"/>
                <a:gd name="T10" fmla="*/ 256 w 1122"/>
                <a:gd name="T11" fmla="*/ 215 h 1113"/>
                <a:gd name="T12" fmla="*/ 150 w 1122"/>
                <a:gd name="T13" fmla="*/ 168 h 1113"/>
                <a:gd name="T14" fmla="*/ 64 w 1122"/>
                <a:gd name="T15" fmla="*/ 287 h 1113"/>
                <a:gd name="T16" fmla="*/ 141 w 1122"/>
                <a:gd name="T17" fmla="*/ 373 h 1113"/>
                <a:gd name="T18" fmla="*/ 113 w 1122"/>
                <a:gd name="T19" fmla="*/ 459 h 1113"/>
                <a:gd name="T20" fmla="*/ 0 w 1122"/>
                <a:gd name="T21" fmla="*/ 483 h 1113"/>
                <a:gd name="T22" fmla="*/ 0 w 1122"/>
                <a:gd name="T23" fmla="*/ 630 h 1113"/>
                <a:gd name="T24" fmla="*/ 113 w 1122"/>
                <a:gd name="T25" fmla="*/ 654 h 1113"/>
                <a:gd name="T26" fmla="*/ 141 w 1122"/>
                <a:gd name="T27" fmla="*/ 741 h 1113"/>
                <a:gd name="T28" fmla="*/ 64 w 1122"/>
                <a:gd name="T29" fmla="*/ 827 h 1113"/>
                <a:gd name="T30" fmla="*/ 151 w 1122"/>
                <a:gd name="T31" fmla="*/ 946 h 1113"/>
                <a:gd name="T32" fmla="*/ 256 w 1122"/>
                <a:gd name="T33" fmla="*/ 899 h 1113"/>
                <a:gd name="T34" fmla="*/ 330 w 1122"/>
                <a:gd name="T35" fmla="*/ 952 h 1113"/>
                <a:gd name="T36" fmla="*/ 318 w 1122"/>
                <a:gd name="T37" fmla="*/ 1067 h 1113"/>
                <a:gd name="T38" fmla="*/ 458 w 1122"/>
                <a:gd name="T39" fmla="*/ 1113 h 1113"/>
                <a:gd name="T40" fmla="*/ 516 w 1122"/>
                <a:gd name="T41" fmla="*/ 1013 h 1113"/>
                <a:gd name="T42" fmla="*/ 561 w 1122"/>
                <a:gd name="T43" fmla="*/ 1015 h 1113"/>
                <a:gd name="T44" fmla="*/ 607 w 1122"/>
                <a:gd name="T45" fmla="*/ 1013 h 1113"/>
                <a:gd name="T46" fmla="*/ 665 w 1122"/>
                <a:gd name="T47" fmla="*/ 1113 h 1113"/>
                <a:gd name="T48" fmla="*/ 805 w 1122"/>
                <a:gd name="T49" fmla="*/ 1067 h 1113"/>
                <a:gd name="T50" fmla="*/ 793 w 1122"/>
                <a:gd name="T51" fmla="*/ 952 h 1113"/>
                <a:gd name="T52" fmla="*/ 866 w 1122"/>
                <a:gd name="T53" fmla="*/ 899 h 1113"/>
                <a:gd name="T54" fmla="*/ 972 w 1122"/>
                <a:gd name="T55" fmla="*/ 945 h 1113"/>
                <a:gd name="T56" fmla="*/ 1058 w 1122"/>
                <a:gd name="T57" fmla="*/ 826 h 1113"/>
                <a:gd name="T58" fmla="*/ 981 w 1122"/>
                <a:gd name="T59" fmla="*/ 741 h 1113"/>
                <a:gd name="T60" fmla="*/ 1009 w 1122"/>
                <a:gd name="T61" fmla="*/ 654 h 1113"/>
                <a:gd name="T62" fmla="*/ 1122 w 1122"/>
                <a:gd name="T63" fmla="*/ 630 h 1113"/>
                <a:gd name="T64" fmla="*/ 1122 w 1122"/>
                <a:gd name="T65" fmla="*/ 483 h 1113"/>
                <a:gd name="T66" fmla="*/ 1009 w 1122"/>
                <a:gd name="T67" fmla="*/ 459 h 1113"/>
                <a:gd name="T68" fmla="*/ 981 w 1122"/>
                <a:gd name="T69" fmla="*/ 372 h 1113"/>
                <a:gd name="T70" fmla="*/ 1058 w 1122"/>
                <a:gd name="T71" fmla="*/ 286 h 1113"/>
                <a:gd name="T72" fmla="*/ 971 w 1122"/>
                <a:gd name="T73" fmla="*/ 167 h 1113"/>
                <a:gd name="T74" fmla="*/ 866 w 1122"/>
                <a:gd name="T75" fmla="*/ 214 h 1113"/>
                <a:gd name="T76" fmla="*/ 792 w 1122"/>
                <a:gd name="T77" fmla="*/ 160 h 1113"/>
                <a:gd name="T78" fmla="*/ 804 w 1122"/>
                <a:gd name="T79" fmla="*/ 46 h 1113"/>
                <a:gd name="T80" fmla="*/ 664 w 1122"/>
                <a:gd name="T81" fmla="*/ 0 h 1113"/>
                <a:gd name="T82" fmla="*/ 606 w 1122"/>
                <a:gd name="T83" fmla="*/ 100 h 1113"/>
                <a:gd name="T84" fmla="*/ 561 w 1122"/>
                <a:gd name="T85" fmla="*/ 98 h 1113"/>
                <a:gd name="T86" fmla="*/ 967 w 1122"/>
                <a:gd name="T87" fmla="*/ 556 h 1113"/>
                <a:gd name="T88" fmla="*/ 561 w 1122"/>
                <a:gd name="T89" fmla="*/ 963 h 1113"/>
                <a:gd name="T90" fmla="*/ 155 w 1122"/>
                <a:gd name="T91" fmla="*/ 557 h 1113"/>
                <a:gd name="T92" fmla="*/ 561 w 1122"/>
                <a:gd name="T93" fmla="*/ 150 h 1113"/>
                <a:gd name="T94" fmla="*/ 967 w 1122"/>
                <a:gd name="T95" fmla="*/ 55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3">
                  <a:moveTo>
                    <a:pt x="561" y="98"/>
                  </a:moveTo>
                  <a:cubicBezTo>
                    <a:pt x="545" y="98"/>
                    <a:pt x="530" y="99"/>
                    <a:pt x="515" y="100"/>
                  </a:cubicBezTo>
                  <a:cubicBezTo>
                    <a:pt x="457" y="1"/>
                    <a:pt x="457" y="1"/>
                    <a:pt x="457" y="1"/>
                  </a:cubicBezTo>
                  <a:cubicBezTo>
                    <a:pt x="317" y="46"/>
                    <a:pt x="317" y="46"/>
                    <a:pt x="317" y="46"/>
                  </a:cubicBezTo>
                  <a:cubicBezTo>
                    <a:pt x="329" y="161"/>
                    <a:pt x="329" y="161"/>
                    <a:pt x="329" y="161"/>
                  </a:cubicBezTo>
                  <a:cubicBezTo>
                    <a:pt x="303" y="176"/>
                    <a:pt x="278" y="194"/>
                    <a:pt x="256" y="215"/>
                  </a:cubicBezTo>
                  <a:cubicBezTo>
                    <a:pt x="150" y="168"/>
                    <a:pt x="150" y="168"/>
                    <a:pt x="150" y="168"/>
                  </a:cubicBezTo>
                  <a:cubicBezTo>
                    <a:pt x="64" y="287"/>
                    <a:pt x="64" y="287"/>
                    <a:pt x="64" y="287"/>
                  </a:cubicBezTo>
                  <a:cubicBezTo>
                    <a:pt x="141" y="373"/>
                    <a:pt x="141" y="373"/>
                    <a:pt x="141" y="373"/>
                  </a:cubicBezTo>
                  <a:cubicBezTo>
                    <a:pt x="129" y="400"/>
                    <a:pt x="120" y="429"/>
                    <a:pt x="113" y="459"/>
                  </a:cubicBezTo>
                  <a:cubicBezTo>
                    <a:pt x="0" y="483"/>
                    <a:pt x="0" y="483"/>
                    <a:pt x="0" y="483"/>
                  </a:cubicBezTo>
                  <a:cubicBezTo>
                    <a:pt x="0" y="630"/>
                    <a:pt x="0" y="630"/>
                    <a:pt x="0" y="630"/>
                  </a:cubicBezTo>
                  <a:cubicBezTo>
                    <a:pt x="113" y="654"/>
                    <a:pt x="113" y="654"/>
                    <a:pt x="113" y="654"/>
                  </a:cubicBezTo>
                  <a:cubicBezTo>
                    <a:pt x="120" y="685"/>
                    <a:pt x="129" y="714"/>
                    <a:pt x="141" y="741"/>
                  </a:cubicBezTo>
                  <a:cubicBezTo>
                    <a:pt x="64" y="827"/>
                    <a:pt x="64" y="827"/>
                    <a:pt x="64" y="827"/>
                  </a:cubicBezTo>
                  <a:cubicBezTo>
                    <a:pt x="151" y="946"/>
                    <a:pt x="151" y="946"/>
                    <a:pt x="151" y="946"/>
                  </a:cubicBezTo>
                  <a:cubicBezTo>
                    <a:pt x="256" y="899"/>
                    <a:pt x="256" y="899"/>
                    <a:pt x="256" y="899"/>
                  </a:cubicBezTo>
                  <a:cubicBezTo>
                    <a:pt x="279" y="919"/>
                    <a:pt x="304" y="937"/>
                    <a:pt x="330" y="952"/>
                  </a:cubicBezTo>
                  <a:cubicBezTo>
                    <a:pt x="318" y="1067"/>
                    <a:pt x="318" y="1067"/>
                    <a:pt x="318" y="1067"/>
                  </a:cubicBezTo>
                  <a:cubicBezTo>
                    <a:pt x="458" y="1113"/>
                    <a:pt x="458" y="1113"/>
                    <a:pt x="458" y="1113"/>
                  </a:cubicBezTo>
                  <a:cubicBezTo>
                    <a:pt x="516" y="1013"/>
                    <a:pt x="516" y="1013"/>
                    <a:pt x="516" y="1013"/>
                  </a:cubicBezTo>
                  <a:cubicBezTo>
                    <a:pt x="531" y="1014"/>
                    <a:pt x="546" y="1015"/>
                    <a:pt x="561" y="1015"/>
                  </a:cubicBezTo>
                  <a:cubicBezTo>
                    <a:pt x="577" y="1015"/>
                    <a:pt x="592" y="1014"/>
                    <a:pt x="607" y="1013"/>
                  </a:cubicBezTo>
                  <a:cubicBezTo>
                    <a:pt x="665" y="1113"/>
                    <a:pt x="665" y="1113"/>
                    <a:pt x="665" y="1113"/>
                  </a:cubicBezTo>
                  <a:cubicBezTo>
                    <a:pt x="805" y="1067"/>
                    <a:pt x="805" y="1067"/>
                    <a:pt x="805" y="1067"/>
                  </a:cubicBezTo>
                  <a:cubicBezTo>
                    <a:pt x="793" y="952"/>
                    <a:pt x="793" y="952"/>
                    <a:pt x="793" y="952"/>
                  </a:cubicBezTo>
                  <a:cubicBezTo>
                    <a:pt x="819" y="937"/>
                    <a:pt x="844" y="919"/>
                    <a:pt x="866" y="899"/>
                  </a:cubicBezTo>
                  <a:cubicBezTo>
                    <a:pt x="972" y="945"/>
                    <a:pt x="972" y="945"/>
                    <a:pt x="972" y="945"/>
                  </a:cubicBezTo>
                  <a:cubicBezTo>
                    <a:pt x="1058" y="826"/>
                    <a:pt x="1058" y="826"/>
                    <a:pt x="1058" y="826"/>
                  </a:cubicBezTo>
                  <a:cubicBezTo>
                    <a:pt x="981" y="741"/>
                    <a:pt x="981" y="741"/>
                    <a:pt x="981" y="741"/>
                  </a:cubicBezTo>
                  <a:cubicBezTo>
                    <a:pt x="993" y="713"/>
                    <a:pt x="1002" y="684"/>
                    <a:pt x="1009" y="654"/>
                  </a:cubicBezTo>
                  <a:cubicBezTo>
                    <a:pt x="1122" y="630"/>
                    <a:pt x="1122" y="630"/>
                    <a:pt x="1122" y="630"/>
                  </a:cubicBezTo>
                  <a:cubicBezTo>
                    <a:pt x="1122" y="483"/>
                    <a:pt x="1122" y="483"/>
                    <a:pt x="1122" y="483"/>
                  </a:cubicBezTo>
                  <a:cubicBezTo>
                    <a:pt x="1009" y="459"/>
                    <a:pt x="1009" y="459"/>
                    <a:pt x="1009" y="459"/>
                  </a:cubicBezTo>
                  <a:cubicBezTo>
                    <a:pt x="1002" y="428"/>
                    <a:pt x="993" y="400"/>
                    <a:pt x="981" y="372"/>
                  </a:cubicBezTo>
                  <a:cubicBezTo>
                    <a:pt x="1058" y="286"/>
                    <a:pt x="1058" y="286"/>
                    <a:pt x="1058" y="286"/>
                  </a:cubicBezTo>
                  <a:cubicBezTo>
                    <a:pt x="971" y="167"/>
                    <a:pt x="971" y="167"/>
                    <a:pt x="971" y="167"/>
                  </a:cubicBezTo>
                  <a:cubicBezTo>
                    <a:pt x="866" y="214"/>
                    <a:pt x="866" y="214"/>
                    <a:pt x="866" y="214"/>
                  </a:cubicBezTo>
                  <a:cubicBezTo>
                    <a:pt x="843" y="194"/>
                    <a:pt x="818" y="176"/>
                    <a:pt x="792" y="160"/>
                  </a:cubicBezTo>
                  <a:cubicBezTo>
                    <a:pt x="804" y="46"/>
                    <a:pt x="804" y="46"/>
                    <a:pt x="804" y="46"/>
                  </a:cubicBezTo>
                  <a:cubicBezTo>
                    <a:pt x="664" y="0"/>
                    <a:pt x="664" y="0"/>
                    <a:pt x="664" y="0"/>
                  </a:cubicBezTo>
                  <a:cubicBezTo>
                    <a:pt x="606" y="100"/>
                    <a:pt x="606" y="100"/>
                    <a:pt x="606" y="100"/>
                  </a:cubicBezTo>
                  <a:cubicBezTo>
                    <a:pt x="591" y="99"/>
                    <a:pt x="576" y="98"/>
                    <a:pt x="561" y="98"/>
                  </a:cubicBezTo>
                  <a:close/>
                  <a:moveTo>
                    <a:pt x="967" y="556"/>
                  </a:moveTo>
                  <a:cubicBezTo>
                    <a:pt x="967" y="781"/>
                    <a:pt x="786" y="963"/>
                    <a:pt x="561" y="963"/>
                  </a:cubicBezTo>
                  <a:cubicBezTo>
                    <a:pt x="337" y="963"/>
                    <a:pt x="155" y="781"/>
                    <a:pt x="155" y="557"/>
                  </a:cubicBezTo>
                  <a:cubicBezTo>
                    <a:pt x="155" y="332"/>
                    <a:pt x="336" y="151"/>
                    <a:pt x="561" y="150"/>
                  </a:cubicBezTo>
                  <a:cubicBezTo>
                    <a:pt x="785" y="150"/>
                    <a:pt x="967" y="332"/>
                    <a:pt x="967" y="556"/>
                  </a:cubicBezTo>
                  <a:close/>
                </a:path>
              </a:pathLst>
            </a:custGeom>
            <a:grp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67" name="Freeform 17"/>
            <p:cNvSpPr>
              <a:spLocks noEditPoints="1"/>
            </p:cNvSpPr>
            <p:nvPr/>
          </p:nvSpPr>
          <p:spPr bwMode="auto">
            <a:xfrm>
              <a:off x="2732088" y="2443162"/>
              <a:ext cx="1587500" cy="1590675"/>
            </a:xfrm>
            <a:custGeom>
              <a:avLst/>
              <a:gdLst>
                <a:gd name="T0" fmla="*/ 406 w 812"/>
                <a:gd name="T1" fmla="*/ 0 h 813"/>
                <a:gd name="T2" fmla="*/ 0 w 812"/>
                <a:gd name="T3" fmla="*/ 407 h 813"/>
                <a:gd name="T4" fmla="*/ 406 w 812"/>
                <a:gd name="T5" fmla="*/ 813 h 813"/>
                <a:gd name="T6" fmla="*/ 812 w 812"/>
                <a:gd name="T7" fmla="*/ 406 h 813"/>
                <a:gd name="T8" fmla="*/ 406 w 812"/>
                <a:gd name="T9" fmla="*/ 0 h 813"/>
                <a:gd name="T10" fmla="*/ 406 w 812"/>
                <a:gd name="T11" fmla="*/ 789 h 813"/>
                <a:gd name="T12" fmla="*/ 23 w 812"/>
                <a:gd name="T13" fmla="*/ 407 h 813"/>
                <a:gd name="T14" fmla="*/ 406 w 812"/>
                <a:gd name="T15" fmla="*/ 24 h 813"/>
                <a:gd name="T16" fmla="*/ 789 w 812"/>
                <a:gd name="T17" fmla="*/ 406 h 813"/>
                <a:gd name="T18" fmla="*/ 406 w 812"/>
                <a:gd name="T19" fmla="*/ 78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13">
                  <a:moveTo>
                    <a:pt x="406" y="0"/>
                  </a:moveTo>
                  <a:cubicBezTo>
                    <a:pt x="181" y="1"/>
                    <a:pt x="0" y="182"/>
                    <a:pt x="0" y="407"/>
                  </a:cubicBezTo>
                  <a:cubicBezTo>
                    <a:pt x="0" y="631"/>
                    <a:pt x="182" y="813"/>
                    <a:pt x="406" y="813"/>
                  </a:cubicBezTo>
                  <a:cubicBezTo>
                    <a:pt x="631" y="813"/>
                    <a:pt x="812" y="631"/>
                    <a:pt x="812" y="406"/>
                  </a:cubicBezTo>
                  <a:cubicBezTo>
                    <a:pt x="812" y="182"/>
                    <a:pt x="630" y="0"/>
                    <a:pt x="406" y="0"/>
                  </a:cubicBezTo>
                  <a:close/>
                  <a:moveTo>
                    <a:pt x="406" y="789"/>
                  </a:moveTo>
                  <a:cubicBezTo>
                    <a:pt x="195" y="790"/>
                    <a:pt x="23" y="618"/>
                    <a:pt x="23" y="407"/>
                  </a:cubicBezTo>
                  <a:cubicBezTo>
                    <a:pt x="23" y="195"/>
                    <a:pt x="194" y="24"/>
                    <a:pt x="406" y="24"/>
                  </a:cubicBezTo>
                  <a:cubicBezTo>
                    <a:pt x="617" y="23"/>
                    <a:pt x="789" y="195"/>
                    <a:pt x="789" y="406"/>
                  </a:cubicBezTo>
                  <a:cubicBezTo>
                    <a:pt x="789" y="618"/>
                    <a:pt x="618" y="789"/>
                    <a:pt x="406" y="7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323232"/>
                </a:solidFill>
                <a:latin typeface="微软雅黑" panose="020B0503020204020204" charset="-122"/>
                <a:ea typeface="微软雅黑" panose="020B0503020204020204" charset="-122"/>
              </a:endParaRPr>
            </a:p>
          </p:txBody>
        </p:sp>
        <p:sp>
          <p:nvSpPr>
            <p:cNvPr id="81" name="椭圆 80"/>
            <p:cNvSpPr/>
            <p:nvPr/>
          </p:nvSpPr>
          <p:spPr>
            <a:xfrm>
              <a:off x="2841523" y="2554186"/>
              <a:ext cx="1368628" cy="13686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23232"/>
                </a:solidFill>
                <a:latin typeface="微软雅黑" panose="020B0503020204020204" charset="-122"/>
                <a:ea typeface="微软雅黑" panose="020B0503020204020204" charset="-122"/>
              </a:endParaRPr>
            </a:p>
          </p:txBody>
        </p:sp>
      </p:grpSp>
      <p:sp>
        <p:nvSpPr>
          <p:cNvPr id="82" name="矩形 81"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503271" y="1880217"/>
            <a:ext cx="3398577" cy="645160"/>
          </a:xfrm>
          <a:prstGeom prst="rect">
            <a:avLst/>
          </a:prstGeom>
        </p:spPr>
        <p:txBody>
          <a:bodyPr wrap="square">
            <a:spAutoFit/>
          </a:bodyPr>
          <a:lstStyle/>
          <a:p>
            <a:pPr defTabSz="914400">
              <a:lnSpc>
                <a:spcPct val="150000"/>
              </a:lnSpc>
              <a:defRPr/>
            </a:pPr>
            <a:r>
              <a:rPr lang="zh-CN" altLang="en-US" sz="1200" dirty="0">
                <a:solidFill>
                  <a:srgbClr val="323232"/>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83" name="TextBox 1"/>
          <p:cNvSpPr txBox="1"/>
          <p:nvPr/>
        </p:nvSpPr>
        <p:spPr>
          <a:xfrm>
            <a:off x="7503272" y="1450476"/>
            <a:ext cx="1402080" cy="337185"/>
          </a:xfrm>
          <a:prstGeom prst="rect">
            <a:avLst/>
          </a:prstGeom>
          <a:noFill/>
        </p:spPr>
        <p:txBody>
          <a:bodyPr wrap="none" rtlCol="0">
            <a:spAutoFit/>
          </a:bodyPr>
          <a:lstStyle/>
          <a:p>
            <a:pPr algn="l"/>
            <a:r>
              <a:rPr lang="zh-CN" altLang="en-US" sz="1600" b="1" dirty="0">
                <a:solidFill>
                  <a:srgbClr val="323232"/>
                </a:solidFill>
                <a:latin typeface="微软雅黑" panose="020B0503020204020204" charset="-122"/>
                <a:ea typeface="微软雅黑" panose="020B0503020204020204" charset="-122"/>
                <a:cs typeface="Lato Black" panose="020F0502020204030203" charset="0"/>
              </a:rPr>
              <a:t>部门管理问题</a:t>
            </a:r>
          </a:p>
        </p:txBody>
      </p:sp>
      <p:cxnSp>
        <p:nvCxnSpPr>
          <p:cNvPr id="84" name="直接连接符 83"/>
          <p:cNvCxnSpPr/>
          <p:nvPr/>
        </p:nvCxnSpPr>
        <p:spPr>
          <a:xfrm flipH="1">
            <a:off x="7639513" y="1921021"/>
            <a:ext cx="259404" cy="0"/>
          </a:xfrm>
          <a:prstGeom prst="line">
            <a:avLst/>
          </a:prstGeom>
          <a:ln w="12700">
            <a:solidFill>
              <a:srgbClr val="323232"/>
            </a:solidFill>
          </a:ln>
        </p:spPr>
        <p:style>
          <a:lnRef idx="1">
            <a:schemeClr val="accent1"/>
          </a:lnRef>
          <a:fillRef idx="0">
            <a:schemeClr val="accent1"/>
          </a:fillRef>
          <a:effectRef idx="0">
            <a:schemeClr val="accent1"/>
          </a:effectRef>
          <a:fontRef idx="minor">
            <a:schemeClr val="tx1"/>
          </a:fontRef>
        </p:style>
      </p:cxnSp>
      <p:grpSp>
        <p:nvGrpSpPr>
          <p:cNvPr id="31" name="Group 216"/>
          <p:cNvGrpSpPr/>
          <p:nvPr/>
        </p:nvGrpSpPr>
        <p:grpSpPr>
          <a:xfrm>
            <a:off x="4171555" y="4145620"/>
            <a:ext cx="812177" cy="657204"/>
            <a:chOff x="1209675" y="6354763"/>
            <a:chExt cx="449263" cy="363538"/>
          </a:xfrm>
          <a:solidFill>
            <a:schemeClr val="bg1"/>
          </a:solidFill>
        </p:grpSpPr>
        <p:sp>
          <p:nvSpPr>
            <p:cNvPr id="32"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33"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34"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35"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grpSp>
      <p:grpSp>
        <p:nvGrpSpPr>
          <p:cNvPr id="40" name="Group 259"/>
          <p:cNvGrpSpPr/>
          <p:nvPr/>
        </p:nvGrpSpPr>
        <p:grpSpPr>
          <a:xfrm>
            <a:off x="6235701" y="2339468"/>
            <a:ext cx="576368" cy="661059"/>
            <a:chOff x="4638675" y="4654550"/>
            <a:chExt cx="388938" cy="446088"/>
          </a:xfrm>
          <a:solidFill>
            <a:schemeClr val="bg1"/>
          </a:solidFill>
        </p:grpSpPr>
        <p:sp>
          <p:nvSpPr>
            <p:cNvPr id="41"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42"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43"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grpSp>
      <p:grpSp>
        <p:nvGrpSpPr>
          <p:cNvPr id="44" name="Group 268"/>
          <p:cNvGrpSpPr/>
          <p:nvPr/>
        </p:nvGrpSpPr>
        <p:grpSpPr>
          <a:xfrm>
            <a:off x="6875727" y="4613204"/>
            <a:ext cx="389999" cy="619173"/>
            <a:chOff x="3824288" y="5486400"/>
            <a:chExt cx="307975" cy="488950"/>
          </a:xfrm>
          <a:solidFill>
            <a:schemeClr val="bg1"/>
          </a:solidFill>
        </p:grpSpPr>
        <p:sp>
          <p:nvSpPr>
            <p:cNvPr id="45"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46"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47"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48"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sp>
          <p:nvSpPr>
            <p:cNvPr id="10"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323232"/>
                </a:solidFill>
                <a:effectLst/>
                <a:uLnTx/>
                <a:uFillTx/>
                <a:latin typeface="微软雅黑" panose="020B0503020204020204" charset="-122"/>
                <a:ea typeface="微软雅黑" panose="020B0503020204020204" charset="-122"/>
              </a:endParaRPr>
            </a:p>
          </p:txBody>
        </p:sp>
      </p:grpSp>
      <p:sp>
        <p:nvSpPr>
          <p:cNvPr id="50" name="矩形 49"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8207476" y="5022494"/>
            <a:ext cx="3398577" cy="645160"/>
          </a:xfrm>
          <a:prstGeom prst="rect">
            <a:avLst/>
          </a:prstGeom>
        </p:spPr>
        <p:txBody>
          <a:bodyPr wrap="square">
            <a:spAutoFit/>
          </a:bodyPr>
          <a:lstStyle/>
          <a:p>
            <a:pPr defTabSz="914400">
              <a:lnSpc>
                <a:spcPct val="150000"/>
              </a:lnSpc>
              <a:defRPr/>
            </a:pPr>
            <a:r>
              <a:rPr lang="zh-CN" altLang="en-US" sz="1200" dirty="0">
                <a:solidFill>
                  <a:srgbClr val="323232"/>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51" name="TextBox 1"/>
          <p:cNvSpPr txBox="1"/>
          <p:nvPr/>
        </p:nvSpPr>
        <p:spPr>
          <a:xfrm>
            <a:off x="8207477" y="4569893"/>
            <a:ext cx="1402080" cy="337185"/>
          </a:xfrm>
          <a:prstGeom prst="rect">
            <a:avLst/>
          </a:prstGeom>
          <a:noFill/>
        </p:spPr>
        <p:txBody>
          <a:bodyPr wrap="none" rtlCol="0">
            <a:spAutoFit/>
          </a:bodyPr>
          <a:lstStyle/>
          <a:p>
            <a:pPr algn="l"/>
            <a:r>
              <a:rPr lang="zh-CN" altLang="en-US" sz="1600" b="1" dirty="0">
                <a:solidFill>
                  <a:srgbClr val="323232"/>
                </a:solidFill>
                <a:latin typeface="微软雅黑" panose="020B0503020204020204" charset="-122"/>
                <a:ea typeface="微软雅黑" panose="020B0503020204020204" charset="-122"/>
                <a:cs typeface="Lato Black" panose="020F0502020204030203" charset="0"/>
              </a:rPr>
              <a:t>团队管理问题</a:t>
            </a:r>
          </a:p>
        </p:txBody>
      </p:sp>
      <p:cxnSp>
        <p:nvCxnSpPr>
          <p:cNvPr id="52" name="直接连接符 51"/>
          <p:cNvCxnSpPr/>
          <p:nvPr/>
        </p:nvCxnSpPr>
        <p:spPr>
          <a:xfrm flipH="1">
            <a:off x="8343719" y="5063298"/>
            <a:ext cx="259404" cy="0"/>
          </a:xfrm>
          <a:prstGeom prst="line">
            <a:avLst/>
          </a:prstGeom>
          <a:ln w="12700">
            <a:solidFill>
              <a:srgbClr val="323232"/>
            </a:solidFill>
          </a:ln>
        </p:spPr>
        <p:style>
          <a:lnRef idx="1">
            <a:schemeClr val="accent1"/>
          </a:lnRef>
          <a:fillRef idx="0">
            <a:schemeClr val="accent1"/>
          </a:fillRef>
          <a:effectRef idx="0">
            <a:schemeClr val="accent1"/>
          </a:effectRef>
          <a:fontRef idx="minor">
            <a:schemeClr val="tx1"/>
          </a:fontRef>
        </p:style>
      </p:cxnSp>
      <p:sp>
        <p:nvSpPr>
          <p:cNvPr id="53" name="矩形 52"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84980" y="5575934"/>
            <a:ext cx="3398577" cy="645160"/>
          </a:xfrm>
          <a:prstGeom prst="rect">
            <a:avLst/>
          </a:prstGeom>
        </p:spPr>
        <p:txBody>
          <a:bodyPr wrap="square">
            <a:spAutoFit/>
          </a:bodyPr>
          <a:lstStyle/>
          <a:p>
            <a:pPr defTabSz="914400">
              <a:lnSpc>
                <a:spcPct val="150000"/>
              </a:lnSpc>
              <a:defRPr/>
            </a:pPr>
            <a:r>
              <a:rPr lang="zh-CN" altLang="en-US" sz="1200" dirty="0">
                <a:solidFill>
                  <a:srgbClr val="323232"/>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4" name="TextBox 1"/>
          <p:cNvSpPr txBox="1"/>
          <p:nvPr/>
        </p:nvSpPr>
        <p:spPr>
          <a:xfrm>
            <a:off x="784981" y="5065548"/>
            <a:ext cx="1402080" cy="337185"/>
          </a:xfrm>
          <a:prstGeom prst="rect">
            <a:avLst/>
          </a:prstGeom>
          <a:noFill/>
        </p:spPr>
        <p:txBody>
          <a:bodyPr wrap="none" rtlCol="0">
            <a:spAutoFit/>
          </a:bodyPr>
          <a:lstStyle/>
          <a:p>
            <a:pPr algn="l"/>
            <a:r>
              <a:rPr lang="zh-CN" altLang="en-US" sz="1600" b="1" dirty="0">
                <a:solidFill>
                  <a:srgbClr val="323232"/>
                </a:solidFill>
                <a:latin typeface="微软雅黑" panose="020B0503020204020204" charset="-122"/>
                <a:ea typeface="微软雅黑" panose="020B0503020204020204" charset="-122"/>
                <a:cs typeface="Lato Black" panose="020F0502020204030203" charset="0"/>
              </a:rPr>
              <a:t>绩效管理问题</a:t>
            </a:r>
          </a:p>
        </p:txBody>
      </p:sp>
      <p:cxnSp>
        <p:nvCxnSpPr>
          <p:cNvPr id="55" name="直接连接符 54"/>
          <p:cNvCxnSpPr/>
          <p:nvPr/>
        </p:nvCxnSpPr>
        <p:spPr>
          <a:xfrm flipH="1">
            <a:off x="921223" y="5616738"/>
            <a:ext cx="259404" cy="0"/>
          </a:xfrm>
          <a:prstGeom prst="line">
            <a:avLst/>
          </a:prstGeom>
          <a:ln w="12700">
            <a:solidFill>
              <a:srgbClr val="323232"/>
            </a:solidFill>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000"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6" fill="hold" nodeType="afterEffect">
                                  <p:stCondLst>
                                    <p:cond delay="0"/>
                                  </p:stCondLst>
                                  <p:childTnLst>
                                    <p:set>
                                      <p:cBhvr>
                                        <p:cTn id="16" dur="1000"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000"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nodeType="afterEffect">
                                  <p:stCondLst>
                                    <p:cond delay="0"/>
                                  </p:stCondLst>
                                  <p:childTnLst>
                                    <p:set>
                                      <p:cBhvr>
                                        <p:cTn id="27" dur="1000"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2" presetClass="entr" presetSubtype="0" fill="hold" nodeType="afterEffect">
                                  <p:stCondLst>
                                    <p:cond delay="0"/>
                                  </p:stCondLst>
                                  <p:childTnLst>
                                    <p:set>
                                      <p:cBhvr>
                                        <p:cTn id="33" dur="1000"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2" presetClass="entr" presetSubtype="8" fill="hold" grpId="0" nodeType="withEffect">
                                  <p:stCondLst>
                                    <p:cond delay="0"/>
                                  </p:stCondLst>
                                  <p:childTnLst>
                                    <p:set>
                                      <p:cBhvr>
                                        <p:cTn id="38" dur="1000"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0-#ppt_w/2"/>
                                          </p:val>
                                        </p:tav>
                                        <p:tav tm="100000">
                                          <p:val>
                                            <p:strVal val="#ppt_x"/>
                                          </p:val>
                                        </p:tav>
                                      </p:tavLst>
                                    </p:anim>
                                    <p:anim calcmode="lin" valueType="num">
                                      <p:cBhvr additive="base">
                                        <p:cTn id="40" dur="10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000"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0-#ppt_w/2"/>
                                          </p:val>
                                        </p:tav>
                                        <p:tav tm="100000">
                                          <p:val>
                                            <p:strVal val="#ppt_x"/>
                                          </p:val>
                                        </p:tav>
                                      </p:tavLst>
                                    </p:anim>
                                    <p:anim calcmode="lin" valueType="num">
                                      <p:cBhvr additive="base">
                                        <p:cTn id="44" dur="10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000" fill="hold">
                                          <p:stCondLst>
                                            <p:cond delay="0"/>
                                          </p:stCondLst>
                                        </p:cTn>
                                        <p:tgtEl>
                                          <p:spTgt spid="55"/>
                                        </p:tgtEl>
                                        <p:attrNameLst>
                                          <p:attrName>style.visibility</p:attrName>
                                        </p:attrNameLst>
                                      </p:cBhvr>
                                      <p:to>
                                        <p:strVal val="visible"/>
                                      </p:to>
                                    </p:set>
                                    <p:anim calcmode="lin" valueType="num">
                                      <p:cBhvr additive="base">
                                        <p:cTn id="47" dur="1000" fill="hold"/>
                                        <p:tgtEl>
                                          <p:spTgt spid="55"/>
                                        </p:tgtEl>
                                        <p:attrNameLst>
                                          <p:attrName>ppt_x</p:attrName>
                                        </p:attrNameLst>
                                      </p:cBhvr>
                                      <p:tavLst>
                                        <p:tav tm="0">
                                          <p:val>
                                            <p:strVal val="0-#ppt_w/2"/>
                                          </p:val>
                                        </p:tav>
                                        <p:tav tm="100000">
                                          <p:val>
                                            <p:strVal val="#ppt_x"/>
                                          </p:val>
                                        </p:tav>
                                      </p:tavLst>
                                    </p:anim>
                                    <p:anim calcmode="lin" valueType="num">
                                      <p:cBhvr additive="base">
                                        <p:cTn id="48" dur="1000" fill="hold"/>
                                        <p:tgtEl>
                                          <p:spTgt spid="5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000" fill="hold">
                                          <p:stCondLst>
                                            <p:cond delay="0"/>
                                          </p:stCondLst>
                                        </p:cTn>
                                        <p:tgtEl>
                                          <p:spTgt spid="82"/>
                                        </p:tgtEl>
                                        <p:attrNameLst>
                                          <p:attrName>style.visibility</p:attrName>
                                        </p:attrNameLst>
                                      </p:cBhvr>
                                      <p:to>
                                        <p:strVal val="visible"/>
                                      </p:to>
                                    </p:set>
                                    <p:anim calcmode="lin" valueType="num">
                                      <p:cBhvr additive="base">
                                        <p:cTn id="51" dur="1000" fill="hold"/>
                                        <p:tgtEl>
                                          <p:spTgt spid="82"/>
                                        </p:tgtEl>
                                        <p:attrNameLst>
                                          <p:attrName>ppt_x</p:attrName>
                                        </p:attrNameLst>
                                      </p:cBhvr>
                                      <p:tavLst>
                                        <p:tav tm="0">
                                          <p:val>
                                            <p:strVal val="1+#ppt_w/2"/>
                                          </p:val>
                                        </p:tav>
                                        <p:tav tm="100000">
                                          <p:val>
                                            <p:strVal val="#ppt_x"/>
                                          </p:val>
                                        </p:tav>
                                      </p:tavLst>
                                    </p:anim>
                                    <p:anim calcmode="lin" valueType="num">
                                      <p:cBhvr additive="base">
                                        <p:cTn id="52" dur="1000" fill="hold"/>
                                        <p:tgtEl>
                                          <p:spTgt spid="8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000" fill="hold">
                                          <p:stCondLst>
                                            <p:cond delay="0"/>
                                          </p:stCondLst>
                                        </p:cTn>
                                        <p:tgtEl>
                                          <p:spTgt spid="83"/>
                                        </p:tgtEl>
                                        <p:attrNameLst>
                                          <p:attrName>style.visibility</p:attrName>
                                        </p:attrNameLst>
                                      </p:cBhvr>
                                      <p:to>
                                        <p:strVal val="visible"/>
                                      </p:to>
                                    </p:set>
                                    <p:anim calcmode="lin" valueType="num">
                                      <p:cBhvr additive="base">
                                        <p:cTn id="55" dur="1000" fill="hold"/>
                                        <p:tgtEl>
                                          <p:spTgt spid="83"/>
                                        </p:tgtEl>
                                        <p:attrNameLst>
                                          <p:attrName>ppt_x</p:attrName>
                                        </p:attrNameLst>
                                      </p:cBhvr>
                                      <p:tavLst>
                                        <p:tav tm="0">
                                          <p:val>
                                            <p:strVal val="1+#ppt_w/2"/>
                                          </p:val>
                                        </p:tav>
                                        <p:tav tm="100000">
                                          <p:val>
                                            <p:strVal val="#ppt_x"/>
                                          </p:val>
                                        </p:tav>
                                      </p:tavLst>
                                    </p:anim>
                                    <p:anim calcmode="lin" valueType="num">
                                      <p:cBhvr additive="base">
                                        <p:cTn id="56" dur="1000" fill="hold"/>
                                        <p:tgtEl>
                                          <p:spTgt spid="8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000" fill="hold">
                                          <p:stCondLst>
                                            <p:cond delay="0"/>
                                          </p:stCondLst>
                                        </p:cTn>
                                        <p:tgtEl>
                                          <p:spTgt spid="84"/>
                                        </p:tgtEl>
                                        <p:attrNameLst>
                                          <p:attrName>style.visibility</p:attrName>
                                        </p:attrNameLst>
                                      </p:cBhvr>
                                      <p:to>
                                        <p:strVal val="visible"/>
                                      </p:to>
                                    </p:set>
                                    <p:anim calcmode="lin" valueType="num">
                                      <p:cBhvr additive="base">
                                        <p:cTn id="59" dur="1000" fill="hold"/>
                                        <p:tgtEl>
                                          <p:spTgt spid="84"/>
                                        </p:tgtEl>
                                        <p:attrNameLst>
                                          <p:attrName>ppt_x</p:attrName>
                                        </p:attrNameLst>
                                      </p:cBhvr>
                                      <p:tavLst>
                                        <p:tav tm="0">
                                          <p:val>
                                            <p:strVal val="1+#ppt_w/2"/>
                                          </p:val>
                                        </p:tav>
                                        <p:tav tm="100000">
                                          <p:val>
                                            <p:strVal val="#ppt_x"/>
                                          </p:val>
                                        </p:tav>
                                      </p:tavLst>
                                    </p:anim>
                                    <p:anim calcmode="lin" valueType="num">
                                      <p:cBhvr additive="base">
                                        <p:cTn id="60" dur="1000" fill="hold"/>
                                        <p:tgtEl>
                                          <p:spTgt spid="8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000" fill="hold">
                                          <p:stCondLst>
                                            <p:cond delay="0"/>
                                          </p:stCondLst>
                                        </p:cTn>
                                        <p:tgtEl>
                                          <p:spTgt spid="50"/>
                                        </p:tgtEl>
                                        <p:attrNameLst>
                                          <p:attrName>style.visibility</p:attrName>
                                        </p:attrNameLst>
                                      </p:cBhvr>
                                      <p:to>
                                        <p:strVal val="visible"/>
                                      </p:to>
                                    </p:set>
                                    <p:anim calcmode="lin" valueType="num">
                                      <p:cBhvr additive="base">
                                        <p:cTn id="63" dur="1000" fill="hold"/>
                                        <p:tgtEl>
                                          <p:spTgt spid="50"/>
                                        </p:tgtEl>
                                        <p:attrNameLst>
                                          <p:attrName>ppt_x</p:attrName>
                                        </p:attrNameLst>
                                      </p:cBhvr>
                                      <p:tavLst>
                                        <p:tav tm="0">
                                          <p:val>
                                            <p:strVal val="1+#ppt_w/2"/>
                                          </p:val>
                                        </p:tav>
                                        <p:tav tm="100000">
                                          <p:val>
                                            <p:strVal val="#ppt_x"/>
                                          </p:val>
                                        </p:tav>
                                      </p:tavLst>
                                    </p:anim>
                                    <p:anim calcmode="lin" valueType="num">
                                      <p:cBhvr additive="base">
                                        <p:cTn id="64" dur="1000" fill="hold"/>
                                        <p:tgtEl>
                                          <p:spTgt spid="5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000" fill="hold">
                                          <p:stCondLst>
                                            <p:cond delay="0"/>
                                          </p:stCondLst>
                                        </p:cTn>
                                        <p:tgtEl>
                                          <p:spTgt spid="51"/>
                                        </p:tgtEl>
                                        <p:attrNameLst>
                                          <p:attrName>style.visibility</p:attrName>
                                        </p:attrNameLst>
                                      </p:cBhvr>
                                      <p:to>
                                        <p:strVal val="visible"/>
                                      </p:to>
                                    </p:set>
                                    <p:anim calcmode="lin" valueType="num">
                                      <p:cBhvr additive="base">
                                        <p:cTn id="67" dur="1000" fill="hold"/>
                                        <p:tgtEl>
                                          <p:spTgt spid="51"/>
                                        </p:tgtEl>
                                        <p:attrNameLst>
                                          <p:attrName>ppt_x</p:attrName>
                                        </p:attrNameLst>
                                      </p:cBhvr>
                                      <p:tavLst>
                                        <p:tav tm="0">
                                          <p:val>
                                            <p:strVal val="1+#ppt_w/2"/>
                                          </p:val>
                                        </p:tav>
                                        <p:tav tm="100000">
                                          <p:val>
                                            <p:strVal val="#ppt_x"/>
                                          </p:val>
                                        </p:tav>
                                      </p:tavLst>
                                    </p:anim>
                                    <p:anim calcmode="lin" valueType="num">
                                      <p:cBhvr additive="base">
                                        <p:cTn id="68" dur="1000" fill="hold"/>
                                        <p:tgtEl>
                                          <p:spTgt spid="5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000" fill="hold">
                                          <p:stCondLst>
                                            <p:cond delay="0"/>
                                          </p:stCondLst>
                                        </p:cTn>
                                        <p:tgtEl>
                                          <p:spTgt spid="52"/>
                                        </p:tgtEl>
                                        <p:attrNameLst>
                                          <p:attrName>style.visibility</p:attrName>
                                        </p:attrNameLst>
                                      </p:cBhvr>
                                      <p:to>
                                        <p:strVal val="visible"/>
                                      </p:to>
                                    </p:set>
                                    <p:anim calcmode="lin" valueType="num">
                                      <p:cBhvr additive="base">
                                        <p:cTn id="71" dur="1000" fill="hold"/>
                                        <p:tgtEl>
                                          <p:spTgt spid="52"/>
                                        </p:tgtEl>
                                        <p:attrNameLst>
                                          <p:attrName>ppt_x</p:attrName>
                                        </p:attrNameLst>
                                      </p:cBhvr>
                                      <p:tavLst>
                                        <p:tav tm="0">
                                          <p:val>
                                            <p:strVal val="1+#ppt_w/2"/>
                                          </p:val>
                                        </p:tav>
                                        <p:tav tm="100000">
                                          <p:val>
                                            <p:strVal val="#ppt_x"/>
                                          </p:val>
                                        </p:tav>
                                      </p:tavLst>
                                    </p:anim>
                                    <p:anim calcmode="lin" valueType="num">
                                      <p:cBhvr additive="base">
                                        <p:cTn id="72" dur="1000" fill="hold"/>
                                        <p:tgtEl>
                                          <p:spTgt spid="52"/>
                                        </p:tgtEl>
                                        <p:attrNameLst>
                                          <p:attrName>ppt_y</p:attrName>
                                        </p:attrNameLst>
                                      </p:cBhvr>
                                      <p:tavLst>
                                        <p:tav tm="0">
                                          <p:val>
                                            <p:strVal val="#ppt_y"/>
                                          </p:val>
                                        </p:tav>
                                        <p:tav tm="100000">
                                          <p:val>
                                            <p:strVal val="#ppt_y"/>
                                          </p:val>
                                        </p:tav>
                                      </p:tavLst>
                                    </p:anim>
                                  </p:childTnLst>
                                </p:cTn>
                              </p:par>
                              <p:par>
                                <p:cTn id="73" presetID="8" presetClass="emph" presetSubtype="0" fill="hold" nodeType="withEffect">
                                  <p:stCondLst>
                                    <p:cond delay="0"/>
                                  </p:stCondLst>
                                  <p:childTnLst>
                                    <p:animRot by="21600000">
                                      <p:cBhvr>
                                        <p:cTn id="74" dur="1000" fill="hold"/>
                                        <p:tgtEl>
                                          <p:spTgt spid="9"/>
                                        </p:tgtEl>
                                        <p:attrNameLst>
                                          <p:attrName>r</p:attrName>
                                        </p:attrNameLst>
                                      </p:cBhvr>
                                    </p:animRot>
                                  </p:childTnLst>
                                </p:cTn>
                              </p:par>
                              <p:par>
                                <p:cTn id="75" presetID="8" presetClass="emph" presetSubtype="0" fill="hold" nodeType="withEffect">
                                  <p:stCondLst>
                                    <p:cond delay="0"/>
                                  </p:stCondLst>
                                  <p:childTnLst>
                                    <p:animRot by="-21600000">
                                      <p:cBhvr>
                                        <p:cTn id="76" dur="1000" fill="hold"/>
                                        <p:tgtEl>
                                          <p:spTgt spid="2"/>
                                        </p:tgtEl>
                                        <p:attrNameLst>
                                          <p:attrName>r</p:attrName>
                                        </p:attrNameLst>
                                      </p:cBhvr>
                                    </p:animRot>
                                  </p:childTnLst>
                                </p:cTn>
                              </p:par>
                              <p:par>
                                <p:cTn id="77" presetID="8" presetClass="emph" presetSubtype="0" fill="hold" nodeType="withEffect">
                                  <p:stCondLst>
                                    <p:cond delay="0"/>
                                  </p:stCondLst>
                                  <p:childTnLst>
                                    <p:animRot by="21600000">
                                      <p:cBhvr>
                                        <p:cTn id="78"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50" grpId="0"/>
      <p:bldP spid="51" grpId="0"/>
      <p:bldP spid="5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上半年成功项目</a:t>
            </a:r>
          </a:p>
        </p:txBody>
      </p:sp>
      <p:grpSp>
        <p:nvGrpSpPr>
          <p:cNvPr id="17410" name="组合 6"/>
          <p:cNvGrpSpPr/>
          <p:nvPr/>
        </p:nvGrpSpPr>
        <p:grpSpPr bwMode="auto">
          <a:xfrm>
            <a:off x="3505200" y="2140903"/>
            <a:ext cx="5181600" cy="2851150"/>
            <a:chOff x="3048000" y="2079614"/>
            <a:chExt cx="5981701" cy="3292501"/>
          </a:xfrm>
        </p:grpSpPr>
        <p:cxnSp>
          <p:nvCxnSpPr>
            <p:cNvPr id="18" name="直接连接符 17"/>
            <p:cNvCxnSpPr/>
            <p:nvPr/>
          </p:nvCxnSpPr>
          <p:spPr>
            <a:xfrm flipV="1">
              <a:off x="3781052" y="2739581"/>
              <a:ext cx="1152724" cy="795627"/>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573363" y="3738697"/>
              <a:ext cx="1592555" cy="108344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781052" y="3916522"/>
              <a:ext cx="1160055" cy="78829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743195" y="3595704"/>
              <a:ext cx="654249" cy="62696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430" name="组合 84"/>
            <p:cNvGrpSpPr/>
            <p:nvPr/>
          </p:nvGrpSpPr>
          <p:grpSpPr bwMode="auto">
            <a:xfrm>
              <a:off x="3048000" y="2079614"/>
              <a:ext cx="5981701" cy="3292501"/>
              <a:chOff x="2331335" y="1502662"/>
              <a:chExt cx="7757930" cy="4270190"/>
            </a:xfrm>
          </p:grpSpPr>
          <p:grpSp>
            <p:nvGrpSpPr>
              <p:cNvPr id="17431" name="组合 85"/>
              <p:cNvGrpSpPr/>
              <p:nvPr/>
            </p:nvGrpSpPr>
            <p:grpSpPr bwMode="auto">
              <a:xfrm>
                <a:off x="4407785" y="1502662"/>
                <a:ext cx="1376181" cy="1376177"/>
                <a:chOff x="2719101" y="1718976"/>
                <a:chExt cx="1534104" cy="1534099"/>
              </a:xfrm>
            </p:grpSpPr>
            <p:sp>
              <p:nvSpPr>
                <p:cNvPr id="99" name="菱形 98"/>
                <p:cNvSpPr/>
                <p:nvPr/>
              </p:nvSpPr>
              <p:spPr>
                <a:xfrm>
                  <a:off x="2720091" y="1718976"/>
                  <a:ext cx="1534101" cy="1534612"/>
                </a:xfrm>
                <a:prstGeom prst="diamond">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00" name="椭圆 2"/>
                <p:cNvSpPr/>
                <p:nvPr/>
              </p:nvSpPr>
              <p:spPr>
                <a:xfrm>
                  <a:off x="3162569" y="2161601"/>
                  <a:ext cx="649143" cy="64936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7432" name="组合 86"/>
              <p:cNvGrpSpPr/>
              <p:nvPr/>
            </p:nvGrpSpPr>
            <p:grpSpPr bwMode="auto">
              <a:xfrm>
                <a:off x="2331335" y="2949668"/>
                <a:ext cx="1376181" cy="1376177"/>
                <a:chOff x="2719101" y="1718976"/>
                <a:chExt cx="1534104" cy="1534099"/>
              </a:xfrm>
            </p:grpSpPr>
            <p:sp>
              <p:nvSpPr>
                <p:cNvPr id="97" name="菱形 96"/>
                <p:cNvSpPr/>
                <p:nvPr/>
              </p:nvSpPr>
              <p:spPr>
                <a:xfrm>
                  <a:off x="2719101" y="1720045"/>
                  <a:ext cx="1534101" cy="1531962"/>
                </a:xfrm>
                <a:prstGeom prst="diamond">
                  <a:avLst/>
                </a:prstGeom>
                <a:solidFill>
                  <a:srgbClr val="32323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8" name="椭圆 60"/>
                <p:cNvSpPr/>
                <p:nvPr/>
              </p:nvSpPr>
              <p:spPr>
                <a:xfrm>
                  <a:off x="3161580" y="2210379"/>
                  <a:ext cx="649143" cy="551294"/>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7433" name="组合 87"/>
              <p:cNvGrpSpPr/>
              <p:nvPr/>
            </p:nvGrpSpPr>
            <p:grpSpPr bwMode="auto">
              <a:xfrm>
                <a:off x="4407785" y="4396675"/>
                <a:ext cx="1376181" cy="1376177"/>
                <a:chOff x="2719101" y="1718976"/>
                <a:chExt cx="1534104" cy="1534099"/>
              </a:xfrm>
            </p:grpSpPr>
            <p:sp>
              <p:nvSpPr>
                <p:cNvPr id="95" name="菱形 94"/>
                <p:cNvSpPr/>
                <p:nvPr/>
              </p:nvSpPr>
              <p:spPr>
                <a:xfrm>
                  <a:off x="2720091" y="1718462"/>
                  <a:ext cx="1534101" cy="1534613"/>
                </a:xfrm>
                <a:prstGeom prst="diamond">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6" name="椭圆 74"/>
                <p:cNvSpPr/>
                <p:nvPr/>
              </p:nvSpPr>
              <p:spPr>
                <a:xfrm>
                  <a:off x="3162569" y="2161088"/>
                  <a:ext cx="649143" cy="649360"/>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7434" name="组合 88"/>
              <p:cNvGrpSpPr/>
              <p:nvPr/>
            </p:nvGrpSpPr>
            <p:grpSpPr bwMode="auto">
              <a:xfrm>
                <a:off x="7308148" y="2490881"/>
                <a:ext cx="1376181" cy="1376177"/>
                <a:chOff x="2719101" y="1718976"/>
                <a:chExt cx="1534104" cy="1534099"/>
              </a:xfrm>
            </p:grpSpPr>
            <p:sp>
              <p:nvSpPr>
                <p:cNvPr id="93" name="菱形 92"/>
                <p:cNvSpPr/>
                <p:nvPr/>
              </p:nvSpPr>
              <p:spPr>
                <a:xfrm>
                  <a:off x="2719370" y="1719943"/>
                  <a:ext cx="1534101" cy="1531962"/>
                </a:xfrm>
                <a:prstGeom prst="diamond">
                  <a:avLst/>
                </a:prstGeom>
                <a:solidFill>
                  <a:srgbClr val="32323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4" name="椭圆 88"/>
                <p:cNvSpPr/>
                <p:nvPr/>
              </p:nvSpPr>
              <p:spPr>
                <a:xfrm>
                  <a:off x="3201591" y="2162568"/>
                  <a:ext cx="569658" cy="646711"/>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7435" name="组合 89"/>
              <p:cNvGrpSpPr/>
              <p:nvPr/>
            </p:nvGrpSpPr>
            <p:grpSpPr bwMode="auto">
              <a:xfrm>
                <a:off x="8713084" y="3872006"/>
                <a:ext cx="1376181" cy="1376177"/>
                <a:chOff x="2719100" y="1718975"/>
                <a:chExt cx="1534104" cy="1534099"/>
              </a:xfrm>
            </p:grpSpPr>
            <p:sp>
              <p:nvSpPr>
                <p:cNvPr id="91" name="菱形 90"/>
                <p:cNvSpPr/>
                <p:nvPr/>
              </p:nvSpPr>
              <p:spPr>
                <a:xfrm>
                  <a:off x="2719105" y="1720239"/>
                  <a:ext cx="1534099" cy="1531962"/>
                </a:xfrm>
                <a:prstGeom prst="diamond">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2" name="椭圆 102"/>
                <p:cNvSpPr/>
                <p:nvPr/>
              </p:nvSpPr>
              <p:spPr>
                <a:xfrm>
                  <a:off x="3161582" y="2173467"/>
                  <a:ext cx="649145" cy="625507"/>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grpSp>
      <p:grpSp>
        <p:nvGrpSpPr>
          <p:cNvPr id="17411" name="组合 8"/>
          <p:cNvGrpSpPr/>
          <p:nvPr/>
        </p:nvGrpSpPr>
        <p:grpSpPr bwMode="auto">
          <a:xfrm>
            <a:off x="8456426" y="4455477"/>
            <a:ext cx="2627686" cy="762108"/>
            <a:chOff x="6003923" y="4322116"/>
            <a:chExt cx="2127075" cy="761541"/>
          </a:xfrm>
        </p:grpSpPr>
        <p:sp>
          <p:nvSpPr>
            <p:cNvPr id="44" name="矩形 43"/>
            <p:cNvSpPr/>
            <p:nvPr/>
          </p:nvSpPr>
          <p:spPr>
            <a:xfrm>
              <a:off x="6003923" y="4623624"/>
              <a:ext cx="2127075" cy="46003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请替换文字内容，点击添加相关标题文字，也可以直接复制你的内容到此。</a:t>
              </a:r>
            </a:p>
          </p:txBody>
        </p:sp>
        <p:sp>
          <p:nvSpPr>
            <p:cNvPr id="45" name="矩形 44"/>
            <p:cNvSpPr/>
            <p:nvPr/>
          </p:nvSpPr>
          <p:spPr>
            <a:xfrm>
              <a:off x="6003923" y="4322116"/>
              <a:ext cx="1714678" cy="369057"/>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7412" name="组合 8"/>
          <p:cNvGrpSpPr/>
          <p:nvPr/>
        </p:nvGrpSpPr>
        <p:grpSpPr bwMode="auto">
          <a:xfrm>
            <a:off x="7607300" y="2293302"/>
            <a:ext cx="2625726" cy="762108"/>
            <a:chOff x="6003923" y="4322116"/>
            <a:chExt cx="2127075" cy="761541"/>
          </a:xfrm>
        </p:grpSpPr>
        <p:sp>
          <p:nvSpPr>
            <p:cNvPr id="47" name="矩形 46"/>
            <p:cNvSpPr/>
            <p:nvPr/>
          </p:nvSpPr>
          <p:spPr>
            <a:xfrm>
              <a:off x="6003923" y="4623624"/>
              <a:ext cx="2127075" cy="46003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请替换文字内容，点击添加相关标题文字，也可以直接复制你的内容到此。</a:t>
              </a:r>
            </a:p>
          </p:txBody>
        </p:sp>
        <p:sp>
          <p:nvSpPr>
            <p:cNvPr id="48" name="矩形 47"/>
            <p:cNvSpPr/>
            <p:nvPr/>
          </p:nvSpPr>
          <p:spPr>
            <a:xfrm>
              <a:off x="6003923" y="4322116"/>
              <a:ext cx="1714678" cy="369057"/>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17413" name="组合 8"/>
          <p:cNvGrpSpPr/>
          <p:nvPr/>
        </p:nvGrpSpPr>
        <p:grpSpPr bwMode="auto">
          <a:xfrm>
            <a:off x="5141912" y="4988878"/>
            <a:ext cx="2625726" cy="761481"/>
            <a:chOff x="6003923" y="4322116"/>
            <a:chExt cx="2127075" cy="762499"/>
          </a:xfrm>
        </p:grpSpPr>
        <p:sp>
          <p:nvSpPr>
            <p:cNvPr id="50" name="矩形 49"/>
            <p:cNvSpPr/>
            <p:nvPr/>
          </p:nvSpPr>
          <p:spPr>
            <a:xfrm>
              <a:off x="6003923" y="4623624"/>
              <a:ext cx="2127075" cy="460991"/>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请替换文字内容，点击添加相关标题文字，也可以直接复制你的内容到此。</a:t>
              </a:r>
            </a:p>
          </p:txBody>
        </p:sp>
        <p:sp>
          <p:nvSpPr>
            <p:cNvPr id="51" name="矩形 50"/>
            <p:cNvSpPr/>
            <p:nvPr/>
          </p:nvSpPr>
          <p:spPr>
            <a:xfrm>
              <a:off x="6003923" y="4322116"/>
              <a:ext cx="1714678" cy="36879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工作能力直线上升</a:t>
              </a:r>
            </a:p>
          </p:txBody>
        </p:sp>
      </p:grpSp>
      <p:grpSp>
        <p:nvGrpSpPr>
          <p:cNvPr id="17414" name="组合 8"/>
          <p:cNvGrpSpPr/>
          <p:nvPr/>
        </p:nvGrpSpPr>
        <p:grpSpPr bwMode="auto">
          <a:xfrm>
            <a:off x="2044700" y="4533263"/>
            <a:ext cx="2625726" cy="762108"/>
            <a:chOff x="6003923" y="4322116"/>
            <a:chExt cx="2127075" cy="761540"/>
          </a:xfrm>
        </p:grpSpPr>
        <p:sp>
          <p:nvSpPr>
            <p:cNvPr id="53" name="矩形 52"/>
            <p:cNvSpPr/>
            <p:nvPr/>
          </p:nvSpPr>
          <p:spPr>
            <a:xfrm>
              <a:off x="6003923" y="4623624"/>
              <a:ext cx="2127075" cy="460032"/>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请替换文字内容，点击添加相关标题文字，也可以直接复制你的内容到此。</a:t>
              </a:r>
            </a:p>
          </p:txBody>
        </p:sp>
        <p:sp>
          <p:nvSpPr>
            <p:cNvPr id="2" name="矩形 1"/>
            <p:cNvSpPr/>
            <p:nvPr/>
          </p:nvSpPr>
          <p:spPr>
            <a:xfrm>
              <a:off x="6003923" y="4322116"/>
              <a:ext cx="1714678" cy="368026"/>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团队建设更加完善</a:t>
              </a:r>
            </a:p>
          </p:txBody>
        </p:sp>
      </p:grpSp>
      <p:grpSp>
        <p:nvGrpSpPr>
          <p:cNvPr id="17415" name="组合 8"/>
          <p:cNvGrpSpPr/>
          <p:nvPr/>
        </p:nvGrpSpPr>
        <p:grpSpPr bwMode="auto">
          <a:xfrm>
            <a:off x="2136589" y="1955165"/>
            <a:ext cx="2627686" cy="761481"/>
            <a:chOff x="6003923" y="4322116"/>
            <a:chExt cx="2127075" cy="762499"/>
          </a:xfrm>
        </p:grpSpPr>
        <p:sp>
          <p:nvSpPr>
            <p:cNvPr id="56" name="矩形 55"/>
            <p:cNvSpPr/>
            <p:nvPr/>
          </p:nvSpPr>
          <p:spPr>
            <a:xfrm>
              <a:off x="6003923" y="4623624"/>
              <a:ext cx="2127075" cy="460991"/>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请替换文字内容，点击添加相关标题文字，也可以直接复制你的内容到此。</a:t>
              </a:r>
            </a:p>
          </p:txBody>
        </p:sp>
        <p:sp>
          <p:nvSpPr>
            <p:cNvPr id="57" name="矩形 56"/>
            <p:cNvSpPr/>
            <p:nvPr/>
          </p:nvSpPr>
          <p:spPr>
            <a:xfrm>
              <a:off x="6003923" y="4322116"/>
              <a:ext cx="1714678" cy="368793"/>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总体目标顺利完成</a:t>
              </a:r>
            </a:p>
          </p:txBody>
        </p:sp>
      </p:grpSp>
      <p:sp>
        <p:nvSpPr>
          <p:cNvPr id="3" name="任意多边形 2"/>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7415"/>
                                        </p:tgtEl>
                                        <p:attrNameLst>
                                          <p:attrName>style.visibility</p:attrName>
                                        </p:attrNameLst>
                                      </p:cBhvr>
                                      <p:to>
                                        <p:strVal val="visible"/>
                                      </p:to>
                                    </p:set>
                                    <p:animEffect transition="in" filter="wipe(left)">
                                      <p:cBhvr>
                                        <p:cTn id="14" dur="500"/>
                                        <p:tgtEl>
                                          <p:spTgt spid="17415"/>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wipe(left)">
                                      <p:cBhvr>
                                        <p:cTn id="18" dur="500"/>
                                        <p:tgtEl>
                                          <p:spTgt spid="17414"/>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wipe(left)">
                                      <p:cBhvr>
                                        <p:cTn id="22" dur="500"/>
                                        <p:tgtEl>
                                          <p:spTgt spid="174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7412"/>
                                        </p:tgtEl>
                                        <p:attrNameLst>
                                          <p:attrName>style.visibility</p:attrName>
                                        </p:attrNameLst>
                                      </p:cBhvr>
                                      <p:to>
                                        <p:strVal val="visible"/>
                                      </p:to>
                                    </p:set>
                                    <p:animEffect transition="in" filter="wipe(left)">
                                      <p:cBhvr>
                                        <p:cTn id="26" dur="500"/>
                                        <p:tgtEl>
                                          <p:spTgt spid="17412"/>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7411"/>
                                        </p:tgtEl>
                                        <p:attrNameLst>
                                          <p:attrName>style.visibility</p:attrName>
                                        </p:attrNameLst>
                                      </p:cBhvr>
                                      <p:to>
                                        <p:strVal val="visible"/>
                                      </p:to>
                                    </p:set>
                                    <p:animEffect transition="in" filter="wipe(left)">
                                      <p:cBhvr>
                                        <p:cTn id="30"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 y="-12700"/>
            <a:ext cx="12220575" cy="6892925"/>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24702"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04</a:t>
            </a:r>
          </a:p>
        </p:txBody>
      </p:sp>
      <p:sp>
        <p:nvSpPr>
          <p:cNvPr id="6" name="文本框 5"/>
          <p:cNvSpPr txBox="1"/>
          <p:nvPr/>
        </p:nvSpPr>
        <p:spPr>
          <a:xfrm>
            <a:off x="4833868" y="3718581"/>
            <a:ext cx="4823295" cy="46037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latin typeface="微软雅黑" panose="020B0503020204020204" charset="-122"/>
                <a:ea typeface="微软雅黑" panose="020B0503020204020204" charset="-122"/>
              </a:rPr>
              <a:t>The user can demonstrate on a projector or computer, or print the presentation and make it into a film to be used in a wider</a:t>
            </a:r>
          </a:p>
        </p:txBody>
      </p:sp>
      <p:cxnSp>
        <p:nvCxnSpPr>
          <p:cNvPr id="7" name="直接连接符 45"/>
          <p:cNvCxnSpPr/>
          <p:nvPr/>
        </p:nvCxnSpPr>
        <p:spPr>
          <a:xfrm>
            <a:off x="4960869" y="3525194"/>
            <a:ext cx="701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3868" y="2623922"/>
            <a:ext cx="4094480" cy="76835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400" b="1" dirty="0">
                <a:solidFill>
                  <a:schemeClr val="bg1"/>
                </a:solidFill>
                <a:latin typeface="微软雅黑" panose="020B0503020204020204" charset="-122"/>
                <a:ea typeface="微软雅黑" panose="020B0503020204020204" charset="-122"/>
              </a:rPr>
              <a:t>上半年存在不足</a:t>
            </a:r>
          </a:p>
        </p:txBody>
      </p:sp>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上半年存在不足</a:t>
            </a:r>
          </a:p>
        </p:txBody>
      </p:sp>
      <p:grpSp>
        <p:nvGrpSpPr>
          <p:cNvPr id="35" name="组合 33"/>
          <p:cNvGrpSpPr/>
          <p:nvPr/>
        </p:nvGrpSpPr>
        <p:grpSpPr bwMode="auto">
          <a:xfrm>
            <a:off x="3839845" y="2319762"/>
            <a:ext cx="3768725" cy="3052762"/>
            <a:chOff x="3152599" y="1905031"/>
            <a:chExt cx="5826764" cy="4718140"/>
          </a:xfrm>
        </p:grpSpPr>
        <p:sp>
          <p:nvSpPr>
            <p:cNvPr id="36" name="Freeform 7"/>
            <p:cNvSpPr>
              <a:spLocks noEditPoints="1"/>
            </p:cNvSpPr>
            <p:nvPr/>
          </p:nvSpPr>
          <p:spPr bwMode="auto">
            <a:xfrm>
              <a:off x="8336308" y="3676481"/>
              <a:ext cx="461429" cy="72379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rgbClr val="323232"/>
            </a:solidFill>
            <a:ln>
              <a:noFill/>
            </a:ln>
            <a:effectLst/>
          </p:spPr>
          <p:txBody>
            <a:bodyPr lIns="91412" tIns="45706" rIns="91412" bIns="45706">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grpSp>
          <p:nvGrpSpPr>
            <p:cNvPr id="37" name="组合 36"/>
            <p:cNvGrpSpPr/>
            <p:nvPr/>
          </p:nvGrpSpPr>
          <p:grpSpPr>
            <a:xfrm>
              <a:off x="6971266" y="2487887"/>
              <a:ext cx="617154" cy="667321"/>
              <a:chOff x="6902450" y="3638551"/>
              <a:chExt cx="666750" cy="720725"/>
            </a:xfrm>
            <a:solidFill>
              <a:schemeClr val="accent3"/>
            </a:solidFill>
            <a:effectLst/>
          </p:grpSpPr>
          <p:sp>
            <p:nvSpPr>
              <p:cNvPr id="38" name="Oval 8"/>
              <p:cNvSpPr>
                <a:spLocks noChangeArrowheads="1"/>
              </p:cNvSpPr>
              <p:nvPr/>
            </p:nvSpPr>
            <p:spPr bwMode="auto">
              <a:xfrm>
                <a:off x="6996112" y="3638551"/>
                <a:ext cx="150813" cy="15081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39"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40"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grpSp>
        <p:grpSp>
          <p:nvGrpSpPr>
            <p:cNvPr id="41" name="组合 40"/>
            <p:cNvGrpSpPr/>
            <p:nvPr/>
          </p:nvGrpSpPr>
          <p:grpSpPr>
            <a:xfrm>
              <a:off x="5403747" y="3588258"/>
              <a:ext cx="680339" cy="608526"/>
              <a:chOff x="5514975" y="2330451"/>
              <a:chExt cx="735013" cy="657225"/>
            </a:xfrm>
            <a:solidFill>
              <a:schemeClr val="tx1">
                <a:lumMod val="65000"/>
                <a:lumOff val="35000"/>
              </a:schemeClr>
            </a:solidFill>
            <a:effectLst/>
          </p:grpSpPr>
          <p:sp>
            <p:nvSpPr>
              <p:cNvPr id="42"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solidFill>
                <a:srgbClr val="323232"/>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43"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solidFill>
                <a:srgbClr val="323232"/>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44"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solidFill>
                <a:srgbClr val="323232"/>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grpSp>
        <p:grpSp>
          <p:nvGrpSpPr>
            <p:cNvPr id="45" name="组合 44"/>
            <p:cNvGrpSpPr/>
            <p:nvPr/>
          </p:nvGrpSpPr>
          <p:grpSpPr>
            <a:xfrm>
              <a:off x="4092926" y="1905031"/>
              <a:ext cx="476090" cy="684958"/>
              <a:chOff x="4256087" y="1109663"/>
              <a:chExt cx="514350" cy="739775"/>
            </a:xfrm>
            <a:solidFill>
              <a:schemeClr val="accent1"/>
            </a:solidFill>
            <a:effectLst/>
          </p:grpSpPr>
          <p:sp>
            <p:nvSpPr>
              <p:cNvPr id="46"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47"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grpSp>
        <p:sp>
          <p:nvSpPr>
            <p:cNvPr id="48" name="Line 20"/>
            <p:cNvSpPr>
              <a:spLocks noChangeShapeType="1"/>
            </p:cNvSpPr>
            <p:nvPr/>
          </p:nvSpPr>
          <p:spPr bwMode="auto">
            <a:xfrm>
              <a:off x="8395214" y="4974398"/>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12" tIns="45706" rIns="91412" bIns="45706">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sp>
          <p:nvSpPr>
            <p:cNvPr id="49" name="Line 21"/>
            <p:cNvSpPr>
              <a:spLocks noChangeShapeType="1"/>
            </p:cNvSpPr>
            <p:nvPr/>
          </p:nvSpPr>
          <p:spPr bwMode="auto">
            <a:xfrm>
              <a:off x="8395214" y="4974398"/>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12" tIns="45706" rIns="91412" bIns="45706">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等线" panose="02010600030101010101" charset="-122"/>
                <a:cs typeface="+mn-cs"/>
              </a:endParaRPr>
            </a:p>
          </p:txBody>
        </p:sp>
        <p:grpSp>
          <p:nvGrpSpPr>
            <p:cNvPr id="50" name="组合 49"/>
            <p:cNvGrpSpPr/>
            <p:nvPr/>
          </p:nvGrpSpPr>
          <p:grpSpPr>
            <a:xfrm>
              <a:off x="3152599" y="2692408"/>
              <a:ext cx="2076756" cy="2068141"/>
              <a:chOff x="3151690" y="2386575"/>
              <a:chExt cx="2077397" cy="2068141"/>
            </a:xfrm>
            <a:solidFill>
              <a:schemeClr val="accent1"/>
            </a:solidFill>
          </p:grpSpPr>
          <p:sp>
            <p:nvSpPr>
              <p:cNvPr id="51" name="Freeform 24"/>
              <p:cNvSpPr>
                <a:spLocks noEditPoints="1"/>
              </p:cNvSpPr>
              <p:nvPr/>
            </p:nvSpPr>
            <p:spPr bwMode="auto">
              <a:xfrm>
                <a:off x="3666411" y="2895741"/>
                <a:ext cx="1047956" cy="1049808"/>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solidFill>
                <a:srgbClr val="FFC0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等线" panose="02010600030101010101" charset="-122"/>
                  <a:cs typeface="+mn-cs"/>
                </a:endParaRPr>
              </a:p>
            </p:txBody>
          </p:sp>
          <p:grpSp>
            <p:nvGrpSpPr>
              <p:cNvPr id="52" name="组合 51"/>
              <p:cNvGrpSpPr/>
              <p:nvPr/>
            </p:nvGrpSpPr>
            <p:grpSpPr>
              <a:xfrm>
                <a:off x="3151690" y="2386575"/>
                <a:ext cx="2077397" cy="2068141"/>
                <a:chOff x="3151690" y="2386575"/>
                <a:chExt cx="2077397" cy="2068141"/>
              </a:xfrm>
              <a:grpFill/>
            </p:grpSpPr>
            <p:sp>
              <p:nvSpPr>
                <p:cNvPr id="53" name="Freeform 22"/>
                <p:cNvSpPr>
                  <a:spLocks noEditPoints="1"/>
                </p:cNvSpPr>
                <p:nvPr/>
              </p:nvSpPr>
              <p:spPr bwMode="auto">
                <a:xfrm>
                  <a:off x="3151690" y="2386575"/>
                  <a:ext cx="2077397" cy="2068141"/>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FFC0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等线" panose="02010600030101010101" charset="-122"/>
                    <a:cs typeface="+mn-cs"/>
                  </a:endParaRPr>
                </a:p>
              </p:txBody>
            </p:sp>
            <p:sp>
              <p:nvSpPr>
                <p:cNvPr id="56" name="Oval 7"/>
                <p:cNvSpPr>
                  <a:spLocks noChangeAspect="1" noChangeArrowheads="1"/>
                </p:cNvSpPr>
                <p:nvPr/>
              </p:nvSpPr>
              <p:spPr bwMode="auto">
                <a:xfrm>
                  <a:off x="3776387" y="3006646"/>
                  <a:ext cx="828001" cy="828000"/>
                </a:xfrm>
                <a:prstGeom prst="ellipse">
                  <a:avLst/>
                </a:prstGeom>
                <a:solidFill>
                  <a:srgbClr val="FFC000"/>
                </a:solidFill>
                <a:ln w="19050">
                  <a:noFill/>
                </a:ln>
                <a:effectLst>
                  <a:softEdge rad="0"/>
                </a:effec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nvGrpSpPr>
            <p:cNvPr id="61" name="组合 60"/>
            <p:cNvGrpSpPr/>
            <p:nvPr/>
          </p:nvGrpSpPr>
          <p:grpSpPr>
            <a:xfrm>
              <a:off x="4505637" y="4301374"/>
              <a:ext cx="2334038" cy="2321797"/>
              <a:chOff x="4505145" y="3995540"/>
              <a:chExt cx="2334758" cy="2321797"/>
            </a:xfrm>
            <a:solidFill>
              <a:schemeClr val="tx1">
                <a:lumMod val="65000"/>
                <a:lumOff val="35000"/>
              </a:schemeClr>
            </a:solidFill>
          </p:grpSpPr>
          <p:sp>
            <p:nvSpPr>
              <p:cNvPr id="62" name="Freeform 16"/>
              <p:cNvSpPr>
                <a:spLocks noEditPoints="1"/>
              </p:cNvSpPr>
              <p:nvPr/>
            </p:nvSpPr>
            <p:spPr bwMode="auto">
              <a:xfrm>
                <a:off x="4505145" y="3995540"/>
                <a:ext cx="2334758"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32323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等线" panose="02010600030101010101" charset="-122"/>
                  <a:cs typeface="+mn-cs"/>
                </a:endParaRPr>
              </a:p>
            </p:txBody>
          </p:sp>
          <p:sp>
            <p:nvSpPr>
              <p:cNvPr id="63" name="Oval 7"/>
              <p:cNvSpPr>
                <a:spLocks noChangeArrowheads="1"/>
              </p:cNvSpPr>
              <p:nvPr/>
            </p:nvSpPr>
            <p:spPr bwMode="auto">
              <a:xfrm>
                <a:off x="5011130" y="4497416"/>
                <a:ext cx="1318044" cy="1318044"/>
              </a:xfrm>
              <a:prstGeom prst="ellipse">
                <a:avLst/>
              </a:prstGeom>
              <a:solidFill>
                <a:srgbClr val="323232"/>
              </a:solidFill>
              <a:ln w="19050">
                <a:noFill/>
              </a:ln>
              <a:effectLst>
                <a:softEdge rad="0"/>
              </a:effec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64" name="组合 63"/>
            <p:cNvGrpSpPr/>
            <p:nvPr/>
          </p:nvGrpSpPr>
          <p:grpSpPr>
            <a:xfrm>
              <a:off x="6345472" y="3234900"/>
              <a:ext cx="1725078" cy="1712650"/>
              <a:chOff x="6345549" y="2929068"/>
              <a:chExt cx="1725610" cy="1712650"/>
            </a:xfrm>
            <a:solidFill>
              <a:schemeClr val="accent3"/>
            </a:solidFill>
          </p:grpSpPr>
          <p:sp>
            <p:nvSpPr>
              <p:cNvPr id="65" name="Freeform 18"/>
              <p:cNvSpPr>
                <a:spLocks noEditPoints="1"/>
              </p:cNvSpPr>
              <p:nvPr/>
            </p:nvSpPr>
            <p:spPr bwMode="auto">
              <a:xfrm>
                <a:off x="6345549" y="2929068"/>
                <a:ext cx="1725610" cy="1712650"/>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rgbClr val="FFC0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等线" panose="02010600030101010101" charset="-122"/>
                  <a:cs typeface="+mn-cs"/>
                </a:endParaRPr>
              </a:p>
            </p:txBody>
          </p:sp>
          <p:sp>
            <p:nvSpPr>
              <p:cNvPr id="66" name="Oval 7"/>
              <p:cNvSpPr>
                <a:spLocks noChangeArrowheads="1"/>
              </p:cNvSpPr>
              <p:nvPr/>
            </p:nvSpPr>
            <p:spPr bwMode="auto">
              <a:xfrm>
                <a:off x="6800782" y="3357388"/>
                <a:ext cx="828000" cy="828000"/>
              </a:xfrm>
              <a:prstGeom prst="ellipse">
                <a:avLst/>
              </a:prstGeom>
              <a:solidFill>
                <a:srgbClr val="FFC000"/>
              </a:solidFill>
              <a:ln w="19050">
                <a:noFill/>
              </a:ln>
              <a:effectLst>
                <a:softEdge rad="0"/>
              </a:effec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67" name="组合 66"/>
            <p:cNvGrpSpPr/>
            <p:nvPr/>
          </p:nvGrpSpPr>
          <p:grpSpPr>
            <a:xfrm>
              <a:off x="7724424" y="4464306"/>
              <a:ext cx="1254939" cy="1249772"/>
              <a:chOff x="7724926" y="4158473"/>
              <a:chExt cx="1255326" cy="1249772"/>
            </a:xfrm>
            <a:solidFill>
              <a:schemeClr val="tx1">
                <a:lumMod val="65000"/>
                <a:lumOff val="35000"/>
              </a:schemeClr>
            </a:solidFill>
          </p:grpSpPr>
          <p:sp>
            <p:nvSpPr>
              <p:cNvPr id="68" name="Freeform 19"/>
              <p:cNvSpPr>
                <a:spLocks noEditPoints="1"/>
              </p:cNvSpPr>
              <p:nvPr/>
            </p:nvSpPr>
            <p:spPr bwMode="auto">
              <a:xfrm>
                <a:off x="7724926" y="4158473"/>
                <a:ext cx="1255326"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rgbClr val="32323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等线" panose="02010600030101010101" charset="-122"/>
                  <a:cs typeface="+mn-cs"/>
                </a:endParaRPr>
              </a:p>
            </p:txBody>
          </p:sp>
          <p:sp>
            <p:nvSpPr>
              <p:cNvPr id="69" name="Oval 7"/>
              <p:cNvSpPr>
                <a:spLocks noChangeArrowheads="1"/>
              </p:cNvSpPr>
              <p:nvPr/>
            </p:nvSpPr>
            <p:spPr bwMode="auto">
              <a:xfrm>
                <a:off x="7974360" y="4411423"/>
                <a:ext cx="740108" cy="740110"/>
              </a:xfrm>
              <a:prstGeom prst="ellipse">
                <a:avLst/>
              </a:prstGeom>
              <a:solidFill>
                <a:srgbClr val="323232"/>
              </a:solidFill>
              <a:ln w="19050">
                <a:noFill/>
              </a:ln>
              <a:effectLst>
                <a:softEdge rad="0"/>
              </a:effectLst>
            </p:spPr>
            <p:txBody>
              <a:bodyPr lIns="121882" tIns="60941" rIns="121882" bIns="60941">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sp>
          <p:nvSpPr>
            <p:cNvPr id="70" name="文本框 69"/>
            <p:cNvSpPr txBox="1"/>
            <p:nvPr/>
          </p:nvSpPr>
          <p:spPr>
            <a:xfrm>
              <a:off x="5391287" y="5169884"/>
              <a:ext cx="643067" cy="523328"/>
            </a:xfrm>
            <a:prstGeom prst="rect">
              <a:avLst/>
            </a:prstGeom>
            <a:noFill/>
            <a:effectLst/>
          </p:spPr>
          <p:txBody>
            <a:bodyPr lIns="91412" tIns="45706" rIns="91412" bIns="45706">
              <a:spAutoFit/>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rPr>
                <a:t>02</a:t>
              </a:r>
              <a:endParaRPr kumimoji="0" lang="en-US" altLang="zh-CN" sz="14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endParaRPr>
            </a:p>
          </p:txBody>
        </p:sp>
        <p:sp>
          <p:nvSpPr>
            <p:cNvPr id="71" name="文本框 70"/>
            <p:cNvSpPr txBox="1"/>
            <p:nvPr/>
          </p:nvSpPr>
          <p:spPr>
            <a:xfrm>
              <a:off x="6925009" y="3794154"/>
              <a:ext cx="637276" cy="523328"/>
            </a:xfrm>
            <a:prstGeom prst="rect">
              <a:avLst/>
            </a:prstGeom>
            <a:noFill/>
            <a:effectLst/>
          </p:spPr>
          <p:txBody>
            <a:bodyPr wrap="none" lIns="91412" tIns="45706" rIns="91412" bIns="45706">
              <a:spAutoFit/>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rPr>
                <a:t>03</a:t>
              </a:r>
              <a:endParaRPr kumimoji="0" lang="en-US" altLang="zh-CN" sz="14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endParaRPr>
            </a:p>
          </p:txBody>
        </p:sp>
        <p:sp>
          <p:nvSpPr>
            <p:cNvPr id="72" name="文本框 71"/>
            <p:cNvSpPr txBox="1"/>
            <p:nvPr/>
          </p:nvSpPr>
          <p:spPr>
            <a:xfrm>
              <a:off x="8054225" y="4794924"/>
              <a:ext cx="637276" cy="523328"/>
            </a:xfrm>
            <a:prstGeom prst="rect">
              <a:avLst/>
            </a:prstGeom>
            <a:noFill/>
            <a:effectLst/>
            <a:extLst>
              <a:ext uri="{909E8E84-426E-40DD-AFC4-6F175D3DCCD1}">
                <a14:hiddenFill xmlns:a14="http://schemas.microsoft.com/office/drawing/2010/main">
                  <a:solidFill>
                    <a:srgbClr val="323232"/>
                  </a:solidFill>
                </a14:hiddenFill>
              </a:ext>
            </a:extLst>
          </p:spPr>
          <p:txBody>
            <a:bodyPr wrap="none" lIns="91412" tIns="45706" rIns="91412" bIns="45706">
              <a:spAutoFit/>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rPr>
                <a:t>04</a:t>
              </a:r>
              <a:endParaRPr kumimoji="0" lang="en-US" altLang="zh-CN" sz="14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endParaRPr>
            </a:p>
          </p:txBody>
        </p:sp>
        <p:sp>
          <p:nvSpPr>
            <p:cNvPr id="73" name="文本框 72"/>
            <p:cNvSpPr txBox="1"/>
            <p:nvPr/>
          </p:nvSpPr>
          <p:spPr>
            <a:xfrm>
              <a:off x="3937260" y="3437331"/>
              <a:ext cx="637276" cy="523328"/>
            </a:xfrm>
            <a:prstGeom prst="rect">
              <a:avLst/>
            </a:prstGeom>
            <a:noFill/>
            <a:effectLst/>
          </p:spPr>
          <p:txBody>
            <a:bodyPr wrap="none" lIns="91412" tIns="45706" rIns="91412" bIns="45706">
              <a:spAutoFit/>
              <a:scene3d>
                <a:camera prst="orthographicFront"/>
                <a:lightRig rig="threePt" dir="t"/>
              </a:scene3d>
              <a:sp3d contourW="12700"/>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rPr>
                <a:t>01</a:t>
              </a:r>
              <a:endParaRPr kumimoji="0" lang="en-US" altLang="zh-CN" sz="1400" b="0" i="0" u="none" strike="noStrike" kern="1200" cap="none" spc="0" normalizeH="0" baseline="0" noProof="0" dirty="0">
                <a:ln>
                  <a:noFill/>
                </a:ln>
                <a:solidFill>
                  <a:prstClr val="white"/>
                </a:solidFill>
                <a:effectLst/>
                <a:uLnTx/>
                <a:uFillTx/>
                <a:latin typeface="Century Gothic" panose="020B0502020202020204" pitchFamily="34" charset="0"/>
                <a:ea typeface="方正姚体" panose="02010601030101010101" pitchFamily="2" charset="-122"/>
                <a:cs typeface="+mn-cs"/>
              </a:endParaRPr>
            </a:p>
          </p:txBody>
        </p:sp>
      </p:grpSp>
      <p:grpSp>
        <p:nvGrpSpPr>
          <p:cNvPr id="19460" name="组合 8"/>
          <p:cNvGrpSpPr/>
          <p:nvPr/>
        </p:nvGrpSpPr>
        <p:grpSpPr bwMode="auto">
          <a:xfrm>
            <a:off x="810082" y="2851955"/>
            <a:ext cx="2813865" cy="1211580"/>
            <a:chOff x="6632741" y="4322116"/>
            <a:chExt cx="2811781" cy="1208934"/>
          </a:xfrm>
        </p:grpSpPr>
        <p:sp>
          <p:nvSpPr>
            <p:cNvPr id="74" name="矩形 73"/>
            <p:cNvSpPr/>
            <p:nvPr/>
          </p:nvSpPr>
          <p:spPr>
            <a:xfrm>
              <a:off x="6632741" y="4749171"/>
              <a:ext cx="2811601" cy="781879"/>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75" name="矩形 74"/>
            <p:cNvSpPr/>
            <p:nvPr/>
          </p:nvSpPr>
          <p:spPr>
            <a:xfrm>
              <a:off x="7729844" y="4322116"/>
              <a:ext cx="1714678" cy="457201"/>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76" name="组合 8"/>
          <p:cNvGrpSpPr/>
          <p:nvPr/>
        </p:nvGrpSpPr>
        <p:grpSpPr bwMode="auto">
          <a:xfrm>
            <a:off x="7917808" y="4115046"/>
            <a:ext cx="2763520" cy="1257936"/>
            <a:chOff x="6003922" y="4322116"/>
            <a:chExt cx="2761473" cy="1258301"/>
          </a:xfrm>
        </p:grpSpPr>
        <p:sp>
          <p:nvSpPr>
            <p:cNvPr id="77" name="矩形 76"/>
            <p:cNvSpPr/>
            <p:nvPr/>
          </p:nvSpPr>
          <p:spPr>
            <a:xfrm>
              <a:off x="6003922" y="4796599"/>
              <a:ext cx="2761473" cy="783818"/>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78" name="矩形 77"/>
            <p:cNvSpPr/>
            <p:nvPr/>
          </p:nvSpPr>
          <p:spPr>
            <a:xfrm>
              <a:off x="6003923" y="4322116"/>
              <a:ext cx="1714678" cy="458335"/>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79" name="组合 8"/>
          <p:cNvGrpSpPr/>
          <p:nvPr/>
        </p:nvGrpSpPr>
        <p:grpSpPr bwMode="auto">
          <a:xfrm>
            <a:off x="6958330" y="1886585"/>
            <a:ext cx="2990215" cy="1241949"/>
            <a:chOff x="6003922" y="4322116"/>
            <a:chExt cx="3450256" cy="1242059"/>
          </a:xfrm>
        </p:grpSpPr>
        <p:sp>
          <p:nvSpPr>
            <p:cNvPr id="80" name="矩形 79"/>
            <p:cNvSpPr/>
            <p:nvPr/>
          </p:nvSpPr>
          <p:spPr>
            <a:xfrm>
              <a:off x="6003922" y="4780515"/>
              <a:ext cx="3450256" cy="783660"/>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81" name="矩形 80"/>
            <p:cNvSpPr/>
            <p:nvPr/>
          </p:nvSpPr>
          <p:spPr>
            <a:xfrm>
              <a:off x="6003922" y="4322116"/>
              <a:ext cx="2532190" cy="5067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82" name="组合 8"/>
          <p:cNvGrpSpPr/>
          <p:nvPr/>
        </p:nvGrpSpPr>
        <p:grpSpPr bwMode="auto">
          <a:xfrm>
            <a:off x="1510067" y="4784322"/>
            <a:ext cx="3039110" cy="1188086"/>
            <a:chOff x="6416366" y="4322116"/>
            <a:chExt cx="3036859" cy="1185491"/>
          </a:xfrm>
        </p:grpSpPr>
        <p:sp>
          <p:nvSpPr>
            <p:cNvPr id="83" name="矩形 82"/>
            <p:cNvSpPr/>
            <p:nvPr/>
          </p:nvSpPr>
          <p:spPr>
            <a:xfrm>
              <a:off x="6416366" y="4725728"/>
              <a:ext cx="3036859" cy="781879"/>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87" name="矩形 86"/>
            <p:cNvSpPr/>
            <p:nvPr/>
          </p:nvSpPr>
          <p:spPr>
            <a:xfrm>
              <a:off x="7729844" y="4322116"/>
              <a:ext cx="1714678" cy="457201"/>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sp>
        <p:nvSpPr>
          <p:cNvPr id="2" name="任意多边形 1"/>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wipe(left)">
                                      <p:cBhvr>
                                        <p:cTn id="14" dur="500"/>
                                        <p:tgtEl>
                                          <p:spTgt spid="19460"/>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bwMode="auto">
          <a:xfrm rot="5400000">
            <a:off x="4708169" y="3189996"/>
            <a:ext cx="3863404" cy="82994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CONTENT</a:t>
            </a:r>
          </a:p>
        </p:txBody>
      </p:sp>
      <p:grpSp>
        <p:nvGrpSpPr>
          <p:cNvPr id="51" name="组合 50"/>
          <p:cNvGrpSpPr/>
          <p:nvPr/>
        </p:nvGrpSpPr>
        <p:grpSpPr>
          <a:xfrm>
            <a:off x="7054850" y="1079500"/>
            <a:ext cx="4552315" cy="793750"/>
            <a:chOff x="11220" y="2605"/>
            <a:chExt cx="7169" cy="1250"/>
          </a:xfrm>
        </p:grpSpPr>
        <p:grpSp>
          <p:nvGrpSpPr>
            <p:cNvPr id="52" name="组合 8"/>
            <p:cNvGrpSpPr/>
            <p:nvPr/>
          </p:nvGrpSpPr>
          <p:grpSpPr bwMode="auto">
            <a:xfrm>
              <a:off x="13637" y="2605"/>
              <a:ext cx="4752" cy="1250"/>
              <a:chOff x="6003922" y="3583857"/>
              <a:chExt cx="4022800" cy="1059618"/>
            </a:xfrm>
          </p:grpSpPr>
          <p:sp>
            <p:nvSpPr>
              <p:cNvPr id="53" name="矩形 52"/>
              <p:cNvSpPr/>
              <p:nvPr/>
            </p:nvSpPr>
            <p:spPr>
              <a:xfrm>
                <a:off x="6011461" y="4111076"/>
                <a:ext cx="4015261" cy="532399"/>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internet.</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4" name="矩形 53"/>
              <p:cNvSpPr/>
              <p:nvPr/>
            </p:nvSpPr>
            <p:spPr>
              <a:xfrm>
                <a:off x="6003922" y="3583857"/>
                <a:ext cx="4022800" cy="61611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上半年工作概述</a:t>
                </a:r>
              </a:p>
            </p:txBody>
          </p:sp>
        </p:grpSp>
        <p:sp>
          <p:nvSpPr>
            <p:cNvPr id="55" name="矩形 54"/>
            <p:cNvSpPr/>
            <p:nvPr/>
          </p:nvSpPr>
          <p:spPr bwMode="auto">
            <a:xfrm>
              <a:off x="11220" y="2605"/>
              <a:ext cx="2203" cy="121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01</a:t>
              </a:r>
            </a:p>
          </p:txBody>
        </p:sp>
      </p:grpSp>
      <p:grpSp>
        <p:nvGrpSpPr>
          <p:cNvPr id="56" name="组合 55"/>
          <p:cNvGrpSpPr/>
          <p:nvPr/>
        </p:nvGrpSpPr>
        <p:grpSpPr>
          <a:xfrm>
            <a:off x="7054850" y="2014855"/>
            <a:ext cx="4552315" cy="778510"/>
            <a:chOff x="11220" y="0"/>
            <a:chExt cx="7169" cy="1226"/>
          </a:xfrm>
        </p:grpSpPr>
        <p:grpSp>
          <p:nvGrpSpPr>
            <p:cNvPr id="57" name="组合 8"/>
            <p:cNvGrpSpPr/>
            <p:nvPr/>
          </p:nvGrpSpPr>
          <p:grpSpPr bwMode="auto">
            <a:xfrm>
              <a:off x="13637" y="0"/>
              <a:ext cx="4752" cy="1227"/>
              <a:chOff x="6003922" y="3583857"/>
              <a:chExt cx="4022800" cy="1040213"/>
            </a:xfrm>
          </p:grpSpPr>
          <p:sp>
            <p:nvSpPr>
              <p:cNvPr id="58" name="矩形 57"/>
              <p:cNvSpPr/>
              <p:nvPr/>
            </p:nvSpPr>
            <p:spPr>
              <a:xfrm>
                <a:off x="6011461" y="4111076"/>
                <a:ext cx="3915951" cy="51299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internet.</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9" name="矩形 58"/>
              <p:cNvSpPr/>
              <p:nvPr/>
            </p:nvSpPr>
            <p:spPr>
              <a:xfrm>
                <a:off x="6003922" y="3583857"/>
                <a:ext cx="4022800" cy="61610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上半年工作结果</a:t>
                </a:r>
              </a:p>
            </p:txBody>
          </p:sp>
        </p:grpSp>
        <p:sp>
          <p:nvSpPr>
            <p:cNvPr id="60" name="矩形 59"/>
            <p:cNvSpPr/>
            <p:nvPr/>
          </p:nvSpPr>
          <p:spPr bwMode="auto">
            <a:xfrm>
              <a:off x="11220" y="0"/>
              <a:ext cx="2203" cy="121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02</a:t>
              </a:r>
            </a:p>
          </p:txBody>
        </p:sp>
      </p:grpSp>
      <p:grpSp>
        <p:nvGrpSpPr>
          <p:cNvPr id="61" name="组合 60"/>
          <p:cNvGrpSpPr/>
          <p:nvPr/>
        </p:nvGrpSpPr>
        <p:grpSpPr>
          <a:xfrm>
            <a:off x="7054850" y="2955290"/>
            <a:ext cx="4552315" cy="904875"/>
            <a:chOff x="11220" y="6203"/>
            <a:chExt cx="7169" cy="1425"/>
          </a:xfrm>
        </p:grpSpPr>
        <p:grpSp>
          <p:nvGrpSpPr>
            <p:cNvPr id="62" name="组合 8"/>
            <p:cNvGrpSpPr/>
            <p:nvPr/>
          </p:nvGrpSpPr>
          <p:grpSpPr bwMode="auto">
            <a:xfrm>
              <a:off x="13637" y="6402"/>
              <a:ext cx="4752" cy="1227"/>
              <a:chOff x="6003922" y="3583857"/>
              <a:chExt cx="4022800" cy="1040213"/>
            </a:xfrm>
          </p:grpSpPr>
          <p:sp>
            <p:nvSpPr>
              <p:cNvPr id="63" name="矩形 62"/>
              <p:cNvSpPr/>
              <p:nvPr/>
            </p:nvSpPr>
            <p:spPr>
              <a:xfrm>
                <a:off x="6011461" y="4111076"/>
                <a:ext cx="3915951" cy="51299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internet.</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4" name="矩形 63"/>
              <p:cNvSpPr/>
              <p:nvPr/>
            </p:nvSpPr>
            <p:spPr>
              <a:xfrm>
                <a:off x="6003922" y="3583857"/>
                <a:ext cx="4022800" cy="61610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上半年成功项目</a:t>
                </a:r>
              </a:p>
            </p:txBody>
          </p:sp>
        </p:grpSp>
        <p:sp>
          <p:nvSpPr>
            <p:cNvPr id="65" name="矩形 64"/>
            <p:cNvSpPr/>
            <p:nvPr/>
          </p:nvSpPr>
          <p:spPr bwMode="auto">
            <a:xfrm>
              <a:off x="11220" y="6203"/>
              <a:ext cx="2203" cy="121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03</a:t>
              </a:r>
            </a:p>
          </p:txBody>
        </p:sp>
      </p:grpSp>
      <p:grpSp>
        <p:nvGrpSpPr>
          <p:cNvPr id="66" name="组合 65"/>
          <p:cNvGrpSpPr/>
          <p:nvPr/>
        </p:nvGrpSpPr>
        <p:grpSpPr>
          <a:xfrm>
            <a:off x="7054850" y="3860800"/>
            <a:ext cx="4552315" cy="906780"/>
            <a:chOff x="11220" y="7999"/>
            <a:chExt cx="7169" cy="1428"/>
          </a:xfrm>
        </p:grpSpPr>
        <p:grpSp>
          <p:nvGrpSpPr>
            <p:cNvPr id="67" name="组合 8"/>
            <p:cNvGrpSpPr/>
            <p:nvPr/>
          </p:nvGrpSpPr>
          <p:grpSpPr bwMode="auto">
            <a:xfrm>
              <a:off x="13637" y="8201"/>
              <a:ext cx="4752" cy="1227"/>
              <a:chOff x="6003922" y="3583857"/>
              <a:chExt cx="4022800" cy="1040213"/>
            </a:xfrm>
          </p:grpSpPr>
          <p:sp>
            <p:nvSpPr>
              <p:cNvPr id="68" name="矩形 67"/>
              <p:cNvSpPr/>
              <p:nvPr/>
            </p:nvSpPr>
            <p:spPr>
              <a:xfrm>
                <a:off x="6011461" y="4111076"/>
                <a:ext cx="4015261" cy="51299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internet.</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9" name="矩形 68"/>
              <p:cNvSpPr/>
              <p:nvPr/>
            </p:nvSpPr>
            <p:spPr>
              <a:xfrm>
                <a:off x="6003922" y="3583857"/>
                <a:ext cx="4022800" cy="61610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上半年存在不足</a:t>
                </a:r>
              </a:p>
            </p:txBody>
          </p:sp>
        </p:grpSp>
        <p:sp>
          <p:nvSpPr>
            <p:cNvPr id="70" name="矩形 69"/>
            <p:cNvSpPr/>
            <p:nvPr/>
          </p:nvSpPr>
          <p:spPr bwMode="auto">
            <a:xfrm>
              <a:off x="11220" y="7999"/>
              <a:ext cx="2203" cy="121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04</a:t>
              </a:r>
            </a:p>
          </p:txBody>
        </p:sp>
      </p:grpSp>
      <p:grpSp>
        <p:nvGrpSpPr>
          <p:cNvPr id="71" name="组合 70"/>
          <p:cNvGrpSpPr/>
          <p:nvPr/>
        </p:nvGrpSpPr>
        <p:grpSpPr>
          <a:xfrm>
            <a:off x="7054850" y="4768215"/>
            <a:ext cx="4552315" cy="907415"/>
            <a:chOff x="11220" y="7999"/>
            <a:chExt cx="7169" cy="1429"/>
          </a:xfrm>
        </p:grpSpPr>
        <p:grpSp>
          <p:nvGrpSpPr>
            <p:cNvPr id="72" name="组合 8"/>
            <p:cNvGrpSpPr/>
            <p:nvPr/>
          </p:nvGrpSpPr>
          <p:grpSpPr bwMode="auto">
            <a:xfrm>
              <a:off x="13637" y="8201"/>
              <a:ext cx="4752" cy="1227"/>
              <a:chOff x="6003922" y="3583857"/>
              <a:chExt cx="4022800" cy="1040213"/>
            </a:xfrm>
          </p:grpSpPr>
          <p:sp>
            <p:nvSpPr>
              <p:cNvPr id="73" name="矩形 72"/>
              <p:cNvSpPr/>
              <p:nvPr/>
            </p:nvSpPr>
            <p:spPr>
              <a:xfrm>
                <a:off x="6011461" y="4111076"/>
                <a:ext cx="4015261" cy="512994"/>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internet.</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74" name="矩形 73"/>
              <p:cNvSpPr/>
              <p:nvPr/>
            </p:nvSpPr>
            <p:spPr>
              <a:xfrm>
                <a:off x="6003922" y="3583857"/>
                <a:ext cx="4022800" cy="61610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下半年工作计划</a:t>
                </a:r>
              </a:p>
            </p:txBody>
          </p:sp>
        </p:grpSp>
        <p:sp>
          <p:nvSpPr>
            <p:cNvPr id="75" name="矩形 74"/>
            <p:cNvSpPr/>
            <p:nvPr/>
          </p:nvSpPr>
          <p:spPr bwMode="auto">
            <a:xfrm>
              <a:off x="11220" y="7999"/>
              <a:ext cx="2203" cy="1210"/>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05</a:t>
              </a:r>
            </a:p>
          </p:txBody>
        </p:sp>
      </p:grpSp>
      <p:sp>
        <p:nvSpPr>
          <p:cNvPr id="29" name="任意多边形 28"/>
          <p:cNvSpPr/>
          <p:nvPr/>
        </p:nvSpPr>
        <p:spPr>
          <a:xfrm flipH="1">
            <a:off x="-24765" y="-19685"/>
            <a:ext cx="6075680" cy="6897370"/>
          </a:xfrm>
          <a:custGeom>
            <a:avLst/>
            <a:gdLst>
              <a:gd name="connisteX0" fmla="*/ 0 w 6075680"/>
              <a:gd name="connsiteY0" fmla="*/ 6854825 h 6854825"/>
              <a:gd name="connisteX1" fmla="*/ 1804035 w 6075680"/>
              <a:gd name="connsiteY1" fmla="*/ 0 h 6854825"/>
              <a:gd name="connisteX2" fmla="*/ 6075680 w 6075680"/>
              <a:gd name="connsiteY2" fmla="*/ 0 h 6854825"/>
              <a:gd name="connisteX3" fmla="*/ 6061710 w 6075680"/>
              <a:gd name="connsiteY3" fmla="*/ 6854825 h 6854825"/>
              <a:gd name="connisteX4" fmla="*/ 0 w 6075680"/>
              <a:gd name="connsiteY4" fmla="*/ 6854825 h 6854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075680" h="6854825">
                <a:moveTo>
                  <a:pt x="0" y="6854825"/>
                </a:moveTo>
                <a:lnTo>
                  <a:pt x="1804035" y="0"/>
                </a:lnTo>
                <a:lnTo>
                  <a:pt x="6075680" y="0"/>
                </a:lnTo>
                <a:lnTo>
                  <a:pt x="6061710" y="6854825"/>
                </a:lnTo>
                <a:lnTo>
                  <a:pt x="0" y="6854825"/>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p:nvSpPr>
        <p:spPr>
          <a:xfrm>
            <a:off x="-24765" y="1971040"/>
            <a:ext cx="5296535" cy="4906645"/>
          </a:xfrm>
          <a:prstGeom prst="rtTriangl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p:cNvSpPr/>
          <p:nvPr/>
        </p:nvSpPr>
        <p:spPr>
          <a:xfrm>
            <a:off x="-24765" y="960120"/>
            <a:ext cx="3030855" cy="591756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1+#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1+#ppt_w/2"/>
                                          </p:val>
                                        </p:tav>
                                        <p:tav tm="100000">
                                          <p:val>
                                            <p:strVal val="#ppt_x"/>
                                          </p:val>
                                        </p:tav>
                                      </p:tavLst>
                                    </p:anim>
                                    <p:anim calcmode="lin" valueType="num">
                                      <p:cBhvr additive="base">
                                        <p:cTn id="2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上半年存在不足</a:t>
            </a:r>
          </a:p>
        </p:txBody>
      </p:sp>
      <p:sp>
        <p:nvSpPr>
          <p:cNvPr id="54" name="任意多边形 53"/>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aphicFrame>
        <p:nvGraphicFramePr>
          <p:cNvPr id="7" name="图表 6"/>
          <p:cNvGraphicFramePr/>
          <p:nvPr/>
        </p:nvGraphicFramePr>
        <p:xfrm>
          <a:off x="1095375" y="1901562"/>
          <a:ext cx="4899025" cy="2897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6365875" y="1901562"/>
          <a:ext cx="4899025" cy="289713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组合 10"/>
          <p:cNvGrpSpPr/>
          <p:nvPr/>
        </p:nvGrpSpPr>
        <p:grpSpPr>
          <a:xfrm>
            <a:off x="1597098" y="4946144"/>
            <a:ext cx="3895578" cy="843198"/>
            <a:chOff x="1912226" y="2352404"/>
            <a:chExt cx="4662284" cy="843198"/>
          </a:xfrm>
        </p:grpSpPr>
        <p:sp>
          <p:nvSpPr>
            <p:cNvPr id="12" name="文本框 11"/>
            <p:cNvSpPr txBox="1"/>
            <p:nvPr/>
          </p:nvSpPr>
          <p:spPr>
            <a:xfrm>
              <a:off x="3374841" y="2352404"/>
              <a:ext cx="1737056"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rgbClr val="323232"/>
                  </a:solidFill>
                  <a:latin typeface="Century Gothic" panose="020B0502020202020204" pitchFamily="34" charset="0"/>
                  <a:ea typeface="微软雅黑" panose="020B0503020204020204" charset="-122"/>
                  <a:sym typeface="Century Gothic" panose="020B0502020202020204" pitchFamily="34" charset="0"/>
                </a:rPr>
                <a:t>经验</a:t>
              </a:r>
            </a:p>
          </p:txBody>
        </p:sp>
        <p:sp>
          <p:nvSpPr>
            <p:cNvPr id="13" name="文本框 12"/>
            <p:cNvSpPr txBox="1"/>
            <p:nvPr/>
          </p:nvSpPr>
          <p:spPr>
            <a:xfrm>
              <a:off x="1912226" y="2735227"/>
              <a:ext cx="4662284" cy="460375"/>
            </a:xfrm>
            <a:prstGeom prst="rect">
              <a:avLst/>
            </a:prstGeom>
            <a:noFill/>
          </p:spPr>
          <p:txBody>
            <a:bodyPr wrap="square">
              <a:spAutoFit/>
              <a:scene3d>
                <a:camera prst="orthographicFront"/>
                <a:lightRig rig="threePt" dir="t"/>
              </a:scene3d>
              <a:sp3d contourW="12700"/>
            </a:bodyPr>
            <a:lstStyle/>
            <a:p>
              <a:pPr algn="ctr">
                <a:defRPr/>
              </a:pPr>
              <a:r>
                <a:rPr lang="en-US" altLang="zh-CN" sz="1200" dirty="0">
                  <a:solidFill>
                    <a:srgbClr val="323232"/>
                  </a:solidFill>
                  <a:latin typeface="微软雅黑" panose="020B0503020204020204" charset="-122"/>
                  <a:ea typeface="微软雅黑" panose="020B0503020204020204" charset="-122"/>
                  <a:cs typeface="Arial" panose="020B0604020202020204" pitchFamily="34" charset="0"/>
                </a:rPr>
                <a:t>这里输入简要文字说明这里输入简要文字说明这里输入简要文字说明这里输入简要文字说明</a:t>
              </a:r>
            </a:p>
          </p:txBody>
        </p:sp>
      </p:grpSp>
      <p:grpSp>
        <p:nvGrpSpPr>
          <p:cNvPr id="14" name="组合 13"/>
          <p:cNvGrpSpPr/>
          <p:nvPr/>
        </p:nvGrpSpPr>
        <p:grpSpPr>
          <a:xfrm>
            <a:off x="6867598" y="4946144"/>
            <a:ext cx="3895578" cy="843198"/>
            <a:chOff x="1912226" y="2352404"/>
            <a:chExt cx="4662284" cy="843198"/>
          </a:xfrm>
        </p:grpSpPr>
        <p:sp>
          <p:nvSpPr>
            <p:cNvPr id="15" name="文本框 14"/>
            <p:cNvSpPr txBox="1"/>
            <p:nvPr/>
          </p:nvSpPr>
          <p:spPr>
            <a:xfrm>
              <a:off x="3374841" y="2352404"/>
              <a:ext cx="1737056"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rgbClr val="323232"/>
                  </a:solidFill>
                  <a:latin typeface="Century Gothic" panose="020B0502020202020204" pitchFamily="34" charset="0"/>
                  <a:ea typeface="微软雅黑" panose="020B0503020204020204" charset="-122"/>
                  <a:sym typeface="Century Gothic" panose="020B0502020202020204" pitchFamily="34" charset="0"/>
                </a:rPr>
                <a:t>成绩</a:t>
              </a:r>
            </a:p>
          </p:txBody>
        </p:sp>
        <p:sp>
          <p:nvSpPr>
            <p:cNvPr id="16" name="文本框 15"/>
            <p:cNvSpPr txBox="1"/>
            <p:nvPr/>
          </p:nvSpPr>
          <p:spPr>
            <a:xfrm>
              <a:off x="1912226" y="2735227"/>
              <a:ext cx="4662284" cy="460375"/>
            </a:xfrm>
            <a:prstGeom prst="rect">
              <a:avLst/>
            </a:prstGeom>
            <a:noFill/>
          </p:spPr>
          <p:txBody>
            <a:bodyPr wrap="square">
              <a:spAutoFit/>
              <a:scene3d>
                <a:camera prst="orthographicFront"/>
                <a:lightRig rig="threePt" dir="t"/>
              </a:scene3d>
              <a:sp3d contourW="12700"/>
            </a:bodyPr>
            <a:lstStyle/>
            <a:p>
              <a:pPr algn="ctr">
                <a:defRPr/>
              </a:pPr>
              <a:r>
                <a:rPr lang="en-US" altLang="zh-CN" sz="1200" dirty="0">
                  <a:solidFill>
                    <a:srgbClr val="323232"/>
                  </a:solidFill>
                  <a:latin typeface="微软雅黑" panose="020B0503020204020204" charset="-122"/>
                  <a:ea typeface="微软雅黑" panose="020B0503020204020204" charset="-122"/>
                  <a:cs typeface="Arial" panose="020B0604020202020204" pitchFamily="34" charset="0"/>
                </a:rPr>
                <a:t>这里输入简要文字说明这里输入简要文字说明这里输入简要文字说明这里输入简要文字说明</a:t>
              </a:r>
            </a:p>
          </p:txBody>
        </p:sp>
      </p:gr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上半年存在不足</a:t>
            </a:r>
          </a:p>
        </p:txBody>
      </p:sp>
      <p:grpSp>
        <p:nvGrpSpPr>
          <p:cNvPr id="10255" name="组合 1"/>
          <p:cNvGrpSpPr/>
          <p:nvPr/>
        </p:nvGrpSpPr>
        <p:grpSpPr bwMode="auto">
          <a:xfrm>
            <a:off x="8824913" y="2124950"/>
            <a:ext cx="1631950" cy="1631951"/>
            <a:chOff x="9152630" y="2219461"/>
            <a:chExt cx="2049407" cy="2047627"/>
          </a:xfrm>
          <a:solidFill>
            <a:srgbClr val="2C3749"/>
          </a:solidFill>
        </p:grpSpPr>
        <p:sp>
          <p:nvSpPr>
            <p:cNvPr id="3" name="PA_文本框 7"/>
            <p:cNvSpPr txBox="1">
              <a:spLocks noChangeArrowheads="1"/>
            </p:cNvSpPr>
            <p:nvPr>
              <p:custDataLst>
                <p:tags r:id="rId4"/>
              </p:custDataLst>
            </p:nvPr>
          </p:nvSpPr>
          <p:spPr bwMode="auto">
            <a:xfrm>
              <a:off x="9761302" y="2976361"/>
              <a:ext cx="831724" cy="520272"/>
            </a:xfrm>
            <a:prstGeom prst="rect">
              <a:avLst/>
            </a:prstGeom>
            <a:noFill/>
            <a:ln w="9525">
              <a:noFill/>
              <a:miter lim="800000"/>
            </a:ln>
          </p:spPr>
          <p:txBody>
            <a:bodyPr wrap="none" lIns="45720" tIns="22860" rIns="45720" bIns="22860">
              <a:spAutoFit/>
              <a:scene3d>
                <a:camera prst="orthographicFront"/>
                <a:lightRig rig="threePt" dir="t"/>
              </a:scene3d>
              <a:sp3d contourW="12700"/>
            </a:body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CA" sz="2400" b="0" i="0" u="none" strike="noStrike" kern="1200" cap="none" spc="-150" normalizeH="0" baseline="0" noProof="0" dirty="0">
                  <a:ln>
                    <a:noFill/>
                  </a:ln>
                  <a:solidFill>
                    <a:srgbClr val="323232"/>
                  </a:solidFill>
                  <a:effectLst/>
                  <a:uLnTx/>
                  <a:uFillTx/>
                  <a:latin typeface="微软雅黑" panose="020B0503020204020204" charset="-122"/>
                  <a:ea typeface="微软雅黑" panose="020B0503020204020204" charset="-122"/>
                  <a:cs typeface="Open Sans Light" panose="020B0306030504020204" pitchFamily="34" charset="0"/>
                </a:rPr>
                <a:t>90%</a:t>
              </a:r>
            </a:p>
          </p:txBody>
        </p:sp>
        <p:sp>
          <p:nvSpPr>
            <p:cNvPr id="4" name="Freeform 31"/>
            <p:cNvSpPr/>
            <p:nvPr/>
          </p:nvSpPr>
          <p:spPr bwMode="auto">
            <a:xfrm>
              <a:off x="10235148" y="2219461"/>
              <a:ext cx="251192" cy="157357"/>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 name="Freeform 13"/>
            <p:cNvSpPr/>
            <p:nvPr/>
          </p:nvSpPr>
          <p:spPr bwMode="auto">
            <a:xfrm>
              <a:off x="9645047" y="2291168"/>
              <a:ext cx="247205" cy="18524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rgbClr val="D9D9D9"/>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 name="Freeform 14"/>
            <p:cNvSpPr/>
            <p:nvPr/>
          </p:nvSpPr>
          <p:spPr bwMode="auto">
            <a:xfrm>
              <a:off x="9399835" y="2432590"/>
              <a:ext cx="237237" cy="231055"/>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 name="Freeform 15"/>
            <p:cNvSpPr/>
            <p:nvPr/>
          </p:nvSpPr>
          <p:spPr bwMode="auto">
            <a:xfrm>
              <a:off x="9230381" y="2655678"/>
              <a:ext cx="205339" cy="252965"/>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 name="Freeform 16"/>
            <p:cNvSpPr/>
            <p:nvPr/>
          </p:nvSpPr>
          <p:spPr bwMode="auto">
            <a:xfrm>
              <a:off x="9152630" y="2932545"/>
              <a:ext cx="157494" cy="252966"/>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 name="Freeform 17"/>
            <p:cNvSpPr/>
            <p:nvPr/>
          </p:nvSpPr>
          <p:spPr bwMode="auto">
            <a:xfrm>
              <a:off x="9176553" y="3241283"/>
              <a:ext cx="117622" cy="235039"/>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0" name="Freeform 18"/>
            <p:cNvSpPr/>
            <p:nvPr/>
          </p:nvSpPr>
          <p:spPr bwMode="auto">
            <a:xfrm>
              <a:off x="9224399" y="3530101"/>
              <a:ext cx="183410" cy="244999"/>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1" name="Freeform 19"/>
            <p:cNvSpPr/>
            <p:nvPr/>
          </p:nvSpPr>
          <p:spPr bwMode="auto">
            <a:xfrm>
              <a:off x="9365945" y="3783067"/>
              <a:ext cx="229262" cy="239023"/>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2" name="Freeform 20"/>
            <p:cNvSpPr/>
            <p:nvPr/>
          </p:nvSpPr>
          <p:spPr bwMode="auto">
            <a:xfrm>
              <a:off x="9589226" y="3984244"/>
              <a:ext cx="253185" cy="207153"/>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3" name="Freeform 21"/>
            <p:cNvSpPr/>
            <p:nvPr/>
          </p:nvSpPr>
          <p:spPr bwMode="auto">
            <a:xfrm>
              <a:off x="9868328" y="4111723"/>
              <a:ext cx="251192" cy="155365"/>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4" name="Freeform 22"/>
            <p:cNvSpPr/>
            <p:nvPr/>
          </p:nvSpPr>
          <p:spPr bwMode="auto">
            <a:xfrm>
              <a:off x="10177334" y="4127657"/>
              <a:ext cx="235243" cy="11752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5" name="Freeform 23"/>
            <p:cNvSpPr/>
            <p:nvPr/>
          </p:nvSpPr>
          <p:spPr bwMode="auto">
            <a:xfrm>
              <a:off x="10462417" y="4012130"/>
              <a:ext cx="247205" cy="183251"/>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6" name="Freeform 24"/>
            <p:cNvSpPr/>
            <p:nvPr/>
          </p:nvSpPr>
          <p:spPr bwMode="auto">
            <a:xfrm>
              <a:off x="10717596" y="3824896"/>
              <a:ext cx="237236" cy="229064"/>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7" name="Freeform 25"/>
            <p:cNvSpPr/>
            <p:nvPr/>
          </p:nvSpPr>
          <p:spPr bwMode="auto">
            <a:xfrm>
              <a:off x="10918948" y="3577906"/>
              <a:ext cx="205340" cy="252966"/>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8" name="Freeform 26"/>
            <p:cNvSpPr/>
            <p:nvPr/>
          </p:nvSpPr>
          <p:spPr bwMode="auto">
            <a:xfrm>
              <a:off x="11044544" y="3301039"/>
              <a:ext cx="157493" cy="252965"/>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9" name="Freeform 27"/>
            <p:cNvSpPr/>
            <p:nvPr/>
          </p:nvSpPr>
          <p:spPr bwMode="auto">
            <a:xfrm>
              <a:off x="11060493" y="3010228"/>
              <a:ext cx="117621" cy="23105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grp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0" name="Freeform 28"/>
            <p:cNvSpPr/>
            <p:nvPr/>
          </p:nvSpPr>
          <p:spPr bwMode="auto">
            <a:xfrm>
              <a:off x="10944865" y="2713441"/>
              <a:ext cx="185403" cy="243006"/>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1" name="Freeform 29"/>
            <p:cNvSpPr/>
            <p:nvPr/>
          </p:nvSpPr>
          <p:spPr bwMode="auto">
            <a:xfrm>
              <a:off x="10759461" y="2464460"/>
              <a:ext cx="229263" cy="23703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2" name="Freeform 30"/>
            <p:cNvSpPr/>
            <p:nvPr/>
          </p:nvSpPr>
          <p:spPr bwMode="auto">
            <a:xfrm>
              <a:off x="10512256" y="2295151"/>
              <a:ext cx="253186" cy="207153"/>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3" name="Freeform 32"/>
            <p:cNvSpPr/>
            <p:nvPr/>
          </p:nvSpPr>
          <p:spPr bwMode="auto">
            <a:xfrm>
              <a:off x="9942090" y="2243363"/>
              <a:ext cx="235243" cy="11752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rgbClr val="D9D9D9"/>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0256" name="组合 23"/>
          <p:cNvGrpSpPr/>
          <p:nvPr/>
        </p:nvGrpSpPr>
        <p:grpSpPr bwMode="auto">
          <a:xfrm>
            <a:off x="3935413" y="2124950"/>
            <a:ext cx="1631950" cy="1631951"/>
            <a:chOff x="3594629" y="2219461"/>
            <a:chExt cx="2049407" cy="2047627"/>
          </a:xfrm>
        </p:grpSpPr>
        <p:sp>
          <p:nvSpPr>
            <p:cNvPr id="25" name="PA_文本框 7"/>
            <p:cNvSpPr txBox="1">
              <a:spLocks noChangeArrowheads="1"/>
            </p:cNvSpPr>
            <p:nvPr>
              <p:custDataLst>
                <p:tags r:id="rId3"/>
              </p:custDataLst>
            </p:nvPr>
          </p:nvSpPr>
          <p:spPr bwMode="auto">
            <a:xfrm>
              <a:off x="4233627" y="2955115"/>
              <a:ext cx="770195" cy="521783"/>
            </a:xfrm>
            <a:prstGeom prst="rect">
              <a:avLst/>
            </a:prstGeom>
            <a:noFill/>
            <a:ln w="9525">
              <a:noFill/>
              <a:miter lim="800000"/>
            </a:ln>
          </p:spPr>
          <p:txBody>
            <a:bodyPr wrap="none" lIns="45720" tIns="22860" rIns="45720" bIns="22860">
              <a:spAutoFit/>
              <a:scene3d>
                <a:camera prst="orthographicFront"/>
                <a:lightRig rig="threePt" dir="t"/>
              </a:scene3d>
              <a:sp3d contourW="12700"/>
            </a:body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CA" sz="2400" b="0" i="0" u="none" strike="noStrike" kern="1200" cap="none" spc="-150" normalizeH="0" baseline="0" noProof="0" dirty="0">
                  <a:ln>
                    <a:noFill/>
                  </a:ln>
                  <a:solidFill>
                    <a:srgbClr val="323232"/>
                  </a:solidFill>
                  <a:effectLst/>
                  <a:uLnTx/>
                  <a:uFillTx/>
                  <a:latin typeface="微软雅黑" panose="020B0503020204020204" charset="-122"/>
                  <a:ea typeface="微软雅黑" panose="020B0503020204020204" charset="-122"/>
                  <a:cs typeface="Open Sans Light" panose="020B0306030504020204" pitchFamily="34" charset="0"/>
                </a:rPr>
                <a:t>50%</a:t>
              </a:r>
            </a:p>
          </p:txBody>
        </p:sp>
        <p:sp>
          <p:nvSpPr>
            <p:cNvPr id="26" name="Freeform 31"/>
            <p:cNvSpPr/>
            <p:nvPr/>
          </p:nvSpPr>
          <p:spPr bwMode="auto">
            <a:xfrm>
              <a:off x="4685120" y="2219461"/>
              <a:ext cx="251192" cy="157357"/>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7" name="Freeform 13"/>
            <p:cNvSpPr/>
            <p:nvPr/>
          </p:nvSpPr>
          <p:spPr bwMode="auto">
            <a:xfrm>
              <a:off x="4087044" y="2291168"/>
              <a:ext cx="247205" cy="18524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8" name="Freeform 14"/>
            <p:cNvSpPr/>
            <p:nvPr/>
          </p:nvSpPr>
          <p:spPr bwMode="auto">
            <a:xfrm>
              <a:off x="3841834" y="2432590"/>
              <a:ext cx="237236" cy="231055"/>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9" name="Freeform 15"/>
            <p:cNvSpPr/>
            <p:nvPr/>
          </p:nvSpPr>
          <p:spPr bwMode="auto">
            <a:xfrm>
              <a:off x="3672378" y="2655678"/>
              <a:ext cx="205340" cy="252965"/>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0" name="Freeform 16"/>
            <p:cNvSpPr/>
            <p:nvPr/>
          </p:nvSpPr>
          <p:spPr bwMode="auto">
            <a:xfrm>
              <a:off x="3594629" y="2932545"/>
              <a:ext cx="157493" cy="252966"/>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1" name="Freeform 17"/>
            <p:cNvSpPr/>
            <p:nvPr/>
          </p:nvSpPr>
          <p:spPr bwMode="auto">
            <a:xfrm>
              <a:off x="3618552" y="3241283"/>
              <a:ext cx="117621" cy="235039"/>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2" name="Freeform 18"/>
            <p:cNvSpPr/>
            <p:nvPr/>
          </p:nvSpPr>
          <p:spPr bwMode="auto">
            <a:xfrm>
              <a:off x="3666398" y="3530101"/>
              <a:ext cx="183410" cy="244999"/>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3" name="Freeform 19"/>
            <p:cNvSpPr/>
            <p:nvPr/>
          </p:nvSpPr>
          <p:spPr bwMode="auto">
            <a:xfrm>
              <a:off x="3807942" y="3783067"/>
              <a:ext cx="229263" cy="239023"/>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4" name="Freeform 20"/>
            <p:cNvSpPr/>
            <p:nvPr/>
          </p:nvSpPr>
          <p:spPr bwMode="auto">
            <a:xfrm>
              <a:off x="4031224" y="3984244"/>
              <a:ext cx="253186" cy="207153"/>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5" name="Freeform 21"/>
            <p:cNvSpPr/>
            <p:nvPr/>
          </p:nvSpPr>
          <p:spPr bwMode="auto">
            <a:xfrm>
              <a:off x="4310326" y="4111723"/>
              <a:ext cx="251192" cy="155365"/>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6" name="Freeform 22"/>
            <p:cNvSpPr/>
            <p:nvPr/>
          </p:nvSpPr>
          <p:spPr bwMode="auto">
            <a:xfrm>
              <a:off x="4627306" y="4127657"/>
              <a:ext cx="235243" cy="11752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7" name="Freeform 23"/>
            <p:cNvSpPr/>
            <p:nvPr/>
          </p:nvSpPr>
          <p:spPr bwMode="auto">
            <a:xfrm>
              <a:off x="4912389" y="4012130"/>
              <a:ext cx="247205" cy="183251"/>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8" name="Freeform 24"/>
            <p:cNvSpPr/>
            <p:nvPr/>
          </p:nvSpPr>
          <p:spPr bwMode="auto">
            <a:xfrm>
              <a:off x="5159594" y="3824896"/>
              <a:ext cx="237237" cy="229064"/>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9" name="Freeform 25"/>
            <p:cNvSpPr/>
            <p:nvPr/>
          </p:nvSpPr>
          <p:spPr bwMode="auto">
            <a:xfrm>
              <a:off x="5360947" y="3577906"/>
              <a:ext cx="205339" cy="252966"/>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0" name="Freeform 26"/>
            <p:cNvSpPr/>
            <p:nvPr/>
          </p:nvSpPr>
          <p:spPr bwMode="auto">
            <a:xfrm>
              <a:off x="5486542" y="3301039"/>
              <a:ext cx="157494" cy="252965"/>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1" name="Freeform 27"/>
            <p:cNvSpPr/>
            <p:nvPr/>
          </p:nvSpPr>
          <p:spPr bwMode="auto">
            <a:xfrm>
              <a:off x="5502491" y="3010228"/>
              <a:ext cx="117622" cy="23105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2" name="Freeform 28"/>
            <p:cNvSpPr/>
            <p:nvPr/>
          </p:nvSpPr>
          <p:spPr bwMode="auto">
            <a:xfrm>
              <a:off x="5386863" y="2713441"/>
              <a:ext cx="185404" cy="243006"/>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3" name="Freeform 29"/>
            <p:cNvSpPr/>
            <p:nvPr/>
          </p:nvSpPr>
          <p:spPr bwMode="auto">
            <a:xfrm>
              <a:off x="5201460" y="2464460"/>
              <a:ext cx="229262" cy="23703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4" name="Freeform 30"/>
            <p:cNvSpPr/>
            <p:nvPr/>
          </p:nvSpPr>
          <p:spPr bwMode="auto">
            <a:xfrm>
              <a:off x="4962229" y="2295151"/>
              <a:ext cx="253185" cy="207153"/>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323232"/>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5" name="Freeform 32"/>
            <p:cNvSpPr/>
            <p:nvPr/>
          </p:nvSpPr>
          <p:spPr bwMode="auto">
            <a:xfrm>
              <a:off x="4384089" y="2243363"/>
              <a:ext cx="235243" cy="11752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0257" name="组合 45"/>
          <p:cNvGrpSpPr/>
          <p:nvPr/>
        </p:nvGrpSpPr>
        <p:grpSpPr bwMode="auto">
          <a:xfrm>
            <a:off x="6358289" y="2124951"/>
            <a:ext cx="1632217" cy="1631949"/>
            <a:chOff x="6408012" y="2219461"/>
            <a:chExt cx="2049742" cy="2047625"/>
          </a:xfrm>
        </p:grpSpPr>
        <p:sp>
          <p:nvSpPr>
            <p:cNvPr id="47" name="PA_文本框 7"/>
            <p:cNvSpPr txBox="1">
              <a:spLocks noChangeArrowheads="1"/>
            </p:cNvSpPr>
            <p:nvPr>
              <p:custDataLst>
                <p:tags r:id="rId2"/>
              </p:custDataLst>
            </p:nvPr>
          </p:nvSpPr>
          <p:spPr bwMode="auto">
            <a:xfrm>
              <a:off x="7047787" y="2955115"/>
              <a:ext cx="770195" cy="521783"/>
            </a:xfrm>
            <a:prstGeom prst="rect">
              <a:avLst/>
            </a:prstGeom>
            <a:noFill/>
            <a:ln w="9525">
              <a:noFill/>
              <a:miter lim="800000"/>
            </a:ln>
          </p:spPr>
          <p:txBody>
            <a:bodyPr wrap="none" lIns="45720" tIns="22860" rIns="45720" bIns="22860">
              <a:spAutoFit/>
              <a:scene3d>
                <a:camera prst="orthographicFront"/>
                <a:lightRig rig="threePt" dir="t"/>
              </a:scene3d>
              <a:sp3d contourW="12700"/>
            </a:body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CA" sz="2400" b="0" i="0" u="none" strike="noStrike" kern="1200" cap="none" spc="-150" normalizeH="0" baseline="0" noProof="0" dirty="0">
                  <a:ln>
                    <a:noFill/>
                  </a:ln>
                  <a:solidFill>
                    <a:srgbClr val="323232"/>
                  </a:solidFill>
                  <a:effectLst/>
                  <a:uLnTx/>
                  <a:uFillTx/>
                  <a:latin typeface="微软雅黑" panose="020B0503020204020204" charset="-122"/>
                  <a:ea typeface="微软雅黑" panose="020B0503020204020204" charset="-122"/>
                  <a:cs typeface="Open Sans Light" panose="020B0306030504020204" pitchFamily="34" charset="0"/>
                </a:rPr>
                <a:t>80%</a:t>
              </a:r>
            </a:p>
          </p:txBody>
        </p:sp>
        <p:sp>
          <p:nvSpPr>
            <p:cNvPr id="48" name="Freeform 31"/>
            <p:cNvSpPr/>
            <p:nvPr/>
          </p:nvSpPr>
          <p:spPr bwMode="auto">
            <a:xfrm>
              <a:off x="7490088" y="2219461"/>
              <a:ext cx="251192" cy="157357"/>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9" name="Freeform 13"/>
            <p:cNvSpPr/>
            <p:nvPr/>
          </p:nvSpPr>
          <p:spPr bwMode="auto">
            <a:xfrm>
              <a:off x="6899986" y="2291168"/>
              <a:ext cx="247205" cy="18524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0" name="Freeform 14"/>
            <p:cNvSpPr/>
            <p:nvPr/>
          </p:nvSpPr>
          <p:spPr bwMode="auto">
            <a:xfrm>
              <a:off x="6654776" y="2432590"/>
              <a:ext cx="237236" cy="231055"/>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1" name="Freeform 15"/>
            <p:cNvSpPr/>
            <p:nvPr/>
          </p:nvSpPr>
          <p:spPr bwMode="auto">
            <a:xfrm>
              <a:off x="6485320" y="2655678"/>
              <a:ext cx="205340" cy="252965"/>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2" name="Freeform 16"/>
            <p:cNvSpPr/>
            <p:nvPr/>
          </p:nvSpPr>
          <p:spPr bwMode="auto">
            <a:xfrm>
              <a:off x="6407571" y="2932545"/>
              <a:ext cx="157493" cy="252966"/>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3" name="Freeform 17"/>
            <p:cNvSpPr/>
            <p:nvPr/>
          </p:nvSpPr>
          <p:spPr bwMode="auto">
            <a:xfrm>
              <a:off x="6431494" y="3241283"/>
              <a:ext cx="117621" cy="235039"/>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 name="Freeform 18"/>
            <p:cNvSpPr/>
            <p:nvPr/>
          </p:nvSpPr>
          <p:spPr bwMode="auto">
            <a:xfrm>
              <a:off x="6479340" y="3530101"/>
              <a:ext cx="183410" cy="244999"/>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5" name="Freeform 19"/>
            <p:cNvSpPr/>
            <p:nvPr/>
          </p:nvSpPr>
          <p:spPr bwMode="auto">
            <a:xfrm>
              <a:off x="6620884" y="3783067"/>
              <a:ext cx="229263" cy="239023"/>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6" name="Freeform 20"/>
            <p:cNvSpPr/>
            <p:nvPr/>
          </p:nvSpPr>
          <p:spPr bwMode="auto">
            <a:xfrm>
              <a:off x="6844166" y="3984244"/>
              <a:ext cx="253186" cy="207153"/>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7" name="Freeform 21"/>
            <p:cNvSpPr/>
            <p:nvPr/>
          </p:nvSpPr>
          <p:spPr bwMode="auto">
            <a:xfrm>
              <a:off x="7123268" y="4111723"/>
              <a:ext cx="251192" cy="155365"/>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8" name="Freeform 22"/>
            <p:cNvSpPr/>
            <p:nvPr/>
          </p:nvSpPr>
          <p:spPr bwMode="auto">
            <a:xfrm>
              <a:off x="7432275" y="4127657"/>
              <a:ext cx="235243" cy="11752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4" name="Freeform 23"/>
            <p:cNvSpPr/>
            <p:nvPr/>
          </p:nvSpPr>
          <p:spPr bwMode="auto">
            <a:xfrm>
              <a:off x="7717357" y="4012130"/>
              <a:ext cx="247205" cy="183251"/>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6" name="Freeform 24"/>
            <p:cNvSpPr/>
            <p:nvPr/>
          </p:nvSpPr>
          <p:spPr bwMode="auto">
            <a:xfrm>
              <a:off x="7972536" y="3824896"/>
              <a:ext cx="237237" cy="229064"/>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1" name="Freeform 25"/>
            <p:cNvSpPr/>
            <p:nvPr/>
          </p:nvSpPr>
          <p:spPr bwMode="auto">
            <a:xfrm>
              <a:off x="8173889" y="3577906"/>
              <a:ext cx="205339" cy="252966"/>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2" name="Freeform 26"/>
            <p:cNvSpPr/>
            <p:nvPr/>
          </p:nvSpPr>
          <p:spPr bwMode="auto">
            <a:xfrm>
              <a:off x="8299484" y="3301039"/>
              <a:ext cx="157494" cy="252965"/>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3" name="Freeform 27"/>
            <p:cNvSpPr/>
            <p:nvPr/>
          </p:nvSpPr>
          <p:spPr bwMode="auto">
            <a:xfrm>
              <a:off x="8315433" y="3010228"/>
              <a:ext cx="117622" cy="23105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4" name="Freeform 28"/>
            <p:cNvSpPr/>
            <p:nvPr/>
          </p:nvSpPr>
          <p:spPr bwMode="auto">
            <a:xfrm>
              <a:off x="8199805" y="2713441"/>
              <a:ext cx="185404" cy="243006"/>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5" name="Freeform 29"/>
            <p:cNvSpPr/>
            <p:nvPr/>
          </p:nvSpPr>
          <p:spPr bwMode="auto">
            <a:xfrm>
              <a:off x="8014402" y="2464460"/>
              <a:ext cx="229262" cy="23703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6" name="Freeform 30"/>
            <p:cNvSpPr/>
            <p:nvPr/>
          </p:nvSpPr>
          <p:spPr bwMode="auto">
            <a:xfrm>
              <a:off x="7767197" y="2295151"/>
              <a:ext cx="253185" cy="207153"/>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7" name="Freeform 32"/>
            <p:cNvSpPr/>
            <p:nvPr/>
          </p:nvSpPr>
          <p:spPr bwMode="auto">
            <a:xfrm>
              <a:off x="7197031" y="2243363"/>
              <a:ext cx="235243" cy="11752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0258" name="组合 67"/>
          <p:cNvGrpSpPr/>
          <p:nvPr/>
        </p:nvGrpSpPr>
        <p:grpSpPr bwMode="auto">
          <a:xfrm>
            <a:off x="1524863" y="2124951"/>
            <a:ext cx="1632218" cy="1631949"/>
            <a:chOff x="835387" y="2219462"/>
            <a:chExt cx="2049743" cy="2047625"/>
          </a:xfrm>
        </p:grpSpPr>
        <p:sp>
          <p:nvSpPr>
            <p:cNvPr id="69" name="PA_文本框 7"/>
            <p:cNvSpPr txBox="1">
              <a:spLocks noChangeArrowheads="1"/>
            </p:cNvSpPr>
            <p:nvPr>
              <p:custDataLst>
                <p:tags r:id="rId1"/>
              </p:custDataLst>
            </p:nvPr>
          </p:nvSpPr>
          <p:spPr bwMode="auto">
            <a:xfrm>
              <a:off x="1478633" y="2956189"/>
              <a:ext cx="770195" cy="521783"/>
            </a:xfrm>
            <a:prstGeom prst="rect">
              <a:avLst/>
            </a:prstGeom>
            <a:noFill/>
            <a:ln w="9525">
              <a:noFill/>
              <a:miter lim="800000"/>
            </a:ln>
          </p:spPr>
          <p:txBody>
            <a:bodyPr wrap="none" lIns="45720" tIns="22860" rIns="45720" bIns="22860">
              <a:spAutoFit/>
              <a:scene3d>
                <a:camera prst="orthographicFront"/>
                <a:lightRig rig="threePt" dir="t"/>
              </a:scene3d>
              <a:sp3d contourW="12700"/>
            </a:body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CA" sz="2400" b="0" i="0" u="none" strike="noStrike" kern="1200" cap="none" spc="-150" normalizeH="0" baseline="0" noProof="0" dirty="0">
                  <a:ln>
                    <a:noFill/>
                  </a:ln>
                  <a:solidFill>
                    <a:srgbClr val="323232"/>
                  </a:solidFill>
                  <a:effectLst/>
                  <a:uLnTx/>
                  <a:uFillTx/>
                  <a:latin typeface="微软雅黑" panose="020B0503020204020204" charset="-122"/>
                  <a:ea typeface="微软雅黑" panose="020B0503020204020204" charset="-122"/>
                  <a:cs typeface="Open Sans Light" panose="020B0306030504020204" pitchFamily="34" charset="0"/>
                </a:rPr>
                <a:t>30%</a:t>
              </a:r>
            </a:p>
          </p:txBody>
        </p:sp>
        <p:sp>
          <p:nvSpPr>
            <p:cNvPr id="70" name="Freeform 31"/>
            <p:cNvSpPr/>
            <p:nvPr/>
          </p:nvSpPr>
          <p:spPr bwMode="auto">
            <a:xfrm>
              <a:off x="1917905" y="2219461"/>
              <a:ext cx="251192" cy="157357"/>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1" name="Freeform 13"/>
            <p:cNvSpPr/>
            <p:nvPr/>
          </p:nvSpPr>
          <p:spPr bwMode="auto">
            <a:xfrm>
              <a:off x="1327803" y="2291168"/>
              <a:ext cx="247205" cy="18524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2" name="Freeform 14"/>
            <p:cNvSpPr/>
            <p:nvPr/>
          </p:nvSpPr>
          <p:spPr bwMode="auto">
            <a:xfrm>
              <a:off x="1082592" y="2432590"/>
              <a:ext cx="237237" cy="231055"/>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3" name="Freeform 15"/>
            <p:cNvSpPr/>
            <p:nvPr/>
          </p:nvSpPr>
          <p:spPr bwMode="auto">
            <a:xfrm>
              <a:off x="913137" y="2655677"/>
              <a:ext cx="205339" cy="252965"/>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4" name="Freeform 16"/>
            <p:cNvSpPr/>
            <p:nvPr/>
          </p:nvSpPr>
          <p:spPr bwMode="auto">
            <a:xfrm>
              <a:off x="835387" y="2932545"/>
              <a:ext cx="157494" cy="252966"/>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5" name="Freeform 17"/>
            <p:cNvSpPr/>
            <p:nvPr/>
          </p:nvSpPr>
          <p:spPr bwMode="auto">
            <a:xfrm>
              <a:off x="859310" y="3241283"/>
              <a:ext cx="117622" cy="235039"/>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6" name="Freeform 18"/>
            <p:cNvSpPr/>
            <p:nvPr/>
          </p:nvSpPr>
          <p:spPr bwMode="auto">
            <a:xfrm>
              <a:off x="907156" y="3530101"/>
              <a:ext cx="183410" cy="244999"/>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7" name="Freeform 19"/>
            <p:cNvSpPr/>
            <p:nvPr/>
          </p:nvSpPr>
          <p:spPr bwMode="auto">
            <a:xfrm>
              <a:off x="1048701" y="3783067"/>
              <a:ext cx="229262" cy="239023"/>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8" name="Freeform 20"/>
            <p:cNvSpPr/>
            <p:nvPr/>
          </p:nvSpPr>
          <p:spPr bwMode="auto">
            <a:xfrm>
              <a:off x="1271983" y="3984244"/>
              <a:ext cx="253185" cy="207153"/>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79" name="Freeform 21"/>
            <p:cNvSpPr/>
            <p:nvPr/>
          </p:nvSpPr>
          <p:spPr bwMode="auto">
            <a:xfrm>
              <a:off x="1551085" y="4111722"/>
              <a:ext cx="251192" cy="155365"/>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0" name="Freeform 22"/>
            <p:cNvSpPr/>
            <p:nvPr/>
          </p:nvSpPr>
          <p:spPr bwMode="auto">
            <a:xfrm>
              <a:off x="1860090" y="4127657"/>
              <a:ext cx="235243" cy="11752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1" name="Freeform 23"/>
            <p:cNvSpPr/>
            <p:nvPr/>
          </p:nvSpPr>
          <p:spPr bwMode="auto">
            <a:xfrm>
              <a:off x="2145174" y="4012130"/>
              <a:ext cx="247205" cy="183251"/>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2" name="Freeform 24"/>
            <p:cNvSpPr/>
            <p:nvPr/>
          </p:nvSpPr>
          <p:spPr bwMode="auto">
            <a:xfrm>
              <a:off x="2400353" y="3824895"/>
              <a:ext cx="237236" cy="229064"/>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chemeClr val="bg1">
                <a:lumMod val="85000"/>
              </a:schemeClr>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3" name="Freeform 25"/>
            <p:cNvSpPr/>
            <p:nvPr/>
          </p:nvSpPr>
          <p:spPr bwMode="auto">
            <a:xfrm>
              <a:off x="2601704" y="3577905"/>
              <a:ext cx="205340" cy="252966"/>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4" name="Freeform 26"/>
            <p:cNvSpPr/>
            <p:nvPr/>
          </p:nvSpPr>
          <p:spPr bwMode="auto">
            <a:xfrm>
              <a:off x="2727301" y="3301038"/>
              <a:ext cx="157493" cy="252965"/>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5" name="Freeform 27"/>
            <p:cNvSpPr/>
            <p:nvPr/>
          </p:nvSpPr>
          <p:spPr bwMode="auto">
            <a:xfrm>
              <a:off x="2743249" y="3010228"/>
              <a:ext cx="117621" cy="23105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6" name="Freeform 28"/>
            <p:cNvSpPr/>
            <p:nvPr/>
          </p:nvSpPr>
          <p:spPr bwMode="auto">
            <a:xfrm>
              <a:off x="2627621" y="2713441"/>
              <a:ext cx="185403" cy="243006"/>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7" name="Freeform 29"/>
            <p:cNvSpPr/>
            <p:nvPr/>
          </p:nvSpPr>
          <p:spPr bwMode="auto">
            <a:xfrm>
              <a:off x="2442217" y="2464459"/>
              <a:ext cx="229263" cy="23703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8" name="Freeform 30"/>
            <p:cNvSpPr/>
            <p:nvPr/>
          </p:nvSpPr>
          <p:spPr bwMode="auto">
            <a:xfrm>
              <a:off x="2195013" y="2295151"/>
              <a:ext cx="253186" cy="207153"/>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FC000"/>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89" name="Freeform 32"/>
            <p:cNvSpPr/>
            <p:nvPr/>
          </p:nvSpPr>
          <p:spPr bwMode="auto">
            <a:xfrm>
              <a:off x="1624847" y="2243363"/>
              <a:ext cx="235243" cy="11752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rgbClr val="D9D9D9"/>
            </a:solidFill>
            <a:ln>
              <a:noFill/>
            </a:ln>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grpSp>
        <p:nvGrpSpPr>
          <p:cNvPr id="10243" name="组合 8"/>
          <p:cNvGrpSpPr/>
          <p:nvPr/>
        </p:nvGrpSpPr>
        <p:grpSpPr bwMode="auto">
          <a:xfrm>
            <a:off x="1170851" y="4196569"/>
            <a:ext cx="2247900" cy="1426317"/>
            <a:chOff x="6003922" y="4322116"/>
            <a:chExt cx="2921549" cy="1425256"/>
          </a:xfrm>
        </p:grpSpPr>
        <p:sp>
          <p:nvSpPr>
            <p:cNvPr id="105" name="矩形 104"/>
            <p:cNvSpPr/>
            <p:nvPr/>
          </p:nvSpPr>
          <p:spPr>
            <a:xfrm>
              <a:off x="6003922" y="4623624"/>
              <a:ext cx="2921549" cy="1123748"/>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4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106" name="矩形 105"/>
            <p:cNvSpPr/>
            <p:nvPr/>
          </p:nvSpPr>
          <p:spPr>
            <a:xfrm>
              <a:off x="6358329" y="4322116"/>
              <a:ext cx="2212737" cy="368026"/>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加强学习</a:t>
              </a:r>
            </a:p>
          </p:txBody>
        </p:sp>
      </p:grpSp>
      <p:grpSp>
        <p:nvGrpSpPr>
          <p:cNvPr id="135" name="组合 8"/>
          <p:cNvGrpSpPr/>
          <p:nvPr/>
        </p:nvGrpSpPr>
        <p:grpSpPr bwMode="auto">
          <a:xfrm>
            <a:off x="3621088" y="4196569"/>
            <a:ext cx="2247900" cy="1426317"/>
            <a:chOff x="6003922" y="4322116"/>
            <a:chExt cx="2921549" cy="1425256"/>
          </a:xfrm>
        </p:grpSpPr>
        <p:sp>
          <p:nvSpPr>
            <p:cNvPr id="136" name="矩形 135"/>
            <p:cNvSpPr/>
            <p:nvPr/>
          </p:nvSpPr>
          <p:spPr>
            <a:xfrm>
              <a:off x="6003922" y="4623624"/>
              <a:ext cx="2921549" cy="1123748"/>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4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137" name="矩形 136"/>
            <p:cNvSpPr/>
            <p:nvPr/>
          </p:nvSpPr>
          <p:spPr>
            <a:xfrm>
              <a:off x="6358329" y="4322116"/>
              <a:ext cx="2212737" cy="368026"/>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强化管理</a:t>
              </a:r>
            </a:p>
          </p:txBody>
        </p:sp>
      </p:grpSp>
      <p:grpSp>
        <p:nvGrpSpPr>
          <p:cNvPr id="138" name="组合 8"/>
          <p:cNvGrpSpPr/>
          <p:nvPr/>
        </p:nvGrpSpPr>
        <p:grpSpPr bwMode="auto">
          <a:xfrm>
            <a:off x="6096000" y="4196570"/>
            <a:ext cx="2247900" cy="1426317"/>
            <a:chOff x="6003922" y="4322116"/>
            <a:chExt cx="2921549" cy="1425256"/>
          </a:xfrm>
        </p:grpSpPr>
        <p:sp>
          <p:nvSpPr>
            <p:cNvPr id="139" name="矩形 138"/>
            <p:cNvSpPr/>
            <p:nvPr/>
          </p:nvSpPr>
          <p:spPr>
            <a:xfrm>
              <a:off x="6003922" y="4623624"/>
              <a:ext cx="2921549" cy="1123748"/>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4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140" name="矩形 139"/>
            <p:cNvSpPr/>
            <p:nvPr/>
          </p:nvSpPr>
          <p:spPr>
            <a:xfrm>
              <a:off x="6358329" y="4322116"/>
              <a:ext cx="2212737" cy="368026"/>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加强沟通</a:t>
              </a:r>
            </a:p>
          </p:txBody>
        </p:sp>
      </p:grpSp>
      <p:grpSp>
        <p:nvGrpSpPr>
          <p:cNvPr id="141" name="组合 8"/>
          <p:cNvGrpSpPr/>
          <p:nvPr/>
        </p:nvGrpSpPr>
        <p:grpSpPr bwMode="auto">
          <a:xfrm>
            <a:off x="8613775" y="4196569"/>
            <a:ext cx="2247900" cy="1426317"/>
            <a:chOff x="6003922" y="4322116"/>
            <a:chExt cx="2921549" cy="1425256"/>
          </a:xfrm>
        </p:grpSpPr>
        <p:sp>
          <p:nvSpPr>
            <p:cNvPr id="142" name="矩形 141"/>
            <p:cNvSpPr/>
            <p:nvPr/>
          </p:nvSpPr>
          <p:spPr>
            <a:xfrm>
              <a:off x="6003922" y="4623624"/>
              <a:ext cx="2921549" cy="1123748"/>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4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请在此添加您的文字内容，请在此添加您的文字内容。请在此添加您的文字内容，请在此添加您的文字内容。</a:t>
              </a:r>
            </a:p>
          </p:txBody>
        </p:sp>
        <p:sp>
          <p:nvSpPr>
            <p:cNvPr id="143" name="矩形 142"/>
            <p:cNvSpPr/>
            <p:nvPr/>
          </p:nvSpPr>
          <p:spPr>
            <a:xfrm>
              <a:off x="6358329" y="4322116"/>
              <a:ext cx="2212737" cy="368026"/>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利用资源</a:t>
              </a:r>
            </a:p>
          </p:txBody>
        </p:sp>
      </p:grpSp>
      <p:sp>
        <p:nvSpPr>
          <p:cNvPr id="68" name="任意多边形 67"/>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p:cTn id="7" dur="1000" fill="hold"/>
                                        <p:tgtEl>
                                          <p:spTgt spid="10255"/>
                                        </p:tgtEl>
                                        <p:attrNameLst>
                                          <p:attrName>ppt_w</p:attrName>
                                        </p:attrNameLst>
                                      </p:cBhvr>
                                      <p:tavLst>
                                        <p:tav tm="0">
                                          <p:val>
                                            <p:fltVal val="0"/>
                                          </p:val>
                                        </p:tav>
                                        <p:tav tm="100000">
                                          <p:val>
                                            <p:strVal val="#ppt_w"/>
                                          </p:val>
                                        </p:tav>
                                      </p:tavLst>
                                    </p:anim>
                                    <p:anim calcmode="lin" valueType="num">
                                      <p:cBhvr>
                                        <p:cTn id="8" dur="1000" fill="hold"/>
                                        <p:tgtEl>
                                          <p:spTgt spid="10255"/>
                                        </p:tgtEl>
                                        <p:attrNameLst>
                                          <p:attrName>ppt_h</p:attrName>
                                        </p:attrNameLst>
                                      </p:cBhvr>
                                      <p:tavLst>
                                        <p:tav tm="0">
                                          <p:val>
                                            <p:fltVal val="0"/>
                                          </p:val>
                                        </p:tav>
                                        <p:tav tm="100000">
                                          <p:val>
                                            <p:strVal val="#ppt_h"/>
                                          </p:val>
                                        </p:tav>
                                      </p:tavLst>
                                    </p:anim>
                                    <p:anim calcmode="lin" valueType="num">
                                      <p:cBhvr>
                                        <p:cTn id="9" dur="1000" fill="hold"/>
                                        <p:tgtEl>
                                          <p:spTgt spid="10255"/>
                                        </p:tgtEl>
                                        <p:attrNameLst>
                                          <p:attrName>style.rotation</p:attrName>
                                        </p:attrNameLst>
                                      </p:cBhvr>
                                      <p:tavLst>
                                        <p:tav tm="0">
                                          <p:val>
                                            <p:fltVal val="90"/>
                                          </p:val>
                                        </p:tav>
                                        <p:tav tm="100000">
                                          <p:val>
                                            <p:fltVal val="0"/>
                                          </p:val>
                                        </p:tav>
                                      </p:tavLst>
                                    </p:anim>
                                    <p:animEffect transition="in" filter="fade">
                                      <p:cBhvr>
                                        <p:cTn id="10" dur="1000"/>
                                        <p:tgtEl>
                                          <p:spTgt spid="10255"/>
                                        </p:tgtEl>
                                      </p:cBhvr>
                                    </p:animEffect>
                                  </p:childTnLst>
                                </p:cTn>
                              </p:par>
                              <p:par>
                                <p:cTn id="11" presetID="31" presetClass="entr" presetSubtype="0" fill="hold" nodeType="withEffect">
                                  <p:stCondLst>
                                    <p:cond delay="0"/>
                                  </p:stCondLst>
                                  <p:childTnLst>
                                    <p:set>
                                      <p:cBhvr>
                                        <p:cTn id="12" dur="1" fill="hold">
                                          <p:stCondLst>
                                            <p:cond delay="0"/>
                                          </p:stCondLst>
                                        </p:cTn>
                                        <p:tgtEl>
                                          <p:spTgt spid="10256"/>
                                        </p:tgtEl>
                                        <p:attrNameLst>
                                          <p:attrName>style.visibility</p:attrName>
                                        </p:attrNameLst>
                                      </p:cBhvr>
                                      <p:to>
                                        <p:strVal val="visible"/>
                                      </p:to>
                                    </p:set>
                                    <p:anim calcmode="lin" valueType="num">
                                      <p:cBhvr>
                                        <p:cTn id="13" dur="1000" fill="hold"/>
                                        <p:tgtEl>
                                          <p:spTgt spid="10256"/>
                                        </p:tgtEl>
                                        <p:attrNameLst>
                                          <p:attrName>ppt_w</p:attrName>
                                        </p:attrNameLst>
                                      </p:cBhvr>
                                      <p:tavLst>
                                        <p:tav tm="0">
                                          <p:val>
                                            <p:fltVal val="0"/>
                                          </p:val>
                                        </p:tav>
                                        <p:tav tm="100000">
                                          <p:val>
                                            <p:strVal val="#ppt_w"/>
                                          </p:val>
                                        </p:tav>
                                      </p:tavLst>
                                    </p:anim>
                                    <p:anim calcmode="lin" valueType="num">
                                      <p:cBhvr>
                                        <p:cTn id="14" dur="1000" fill="hold"/>
                                        <p:tgtEl>
                                          <p:spTgt spid="10256"/>
                                        </p:tgtEl>
                                        <p:attrNameLst>
                                          <p:attrName>ppt_h</p:attrName>
                                        </p:attrNameLst>
                                      </p:cBhvr>
                                      <p:tavLst>
                                        <p:tav tm="0">
                                          <p:val>
                                            <p:fltVal val="0"/>
                                          </p:val>
                                        </p:tav>
                                        <p:tav tm="100000">
                                          <p:val>
                                            <p:strVal val="#ppt_h"/>
                                          </p:val>
                                        </p:tav>
                                      </p:tavLst>
                                    </p:anim>
                                    <p:anim calcmode="lin" valueType="num">
                                      <p:cBhvr>
                                        <p:cTn id="15" dur="1000" fill="hold"/>
                                        <p:tgtEl>
                                          <p:spTgt spid="10256"/>
                                        </p:tgtEl>
                                        <p:attrNameLst>
                                          <p:attrName>style.rotation</p:attrName>
                                        </p:attrNameLst>
                                      </p:cBhvr>
                                      <p:tavLst>
                                        <p:tav tm="0">
                                          <p:val>
                                            <p:fltVal val="90"/>
                                          </p:val>
                                        </p:tav>
                                        <p:tav tm="100000">
                                          <p:val>
                                            <p:fltVal val="0"/>
                                          </p:val>
                                        </p:tav>
                                      </p:tavLst>
                                    </p:anim>
                                    <p:animEffect transition="in" filter="fade">
                                      <p:cBhvr>
                                        <p:cTn id="16" dur="1000"/>
                                        <p:tgtEl>
                                          <p:spTgt spid="10256"/>
                                        </p:tgtEl>
                                      </p:cBhvr>
                                    </p:animEffect>
                                  </p:childTnLst>
                                </p:cTn>
                              </p:par>
                              <p:par>
                                <p:cTn id="17" presetID="31" presetClass="entr" presetSubtype="0" fill="hold" nodeType="withEffect">
                                  <p:stCondLst>
                                    <p:cond delay="0"/>
                                  </p:stCondLst>
                                  <p:childTnLst>
                                    <p:set>
                                      <p:cBhvr>
                                        <p:cTn id="18" dur="1" fill="hold">
                                          <p:stCondLst>
                                            <p:cond delay="0"/>
                                          </p:stCondLst>
                                        </p:cTn>
                                        <p:tgtEl>
                                          <p:spTgt spid="10257"/>
                                        </p:tgtEl>
                                        <p:attrNameLst>
                                          <p:attrName>style.visibility</p:attrName>
                                        </p:attrNameLst>
                                      </p:cBhvr>
                                      <p:to>
                                        <p:strVal val="visible"/>
                                      </p:to>
                                    </p:set>
                                    <p:anim calcmode="lin" valueType="num">
                                      <p:cBhvr>
                                        <p:cTn id="19" dur="1000" fill="hold"/>
                                        <p:tgtEl>
                                          <p:spTgt spid="10257"/>
                                        </p:tgtEl>
                                        <p:attrNameLst>
                                          <p:attrName>ppt_w</p:attrName>
                                        </p:attrNameLst>
                                      </p:cBhvr>
                                      <p:tavLst>
                                        <p:tav tm="0">
                                          <p:val>
                                            <p:fltVal val="0"/>
                                          </p:val>
                                        </p:tav>
                                        <p:tav tm="100000">
                                          <p:val>
                                            <p:strVal val="#ppt_w"/>
                                          </p:val>
                                        </p:tav>
                                      </p:tavLst>
                                    </p:anim>
                                    <p:anim calcmode="lin" valueType="num">
                                      <p:cBhvr>
                                        <p:cTn id="20" dur="1000" fill="hold"/>
                                        <p:tgtEl>
                                          <p:spTgt spid="10257"/>
                                        </p:tgtEl>
                                        <p:attrNameLst>
                                          <p:attrName>ppt_h</p:attrName>
                                        </p:attrNameLst>
                                      </p:cBhvr>
                                      <p:tavLst>
                                        <p:tav tm="0">
                                          <p:val>
                                            <p:fltVal val="0"/>
                                          </p:val>
                                        </p:tav>
                                        <p:tav tm="100000">
                                          <p:val>
                                            <p:strVal val="#ppt_h"/>
                                          </p:val>
                                        </p:tav>
                                      </p:tavLst>
                                    </p:anim>
                                    <p:anim calcmode="lin" valueType="num">
                                      <p:cBhvr>
                                        <p:cTn id="21" dur="1000" fill="hold"/>
                                        <p:tgtEl>
                                          <p:spTgt spid="10257"/>
                                        </p:tgtEl>
                                        <p:attrNameLst>
                                          <p:attrName>style.rotation</p:attrName>
                                        </p:attrNameLst>
                                      </p:cBhvr>
                                      <p:tavLst>
                                        <p:tav tm="0">
                                          <p:val>
                                            <p:fltVal val="90"/>
                                          </p:val>
                                        </p:tav>
                                        <p:tav tm="100000">
                                          <p:val>
                                            <p:fltVal val="0"/>
                                          </p:val>
                                        </p:tav>
                                      </p:tavLst>
                                    </p:anim>
                                    <p:animEffect transition="in" filter="fade">
                                      <p:cBhvr>
                                        <p:cTn id="22" dur="1000"/>
                                        <p:tgtEl>
                                          <p:spTgt spid="10257"/>
                                        </p:tgtEl>
                                      </p:cBhvr>
                                    </p:animEffect>
                                  </p:childTnLst>
                                </p:cTn>
                              </p:par>
                              <p:par>
                                <p:cTn id="23" presetID="31" presetClass="entr" presetSubtype="0" fill="hold" nodeType="withEffect">
                                  <p:stCondLst>
                                    <p:cond delay="0"/>
                                  </p:stCondLst>
                                  <p:childTnLst>
                                    <p:set>
                                      <p:cBhvr>
                                        <p:cTn id="24" dur="1" fill="hold">
                                          <p:stCondLst>
                                            <p:cond delay="0"/>
                                          </p:stCondLst>
                                        </p:cTn>
                                        <p:tgtEl>
                                          <p:spTgt spid="10258"/>
                                        </p:tgtEl>
                                        <p:attrNameLst>
                                          <p:attrName>style.visibility</p:attrName>
                                        </p:attrNameLst>
                                      </p:cBhvr>
                                      <p:to>
                                        <p:strVal val="visible"/>
                                      </p:to>
                                    </p:set>
                                    <p:anim calcmode="lin" valueType="num">
                                      <p:cBhvr>
                                        <p:cTn id="25" dur="1000" fill="hold"/>
                                        <p:tgtEl>
                                          <p:spTgt spid="10258"/>
                                        </p:tgtEl>
                                        <p:attrNameLst>
                                          <p:attrName>ppt_w</p:attrName>
                                        </p:attrNameLst>
                                      </p:cBhvr>
                                      <p:tavLst>
                                        <p:tav tm="0">
                                          <p:val>
                                            <p:fltVal val="0"/>
                                          </p:val>
                                        </p:tav>
                                        <p:tav tm="100000">
                                          <p:val>
                                            <p:strVal val="#ppt_w"/>
                                          </p:val>
                                        </p:tav>
                                      </p:tavLst>
                                    </p:anim>
                                    <p:anim calcmode="lin" valueType="num">
                                      <p:cBhvr>
                                        <p:cTn id="26" dur="1000" fill="hold"/>
                                        <p:tgtEl>
                                          <p:spTgt spid="10258"/>
                                        </p:tgtEl>
                                        <p:attrNameLst>
                                          <p:attrName>ppt_h</p:attrName>
                                        </p:attrNameLst>
                                      </p:cBhvr>
                                      <p:tavLst>
                                        <p:tav tm="0">
                                          <p:val>
                                            <p:fltVal val="0"/>
                                          </p:val>
                                        </p:tav>
                                        <p:tav tm="100000">
                                          <p:val>
                                            <p:strVal val="#ppt_h"/>
                                          </p:val>
                                        </p:tav>
                                      </p:tavLst>
                                    </p:anim>
                                    <p:anim calcmode="lin" valueType="num">
                                      <p:cBhvr>
                                        <p:cTn id="27" dur="1000" fill="hold"/>
                                        <p:tgtEl>
                                          <p:spTgt spid="10258"/>
                                        </p:tgtEl>
                                        <p:attrNameLst>
                                          <p:attrName>style.rotation</p:attrName>
                                        </p:attrNameLst>
                                      </p:cBhvr>
                                      <p:tavLst>
                                        <p:tav tm="0">
                                          <p:val>
                                            <p:fltVal val="90"/>
                                          </p:val>
                                        </p:tav>
                                        <p:tav tm="100000">
                                          <p:val>
                                            <p:fltVal val="0"/>
                                          </p:val>
                                        </p:tav>
                                      </p:tavLst>
                                    </p:anim>
                                    <p:animEffect transition="in" filter="fade">
                                      <p:cBhvr>
                                        <p:cTn id="28" dur="1000"/>
                                        <p:tgtEl>
                                          <p:spTgt spid="10258"/>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0243"/>
                                        </p:tgtEl>
                                        <p:attrNameLst>
                                          <p:attrName>style.visibility</p:attrName>
                                        </p:attrNameLst>
                                      </p:cBhvr>
                                      <p:to>
                                        <p:strVal val="visible"/>
                                      </p:to>
                                    </p:set>
                                    <p:anim calcmode="lin" valueType="num">
                                      <p:cBhvr>
                                        <p:cTn id="32" dur="500" fill="hold"/>
                                        <p:tgtEl>
                                          <p:spTgt spid="10243"/>
                                        </p:tgtEl>
                                        <p:attrNameLst>
                                          <p:attrName>ppt_w</p:attrName>
                                        </p:attrNameLst>
                                      </p:cBhvr>
                                      <p:tavLst>
                                        <p:tav tm="0">
                                          <p:val>
                                            <p:fltVal val="0"/>
                                          </p:val>
                                        </p:tav>
                                        <p:tav tm="100000">
                                          <p:val>
                                            <p:strVal val="#ppt_w"/>
                                          </p:val>
                                        </p:tav>
                                      </p:tavLst>
                                    </p:anim>
                                    <p:anim calcmode="lin" valueType="num">
                                      <p:cBhvr>
                                        <p:cTn id="33" dur="500" fill="hold"/>
                                        <p:tgtEl>
                                          <p:spTgt spid="10243"/>
                                        </p:tgtEl>
                                        <p:attrNameLst>
                                          <p:attrName>ppt_h</p:attrName>
                                        </p:attrNameLst>
                                      </p:cBhvr>
                                      <p:tavLst>
                                        <p:tav tm="0">
                                          <p:val>
                                            <p:fltVal val="0"/>
                                          </p:val>
                                        </p:tav>
                                        <p:tav tm="100000">
                                          <p:val>
                                            <p:strVal val="#ppt_h"/>
                                          </p:val>
                                        </p:tav>
                                      </p:tavLst>
                                    </p:anim>
                                    <p:animEffect transition="in" filter="fade">
                                      <p:cBhvr>
                                        <p:cTn id="34" dur="500"/>
                                        <p:tgtEl>
                                          <p:spTgt spid="10243"/>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35"/>
                                        </p:tgtEl>
                                        <p:attrNameLst>
                                          <p:attrName>style.visibility</p:attrName>
                                        </p:attrNameLst>
                                      </p:cBhvr>
                                      <p:to>
                                        <p:strVal val="visible"/>
                                      </p:to>
                                    </p:set>
                                    <p:anim calcmode="lin" valueType="num">
                                      <p:cBhvr>
                                        <p:cTn id="38" dur="500" fill="hold"/>
                                        <p:tgtEl>
                                          <p:spTgt spid="135"/>
                                        </p:tgtEl>
                                        <p:attrNameLst>
                                          <p:attrName>ppt_w</p:attrName>
                                        </p:attrNameLst>
                                      </p:cBhvr>
                                      <p:tavLst>
                                        <p:tav tm="0">
                                          <p:val>
                                            <p:fltVal val="0"/>
                                          </p:val>
                                        </p:tav>
                                        <p:tav tm="100000">
                                          <p:val>
                                            <p:strVal val="#ppt_w"/>
                                          </p:val>
                                        </p:tav>
                                      </p:tavLst>
                                    </p:anim>
                                    <p:anim calcmode="lin" valueType="num">
                                      <p:cBhvr>
                                        <p:cTn id="39" dur="500" fill="hold"/>
                                        <p:tgtEl>
                                          <p:spTgt spid="135"/>
                                        </p:tgtEl>
                                        <p:attrNameLst>
                                          <p:attrName>ppt_h</p:attrName>
                                        </p:attrNameLst>
                                      </p:cBhvr>
                                      <p:tavLst>
                                        <p:tav tm="0">
                                          <p:val>
                                            <p:fltVal val="0"/>
                                          </p:val>
                                        </p:tav>
                                        <p:tav tm="100000">
                                          <p:val>
                                            <p:strVal val="#ppt_h"/>
                                          </p:val>
                                        </p:tav>
                                      </p:tavLst>
                                    </p:anim>
                                    <p:animEffect transition="in" filter="fade">
                                      <p:cBhvr>
                                        <p:cTn id="40" dur="500"/>
                                        <p:tgtEl>
                                          <p:spTgt spid="135"/>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38"/>
                                        </p:tgtEl>
                                        <p:attrNameLst>
                                          <p:attrName>style.visibility</p:attrName>
                                        </p:attrNameLst>
                                      </p:cBhvr>
                                      <p:to>
                                        <p:strVal val="visible"/>
                                      </p:to>
                                    </p:set>
                                    <p:anim calcmode="lin" valueType="num">
                                      <p:cBhvr>
                                        <p:cTn id="44" dur="500" fill="hold"/>
                                        <p:tgtEl>
                                          <p:spTgt spid="138"/>
                                        </p:tgtEl>
                                        <p:attrNameLst>
                                          <p:attrName>ppt_w</p:attrName>
                                        </p:attrNameLst>
                                      </p:cBhvr>
                                      <p:tavLst>
                                        <p:tav tm="0">
                                          <p:val>
                                            <p:fltVal val="0"/>
                                          </p:val>
                                        </p:tav>
                                        <p:tav tm="100000">
                                          <p:val>
                                            <p:strVal val="#ppt_w"/>
                                          </p:val>
                                        </p:tav>
                                      </p:tavLst>
                                    </p:anim>
                                    <p:anim calcmode="lin" valueType="num">
                                      <p:cBhvr>
                                        <p:cTn id="45" dur="500" fill="hold"/>
                                        <p:tgtEl>
                                          <p:spTgt spid="138"/>
                                        </p:tgtEl>
                                        <p:attrNameLst>
                                          <p:attrName>ppt_h</p:attrName>
                                        </p:attrNameLst>
                                      </p:cBhvr>
                                      <p:tavLst>
                                        <p:tav tm="0">
                                          <p:val>
                                            <p:fltVal val="0"/>
                                          </p:val>
                                        </p:tav>
                                        <p:tav tm="100000">
                                          <p:val>
                                            <p:strVal val="#ppt_h"/>
                                          </p:val>
                                        </p:tav>
                                      </p:tavLst>
                                    </p:anim>
                                    <p:animEffect transition="in" filter="fade">
                                      <p:cBhvr>
                                        <p:cTn id="46" dur="500"/>
                                        <p:tgtEl>
                                          <p:spTgt spid="138"/>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141"/>
                                        </p:tgtEl>
                                        <p:attrNameLst>
                                          <p:attrName>style.visibility</p:attrName>
                                        </p:attrNameLst>
                                      </p:cBhvr>
                                      <p:to>
                                        <p:strVal val="visible"/>
                                      </p:to>
                                    </p:set>
                                    <p:anim calcmode="lin" valueType="num">
                                      <p:cBhvr>
                                        <p:cTn id="50" dur="500" fill="hold"/>
                                        <p:tgtEl>
                                          <p:spTgt spid="141"/>
                                        </p:tgtEl>
                                        <p:attrNameLst>
                                          <p:attrName>ppt_w</p:attrName>
                                        </p:attrNameLst>
                                      </p:cBhvr>
                                      <p:tavLst>
                                        <p:tav tm="0">
                                          <p:val>
                                            <p:fltVal val="0"/>
                                          </p:val>
                                        </p:tav>
                                        <p:tav tm="100000">
                                          <p:val>
                                            <p:strVal val="#ppt_w"/>
                                          </p:val>
                                        </p:tav>
                                      </p:tavLst>
                                    </p:anim>
                                    <p:anim calcmode="lin" valueType="num">
                                      <p:cBhvr>
                                        <p:cTn id="51" dur="500" fill="hold"/>
                                        <p:tgtEl>
                                          <p:spTgt spid="141"/>
                                        </p:tgtEl>
                                        <p:attrNameLst>
                                          <p:attrName>ppt_h</p:attrName>
                                        </p:attrNameLst>
                                      </p:cBhvr>
                                      <p:tavLst>
                                        <p:tav tm="0">
                                          <p:val>
                                            <p:fltVal val="0"/>
                                          </p:val>
                                        </p:tav>
                                        <p:tav tm="100000">
                                          <p:val>
                                            <p:strVal val="#ppt_h"/>
                                          </p:val>
                                        </p:tav>
                                      </p:tavLst>
                                    </p:anim>
                                    <p:animEffect transition="in" filter="fade">
                                      <p:cBhvr>
                                        <p:cTn id="5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上半年存在不足</a:t>
            </a:r>
          </a:p>
        </p:txBody>
      </p:sp>
      <p:pic>
        <p:nvPicPr>
          <p:cNvPr id="153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605" y="2219325"/>
            <a:ext cx="4027170" cy="335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traight Connector 9"/>
          <p:cNvSpPr>
            <a:spLocks noChangeShapeType="1"/>
          </p:cNvSpPr>
          <p:nvPr/>
        </p:nvSpPr>
        <p:spPr bwMode="auto">
          <a:xfrm>
            <a:off x="6466205" y="2463800"/>
            <a:ext cx="3973195" cy="0"/>
          </a:xfrm>
          <a:prstGeom prst="line">
            <a:avLst/>
          </a:prstGeom>
          <a:noFill/>
          <a:ln w="25400">
            <a:solidFill>
              <a:srgbClr val="BFBFBF"/>
            </a:solidFill>
            <a:bevel/>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29" name="Straight Connector 10"/>
          <p:cNvSpPr>
            <a:spLocks noChangeShapeType="1"/>
          </p:cNvSpPr>
          <p:nvPr/>
        </p:nvSpPr>
        <p:spPr bwMode="auto">
          <a:xfrm>
            <a:off x="6466205" y="2463800"/>
            <a:ext cx="3662045" cy="0"/>
          </a:xfrm>
          <a:prstGeom prst="line">
            <a:avLst/>
          </a:prstGeom>
          <a:noFill/>
          <a:ln w="25400">
            <a:solidFill>
              <a:srgbClr val="FFC000"/>
            </a:solidFill>
            <a:bevel/>
            <a:tailEnd type="oval" w="med" len="med"/>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0" name="TextBox 12"/>
          <p:cNvSpPr>
            <a:spLocks noChangeArrowheads="1"/>
          </p:cNvSpPr>
          <p:nvPr/>
        </p:nvSpPr>
        <p:spPr bwMode="auto">
          <a:xfrm>
            <a:off x="6384925" y="2181225"/>
            <a:ext cx="7162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不想做</a:t>
            </a:r>
          </a:p>
        </p:txBody>
      </p:sp>
      <p:sp>
        <p:nvSpPr>
          <p:cNvPr id="31" name="TextBox 13"/>
          <p:cNvSpPr>
            <a:spLocks noChangeArrowheads="1"/>
          </p:cNvSpPr>
          <p:nvPr/>
        </p:nvSpPr>
        <p:spPr bwMode="auto">
          <a:xfrm>
            <a:off x="9853930" y="2219325"/>
            <a:ext cx="374650" cy="2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5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95%</a:t>
            </a:r>
          </a:p>
        </p:txBody>
      </p:sp>
      <p:sp>
        <p:nvSpPr>
          <p:cNvPr id="32" name="Straight Connector 14"/>
          <p:cNvSpPr>
            <a:spLocks noChangeShapeType="1"/>
          </p:cNvSpPr>
          <p:nvPr/>
        </p:nvSpPr>
        <p:spPr bwMode="auto">
          <a:xfrm>
            <a:off x="6466205" y="3005455"/>
            <a:ext cx="3973195" cy="0"/>
          </a:xfrm>
          <a:prstGeom prst="line">
            <a:avLst/>
          </a:prstGeom>
          <a:noFill/>
          <a:ln w="25400">
            <a:solidFill>
              <a:srgbClr val="BFBFBF"/>
            </a:solidFill>
            <a:bevel/>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3" name="Straight Connector 15"/>
          <p:cNvSpPr>
            <a:spLocks noChangeShapeType="1"/>
          </p:cNvSpPr>
          <p:nvPr/>
        </p:nvSpPr>
        <p:spPr bwMode="auto">
          <a:xfrm>
            <a:off x="6466205" y="3005455"/>
            <a:ext cx="2960370" cy="0"/>
          </a:xfrm>
          <a:prstGeom prst="line">
            <a:avLst/>
          </a:prstGeom>
          <a:noFill/>
          <a:ln w="25400">
            <a:solidFill>
              <a:schemeClr val="tx1">
                <a:lumMod val="65000"/>
                <a:lumOff val="35000"/>
              </a:schemeClr>
            </a:solidFill>
            <a:bevel/>
            <a:tailEnd type="oval" w="med" len="med"/>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4" name="TextBox 16"/>
          <p:cNvSpPr>
            <a:spLocks noChangeArrowheads="1"/>
          </p:cNvSpPr>
          <p:nvPr/>
        </p:nvSpPr>
        <p:spPr bwMode="auto">
          <a:xfrm>
            <a:off x="6384925" y="2722245"/>
            <a:ext cx="7162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4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不会做</a:t>
            </a:r>
          </a:p>
        </p:txBody>
      </p:sp>
      <p:sp>
        <p:nvSpPr>
          <p:cNvPr id="35" name="TextBox 17"/>
          <p:cNvSpPr>
            <a:spLocks noChangeArrowheads="1"/>
          </p:cNvSpPr>
          <p:nvPr/>
        </p:nvSpPr>
        <p:spPr bwMode="auto">
          <a:xfrm>
            <a:off x="9152890" y="2760345"/>
            <a:ext cx="374650" cy="2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5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75%</a:t>
            </a:r>
          </a:p>
        </p:txBody>
      </p:sp>
      <p:sp>
        <p:nvSpPr>
          <p:cNvPr id="36" name="Straight Connector 18"/>
          <p:cNvSpPr>
            <a:spLocks noChangeShapeType="1"/>
          </p:cNvSpPr>
          <p:nvPr/>
        </p:nvSpPr>
        <p:spPr bwMode="auto">
          <a:xfrm>
            <a:off x="6466205" y="3583305"/>
            <a:ext cx="3973195" cy="1270"/>
          </a:xfrm>
          <a:prstGeom prst="line">
            <a:avLst/>
          </a:prstGeom>
          <a:noFill/>
          <a:ln w="25400">
            <a:solidFill>
              <a:srgbClr val="BFBFBF"/>
            </a:solidFill>
            <a:bevel/>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7" name="Straight Connector 19"/>
          <p:cNvSpPr>
            <a:spLocks noChangeShapeType="1"/>
          </p:cNvSpPr>
          <p:nvPr/>
        </p:nvSpPr>
        <p:spPr bwMode="auto">
          <a:xfrm>
            <a:off x="6466205" y="3583305"/>
            <a:ext cx="3349625" cy="1270"/>
          </a:xfrm>
          <a:prstGeom prst="line">
            <a:avLst/>
          </a:prstGeom>
          <a:noFill/>
          <a:ln w="25400">
            <a:solidFill>
              <a:srgbClr val="FFC000"/>
            </a:solidFill>
            <a:bevel/>
            <a:tailEnd type="oval" w="med" len="med"/>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38" name="TextBox 20"/>
          <p:cNvSpPr>
            <a:spLocks noChangeArrowheads="1"/>
          </p:cNvSpPr>
          <p:nvPr/>
        </p:nvSpPr>
        <p:spPr bwMode="auto">
          <a:xfrm>
            <a:off x="6384925" y="3300095"/>
            <a:ext cx="7162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4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做不会</a:t>
            </a:r>
          </a:p>
        </p:txBody>
      </p:sp>
      <p:sp>
        <p:nvSpPr>
          <p:cNvPr id="39" name="TextBox 21"/>
          <p:cNvSpPr>
            <a:spLocks noChangeArrowheads="1"/>
          </p:cNvSpPr>
          <p:nvPr/>
        </p:nvSpPr>
        <p:spPr bwMode="auto">
          <a:xfrm>
            <a:off x="9546590" y="3338195"/>
            <a:ext cx="374650" cy="2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5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83%</a:t>
            </a:r>
          </a:p>
        </p:txBody>
      </p:sp>
      <p:sp>
        <p:nvSpPr>
          <p:cNvPr id="40" name="Straight Connector 22"/>
          <p:cNvSpPr>
            <a:spLocks noChangeShapeType="1"/>
          </p:cNvSpPr>
          <p:nvPr/>
        </p:nvSpPr>
        <p:spPr bwMode="auto">
          <a:xfrm>
            <a:off x="6466205" y="4161155"/>
            <a:ext cx="3973195" cy="1270"/>
          </a:xfrm>
          <a:prstGeom prst="line">
            <a:avLst/>
          </a:prstGeom>
          <a:noFill/>
          <a:ln w="25400">
            <a:solidFill>
              <a:srgbClr val="BFBFBF"/>
            </a:solidFill>
            <a:bevel/>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41" name="Straight Connector 23"/>
          <p:cNvSpPr>
            <a:spLocks noChangeShapeType="1"/>
          </p:cNvSpPr>
          <p:nvPr/>
        </p:nvSpPr>
        <p:spPr bwMode="auto">
          <a:xfrm>
            <a:off x="6466205" y="4161155"/>
            <a:ext cx="3662045" cy="1270"/>
          </a:xfrm>
          <a:prstGeom prst="line">
            <a:avLst/>
          </a:prstGeom>
          <a:noFill/>
          <a:ln w="25400">
            <a:solidFill>
              <a:schemeClr val="tx1">
                <a:lumMod val="65000"/>
                <a:lumOff val="35000"/>
              </a:schemeClr>
            </a:solidFill>
            <a:bevel/>
            <a:tailEnd type="oval" w="med" len="med"/>
          </a:ln>
          <a:extLst>
            <a:ext uri="{909E8E84-426E-40DD-AFC4-6F175D3DCCD1}">
              <a14:hiddenFill xmlns:a14="http://schemas.microsoft.com/office/drawing/2010/main">
                <a:noFill/>
              </a14:hiddenFill>
            </a:ext>
          </a:extLst>
        </p:spPr>
        <p:txBody>
          <a:bodyPr>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42" name="TextBox 24"/>
          <p:cNvSpPr>
            <a:spLocks noChangeArrowheads="1"/>
          </p:cNvSpPr>
          <p:nvPr/>
        </p:nvSpPr>
        <p:spPr bwMode="auto">
          <a:xfrm>
            <a:off x="6384925" y="3877310"/>
            <a:ext cx="7162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4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不好做</a:t>
            </a:r>
          </a:p>
        </p:txBody>
      </p:sp>
      <p:sp>
        <p:nvSpPr>
          <p:cNvPr id="43" name="TextBox 25"/>
          <p:cNvSpPr>
            <a:spLocks noChangeArrowheads="1"/>
          </p:cNvSpPr>
          <p:nvPr/>
        </p:nvSpPr>
        <p:spPr bwMode="auto">
          <a:xfrm>
            <a:off x="9853930" y="3915410"/>
            <a:ext cx="374650" cy="2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05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sym typeface="Open Sans" panose="020B0606030504020204" pitchFamily="34" charset="0"/>
              </a:rPr>
              <a:t>95%</a:t>
            </a:r>
          </a:p>
        </p:txBody>
      </p:sp>
      <p:grpSp>
        <p:nvGrpSpPr>
          <p:cNvPr id="15363" name="组合 8"/>
          <p:cNvGrpSpPr/>
          <p:nvPr/>
        </p:nvGrpSpPr>
        <p:grpSpPr bwMode="auto">
          <a:xfrm>
            <a:off x="6435724" y="4445697"/>
            <a:ext cx="4217988" cy="1223125"/>
            <a:chOff x="6003922" y="4322116"/>
            <a:chExt cx="4216527" cy="1224762"/>
          </a:xfrm>
        </p:grpSpPr>
        <p:sp>
          <p:nvSpPr>
            <p:cNvPr id="46" name="矩形 45"/>
            <p:cNvSpPr/>
            <p:nvPr/>
          </p:nvSpPr>
          <p:spPr>
            <a:xfrm>
              <a:off x="6003922" y="4623624"/>
              <a:ext cx="4216527" cy="92325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r>
                <a:rPr lang="en-US" altLang="zh-CN" sz="1200" noProof="0">
                  <a:ln>
                    <a:noFill/>
                  </a:ln>
                  <a:solidFill>
                    <a:srgbClr val="323232"/>
                  </a:solidFill>
                  <a:effectLst/>
                  <a:uLnTx/>
                  <a:uFillTx/>
                  <a:latin typeface="微软雅黑" panose="020B0503020204020204" charset="-122"/>
                  <a:ea typeface="微软雅黑" panose="020B0503020204020204" charset="-122"/>
                  <a:sym typeface="+mn-ea"/>
                </a:rPr>
                <a:t>您的内容打在这里，或者通过复制您的文本后，在此框中选择粘贴</a:t>
              </a:r>
              <a:endPar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6003923" y="4322116"/>
              <a:ext cx="1714678" cy="400645"/>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pic>
        <p:nvPicPr>
          <p:cNvPr id="2" name="图片 1" descr="pexels-photo-2096599"/>
          <p:cNvPicPr>
            <a:picLocks noChangeAspect="1"/>
          </p:cNvPicPr>
          <p:nvPr/>
        </p:nvPicPr>
        <p:blipFill>
          <a:blip r:embed="rId3"/>
          <a:stretch>
            <a:fillRect/>
          </a:stretch>
        </p:blipFill>
        <p:spPr>
          <a:xfrm>
            <a:off x="1654175" y="2323465"/>
            <a:ext cx="3761740" cy="2160270"/>
          </a:xfrm>
          <a:prstGeom prst="rect">
            <a:avLst/>
          </a:prstGeom>
        </p:spPr>
      </p:pic>
      <p:sp>
        <p:nvSpPr>
          <p:cNvPr id="3" name="任意多边形 2"/>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1000"/>
                                        <p:tgtEl>
                                          <p:spTgt spid="15368"/>
                                        </p:tgtEl>
                                      </p:cBhvr>
                                    </p:animEffect>
                                    <p:anim calcmode="lin" valueType="num">
                                      <p:cBhvr>
                                        <p:cTn id="8" dur="1000" fill="hold"/>
                                        <p:tgtEl>
                                          <p:spTgt spid="15368"/>
                                        </p:tgtEl>
                                        <p:attrNameLst>
                                          <p:attrName>ppt_x</p:attrName>
                                        </p:attrNameLst>
                                      </p:cBhvr>
                                      <p:tavLst>
                                        <p:tav tm="0">
                                          <p:val>
                                            <p:strVal val="#ppt_x"/>
                                          </p:val>
                                        </p:tav>
                                        <p:tav tm="100000">
                                          <p:val>
                                            <p:strVal val="#ppt_x"/>
                                          </p:val>
                                        </p:tav>
                                      </p:tavLst>
                                    </p:anim>
                                    <p:anim calcmode="lin" valueType="num">
                                      <p:cBhvr>
                                        <p:cTn id="9" dur="1000" fill="hold"/>
                                        <p:tgtEl>
                                          <p:spTgt spid="153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1+#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1+#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1+#ppt_w/2"/>
                                          </p:val>
                                        </p:tav>
                                        <p:tav tm="100000">
                                          <p:val>
                                            <p:strVal val="#ppt_x"/>
                                          </p:val>
                                        </p:tav>
                                      </p:tavLst>
                                    </p:anim>
                                    <p:anim calcmode="lin" valueType="num">
                                      <p:cBhvr additive="base">
                                        <p:cTn id="71" dur="500" fill="hold"/>
                                        <p:tgtEl>
                                          <p:spTgt spid="4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1+#ppt_w/2"/>
                                          </p:val>
                                        </p:tav>
                                        <p:tav tm="100000">
                                          <p:val>
                                            <p:strVal val="#ppt_x"/>
                                          </p:val>
                                        </p:tav>
                                      </p:tavLst>
                                    </p:anim>
                                    <p:anim calcmode="lin" valueType="num">
                                      <p:cBhvr additive="base">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15363"/>
                                        </p:tgtEl>
                                        <p:attrNameLst>
                                          <p:attrName>style.visibility</p:attrName>
                                        </p:attrNameLst>
                                      </p:cBhvr>
                                      <p:to>
                                        <p:strVal val="visible"/>
                                      </p:to>
                                    </p:set>
                                    <p:anim calcmode="lin" valueType="num">
                                      <p:cBhvr additive="base">
                                        <p:cTn id="82" dur="500" fill="hold"/>
                                        <p:tgtEl>
                                          <p:spTgt spid="15363"/>
                                        </p:tgtEl>
                                        <p:attrNameLst>
                                          <p:attrName>ppt_x</p:attrName>
                                        </p:attrNameLst>
                                      </p:cBhvr>
                                      <p:tavLst>
                                        <p:tav tm="0">
                                          <p:val>
                                            <p:strVal val="1+#ppt_w/2"/>
                                          </p:val>
                                        </p:tav>
                                        <p:tav tm="100000">
                                          <p:val>
                                            <p:strVal val="#ppt_x"/>
                                          </p:val>
                                        </p:tav>
                                      </p:tavLst>
                                    </p:anim>
                                    <p:anim calcmode="lin" valueType="num">
                                      <p:cBhvr additive="base">
                                        <p:cTn id="83"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8" grpId="0"/>
      <p:bldP spid="39"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 y="-12700"/>
            <a:ext cx="12220575" cy="6892925"/>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24702"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05</a:t>
            </a:r>
          </a:p>
        </p:txBody>
      </p:sp>
      <p:sp>
        <p:nvSpPr>
          <p:cNvPr id="6" name="文本框 5"/>
          <p:cNvSpPr txBox="1"/>
          <p:nvPr/>
        </p:nvSpPr>
        <p:spPr>
          <a:xfrm>
            <a:off x="4833868" y="3718581"/>
            <a:ext cx="4823295" cy="46037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latin typeface="微软雅黑" panose="020B0503020204020204" charset="-122"/>
                <a:ea typeface="微软雅黑" panose="020B0503020204020204" charset="-122"/>
              </a:rPr>
              <a:t>The user can demonstrate on a projector or computer, or print the presentation and make it into a film to be used in a wider</a:t>
            </a:r>
          </a:p>
        </p:txBody>
      </p:sp>
      <p:cxnSp>
        <p:nvCxnSpPr>
          <p:cNvPr id="7" name="直接连接符 45"/>
          <p:cNvCxnSpPr/>
          <p:nvPr/>
        </p:nvCxnSpPr>
        <p:spPr>
          <a:xfrm>
            <a:off x="4960869" y="3525194"/>
            <a:ext cx="701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3868" y="2623922"/>
            <a:ext cx="4094480" cy="76835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400" b="1" dirty="0">
                <a:solidFill>
                  <a:schemeClr val="bg1"/>
                </a:solidFill>
                <a:latin typeface="微软雅黑" panose="020B0503020204020204" charset="-122"/>
                <a:ea typeface="微软雅黑" panose="020B0503020204020204" charset="-122"/>
              </a:rPr>
              <a:t>下半年工作计划</a:t>
            </a:r>
          </a:p>
        </p:txBody>
      </p:sp>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下半年工作计划</a:t>
            </a:r>
          </a:p>
        </p:txBody>
      </p:sp>
      <p:sp>
        <p:nvSpPr>
          <p:cNvPr id="2" name="双大括号 1"/>
          <p:cNvSpPr/>
          <p:nvPr/>
        </p:nvSpPr>
        <p:spPr>
          <a:xfrm>
            <a:off x="2361796" y="2141665"/>
            <a:ext cx="7445831" cy="3410403"/>
          </a:xfrm>
          <a:prstGeom prst="bracePair">
            <a:avLst/>
          </a:prstGeom>
          <a:ln>
            <a:solidFill>
              <a:srgbClr val="323232"/>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p>
        </p:txBody>
      </p:sp>
      <p:grpSp>
        <p:nvGrpSpPr>
          <p:cNvPr id="3" name="组合 2"/>
          <p:cNvGrpSpPr/>
          <p:nvPr/>
        </p:nvGrpSpPr>
        <p:grpSpPr>
          <a:xfrm>
            <a:off x="1169811" y="3422337"/>
            <a:ext cx="849059" cy="849059"/>
            <a:chOff x="5600698" y="4141987"/>
            <a:chExt cx="849058" cy="849058"/>
          </a:xfrm>
          <a:effectLst>
            <a:outerShdw blurRad="177800" dist="38100" dir="2700000" algn="tl" rotWithShape="0">
              <a:prstClr val="black">
                <a:alpha val="20000"/>
              </a:prstClr>
            </a:outerShdw>
          </a:effectLst>
        </p:grpSpPr>
        <p:sp>
          <p:nvSpPr>
            <p:cNvPr id="4" name="椭圆 3"/>
            <p:cNvSpPr/>
            <p:nvPr/>
          </p:nvSpPr>
          <p:spPr>
            <a:xfrm>
              <a:off x="5600698" y="4141987"/>
              <a:ext cx="849058" cy="849058"/>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6" name="椭圆 9"/>
            <p:cNvSpPr/>
            <p:nvPr/>
          </p:nvSpPr>
          <p:spPr>
            <a:xfrm>
              <a:off x="5791041" y="4324204"/>
              <a:ext cx="468371" cy="48462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grpSp>
        <p:nvGrpSpPr>
          <p:cNvPr id="7" name="组合 6"/>
          <p:cNvGrpSpPr/>
          <p:nvPr/>
        </p:nvGrpSpPr>
        <p:grpSpPr>
          <a:xfrm>
            <a:off x="10226724" y="3422337"/>
            <a:ext cx="849059" cy="849059"/>
            <a:chOff x="5600698" y="4141987"/>
            <a:chExt cx="849058" cy="849058"/>
          </a:xfrm>
          <a:effectLst>
            <a:outerShdw blurRad="177800" dist="38100" dir="2700000" algn="tl" rotWithShape="0">
              <a:prstClr val="black">
                <a:alpha val="20000"/>
              </a:prstClr>
            </a:outerShdw>
          </a:effectLst>
        </p:grpSpPr>
        <p:sp>
          <p:nvSpPr>
            <p:cNvPr id="8" name="椭圆 7"/>
            <p:cNvSpPr/>
            <p:nvPr/>
          </p:nvSpPr>
          <p:spPr>
            <a:xfrm>
              <a:off x="5600698" y="4141987"/>
              <a:ext cx="849058" cy="849058"/>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9" name="椭圆 13"/>
            <p:cNvSpPr/>
            <p:nvPr/>
          </p:nvSpPr>
          <p:spPr>
            <a:xfrm>
              <a:off x="5782915" y="4345752"/>
              <a:ext cx="484624" cy="44152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grpSp>
        <p:nvGrpSpPr>
          <p:cNvPr id="10" name="组合 9"/>
          <p:cNvGrpSpPr/>
          <p:nvPr/>
        </p:nvGrpSpPr>
        <p:grpSpPr>
          <a:xfrm>
            <a:off x="3138311" y="2359379"/>
            <a:ext cx="5892800" cy="812800"/>
            <a:chOff x="3149600" y="2336800"/>
            <a:chExt cx="5892800" cy="812800"/>
          </a:xfrm>
          <a:effectLst>
            <a:outerShdw blurRad="177800" dist="38100" dir="2700000" algn="tl" rotWithShape="0">
              <a:prstClr val="black">
                <a:alpha val="20000"/>
              </a:prstClr>
            </a:outerShdw>
          </a:effectLst>
        </p:grpSpPr>
        <p:sp>
          <p:nvSpPr>
            <p:cNvPr id="11" name="矩形: 圆角 14"/>
            <p:cNvSpPr/>
            <p:nvPr/>
          </p:nvSpPr>
          <p:spPr>
            <a:xfrm>
              <a:off x="3149600" y="2336800"/>
              <a:ext cx="5892800" cy="812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3309257" y="2431580"/>
              <a:ext cx="5558971" cy="6337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65" dirty="0">
                  <a:solidFill>
                    <a:schemeClr val="bg1"/>
                  </a:solidFill>
                </a:rPr>
                <a:t>用户可以在投影仪或者计算机上进行演示也可以将演示文稿打印出来制作成胶片以便应用到更广泛的领域中</a:t>
              </a:r>
            </a:p>
          </p:txBody>
        </p:sp>
      </p:grpSp>
      <p:grpSp>
        <p:nvGrpSpPr>
          <p:cNvPr id="13" name="组合 12"/>
          <p:cNvGrpSpPr/>
          <p:nvPr/>
        </p:nvGrpSpPr>
        <p:grpSpPr>
          <a:xfrm>
            <a:off x="3138311" y="3446869"/>
            <a:ext cx="5892800" cy="812800"/>
            <a:chOff x="3149600" y="3424290"/>
            <a:chExt cx="5892800" cy="812800"/>
          </a:xfrm>
          <a:effectLst>
            <a:outerShdw blurRad="177800" dist="38100" dir="2700000" algn="tl" rotWithShape="0">
              <a:prstClr val="black">
                <a:alpha val="20000"/>
              </a:prstClr>
            </a:outerShdw>
          </a:effectLst>
        </p:grpSpPr>
        <p:sp>
          <p:nvSpPr>
            <p:cNvPr id="14" name="矩形: 圆角 15"/>
            <p:cNvSpPr/>
            <p:nvPr/>
          </p:nvSpPr>
          <p:spPr>
            <a:xfrm>
              <a:off x="3149600" y="3424290"/>
              <a:ext cx="5892800" cy="812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3309257" y="3519589"/>
              <a:ext cx="5558971" cy="6337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65" dirty="0">
                  <a:solidFill>
                    <a:schemeClr val="bg1"/>
                  </a:solidFill>
                </a:rPr>
                <a:t>用户可以在投影仪或者计算机上进行演示也可以将演示文稿打印出来制作成胶片以便应用到更广泛的领域中</a:t>
              </a:r>
            </a:p>
          </p:txBody>
        </p:sp>
      </p:grpSp>
      <p:grpSp>
        <p:nvGrpSpPr>
          <p:cNvPr id="31" name="组合 30"/>
          <p:cNvGrpSpPr/>
          <p:nvPr/>
        </p:nvGrpSpPr>
        <p:grpSpPr>
          <a:xfrm>
            <a:off x="3138311" y="4534360"/>
            <a:ext cx="5892800" cy="812800"/>
            <a:chOff x="3149600" y="4511781"/>
            <a:chExt cx="5892800" cy="812800"/>
          </a:xfrm>
          <a:effectLst>
            <a:outerShdw blurRad="177800" dist="38100" dir="2700000" algn="tl" rotWithShape="0">
              <a:prstClr val="black">
                <a:alpha val="20000"/>
              </a:prstClr>
            </a:outerShdw>
          </a:effectLst>
        </p:grpSpPr>
        <p:sp>
          <p:nvSpPr>
            <p:cNvPr id="32" name="矩形: 圆角 16"/>
            <p:cNvSpPr/>
            <p:nvPr/>
          </p:nvSpPr>
          <p:spPr>
            <a:xfrm>
              <a:off x="3149600" y="4511781"/>
              <a:ext cx="5892800" cy="812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3309257" y="4613482"/>
              <a:ext cx="5558971" cy="6337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65" dirty="0">
                  <a:solidFill>
                    <a:schemeClr val="bg1"/>
                  </a:solidFill>
                </a:rPr>
                <a:t>用户可以在投影仪或者计算机上进行演示也可以将演示文稿打印出来制作成胶片以便应用到更广泛的领域中</a:t>
              </a:r>
            </a:p>
          </p:txBody>
        </p:sp>
      </p:grpSp>
      <p:sp>
        <p:nvSpPr>
          <p:cNvPr id="5" name="任意多边形 4"/>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下半年工作计划</a:t>
            </a:r>
          </a:p>
        </p:txBody>
      </p:sp>
      <p:sp>
        <p:nvSpPr>
          <p:cNvPr id="10" name="矩形 9"/>
          <p:cNvSpPr/>
          <p:nvPr/>
        </p:nvSpPr>
        <p:spPr>
          <a:xfrm>
            <a:off x="1225550" y="2729230"/>
            <a:ext cx="2396600" cy="2692400"/>
          </a:xfrm>
          <a:prstGeom prst="rect">
            <a:avLst/>
          </a:prstGeom>
          <a:blipFill rotWithShape="1">
            <a:blip r:embed="rId2"/>
            <a:stretch>
              <a:fillRect l="-34439" r="-340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微软雅黑" panose="020B0503020204020204" charset="-122"/>
              <a:sym typeface="Century Gothic" panose="020B0502020202020204" pitchFamily="34" charset="0"/>
            </a:endParaRPr>
          </a:p>
        </p:txBody>
      </p:sp>
      <p:sp>
        <p:nvSpPr>
          <p:cNvPr id="11" name="矩形 10"/>
          <p:cNvSpPr/>
          <p:nvPr/>
        </p:nvSpPr>
        <p:spPr>
          <a:xfrm>
            <a:off x="3811233" y="2729230"/>
            <a:ext cx="2396600" cy="2692400"/>
          </a:xfrm>
          <a:prstGeom prst="rect">
            <a:avLst/>
          </a:prstGeom>
          <a:blipFill rotWithShape="1">
            <a:blip r:embed="rId3"/>
            <a:stretch>
              <a:fillRect l="-34439" r="-340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微软雅黑" panose="020B0503020204020204" charset="-122"/>
              <a:sym typeface="Century Gothic" panose="020B0502020202020204" pitchFamily="34" charset="0"/>
            </a:endParaRPr>
          </a:p>
        </p:txBody>
      </p:sp>
      <p:sp>
        <p:nvSpPr>
          <p:cNvPr id="16" name="矩形 15"/>
          <p:cNvSpPr/>
          <p:nvPr/>
        </p:nvSpPr>
        <p:spPr>
          <a:xfrm>
            <a:off x="1225550" y="2206031"/>
            <a:ext cx="2396600" cy="523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Century Gothic" panose="020B0502020202020204" pitchFamily="34" charset="0"/>
              <a:ea typeface="微软雅黑" panose="020B0503020204020204" charset="-122"/>
              <a:sym typeface="Century Gothic" panose="020B0502020202020204" pitchFamily="34" charset="0"/>
            </a:endParaRPr>
          </a:p>
        </p:txBody>
      </p:sp>
      <p:sp>
        <p:nvSpPr>
          <p:cNvPr id="17" name="矩形 16"/>
          <p:cNvSpPr/>
          <p:nvPr/>
        </p:nvSpPr>
        <p:spPr>
          <a:xfrm>
            <a:off x="3811233" y="2206031"/>
            <a:ext cx="2396600" cy="523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Century Gothic" panose="020B0502020202020204" pitchFamily="34" charset="0"/>
              <a:ea typeface="微软雅黑" panose="020B0503020204020204" charset="-122"/>
              <a:sym typeface="Century Gothic" panose="020B0502020202020204" pitchFamily="34" charset="0"/>
            </a:endParaRPr>
          </a:p>
        </p:txBody>
      </p:sp>
      <p:sp>
        <p:nvSpPr>
          <p:cNvPr id="20" name="文本框 19"/>
          <p:cNvSpPr txBox="1"/>
          <p:nvPr/>
        </p:nvSpPr>
        <p:spPr>
          <a:xfrm>
            <a:off x="1698150" y="2265454"/>
            <a:ext cx="1451399"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charset="-122"/>
                <a:sym typeface="Century Gothic" panose="020B0502020202020204" pitchFamily="34" charset="0"/>
              </a:rPr>
              <a:t>添加标题</a:t>
            </a:r>
          </a:p>
        </p:txBody>
      </p:sp>
      <p:sp>
        <p:nvSpPr>
          <p:cNvPr id="21" name="文本框 20"/>
          <p:cNvSpPr txBox="1"/>
          <p:nvPr/>
        </p:nvSpPr>
        <p:spPr>
          <a:xfrm>
            <a:off x="4283833" y="2265454"/>
            <a:ext cx="1451399"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charset="-122"/>
                <a:sym typeface="Century Gothic" panose="020B0502020202020204" pitchFamily="34" charset="0"/>
              </a:rPr>
              <a:t>添加标题</a:t>
            </a:r>
          </a:p>
        </p:txBody>
      </p:sp>
      <p:grpSp>
        <p:nvGrpSpPr>
          <p:cNvPr id="3" name="组合 2"/>
          <p:cNvGrpSpPr/>
          <p:nvPr/>
        </p:nvGrpSpPr>
        <p:grpSpPr>
          <a:xfrm>
            <a:off x="6497955" y="2229485"/>
            <a:ext cx="4923790" cy="3161030"/>
            <a:chOff x="10233" y="3511"/>
            <a:chExt cx="7754" cy="4978"/>
          </a:xfrm>
        </p:grpSpPr>
        <p:sp>
          <p:nvSpPr>
            <p:cNvPr id="2" name="矩形 1"/>
            <p:cNvSpPr/>
            <p:nvPr/>
          </p:nvSpPr>
          <p:spPr>
            <a:xfrm>
              <a:off x="10233" y="3511"/>
              <a:ext cx="7754" cy="4978"/>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716" y="3662"/>
              <a:ext cx="6754" cy="4482"/>
            </a:xfrm>
            <a:prstGeom prst="rect">
              <a:avLst/>
            </a:prstGeom>
            <a:noFill/>
          </p:spPr>
          <p:txBody>
            <a:bodyPr wrap="square">
              <a:spAutoFit/>
              <a:scene3d>
                <a:camera prst="orthographicFront"/>
                <a:lightRig rig="threePt" dir="t"/>
              </a:scene3d>
              <a:sp3d contourW="12700"/>
            </a:bodyPr>
            <a:lstStyle/>
            <a:p>
              <a:pPr algn="l">
                <a:lnSpc>
                  <a:spcPct val="160000"/>
                </a:lnSpc>
              </a:pPr>
              <a:r>
                <a:rPr lang="en-US" altLang="zh-CN" sz="1400" dirty="0">
                  <a:solidFill>
                    <a:schemeClr val="bg1">
                      <a:lumMod val="95000"/>
                    </a:schemeClr>
                  </a:solidFill>
                  <a:latin typeface="微软雅黑" panose="020B0503020204020204" charset="-122"/>
                  <a:ea typeface="微软雅黑" panose="020B0503020204020204" charset="-122"/>
                  <a:cs typeface="微软雅黑" panose="020B0503020204020204" charset="-122"/>
                </a:rPr>
                <a:t>       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共同谱写公司发展的新篇章，为集团公司油气主业发展提供强有力的金融服务与支持。</a:t>
              </a:r>
            </a:p>
          </p:txBody>
        </p:sp>
      </p:grpSp>
      <p:sp>
        <p:nvSpPr>
          <p:cNvPr id="4" name="任意多边形 3"/>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6" grpId="0" bldLvl="0" animBg="1"/>
      <p:bldP spid="17" grpId="0" bldLvl="0" animBg="1"/>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1116013" y="1714500"/>
            <a:ext cx="2292350" cy="3543300"/>
          </a:xfrm>
          <a:custGeom>
            <a:avLst/>
            <a:gdLst>
              <a:gd name="connsiteX0" fmla="*/ 0 w 2292350"/>
              <a:gd name="connsiteY0" fmla="*/ 0 h 3543300"/>
              <a:gd name="connsiteX1" fmla="*/ 2292350 w 2292350"/>
              <a:gd name="connsiteY1" fmla="*/ 0 h 3543300"/>
              <a:gd name="connsiteX2" fmla="*/ 2292350 w 2292350"/>
              <a:gd name="connsiteY2" fmla="*/ 501509 h 3543300"/>
              <a:gd name="connsiteX3" fmla="*/ 2196278 w 2292350"/>
              <a:gd name="connsiteY3" fmla="*/ 501509 h 3543300"/>
              <a:gd name="connsiteX4" fmla="*/ 2196278 w 2292350"/>
              <a:gd name="connsiteY4" fmla="*/ 96072 h 3543300"/>
              <a:gd name="connsiteX5" fmla="*/ 96072 w 2292350"/>
              <a:gd name="connsiteY5" fmla="*/ 96072 h 3543300"/>
              <a:gd name="connsiteX6" fmla="*/ 96072 w 2292350"/>
              <a:gd name="connsiteY6" fmla="*/ 3447228 h 3543300"/>
              <a:gd name="connsiteX7" fmla="*/ 2196278 w 2292350"/>
              <a:gd name="connsiteY7" fmla="*/ 3447228 h 3543300"/>
              <a:gd name="connsiteX8" fmla="*/ 2196278 w 2292350"/>
              <a:gd name="connsiteY8" fmla="*/ 3111493 h 3543300"/>
              <a:gd name="connsiteX9" fmla="*/ 2292350 w 2292350"/>
              <a:gd name="connsiteY9" fmla="*/ 3111493 h 3543300"/>
              <a:gd name="connsiteX10" fmla="*/ 2292350 w 2292350"/>
              <a:gd name="connsiteY10" fmla="*/ 3543300 h 3543300"/>
              <a:gd name="connsiteX11" fmla="*/ 0 w 2292350"/>
              <a:gd name="connsiteY11" fmla="*/ 354330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2350" h="3543300">
                <a:moveTo>
                  <a:pt x="0" y="0"/>
                </a:moveTo>
                <a:lnTo>
                  <a:pt x="2292350" y="0"/>
                </a:lnTo>
                <a:lnTo>
                  <a:pt x="2292350" y="501509"/>
                </a:lnTo>
                <a:lnTo>
                  <a:pt x="2196278" y="501509"/>
                </a:lnTo>
                <a:lnTo>
                  <a:pt x="2196278" y="96072"/>
                </a:lnTo>
                <a:lnTo>
                  <a:pt x="96072" y="96072"/>
                </a:lnTo>
                <a:lnTo>
                  <a:pt x="96072" y="3447228"/>
                </a:lnTo>
                <a:lnTo>
                  <a:pt x="2196278" y="3447228"/>
                </a:lnTo>
                <a:lnTo>
                  <a:pt x="2196278" y="3111493"/>
                </a:lnTo>
                <a:lnTo>
                  <a:pt x="2292350" y="3111493"/>
                </a:lnTo>
                <a:lnTo>
                  <a:pt x="2292350" y="3543300"/>
                </a:lnTo>
                <a:lnTo>
                  <a:pt x="0" y="3543300"/>
                </a:lnTo>
                <a:close/>
              </a:path>
            </a:pathLst>
          </a:cu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6" name="矩形 25"/>
          <p:cNvSpPr/>
          <p:nvPr/>
        </p:nvSpPr>
        <p:spPr bwMode="auto">
          <a:xfrm>
            <a:off x="1582420" y="3971290"/>
            <a:ext cx="5052695" cy="49530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105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105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27" name="矩形 26"/>
          <p:cNvSpPr/>
          <p:nvPr/>
        </p:nvSpPr>
        <p:spPr bwMode="auto">
          <a:xfrm>
            <a:off x="1505091" y="2228709"/>
            <a:ext cx="5649771" cy="92202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323232"/>
                </a:solidFill>
                <a:effectLst>
                  <a:outerShdw blurRad="38100" dist="38100" dir="2700000" algn="tl">
                    <a:srgbClr val="000000">
                      <a:alpha val="43137"/>
                    </a:srgbClr>
                  </a:outerShdw>
                </a:effectLst>
                <a:uLnTx/>
                <a:uFillTx/>
                <a:latin typeface="汉仪雅酷黑 75W" panose="020B0804020202020204" charset="-122"/>
                <a:ea typeface="汉仪雅酷黑 75W" panose="020B0804020202020204" charset="-122"/>
                <a:cs typeface="+mn-cs"/>
              </a:rPr>
              <a:t>感谢观看</a:t>
            </a:r>
          </a:p>
        </p:txBody>
      </p:sp>
      <p:sp>
        <p:nvSpPr>
          <p:cNvPr id="28" name="矩形 27"/>
          <p:cNvSpPr/>
          <p:nvPr/>
        </p:nvSpPr>
        <p:spPr bwMode="auto">
          <a:xfrm>
            <a:off x="1505091" y="2977114"/>
            <a:ext cx="5649771" cy="92202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323232"/>
                </a:solidFill>
                <a:effectLst>
                  <a:outerShdw blurRad="38100" dist="38100" dir="2700000" algn="tl">
                    <a:srgbClr val="000000">
                      <a:alpha val="43137"/>
                    </a:srgbClr>
                  </a:outerShdw>
                </a:effectLst>
                <a:uLnTx/>
                <a:uFillTx/>
                <a:latin typeface="汉仪雅酷黑 75W" panose="020B0804020202020204" charset="-122"/>
                <a:ea typeface="汉仪雅酷黑 75W" panose="020B0804020202020204" charset="-122"/>
                <a:cs typeface="+mn-cs"/>
              </a:rPr>
              <a:t>上半年工作总结</a:t>
            </a:r>
          </a:p>
        </p:txBody>
      </p:sp>
      <p:sp>
        <p:nvSpPr>
          <p:cNvPr id="2" name="圆角矩形 11"/>
          <p:cNvSpPr/>
          <p:nvPr/>
        </p:nvSpPr>
        <p:spPr>
          <a:xfrm>
            <a:off x="1634121" y="4466723"/>
            <a:ext cx="1786218" cy="286050"/>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marL="0" marR="0" lvl="0" indent="0" algn="ctr" defTabSz="119824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演讲人：</a:t>
            </a:r>
            <a:r>
              <a:rPr kumimoji="0" lang="en-US" altLang="zh-CN" sz="1315" b="0" i="0" u="none" strike="noStrike" kern="1200" cap="none" spc="0" normalizeH="0" baseline="0" noProof="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xiazaii</a:t>
            </a:r>
            <a:endParaRPr kumimoji="0" lang="zh-CN" altLang="en-US"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endParaRPr>
          </a:p>
        </p:txBody>
      </p:sp>
      <p:sp>
        <p:nvSpPr>
          <p:cNvPr id="10" name="圆角矩形 11"/>
          <p:cNvSpPr/>
          <p:nvPr/>
        </p:nvSpPr>
        <p:spPr>
          <a:xfrm>
            <a:off x="3603311" y="4466723"/>
            <a:ext cx="1786218" cy="286050"/>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9897" tIns="59948" rIns="119897" bIns="59948" rtlCol="0" anchor="ctr"/>
          <a:lstStyle/>
          <a:p>
            <a:pPr marL="0" marR="0" lvl="0" indent="0" algn="ctr" defTabSz="119824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日期：</a:t>
            </a:r>
            <a:r>
              <a:rPr kumimoji="0" lang="en-US" altLang="zh-CN" sz="1315" b="0" i="0" u="none" strike="noStrike" kern="1200" cap="none" spc="0" normalizeH="0" baseline="0" noProof="0" dirty="0">
                <a:ln>
                  <a:noFill/>
                </a:ln>
                <a:solidFill>
                  <a:schemeClr val="bg1">
                    <a:lumMod val="95000"/>
                  </a:schemeClr>
                </a:solidFill>
                <a:effectLst/>
                <a:uLnTx/>
                <a:uFillTx/>
                <a:latin typeface="思源黑体 CN Heavy" panose="020B0A00000000000000" pitchFamily="34" charset="-122"/>
                <a:ea typeface="思源黑体 CN Heavy" panose="020B0A00000000000000" pitchFamily="34" charset="-122"/>
                <a:sym typeface="思源黑体 CN Heavy" panose="020B0A00000000000000" pitchFamily="34" charset="-122"/>
              </a:rPr>
              <a:t>20XX.XX.XX</a:t>
            </a:r>
          </a:p>
        </p:txBody>
      </p:sp>
      <p:sp>
        <p:nvSpPr>
          <p:cNvPr id="29" name="任意多边形 28"/>
          <p:cNvSpPr/>
          <p:nvPr/>
        </p:nvSpPr>
        <p:spPr>
          <a:xfrm>
            <a:off x="6166485" y="-29845"/>
            <a:ext cx="6075680" cy="6897370"/>
          </a:xfrm>
          <a:custGeom>
            <a:avLst/>
            <a:gdLst>
              <a:gd name="connisteX0" fmla="*/ 0 w 6075680"/>
              <a:gd name="connsiteY0" fmla="*/ 6854825 h 6854825"/>
              <a:gd name="connisteX1" fmla="*/ 1804035 w 6075680"/>
              <a:gd name="connsiteY1" fmla="*/ 0 h 6854825"/>
              <a:gd name="connisteX2" fmla="*/ 6075680 w 6075680"/>
              <a:gd name="connsiteY2" fmla="*/ 0 h 6854825"/>
              <a:gd name="connisteX3" fmla="*/ 6061710 w 6075680"/>
              <a:gd name="connsiteY3" fmla="*/ 6854825 h 6854825"/>
              <a:gd name="connisteX4" fmla="*/ 0 w 6075680"/>
              <a:gd name="connsiteY4" fmla="*/ 6854825 h 6854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075680" h="6854825">
                <a:moveTo>
                  <a:pt x="0" y="6854825"/>
                </a:moveTo>
                <a:lnTo>
                  <a:pt x="1804035" y="0"/>
                </a:lnTo>
                <a:lnTo>
                  <a:pt x="6075680" y="0"/>
                </a:lnTo>
                <a:lnTo>
                  <a:pt x="6061710" y="6854825"/>
                </a:lnTo>
                <a:lnTo>
                  <a:pt x="0" y="6854825"/>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p:nvSpPr>
        <p:spPr>
          <a:xfrm flipH="1">
            <a:off x="6945630" y="1960880"/>
            <a:ext cx="5296535" cy="4906645"/>
          </a:xfrm>
          <a:prstGeom prst="rtTriangle">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p:cNvSpPr/>
          <p:nvPr/>
        </p:nvSpPr>
        <p:spPr>
          <a:xfrm flipH="1">
            <a:off x="9211310" y="949960"/>
            <a:ext cx="3030855" cy="591756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9000">
        <p14:doors dir="vert"/>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26" grpId="0"/>
      <p:bldP spid="27" grpId="0"/>
      <p:bldP spid="28" grpId="0"/>
      <p:bldP spid="2"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 y="-12700"/>
            <a:ext cx="12220575" cy="6892925"/>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24702"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01</a:t>
            </a:r>
          </a:p>
        </p:txBody>
      </p:sp>
      <p:sp>
        <p:nvSpPr>
          <p:cNvPr id="6" name="文本框 5"/>
          <p:cNvSpPr txBox="1"/>
          <p:nvPr/>
        </p:nvSpPr>
        <p:spPr>
          <a:xfrm>
            <a:off x="4833868" y="3718581"/>
            <a:ext cx="4823295" cy="46037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latin typeface="微软雅黑" panose="020B0503020204020204" charset="-122"/>
                <a:ea typeface="微软雅黑" panose="020B0503020204020204" charset="-122"/>
              </a:rPr>
              <a:t>The user can demonstrate on a projector or computer, or print the presentation and make it into a film to be used in a wider</a:t>
            </a:r>
          </a:p>
        </p:txBody>
      </p:sp>
      <p:cxnSp>
        <p:nvCxnSpPr>
          <p:cNvPr id="7" name="直接连接符 45"/>
          <p:cNvCxnSpPr/>
          <p:nvPr/>
        </p:nvCxnSpPr>
        <p:spPr>
          <a:xfrm>
            <a:off x="4960869" y="3525194"/>
            <a:ext cx="701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3868" y="2623922"/>
            <a:ext cx="4094480" cy="76835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400" b="1" dirty="0">
                <a:solidFill>
                  <a:schemeClr val="bg1"/>
                </a:solidFill>
                <a:latin typeface="微软雅黑" panose="020B0503020204020204" charset="-122"/>
                <a:ea typeface="微软雅黑" panose="020B0503020204020204" charset="-122"/>
              </a:rPr>
              <a:t>上半年工作概述</a:t>
            </a:r>
          </a:p>
        </p:txBody>
      </p:sp>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上半年工作概述</a:t>
            </a:r>
          </a:p>
        </p:txBody>
      </p:sp>
      <p:pic>
        <p:nvPicPr>
          <p:cNvPr id="2" name="图片 1" descr="pexels-photo-2096599"/>
          <p:cNvPicPr>
            <a:picLocks noChangeAspect="1"/>
          </p:cNvPicPr>
          <p:nvPr/>
        </p:nvPicPr>
        <p:blipFill>
          <a:blip r:embed="rId2"/>
          <a:stretch>
            <a:fillRect/>
          </a:stretch>
        </p:blipFill>
        <p:spPr>
          <a:xfrm>
            <a:off x="1617980" y="1637665"/>
            <a:ext cx="4030345" cy="2687320"/>
          </a:xfrm>
          <a:prstGeom prst="rect">
            <a:avLst/>
          </a:prstGeom>
        </p:spPr>
      </p:pic>
      <p:pic>
        <p:nvPicPr>
          <p:cNvPr id="3" name="图片 2" descr="C:\Users\Administrator\Desktop\3.png3"/>
          <p:cNvPicPr>
            <a:picLocks noChangeAspect="1"/>
          </p:cNvPicPr>
          <p:nvPr/>
        </p:nvPicPr>
        <p:blipFill>
          <a:blip r:embed="rId3"/>
          <a:srcRect/>
          <a:stretch>
            <a:fillRect/>
          </a:stretch>
        </p:blipFill>
        <p:spPr>
          <a:xfrm>
            <a:off x="6408420" y="3301365"/>
            <a:ext cx="3938905" cy="2687320"/>
          </a:xfrm>
          <a:prstGeom prst="rect">
            <a:avLst/>
          </a:prstGeom>
        </p:spPr>
      </p:pic>
      <p:sp>
        <p:nvSpPr>
          <p:cNvPr id="4" name="文本框 3"/>
          <p:cNvSpPr txBox="1"/>
          <p:nvPr/>
        </p:nvSpPr>
        <p:spPr>
          <a:xfrm>
            <a:off x="6316345" y="1637665"/>
            <a:ext cx="4030980" cy="1476375"/>
          </a:xfrm>
          <a:prstGeom prst="rect">
            <a:avLst/>
          </a:prstGeom>
          <a:noFill/>
        </p:spPr>
        <p:txBody>
          <a:bodyPr wrap="square" rtlCol="0" anchor="t">
            <a:spAutoFit/>
          </a:bodyPr>
          <a:lstStyle/>
          <a:p>
            <a:pPr algn="just" fontAlgn="base">
              <a:lnSpc>
                <a:spcPct val="150000"/>
              </a:lnSpc>
              <a:spcBef>
                <a:spcPct val="0"/>
              </a:spcBef>
              <a:spcAft>
                <a:spcPct val="0"/>
              </a:spcAft>
            </a:pPr>
            <a:r>
              <a:rPr sz="1200" dirty="0">
                <a:latin typeface="微软雅黑" panose="020B0503020204020204" charset="-122"/>
                <a:ea typeface="微软雅黑" panose="020B0503020204020204" charset="-122"/>
                <a:cs typeface="微软雅黑" panose="020B0503020204020204" charset="-122"/>
                <a:sym typeface="+mn-lt"/>
              </a:rPr>
              <a:t>我们一起创作企业的辉煌，一起实现我们的理想奋斗。</a:t>
            </a:r>
            <a:endParaRPr sz="1200"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algn="just" fontAlgn="base">
              <a:lnSpc>
                <a:spcPct val="150000"/>
              </a:lnSpc>
              <a:spcBef>
                <a:spcPct val="0"/>
              </a:spcBef>
              <a:spcAft>
                <a:spcPct val="0"/>
              </a:spcAft>
            </a:pPr>
            <a:r>
              <a:rPr sz="1200" dirty="0">
                <a:latin typeface="微软雅黑" panose="020B0503020204020204" charset="-122"/>
                <a:ea typeface="微软雅黑" panose="020B0503020204020204" charset="-122"/>
                <a:cs typeface="微软雅黑" panose="020B0503020204020204" charset="-122"/>
                <a:sym typeface="Gill Sans" charset="0"/>
              </a:rPr>
              <a:t>团队（Team）是由员工和管理层组成的一个共同体，它合理利用每一个成员的知识和技能协同工作，解决问题，达到共同的目标。团队的构成要素总结为5P，分别为目标、人、定位、权限、计划。</a:t>
            </a:r>
            <a:endParaRPr lang="zh-CN" altLang="en-US" sz="1200" dirty="0">
              <a:latin typeface="微软雅黑" panose="020B0503020204020204" charset="-122"/>
              <a:ea typeface="微软雅黑" panose="020B0503020204020204" charset="-122"/>
              <a:cs typeface="微软雅黑" panose="020B0503020204020204" charset="-122"/>
              <a:sym typeface="Gill Sans" charset="0"/>
            </a:endParaRPr>
          </a:p>
        </p:txBody>
      </p:sp>
      <p:sp>
        <p:nvSpPr>
          <p:cNvPr id="5" name="文本框 4"/>
          <p:cNvSpPr txBox="1"/>
          <p:nvPr/>
        </p:nvSpPr>
        <p:spPr>
          <a:xfrm>
            <a:off x="1617980" y="4662805"/>
            <a:ext cx="4030345" cy="1198880"/>
          </a:xfrm>
          <a:prstGeom prst="rect">
            <a:avLst/>
          </a:prstGeom>
          <a:noFill/>
        </p:spPr>
        <p:txBody>
          <a:bodyPr wrap="square" rtlCol="0" anchor="t">
            <a:spAutoFit/>
          </a:bodyPr>
          <a:lstStyle/>
          <a:p>
            <a:pPr algn="just" fontAlgn="base">
              <a:lnSpc>
                <a:spcPct val="150000"/>
              </a:lnSpc>
              <a:spcBef>
                <a:spcPct val="0"/>
              </a:spcBef>
              <a:spcAft>
                <a:spcPct val="0"/>
              </a:spcAft>
            </a:pPr>
            <a:r>
              <a:rPr lang="zh-CN" altLang="en-US" sz="1200" dirty="0">
                <a:latin typeface="微软雅黑" panose="020B0503020204020204" charset="-122"/>
                <a:ea typeface="微软雅黑" panose="020B0503020204020204" charset="-122"/>
                <a:cs typeface="方正兰亭细黑_GBK_M" pitchFamily="2" charset="2"/>
                <a:sym typeface="+mn-ea"/>
              </a:rPr>
              <a:t>企业、事业各部门领导人具有合格的管理素质，有战略眼光，责任心强，，管理部门的工作健全而有效率。管理责任审计就是针对企事业的管理工作是否达到了上述责任要求。</a:t>
            </a:r>
          </a:p>
        </p:txBody>
      </p:sp>
      <p:sp>
        <p:nvSpPr>
          <p:cNvPr id="6" name="任意多边形 5"/>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上半年工作概述</a:t>
            </a:r>
          </a:p>
        </p:txBody>
      </p:sp>
      <p:grpSp>
        <p:nvGrpSpPr>
          <p:cNvPr id="3" name="1209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888626" y="2391182"/>
            <a:ext cx="2414750" cy="2474158"/>
            <a:chOff x="4888626" y="3115082"/>
            <a:chExt cx="2414750" cy="2474158"/>
          </a:xfrm>
        </p:grpSpPr>
        <p:cxnSp>
          <p:nvCxnSpPr>
            <p:cNvPr id="4" name="直接连接符 3"/>
            <p:cNvCxnSpPr/>
            <p:nvPr/>
          </p:nvCxnSpPr>
          <p:spPr>
            <a:xfrm>
              <a:off x="6096001" y="3828087"/>
              <a:ext cx="0" cy="929312"/>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îṩ1íḍe"/>
            <p:cNvSpPr/>
            <p:nvPr/>
          </p:nvSpPr>
          <p:spPr>
            <a:xfrm>
              <a:off x="5115617" y="3339874"/>
              <a:ext cx="1960767" cy="1960765"/>
            </a:xfrm>
            <a:prstGeom prst="ellipse">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7" name="ïşlidè"/>
            <p:cNvSpPr/>
            <p:nvPr/>
          </p:nvSpPr>
          <p:spPr>
            <a:xfrm rot="16200000" flipH="1">
              <a:off x="6530953" y="3115081"/>
              <a:ext cx="772422" cy="772424"/>
            </a:xfrm>
            <a:prstGeom prst="teardrop">
              <a:avLst/>
            </a:prstGeom>
            <a:solidFill>
              <a:srgbClr val="3232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8" name="íŝ1íḍè"/>
            <p:cNvSpPr/>
            <p:nvPr/>
          </p:nvSpPr>
          <p:spPr bwMode="auto">
            <a:xfrm>
              <a:off x="6760264" y="3350171"/>
              <a:ext cx="313798" cy="302243"/>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9" name="îSliḍè"/>
            <p:cNvSpPr/>
            <p:nvPr/>
          </p:nvSpPr>
          <p:spPr>
            <a:xfrm rot="5400000">
              <a:off x="4888627" y="3115081"/>
              <a:ext cx="772422" cy="772424"/>
            </a:xfrm>
            <a:prstGeom prst="teardrop">
              <a:avLst/>
            </a:prstGeom>
            <a:solidFill>
              <a:srgbClr val="3232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0" name="ïšļíḓé"/>
            <p:cNvSpPr/>
            <p:nvPr/>
          </p:nvSpPr>
          <p:spPr bwMode="auto">
            <a:xfrm>
              <a:off x="5117941" y="3350171"/>
              <a:ext cx="313798" cy="302243"/>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1" name="íSḻíḑé"/>
            <p:cNvSpPr/>
            <p:nvPr/>
          </p:nvSpPr>
          <p:spPr>
            <a:xfrm rot="5400000" flipH="1" flipV="1">
              <a:off x="6530953" y="4816817"/>
              <a:ext cx="772422" cy="772424"/>
            </a:xfrm>
            <a:prstGeom prst="teardrop">
              <a:avLst/>
            </a:prstGeom>
            <a:solidFill>
              <a:srgbClr val="3232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2" name="îṧļîḍé"/>
            <p:cNvSpPr/>
            <p:nvPr/>
          </p:nvSpPr>
          <p:spPr bwMode="auto">
            <a:xfrm>
              <a:off x="6760266" y="5051907"/>
              <a:ext cx="313798" cy="302243"/>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3" name="iṡḻíḑé"/>
            <p:cNvSpPr/>
            <p:nvPr/>
          </p:nvSpPr>
          <p:spPr>
            <a:xfrm rot="16200000" flipV="1">
              <a:off x="4888627" y="4816817"/>
              <a:ext cx="772422" cy="772424"/>
            </a:xfrm>
            <a:prstGeom prst="teardrop">
              <a:avLst/>
            </a:prstGeom>
            <a:solidFill>
              <a:srgbClr val="3232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4" name="ïśļíḑê"/>
            <p:cNvSpPr/>
            <p:nvPr/>
          </p:nvSpPr>
          <p:spPr bwMode="auto">
            <a:xfrm>
              <a:off x="5117945" y="5051910"/>
              <a:ext cx="313798" cy="302243"/>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solidFill>
                  <a:srgbClr val="323232"/>
                </a:solidFill>
                <a:latin typeface="微软雅黑" panose="020B0503020204020204" charset="-122"/>
                <a:ea typeface="微软雅黑" panose="020B0503020204020204" charset="-122"/>
              </a:endParaRPr>
            </a:p>
          </p:txBody>
        </p:sp>
        <p:sp>
          <p:nvSpPr>
            <p:cNvPr id="15" name="iṩḻîḍè"/>
            <p:cNvSpPr/>
            <p:nvPr/>
          </p:nvSpPr>
          <p:spPr>
            <a:xfrm>
              <a:off x="5555940" y="4140727"/>
              <a:ext cx="1080120" cy="422866"/>
            </a:xfrm>
            <a:prstGeom prst="roundRect">
              <a:avLst>
                <a:gd name="adj" fmla="val 136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lumMod val="95000"/>
                    </a:schemeClr>
                  </a:solidFill>
                  <a:latin typeface="微软雅黑" panose="020B0503020204020204" charset="-122"/>
                  <a:ea typeface="微软雅黑" panose="020B0503020204020204" charset="-122"/>
                </a:rPr>
                <a:t>Text</a:t>
              </a:r>
            </a:p>
          </p:txBody>
        </p:sp>
      </p:grpSp>
      <p:grpSp>
        <p:nvGrpSpPr>
          <p:cNvPr id="35" name="组合 8"/>
          <p:cNvGrpSpPr/>
          <p:nvPr/>
        </p:nvGrpSpPr>
        <p:grpSpPr bwMode="auto">
          <a:xfrm>
            <a:off x="8056767" y="2171426"/>
            <a:ext cx="3132556" cy="1505701"/>
            <a:chOff x="6003922" y="4076042"/>
            <a:chExt cx="2709626" cy="1507714"/>
          </a:xfrm>
        </p:grpSpPr>
        <p:sp>
          <p:nvSpPr>
            <p:cNvPr id="36" name="矩形 35"/>
            <p:cNvSpPr/>
            <p:nvPr/>
          </p:nvSpPr>
          <p:spPr>
            <a:xfrm>
              <a:off x="6003922" y="4660503"/>
              <a:ext cx="2709626" cy="923253"/>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37" name="矩形 36"/>
            <p:cNvSpPr/>
            <p:nvPr/>
          </p:nvSpPr>
          <p:spPr>
            <a:xfrm>
              <a:off x="6003922" y="4076042"/>
              <a:ext cx="2089415" cy="58434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姓名：XXX</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职位：市场部经理 </a:t>
              </a:r>
            </a:p>
          </p:txBody>
        </p:sp>
      </p:grpSp>
      <p:grpSp>
        <p:nvGrpSpPr>
          <p:cNvPr id="38" name="组合 8"/>
          <p:cNvGrpSpPr/>
          <p:nvPr/>
        </p:nvGrpSpPr>
        <p:grpSpPr bwMode="auto">
          <a:xfrm>
            <a:off x="8056768" y="4047012"/>
            <a:ext cx="3206750" cy="1452245"/>
            <a:chOff x="6003922" y="4229282"/>
            <a:chExt cx="3204187" cy="1454187"/>
          </a:xfrm>
        </p:grpSpPr>
        <p:sp>
          <p:nvSpPr>
            <p:cNvPr id="39" name="矩形 38"/>
            <p:cNvSpPr/>
            <p:nvPr/>
          </p:nvSpPr>
          <p:spPr>
            <a:xfrm>
              <a:off x="6003922" y="4760216"/>
              <a:ext cx="3204187" cy="923253"/>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40" name="矩形 39"/>
            <p:cNvSpPr/>
            <p:nvPr/>
          </p:nvSpPr>
          <p:spPr>
            <a:xfrm>
              <a:off x="6003922" y="4229282"/>
              <a:ext cx="2815878" cy="58434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姓名：JMEMB</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职位：销售部经理 </a:t>
              </a:r>
            </a:p>
          </p:txBody>
        </p:sp>
      </p:grpSp>
      <p:grpSp>
        <p:nvGrpSpPr>
          <p:cNvPr id="41" name="组合 8"/>
          <p:cNvGrpSpPr/>
          <p:nvPr/>
        </p:nvGrpSpPr>
        <p:grpSpPr bwMode="auto">
          <a:xfrm>
            <a:off x="1027005" y="2171921"/>
            <a:ext cx="3132556" cy="1497729"/>
            <a:chOff x="6003922" y="4047145"/>
            <a:chExt cx="2709626" cy="1499731"/>
          </a:xfrm>
        </p:grpSpPr>
        <p:sp>
          <p:nvSpPr>
            <p:cNvPr id="42" name="矩形 41"/>
            <p:cNvSpPr/>
            <p:nvPr/>
          </p:nvSpPr>
          <p:spPr>
            <a:xfrm>
              <a:off x="6003922" y="4623624"/>
              <a:ext cx="2709626" cy="92325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43" name="矩形 42"/>
            <p:cNvSpPr/>
            <p:nvPr/>
          </p:nvSpPr>
          <p:spPr>
            <a:xfrm>
              <a:off x="6998508" y="4047145"/>
              <a:ext cx="1714678" cy="584345"/>
            </a:xfrm>
            <a:prstGeom prst="rect">
              <a:avLst/>
            </a:prstGeom>
          </p:spPr>
          <p:txBody>
            <a:bodyPr>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姓名：MEMBERS</a:t>
              </a: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职位：人事部经理 </a:t>
              </a:r>
            </a:p>
          </p:txBody>
        </p:sp>
      </p:grpSp>
      <p:grpSp>
        <p:nvGrpSpPr>
          <p:cNvPr id="44" name="组合 8"/>
          <p:cNvGrpSpPr/>
          <p:nvPr/>
        </p:nvGrpSpPr>
        <p:grpSpPr bwMode="auto">
          <a:xfrm>
            <a:off x="1030472" y="4139722"/>
            <a:ext cx="3132556" cy="1412639"/>
            <a:chOff x="6002274" y="4313566"/>
            <a:chExt cx="2709626" cy="1414527"/>
          </a:xfrm>
        </p:grpSpPr>
        <p:sp>
          <p:nvSpPr>
            <p:cNvPr id="45" name="矩形 44"/>
            <p:cNvSpPr/>
            <p:nvPr/>
          </p:nvSpPr>
          <p:spPr>
            <a:xfrm>
              <a:off x="6002274" y="4804841"/>
              <a:ext cx="2709626" cy="923252"/>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46" name="矩形 45"/>
            <p:cNvSpPr/>
            <p:nvPr/>
          </p:nvSpPr>
          <p:spPr>
            <a:xfrm>
              <a:off x="6792671" y="4313566"/>
              <a:ext cx="1919142" cy="584345"/>
            </a:xfrm>
            <a:prstGeom prst="rect">
              <a:avLst/>
            </a:prstGeom>
          </p:spPr>
          <p:txBody>
            <a:bodyPr wrap="square">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姓名：郝爽</a:t>
              </a: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职位：TUKUPPT总监 </a:t>
              </a:r>
            </a:p>
          </p:txBody>
        </p:sp>
      </p:grpSp>
      <p:sp>
        <p:nvSpPr>
          <p:cNvPr id="2" name="任意多边形 1"/>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上半年工作概述</a:t>
            </a:r>
          </a:p>
        </p:txBody>
      </p:sp>
      <p:grpSp>
        <p:nvGrpSpPr>
          <p:cNvPr id="20482" name="组合 32"/>
          <p:cNvGrpSpPr/>
          <p:nvPr/>
        </p:nvGrpSpPr>
        <p:grpSpPr bwMode="auto">
          <a:xfrm>
            <a:off x="1997075" y="2132330"/>
            <a:ext cx="5937250" cy="3438525"/>
            <a:chOff x="1174192" y="1761586"/>
            <a:chExt cx="6971682" cy="4038384"/>
          </a:xfrm>
        </p:grpSpPr>
        <p:cxnSp>
          <p:nvCxnSpPr>
            <p:cNvPr id="2" name="直接连接符 1"/>
            <p:cNvCxnSpPr/>
            <p:nvPr/>
          </p:nvCxnSpPr>
          <p:spPr>
            <a:xfrm>
              <a:off x="1500408" y="2279901"/>
              <a:ext cx="0" cy="139274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00408" y="4133158"/>
              <a:ext cx="0" cy="130138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500408" y="5473693"/>
              <a:ext cx="3817648"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547338" y="2087864"/>
              <a:ext cx="0" cy="31546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547338" y="2087864"/>
              <a:ext cx="2098961"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819660" y="2345157"/>
              <a:ext cx="0" cy="1327484"/>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504" name="组合 17"/>
            <p:cNvGrpSpPr/>
            <p:nvPr/>
          </p:nvGrpSpPr>
          <p:grpSpPr bwMode="auto">
            <a:xfrm>
              <a:off x="1174192" y="1761586"/>
              <a:ext cx="654010" cy="654008"/>
              <a:chOff x="598128" y="1445813"/>
              <a:chExt cx="654010" cy="654008"/>
            </a:xfrm>
          </p:grpSpPr>
          <p:sp>
            <p:nvSpPr>
              <p:cNvPr id="19" name="菱形 18"/>
              <p:cNvSpPr/>
              <p:nvPr/>
            </p:nvSpPr>
            <p:spPr>
              <a:xfrm>
                <a:off x="598128" y="1445813"/>
                <a:ext cx="654295" cy="65442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0" name="TextBox 20"/>
              <p:cNvSpPr txBox="1"/>
              <p:nvPr/>
            </p:nvSpPr>
            <p:spPr>
              <a:xfrm>
                <a:off x="819385" y="1547873"/>
                <a:ext cx="247798" cy="413715"/>
              </a:xfrm>
              <a:prstGeom prst="rect">
                <a:avLst/>
              </a:prstGeom>
              <a:noFill/>
            </p:spPr>
            <p:txBody>
              <a:bodyPr wrap="none" lIns="0" tIns="0" rIns="0" bIns="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p>
            </p:txBody>
          </p:sp>
        </p:grpSp>
        <p:grpSp>
          <p:nvGrpSpPr>
            <p:cNvPr id="20505" name="组合 20"/>
            <p:cNvGrpSpPr/>
            <p:nvPr/>
          </p:nvGrpSpPr>
          <p:grpSpPr bwMode="auto">
            <a:xfrm>
              <a:off x="1174192" y="3575494"/>
              <a:ext cx="654010" cy="654008"/>
              <a:chOff x="598128" y="3259721"/>
              <a:chExt cx="654010" cy="654008"/>
            </a:xfrm>
          </p:grpSpPr>
          <p:sp>
            <p:nvSpPr>
              <p:cNvPr id="22" name="菱形 21"/>
              <p:cNvSpPr/>
              <p:nvPr/>
            </p:nvSpPr>
            <p:spPr>
              <a:xfrm>
                <a:off x="598128" y="3259917"/>
                <a:ext cx="654295" cy="65441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3" name="TextBox 20"/>
              <p:cNvSpPr txBox="1"/>
              <p:nvPr/>
            </p:nvSpPr>
            <p:spPr>
              <a:xfrm>
                <a:off x="819385" y="3371280"/>
                <a:ext cx="247798" cy="413715"/>
              </a:xfrm>
              <a:prstGeom prst="rect">
                <a:avLst/>
              </a:prstGeom>
              <a:noFill/>
            </p:spPr>
            <p:txBody>
              <a:bodyPr wrap="none" lIns="0" tIns="0" rIns="0" bIns="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p>
            </p:txBody>
          </p:sp>
        </p:grpSp>
        <p:grpSp>
          <p:nvGrpSpPr>
            <p:cNvPr id="20506" name="组合 23"/>
            <p:cNvGrpSpPr/>
            <p:nvPr/>
          </p:nvGrpSpPr>
          <p:grpSpPr bwMode="auto">
            <a:xfrm>
              <a:off x="5220348" y="5145962"/>
              <a:ext cx="654010" cy="654008"/>
              <a:chOff x="4644284" y="4830189"/>
              <a:chExt cx="654010" cy="654008"/>
            </a:xfrm>
          </p:grpSpPr>
          <p:sp>
            <p:nvSpPr>
              <p:cNvPr id="25" name="菱形 24"/>
              <p:cNvSpPr/>
              <p:nvPr/>
            </p:nvSpPr>
            <p:spPr>
              <a:xfrm>
                <a:off x="4645059" y="4829778"/>
                <a:ext cx="652431" cy="65441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6" name="TextBox 20"/>
              <p:cNvSpPr txBox="1"/>
              <p:nvPr/>
            </p:nvSpPr>
            <p:spPr>
              <a:xfrm>
                <a:off x="4872511" y="4946510"/>
                <a:ext cx="247798" cy="413715"/>
              </a:xfrm>
              <a:prstGeom prst="rect">
                <a:avLst/>
              </a:prstGeom>
              <a:noFill/>
            </p:spPr>
            <p:txBody>
              <a:bodyPr wrap="none" lIns="0" tIns="0" rIns="0" bIns="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p>
            </p:txBody>
          </p:sp>
        </p:grpSp>
        <p:grpSp>
          <p:nvGrpSpPr>
            <p:cNvPr id="20507" name="组合 26"/>
            <p:cNvGrpSpPr/>
            <p:nvPr/>
          </p:nvGrpSpPr>
          <p:grpSpPr bwMode="auto">
            <a:xfrm>
              <a:off x="7491864" y="1761586"/>
              <a:ext cx="654010" cy="654008"/>
              <a:chOff x="7380588" y="1445813"/>
              <a:chExt cx="654010" cy="654008"/>
            </a:xfrm>
          </p:grpSpPr>
          <p:sp>
            <p:nvSpPr>
              <p:cNvPr id="28" name="菱形 27"/>
              <p:cNvSpPr/>
              <p:nvPr/>
            </p:nvSpPr>
            <p:spPr>
              <a:xfrm>
                <a:off x="7380304" y="1445813"/>
                <a:ext cx="654294" cy="65442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9" name="TextBox 20"/>
              <p:cNvSpPr txBox="1"/>
              <p:nvPr/>
            </p:nvSpPr>
            <p:spPr>
              <a:xfrm>
                <a:off x="7597920" y="1555086"/>
                <a:ext cx="247798" cy="413715"/>
              </a:xfrm>
              <a:prstGeom prst="rect">
                <a:avLst/>
              </a:prstGeom>
              <a:noFill/>
            </p:spPr>
            <p:txBody>
              <a:bodyPr wrap="none" lIns="0" tIns="0" rIns="0" bIns="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p>
            </p:txBody>
          </p:sp>
        </p:grpSp>
        <p:grpSp>
          <p:nvGrpSpPr>
            <p:cNvPr id="20508" name="组合 29"/>
            <p:cNvGrpSpPr/>
            <p:nvPr/>
          </p:nvGrpSpPr>
          <p:grpSpPr bwMode="auto">
            <a:xfrm>
              <a:off x="7491864" y="3575494"/>
              <a:ext cx="654010" cy="654008"/>
              <a:chOff x="7380588" y="3259721"/>
              <a:chExt cx="654010" cy="654008"/>
            </a:xfrm>
          </p:grpSpPr>
          <p:sp>
            <p:nvSpPr>
              <p:cNvPr id="31" name="菱形 30"/>
              <p:cNvSpPr/>
              <p:nvPr/>
            </p:nvSpPr>
            <p:spPr>
              <a:xfrm>
                <a:off x="7380304" y="3259917"/>
                <a:ext cx="654294" cy="65441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32" name="TextBox 20"/>
              <p:cNvSpPr txBox="1"/>
              <p:nvPr/>
            </p:nvSpPr>
            <p:spPr>
              <a:xfrm>
                <a:off x="7612209" y="3385569"/>
                <a:ext cx="247798" cy="413715"/>
              </a:xfrm>
              <a:prstGeom prst="rect">
                <a:avLst/>
              </a:prstGeom>
              <a:noFill/>
            </p:spPr>
            <p:txBody>
              <a:bodyPr wrap="none" lIns="0" tIns="0" rIns="0" bIns="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p>
            </p:txBody>
          </p:sp>
        </p:grpSp>
      </p:grpSp>
      <p:grpSp>
        <p:nvGrpSpPr>
          <p:cNvPr id="20484" name="组合 8"/>
          <p:cNvGrpSpPr/>
          <p:nvPr/>
        </p:nvGrpSpPr>
        <p:grpSpPr bwMode="auto">
          <a:xfrm>
            <a:off x="2809876" y="2013269"/>
            <a:ext cx="2911472" cy="946893"/>
            <a:chOff x="6003922" y="4322116"/>
            <a:chExt cx="2909144" cy="946188"/>
          </a:xfrm>
        </p:grpSpPr>
        <p:sp>
          <p:nvSpPr>
            <p:cNvPr id="50" name="矩形 49"/>
            <p:cNvSpPr/>
            <p:nvPr/>
          </p:nvSpPr>
          <p:spPr>
            <a:xfrm>
              <a:off x="6003922" y="4623624"/>
              <a:ext cx="2909144" cy="6446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51" name="矩形 50"/>
            <p:cNvSpPr/>
            <p:nvPr/>
          </p:nvSpPr>
          <p:spPr>
            <a:xfrm>
              <a:off x="6003923" y="4322116"/>
              <a:ext cx="1714678" cy="33693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重点</a:t>
              </a:r>
            </a:p>
          </p:txBody>
        </p:sp>
      </p:grpSp>
      <p:grpSp>
        <p:nvGrpSpPr>
          <p:cNvPr id="67" name="组合 8"/>
          <p:cNvGrpSpPr/>
          <p:nvPr/>
        </p:nvGrpSpPr>
        <p:grpSpPr bwMode="auto">
          <a:xfrm>
            <a:off x="2725769" y="3684644"/>
            <a:ext cx="2911472" cy="946893"/>
            <a:chOff x="6003922" y="4322116"/>
            <a:chExt cx="2909144" cy="946188"/>
          </a:xfrm>
        </p:grpSpPr>
        <p:sp>
          <p:nvSpPr>
            <p:cNvPr id="68" name="矩形 67"/>
            <p:cNvSpPr/>
            <p:nvPr/>
          </p:nvSpPr>
          <p:spPr>
            <a:xfrm>
              <a:off x="6003922" y="4623624"/>
              <a:ext cx="2909144" cy="6446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69" name="矩形 68"/>
            <p:cNvSpPr/>
            <p:nvPr/>
          </p:nvSpPr>
          <p:spPr>
            <a:xfrm>
              <a:off x="6003923" y="4322116"/>
              <a:ext cx="1714678" cy="33693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重点</a:t>
              </a:r>
            </a:p>
          </p:txBody>
        </p:sp>
      </p:grpSp>
      <p:grpSp>
        <p:nvGrpSpPr>
          <p:cNvPr id="70" name="组合 8"/>
          <p:cNvGrpSpPr/>
          <p:nvPr/>
        </p:nvGrpSpPr>
        <p:grpSpPr bwMode="auto">
          <a:xfrm>
            <a:off x="6137685" y="5093466"/>
            <a:ext cx="2911472" cy="946893"/>
            <a:chOff x="6003922" y="4322116"/>
            <a:chExt cx="2909144" cy="946188"/>
          </a:xfrm>
        </p:grpSpPr>
        <p:sp>
          <p:nvSpPr>
            <p:cNvPr id="71" name="矩形 70"/>
            <p:cNvSpPr/>
            <p:nvPr/>
          </p:nvSpPr>
          <p:spPr>
            <a:xfrm>
              <a:off x="6003922" y="4623624"/>
              <a:ext cx="2909144" cy="6446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72" name="矩形 71"/>
            <p:cNvSpPr/>
            <p:nvPr/>
          </p:nvSpPr>
          <p:spPr>
            <a:xfrm>
              <a:off x="6003923" y="4322116"/>
              <a:ext cx="1714678" cy="33693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重点</a:t>
              </a:r>
            </a:p>
          </p:txBody>
        </p:sp>
      </p:grpSp>
      <p:grpSp>
        <p:nvGrpSpPr>
          <p:cNvPr id="73" name="组合 8"/>
          <p:cNvGrpSpPr/>
          <p:nvPr/>
        </p:nvGrpSpPr>
        <p:grpSpPr bwMode="auto">
          <a:xfrm>
            <a:off x="8134351" y="2013269"/>
            <a:ext cx="2911472" cy="946893"/>
            <a:chOff x="6003922" y="4322116"/>
            <a:chExt cx="2909144" cy="946188"/>
          </a:xfrm>
        </p:grpSpPr>
        <p:sp>
          <p:nvSpPr>
            <p:cNvPr id="74" name="矩形 73"/>
            <p:cNvSpPr/>
            <p:nvPr/>
          </p:nvSpPr>
          <p:spPr>
            <a:xfrm>
              <a:off x="6003922" y="4623624"/>
              <a:ext cx="2909144" cy="6446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75" name="矩形 74"/>
            <p:cNvSpPr/>
            <p:nvPr/>
          </p:nvSpPr>
          <p:spPr>
            <a:xfrm>
              <a:off x="6003923" y="4322116"/>
              <a:ext cx="1714678" cy="33693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重点</a:t>
              </a:r>
            </a:p>
          </p:txBody>
        </p:sp>
      </p:grpSp>
      <p:grpSp>
        <p:nvGrpSpPr>
          <p:cNvPr id="76" name="组合 8"/>
          <p:cNvGrpSpPr/>
          <p:nvPr/>
        </p:nvGrpSpPr>
        <p:grpSpPr bwMode="auto">
          <a:xfrm>
            <a:off x="8134351" y="3602964"/>
            <a:ext cx="2911472" cy="946893"/>
            <a:chOff x="6003922" y="4322116"/>
            <a:chExt cx="2909144" cy="946188"/>
          </a:xfrm>
        </p:grpSpPr>
        <p:sp>
          <p:nvSpPr>
            <p:cNvPr id="77" name="矩形 76"/>
            <p:cNvSpPr/>
            <p:nvPr/>
          </p:nvSpPr>
          <p:spPr>
            <a:xfrm>
              <a:off x="6003922" y="4623624"/>
              <a:ext cx="2909144" cy="6446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p>
          </p:txBody>
        </p:sp>
        <p:sp>
          <p:nvSpPr>
            <p:cNvPr id="78" name="矩形 77"/>
            <p:cNvSpPr/>
            <p:nvPr/>
          </p:nvSpPr>
          <p:spPr>
            <a:xfrm>
              <a:off x="6003923" y="4322116"/>
              <a:ext cx="1714678" cy="336934"/>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重点</a:t>
              </a:r>
            </a:p>
          </p:txBody>
        </p:sp>
      </p:grpSp>
      <p:sp>
        <p:nvSpPr>
          <p:cNvPr id="8" name="任意多边形 7"/>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wipe(left)">
                                      <p:cBhvr>
                                        <p:cTn id="12" dur="500"/>
                                        <p:tgtEl>
                                          <p:spTgt spid="204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上半年工作概述</a:t>
            </a:r>
          </a:p>
        </p:txBody>
      </p:sp>
      <p:cxnSp>
        <p:nvCxnSpPr>
          <p:cNvPr id="2" name="ExtraShape"/>
          <p:cNvCxnSpPr/>
          <p:nvPr/>
        </p:nvCxnSpPr>
        <p:spPr>
          <a:xfrm>
            <a:off x="3146425" y="3233738"/>
            <a:ext cx="713105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BackShape"/>
          <p:cNvSpPr/>
          <p:nvPr/>
        </p:nvSpPr>
        <p:spPr>
          <a:xfrm>
            <a:off x="1914525" y="2095500"/>
            <a:ext cx="1185863" cy="1185863"/>
          </a:xfrm>
          <a:prstGeom prst="roundRect">
            <a:avLst>
              <a:gd name="adj" fmla="val 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3320" name="IconShape"/>
          <p:cNvSpPr/>
          <p:nvPr/>
        </p:nvSpPr>
        <p:spPr bwMode="auto">
          <a:xfrm>
            <a:off x="2320925" y="2493963"/>
            <a:ext cx="371475" cy="388937"/>
          </a:xfrm>
          <a:custGeom>
            <a:avLst/>
            <a:gdLst>
              <a:gd name="T0" fmla="*/ 224 w 256"/>
              <a:gd name="T1" fmla="*/ 12 h 256"/>
              <a:gd name="T2" fmla="*/ 188 w 256"/>
              <a:gd name="T3" fmla="*/ 0 h 256"/>
              <a:gd name="T4" fmla="*/ 168 w 256"/>
              <a:gd name="T5" fmla="*/ 4 h 256"/>
              <a:gd name="T6" fmla="*/ 112 w 256"/>
              <a:gd name="T7" fmla="*/ 54 h 256"/>
              <a:gd name="T8" fmla="*/ 110 w 256"/>
              <a:gd name="T9" fmla="*/ 54 h 256"/>
              <a:gd name="T10" fmla="*/ 28 w 256"/>
              <a:gd name="T11" fmla="*/ 138 h 256"/>
              <a:gd name="T12" fmla="*/ 20 w 256"/>
              <a:gd name="T13" fmla="*/ 152 h 256"/>
              <a:gd name="T14" fmla="*/ 0 w 256"/>
              <a:gd name="T15" fmla="*/ 228 h 256"/>
              <a:gd name="T16" fmla="*/ 8 w 256"/>
              <a:gd name="T17" fmla="*/ 248 h 256"/>
              <a:gd name="T18" fmla="*/ 28 w 256"/>
              <a:gd name="T19" fmla="*/ 256 h 256"/>
              <a:gd name="T20" fmla="*/ 106 w 256"/>
              <a:gd name="T21" fmla="*/ 236 h 256"/>
              <a:gd name="T22" fmla="*/ 240 w 256"/>
              <a:gd name="T23" fmla="*/ 106 h 256"/>
              <a:gd name="T24" fmla="*/ 252 w 256"/>
              <a:gd name="T25" fmla="*/ 86 h 256"/>
              <a:gd name="T26" fmla="*/ 254 w 256"/>
              <a:gd name="T27" fmla="*/ 52 h 256"/>
              <a:gd name="T28" fmla="*/ 236 w 256"/>
              <a:gd name="T29" fmla="*/ 20 h 256"/>
              <a:gd name="T30" fmla="*/ 126 w 256"/>
              <a:gd name="T31" fmla="*/ 180 h 256"/>
              <a:gd name="T32" fmla="*/ 198 w 256"/>
              <a:gd name="T33" fmla="*/ 94 h 256"/>
              <a:gd name="T34" fmla="*/ 196 w 256"/>
              <a:gd name="T35" fmla="*/ 126 h 256"/>
              <a:gd name="T36" fmla="*/ 190 w 256"/>
              <a:gd name="T37" fmla="*/ 134 h 256"/>
              <a:gd name="T38" fmla="*/ 128 w 256"/>
              <a:gd name="T39" fmla="*/ 196 h 256"/>
              <a:gd name="T40" fmla="*/ 118 w 256"/>
              <a:gd name="T41" fmla="*/ 162 h 256"/>
              <a:gd name="T42" fmla="*/ 100 w 256"/>
              <a:gd name="T43" fmla="*/ 142 h 256"/>
              <a:gd name="T44" fmla="*/ 168 w 256"/>
              <a:gd name="T45" fmla="*/ 60 h 256"/>
              <a:gd name="T46" fmla="*/ 184 w 256"/>
              <a:gd name="T47" fmla="*/ 72 h 256"/>
              <a:gd name="T48" fmla="*/ 118 w 256"/>
              <a:gd name="T49" fmla="*/ 162 h 256"/>
              <a:gd name="T50" fmla="*/ 72 w 256"/>
              <a:gd name="T51" fmla="*/ 130 h 256"/>
              <a:gd name="T52" fmla="*/ 122 w 256"/>
              <a:gd name="T53" fmla="*/ 66 h 256"/>
              <a:gd name="T54" fmla="*/ 150 w 256"/>
              <a:gd name="T55" fmla="*/ 56 h 256"/>
              <a:gd name="T56" fmla="*/ 34 w 256"/>
              <a:gd name="T57" fmla="*/ 238 h 256"/>
              <a:gd name="T58" fmla="*/ 28 w 256"/>
              <a:gd name="T59" fmla="*/ 240 h 256"/>
              <a:gd name="T60" fmla="*/ 16 w 256"/>
              <a:gd name="T61" fmla="*/ 232 h 256"/>
              <a:gd name="T62" fmla="*/ 16 w 256"/>
              <a:gd name="T63" fmla="*/ 224 h 256"/>
              <a:gd name="T64" fmla="*/ 32 w 256"/>
              <a:gd name="T65" fmla="*/ 194 h 256"/>
              <a:gd name="T66" fmla="*/ 52 w 256"/>
              <a:gd name="T67" fmla="*/ 204 h 256"/>
              <a:gd name="T68" fmla="*/ 60 w 256"/>
              <a:gd name="T69" fmla="*/ 218 h 256"/>
              <a:gd name="T70" fmla="*/ 34 w 256"/>
              <a:gd name="T71" fmla="*/ 238 h 256"/>
              <a:gd name="T72" fmla="*/ 70 w 256"/>
              <a:gd name="T73" fmla="*/ 222 h 256"/>
              <a:gd name="T74" fmla="*/ 58 w 256"/>
              <a:gd name="T75" fmla="*/ 198 h 256"/>
              <a:gd name="T76" fmla="*/ 44 w 256"/>
              <a:gd name="T77" fmla="*/ 188 h 256"/>
              <a:gd name="T78" fmla="*/ 36 w 256"/>
              <a:gd name="T79" fmla="*/ 156 h 256"/>
              <a:gd name="T80" fmla="*/ 38 w 256"/>
              <a:gd name="T81" fmla="*/ 150 h 256"/>
              <a:gd name="T82" fmla="*/ 60 w 256"/>
              <a:gd name="T83" fmla="*/ 144 h 256"/>
              <a:gd name="T84" fmla="*/ 82 w 256"/>
              <a:gd name="T85" fmla="*/ 150 h 256"/>
              <a:gd name="T86" fmla="*/ 96 w 256"/>
              <a:gd name="T87" fmla="*/ 160 h 256"/>
              <a:gd name="T88" fmla="*/ 110 w 256"/>
              <a:gd name="T89" fmla="*/ 182 h 256"/>
              <a:gd name="T90" fmla="*/ 110 w 256"/>
              <a:gd name="T91" fmla="*/ 206 h 256"/>
              <a:gd name="T92" fmla="*/ 104 w 256"/>
              <a:gd name="T93" fmla="*/ 220 h 256"/>
              <a:gd name="T94" fmla="*/ 230 w 256"/>
              <a:gd name="T95" fmla="*/ 94 h 256"/>
              <a:gd name="T96" fmla="*/ 216 w 256"/>
              <a:gd name="T97" fmla="*/ 102 h 256"/>
              <a:gd name="T98" fmla="*/ 210 w 256"/>
              <a:gd name="T99" fmla="*/ 80 h 256"/>
              <a:gd name="T100" fmla="*/ 196 w 256"/>
              <a:gd name="T101" fmla="*/ 60 h 256"/>
              <a:gd name="T102" fmla="*/ 162 w 256"/>
              <a:gd name="T103" fmla="*/ 42 h 256"/>
              <a:gd name="T104" fmla="*/ 162 w 256"/>
              <a:gd name="T105" fmla="*/ 26 h 256"/>
              <a:gd name="T106" fmla="*/ 180 w 256"/>
              <a:gd name="T107" fmla="*/ 16 h 256"/>
              <a:gd name="T108" fmla="*/ 198 w 256"/>
              <a:gd name="T109" fmla="*/ 18 h 256"/>
              <a:gd name="T110" fmla="*/ 224 w 256"/>
              <a:gd name="T111" fmla="*/ 32 h 256"/>
              <a:gd name="T112" fmla="*/ 236 w 256"/>
              <a:gd name="T113" fmla="*/ 48 h 256"/>
              <a:gd name="T114" fmla="*/ 240 w 256"/>
              <a:gd name="T115" fmla="*/ 66 h 256"/>
              <a:gd name="T116" fmla="*/ 234 w 256"/>
              <a:gd name="T117" fmla="*/ 88 h 2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56">
                <a:moveTo>
                  <a:pt x="236" y="20"/>
                </a:moveTo>
                <a:lnTo>
                  <a:pt x="236" y="20"/>
                </a:lnTo>
                <a:lnTo>
                  <a:pt x="224" y="12"/>
                </a:lnTo>
                <a:lnTo>
                  <a:pt x="212" y="6"/>
                </a:lnTo>
                <a:lnTo>
                  <a:pt x="200" y="2"/>
                </a:lnTo>
                <a:lnTo>
                  <a:pt x="188" y="0"/>
                </a:lnTo>
                <a:lnTo>
                  <a:pt x="178" y="0"/>
                </a:lnTo>
                <a:lnTo>
                  <a:pt x="168" y="4"/>
                </a:lnTo>
                <a:lnTo>
                  <a:pt x="158" y="8"/>
                </a:lnTo>
                <a:lnTo>
                  <a:pt x="150" y="16"/>
                </a:lnTo>
                <a:lnTo>
                  <a:pt x="112" y="54"/>
                </a:lnTo>
                <a:lnTo>
                  <a:pt x="110" y="54"/>
                </a:lnTo>
                <a:lnTo>
                  <a:pt x="28" y="138"/>
                </a:lnTo>
                <a:lnTo>
                  <a:pt x="24" y="144"/>
                </a:lnTo>
                <a:lnTo>
                  <a:pt x="20" y="152"/>
                </a:lnTo>
                <a:lnTo>
                  <a:pt x="2" y="220"/>
                </a:lnTo>
                <a:lnTo>
                  <a:pt x="0" y="228"/>
                </a:lnTo>
                <a:lnTo>
                  <a:pt x="2" y="238"/>
                </a:lnTo>
                <a:lnTo>
                  <a:pt x="8" y="248"/>
                </a:lnTo>
                <a:lnTo>
                  <a:pt x="18" y="254"/>
                </a:lnTo>
                <a:lnTo>
                  <a:pt x="28" y="256"/>
                </a:lnTo>
                <a:lnTo>
                  <a:pt x="38" y="254"/>
                </a:lnTo>
                <a:lnTo>
                  <a:pt x="106" y="236"/>
                </a:lnTo>
                <a:lnTo>
                  <a:pt x="112" y="234"/>
                </a:lnTo>
                <a:lnTo>
                  <a:pt x="118" y="228"/>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200" y="104"/>
                </a:lnTo>
                <a:lnTo>
                  <a:pt x="200" y="116"/>
                </a:lnTo>
                <a:lnTo>
                  <a:pt x="196" y="126"/>
                </a:lnTo>
                <a:lnTo>
                  <a:pt x="190" y="134"/>
                </a:lnTo>
                <a:lnTo>
                  <a:pt x="128" y="196"/>
                </a:lnTo>
                <a:lnTo>
                  <a:pt x="128" y="190"/>
                </a:lnTo>
                <a:close/>
                <a:moveTo>
                  <a:pt x="118" y="162"/>
                </a:moveTo>
                <a:lnTo>
                  <a:pt x="118" y="162"/>
                </a:lnTo>
                <a:lnTo>
                  <a:pt x="108" y="148"/>
                </a:lnTo>
                <a:lnTo>
                  <a:pt x="100" y="142"/>
                </a:lnTo>
                <a:lnTo>
                  <a:pt x="92" y="136"/>
                </a:lnTo>
                <a:lnTo>
                  <a:pt x="168" y="60"/>
                </a:lnTo>
                <a:lnTo>
                  <a:pt x="176" y="64"/>
                </a:lnTo>
                <a:lnTo>
                  <a:pt x="184" y="72"/>
                </a:lnTo>
                <a:lnTo>
                  <a:pt x="190" y="78"/>
                </a:lnTo>
                <a:lnTo>
                  <a:pt x="194" y="86"/>
                </a:lnTo>
                <a:lnTo>
                  <a:pt x="118" y="162"/>
                </a:lnTo>
                <a:close/>
                <a:moveTo>
                  <a:pt x="84" y="132"/>
                </a:moveTo>
                <a:lnTo>
                  <a:pt x="84" y="132"/>
                </a:lnTo>
                <a:lnTo>
                  <a:pt x="72" y="130"/>
                </a:lnTo>
                <a:lnTo>
                  <a:pt x="60" y="128"/>
                </a:lnTo>
                <a:lnTo>
                  <a:pt x="122" y="66"/>
                </a:lnTo>
                <a:lnTo>
                  <a:pt x="130" y="60"/>
                </a:lnTo>
                <a:lnTo>
                  <a:pt x="140" y="56"/>
                </a:lnTo>
                <a:lnTo>
                  <a:pt x="150" y="56"/>
                </a:lnTo>
                <a:lnTo>
                  <a:pt x="160" y="58"/>
                </a:lnTo>
                <a:lnTo>
                  <a:pt x="84" y="132"/>
                </a:lnTo>
                <a:close/>
                <a:moveTo>
                  <a:pt x="34" y="238"/>
                </a:moveTo>
                <a:lnTo>
                  <a:pt x="34" y="238"/>
                </a:lnTo>
                <a:lnTo>
                  <a:pt x="28" y="240"/>
                </a:lnTo>
                <a:lnTo>
                  <a:pt x="24" y="240"/>
                </a:lnTo>
                <a:lnTo>
                  <a:pt x="20" y="236"/>
                </a:lnTo>
                <a:lnTo>
                  <a:pt x="16" y="232"/>
                </a:lnTo>
                <a:lnTo>
                  <a:pt x="16" y="228"/>
                </a:lnTo>
                <a:lnTo>
                  <a:pt x="16" y="224"/>
                </a:lnTo>
                <a:lnTo>
                  <a:pt x="26" y="192"/>
                </a:lnTo>
                <a:lnTo>
                  <a:pt x="32" y="194"/>
                </a:lnTo>
                <a:lnTo>
                  <a:pt x="40" y="196"/>
                </a:lnTo>
                <a:lnTo>
                  <a:pt x="46" y="200"/>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0" y="192"/>
                </a:lnTo>
                <a:lnTo>
                  <a:pt x="44" y="188"/>
                </a:lnTo>
                <a:lnTo>
                  <a:pt x="36" y="186"/>
                </a:lnTo>
                <a:lnTo>
                  <a:pt x="28" y="184"/>
                </a:lnTo>
                <a:lnTo>
                  <a:pt x="36" y="156"/>
                </a:lnTo>
                <a:lnTo>
                  <a:pt x="38" y="150"/>
                </a:lnTo>
                <a:lnTo>
                  <a:pt x="44" y="146"/>
                </a:lnTo>
                <a:lnTo>
                  <a:pt x="52" y="144"/>
                </a:lnTo>
                <a:lnTo>
                  <a:pt x="60" y="144"/>
                </a:lnTo>
                <a:lnTo>
                  <a:pt x="68" y="144"/>
                </a:lnTo>
                <a:lnTo>
                  <a:pt x="74" y="146"/>
                </a:lnTo>
                <a:lnTo>
                  <a:pt x="82" y="150"/>
                </a:lnTo>
                <a:lnTo>
                  <a:pt x="90" y="154"/>
                </a:lnTo>
                <a:lnTo>
                  <a:pt x="96" y="160"/>
                </a:lnTo>
                <a:lnTo>
                  <a:pt x="102" y="166"/>
                </a:lnTo>
                <a:lnTo>
                  <a:pt x="108" y="174"/>
                </a:lnTo>
                <a:lnTo>
                  <a:pt x="110" y="182"/>
                </a:lnTo>
                <a:lnTo>
                  <a:pt x="112" y="190"/>
                </a:lnTo>
                <a:lnTo>
                  <a:pt x="112" y="198"/>
                </a:lnTo>
                <a:lnTo>
                  <a:pt x="110" y="206"/>
                </a:lnTo>
                <a:lnTo>
                  <a:pt x="108" y="214"/>
                </a:lnTo>
                <a:lnTo>
                  <a:pt x="104" y="220"/>
                </a:lnTo>
                <a:lnTo>
                  <a:pt x="100" y="222"/>
                </a:lnTo>
                <a:lnTo>
                  <a:pt x="70" y="230"/>
                </a:lnTo>
                <a:close/>
                <a:moveTo>
                  <a:pt x="230" y="94"/>
                </a:moveTo>
                <a:lnTo>
                  <a:pt x="216" y="108"/>
                </a:lnTo>
                <a:lnTo>
                  <a:pt x="216" y="102"/>
                </a:lnTo>
                <a:lnTo>
                  <a:pt x="214" y="90"/>
                </a:lnTo>
                <a:lnTo>
                  <a:pt x="210" y="80"/>
                </a:lnTo>
                <a:lnTo>
                  <a:pt x="204" y="70"/>
                </a:lnTo>
                <a:lnTo>
                  <a:pt x="196" y="60"/>
                </a:lnTo>
                <a:lnTo>
                  <a:pt x="186" y="52"/>
                </a:lnTo>
                <a:lnTo>
                  <a:pt x="174" y="46"/>
                </a:lnTo>
                <a:lnTo>
                  <a:pt x="162" y="42"/>
                </a:lnTo>
                <a:lnTo>
                  <a:pt x="148" y="40"/>
                </a:lnTo>
                <a:lnTo>
                  <a:pt x="162" y="26"/>
                </a:lnTo>
                <a:lnTo>
                  <a:pt x="168" y="22"/>
                </a:lnTo>
                <a:lnTo>
                  <a:pt x="174" y="18"/>
                </a:lnTo>
                <a:lnTo>
                  <a:pt x="180" y="16"/>
                </a:lnTo>
                <a:lnTo>
                  <a:pt x="188" y="16"/>
                </a:lnTo>
                <a:lnTo>
                  <a:pt x="198" y="18"/>
                </a:lnTo>
                <a:lnTo>
                  <a:pt x="206" y="20"/>
                </a:lnTo>
                <a:lnTo>
                  <a:pt x="216" y="26"/>
                </a:lnTo>
                <a:lnTo>
                  <a:pt x="224" y="32"/>
                </a:lnTo>
                <a:lnTo>
                  <a:pt x="230" y="40"/>
                </a:lnTo>
                <a:lnTo>
                  <a:pt x="236" y="48"/>
                </a:lnTo>
                <a:lnTo>
                  <a:pt x="238" y="56"/>
                </a:lnTo>
                <a:lnTo>
                  <a:pt x="240" y="66"/>
                </a:lnTo>
                <a:lnTo>
                  <a:pt x="240" y="74"/>
                </a:lnTo>
                <a:lnTo>
                  <a:pt x="238" y="82"/>
                </a:lnTo>
                <a:lnTo>
                  <a:pt x="234" y="88"/>
                </a:lnTo>
                <a:lnTo>
                  <a:pt x="23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grpSp>
        <p:nvGrpSpPr>
          <p:cNvPr id="8" name="组合 7"/>
          <p:cNvGrpSpPr/>
          <p:nvPr/>
        </p:nvGrpSpPr>
        <p:grpSpPr>
          <a:xfrm>
            <a:off x="3309938" y="2381250"/>
            <a:ext cx="6751488" cy="627063"/>
            <a:chOff x="3309938" y="2381250"/>
            <a:chExt cx="6751488" cy="627063"/>
          </a:xfrm>
        </p:grpSpPr>
        <p:sp>
          <p:nvSpPr>
            <p:cNvPr id="3" name="RelativeShape1"/>
            <p:cNvSpPr/>
            <p:nvPr/>
          </p:nvSpPr>
          <p:spPr>
            <a:xfrm>
              <a:off x="3309938" y="2381250"/>
              <a:ext cx="6262687" cy="250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4" name="ValueShape1"/>
            <p:cNvSpPr/>
            <p:nvPr/>
          </p:nvSpPr>
          <p:spPr>
            <a:xfrm>
              <a:off x="3309938" y="2381250"/>
              <a:ext cx="4259262" cy="250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5" name="RelativeShape2"/>
            <p:cNvSpPr/>
            <p:nvPr/>
          </p:nvSpPr>
          <p:spPr>
            <a:xfrm>
              <a:off x="3309938" y="2757488"/>
              <a:ext cx="6262687" cy="250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6" name="ValueShape2"/>
            <p:cNvSpPr/>
            <p:nvPr/>
          </p:nvSpPr>
          <p:spPr>
            <a:xfrm>
              <a:off x="3309938" y="2757488"/>
              <a:ext cx="4635500" cy="250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9" name="ValueText1"/>
            <p:cNvSpPr txBox="1"/>
            <p:nvPr/>
          </p:nvSpPr>
          <p:spPr>
            <a:xfrm>
              <a:off x="9741476" y="2403985"/>
              <a:ext cx="319950" cy="194326"/>
            </a:xfrm>
            <a:prstGeom prst="rect">
              <a:avLst/>
            </a:prstGeom>
          </p:spPr>
          <p:txBody>
            <a:bodyPr wrap="none" lIns="0" tIns="0" rIns="0" bIns="0">
              <a:prstTxWarp prst="textPlain">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68%</a:t>
              </a:r>
            </a:p>
          </p:txBody>
        </p:sp>
        <p:sp>
          <p:nvSpPr>
            <p:cNvPr id="10" name="ValueText2"/>
            <p:cNvSpPr txBox="1"/>
            <p:nvPr/>
          </p:nvSpPr>
          <p:spPr>
            <a:xfrm>
              <a:off x="9741476" y="2786203"/>
              <a:ext cx="319950" cy="194326"/>
            </a:xfrm>
            <a:prstGeom prst="rect">
              <a:avLst/>
            </a:prstGeom>
          </p:spPr>
          <p:txBody>
            <a:bodyPr wrap="none" lIns="0" tIns="0" rIns="0" bIns="0">
              <a:prstTxWarp prst="textPlain">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74%</a:t>
              </a:r>
            </a:p>
          </p:txBody>
        </p:sp>
      </p:grpSp>
      <p:sp>
        <p:nvSpPr>
          <p:cNvPr id="12" name="菱形 11"/>
          <p:cNvSpPr/>
          <p:nvPr/>
        </p:nvSpPr>
        <p:spPr>
          <a:xfrm>
            <a:off x="2243138" y="4032250"/>
            <a:ext cx="1120775" cy="1120775"/>
          </a:xfrm>
          <a:prstGeom prst="diamond">
            <a:avLst/>
          </a:prstGeom>
          <a:solidFill>
            <a:srgbClr val="3232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3" name="椭圆 18"/>
          <p:cNvSpPr/>
          <p:nvPr/>
        </p:nvSpPr>
        <p:spPr>
          <a:xfrm>
            <a:off x="2570163" y="4376738"/>
            <a:ext cx="466725" cy="43021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5" name="菱形 14"/>
          <p:cNvSpPr/>
          <p:nvPr/>
        </p:nvSpPr>
        <p:spPr>
          <a:xfrm>
            <a:off x="3890963" y="4032250"/>
            <a:ext cx="1120775" cy="1120775"/>
          </a:xfrm>
          <a:prstGeom prst="diamond">
            <a:avLst/>
          </a:prstGeom>
          <a:solidFill>
            <a:srgbClr val="3232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6" name="椭圆 21"/>
          <p:cNvSpPr/>
          <p:nvPr/>
        </p:nvSpPr>
        <p:spPr>
          <a:xfrm>
            <a:off x="4217988" y="4362450"/>
            <a:ext cx="466725" cy="460375"/>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8" name="菱形 17"/>
          <p:cNvSpPr/>
          <p:nvPr/>
        </p:nvSpPr>
        <p:spPr>
          <a:xfrm>
            <a:off x="5537200" y="4032250"/>
            <a:ext cx="1122363" cy="1120775"/>
          </a:xfrm>
          <a:prstGeom prst="diamond">
            <a:avLst/>
          </a:prstGeom>
          <a:solidFill>
            <a:srgbClr val="3232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19" name="椭圆 24"/>
          <p:cNvSpPr/>
          <p:nvPr/>
        </p:nvSpPr>
        <p:spPr>
          <a:xfrm>
            <a:off x="5864225" y="4359275"/>
            <a:ext cx="468313" cy="466725"/>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1" name="菱形 20"/>
          <p:cNvSpPr/>
          <p:nvPr/>
        </p:nvSpPr>
        <p:spPr>
          <a:xfrm>
            <a:off x="7185025" y="4032250"/>
            <a:ext cx="1120775" cy="1120775"/>
          </a:xfrm>
          <a:prstGeom prst="diamond">
            <a:avLst/>
          </a:prstGeom>
          <a:solidFill>
            <a:srgbClr val="3232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2" name="椭圆 27"/>
          <p:cNvSpPr/>
          <p:nvPr/>
        </p:nvSpPr>
        <p:spPr>
          <a:xfrm>
            <a:off x="7512050" y="4360863"/>
            <a:ext cx="466725" cy="46355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4" name="菱形 23"/>
          <p:cNvSpPr/>
          <p:nvPr/>
        </p:nvSpPr>
        <p:spPr>
          <a:xfrm>
            <a:off x="8832850" y="4032250"/>
            <a:ext cx="1120775" cy="1120775"/>
          </a:xfrm>
          <a:prstGeom prst="diamond">
            <a:avLst/>
          </a:prstGeom>
          <a:solidFill>
            <a:srgbClr val="3232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5" name="椭圆 30"/>
          <p:cNvSpPr/>
          <p:nvPr/>
        </p:nvSpPr>
        <p:spPr>
          <a:xfrm>
            <a:off x="9159875" y="4359275"/>
            <a:ext cx="466725" cy="46672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6" name="矩形 25"/>
          <p:cNvSpPr/>
          <p:nvPr/>
        </p:nvSpPr>
        <p:spPr bwMode="auto">
          <a:xfrm>
            <a:off x="3174911" y="3298855"/>
            <a:ext cx="7103319" cy="645160"/>
          </a:xfrm>
          <a:prstGeom prst="rect">
            <a:avLst/>
          </a:prstGeom>
        </p:spPr>
        <p:txBody>
          <a:bodyPr>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这里输入简要文字说明这里输入简要文字说明这里输入简要文字说明这里输入简要文字说明</a:t>
            </a:r>
            <a:r>
              <a:rPr lang="en-US" altLang="zh-CN" sz="1200" noProof="0">
                <a:ln>
                  <a:noFill/>
                </a:ln>
                <a:solidFill>
                  <a:srgbClr val="323232"/>
                </a:solidFill>
                <a:effectLst/>
                <a:uLnTx/>
                <a:uFillTx/>
                <a:latin typeface="微软雅黑" panose="020B0503020204020204" charset="-122"/>
                <a:ea typeface="微软雅黑" panose="020B0503020204020204" charset="-122"/>
                <a:sym typeface="+mn-ea"/>
              </a:rPr>
              <a:t>这里输入简要文字说明这里输入简要文字说明这里输入简要文字说明这里输入简要文字说明</a:t>
            </a:r>
            <a:endPar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endParaRPr>
          </a:p>
        </p:txBody>
      </p:sp>
      <p:sp>
        <p:nvSpPr>
          <p:cNvPr id="27" name="矩形 26"/>
          <p:cNvSpPr/>
          <p:nvPr/>
        </p:nvSpPr>
        <p:spPr bwMode="auto">
          <a:xfrm>
            <a:off x="2035519" y="5340548"/>
            <a:ext cx="1536356" cy="307777"/>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sp>
        <p:nvSpPr>
          <p:cNvPr id="28" name="矩形 27"/>
          <p:cNvSpPr/>
          <p:nvPr/>
        </p:nvSpPr>
        <p:spPr bwMode="auto">
          <a:xfrm>
            <a:off x="3682869" y="5340548"/>
            <a:ext cx="1536356" cy="307777"/>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sp>
        <p:nvSpPr>
          <p:cNvPr id="29" name="矩形 28"/>
          <p:cNvSpPr/>
          <p:nvPr/>
        </p:nvSpPr>
        <p:spPr bwMode="auto">
          <a:xfrm>
            <a:off x="5327822" y="5340548"/>
            <a:ext cx="1536356" cy="307777"/>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sp>
        <p:nvSpPr>
          <p:cNvPr id="30" name="矩形 29"/>
          <p:cNvSpPr/>
          <p:nvPr/>
        </p:nvSpPr>
        <p:spPr bwMode="auto">
          <a:xfrm>
            <a:off x="6972775" y="5340548"/>
            <a:ext cx="1536356" cy="307777"/>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sp>
        <p:nvSpPr>
          <p:cNvPr id="31" name="矩形 30"/>
          <p:cNvSpPr/>
          <p:nvPr/>
        </p:nvSpPr>
        <p:spPr bwMode="auto">
          <a:xfrm>
            <a:off x="8617728" y="5340548"/>
            <a:ext cx="1536356" cy="307777"/>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sp>
        <p:nvSpPr>
          <p:cNvPr id="11" name="任意多边形 10"/>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Effect transition="in" filter="fade">
                                      <p:cBhvr>
                                        <p:cTn id="14" dur="500"/>
                                        <p:tgtEl>
                                          <p:spTgt spid="13320"/>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320" grpId="0" bldLvl="0" animBg="1"/>
      <p:bldP spid="12" grpId="0" bldLvl="0" animBg="1"/>
      <p:bldP spid="13" grpId="0" bldLvl="0" animBg="1"/>
      <p:bldP spid="15" grpId="0" bldLvl="0" animBg="1"/>
      <p:bldP spid="16" grpId="0" bldLvl="0" animBg="1"/>
      <p:bldP spid="18" grpId="0" bldLvl="0" animBg="1"/>
      <p:bldP spid="19" grpId="0" bldLvl="0" animBg="1"/>
      <p:bldP spid="21" grpId="0" bldLvl="0" animBg="1"/>
      <p:bldP spid="22" grpId="0" bldLvl="0" animBg="1"/>
      <p:bldP spid="24" grpId="0" bldLvl="0" animBg="1"/>
      <p:bldP spid="25" grpId="0" bldLvl="0" animBg="1"/>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 y="-12700"/>
            <a:ext cx="12220575" cy="6892925"/>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24702"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02</a:t>
            </a:r>
          </a:p>
        </p:txBody>
      </p:sp>
      <p:sp>
        <p:nvSpPr>
          <p:cNvPr id="6" name="文本框 5"/>
          <p:cNvSpPr txBox="1"/>
          <p:nvPr/>
        </p:nvSpPr>
        <p:spPr>
          <a:xfrm>
            <a:off x="4833868" y="3718581"/>
            <a:ext cx="4823295" cy="46037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latin typeface="微软雅黑" panose="020B0503020204020204" charset="-122"/>
                <a:ea typeface="微软雅黑" panose="020B0503020204020204" charset="-122"/>
              </a:rPr>
              <a:t>The user can demonstrate on a projector or computer, or print the presentation and make it into a film to be used in a wider</a:t>
            </a:r>
          </a:p>
        </p:txBody>
      </p:sp>
      <p:cxnSp>
        <p:nvCxnSpPr>
          <p:cNvPr id="7" name="直接连接符 45"/>
          <p:cNvCxnSpPr/>
          <p:nvPr/>
        </p:nvCxnSpPr>
        <p:spPr>
          <a:xfrm>
            <a:off x="4960869" y="3525194"/>
            <a:ext cx="701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3868" y="2623922"/>
            <a:ext cx="4094480" cy="76835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400" b="1" dirty="0">
                <a:solidFill>
                  <a:schemeClr val="bg1"/>
                </a:solidFill>
                <a:latin typeface="微软雅黑" panose="020B0503020204020204" charset="-122"/>
                <a:ea typeface="微软雅黑" panose="020B0503020204020204" charset="-122"/>
              </a:rPr>
              <a:t>上半年工作结果</a:t>
            </a:r>
          </a:p>
        </p:txBody>
      </p:sp>
    </p:spTree>
  </p:cSld>
  <p:clrMapOvr>
    <a:masterClrMapping/>
  </p:clrMapOvr>
  <mc:AlternateContent xmlns:mc="http://schemas.openxmlformats.org/markup-compatibility/2006" xmlns:p14="http://schemas.microsoft.com/office/powerpoint/2010/main">
    <mc:Choice Requires="p14">
      <p:transition spd="slow" p14:dur="17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59765" y="710866"/>
            <a:ext cx="3889209" cy="39878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5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This template is exclusively designed by Fei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er</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creative, and copyrights belong to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yan</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dirty="0" err="1">
                <a:ln>
                  <a:noFill/>
                </a:ln>
                <a:solidFill>
                  <a:srgbClr val="323232"/>
                </a:solidFill>
                <a:effectLst/>
                <a:uLnTx/>
                <a:uFillTx/>
                <a:latin typeface="微软雅黑" panose="020B0503020204020204" charset="-122"/>
                <a:ea typeface="微软雅黑" panose="020B0503020204020204" charset="-122"/>
                <a:cs typeface="+mn-cs"/>
              </a:rPr>
              <a:t>jie</a:t>
            </a:r>
            <a:r>
              <a:rPr kumimoji="0" lang="en-US" altLang="zh-CN" sz="8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  internet.</a:t>
            </a:r>
          </a:p>
        </p:txBody>
      </p:sp>
      <p:sp>
        <p:nvSpPr>
          <p:cNvPr id="60" name="矩形 59"/>
          <p:cNvSpPr/>
          <p:nvPr/>
        </p:nvSpPr>
        <p:spPr>
          <a:xfrm>
            <a:off x="659765" y="307528"/>
            <a:ext cx="3763594" cy="460375"/>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上半年工作结果</a:t>
            </a:r>
          </a:p>
        </p:txBody>
      </p:sp>
      <p:grpSp>
        <p:nvGrpSpPr>
          <p:cNvPr id="39" name="组合 38"/>
          <p:cNvGrpSpPr/>
          <p:nvPr/>
        </p:nvGrpSpPr>
        <p:grpSpPr>
          <a:xfrm>
            <a:off x="2235201" y="2536629"/>
            <a:ext cx="7721600" cy="2924862"/>
            <a:chOff x="2461419" y="2541590"/>
            <a:chExt cx="7269163" cy="2753484"/>
          </a:xfrm>
        </p:grpSpPr>
        <p:cxnSp>
          <p:nvCxnSpPr>
            <p:cNvPr id="24" name="直接连接符 23"/>
            <p:cNvCxnSpPr/>
            <p:nvPr/>
          </p:nvCxnSpPr>
          <p:spPr>
            <a:xfrm>
              <a:off x="3188890" y="3781425"/>
              <a:ext cx="583961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96000" y="2705100"/>
              <a:ext cx="0" cy="1076325"/>
            </a:xfrm>
            <a:prstGeom prst="line">
              <a:avLst/>
            </a:prstGeom>
            <a:ln>
              <a:solidFill>
                <a:srgbClr val="32323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60900" y="3900098"/>
              <a:ext cx="0" cy="1076325"/>
            </a:xfrm>
            <a:prstGeom prst="line">
              <a:avLst/>
            </a:prstGeom>
            <a:ln>
              <a:solidFill>
                <a:srgbClr val="32323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543800" y="3900098"/>
              <a:ext cx="0" cy="1076325"/>
            </a:xfrm>
            <a:prstGeom prst="line">
              <a:avLst/>
            </a:prstGeom>
            <a:ln>
              <a:solidFill>
                <a:srgbClr val="323232"/>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461419" y="3332163"/>
              <a:ext cx="7269163" cy="919162"/>
              <a:chOff x="2555875" y="3141663"/>
              <a:chExt cx="7269163" cy="919162"/>
            </a:xfrm>
          </p:grpSpPr>
          <p:grpSp>
            <p:nvGrpSpPr>
              <p:cNvPr id="4" name="组合 3"/>
              <p:cNvGrpSpPr/>
              <p:nvPr/>
            </p:nvGrpSpPr>
            <p:grpSpPr>
              <a:xfrm>
                <a:off x="2555875" y="3141663"/>
                <a:ext cx="919163" cy="919162"/>
                <a:chOff x="4892675" y="2366963"/>
                <a:chExt cx="919163" cy="919162"/>
              </a:xfrm>
            </p:grpSpPr>
            <p:sp>
              <p:nvSpPr>
                <p:cNvPr id="2" name="菱形 1"/>
                <p:cNvSpPr/>
                <p:nvPr/>
              </p:nvSpPr>
              <p:spPr bwMode="auto">
                <a:xfrm>
                  <a:off x="4892675" y="2366963"/>
                  <a:ext cx="919163" cy="919162"/>
                </a:xfrm>
                <a:prstGeom prst="diamond">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椭圆 2"/>
                <p:cNvSpPr/>
                <p:nvPr/>
              </p:nvSpPr>
              <p:spPr bwMode="auto">
                <a:xfrm>
                  <a:off x="5157788" y="2632075"/>
                  <a:ext cx="388937" cy="388938"/>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 name="菱形 5"/>
              <p:cNvSpPr/>
              <p:nvPr/>
            </p:nvSpPr>
            <p:spPr bwMode="auto">
              <a:xfrm>
                <a:off x="4574381" y="3429000"/>
                <a:ext cx="344488" cy="344488"/>
              </a:xfrm>
              <a:prstGeom prst="diamond">
                <a:avLst/>
              </a:prstGeom>
              <a:solidFill>
                <a:srgbClr val="32323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菱形 7"/>
              <p:cNvSpPr/>
              <p:nvPr/>
            </p:nvSpPr>
            <p:spPr bwMode="auto">
              <a:xfrm>
                <a:off x="6018212" y="3429000"/>
                <a:ext cx="344488" cy="344488"/>
              </a:xfrm>
              <a:prstGeom prst="diamond">
                <a:avLst/>
              </a:prstGeom>
              <a:solidFill>
                <a:srgbClr val="32323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菱形 8"/>
              <p:cNvSpPr/>
              <p:nvPr/>
            </p:nvSpPr>
            <p:spPr bwMode="auto">
              <a:xfrm>
                <a:off x="7462043" y="3429000"/>
                <a:ext cx="344488" cy="344488"/>
              </a:xfrm>
              <a:prstGeom prst="diamond">
                <a:avLst/>
              </a:prstGeom>
              <a:solidFill>
                <a:srgbClr val="32323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8905875" y="3141663"/>
                <a:ext cx="919163" cy="919162"/>
                <a:chOff x="4892675" y="2366963"/>
                <a:chExt cx="919163" cy="919162"/>
              </a:xfrm>
            </p:grpSpPr>
            <p:sp>
              <p:nvSpPr>
                <p:cNvPr id="11" name="菱形 10"/>
                <p:cNvSpPr/>
                <p:nvPr/>
              </p:nvSpPr>
              <p:spPr bwMode="auto">
                <a:xfrm>
                  <a:off x="4892675" y="2366963"/>
                  <a:ext cx="919163" cy="919162"/>
                </a:xfrm>
                <a:prstGeom prst="diamond">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2"/>
                <p:cNvSpPr/>
                <p:nvPr/>
              </p:nvSpPr>
              <p:spPr bwMode="auto">
                <a:xfrm>
                  <a:off x="5157788" y="2632075"/>
                  <a:ext cx="388937" cy="388938"/>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30" name="组合 8"/>
            <p:cNvGrpSpPr/>
            <p:nvPr/>
          </p:nvGrpSpPr>
          <p:grpSpPr bwMode="auto">
            <a:xfrm>
              <a:off x="6476206" y="2541590"/>
              <a:ext cx="2127250" cy="616431"/>
              <a:chOff x="6003923" y="4322116"/>
              <a:chExt cx="2127075" cy="615972"/>
            </a:xfrm>
          </p:grpSpPr>
          <p:sp>
            <p:nvSpPr>
              <p:cNvPr id="31" name="矩形 30"/>
              <p:cNvSpPr/>
              <p:nvPr/>
            </p:nvSpPr>
            <p:spPr>
              <a:xfrm>
                <a:off x="6003923" y="4623624"/>
                <a:ext cx="2127075" cy="314464"/>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2" name="矩形 31"/>
              <p:cNvSpPr/>
              <p:nvPr/>
            </p:nvSpPr>
            <p:spPr>
              <a:xfrm>
                <a:off x="6210122" y="4322116"/>
                <a:ext cx="1714678" cy="338441"/>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33" name="组合 8"/>
            <p:cNvGrpSpPr/>
            <p:nvPr/>
          </p:nvGrpSpPr>
          <p:grpSpPr bwMode="auto">
            <a:xfrm>
              <a:off x="3597275" y="2541590"/>
              <a:ext cx="2127250" cy="616431"/>
              <a:chOff x="6003923" y="4322116"/>
              <a:chExt cx="2127075" cy="615972"/>
            </a:xfrm>
          </p:grpSpPr>
          <p:sp>
            <p:nvSpPr>
              <p:cNvPr id="34" name="矩形 33"/>
              <p:cNvSpPr/>
              <p:nvPr/>
            </p:nvSpPr>
            <p:spPr>
              <a:xfrm>
                <a:off x="6003923" y="4623624"/>
                <a:ext cx="2127075" cy="314464"/>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5" name="矩形 34"/>
              <p:cNvSpPr/>
              <p:nvPr/>
            </p:nvSpPr>
            <p:spPr>
              <a:xfrm>
                <a:off x="6210122" y="4322116"/>
                <a:ext cx="1714678" cy="317192"/>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nvGrpSpPr>
            <p:cNvPr id="36" name="组合 8"/>
            <p:cNvGrpSpPr/>
            <p:nvPr/>
          </p:nvGrpSpPr>
          <p:grpSpPr bwMode="auto">
            <a:xfrm>
              <a:off x="5045074" y="4385983"/>
              <a:ext cx="2127250" cy="909091"/>
              <a:chOff x="6003923" y="4322116"/>
              <a:chExt cx="2127075" cy="908414"/>
            </a:xfrm>
          </p:grpSpPr>
          <p:sp>
            <p:nvSpPr>
              <p:cNvPr id="37" name="矩形 36"/>
              <p:cNvSpPr/>
              <p:nvPr/>
            </p:nvSpPr>
            <p:spPr>
              <a:xfrm>
                <a:off x="6003923" y="4623624"/>
                <a:ext cx="2127075" cy="606906"/>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323232"/>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p>
            </p:txBody>
          </p:sp>
          <p:sp>
            <p:nvSpPr>
              <p:cNvPr id="38" name="矩形 37"/>
              <p:cNvSpPr/>
              <p:nvPr/>
            </p:nvSpPr>
            <p:spPr>
              <a:xfrm>
                <a:off x="6210122" y="4322116"/>
                <a:ext cx="1714678" cy="338441"/>
              </a:xfrm>
              <a:prstGeom prst="rect">
                <a:avLst/>
              </a:prstGeom>
            </p:spPr>
            <p:txBody>
              <a:bodyPr>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323232"/>
                    </a:solidFill>
                    <a:effectLst/>
                    <a:uLnTx/>
                    <a:uFillTx/>
                    <a:latin typeface="微软雅黑" panose="020B0503020204020204" charset="-122"/>
                    <a:ea typeface="微软雅黑" panose="020B0503020204020204" charset="-122"/>
                    <a:cs typeface="+mn-cs"/>
                  </a:rPr>
                  <a:t>您的文字添加</a:t>
                </a:r>
              </a:p>
            </p:txBody>
          </p:sp>
        </p:grpSp>
      </p:grpSp>
      <p:sp>
        <p:nvSpPr>
          <p:cNvPr id="40" name="椭圆 74"/>
          <p:cNvSpPr/>
          <p:nvPr/>
        </p:nvSpPr>
        <p:spPr bwMode="auto">
          <a:xfrm>
            <a:off x="4356332" y="5273672"/>
            <a:ext cx="388937" cy="388937"/>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椭圆 88"/>
          <p:cNvSpPr/>
          <p:nvPr/>
        </p:nvSpPr>
        <p:spPr bwMode="auto">
          <a:xfrm>
            <a:off x="5913036" y="2098872"/>
            <a:ext cx="341313" cy="387350"/>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椭圆 102"/>
          <p:cNvSpPr/>
          <p:nvPr/>
        </p:nvSpPr>
        <p:spPr bwMode="auto">
          <a:xfrm>
            <a:off x="7459663" y="5280815"/>
            <a:ext cx="388938" cy="374650"/>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任意多边形 4"/>
          <p:cNvSpPr/>
          <p:nvPr/>
        </p:nvSpPr>
        <p:spPr>
          <a:xfrm>
            <a:off x="-11430" y="-44576"/>
            <a:ext cx="582213" cy="1164426"/>
          </a:xfrm>
          <a:custGeom>
            <a:avLst/>
            <a:gdLst>
              <a:gd name="ir" fmla="*/ w 3 4"/>
              <a:gd name="ib" fmla="*/ h 3 4"/>
            </a:gdLst>
            <a:ahLst/>
            <a:cxnLst>
              <a:cxn ang="3">
                <a:pos x="hc" y="t"/>
              </a:cxn>
              <a:cxn ang="cd2">
                <a:pos x="l" y="vc"/>
              </a:cxn>
              <a:cxn ang="cd4">
                <a:pos x="hc" y="b"/>
              </a:cxn>
              <a:cxn ang="0">
                <a:pos x="r" y="vc"/>
              </a:cxn>
            </a:cxnLst>
            <a:rect l="l" t="t" r="r" b="b"/>
            <a:pathLst>
              <a:path w="917" h="1834">
                <a:moveTo>
                  <a:pt x="0" y="0"/>
                </a:moveTo>
                <a:lnTo>
                  <a:pt x="917" y="917"/>
                </a:lnTo>
                <a:lnTo>
                  <a:pt x="0" y="1834"/>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4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2090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1564</Words>
  <Application>Microsoft Office PowerPoint</Application>
  <PresentationFormat>宽屏</PresentationFormat>
  <Paragraphs>272</Paragraphs>
  <Slides>26</Slides>
  <Notes>3</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汉仪雅酷黑 75W</vt:lpstr>
      <vt:lpstr>思源黑体 CN Heavy</vt:lpstr>
      <vt:lpstr>微软雅黑</vt:lpstr>
      <vt:lpstr>微软雅黑 Light</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
  <cp:lastModifiedBy>天 下</cp:lastModifiedBy>
  <cp:revision>140</cp:revision>
  <dcterms:created xsi:type="dcterms:W3CDTF">2017-08-03T09:01:00Z</dcterms:created>
  <dcterms:modified xsi:type="dcterms:W3CDTF">2021-01-06T01:31:17Z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