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charts/chart5.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68" r:id="rId2"/>
    <p:sldId id="259" r:id="rId3"/>
    <p:sldId id="342" r:id="rId4"/>
    <p:sldId id="258" r:id="rId5"/>
    <p:sldId id="329" r:id="rId6"/>
    <p:sldId id="331" r:id="rId7"/>
    <p:sldId id="332" r:id="rId8"/>
    <p:sldId id="343" r:id="rId9"/>
    <p:sldId id="270" r:id="rId10"/>
    <p:sldId id="275" r:id="rId11"/>
    <p:sldId id="279" r:id="rId12"/>
    <p:sldId id="280" r:id="rId13"/>
    <p:sldId id="299" r:id="rId14"/>
    <p:sldId id="334" r:id="rId15"/>
    <p:sldId id="335" r:id="rId16"/>
    <p:sldId id="336" r:id="rId17"/>
    <p:sldId id="337" r:id="rId18"/>
    <p:sldId id="338" r:id="rId19"/>
    <p:sldId id="339" r:id="rId20"/>
    <p:sldId id="340" r:id="rId21"/>
    <p:sldId id="341" r:id="rId22"/>
    <p:sldId id="261" r:id="rId23"/>
    <p:sldId id="301" r:id="rId24"/>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5">
          <p15:clr>
            <a:srgbClr val="A4A3A4"/>
          </p15:clr>
        </p15:guide>
        <p15:guide id="2" pos="2880">
          <p15:clr>
            <a:srgbClr val="A4A3A4"/>
          </p15:clr>
        </p15:guide>
      </p15:sldGuideLst>
    </p:ext>
    <p:ext uri="{2D200454-40CA-4A62-9FC3-DE9A4176ACB9}">
      <p15:notesGuideLst xmlns:p15="http://schemas.microsoft.com/office/powerpoint/2012/main">
        <p15:guide id="1" orient="horz" pos="285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C30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64" y="330"/>
      </p:cViewPr>
      <p:guideLst>
        <p:guide orient="horz" pos="1605"/>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22" y="102"/>
      </p:cViewPr>
      <p:guideLst>
        <p:guide orient="horz" pos="285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22270;&#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esktop\&#25968;&#25454;\2017&#22788;&#23460;3&#26376;&#20221;&#38144;&#21806;&#25253;&#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Desktop\&#25968;&#25454;\2017&#22788;&#23460;3&#26376;&#20221;&#38144;&#21806;&#25253;&#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111111\&#22270;&#349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esktop\111111\&#22270;&#349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istrator\Desktop\111111\&#22270;&#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a:innerShdw blurRad="114300">
                <a:schemeClr val="accent1"/>
              </a:innerShdw>
            </a:effectLst>
          </c:spPr>
          <c:invertIfNegative val="0"/>
          <c:dLbls>
            <c:spPr>
              <a:noFill/>
              <a:ln>
                <a:noFill/>
              </a:ln>
              <a:effectLst/>
            </c:spPr>
            <c:txPr>
              <a:bodyPr rot="0" spcFirstLastPara="0" vertOverflow="ellipsis" horzOverflow="overflow"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2">
                    <a:tint val="100000"/>
                  </a:schemeClr>
                </a:solidFill>
              </a:ln>
              <a:effectLst/>
            </c:spPr>
            <c:trendlineType val="linear"/>
            <c:dispRSqr val="0"/>
            <c:dispEq val="0"/>
          </c:trendline>
          <c:trendline>
            <c:spPr>
              <a:ln w="19050" cap="rnd">
                <a:solidFill>
                  <a:schemeClr val="accent1"/>
                </a:solidFill>
              </a:ln>
              <a:effectLst/>
            </c:spPr>
            <c:trendlineType val="linear"/>
            <c:dispRSqr val="0"/>
            <c:dispEq val="0"/>
          </c:trendline>
          <c:cat>
            <c:strRef>
              <c:f>Sheet1!$C$10:$E$10</c:f>
              <c:strCache>
                <c:ptCount val="3"/>
                <c:pt idx="0">
                  <c:v>去年同期</c:v>
                </c:pt>
                <c:pt idx="1">
                  <c:v>2017年2月</c:v>
                </c:pt>
                <c:pt idx="2">
                  <c:v>2017年3月</c:v>
                </c:pt>
              </c:strCache>
            </c:strRef>
          </c:cat>
          <c:val>
            <c:numRef>
              <c:f>Sheet1!$C$11:$E$11</c:f>
              <c:numCache>
                <c:formatCode>General</c:formatCode>
                <c:ptCount val="3"/>
                <c:pt idx="0">
                  <c:v>4201.2790000000005</c:v>
                </c:pt>
                <c:pt idx="1">
                  <c:v>4141.4560000000001</c:v>
                </c:pt>
                <c:pt idx="2">
                  <c:v>4443.7860000000001</c:v>
                </c:pt>
              </c:numCache>
            </c:numRef>
          </c:val>
          <c:extLst>
            <c:ext xmlns:c16="http://schemas.microsoft.com/office/drawing/2014/chart" uri="{C3380CC4-5D6E-409C-BE32-E72D297353CC}">
              <c16:uniqueId val="{00000002-8741-497E-BEE0-0B30F86429B2}"/>
            </c:ext>
          </c:extLst>
        </c:ser>
        <c:dLbls>
          <c:showLegendKey val="0"/>
          <c:showVal val="0"/>
          <c:showCatName val="0"/>
          <c:showSerName val="0"/>
          <c:showPercent val="0"/>
          <c:showBubbleSize val="0"/>
        </c:dLbls>
        <c:gapWidth val="164"/>
        <c:overlap val="-22"/>
        <c:axId val="530217472"/>
        <c:axId val="42302208"/>
      </c:barChart>
      <c:catAx>
        <c:axId val="5302174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0" vertOverflow="ellipsis" horzOverflow="overflow" vert="horz" wrap="square" anchor="ctr" anchorCtr="1"/>
          <a:lstStyle/>
          <a:p>
            <a:pPr>
              <a:defRPr lang="zh-CN" sz="900" b="0" i="0" u="none" strike="noStrike" kern="1200" cap="none" spc="0" normalizeH="0" baseline="0">
                <a:solidFill>
                  <a:schemeClr val="accent1"/>
                </a:solidFill>
                <a:effectLst>
                  <a:outerShdw blurRad="38100" dist="19050" dir="2700000" algn="tl" rotWithShape="0">
                    <a:schemeClr val="dk1">
                      <a:alpha val="40000"/>
                    </a:schemeClr>
                  </a:outerShdw>
                </a:effectLst>
                <a:latin typeface="+mn-lt"/>
                <a:ea typeface="+mn-ea"/>
                <a:cs typeface="+mn-cs"/>
              </a:defRPr>
            </a:pPr>
            <a:endParaRPr lang="zh-CN"/>
          </a:p>
        </c:txPr>
        <c:crossAx val="42302208"/>
        <c:crosses val="autoZero"/>
        <c:auto val="0"/>
        <c:lblAlgn val="ctr"/>
        <c:lblOffset val="100"/>
        <c:noMultiLvlLbl val="0"/>
      </c:catAx>
      <c:valAx>
        <c:axId val="42302208"/>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horzOverflow="overflow"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3021747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900" kern="1200">
          <a:solidFill>
            <a:schemeClr val="dk1"/>
          </a:solidFill>
          <a:latin typeface="+mn-lt"/>
          <a:ea typeface="+mn-ea"/>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1179440021515"/>
          <c:y val="0.23613756895065299"/>
          <c:w val="0.40924322605133101"/>
          <c:h val="0.51001173257827803"/>
        </c:manualLayout>
      </c:layout>
      <c:pieChart>
        <c:varyColors val="1"/>
        <c:ser>
          <c:idx val="0"/>
          <c:order val="0"/>
          <c:spPr>
            <a:solidFill>
              <a:schemeClr val="accent3">
                <a:lumMod val="60000"/>
                <a:lumOff val="40000"/>
              </a:schemeClr>
            </a:solidFill>
            <a:effectLst>
              <a:outerShdw blurRad="40000" dist="20000" dir="5400000" rotWithShape="0">
                <a:schemeClr val="accent1">
                  <a:alpha val="38000"/>
                </a:schemeClr>
              </a:outerShdw>
            </a:effectLst>
          </c:spPr>
          <c:dPt>
            <c:idx val="0"/>
            <c:bubble3D val="0"/>
            <c:spPr>
              <a:solidFill>
                <a:schemeClr val="accent5">
                  <a:lumMod val="40000"/>
                  <a:lumOff val="60000"/>
                </a:schemeClr>
              </a:solidFill>
              <a:ln w="9525" cap="flat" cmpd="sng" algn="ctr">
                <a:solidFill>
                  <a:schemeClr val="accent1">
                    <a:shade val="95000"/>
                  </a:schemeClr>
                </a:solidFill>
                <a:round/>
              </a:ln>
              <a:effectLst>
                <a:outerShdw blurRad="40000" dist="20000" dir="5400000" rotWithShape="0">
                  <a:schemeClr val="accent1">
                    <a:alpha val="38000"/>
                  </a:schemeClr>
                </a:outerShdw>
              </a:effectLst>
            </c:spPr>
            <c:extLst>
              <c:ext xmlns:c16="http://schemas.microsoft.com/office/drawing/2014/chart" uri="{C3380CC4-5D6E-409C-BE32-E72D297353CC}">
                <c16:uniqueId val="{00000001-47DB-4D8A-805B-ADD337CD3C46}"/>
              </c:ext>
            </c:extLst>
          </c:dPt>
          <c:dPt>
            <c:idx val="1"/>
            <c:bubble3D val="0"/>
            <c:spPr>
              <a:solidFill>
                <a:schemeClr val="accent1"/>
              </a:solidFill>
              <a:ln w="9525" cap="flat" cmpd="sng" algn="ctr">
                <a:solidFill>
                  <a:schemeClr val="tx2"/>
                </a:solidFill>
                <a:round/>
              </a:ln>
              <a:effectLst>
                <a:outerShdw blurRad="40000" dist="20000" dir="5400000" rotWithShape="0">
                  <a:schemeClr val="accent2">
                    <a:alpha val="38000"/>
                  </a:schemeClr>
                </a:outerShdw>
              </a:effectLst>
            </c:spPr>
            <c:extLst>
              <c:ext xmlns:c16="http://schemas.microsoft.com/office/drawing/2014/chart" uri="{C3380CC4-5D6E-409C-BE32-E72D297353CC}">
                <c16:uniqueId val="{00000003-47DB-4D8A-805B-ADD337CD3C46}"/>
              </c:ext>
            </c:extLst>
          </c:dPt>
          <c:dPt>
            <c:idx val="2"/>
            <c:bubble3D val="0"/>
            <c:spPr>
              <a:solidFill>
                <a:schemeClr val="accent1">
                  <a:lumMod val="20000"/>
                  <a:lumOff val="80000"/>
                </a:schemeClr>
              </a:solidFill>
              <a:ln w="9525" cap="flat" cmpd="sng" algn="ctr">
                <a:solidFill>
                  <a:schemeClr val="accent3">
                    <a:shade val="95000"/>
                  </a:schemeClr>
                </a:solidFill>
                <a:round/>
              </a:ln>
              <a:effectLst>
                <a:outerShdw blurRad="40000" dist="20000" dir="5400000" rotWithShape="0">
                  <a:schemeClr val="accent3">
                    <a:alpha val="38000"/>
                  </a:schemeClr>
                </a:outerShdw>
              </a:effectLst>
            </c:spPr>
            <c:extLst>
              <c:ext xmlns:c16="http://schemas.microsoft.com/office/drawing/2014/chart" uri="{C3380CC4-5D6E-409C-BE32-E72D297353CC}">
                <c16:uniqueId val="{00000005-47DB-4D8A-805B-ADD337CD3C46}"/>
              </c:ext>
            </c:extLst>
          </c:dPt>
          <c:dLbls>
            <c:dLbl>
              <c:idx val="0"/>
              <c:layout>
                <c:manualLayout>
                  <c:x val="0.121062844991684"/>
                  <c:y val="-0.22440437972545599"/>
                </c:manualLayout>
              </c:layout>
              <c:tx>
                <c:rich>
                  <a:bodyPr rot="0" spcFirstLastPara="0" vertOverflow="ellipsis" vert="horz" wrap="square" lIns="38100" tIns="19050" rIns="38100" bIns="19050" anchor="ctr" anchorCtr="1"/>
                  <a:lstStyle/>
                  <a:p>
                    <a:pPr algn="ctr" defTabSz="914400">
                      <a:defRPr lang="zh-CN" sz="1800" b="1" i="0" u="none" strike="noStrike" kern="1200" cap="none" normalizeH="0" baseline="0">
                        <a:solidFill>
                          <a:schemeClr val="tx1"/>
                        </a:solidFill>
                        <a:uFill>
                          <a:solidFill>
                            <a:schemeClr val="tx1">
                              <a:lumMod val="65000"/>
                              <a:lumOff val="35000"/>
                            </a:schemeClr>
                          </a:solidFill>
                        </a:uFill>
                        <a:latin typeface="+mn-lt"/>
                        <a:ea typeface="+mn-ea"/>
                        <a:cs typeface="+mn-cs"/>
                      </a:defRPr>
                    </a:pPr>
                    <a:r>
                      <a:rPr lang="zh-CN" altLang="en-US" sz="1800" b="1" i="0" u="none" strike="noStrike" kern="1200" cap="none" normalizeH="0" baseline="0">
                        <a:solidFill>
                          <a:schemeClr val="tx1"/>
                        </a:solidFill>
                        <a:effectLst/>
                        <a:uFill>
                          <a:solidFill>
                            <a:schemeClr val="tx1">
                              <a:lumMod val="65000"/>
                              <a:lumOff val="35000"/>
                            </a:schemeClr>
                          </a:solidFill>
                        </a:uFill>
                        <a:latin typeface="+mn-lt"/>
                        <a:ea typeface="+mn-ea"/>
                        <a:cs typeface="+mn-cs"/>
                      </a:rPr>
                      <a:t>市场货 </a:t>
                    </a:r>
                    <a:r>
                      <a:rPr lang="en-US" altLang="zh-CN" sz="1800" b="1" i="0" u="none" strike="noStrike" kern="1200" cap="none" normalizeH="0" baseline="0">
                        <a:solidFill>
                          <a:schemeClr val="tx1"/>
                        </a:solidFill>
                        <a:effectLst/>
                        <a:uFill>
                          <a:solidFill>
                            <a:schemeClr val="tx1">
                              <a:lumMod val="65000"/>
                              <a:lumOff val="35000"/>
                            </a:schemeClr>
                          </a:solidFill>
                        </a:uFill>
                        <a:latin typeface="+mn-lt"/>
                        <a:ea typeface="+mn-ea"/>
                        <a:cs typeface="+mn-cs"/>
                      </a:rPr>
                      <a:t>7.3%</a:t>
                    </a:r>
                  </a:p>
                </c:rich>
              </c:tx>
              <c:spPr>
                <a:noFill/>
                <a:ln>
                  <a:noFill/>
                </a:ln>
                <a:effectLst/>
              </c:spPr>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7DB-4D8A-805B-ADD337CD3C46}"/>
                </c:ext>
              </c:extLst>
            </c:dLbl>
            <c:dLbl>
              <c:idx val="1"/>
              <c:layout>
                <c:manualLayout>
                  <c:x val="1.9961910322308499E-2"/>
                  <c:y val="-2.4312518537044501E-2"/>
                </c:manualLayout>
              </c:layout>
              <c:tx>
                <c:rich>
                  <a:bodyPr rot="0" spcFirstLastPara="0" vertOverflow="ellipsis" vert="horz" wrap="square" lIns="38100" tIns="19050" rIns="38100" bIns="19050" anchor="ctr" anchorCtr="1"/>
                  <a:lstStyle/>
                  <a:p>
                    <a:pPr algn="ctr" defTabSz="914400">
                      <a:defRPr lang="zh-CN" sz="1800" b="1" i="0" u="none" strike="noStrike" kern="1200" cap="none" normalizeH="0" baseline="0">
                        <a:solidFill>
                          <a:schemeClr val="tx1"/>
                        </a:solidFill>
                        <a:uFill>
                          <a:solidFill>
                            <a:schemeClr val="tx1">
                              <a:lumMod val="65000"/>
                              <a:lumOff val="35000"/>
                            </a:schemeClr>
                          </a:solidFill>
                        </a:uFill>
                        <a:latin typeface="+mn-lt"/>
                        <a:ea typeface="+mn-ea"/>
                        <a:cs typeface="+mn-cs"/>
                      </a:defRPr>
                    </a:pPr>
                    <a:r>
                      <a:rPr lang="zh-CN" altLang="en-US" sz="1800" b="1" i="0" u="none" strike="noStrike" kern="1200" cap="none" normalizeH="0" baseline="0">
                        <a:solidFill>
                          <a:schemeClr val="bg1"/>
                        </a:solidFill>
                        <a:effectLst/>
                        <a:uFill>
                          <a:solidFill>
                            <a:schemeClr val="tx1">
                              <a:lumMod val="65000"/>
                              <a:lumOff val="35000"/>
                            </a:schemeClr>
                          </a:solidFill>
                        </a:uFill>
                        <a:latin typeface="+mn-lt"/>
                        <a:ea typeface="+mn-ea"/>
                        <a:cs typeface="+mn-cs"/>
                      </a:rPr>
                      <a:t>跨越   </a:t>
                    </a:r>
                    <a:r>
                      <a:rPr lang="en-US" altLang="zh-CN" sz="1800" b="1" i="0" u="none" strike="noStrike" kern="1200" cap="none" normalizeH="0" baseline="0">
                        <a:solidFill>
                          <a:schemeClr val="bg1"/>
                        </a:solidFill>
                        <a:effectLst/>
                        <a:uFill>
                          <a:solidFill>
                            <a:schemeClr val="tx1">
                              <a:lumMod val="65000"/>
                              <a:lumOff val="35000"/>
                            </a:schemeClr>
                          </a:solidFill>
                        </a:uFill>
                        <a:latin typeface="+mn-lt"/>
                        <a:ea typeface="+mn-ea"/>
                        <a:cs typeface="+mn-cs"/>
                      </a:rPr>
                      <a:t>91.3%</a:t>
                    </a:r>
                  </a:p>
                </c:rich>
              </c:tx>
              <c:spPr>
                <a:noFill/>
                <a:ln>
                  <a:noFill/>
                </a:ln>
                <a:effectLst/>
              </c:spPr>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7DB-4D8A-805B-ADD337CD3C46}"/>
                </c:ext>
              </c:extLst>
            </c:dLbl>
            <c:dLbl>
              <c:idx val="2"/>
              <c:layout>
                <c:manualLayout>
                  <c:x val="-8.7937332689762102E-2"/>
                  <c:y val="-0.216993093490601"/>
                </c:manualLayout>
              </c:layout>
              <c:tx>
                <c:rich>
                  <a:bodyPr rot="0" spcFirstLastPara="0" vertOverflow="ellipsis" vert="horz" wrap="square" lIns="38100" tIns="19050" rIns="38100" bIns="19050" anchor="ctr" anchorCtr="1"/>
                  <a:lstStyle/>
                  <a:p>
                    <a:pPr algn="ctr" defTabSz="914400">
                      <a:defRPr lang="zh-CN" sz="1800" b="1" i="0" u="none" strike="noStrike" kern="1200" cap="none" normalizeH="0" baseline="0">
                        <a:solidFill>
                          <a:schemeClr val="tx1"/>
                        </a:solidFill>
                        <a:uFill>
                          <a:solidFill>
                            <a:schemeClr val="tx1">
                              <a:lumMod val="65000"/>
                              <a:lumOff val="35000"/>
                            </a:schemeClr>
                          </a:solidFill>
                        </a:uFill>
                        <a:latin typeface="+mn-lt"/>
                        <a:ea typeface="+mn-ea"/>
                        <a:cs typeface="+mn-cs"/>
                      </a:defRPr>
                    </a:pPr>
                    <a:r>
                      <a:rPr lang="zh-CN" altLang="en-US" sz="1800" b="1" i="0" u="none" strike="noStrike" kern="1200" cap="none" normalizeH="0" baseline="0">
                        <a:solidFill>
                          <a:schemeClr val="tx1"/>
                        </a:solidFill>
                        <a:effectLst/>
                        <a:uFill>
                          <a:solidFill>
                            <a:schemeClr val="tx1">
                              <a:lumMod val="65000"/>
                              <a:lumOff val="35000"/>
                            </a:schemeClr>
                          </a:solidFill>
                        </a:uFill>
                        <a:latin typeface="+mn-lt"/>
                        <a:ea typeface="+mn-ea"/>
                        <a:cs typeface="+mn-cs"/>
                      </a:rPr>
                      <a:t>民航快递  </a:t>
                    </a:r>
                    <a:r>
                      <a:rPr lang="en-US" altLang="zh-CN" sz="1800" b="1" i="0" u="none" strike="noStrike" kern="1200" cap="none" normalizeH="0" baseline="0">
                        <a:solidFill>
                          <a:schemeClr val="tx1"/>
                        </a:solidFill>
                        <a:effectLst/>
                        <a:uFill>
                          <a:solidFill>
                            <a:schemeClr val="tx1">
                              <a:lumMod val="65000"/>
                              <a:lumOff val="35000"/>
                            </a:schemeClr>
                          </a:solidFill>
                        </a:uFill>
                        <a:latin typeface="+mn-lt"/>
                        <a:ea typeface="+mn-ea"/>
                        <a:cs typeface="+mn-cs"/>
                      </a:rPr>
                      <a:t>1.2%</a:t>
                    </a:r>
                  </a:p>
                </c:rich>
              </c:tx>
              <c:spPr>
                <a:noFill/>
                <a:ln>
                  <a:noFill/>
                </a:ln>
                <a:effectLst/>
              </c:spPr>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47DB-4D8A-805B-ADD337CD3C46}"/>
                </c:ext>
              </c:extLst>
            </c:dLbl>
            <c:spPr>
              <a:noFill/>
              <a:ln>
                <a:noFill/>
              </a:ln>
              <a:effectLst/>
            </c:spPr>
            <c:txPr>
              <a:bodyPr rot="0" spcFirstLastPara="0" vertOverflow="ellipsis" horzOverflow="overflow" vert="horz" wrap="square" lIns="38100" tIns="19050" rIns="38100" bIns="19050" anchor="ctr" anchorCtr="1"/>
              <a:lstStyle/>
              <a:p>
                <a:pPr>
                  <a:defRPr lang="zh-CN" sz="1800" b="1" i="0" u="none" strike="noStrike" kern="1200" cap="none" spc="0" normalizeH="0" baseline="0">
                    <a:solidFill>
                      <a:schemeClr val="tx1"/>
                    </a:solidFill>
                    <a:latin typeface="+mn-lt"/>
                    <a:ea typeface="+mn-ea"/>
                    <a:cs typeface="+mn-cs"/>
                  </a:defRPr>
                </a:pPr>
                <a:endParaRPr lang="zh-CN"/>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2017.3!$Y$43:$AA$43</c:f>
              <c:strCache>
                <c:ptCount val="3"/>
                <c:pt idx="0">
                  <c:v>市场货</c:v>
                </c:pt>
                <c:pt idx="1">
                  <c:v>跨越</c:v>
                </c:pt>
                <c:pt idx="2">
                  <c:v>民航快递</c:v>
                </c:pt>
              </c:strCache>
            </c:strRef>
          </c:cat>
          <c:val>
            <c:numRef>
              <c:f>2017.3!$Y$44:$AA$44</c:f>
              <c:numCache>
                <c:formatCode>General</c:formatCode>
                <c:ptCount val="3"/>
                <c:pt idx="0">
                  <c:v>53.573</c:v>
                </c:pt>
                <c:pt idx="1">
                  <c:v>663.19</c:v>
                </c:pt>
                <c:pt idx="2">
                  <c:v>8.8559999999999999</c:v>
                </c:pt>
              </c:numCache>
            </c:numRef>
          </c:val>
          <c:extLst>
            <c:ext xmlns:c16="http://schemas.microsoft.com/office/drawing/2014/chart" uri="{C3380CC4-5D6E-409C-BE32-E72D297353CC}">
              <c16:uniqueId val="{00000006-47DB-4D8A-805B-ADD337CD3C4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horzOverflow="overflow" vert="horz" wrap="square" anchor="ctr" anchorCtr="1"/>
          <a:lstStyle/>
          <a:p>
            <a:pPr>
              <a:defRPr lang="zh-CN" sz="1800" b="1" i="0" u="none" strike="noStrike" kern="1200" cap="none" spc="0" normalizeH="0" baseline="0">
                <a:solidFill>
                  <a:srgbClr val="00B0F0"/>
                </a:solidFill>
                <a:latin typeface="+mn-lt"/>
                <a:ea typeface="+mn-ea"/>
                <a:cs typeface="+mn-cs"/>
              </a:defRPr>
            </a:pPr>
            <a:endParaRPr lang="zh-CN"/>
          </a:p>
        </c:txPr>
      </c:legendEntry>
      <c:legendEntry>
        <c:idx val="1"/>
        <c:txPr>
          <a:bodyPr rot="0" spcFirstLastPara="0" vertOverflow="ellipsis" horzOverflow="overflow" vert="horz" wrap="square" anchor="ctr" anchorCtr="1"/>
          <a:lstStyle/>
          <a:p>
            <a:pPr>
              <a:defRPr lang="zh-CN" sz="1800" b="1" i="0" u="none" strike="noStrike" kern="1200" cap="none" spc="0" normalizeH="0" baseline="0">
                <a:solidFill>
                  <a:srgbClr val="00B0F0"/>
                </a:solidFill>
                <a:latin typeface="+mn-lt"/>
                <a:ea typeface="+mn-ea"/>
                <a:cs typeface="+mn-cs"/>
              </a:defRPr>
            </a:pPr>
            <a:endParaRPr lang="zh-CN"/>
          </a:p>
        </c:txPr>
      </c:legendEntry>
      <c:legendEntry>
        <c:idx val="2"/>
        <c:txPr>
          <a:bodyPr rot="0" spcFirstLastPara="0" vertOverflow="ellipsis" horzOverflow="overflow" vert="horz" wrap="square" anchor="ctr" anchorCtr="1"/>
          <a:lstStyle/>
          <a:p>
            <a:pPr>
              <a:defRPr lang="zh-CN" sz="1800" b="1" i="0" u="none" strike="noStrike" kern="1200" cap="none" spc="0" normalizeH="0" baseline="0">
                <a:solidFill>
                  <a:srgbClr val="00B0F0"/>
                </a:solidFill>
                <a:latin typeface="+mn-lt"/>
                <a:ea typeface="+mn-ea"/>
                <a:cs typeface="+mn-cs"/>
              </a:defRPr>
            </a:pPr>
            <a:endParaRPr lang="zh-CN"/>
          </a:p>
        </c:txPr>
      </c:legendEntry>
      <c:layout>
        <c:manualLayout>
          <c:xMode val="edge"/>
          <c:yMode val="edge"/>
          <c:x val="0.14278712868690499"/>
          <c:y val="0.298804461956024"/>
          <c:w val="0.16099439561366999"/>
          <c:h val="0.43706798553466802"/>
        </c:manualLayout>
      </c:layout>
      <c:overlay val="0"/>
      <c:spPr>
        <a:noFill/>
        <a:ln>
          <a:noFill/>
        </a:ln>
        <a:effectLst/>
      </c:spPr>
      <c:txPr>
        <a:bodyPr rot="0" spcFirstLastPara="0" vertOverflow="ellipsis" horzOverflow="overflow" vert="horz" wrap="square" anchor="ctr" anchorCtr="1"/>
        <a:lstStyle/>
        <a:p>
          <a:pPr>
            <a:defRPr lang="zh-CN" sz="1200" b="1" i="0" u="none" strike="noStrike" kern="1200" cap="none" spc="0" normalizeH="0" baseline="0">
              <a:solidFill>
                <a:schemeClr val="tx1">
                  <a:lumMod val="50000"/>
                  <a:lumOff val="50000"/>
                </a:schemeClr>
              </a:solidFill>
              <a:latin typeface="+mn-lt"/>
              <a:ea typeface="+mn-ea"/>
              <a:cs typeface="+mn-cs"/>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sz="900" kern="1200">
          <a:solidFill>
            <a:schemeClr val="dk1"/>
          </a:solidFill>
          <a:latin typeface="+mn-lt"/>
          <a:ea typeface="+mn-ea"/>
          <a:cs typeface="+mn-cs"/>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959856271744"/>
          <c:y val="0.148643612861633"/>
          <c:w val="0.545124292373657"/>
          <c:h val="0.77924799919128396"/>
        </c:manualLayout>
      </c:layout>
      <c:doughnut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chemeClr val="accent1">
                    <a:alpha val="35000"/>
                  </a:schemeClr>
                </a:outerShdw>
              </a:effectLst>
            </c:spPr>
            <c:extLst>
              <c:ext xmlns:c16="http://schemas.microsoft.com/office/drawing/2014/chart" uri="{C3380CC4-5D6E-409C-BE32-E72D297353CC}">
                <c16:uniqueId val="{00000001-6EDE-4C4E-898C-6F7C6DAF2E31}"/>
              </c:ext>
            </c:extLst>
          </c:dPt>
          <c:dPt>
            <c:idx val="1"/>
            <c:bubble3D val="0"/>
            <c:spPr>
              <a:solidFill>
                <a:schemeClr val="tx2">
                  <a:lumMod val="40000"/>
                  <a:lumOff val="60000"/>
                </a:schemeClr>
              </a:solidFill>
              <a:ln>
                <a:noFill/>
              </a:ln>
              <a:effectLst>
                <a:outerShdw blurRad="40000" dist="23000" dir="5400000" rotWithShape="0">
                  <a:schemeClr val="accent2">
                    <a:alpha val="35000"/>
                  </a:schemeClr>
                </a:outerShdw>
              </a:effectLst>
            </c:spPr>
            <c:extLst>
              <c:ext xmlns:c16="http://schemas.microsoft.com/office/drawing/2014/chart" uri="{C3380CC4-5D6E-409C-BE32-E72D297353CC}">
                <c16:uniqueId val="{00000003-6EDE-4C4E-898C-6F7C6DAF2E31}"/>
              </c:ext>
            </c:extLst>
          </c:dPt>
          <c:dLbls>
            <c:dLbl>
              <c:idx val="0"/>
              <c:layout>
                <c:manualLayout>
                  <c:x val="0.111710220575333"/>
                  <c:y val="-7.3923245072364793E-2"/>
                </c:manualLayout>
              </c:layout>
              <c:tx>
                <c:rich>
                  <a:bodyPr rot="0" spcFirstLastPara="0" vertOverflow="ellipsis" vert="horz" wrap="square" lIns="38100" tIns="19050" rIns="38100" bIns="19050" anchor="ctr" anchorCtr="1"/>
                  <a:lstStyle/>
                  <a:p>
                    <a:pPr algn="ctr" defTabSz="914400">
                      <a:defRPr lang="zh-CN" sz="1600" b="1" i="0" u="none" strike="noStrike" kern="1200" baseline="0">
                        <a:solidFill>
                          <a:schemeClr val="tx2"/>
                        </a:solidFill>
                        <a:latin typeface="+mn-lt"/>
                        <a:ea typeface="+mn-ea"/>
                        <a:cs typeface="+mn-cs"/>
                      </a:defRPr>
                    </a:pPr>
                    <a:r>
                      <a:rPr lang="zh-CN" altLang="en-US" sz="1600" b="1" i="0" u="none" strike="noStrike" kern="1200" cap="none" normalizeH="0" baseline="0">
                        <a:solidFill>
                          <a:schemeClr val="tx2"/>
                        </a:solidFill>
                        <a:effectLst/>
                        <a:latin typeface="+mn-lt"/>
                        <a:ea typeface="+mn-ea"/>
                        <a:cs typeface="+mn-cs"/>
                      </a:rPr>
                      <a:t> </a:t>
                    </a:r>
                    <a:r>
                      <a:rPr lang="zh-CN" altLang="en-US" sz="1400" b="1" i="0" u="none" strike="noStrike" kern="1200" cap="none" normalizeH="0" baseline="0">
                        <a:solidFill>
                          <a:schemeClr val="tx2"/>
                        </a:solidFill>
                        <a:effectLst/>
                        <a:latin typeface="+mn-lt"/>
                        <a:ea typeface="+mn-ea"/>
                        <a:cs typeface="+mn-cs"/>
                      </a:rPr>
                      <a:t>市场（金边）</a:t>
                    </a:r>
                  </a:p>
                  <a:p>
                    <a:pPr algn="ctr" defTabSz="914400">
                      <a:defRPr lang="zh-CN" sz="1600" b="1" i="0" u="none" strike="noStrike" kern="1200" baseline="0">
                        <a:solidFill>
                          <a:schemeClr val="tx2"/>
                        </a:solidFill>
                        <a:latin typeface="+mn-lt"/>
                        <a:ea typeface="+mn-ea"/>
                        <a:cs typeface="+mn-cs"/>
                      </a:defRPr>
                    </a:pPr>
                    <a:r>
                      <a:rPr lang="en-US" altLang="zh-CN" sz="1400" b="1" i="0" u="none" strike="noStrike" kern="1200" cap="none" normalizeH="0" baseline="0">
                        <a:solidFill>
                          <a:schemeClr val="tx2"/>
                        </a:solidFill>
                        <a:effectLst/>
                        <a:latin typeface="+mn-lt"/>
                        <a:ea typeface="+mn-ea"/>
                        <a:cs typeface="+mn-cs"/>
                      </a:rPr>
                      <a:t>17%</a:t>
                    </a:r>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7425579999999999"/>
                      <c:h val="0.1899314"/>
                    </c:manualLayout>
                  </c15:layout>
                  <c15:showDataLabelsRange val="0"/>
                </c:ext>
                <c:ext xmlns:c16="http://schemas.microsoft.com/office/drawing/2014/chart" uri="{C3380CC4-5D6E-409C-BE32-E72D297353CC}">
                  <c16:uniqueId val="{00000001-6EDE-4C4E-898C-6F7C6DAF2E31}"/>
                </c:ext>
              </c:extLst>
            </c:dLbl>
            <c:dLbl>
              <c:idx val="1"/>
              <c:layout>
                <c:manualLayout>
                  <c:x val="-0.136693105101585"/>
                  <c:y val="7.6576165854930905E-2"/>
                </c:manualLayout>
              </c:layout>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tx2"/>
                      </a:solidFill>
                      <a:latin typeface="+mn-lt"/>
                      <a:ea typeface="+mn-ea"/>
                      <a:cs typeface="+mn-cs"/>
                    </a:defRPr>
                  </a:pPr>
                  <a:endParaRPr lang="zh-CN"/>
                </a:p>
              </c:txPr>
              <c:showLegendKey val="0"/>
              <c:showVal val="0"/>
              <c:showCatName val="1"/>
              <c:showSerName val="0"/>
              <c:showPercent val="1"/>
              <c:showBubbleSize val="0"/>
              <c:separator>
</c:separator>
              <c:extLst>
                <c:ext xmlns:c15="http://schemas.microsoft.com/office/drawing/2012/chart" uri="{CE6537A1-D6FC-4f65-9D91-7224C49458BB}">
                  <c15:layout>
                    <c:manualLayout>
                      <c:w val="0.20563290000000001"/>
                      <c:h val="0.153645"/>
                    </c:manualLayout>
                  </c15:layout>
                </c:ext>
                <c:ext xmlns:c16="http://schemas.microsoft.com/office/drawing/2014/chart" uri="{C3380CC4-5D6E-409C-BE32-E72D297353CC}">
                  <c16:uniqueId val="{00000003-6EDE-4C4E-898C-6F7C6DAF2E31}"/>
                </c:ext>
              </c:extLst>
            </c:dLbl>
            <c:spPr>
              <a:noFill/>
              <a:ln>
                <a:noFill/>
              </a:ln>
              <a:effectLst/>
            </c:spPr>
            <c:txPr>
              <a:bodyPr rot="0" spcFirstLastPara="0" vertOverflow="ellipsis" horzOverflow="overflow" vert="horz" wrap="square" lIns="38100" tIns="19050" rIns="38100" bIns="19050" anchor="ctr" anchorCtr="1"/>
              <a:lstStyle/>
              <a:p>
                <a:pPr>
                  <a:defRPr lang="zh-CN" sz="1600" b="1" i="0" u="none" strike="noStrike" kern="1200" baseline="0">
                    <a:solidFill>
                      <a:schemeClr val="tx2"/>
                    </a:solidFill>
                    <a:latin typeface="+mn-lt"/>
                    <a:ea typeface="+mn-ea"/>
                    <a:cs typeface="+mn-cs"/>
                  </a:defRPr>
                </a:pPr>
                <a:endParaRPr lang="zh-CN"/>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2017.3!$AE$44:$AF$44</c:f>
              <c:strCache>
                <c:ptCount val="2"/>
                <c:pt idx="0">
                  <c:v>市场（金边）</c:v>
                </c:pt>
                <c:pt idx="1">
                  <c:v>联邦快递</c:v>
                </c:pt>
              </c:strCache>
            </c:strRef>
          </c:cat>
          <c:val>
            <c:numRef>
              <c:f>2017.3!$AE$45:$AF$45</c:f>
              <c:numCache>
                <c:formatCode>General</c:formatCode>
                <c:ptCount val="2"/>
                <c:pt idx="0">
                  <c:v>1047</c:v>
                </c:pt>
                <c:pt idx="1">
                  <c:v>5256</c:v>
                </c:pt>
              </c:numCache>
            </c:numRef>
          </c:val>
          <c:extLst>
            <c:ext xmlns:c16="http://schemas.microsoft.com/office/drawing/2014/chart" uri="{C3380CC4-5D6E-409C-BE32-E72D297353CC}">
              <c16:uniqueId val="{00000004-6EDE-4C4E-898C-6F7C6DAF2E3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900" kern="1200">
          <a:solidFill>
            <a:schemeClr val="tx2"/>
          </a:solidFill>
          <a:latin typeface="+mn-lt"/>
          <a:ea typeface="+mn-ea"/>
          <a:cs typeface="+mn-cs"/>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9396545887"/>
          <c:y val="5.6030184030532802E-2"/>
          <c:w val="0.68063801527023304"/>
          <c:h val="0.72815668582916304"/>
        </c:manualLayout>
      </c:layout>
      <c:barChart>
        <c:barDir val="bar"/>
        <c:grouping val="clustered"/>
        <c:varyColors val="0"/>
        <c:ser>
          <c:idx val="0"/>
          <c:order val="0"/>
          <c:tx>
            <c:strRef>
              <c:f>Sheet1!$B$17</c:f>
              <c:strCache>
                <c:ptCount val="1"/>
                <c:pt idx="0">
                  <c:v>蓝库房业务</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Sheet1!$C$16:$E$16</c:f>
              <c:strCache>
                <c:ptCount val="3"/>
                <c:pt idx="0">
                  <c:v>去年同期</c:v>
                </c:pt>
                <c:pt idx="1">
                  <c:v>三月份</c:v>
                </c:pt>
                <c:pt idx="2">
                  <c:v>二月份</c:v>
                </c:pt>
              </c:strCache>
            </c:strRef>
          </c:cat>
          <c:val>
            <c:numRef>
              <c:f>Sheet1!$C$17:$E$17</c:f>
              <c:numCache>
                <c:formatCode>General</c:formatCode>
                <c:ptCount val="3"/>
                <c:pt idx="0">
                  <c:v>263</c:v>
                </c:pt>
                <c:pt idx="1">
                  <c:v>354.1</c:v>
                </c:pt>
                <c:pt idx="2">
                  <c:v>160.5</c:v>
                </c:pt>
              </c:numCache>
            </c:numRef>
          </c:val>
          <c:extLst>
            <c:ext xmlns:c16="http://schemas.microsoft.com/office/drawing/2014/chart" uri="{C3380CC4-5D6E-409C-BE32-E72D297353CC}">
              <c16:uniqueId val="{00000000-606F-4C42-9FD9-069CB193D41F}"/>
            </c:ext>
          </c:extLst>
        </c:ser>
        <c:ser>
          <c:idx val="1"/>
          <c:order val="1"/>
          <c:tx>
            <c:strRef>
              <c:f>Sheet1!$B$18</c:f>
              <c:strCache>
                <c:ptCount val="1"/>
                <c:pt idx="0">
                  <c:v>出港代理</c:v>
                </c:pt>
              </c:strCache>
            </c:strRef>
          </c:tx>
          <c:spPr>
            <a:solidFill>
              <a:schemeClr val="tx2"/>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Sheet1!$C$16:$E$16</c:f>
              <c:strCache>
                <c:ptCount val="3"/>
                <c:pt idx="0">
                  <c:v>去年同期</c:v>
                </c:pt>
                <c:pt idx="1">
                  <c:v>三月份</c:v>
                </c:pt>
                <c:pt idx="2">
                  <c:v>二月份</c:v>
                </c:pt>
              </c:strCache>
            </c:strRef>
          </c:cat>
          <c:val>
            <c:numRef>
              <c:f>Sheet1!$C$18:$E$18</c:f>
              <c:numCache>
                <c:formatCode>General</c:formatCode>
                <c:ptCount val="3"/>
                <c:pt idx="0">
                  <c:v>774</c:v>
                </c:pt>
                <c:pt idx="1">
                  <c:v>724.5</c:v>
                </c:pt>
                <c:pt idx="2">
                  <c:v>495.2</c:v>
                </c:pt>
              </c:numCache>
            </c:numRef>
          </c:val>
          <c:extLst>
            <c:ext xmlns:c16="http://schemas.microsoft.com/office/drawing/2014/chart" uri="{C3380CC4-5D6E-409C-BE32-E72D297353CC}">
              <c16:uniqueId val="{00000001-606F-4C42-9FD9-069CB193D41F}"/>
            </c:ext>
          </c:extLst>
        </c:ser>
        <c:ser>
          <c:idx val="2"/>
          <c:order val="2"/>
          <c:tx>
            <c:strRef>
              <c:f>Sheet1!$B$19</c:f>
              <c:strCache>
                <c:ptCount val="1"/>
                <c:pt idx="0">
                  <c:v>派送业务</c:v>
                </c:pt>
              </c:strCache>
            </c:strRef>
          </c:tx>
          <c:spPr>
            <a:solidFill>
              <a:schemeClr val="tx2">
                <a:lumMod val="20000"/>
                <a:lumOff val="80000"/>
              </a:schemeClr>
            </a:solidFill>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Sheet1!$C$16:$E$16</c:f>
              <c:strCache>
                <c:ptCount val="3"/>
                <c:pt idx="0">
                  <c:v>去年同期</c:v>
                </c:pt>
                <c:pt idx="1">
                  <c:v>三月份</c:v>
                </c:pt>
                <c:pt idx="2">
                  <c:v>二月份</c:v>
                </c:pt>
              </c:strCache>
            </c:strRef>
          </c:cat>
          <c:val>
            <c:numRef>
              <c:f>Sheet1!$C$19:$E$19</c:f>
              <c:numCache>
                <c:formatCode>General</c:formatCode>
                <c:ptCount val="3"/>
                <c:pt idx="0">
                  <c:v>58.521999999999998</c:v>
                </c:pt>
                <c:pt idx="1">
                  <c:v>81</c:v>
                </c:pt>
                <c:pt idx="2">
                  <c:v>11.5</c:v>
                </c:pt>
              </c:numCache>
            </c:numRef>
          </c:val>
          <c:extLst>
            <c:ext xmlns:c16="http://schemas.microsoft.com/office/drawing/2014/chart" uri="{C3380CC4-5D6E-409C-BE32-E72D297353CC}">
              <c16:uniqueId val="{00000002-606F-4C42-9FD9-069CB193D41F}"/>
            </c:ext>
          </c:extLst>
        </c:ser>
        <c:dLbls>
          <c:showLegendKey val="0"/>
          <c:showVal val="0"/>
          <c:showCatName val="0"/>
          <c:showSerName val="0"/>
          <c:showPercent val="0"/>
          <c:showBubbleSize val="0"/>
        </c:dLbls>
        <c:gapWidth val="150"/>
        <c:axId val="100183552"/>
        <c:axId val="48259072"/>
      </c:barChart>
      <c:catAx>
        <c:axId val="100183552"/>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48259072"/>
        <c:crosses val="autoZero"/>
        <c:auto val="0"/>
        <c:lblAlgn val="ctr"/>
        <c:lblOffset val="100"/>
        <c:noMultiLvlLbl val="0"/>
      </c:catAx>
      <c:valAx>
        <c:axId val="48259072"/>
        <c:scaling>
          <c:orientation val="minMax"/>
        </c:scaling>
        <c:delete val="0"/>
        <c:axPos val="b"/>
        <c:majorGridlines/>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100183552"/>
        <c:crosses val="autoZero"/>
        <c:crossBetween val="between"/>
      </c:valAx>
    </c:plotArea>
    <c:legend>
      <c:legendPos val="b"/>
      <c:overlay val="0"/>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sz="14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Sheet1!$B$66</c:f>
              <c:strCache>
                <c:ptCount val="1"/>
                <c:pt idx="0">
                  <c:v>去年同期</c:v>
                </c:pt>
              </c:strCache>
            </c:strRef>
          </c:tx>
          <c:invertIfNegative val="0"/>
          <c:dLbls>
            <c:dLbl>
              <c:idx val="2"/>
              <c:layout>
                <c:manualLayout>
                  <c:x val="-3.2206565141677898E-2"/>
                  <c:y val="-8.22181850671768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D3-434D-A19A-8DCA4A25D315}"/>
                </c:ext>
              </c:extLst>
            </c:dLbl>
            <c:dLbl>
              <c:idx val="4"/>
              <c:layout>
                <c:manualLayout>
                  <c:x val="-7.6682302169501799E-3"/>
                  <c:y val="-7.83030316233634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D3-434D-A19A-8DCA4A25D31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Sheet1!$C$65:$G$65</c:f>
              <c:strCache>
                <c:ptCount val="5"/>
                <c:pt idx="0">
                  <c:v>顺丰（吨）</c:v>
                </c:pt>
                <c:pt idx="1">
                  <c:v>跨越（吨）</c:v>
                </c:pt>
                <c:pt idx="2">
                  <c:v>鲜花（伍栋校）（吨）</c:v>
                </c:pt>
                <c:pt idx="3">
                  <c:v>优顺通（吨）</c:v>
                </c:pt>
                <c:pt idx="4">
                  <c:v>鸿丰华通（吨）</c:v>
                </c:pt>
              </c:strCache>
            </c:strRef>
          </c:cat>
          <c:val>
            <c:numRef>
              <c:f>Sheet1!$C$66:$G$66</c:f>
              <c:numCache>
                <c:formatCode>General</c:formatCode>
                <c:ptCount val="5"/>
                <c:pt idx="0">
                  <c:v>519.577</c:v>
                </c:pt>
                <c:pt idx="1">
                  <c:v>166.69</c:v>
                </c:pt>
                <c:pt idx="2">
                  <c:v>62.290999999999997</c:v>
                </c:pt>
                <c:pt idx="3">
                  <c:v>0</c:v>
                </c:pt>
                <c:pt idx="4">
                  <c:v>0</c:v>
                </c:pt>
              </c:numCache>
            </c:numRef>
          </c:val>
          <c:extLst>
            <c:ext xmlns:c16="http://schemas.microsoft.com/office/drawing/2014/chart" uri="{C3380CC4-5D6E-409C-BE32-E72D297353CC}">
              <c16:uniqueId val="{00000002-DFD3-434D-A19A-8DCA4A25D315}"/>
            </c:ext>
          </c:extLst>
        </c:ser>
        <c:ser>
          <c:idx val="1"/>
          <c:order val="1"/>
          <c:tx>
            <c:strRef>
              <c:f>Sheet1!$B$67</c:f>
              <c:strCache>
                <c:ptCount val="1"/>
                <c:pt idx="0">
                  <c:v>二月份</c:v>
                </c:pt>
              </c:strCache>
            </c:strRef>
          </c:tx>
          <c:spPr>
            <a:solidFill>
              <a:schemeClr val="tx2"/>
            </a:solidFill>
          </c:spPr>
          <c:invertIfNegative val="0"/>
          <c:dLbls>
            <c:dLbl>
              <c:idx val="2"/>
              <c:layout>
                <c:manualLayout>
                  <c:x val="1.8403751775622399E-2"/>
                  <c:y val="-6.26424252986907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D3-434D-A19A-8DCA4A25D315}"/>
                </c:ext>
              </c:extLst>
            </c:dLbl>
            <c:dLbl>
              <c:idx val="3"/>
              <c:layout>
                <c:manualLayout>
                  <c:x val="-3.3740211278200101E-2"/>
                  <c:y val="-8.61333310604095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D3-434D-A19A-8DCA4A25D315}"/>
                </c:ext>
              </c:extLst>
            </c:dLbl>
            <c:dLbl>
              <c:idx val="4"/>
              <c:layout>
                <c:manualLayout>
                  <c:x val="-1.9937397912144699E-2"/>
                  <c:y val="-4.69818189740180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D3-434D-A19A-8DCA4A25D315}"/>
                </c:ext>
              </c:extLst>
            </c:dLbl>
            <c:spPr>
              <a:noFill/>
              <a:ln>
                <a:noFill/>
              </a:ln>
              <a:effectLst/>
            </c:spPr>
            <c:txPr>
              <a:bodyPr rot="0" spcFirstLastPara="0" vertOverflow="ellipsis" vert="horz" wrap="square" lIns="38100" tIns="19050" rIns="38100" bIns="19050" anchor="ctr" anchorCtr="1">
                <a:spAutoFit/>
              </a:bodyPr>
              <a:lstStyle/>
              <a:p>
                <a:pPr>
                  <a:defRPr lang="zh-CN" sz="10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Sheet1!$C$65:$G$65</c:f>
              <c:strCache>
                <c:ptCount val="5"/>
                <c:pt idx="0">
                  <c:v>顺丰（吨）</c:v>
                </c:pt>
                <c:pt idx="1">
                  <c:v>跨越（吨）</c:v>
                </c:pt>
                <c:pt idx="2">
                  <c:v>鲜花（伍栋校）（吨）</c:v>
                </c:pt>
                <c:pt idx="3">
                  <c:v>优顺通（吨）</c:v>
                </c:pt>
                <c:pt idx="4">
                  <c:v>鸿丰华通（吨）</c:v>
                </c:pt>
              </c:strCache>
            </c:strRef>
          </c:cat>
          <c:val>
            <c:numRef>
              <c:f>Sheet1!$C$67:$G$67</c:f>
              <c:numCache>
                <c:formatCode>General</c:formatCode>
                <c:ptCount val="5"/>
                <c:pt idx="0">
                  <c:v>747.40300000000002</c:v>
                </c:pt>
                <c:pt idx="1">
                  <c:v>246.99700000000001</c:v>
                </c:pt>
                <c:pt idx="2">
                  <c:v>58.073999999999998</c:v>
                </c:pt>
                <c:pt idx="3">
                  <c:v>40.116</c:v>
                </c:pt>
                <c:pt idx="4">
                  <c:v>5.8940000000000001</c:v>
                </c:pt>
              </c:numCache>
            </c:numRef>
          </c:val>
          <c:extLst>
            <c:ext xmlns:c16="http://schemas.microsoft.com/office/drawing/2014/chart" uri="{C3380CC4-5D6E-409C-BE32-E72D297353CC}">
              <c16:uniqueId val="{00000006-DFD3-434D-A19A-8DCA4A25D315}"/>
            </c:ext>
          </c:extLst>
        </c:ser>
        <c:ser>
          <c:idx val="2"/>
          <c:order val="2"/>
          <c:tx>
            <c:strRef>
              <c:f>Sheet1!$B$68</c:f>
              <c:strCache>
                <c:ptCount val="1"/>
                <c:pt idx="0">
                  <c:v>三月份</c:v>
                </c:pt>
              </c:strCache>
            </c:strRef>
          </c:tx>
          <c:spPr>
            <a:solidFill>
              <a:schemeClr val="tx2">
                <a:lumMod val="40000"/>
                <a:lumOff val="60000"/>
              </a:schemeClr>
            </a:solidFill>
            <a:ln>
              <a:solidFill>
                <a:schemeClr val="accent2">
                  <a:lumMod val="60000"/>
                  <a:lumOff val="40000"/>
                </a:schemeClr>
              </a:solidFill>
            </a:ln>
          </c:spPr>
          <c:invertIfNegative val="0"/>
          <c:dLbls>
            <c:dLbl>
              <c:idx val="3"/>
              <c:layout>
                <c:manualLayout>
                  <c:x val="9.2018758878111805E-3"/>
                  <c:y val="-3.13212126493453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D3-434D-A19A-8DCA4A25D315}"/>
                </c:ext>
              </c:extLst>
            </c:dLbl>
            <c:dLbl>
              <c:idx val="4"/>
              <c:layout>
                <c:manualLayout>
                  <c:x val="2.1471044048666999E-2"/>
                  <c:y val="-2.34909094870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D3-434D-A19A-8DCA4A25D31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Sheet1!$C$65:$G$65</c:f>
              <c:strCache>
                <c:ptCount val="5"/>
                <c:pt idx="0">
                  <c:v>顺丰（吨）</c:v>
                </c:pt>
                <c:pt idx="1">
                  <c:v>跨越（吨）</c:v>
                </c:pt>
                <c:pt idx="2">
                  <c:v>鲜花（伍栋校）（吨）</c:v>
                </c:pt>
                <c:pt idx="3">
                  <c:v>优顺通（吨）</c:v>
                </c:pt>
                <c:pt idx="4">
                  <c:v>鸿丰华通（吨）</c:v>
                </c:pt>
              </c:strCache>
            </c:strRef>
          </c:cat>
          <c:val>
            <c:numRef>
              <c:f>Sheet1!$C$68:$G$68</c:f>
              <c:numCache>
                <c:formatCode>General</c:formatCode>
                <c:ptCount val="5"/>
                <c:pt idx="0">
                  <c:v>552.47900000000004</c:v>
                </c:pt>
                <c:pt idx="1">
                  <c:v>356.339</c:v>
                </c:pt>
                <c:pt idx="2">
                  <c:v>67.457999999999998</c:v>
                </c:pt>
                <c:pt idx="3">
                  <c:v>31.398</c:v>
                </c:pt>
                <c:pt idx="4">
                  <c:v>5.4409999999999998</c:v>
                </c:pt>
              </c:numCache>
            </c:numRef>
          </c:val>
          <c:extLst>
            <c:ext xmlns:c16="http://schemas.microsoft.com/office/drawing/2014/chart" uri="{C3380CC4-5D6E-409C-BE32-E72D297353CC}">
              <c16:uniqueId val="{00000009-DFD3-434D-A19A-8DCA4A25D315}"/>
            </c:ext>
          </c:extLst>
        </c:ser>
        <c:dLbls>
          <c:showLegendKey val="0"/>
          <c:showVal val="0"/>
          <c:showCatName val="0"/>
          <c:showSerName val="0"/>
          <c:showPercent val="0"/>
          <c:showBubbleSize val="0"/>
        </c:dLbls>
        <c:gapWidth val="95"/>
        <c:overlap val="100"/>
        <c:axId val="104303616"/>
        <c:axId val="48265984"/>
      </c:barChart>
      <c:catAx>
        <c:axId val="104303616"/>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48265984"/>
        <c:crosses val="autoZero"/>
        <c:auto val="0"/>
        <c:lblAlgn val="ctr"/>
        <c:lblOffset val="100"/>
        <c:noMultiLvlLbl val="0"/>
      </c:catAx>
      <c:valAx>
        <c:axId val="48265984"/>
        <c:scaling>
          <c:orientation val="minMax"/>
        </c:scaling>
        <c:delete val="0"/>
        <c:axPos val="l"/>
        <c:majorGridlines/>
        <c:title>
          <c:overlay val="0"/>
          <c:txPr>
            <a:bodyPr rot="-5400000" spcFirstLastPara="0" vertOverflow="ellipsis" vert="horz" wrap="square" anchor="ctr" anchorCtr="1"/>
            <a:lstStyle/>
            <a:p>
              <a:pPr>
                <a:defRPr lang="zh-CN" sz="1000" b="1"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4303616"/>
        <c:crosses val="autoZero"/>
        <c:crossBetween val="between"/>
      </c:valAx>
      <c:dTable>
        <c:showHorzBorder val="1"/>
        <c:showVertBorder val="1"/>
        <c:showOutline val="1"/>
        <c:showKeys val="1"/>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dTable>
      <c:spPr>
        <a:solidFill>
          <a:schemeClr val="bg1"/>
        </a:solidFill>
      </c:spPr>
    </c:plotArea>
    <c:plotVisOnly val="1"/>
    <c:dispBlanksAs val="gap"/>
    <c:showDLblsOverMax val="0"/>
  </c:chart>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Sheet1!$P$81</c:f>
              <c:strCache>
                <c:ptCount val="1"/>
                <c:pt idx="0">
                  <c:v>一月</c:v>
                </c:pt>
              </c:strCache>
            </c:strRef>
          </c:tx>
          <c:invertIfNegative val="0"/>
          <c:cat>
            <c:strRef>
              <c:f>Sheet1!$Q$80:$AD$80</c:f>
              <c:strCache>
                <c:ptCount val="14"/>
                <c:pt idx="0">
                  <c:v>1、深圳航空有限责任公司</c:v>
                </c:pt>
                <c:pt idx="1">
                  <c:v>2、深圳市联运通物流有限公司</c:v>
                </c:pt>
                <c:pt idx="2">
                  <c:v>3、跨越速运集团有限公司</c:v>
                </c:pt>
                <c:pt idx="3">
                  <c:v>4、深圳市新杰飞豹货运服务有限公司</c:v>
                </c:pt>
                <c:pt idx="4">
                  <c:v>5、民航快递有限责任公司深圳分公司</c:v>
                </c:pt>
                <c:pt idx="5">
                  <c:v>6、嘉里大通物流有限公司深圳分公司</c:v>
                </c:pt>
                <c:pt idx="6">
                  <c:v>7、深圳市快运通物流有限公司</c:v>
                </c:pt>
                <c:pt idx="7">
                  <c:v>8、上海全毅快递有限公司</c:v>
                </c:pt>
                <c:pt idx="8">
                  <c:v>9、深圳顺路物流有限公司</c:v>
                </c:pt>
                <c:pt idx="9">
                  <c:v>10、深圳市优顺通物流有限公司（李丹琼）</c:v>
                </c:pt>
                <c:pt idx="10">
                  <c:v>11、深圳市领先达物流有限公司</c:v>
                </c:pt>
                <c:pt idx="11">
                  <c:v>12、鸿丰华通（丰瑞）</c:v>
                </c:pt>
                <c:pt idx="12">
                  <c:v>13、鲜花（伍栋校）</c:v>
                </c:pt>
                <c:pt idx="13">
                  <c:v>14、深圳市丰瑞货运代理有限公司</c:v>
                </c:pt>
              </c:strCache>
            </c:strRef>
          </c:cat>
          <c:val>
            <c:numRef>
              <c:f>Sheet1!$Q$81:$AD$81</c:f>
              <c:numCache>
                <c:formatCode>General</c:formatCode>
                <c:ptCount val="14"/>
                <c:pt idx="0">
                  <c:v>0</c:v>
                </c:pt>
                <c:pt idx="1">
                  <c:v>133</c:v>
                </c:pt>
                <c:pt idx="2">
                  <c:v>373.2</c:v>
                </c:pt>
                <c:pt idx="3">
                  <c:v>24.69</c:v>
                </c:pt>
                <c:pt idx="4">
                  <c:v>24.73</c:v>
                </c:pt>
                <c:pt idx="5">
                  <c:v>71.08</c:v>
                </c:pt>
                <c:pt idx="6">
                  <c:v>70.040000000000006</c:v>
                </c:pt>
                <c:pt idx="7">
                  <c:v>7.71</c:v>
                </c:pt>
                <c:pt idx="8">
                  <c:v>911.2</c:v>
                </c:pt>
                <c:pt idx="9">
                  <c:v>58.76</c:v>
                </c:pt>
                <c:pt idx="10">
                  <c:v>2.7</c:v>
                </c:pt>
                <c:pt idx="11">
                  <c:v>9.52</c:v>
                </c:pt>
                <c:pt idx="12">
                  <c:v>49.59</c:v>
                </c:pt>
                <c:pt idx="13">
                  <c:v>39.229999999999997</c:v>
                </c:pt>
              </c:numCache>
            </c:numRef>
          </c:val>
          <c:extLst>
            <c:ext xmlns:c16="http://schemas.microsoft.com/office/drawing/2014/chart" uri="{C3380CC4-5D6E-409C-BE32-E72D297353CC}">
              <c16:uniqueId val="{00000000-90C6-4600-A494-155DA1133312}"/>
            </c:ext>
          </c:extLst>
        </c:ser>
        <c:ser>
          <c:idx val="1"/>
          <c:order val="1"/>
          <c:tx>
            <c:strRef>
              <c:f>Sheet1!$P$82</c:f>
              <c:strCache>
                <c:ptCount val="1"/>
                <c:pt idx="0">
                  <c:v>二月</c:v>
                </c:pt>
              </c:strCache>
            </c:strRef>
          </c:tx>
          <c:spPr>
            <a:solidFill>
              <a:schemeClr val="tx2"/>
            </a:solidFill>
          </c:spPr>
          <c:invertIfNegative val="0"/>
          <c:cat>
            <c:strRef>
              <c:f>Sheet1!$Q$80:$AD$80</c:f>
              <c:strCache>
                <c:ptCount val="14"/>
                <c:pt idx="0">
                  <c:v>1、深圳航空有限责任公司</c:v>
                </c:pt>
                <c:pt idx="1">
                  <c:v>2、深圳市联运通物流有限公司</c:v>
                </c:pt>
                <c:pt idx="2">
                  <c:v>3、跨越速运集团有限公司</c:v>
                </c:pt>
                <c:pt idx="3">
                  <c:v>4、深圳市新杰飞豹货运服务有限公司</c:v>
                </c:pt>
                <c:pt idx="4">
                  <c:v>5、民航快递有限责任公司深圳分公司</c:v>
                </c:pt>
                <c:pt idx="5">
                  <c:v>6、嘉里大通物流有限公司深圳分公司</c:v>
                </c:pt>
                <c:pt idx="6">
                  <c:v>7、深圳市快运通物流有限公司</c:v>
                </c:pt>
                <c:pt idx="7">
                  <c:v>8、上海全毅快递有限公司</c:v>
                </c:pt>
                <c:pt idx="8">
                  <c:v>9、深圳顺路物流有限公司</c:v>
                </c:pt>
                <c:pt idx="9">
                  <c:v>10、深圳市优顺通物流有限公司（李丹琼）</c:v>
                </c:pt>
                <c:pt idx="10">
                  <c:v>11、深圳市领先达物流有限公司</c:v>
                </c:pt>
                <c:pt idx="11">
                  <c:v>12、鸿丰华通（丰瑞）</c:v>
                </c:pt>
                <c:pt idx="12">
                  <c:v>13、鲜花（伍栋校）</c:v>
                </c:pt>
                <c:pt idx="13">
                  <c:v>14、深圳市丰瑞货运代理有限公司</c:v>
                </c:pt>
              </c:strCache>
            </c:strRef>
          </c:cat>
          <c:val>
            <c:numRef>
              <c:f>Sheet1!$Q$82:$AD$82</c:f>
              <c:numCache>
                <c:formatCode>General</c:formatCode>
                <c:ptCount val="14"/>
                <c:pt idx="0">
                  <c:v>0</c:v>
                </c:pt>
                <c:pt idx="1">
                  <c:v>100</c:v>
                </c:pt>
                <c:pt idx="2">
                  <c:v>251.5</c:v>
                </c:pt>
                <c:pt idx="3">
                  <c:v>25.75</c:v>
                </c:pt>
                <c:pt idx="4">
                  <c:v>14.01</c:v>
                </c:pt>
                <c:pt idx="5">
                  <c:v>32.32</c:v>
                </c:pt>
                <c:pt idx="6">
                  <c:v>58.6</c:v>
                </c:pt>
                <c:pt idx="7">
                  <c:v>10.51</c:v>
                </c:pt>
                <c:pt idx="8">
                  <c:v>746.5</c:v>
                </c:pt>
                <c:pt idx="9">
                  <c:v>41.22</c:v>
                </c:pt>
                <c:pt idx="10">
                  <c:v>2.58</c:v>
                </c:pt>
                <c:pt idx="11">
                  <c:v>9.18</c:v>
                </c:pt>
                <c:pt idx="12">
                  <c:v>6.19</c:v>
                </c:pt>
                <c:pt idx="13">
                  <c:v>50.76</c:v>
                </c:pt>
              </c:numCache>
            </c:numRef>
          </c:val>
          <c:extLst>
            <c:ext xmlns:c16="http://schemas.microsoft.com/office/drawing/2014/chart" uri="{C3380CC4-5D6E-409C-BE32-E72D297353CC}">
              <c16:uniqueId val="{00000001-90C6-4600-A494-155DA1133312}"/>
            </c:ext>
          </c:extLst>
        </c:ser>
        <c:ser>
          <c:idx val="2"/>
          <c:order val="2"/>
          <c:tx>
            <c:strRef>
              <c:f>Sheet1!$P$83</c:f>
              <c:strCache>
                <c:ptCount val="1"/>
                <c:pt idx="0">
                  <c:v>三月</c:v>
                </c:pt>
              </c:strCache>
            </c:strRef>
          </c:tx>
          <c:spPr>
            <a:solidFill>
              <a:schemeClr val="tx2">
                <a:lumMod val="20000"/>
                <a:lumOff val="80000"/>
              </a:schemeClr>
            </a:solidFill>
          </c:spPr>
          <c:invertIfNegative val="0"/>
          <c:cat>
            <c:strRef>
              <c:f>Sheet1!$Q$80:$AD$80</c:f>
              <c:strCache>
                <c:ptCount val="14"/>
                <c:pt idx="0">
                  <c:v>1、深圳航空有限责任公司</c:v>
                </c:pt>
                <c:pt idx="1">
                  <c:v>2、深圳市联运通物流有限公司</c:v>
                </c:pt>
                <c:pt idx="2">
                  <c:v>3、跨越速运集团有限公司</c:v>
                </c:pt>
                <c:pt idx="3">
                  <c:v>4、深圳市新杰飞豹货运服务有限公司</c:v>
                </c:pt>
                <c:pt idx="4">
                  <c:v>5、民航快递有限责任公司深圳分公司</c:v>
                </c:pt>
                <c:pt idx="5">
                  <c:v>6、嘉里大通物流有限公司深圳分公司</c:v>
                </c:pt>
                <c:pt idx="6">
                  <c:v>7、深圳市快运通物流有限公司</c:v>
                </c:pt>
                <c:pt idx="7">
                  <c:v>8、上海全毅快递有限公司</c:v>
                </c:pt>
                <c:pt idx="8">
                  <c:v>9、深圳顺路物流有限公司</c:v>
                </c:pt>
                <c:pt idx="9">
                  <c:v>10、深圳市优顺通物流有限公司（李丹琼）</c:v>
                </c:pt>
                <c:pt idx="10">
                  <c:v>11、深圳市领先达物流有限公司</c:v>
                </c:pt>
                <c:pt idx="11">
                  <c:v>12、鸿丰华通（丰瑞）</c:v>
                </c:pt>
                <c:pt idx="12">
                  <c:v>13、鲜花（伍栋校）</c:v>
                </c:pt>
                <c:pt idx="13">
                  <c:v>14、深圳市丰瑞货运代理有限公司</c:v>
                </c:pt>
              </c:strCache>
            </c:strRef>
          </c:cat>
          <c:val>
            <c:numRef>
              <c:f>Sheet1!$Q$83:$AD$83</c:f>
              <c:numCache>
                <c:formatCode>General</c:formatCode>
                <c:ptCount val="14"/>
                <c:pt idx="0">
                  <c:v>1.71</c:v>
                </c:pt>
                <c:pt idx="1">
                  <c:v>109.9</c:v>
                </c:pt>
                <c:pt idx="2">
                  <c:v>363.6</c:v>
                </c:pt>
                <c:pt idx="3">
                  <c:v>44.41</c:v>
                </c:pt>
                <c:pt idx="4">
                  <c:v>27.86</c:v>
                </c:pt>
                <c:pt idx="5">
                  <c:v>22.97</c:v>
                </c:pt>
                <c:pt idx="6">
                  <c:v>62.55</c:v>
                </c:pt>
                <c:pt idx="7">
                  <c:v>15.76</c:v>
                </c:pt>
                <c:pt idx="8">
                  <c:v>555.29999999999995</c:v>
                </c:pt>
                <c:pt idx="9">
                  <c:v>32.85</c:v>
                </c:pt>
                <c:pt idx="10">
                  <c:v>3.51</c:v>
                </c:pt>
                <c:pt idx="11">
                  <c:v>4.53</c:v>
                </c:pt>
                <c:pt idx="12">
                  <c:v>65.569999999999993</c:v>
                </c:pt>
                <c:pt idx="13">
                  <c:v>17.350000000000001</c:v>
                </c:pt>
              </c:numCache>
            </c:numRef>
          </c:val>
          <c:extLst>
            <c:ext xmlns:c16="http://schemas.microsoft.com/office/drawing/2014/chart" uri="{C3380CC4-5D6E-409C-BE32-E72D297353CC}">
              <c16:uniqueId val="{00000002-90C6-4600-A494-155DA1133312}"/>
            </c:ext>
          </c:extLst>
        </c:ser>
        <c:dLbls>
          <c:showLegendKey val="0"/>
          <c:showVal val="0"/>
          <c:showCatName val="0"/>
          <c:showSerName val="0"/>
          <c:showPercent val="0"/>
          <c:showBubbleSize val="0"/>
        </c:dLbls>
        <c:gapWidth val="55"/>
        <c:overlap val="100"/>
        <c:axId val="108361728"/>
        <c:axId val="48268992"/>
      </c:barChart>
      <c:catAx>
        <c:axId val="10836172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48268992"/>
        <c:crosses val="autoZero"/>
        <c:auto val="0"/>
        <c:lblAlgn val="ctr"/>
        <c:lblOffset val="100"/>
        <c:noMultiLvlLbl val="0"/>
      </c:catAx>
      <c:valAx>
        <c:axId val="48268992"/>
        <c:scaling>
          <c:orientation val="minMax"/>
        </c:scaling>
        <c:delete val="0"/>
        <c:axPos val="l"/>
        <c:majorGridlines/>
        <c:numFmt formatCode="0%"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08361728"/>
        <c:crosses val="autoZero"/>
        <c:crossBetween val="between"/>
      </c:valAx>
    </c:plotArea>
    <c:legend>
      <c:legendPos val="b"/>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C0CDA7-587E-4D98-B397-A5D3AA6A068E}"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A9CFCA-BE34-469E-B8E6-FE25635F30C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A4299-18E7-429A-ACA7-074B75A7174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4984-8792-4F22-9A06-891DA0EFA3A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824984-8792-4F22-9A06-891DA0EFA3A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15" name="矩形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0699" t="892" r="21399" b="28806"/>
          <a:stretch>
            <a:fillRect/>
          </a:stretch>
        </p:blipFill>
        <p:spPr bwMode="auto">
          <a:xfrm>
            <a:off x="2915816" y="118038"/>
            <a:ext cx="6228184" cy="425391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userDrawn="1"/>
        </p:nvSpPr>
        <p:spPr>
          <a:xfrm>
            <a:off x="0" y="4366000"/>
            <a:ext cx="9144000" cy="7774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246997" y="1347614"/>
            <a:ext cx="4685043" cy="1274195"/>
          </a:xfrm>
          <a:prstGeom prst="rect">
            <a:avLst/>
          </a:prstGeom>
        </p:spPr>
        <p:txBody>
          <a:bodyPr wrap="square">
            <a:spAutoFit/>
          </a:bodyPr>
          <a:lstStyle/>
          <a:p>
            <a:pPr>
              <a:lnSpc>
                <a:spcPct val="120000"/>
              </a:lnSpc>
            </a:pPr>
            <a:r>
              <a:rPr lang="en-US" altLang="zh-CN" sz="3200" b="1">
                <a:solidFill>
                  <a:srgbClr val="0070C0"/>
                </a:solidFill>
                <a:latin typeface="微软雅黑" panose="020B0503020204020204" pitchFamily="34" charset="-122"/>
                <a:ea typeface="微软雅黑" panose="020B0503020204020204" pitchFamily="34" charset="-122"/>
              </a:rPr>
              <a:t>2015</a:t>
            </a:r>
            <a:r>
              <a:rPr lang="zh-CN" altLang="en-US" sz="3200" b="1">
                <a:solidFill>
                  <a:srgbClr val="0070C0"/>
                </a:solidFill>
                <a:latin typeface="微软雅黑" panose="020B0503020204020204" pitchFamily="34" charset="-122"/>
                <a:ea typeface="微软雅黑" panose="020B0503020204020204" pitchFamily="34" charset="-122"/>
              </a:rPr>
              <a:t>年财务部工作总结</a:t>
            </a:r>
            <a:r>
              <a:rPr lang="en-US" altLang="zh-CN" sz="3200" b="1">
                <a:solidFill>
                  <a:srgbClr val="0070C0"/>
                </a:solidFill>
                <a:latin typeface="微软雅黑" panose="020B0503020204020204" pitchFamily="34" charset="-122"/>
                <a:ea typeface="微软雅黑" panose="020B0503020204020204" pitchFamily="34" charset="-122"/>
              </a:rPr>
              <a:t>PPT</a:t>
            </a:r>
            <a:r>
              <a:rPr lang="zh-CN" altLang="en-US" sz="3200" b="1">
                <a:solidFill>
                  <a:srgbClr val="0070C0"/>
                </a:solidFill>
                <a:latin typeface="微软雅黑" panose="020B0503020204020204" pitchFamily="34" charset="-122"/>
                <a:ea typeface="微软雅黑" panose="020B0503020204020204" pitchFamily="34" charset="-122"/>
              </a:rPr>
              <a:t>模板</a:t>
            </a:r>
          </a:p>
        </p:txBody>
      </p:sp>
      <p:sp>
        <p:nvSpPr>
          <p:cNvPr id="19" name="矩形 18"/>
          <p:cNvSpPr/>
          <p:nvPr userDrawn="1"/>
        </p:nvSpPr>
        <p:spPr>
          <a:xfrm>
            <a:off x="285261" y="2679863"/>
            <a:ext cx="2990595" cy="323935"/>
          </a:xfrm>
          <a:prstGeom prst="rect">
            <a:avLst/>
          </a:prstGeom>
        </p:spPr>
        <p:txBody>
          <a:bodyPr wrap="square" lIns="61722" tIns="30861" rIns="61722" bIns="30861">
            <a:spAutoFit/>
          </a:bodyPr>
          <a:lstStyle/>
          <a:p>
            <a:r>
              <a:rPr lang="zh-CN" altLang="en-US" sz="1700">
                <a:solidFill>
                  <a:srgbClr val="0070C0"/>
                </a:solidFill>
                <a:latin typeface="Adobe Gothic Std B" pitchFamily="34" charset="-128"/>
                <a:ea typeface="微软雅黑" panose="020B0503020204020204" pitchFamily="34" charset="-122"/>
              </a:rPr>
              <a:t>上海韩创电子科技有限公司</a:t>
            </a:r>
          </a:p>
        </p:txBody>
      </p:sp>
      <p:sp>
        <p:nvSpPr>
          <p:cNvPr id="20" name="Freeform 7"/>
          <p:cNvSpPr>
            <a:spLocks noChangeAspect="1" noEditPoints="1"/>
          </p:cNvSpPr>
          <p:nvPr userDrawn="1"/>
        </p:nvSpPr>
        <p:spPr bwMode="auto">
          <a:xfrm>
            <a:off x="731139" y="4579578"/>
            <a:ext cx="275412" cy="277402"/>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rgbClr val="C00000"/>
              </a:solidFill>
            </a:endParaRPr>
          </a:p>
        </p:txBody>
      </p:sp>
      <p:sp>
        <p:nvSpPr>
          <p:cNvPr id="21" name="TextBox 20"/>
          <p:cNvSpPr txBox="1"/>
          <p:nvPr userDrawn="1"/>
        </p:nvSpPr>
        <p:spPr>
          <a:xfrm>
            <a:off x="1085314" y="4560553"/>
            <a:ext cx="1574754" cy="315453"/>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600">
                <a:solidFill>
                  <a:schemeClr val="bg1">
                    <a:lumMod val="95000"/>
                  </a:schemeClr>
                </a:solidFill>
                <a:latin typeface="微软雅黑" panose="020B0503020204020204" pitchFamily="34" charset="-122"/>
                <a:ea typeface="微软雅黑" panose="020B0503020204020204" pitchFamily="34" charset="-122"/>
              </a:rPr>
              <a:t>报告人：张三丰</a:t>
            </a:r>
          </a:p>
        </p:txBody>
      </p:sp>
      <p:sp>
        <p:nvSpPr>
          <p:cNvPr id="22" name="Freeform 10"/>
          <p:cNvSpPr>
            <a:spLocks noEditPoints="1"/>
          </p:cNvSpPr>
          <p:nvPr userDrawn="1"/>
        </p:nvSpPr>
        <p:spPr bwMode="auto">
          <a:xfrm>
            <a:off x="3303486" y="4560553"/>
            <a:ext cx="276846" cy="276846"/>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TextBox 22"/>
          <p:cNvSpPr txBox="1"/>
          <p:nvPr userDrawn="1"/>
        </p:nvSpPr>
        <p:spPr>
          <a:xfrm>
            <a:off x="3659171" y="4541250"/>
            <a:ext cx="1613226" cy="315453"/>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600">
                <a:solidFill>
                  <a:schemeClr val="bg1">
                    <a:lumMod val="95000"/>
                  </a:schemeClr>
                </a:solidFill>
                <a:latin typeface="微软雅黑" panose="020B0503020204020204" pitchFamily="34" charset="-122"/>
                <a:ea typeface="微软雅黑" panose="020B0503020204020204" pitchFamily="34" charset="-122"/>
              </a:rPr>
              <a:t>部   门： 财务部</a:t>
            </a:r>
            <a:endParaRPr lang="zh-CN" altLang="zh-CN" sz="160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29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7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750" fill="hold"/>
                                        <p:tgtEl>
                                          <p:spTgt spid="19"/>
                                        </p:tgtEl>
                                        <p:attrNameLst>
                                          <p:attrName>ppt_y</p:attrName>
                                        </p:attrNameLst>
                                      </p:cBhvr>
                                      <p:tavLst>
                                        <p:tav tm="0">
                                          <p:val>
                                            <p:strVal val="#ppt_y"/>
                                          </p:val>
                                        </p:tav>
                                        <p:tav tm="100000">
                                          <p:val>
                                            <p:strVal val="#ppt_y"/>
                                          </p:val>
                                        </p:tav>
                                      </p:tavLst>
                                    </p:anim>
                                    <p:anim calcmode="lin" valueType="num">
                                      <p:cBhvr>
                                        <p:cTn id="17" dur="7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7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750" tmFilter="0,0; .5, 1; 1, 1"/>
                                        <p:tgtEl>
                                          <p:spTgt spid="19"/>
                                        </p:tgtEl>
                                      </p:cBhvr>
                                    </p:animEffect>
                                  </p:childTnLst>
                                </p:cTn>
                              </p:par>
                            </p:childTnLst>
                          </p:cTn>
                        </p:par>
                        <p:par>
                          <p:cTn id="20" fill="hold">
                            <p:stCondLst>
                              <p:cond delay="2875"/>
                            </p:stCondLst>
                            <p:childTnLst>
                              <p:par>
                                <p:cTn id="21" presetID="53" presetClass="entr" presetSubtype="1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3375"/>
                            </p:stCondLst>
                            <p:childTnLst>
                              <p:par>
                                <p:cTn id="27" presetID="31" presetClass="entr" presetSubtype="0" fill="hold" grpId="0" nodeType="afterEffect">
                                  <p:stCondLst>
                                    <p:cond delay="0"/>
                                  </p:stCondLst>
                                  <p:iterate type="lt">
                                    <p:tmPct val="10000"/>
                                  </p:iterate>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fltVal val="0"/>
                                          </p:val>
                                        </p:tav>
                                        <p:tav tm="100000">
                                          <p:val>
                                            <p:strVal val="#ppt_w"/>
                                          </p:val>
                                        </p:tav>
                                      </p:tavLst>
                                    </p:anim>
                                    <p:anim calcmode="lin" valueType="num">
                                      <p:cBhvr>
                                        <p:cTn id="30" dur="1000" fill="hold"/>
                                        <p:tgtEl>
                                          <p:spTgt spid="21"/>
                                        </p:tgtEl>
                                        <p:attrNameLst>
                                          <p:attrName>ppt_h</p:attrName>
                                        </p:attrNameLst>
                                      </p:cBhvr>
                                      <p:tavLst>
                                        <p:tav tm="0">
                                          <p:val>
                                            <p:fltVal val="0"/>
                                          </p:val>
                                        </p:tav>
                                        <p:tav tm="100000">
                                          <p:val>
                                            <p:strVal val="#ppt_h"/>
                                          </p:val>
                                        </p:tav>
                                      </p:tavLst>
                                    </p:anim>
                                    <p:anim calcmode="lin" valueType="num">
                                      <p:cBhvr>
                                        <p:cTn id="31" dur="1000" fill="hold"/>
                                        <p:tgtEl>
                                          <p:spTgt spid="21"/>
                                        </p:tgtEl>
                                        <p:attrNameLst>
                                          <p:attrName>style.rotation</p:attrName>
                                        </p:attrNameLst>
                                      </p:cBhvr>
                                      <p:tavLst>
                                        <p:tav tm="0">
                                          <p:val>
                                            <p:fltVal val="90"/>
                                          </p:val>
                                        </p:tav>
                                        <p:tav tm="100000">
                                          <p:val>
                                            <p:fltVal val="0"/>
                                          </p:val>
                                        </p:tav>
                                      </p:tavLst>
                                    </p:anim>
                                    <p:animEffect transition="in" filter="fade">
                                      <p:cBhvr>
                                        <p:cTn id="32" dur="1000"/>
                                        <p:tgtEl>
                                          <p:spTgt spid="21"/>
                                        </p:tgtEl>
                                      </p:cBhvr>
                                    </p:animEffect>
                                  </p:childTnLst>
                                </p:cTn>
                              </p:par>
                            </p:childTnLst>
                          </p:cTn>
                        </p:par>
                        <p:par>
                          <p:cTn id="33" fill="hold">
                            <p:stCondLst>
                              <p:cond delay="4974"/>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5474"/>
                            </p:stCondLst>
                            <p:childTnLst>
                              <p:par>
                                <p:cTn id="40" presetID="31" presetClass="entr" presetSubtype="0" fill="hold" grpId="0" nodeType="after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90"/>
                                          </p:val>
                                        </p:tav>
                                        <p:tav tm="100000">
                                          <p:val>
                                            <p:fltVal val="0"/>
                                          </p:val>
                                        </p:tav>
                                      </p:tavLst>
                                    </p:anim>
                                    <p:animEffect transition="in" filter="fade">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22" grpId="0" animBg="1"/>
      <p:bldP spid="2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chart" Target="../charts/chart5.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chart" Target="../charts/chart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7.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l="20699" t="892" r="14792" b="28806"/>
          <a:stretch>
            <a:fillRect/>
          </a:stretch>
        </p:blipFill>
        <p:spPr bwMode="auto">
          <a:xfrm>
            <a:off x="1053133" y="0"/>
            <a:ext cx="7564407" cy="356360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4158" y="2716491"/>
            <a:ext cx="9144000" cy="24342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4653" y="3119674"/>
            <a:ext cx="8123009" cy="978729"/>
          </a:xfrm>
          <a:prstGeom prst="rect">
            <a:avLst/>
          </a:prstGeom>
        </p:spPr>
        <p:txBody>
          <a:bodyPr wrap="square">
            <a:spAutoFit/>
          </a:bodyPr>
          <a:lstStyle/>
          <a:p>
            <a:pPr algn="ctr">
              <a:lnSpc>
                <a:spcPct val="120000"/>
              </a:lnSpc>
            </a:pPr>
            <a:r>
              <a:rPr lang="zh-CN" altLang="en-US" sz="4800" b="1" spc="600">
                <a:solidFill>
                  <a:schemeClr val="bg1">
                    <a:lumMod val="95000"/>
                  </a:schemeClr>
                </a:solidFill>
                <a:latin typeface="微软雅黑" panose="020B0503020204020204" pitchFamily="34" charset="-122"/>
                <a:ea typeface="微软雅黑" panose="020B0503020204020204" pitchFamily="34" charset="-122"/>
              </a:rPr>
              <a:t>第一季度经营分析简报</a:t>
            </a:r>
          </a:p>
        </p:txBody>
      </p:sp>
      <p:sp>
        <p:nvSpPr>
          <p:cNvPr id="6" name="Freeform 7"/>
          <p:cNvSpPr>
            <a:spLocks noChangeAspect="1" noEditPoints="1"/>
          </p:cNvSpPr>
          <p:nvPr/>
        </p:nvSpPr>
        <p:spPr bwMode="auto">
          <a:xfrm>
            <a:off x="2607536" y="4396952"/>
            <a:ext cx="275412" cy="277402"/>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rgbClr val="C00000"/>
              </a:solidFill>
            </a:endParaRPr>
          </a:p>
        </p:txBody>
      </p:sp>
      <p:sp>
        <p:nvSpPr>
          <p:cNvPr id="7" name="TextBox 6"/>
          <p:cNvSpPr txBox="1"/>
          <p:nvPr/>
        </p:nvSpPr>
        <p:spPr>
          <a:xfrm>
            <a:off x="2961711" y="4358901"/>
            <a:ext cx="1555518" cy="315453"/>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600">
                <a:solidFill>
                  <a:schemeClr val="bg1">
                    <a:lumMod val="95000"/>
                  </a:schemeClr>
                </a:solidFill>
                <a:latin typeface="微软雅黑" panose="020B0503020204020204" pitchFamily="34" charset="-122"/>
                <a:ea typeface="微软雅黑" panose="020B0503020204020204" pitchFamily="34" charset="-122"/>
              </a:rPr>
              <a:t>报告人：</a:t>
            </a:r>
            <a:r>
              <a:rPr lang="en-US" altLang="zh-CN" sz="1600">
                <a:solidFill>
                  <a:schemeClr val="bg1">
                    <a:lumMod val="95000"/>
                  </a:schemeClr>
                </a:solidFill>
                <a:latin typeface="微软雅黑" panose="020B0503020204020204" pitchFamily="34" charset="-122"/>
                <a:ea typeface="微软雅黑" panose="020B0503020204020204" pitchFamily="34" charset="-122"/>
              </a:rPr>
              <a:t>xiazaii</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Freeform 10"/>
          <p:cNvSpPr>
            <a:spLocks noEditPoints="1"/>
          </p:cNvSpPr>
          <p:nvPr/>
        </p:nvSpPr>
        <p:spPr bwMode="auto">
          <a:xfrm>
            <a:off x="4907344" y="4397508"/>
            <a:ext cx="276846" cy="276846"/>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TextBox 8"/>
          <p:cNvSpPr txBox="1"/>
          <p:nvPr/>
        </p:nvSpPr>
        <p:spPr>
          <a:xfrm>
            <a:off x="5263029" y="4358901"/>
            <a:ext cx="1415415" cy="328295"/>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600">
                <a:solidFill>
                  <a:schemeClr val="bg1">
                    <a:lumMod val="95000"/>
                  </a:schemeClr>
                </a:solidFill>
                <a:latin typeface="微软雅黑" panose="020B0503020204020204" pitchFamily="34" charset="-122"/>
                <a:ea typeface="微软雅黑" panose="020B0503020204020204" pitchFamily="34" charset="-122"/>
              </a:rPr>
              <a:t>处室： 营业处</a:t>
            </a:r>
            <a:endParaRPr lang="zh-CN" altLang="zh-CN" sz="1600">
              <a:solidFill>
                <a:schemeClr val="bg1">
                  <a:lumMod val="95000"/>
                </a:schemeClr>
              </a:solidFill>
              <a:latin typeface="微软雅黑" panose="020B0503020204020204" pitchFamily="34" charset="-122"/>
              <a:ea typeface="微软雅黑" panose="020B0503020204020204" pitchFamily="34" charset="-122"/>
            </a:endParaRPr>
          </a:p>
        </p:txBody>
      </p:sp>
      <p:pic>
        <p:nvPicPr>
          <p:cNvPr id="10" name="Run Away With Me - Omar Akram(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592" y="432774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par>
                          <p:cTn id="25" fill="hold">
                            <p:stCondLst>
                              <p:cond delay="245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950"/>
                            </p:stCondLst>
                            <p:childTnLst>
                              <p:par>
                                <p:cTn id="32" presetID="31" presetClass="entr" presetSubtype="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par>
                          <p:cTn id="38" fill="hold">
                            <p:stCondLst>
                              <p:cond delay="495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5450"/>
                            </p:stCondLst>
                            <p:childTnLst>
                              <p:par>
                                <p:cTn id="45" presetID="31" presetClass="entr" presetSubtype="0"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4" grpId="0" animBg="1"/>
      <p:bldP spid="5" grpId="0"/>
      <p:bldP spid="6" grpId="0" animBg="1"/>
      <p:bldP spid="7" grpId="0"/>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sym typeface="+mn-ea"/>
              </a:rPr>
              <a:t>月度</a:t>
            </a:r>
            <a:r>
              <a:rPr lang="zh-CN" altLang="en-US" b="1" spc="300">
                <a:solidFill>
                  <a:schemeClr val="bg1"/>
                </a:solidFill>
                <a:latin typeface="微软雅黑" panose="020B0503020204020204" pitchFamily="34" charset="-122"/>
                <a:ea typeface="微软雅黑" panose="020B0503020204020204" pitchFamily="34" charset="-122"/>
              </a:rPr>
              <a:t>经营情况汇报</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9" name="文本框 3"/>
          <p:cNvSpPr txBox="1"/>
          <p:nvPr/>
        </p:nvSpPr>
        <p:spPr>
          <a:xfrm>
            <a:off x="1043608" y="771525"/>
            <a:ext cx="3456384" cy="410413"/>
          </a:xfrm>
          <a:prstGeom prst="rect">
            <a:avLst/>
          </a:prstGeom>
          <a:noFill/>
        </p:spPr>
        <p:txBody>
          <a:bodyPr wrap="square" lIns="86404" tIns="43202" rIns="86404" bIns="43202">
            <a:spAutoFit/>
          </a:bodyPr>
          <a:lstStyle/>
          <a:p>
            <a:pPr>
              <a:lnSpc>
                <a:spcPct val="150000"/>
              </a:lnSpc>
              <a:defRPr/>
            </a:pPr>
            <a:r>
              <a:rPr lang="en-US" altLang="zh-CN" sz="1400">
                <a:latin typeface="微软雅黑" panose="020B0503020204020204" pitchFamily="34" charset="-122"/>
                <a:ea typeface="微软雅黑" panose="020B0503020204020204" pitchFamily="34" charset="-122"/>
              </a:rPr>
              <a:t> </a:t>
            </a:r>
            <a:r>
              <a:rPr lang="zh-CN" altLang="en-US" sz="1400">
                <a:latin typeface="微软雅黑" panose="020B0503020204020204" pitchFamily="34" charset="-122"/>
                <a:ea typeface="微软雅黑" panose="020B0503020204020204" pitchFamily="34" charset="-122"/>
              </a:rPr>
              <a:t>与去年同期、上月对比情况</a:t>
            </a:r>
            <a:endParaRPr lang="en-US" altLang="zh-CN" sz="1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395536" y="3291830"/>
          <a:ext cx="8424932" cy="1584176"/>
        </p:xfrm>
        <a:graphic>
          <a:graphicData uri="http://schemas.openxmlformats.org/drawingml/2006/table">
            <a:tbl>
              <a:tblPr/>
              <a:tblGrid>
                <a:gridCol w="1375499">
                  <a:extLst>
                    <a:ext uri="{9D8B030D-6E8A-4147-A177-3AD203B41FA5}">
                      <a16:colId xmlns:a16="http://schemas.microsoft.com/office/drawing/2014/main" val="20000"/>
                    </a:ext>
                  </a:extLst>
                </a:gridCol>
                <a:gridCol w="1375499">
                  <a:extLst>
                    <a:ext uri="{9D8B030D-6E8A-4147-A177-3AD203B41FA5}">
                      <a16:colId xmlns:a16="http://schemas.microsoft.com/office/drawing/2014/main" val="20001"/>
                    </a:ext>
                  </a:extLst>
                </a:gridCol>
                <a:gridCol w="1375499">
                  <a:extLst>
                    <a:ext uri="{9D8B030D-6E8A-4147-A177-3AD203B41FA5}">
                      <a16:colId xmlns:a16="http://schemas.microsoft.com/office/drawing/2014/main" val="20002"/>
                    </a:ext>
                  </a:extLst>
                </a:gridCol>
                <a:gridCol w="1375499">
                  <a:extLst>
                    <a:ext uri="{9D8B030D-6E8A-4147-A177-3AD203B41FA5}">
                      <a16:colId xmlns:a16="http://schemas.microsoft.com/office/drawing/2014/main" val="20003"/>
                    </a:ext>
                  </a:extLst>
                </a:gridCol>
                <a:gridCol w="1375499">
                  <a:extLst>
                    <a:ext uri="{9D8B030D-6E8A-4147-A177-3AD203B41FA5}">
                      <a16:colId xmlns:a16="http://schemas.microsoft.com/office/drawing/2014/main" val="20004"/>
                    </a:ext>
                  </a:extLst>
                </a:gridCol>
                <a:gridCol w="1547437">
                  <a:extLst>
                    <a:ext uri="{9D8B030D-6E8A-4147-A177-3AD203B41FA5}">
                      <a16:colId xmlns:a16="http://schemas.microsoft.com/office/drawing/2014/main" val="20005"/>
                    </a:ext>
                  </a:extLst>
                </a:gridCol>
              </a:tblGrid>
              <a:tr h="325565">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月份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去年同期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chemeClr val="tx1"/>
                          </a:solidFill>
                          <a:latin typeface="微软雅黑" panose="020B0503020204020204" pitchFamily="34" charset="-122"/>
                          <a:ea typeface="微软雅黑" panose="020B0503020204020204" pitchFamily="34" charset="-122"/>
                        </a:rPr>
                        <a:t>三月份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二月份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同比（</a:t>
                      </a:r>
                      <a:r>
                        <a:rPr lang="en-US" altLang="zh-CN" sz="1000" b="0" i="0" u="none" strike="noStrike">
                          <a:solidFill>
                            <a:srgbClr val="000000"/>
                          </a:solidFill>
                          <a:latin typeface="微软雅黑" panose="020B0503020204020204" pitchFamily="34" charset="-122"/>
                          <a:ea typeface="微软雅黑" panose="020B0503020204020204" pitchFamily="34" charset="-122"/>
                        </a:rPr>
                        <a:t>%</a:t>
                      </a:r>
                      <a:r>
                        <a:rPr lang="zh-CN" altLang="en-US" sz="1000" b="0" i="0" u="none" strike="noStrike">
                          <a:solidFill>
                            <a:srgbClr val="000000"/>
                          </a:solidFill>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环比（</a:t>
                      </a:r>
                      <a:r>
                        <a:rPr lang="en-US" altLang="zh-CN" sz="1000" b="0" i="0" u="none" strike="noStrike">
                          <a:solidFill>
                            <a:srgbClr val="000000"/>
                          </a:solidFill>
                          <a:latin typeface="微软雅黑" panose="020B0503020204020204" pitchFamily="34" charset="-122"/>
                          <a:ea typeface="微软雅黑" panose="020B0503020204020204" pitchFamily="34" charset="-122"/>
                        </a:rPr>
                        <a:t>%</a:t>
                      </a:r>
                      <a:r>
                        <a:rPr lang="zh-CN" altLang="en-US" sz="1000" b="0" i="0" u="none" strike="noStrike">
                          <a:solidFill>
                            <a:srgbClr val="000000"/>
                          </a:solidFill>
                          <a:latin typeface="微软雅黑" panose="020B0503020204020204" pitchFamily="34" charset="-122"/>
                          <a:ea typeface="微软雅黑" panose="020B0503020204020204" pitchFamily="34"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043">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蓝库房业务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chemeClr val="tx1"/>
                          </a:solidFill>
                          <a:latin typeface="微软雅黑" panose="020B0503020204020204" pitchFamily="34" charset="-122"/>
                          <a:ea typeface="微软雅黑" panose="020B0503020204020204" pitchFamily="34" charset="-122"/>
                        </a:rPr>
                        <a:t>354.1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160.5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34.64%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043">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出港代理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chemeClr val="tx1"/>
                          </a:solidFill>
                          <a:latin typeface="微软雅黑" panose="020B0503020204020204" pitchFamily="34" charset="-122"/>
                          <a:ea typeface="微软雅黑" panose="020B0503020204020204" pitchFamily="34" charset="-122"/>
                        </a:rPr>
                        <a:t>724.5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495.2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FF0000"/>
                          </a:solidFill>
                          <a:latin typeface="微软雅黑" panose="020B0503020204020204" pitchFamily="34" charset="-122"/>
                          <a:ea typeface="微软雅黑" panose="020B0503020204020204" pitchFamily="34" charset="-122"/>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9423">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派送业务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58.522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chemeClr val="tx1"/>
                          </a:solidFill>
                          <a:latin typeface="微软雅黑" panose="020B0503020204020204" pitchFamily="34" charset="-122"/>
                          <a:ea typeface="微软雅黑" panose="020B0503020204020204" pitchFamily="34" charset="-122"/>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38.41%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7102">
                <a:tc>
                  <a:txBody>
                    <a:bodyPr/>
                    <a:lstStyle/>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国际中转业务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chemeClr val="tx1"/>
                          </a:solidFill>
                          <a:latin typeface="微软雅黑" panose="020B0503020204020204" pitchFamily="34" charset="-122"/>
                          <a:ea typeface="微软雅黑" panose="020B0503020204020204" pitchFamily="34" charset="-122"/>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微软雅黑" panose="020B0503020204020204" pitchFamily="34" charset="-122"/>
                          <a:ea typeface="微软雅黑" panose="020B0503020204020204" pitchFamily="34" charset="-122"/>
                        </a:rPr>
                        <a:t>100%</a:t>
                      </a:r>
                      <a:r>
                        <a:rPr lang="zh-CN" altLang="en-US" sz="1000" b="0" i="0" u="none" strike="noStrike">
                          <a:solidFill>
                            <a:srgbClr val="000000"/>
                          </a:solidFill>
                          <a:latin typeface="微软雅黑" panose="020B0503020204020204" pitchFamily="34" charset="-122"/>
                          <a:ea typeface="微软雅黑" panose="020B0503020204020204" pitchFamily="34"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ct val="0"/>
                        </a:spcBef>
                        <a:spcAft>
                          <a:spcPct val="0"/>
                        </a:spcAft>
                        <a:buClrTx/>
                        <a:buSzTx/>
                        <a:buFontTx/>
                        <a:buNone/>
                        <a:defRPr/>
                      </a:pPr>
                      <a:endParaRPr lang="en-US" altLang="zh-CN" sz="1000" b="0" i="0" u="none" strike="noStrike">
                        <a:solidFill>
                          <a:srgbClr val="000000"/>
                        </a:solidFill>
                        <a:latin typeface="微软雅黑" panose="020B0503020204020204" pitchFamily="34" charset="-122"/>
                        <a:ea typeface="微软雅黑" panose="020B0503020204020204" pitchFamily="34" charset="-122"/>
                      </a:endParaRPr>
                    </a:p>
                    <a:p>
                      <a:pPr marL="0" marR="0" indent="0" algn="ctr" defTabSz="914400" rtl="0" eaLnBrk="1" fontAlgn="ctr" latinLnBrk="0" hangingPunct="1">
                        <a:lnSpc>
                          <a:spcPct val="100000"/>
                        </a:lnSpc>
                        <a:spcBef>
                          <a:spcPct val="0"/>
                        </a:spcBef>
                        <a:spcAft>
                          <a:spcPct val="0"/>
                        </a:spcAft>
                        <a:buClrTx/>
                        <a:buSzTx/>
                        <a:buFontTx/>
                        <a:buNone/>
                        <a:defRPr/>
                      </a:pPr>
                      <a:r>
                        <a:rPr lang="en-US" altLang="zh-CN" sz="1000" b="0" i="0" u="none" strike="noStrike">
                          <a:solidFill>
                            <a:srgbClr val="000000"/>
                          </a:solidFill>
                          <a:latin typeface="微软雅黑" panose="020B0503020204020204" pitchFamily="34" charset="-122"/>
                          <a:ea typeface="微软雅黑" panose="020B0503020204020204" pitchFamily="34" charset="-122"/>
                        </a:rPr>
                        <a:t>100%</a:t>
                      </a:r>
                      <a:r>
                        <a:rPr lang="zh-CN" altLang="en-US" sz="1000" b="0" i="0" u="none" strike="noStrike">
                          <a:solidFill>
                            <a:srgbClr val="000000"/>
                          </a:solidFill>
                          <a:latin typeface="微软雅黑" panose="020B0503020204020204" pitchFamily="34" charset="-122"/>
                          <a:ea typeface="微软雅黑" panose="020B0503020204020204" pitchFamily="34" charset="-122"/>
                        </a:rPr>
                        <a:t>　</a:t>
                      </a:r>
                    </a:p>
                    <a:p>
                      <a:pPr algn="ctr" fontAlgn="ctr"/>
                      <a:r>
                        <a:rPr lang="zh-CN" altLang="en-US" sz="1000" b="0" i="0" u="none" strike="noStrike">
                          <a:solidFill>
                            <a:srgbClr val="000000"/>
                          </a:solidFill>
                          <a:latin typeface="微软雅黑" panose="020B0503020204020204" pitchFamily="34" charset="-122"/>
                          <a:ea typeface="微软雅黑" panose="020B0503020204020204" pitchFamily="34"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图表 11"/>
          <p:cNvGraphicFramePr/>
          <p:nvPr/>
        </p:nvGraphicFramePr>
        <p:xfrm>
          <a:off x="467544" y="1203598"/>
          <a:ext cx="8568952" cy="18722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sym typeface="+mn-ea"/>
              </a:rPr>
              <a:t>月度</a:t>
            </a:r>
            <a:r>
              <a:rPr lang="zh-CN" altLang="en-US" b="1" spc="300">
                <a:solidFill>
                  <a:schemeClr val="bg1"/>
                </a:solidFill>
                <a:latin typeface="微软雅黑" panose="020B0503020204020204" pitchFamily="34" charset="-122"/>
                <a:ea typeface="微软雅黑" panose="020B0503020204020204" pitchFamily="34" charset="-122"/>
              </a:rPr>
              <a:t>经营情况汇报</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文本框 7"/>
          <p:cNvSpPr txBox="1">
            <a:spLocks noChangeArrowheads="1"/>
          </p:cNvSpPr>
          <p:nvPr/>
        </p:nvSpPr>
        <p:spPr bwMode="auto">
          <a:xfrm>
            <a:off x="1475740" y="771525"/>
            <a:ext cx="6192520" cy="169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l">
              <a:lnSpc>
                <a:spcPct val="150000"/>
              </a:lnSpc>
              <a:spcBef>
                <a:spcPts val="300"/>
              </a:spcBef>
            </a:pPr>
            <a:r>
              <a:rPr lang="zh-CN" altLang="en-US" sz="1400">
                <a:solidFill>
                  <a:schemeClr val="tx1">
                    <a:lumMod val="65000"/>
                    <a:lumOff val="35000"/>
                  </a:schemeClr>
                </a:solidFill>
                <a:latin typeface="微软雅黑" panose="020B0503020204020204" pitchFamily="34" charset="-122"/>
              </a:rPr>
              <a:t>增值业务货量方面，进港的顺丰货物受淡季影响，同比上月货量有所下降；春天是百花盛开的季节，本月进港快提鲜花货量同比上月增加10.7%。3月份增值业务总货量同比上月下降3%。为继续发展更多的增值业务，营业处坚持以对内严抓管理、优化流程，对外拓宽市场，挖掘新客户为宗旨，以优质高效的服务吸引更多的客户与我处合作开展增值业务。</a:t>
            </a:r>
          </a:p>
        </p:txBody>
      </p:sp>
      <p:cxnSp>
        <p:nvCxnSpPr>
          <p:cNvPr id="9" name="直接连接符 8"/>
          <p:cNvCxnSpPr/>
          <p:nvPr/>
        </p:nvCxnSpPr>
        <p:spPr>
          <a:xfrm flipH="1">
            <a:off x="4572000" y="2427605"/>
            <a:ext cx="0" cy="2520315"/>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椭圆 9"/>
          <p:cNvSpPr>
            <a:spLocks noChangeAspect="1"/>
          </p:cNvSpPr>
          <p:nvPr/>
        </p:nvSpPr>
        <p:spPr>
          <a:xfrm>
            <a:off x="4103948" y="2931790"/>
            <a:ext cx="936104" cy="9361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微软雅黑" panose="020B0503020204020204" pitchFamily="34" charset="-122"/>
                <a:ea typeface="微软雅黑" panose="020B0503020204020204" pitchFamily="34" charset="-122"/>
              </a:rPr>
              <a:t>V S</a:t>
            </a:r>
            <a:endParaRPr lang="zh-CN" altLang="en-US" sz="1600" b="1">
              <a:latin typeface="微软雅黑" panose="020B0503020204020204" pitchFamily="34" charset="-122"/>
              <a:ea typeface="微软雅黑" panose="020B0503020204020204" pitchFamily="34" charset="-122"/>
            </a:endParaRPr>
          </a:p>
        </p:txBody>
      </p:sp>
      <p:sp>
        <p:nvSpPr>
          <p:cNvPr id="11" name="矩形 10"/>
          <p:cNvSpPr/>
          <p:nvPr/>
        </p:nvSpPr>
        <p:spPr>
          <a:xfrm>
            <a:off x="1146810" y="3220085"/>
            <a:ext cx="2602230" cy="2882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a:t>747.403</a:t>
            </a:r>
            <a:r>
              <a:rPr lang="zh-CN" altLang="en-US" sz="1100"/>
              <a:t>吨</a:t>
            </a:r>
            <a:r>
              <a:rPr lang="en-US" altLang="zh-CN" sz="1100"/>
              <a:t>                       </a:t>
            </a:r>
            <a:r>
              <a:rPr lang="zh-CN" altLang="en-US" sz="1100"/>
              <a:t>顺丰快提</a:t>
            </a:r>
          </a:p>
        </p:txBody>
      </p:sp>
      <p:sp>
        <p:nvSpPr>
          <p:cNvPr id="12" name="矩形 11"/>
          <p:cNvSpPr/>
          <p:nvPr/>
        </p:nvSpPr>
        <p:spPr>
          <a:xfrm>
            <a:off x="1134745" y="3580130"/>
            <a:ext cx="2614295" cy="2882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100"/>
              <a:t>246.997</a:t>
            </a:r>
            <a:r>
              <a:rPr lang="zh-CN" altLang="en-US" sz="1100"/>
              <a:t>吨</a:t>
            </a:r>
            <a:r>
              <a:rPr lang="en-US" altLang="zh-CN" sz="1100"/>
              <a:t>                       </a:t>
            </a:r>
            <a:r>
              <a:rPr lang="zh-CN" altLang="en-US" sz="1100">
                <a:sym typeface="+mn-ea"/>
              </a:rPr>
              <a:t>跨越快提 </a:t>
            </a:r>
            <a:r>
              <a:rPr lang="en-US" altLang="zh-CN" sz="1100"/>
              <a:t>                      </a:t>
            </a:r>
            <a:r>
              <a:rPr lang="zh-CN" altLang="en-US" sz="1100"/>
              <a:t> </a:t>
            </a:r>
            <a:endParaRPr lang="zh-CN" altLang="en-US" sz="1100">
              <a:solidFill>
                <a:prstClr val="white"/>
              </a:solidFill>
            </a:endParaRPr>
          </a:p>
        </p:txBody>
      </p:sp>
      <p:sp>
        <p:nvSpPr>
          <p:cNvPr id="13" name="矩形 12"/>
          <p:cNvSpPr/>
          <p:nvPr/>
        </p:nvSpPr>
        <p:spPr>
          <a:xfrm>
            <a:off x="1134745" y="3950038"/>
            <a:ext cx="2616200" cy="2882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100"/>
              <a:t>58.074</a:t>
            </a:r>
            <a:r>
              <a:rPr lang="zh-CN" altLang="en-US" sz="1100"/>
              <a:t>吨</a:t>
            </a:r>
            <a:r>
              <a:rPr lang="en-US" altLang="zh-CN" sz="1100"/>
              <a:t>                </a:t>
            </a:r>
            <a:r>
              <a:rPr lang="zh-CN" altLang="en-US" sz="1100"/>
              <a:t>鲜花（伍栋校）</a:t>
            </a:r>
            <a:endParaRPr lang="zh-CN" altLang="en-US" sz="1100">
              <a:solidFill>
                <a:prstClr val="white"/>
              </a:solidFill>
            </a:endParaRPr>
          </a:p>
        </p:txBody>
      </p:sp>
      <p:sp>
        <p:nvSpPr>
          <p:cNvPr id="14" name="矩形 13"/>
          <p:cNvSpPr/>
          <p:nvPr/>
        </p:nvSpPr>
        <p:spPr>
          <a:xfrm>
            <a:off x="1137919" y="4305935"/>
            <a:ext cx="2586355" cy="2882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100"/>
              <a:t>40.116</a:t>
            </a:r>
            <a:r>
              <a:rPr lang="zh-CN" altLang="en-US" sz="1100"/>
              <a:t>吨</a:t>
            </a:r>
            <a:r>
              <a:rPr lang="en-US" altLang="zh-CN" sz="1100"/>
              <a:t>                             </a:t>
            </a:r>
            <a:r>
              <a:rPr lang="zh-CN" altLang="en-US" sz="1100"/>
              <a:t>优顺通</a:t>
            </a:r>
            <a:endParaRPr lang="zh-CN" altLang="en-US" sz="1100">
              <a:solidFill>
                <a:prstClr val="white"/>
              </a:solidFill>
            </a:endParaRPr>
          </a:p>
        </p:txBody>
      </p:sp>
      <p:sp>
        <p:nvSpPr>
          <p:cNvPr id="16" name="矩形 15"/>
          <p:cNvSpPr/>
          <p:nvPr/>
        </p:nvSpPr>
        <p:spPr>
          <a:xfrm>
            <a:off x="5507990" y="3580130"/>
            <a:ext cx="2603500" cy="2882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50">
                <a:sym typeface="+mn-ea"/>
              </a:rPr>
              <a:t>跨越快提</a:t>
            </a:r>
            <a:r>
              <a:rPr lang="zh-CN" altLang="en-US" sz="1050">
                <a:solidFill>
                  <a:prstClr val="white"/>
                </a:solidFill>
                <a:latin typeface="微软雅黑" panose="020B0503020204020204" pitchFamily="34" charset="-122"/>
                <a:ea typeface="微软雅黑" panose="020B0503020204020204" pitchFamily="34" charset="-122"/>
              </a:rPr>
              <a:t>                        </a:t>
            </a:r>
            <a:r>
              <a:rPr lang="en-US" altLang="zh-CN" sz="1050">
                <a:solidFill>
                  <a:prstClr val="white"/>
                </a:solidFill>
                <a:latin typeface="微软雅黑" panose="020B0503020204020204" pitchFamily="34" charset="-122"/>
                <a:ea typeface="微软雅黑" panose="020B0503020204020204" pitchFamily="34" charset="-122"/>
              </a:rPr>
              <a:t>356.339</a:t>
            </a:r>
            <a:r>
              <a:rPr lang="zh-CN" altLang="en-US" sz="1050">
                <a:solidFill>
                  <a:prstClr val="white"/>
                </a:solidFill>
                <a:latin typeface="微软雅黑" panose="020B0503020204020204" pitchFamily="34" charset="-122"/>
                <a:ea typeface="微软雅黑" panose="020B0503020204020204" pitchFamily="34" charset="-122"/>
              </a:rPr>
              <a:t>吨                  </a:t>
            </a:r>
            <a:endParaRPr lang="zh-CN" altLang="en-US" sz="1200"/>
          </a:p>
        </p:txBody>
      </p:sp>
      <p:sp>
        <p:nvSpPr>
          <p:cNvPr id="17" name="矩形 16"/>
          <p:cNvSpPr/>
          <p:nvPr/>
        </p:nvSpPr>
        <p:spPr>
          <a:xfrm>
            <a:off x="5507990" y="3940175"/>
            <a:ext cx="2585720" cy="2882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050">
                <a:sym typeface="+mn-ea"/>
              </a:rPr>
              <a:t>鲜花（伍栋校）                     </a:t>
            </a:r>
            <a:r>
              <a:rPr lang="en-US" sz="1050">
                <a:sym typeface="+mn-ea"/>
              </a:rPr>
              <a:t>67.458</a:t>
            </a:r>
            <a:r>
              <a:rPr lang="zh-CN" altLang="en-US" sz="1050">
                <a:sym typeface="+mn-ea"/>
              </a:rPr>
              <a:t>吨</a:t>
            </a:r>
          </a:p>
        </p:txBody>
      </p:sp>
      <p:sp>
        <p:nvSpPr>
          <p:cNvPr id="18" name="矩形 17"/>
          <p:cNvSpPr/>
          <p:nvPr/>
        </p:nvSpPr>
        <p:spPr>
          <a:xfrm>
            <a:off x="5507990" y="4299585"/>
            <a:ext cx="2576830" cy="2882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50">
                <a:sym typeface="+mn-ea"/>
              </a:rPr>
              <a:t> </a:t>
            </a:r>
            <a:r>
              <a:rPr lang="zh-CN" altLang="en-US" sz="1050">
                <a:sym typeface="+mn-ea"/>
              </a:rPr>
              <a:t>优顺通                                      </a:t>
            </a:r>
            <a:r>
              <a:rPr lang="en-US" altLang="zh-CN" sz="1050">
                <a:sym typeface="+mn-ea"/>
              </a:rPr>
              <a:t>31.398</a:t>
            </a:r>
            <a:r>
              <a:rPr lang="zh-CN" altLang="en-US" sz="1050">
                <a:sym typeface="+mn-ea"/>
              </a:rPr>
              <a:t>吨</a:t>
            </a:r>
          </a:p>
        </p:txBody>
      </p:sp>
      <p:sp>
        <p:nvSpPr>
          <p:cNvPr id="19" name="文本框 7"/>
          <p:cNvSpPr txBox="1">
            <a:spLocks noChangeArrowheads="1"/>
          </p:cNvSpPr>
          <p:nvPr/>
        </p:nvSpPr>
        <p:spPr bwMode="auto">
          <a:xfrm>
            <a:off x="5868035" y="2643505"/>
            <a:ext cx="1887220" cy="35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sz="1400">
                <a:solidFill>
                  <a:schemeClr val="tx1"/>
                </a:solidFill>
                <a:effectLst>
                  <a:outerShdw blurRad="38100" dist="19050" dir="2700000" algn="tl" rotWithShape="0">
                    <a:schemeClr val="dk1">
                      <a:alpha val="40000"/>
                    </a:schemeClr>
                  </a:outerShdw>
                </a:effectLst>
                <a:latin typeface="微软雅黑" panose="020B0503020204020204" pitchFamily="34" charset="-122"/>
                <a:sym typeface="+mn-ea"/>
              </a:rPr>
              <a:t>三月份增值业务货量</a:t>
            </a:r>
          </a:p>
          <a:p>
            <a:pPr>
              <a:lnSpc>
                <a:spcPct val="150000"/>
              </a:lnSpc>
              <a:spcBef>
                <a:spcPts val="300"/>
              </a:spcBef>
            </a:pPr>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pitchFamily="34" charset="-122"/>
              <a:sym typeface="+mn-ea"/>
            </a:endParaRPr>
          </a:p>
        </p:txBody>
      </p:sp>
      <p:sp>
        <p:nvSpPr>
          <p:cNvPr id="20" name="文本框 7"/>
          <p:cNvSpPr txBox="1">
            <a:spLocks noChangeArrowheads="1"/>
          </p:cNvSpPr>
          <p:nvPr/>
        </p:nvSpPr>
        <p:spPr bwMode="auto">
          <a:xfrm>
            <a:off x="1475740" y="2643505"/>
            <a:ext cx="180276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sz="1400">
                <a:solidFill>
                  <a:schemeClr val="tx1"/>
                </a:solidFill>
                <a:effectLst>
                  <a:outerShdw blurRad="38100" dist="19050" dir="2700000" algn="tl" rotWithShape="0">
                    <a:schemeClr val="dk1">
                      <a:alpha val="40000"/>
                    </a:schemeClr>
                  </a:outerShdw>
                </a:effectLst>
                <a:latin typeface="微软雅黑" panose="020B0503020204020204" pitchFamily="34" charset="-122"/>
              </a:rPr>
              <a:t>二月份增值业务货量</a:t>
            </a:r>
          </a:p>
        </p:txBody>
      </p:sp>
      <p:sp>
        <p:nvSpPr>
          <p:cNvPr id="21" name="矩形 20"/>
          <p:cNvSpPr/>
          <p:nvPr/>
        </p:nvSpPr>
        <p:spPr>
          <a:xfrm>
            <a:off x="1116965" y="4659630"/>
            <a:ext cx="2628265" cy="2882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a:t>5.894</a:t>
            </a:r>
            <a:r>
              <a:rPr lang="zh-CN" altLang="en-US" sz="1100"/>
              <a:t>吨</a:t>
            </a:r>
            <a:r>
              <a:rPr lang="en-US" altLang="zh-CN" sz="1100"/>
              <a:t>                            </a:t>
            </a:r>
            <a:r>
              <a:rPr lang="zh-CN" sz="1100"/>
              <a:t>鸿丰华通</a:t>
            </a:r>
          </a:p>
        </p:txBody>
      </p:sp>
      <p:sp>
        <p:nvSpPr>
          <p:cNvPr id="26" name="矩形 25"/>
          <p:cNvSpPr/>
          <p:nvPr/>
        </p:nvSpPr>
        <p:spPr>
          <a:xfrm>
            <a:off x="5507990" y="3219450"/>
            <a:ext cx="2602230" cy="2882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a:t>顺丰快提                       </a:t>
            </a:r>
            <a:r>
              <a:rPr lang="en-US" altLang="zh-CN" sz="1100"/>
              <a:t>552.479</a:t>
            </a:r>
            <a:r>
              <a:rPr lang="zh-CN" altLang="en-US" sz="1100"/>
              <a:t>吨</a:t>
            </a:r>
          </a:p>
        </p:txBody>
      </p:sp>
      <p:sp>
        <p:nvSpPr>
          <p:cNvPr id="27" name="矩形 26"/>
          <p:cNvSpPr/>
          <p:nvPr/>
        </p:nvSpPr>
        <p:spPr>
          <a:xfrm>
            <a:off x="5507990" y="4659630"/>
            <a:ext cx="2602230" cy="2882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1100">
                <a:sym typeface="+mn-ea"/>
              </a:rPr>
              <a:t>鸿丰华通                            </a:t>
            </a:r>
            <a:r>
              <a:rPr lang="en-US" altLang="zh-CN" sz="1100">
                <a:sym typeface="+mn-ea"/>
              </a:rPr>
              <a:t>5.441</a:t>
            </a:r>
            <a:r>
              <a:rPr lang="zh-CN" altLang="en-US" sz="1100">
                <a:sym typeface="+mn-ea"/>
              </a:rPr>
              <a:t>吨</a:t>
            </a:r>
          </a:p>
        </p:txBody>
      </p:sp>
      <p:sp>
        <p:nvSpPr>
          <p:cNvPr id="28" name="文本框 7"/>
          <p:cNvSpPr txBox="1">
            <a:spLocks noChangeArrowheads="1"/>
          </p:cNvSpPr>
          <p:nvPr/>
        </p:nvSpPr>
        <p:spPr bwMode="auto">
          <a:xfrm>
            <a:off x="755650" y="843280"/>
            <a:ext cx="426720" cy="17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sz="1800">
                <a:solidFill>
                  <a:schemeClr val="tx1"/>
                </a:solidFill>
                <a:effectLst>
                  <a:outerShdw blurRad="38100" dist="19050" dir="2700000" algn="tl" rotWithShape="0">
                    <a:schemeClr val="dk1">
                      <a:alpha val="40000"/>
                    </a:schemeClr>
                  </a:outerShdw>
                </a:effectLst>
                <a:latin typeface="微软雅黑" panose="020B0503020204020204" pitchFamily="34" charset="-122"/>
              </a:rPr>
              <a:t>增值服务业务</a:t>
            </a:r>
          </a:p>
        </p:txBody>
      </p: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right)">
                                      <p:cBhvr>
                                        <p:cTn id="20" dur="500"/>
                                        <p:tgtEl>
                                          <p:spTgt spid="28"/>
                                        </p:tgtEl>
                                      </p:cBhvr>
                                    </p:animEffect>
                                  </p:childTnLst>
                                </p:cTn>
                              </p:par>
                            </p:childTnLst>
                          </p:cTn>
                        </p:par>
                        <p:par>
                          <p:cTn id="21" fill="hold">
                            <p:stCondLst>
                              <p:cond delay="185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0250"/>
                            </p:stCondLst>
                            <p:childTnLst>
                              <p:par>
                                <p:cTn id="28" presetID="2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10750"/>
                            </p:stCondLst>
                            <p:childTnLst>
                              <p:par>
                                <p:cTn id="32" presetID="22" presetClass="entr" presetSubtype="2"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righ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11250"/>
                            </p:stCondLst>
                            <p:childTnLst>
                              <p:par>
                                <p:cTn id="39" presetID="22" presetClass="entr" presetSubtype="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par>
                          <p:cTn id="42" fill="hold">
                            <p:stCondLst>
                              <p:cond delay="1175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12250"/>
                            </p:stCondLst>
                            <p:childTnLst>
                              <p:par>
                                <p:cTn id="50" presetID="22" presetClass="entr" presetSubtype="2"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12750"/>
                            </p:stCondLst>
                            <p:childTnLst>
                              <p:par>
                                <p:cTn id="57" presetID="22" presetClass="entr" presetSubtype="2"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50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13250"/>
                            </p:stCondLst>
                            <p:childTnLst>
                              <p:par>
                                <p:cTn id="64" presetID="23" presetClass="entr" presetSubtype="36"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strVal val="(6*min(max(#ppt_w*#ppt_h,.3),1)-7.4)/-.7*#ppt_w"/>
                                          </p:val>
                                        </p:tav>
                                        <p:tav tm="100000">
                                          <p:val>
                                            <p:strVal val="#ppt_w"/>
                                          </p:val>
                                        </p:tav>
                                      </p:tavLst>
                                    </p:anim>
                                    <p:anim calcmode="lin" valueType="num">
                                      <p:cBhvr>
                                        <p:cTn id="67" dur="500" fill="hold"/>
                                        <p:tgtEl>
                                          <p:spTgt spid="10"/>
                                        </p:tgtEl>
                                        <p:attrNameLst>
                                          <p:attrName>ppt_h</p:attrName>
                                        </p:attrNameLst>
                                      </p:cBhvr>
                                      <p:tavLst>
                                        <p:tav tm="0">
                                          <p:val>
                                            <p:strVal val="(6*min(max(#ppt_w*#ppt_h,.3),1)-7.4)/-.7*#ppt_h"/>
                                          </p:val>
                                        </p:tav>
                                        <p:tav tm="100000">
                                          <p:val>
                                            <p:strVal val="#ppt_h"/>
                                          </p:val>
                                        </p:tav>
                                      </p:tavLst>
                                    </p:anim>
                                    <p:anim calcmode="lin" valueType="num">
                                      <p:cBhvr>
                                        <p:cTn id="68" dur="500" fill="hold"/>
                                        <p:tgtEl>
                                          <p:spTgt spid="10"/>
                                        </p:tgtEl>
                                        <p:attrNameLst>
                                          <p:attrName>ppt_x</p:attrName>
                                        </p:attrNameLst>
                                      </p:cBhvr>
                                      <p:tavLst>
                                        <p:tav tm="0">
                                          <p:val>
                                            <p:fltVal val="0.5"/>
                                          </p:val>
                                        </p:tav>
                                        <p:tav tm="100000">
                                          <p:val>
                                            <p:strVal val="#ppt_x"/>
                                          </p:val>
                                        </p:tav>
                                      </p:tavLst>
                                    </p:anim>
                                    <p:anim calcmode="lin" valueType="num">
                                      <p:cBhvr>
                                        <p:cTn id="6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1375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par>
                          <p:cTn id="74" fill="hold">
                            <p:stCondLst>
                              <p:cond delay="14250"/>
                            </p:stCondLst>
                            <p:childTnLst>
                              <p:par>
                                <p:cTn id="75" presetID="22" presetClass="entr" presetSubtype="2"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right)">
                                      <p:cBhvr>
                                        <p:cTn id="77" dur="500"/>
                                        <p:tgtEl>
                                          <p:spTgt spid="26"/>
                                        </p:tgtEl>
                                      </p:cBhvr>
                                    </p:animEffect>
                                  </p:childTnLst>
                                </p:cTn>
                              </p:par>
                            </p:childTnLst>
                          </p:cTn>
                        </p:par>
                        <p:par>
                          <p:cTn id="78" fill="hold">
                            <p:stCondLst>
                              <p:cond delay="14750"/>
                            </p:stCondLst>
                            <p:childTnLst>
                              <p:par>
                                <p:cTn id="79" presetID="22" presetClass="entr" presetSubtype="2"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right)">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bldLvl="0" animBg="1"/>
      <p:bldP spid="12" grpId="0" bldLvl="0" animBg="1"/>
      <p:bldP spid="13" grpId="0" bldLvl="0" animBg="1"/>
      <p:bldP spid="14" grpId="0" bldLvl="0" animBg="1"/>
      <p:bldP spid="16" grpId="0" bldLvl="0" animBg="1"/>
      <p:bldP spid="17" grpId="0" bldLvl="0" animBg="1"/>
      <p:bldP spid="18" grpId="0" bldLvl="0" animBg="1"/>
      <p:bldP spid="19" grpId="0"/>
      <p:bldP spid="20" grpId="0"/>
      <p:bldP spid="21" grpId="0" bldLvl="0" animBg="1"/>
      <p:bldP spid="26" grpId="0" bldLvl="0" animBg="1"/>
      <p:bldP spid="27" grpId="0" bldLvl="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sym typeface="+mn-ea"/>
              </a:rPr>
              <a:t>月度</a:t>
            </a:r>
            <a:r>
              <a:rPr lang="zh-CN" altLang="en-US" b="1" spc="300">
                <a:solidFill>
                  <a:schemeClr val="bg1"/>
                </a:solidFill>
                <a:latin typeface="微软雅黑" panose="020B0503020204020204" pitchFamily="34" charset="-122"/>
                <a:ea typeface="微软雅黑" panose="020B0503020204020204" pitchFamily="34" charset="-122"/>
              </a:rPr>
              <a:t>经营情况汇报</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27" name="MH_SubTitle_3"/>
          <p:cNvSpPr txBox="1">
            <a:spLocks noChangeArrowheads="1"/>
          </p:cNvSpPr>
          <p:nvPr>
            <p:custDataLst>
              <p:tags r:id="rId1"/>
            </p:custDataLst>
          </p:nvPr>
        </p:nvSpPr>
        <p:spPr bwMode="auto">
          <a:xfrm rot="10800000" flipV="1">
            <a:off x="3707904" y="1090380"/>
            <a:ext cx="244827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a:solidFill>
                  <a:prstClr val="black">
                    <a:lumMod val="75000"/>
                    <a:lumOff val="25000"/>
                  </a:prstClr>
                </a:solidFill>
                <a:latin typeface="微软雅黑" panose="020B0503020204020204" pitchFamily="34" charset="-122"/>
                <a:ea typeface="微软雅黑" panose="020B0503020204020204" pitchFamily="34" charset="-122"/>
              </a:rPr>
              <a:t>与去年同期、上月对比情况</a:t>
            </a:r>
          </a:p>
        </p:txBody>
      </p:sp>
      <p:sp>
        <p:nvSpPr>
          <p:cNvPr id="28" name="MH_SubTitle_3"/>
          <p:cNvSpPr txBox="1">
            <a:spLocks noChangeArrowheads="1"/>
          </p:cNvSpPr>
          <p:nvPr>
            <p:custDataLst>
              <p:tags r:id="rId2"/>
            </p:custDataLst>
          </p:nvPr>
        </p:nvSpPr>
        <p:spPr bwMode="auto">
          <a:xfrm rot="10800000" flipV="1">
            <a:off x="611560" y="761136"/>
            <a:ext cx="23674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2000" b="1">
                <a:solidFill>
                  <a:schemeClr val="accent1"/>
                </a:solidFill>
                <a:latin typeface="微软雅黑" panose="020B0503020204020204" pitchFamily="34" charset="-122"/>
                <a:ea typeface="微软雅黑" panose="020B0503020204020204" pitchFamily="34" charset="-122"/>
              </a:rPr>
              <a:t>增值业务进港快提</a:t>
            </a:r>
          </a:p>
        </p:txBody>
      </p:sp>
      <p:graphicFrame>
        <p:nvGraphicFramePr>
          <p:cNvPr id="30" name="图表 29"/>
          <p:cNvGraphicFramePr/>
          <p:nvPr/>
        </p:nvGraphicFramePr>
        <p:xfrm>
          <a:off x="323528" y="1419622"/>
          <a:ext cx="8280920" cy="353184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3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 calcmode="lin" valueType="num">
                                      <p:cBhvr>
                                        <p:cTn id="22" dur="500" fill="hold"/>
                                        <p:tgtEl>
                                          <p:spTgt spid="28"/>
                                        </p:tgtEl>
                                        <p:attrNameLst>
                                          <p:attrName>style.rotation</p:attrName>
                                        </p:attrNameLst>
                                      </p:cBhvr>
                                      <p:tavLst>
                                        <p:tav tm="0">
                                          <p:val>
                                            <p:fltVal val="90"/>
                                          </p:val>
                                        </p:tav>
                                        <p:tav tm="100000">
                                          <p:val>
                                            <p:fltVal val="0"/>
                                          </p:val>
                                        </p:tav>
                                      </p:tavLst>
                                    </p:anim>
                                    <p:animEffect transition="in" filter="fade">
                                      <p:cBhvr>
                                        <p:cTn id="23" dur="500"/>
                                        <p:tgtEl>
                                          <p:spTgt spid="28"/>
                                        </p:tgtEl>
                                      </p:cBhvr>
                                    </p:animEffect>
                                  </p:childTnLst>
                                </p:cTn>
                              </p:par>
                            </p:childTnLst>
                          </p:cTn>
                        </p:par>
                        <p:par>
                          <p:cTn id="24" fill="hold">
                            <p:stCondLst>
                              <p:cond delay="1850"/>
                            </p:stCondLst>
                            <p:childTnLst>
                              <p:par>
                                <p:cTn id="25" presetID="3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 calcmode="lin" valueType="num">
                                      <p:cBhvr>
                                        <p:cTn id="29" dur="500" fill="hold"/>
                                        <p:tgtEl>
                                          <p:spTgt spid="27"/>
                                        </p:tgtEl>
                                        <p:attrNameLst>
                                          <p:attrName>style.rotation</p:attrName>
                                        </p:attrNameLst>
                                      </p:cBhvr>
                                      <p:tavLst>
                                        <p:tav tm="0">
                                          <p:val>
                                            <p:fltVal val="90"/>
                                          </p:val>
                                        </p:tav>
                                        <p:tav tm="100000">
                                          <p:val>
                                            <p:fltVal val="0"/>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Graphic spid="3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65"/>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sym typeface="+mn-ea"/>
              </a:rPr>
              <a:t>月度</a:t>
            </a:r>
            <a:r>
              <a:rPr lang="zh-CN" altLang="en-US" b="1" spc="300">
                <a:solidFill>
                  <a:schemeClr val="bg1"/>
                </a:solidFill>
                <a:latin typeface="微软雅黑" panose="020B0503020204020204" pitchFamily="34" charset="-122"/>
                <a:ea typeface="微软雅黑" panose="020B0503020204020204" pitchFamily="34" charset="-122"/>
              </a:rPr>
              <a:t>经营情况汇报</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33" name="文本框 78"/>
          <p:cNvSpPr txBox="1"/>
          <p:nvPr/>
        </p:nvSpPr>
        <p:spPr>
          <a:xfrm>
            <a:off x="611560" y="1346329"/>
            <a:ext cx="2736304" cy="321927"/>
          </a:xfrm>
          <a:prstGeom prst="rect">
            <a:avLst/>
          </a:prstGeom>
          <a:noFill/>
        </p:spPr>
        <p:txBody>
          <a:bodyPr wrap="square" lIns="86404" tIns="43202" rIns="86404" bIns="43202" anchor="ctr">
            <a:spAutoFit/>
          </a:bodyPr>
          <a:lstStyle/>
          <a:p>
            <a:pPr algn="ctr">
              <a:lnSpc>
                <a:spcPct val="130000"/>
              </a:lnSpc>
              <a:defRPr/>
            </a:pPr>
            <a:endParaRPr lang="en-US" altLang="zh-CN" sz="13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37" name="图表 36"/>
          <p:cNvGraphicFramePr/>
          <p:nvPr/>
        </p:nvGraphicFramePr>
        <p:xfrm>
          <a:off x="107504" y="1200150"/>
          <a:ext cx="8784976" cy="2307704"/>
        </p:xfrm>
        <a:graphic>
          <a:graphicData uri="http://schemas.openxmlformats.org/drawingml/2006/chart">
            <c:chart xmlns:c="http://schemas.openxmlformats.org/drawingml/2006/chart" xmlns:r="http://schemas.openxmlformats.org/officeDocument/2006/relationships" r:id="rId5"/>
          </a:graphicData>
        </a:graphic>
      </p:graphicFrame>
      <p:sp>
        <p:nvSpPr>
          <p:cNvPr id="39" name="MH_SubTitle_3"/>
          <p:cNvSpPr txBox="1">
            <a:spLocks noChangeArrowheads="1"/>
          </p:cNvSpPr>
          <p:nvPr>
            <p:custDataLst>
              <p:tags r:id="rId1"/>
            </p:custDataLst>
          </p:nvPr>
        </p:nvSpPr>
        <p:spPr bwMode="auto">
          <a:xfrm rot="10800000" flipV="1">
            <a:off x="251520" y="771550"/>
            <a:ext cx="216024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2000" b="1">
                <a:solidFill>
                  <a:schemeClr val="accent1"/>
                </a:solidFill>
                <a:latin typeface="微软雅黑" panose="020B0503020204020204" pitchFamily="34" charset="-122"/>
                <a:ea typeface="微软雅黑" panose="020B0503020204020204" pitchFamily="34" charset="-122"/>
              </a:rPr>
              <a:t>进港月结协议客户</a:t>
            </a:r>
          </a:p>
        </p:txBody>
      </p:sp>
      <p:sp>
        <p:nvSpPr>
          <p:cNvPr id="41" name="MH_SubTitle_3"/>
          <p:cNvSpPr txBox="1">
            <a:spLocks noChangeArrowheads="1"/>
          </p:cNvSpPr>
          <p:nvPr>
            <p:custDataLst>
              <p:tags r:id="rId2"/>
            </p:custDataLst>
          </p:nvPr>
        </p:nvSpPr>
        <p:spPr bwMode="auto">
          <a:xfrm rot="10800000" flipV="1">
            <a:off x="5868144" y="986289"/>
            <a:ext cx="21602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600" b="1">
                <a:latin typeface="微软雅黑" panose="020B0503020204020204" pitchFamily="34" charset="-122"/>
                <a:ea typeface="微软雅黑" panose="020B0503020204020204" pitchFamily="34" charset="-122"/>
              </a:rPr>
              <a:t>单位：（吨）</a:t>
            </a:r>
          </a:p>
        </p:txBody>
      </p:sp>
      <p:graphicFrame>
        <p:nvGraphicFramePr>
          <p:cNvPr id="44" name="表格 43"/>
          <p:cNvGraphicFramePr>
            <a:graphicFrameLocks noGrp="1"/>
          </p:cNvGraphicFramePr>
          <p:nvPr/>
        </p:nvGraphicFramePr>
        <p:xfrm>
          <a:off x="323529" y="3435846"/>
          <a:ext cx="8280915" cy="1440160"/>
        </p:xfrm>
        <a:graphic>
          <a:graphicData uri="http://schemas.openxmlformats.org/drawingml/2006/table">
            <a:tbl>
              <a:tblPr/>
              <a:tblGrid>
                <a:gridCol w="790719">
                  <a:extLst>
                    <a:ext uri="{9D8B030D-6E8A-4147-A177-3AD203B41FA5}">
                      <a16:colId xmlns:a16="http://schemas.microsoft.com/office/drawing/2014/main" val="20000"/>
                    </a:ext>
                  </a:extLst>
                </a:gridCol>
                <a:gridCol w="535014">
                  <a:extLst>
                    <a:ext uri="{9D8B030D-6E8A-4147-A177-3AD203B41FA5}">
                      <a16:colId xmlns:a16="http://schemas.microsoft.com/office/drawing/2014/main" val="20001"/>
                    </a:ext>
                  </a:extLst>
                </a:gridCol>
                <a:gridCol w="535014">
                  <a:extLst>
                    <a:ext uri="{9D8B030D-6E8A-4147-A177-3AD203B41FA5}">
                      <a16:colId xmlns:a16="http://schemas.microsoft.com/office/drawing/2014/main" val="20002"/>
                    </a:ext>
                  </a:extLst>
                </a:gridCol>
                <a:gridCol w="535014">
                  <a:extLst>
                    <a:ext uri="{9D8B030D-6E8A-4147-A177-3AD203B41FA5}">
                      <a16:colId xmlns:a16="http://schemas.microsoft.com/office/drawing/2014/main" val="20003"/>
                    </a:ext>
                  </a:extLst>
                </a:gridCol>
                <a:gridCol w="535014">
                  <a:extLst>
                    <a:ext uri="{9D8B030D-6E8A-4147-A177-3AD203B41FA5}">
                      <a16:colId xmlns:a16="http://schemas.microsoft.com/office/drawing/2014/main" val="20004"/>
                    </a:ext>
                  </a:extLst>
                </a:gridCol>
                <a:gridCol w="535014">
                  <a:extLst>
                    <a:ext uri="{9D8B030D-6E8A-4147-A177-3AD203B41FA5}">
                      <a16:colId xmlns:a16="http://schemas.microsoft.com/office/drawing/2014/main" val="20005"/>
                    </a:ext>
                  </a:extLst>
                </a:gridCol>
                <a:gridCol w="535014">
                  <a:extLst>
                    <a:ext uri="{9D8B030D-6E8A-4147-A177-3AD203B41FA5}">
                      <a16:colId xmlns:a16="http://schemas.microsoft.com/office/drawing/2014/main" val="20006"/>
                    </a:ext>
                  </a:extLst>
                </a:gridCol>
                <a:gridCol w="535014">
                  <a:extLst>
                    <a:ext uri="{9D8B030D-6E8A-4147-A177-3AD203B41FA5}">
                      <a16:colId xmlns:a16="http://schemas.microsoft.com/office/drawing/2014/main" val="20007"/>
                    </a:ext>
                  </a:extLst>
                </a:gridCol>
                <a:gridCol w="535014">
                  <a:extLst>
                    <a:ext uri="{9D8B030D-6E8A-4147-A177-3AD203B41FA5}">
                      <a16:colId xmlns:a16="http://schemas.microsoft.com/office/drawing/2014/main" val="20008"/>
                    </a:ext>
                  </a:extLst>
                </a:gridCol>
                <a:gridCol w="535014">
                  <a:extLst>
                    <a:ext uri="{9D8B030D-6E8A-4147-A177-3AD203B41FA5}">
                      <a16:colId xmlns:a16="http://schemas.microsoft.com/office/drawing/2014/main" val="20009"/>
                    </a:ext>
                  </a:extLst>
                </a:gridCol>
                <a:gridCol w="535014">
                  <a:extLst>
                    <a:ext uri="{9D8B030D-6E8A-4147-A177-3AD203B41FA5}">
                      <a16:colId xmlns:a16="http://schemas.microsoft.com/office/drawing/2014/main" val="20010"/>
                    </a:ext>
                  </a:extLst>
                </a:gridCol>
                <a:gridCol w="535014">
                  <a:extLst>
                    <a:ext uri="{9D8B030D-6E8A-4147-A177-3AD203B41FA5}">
                      <a16:colId xmlns:a16="http://schemas.microsoft.com/office/drawing/2014/main" val="20011"/>
                    </a:ext>
                  </a:extLst>
                </a:gridCol>
                <a:gridCol w="535014">
                  <a:extLst>
                    <a:ext uri="{9D8B030D-6E8A-4147-A177-3AD203B41FA5}">
                      <a16:colId xmlns:a16="http://schemas.microsoft.com/office/drawing/2014/main" val="20012"/>
                    </a:ext>
                  </a:extLst>
                </a:gridCol>
                <a:gridCol w="535014">
                  <a:extLst>
                    <a:ext uri="{9D8B030D-6E8A-4147-A177-3AD203B41FA5}">
                      <a16:colId xmlns:a16="http://schemas.microsoft.com/office/drawing/2014/main" val="20013"/>
                    </a:ext>
                  </a:extLst>
                </a:gridCol>
                <a:gridCol w="535014">
                  <a:extLst>
                    <a:ext uri="{9D8B030D-6E8A-4147-A177-3AD203B41FA5}">
                      <a16:colId xmlns:a16="http://schemas.microsoft.com/office/drawing/2014/main" val="20014"/>
                    </a:ext>
                  </a:extLst>
                </a:gridCol>
              </a:tblGrid>
              <a:tr h="360040">
                <a:tc>
                  <a:txBody>
                    <a:bodyPr/>
                    <a:lstStyle/>
                    <a:p>
                      <a:pPr algn="ctr" fontAlgn="ctr"/>
                      <a:r>
                        <a:rPr lang="zh-CN" altLang="en-US" sz="1000" b="0" i="0" u="none" strike="noStrike">
                          <a:solidFill>
                            <a:srgbClr val="000000"/>
                          </a:solidFill>
                          <a:latin typeface="宋体" panose="02010600030101010101" pitchFamily="2" charset="-122"/>
                        </a:rPr>
                        <a:t>一月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71.08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70.04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911.2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58.76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49.59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040">
                <a:tc>
                  <a:txBody>
                    <a:bodyPr/>
                    <a:lstStyle/>
                    <a:p>
                      <a:pPr algn="ctr" fontAlgn="ctr"/>
                      <a:r>
                        <a:rPr lang="zh-CN" altLang="en-US" sz="1000" b="0" i="0" u="none" strike="noStrike">
                          <a:solidFill>
                            <a:srgbClr val="000000"/>
                          </a:solidFill>
                          <a:latin typeface="宋体" panose="02010600030101010101" pitchFamily="2" charset="-122"/>
                        </a:rPr>
                        <a:t>二月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25.75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746.5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41.22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50.76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0040">
                <a:tc>
                  <a:txBody>
                    <a:bodyPr/>
                    <a:lstStyle/>
                    <a:p>
                      <a:pPr algn="ctr" fontAlgn="ctr"/>
                      <a:r>
                        <a:rPr lang="zh-CN" altLang="en-US" sz="1000" b="0" i="0" u="none" strike="noStrike">
                          <a:solidFill>
                            <a:srgbClr val="000000"/>
                          </a:solidFill>
                          <a:latin typeface="宋体" panose="02010600030101010101" pitchFamily="2" charset="-122"/>
                        </a:rPr>
                        <a:t>三月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44.41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62.55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555.3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65.57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040">
                <a:tc>
                  <a:txBody>
                    <a:bodyPr/>
                    <a:lstStyle/>
                    <a:p>
                      <a:pPr algn="ctr" fontAlgn="ctr"/>
                      <a:r>
                        <a:rPr lang="zh-CN" altLang="en-US" sz="1000" b="0" i="0" u="none" strike="noStrike">
                          <a:solidFill>
                            <a:srgbClr val="000000"/>
                          </a:solidFill>
                          <a:latin typeface="宋体" panose="02010600030101010101" pitchFamily="2" charset="-122"/>
                        </a:rPr>
                        <a:t>保障货量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988.3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94.85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33.98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8.79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23.23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107.3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right)">
                                      <p:cBhvr>
                                        <p:cTn id="20" dur="500"/>
                                        <p:tgtEl>
                                          <p:spTgt spid="33"/>
                                        </p:tgtEl>
                                      </p:cBhvr>
                                    </p:animEffect>
                                  </p:childTnLst>
                                </p:cTn>
                              </p:par>
                            </p:childTnLst>
                          </p:cTn>
                        </p:par>
                        <p:par>
                          <p:cTn id="21" fill="hold">
                            <p:stCondLst>
                              <p:cond delay="1850"/>
                            </p:stCondLst>
                            <p:childTnLst>
                              <p:par>
                                <p:cTn id="22" presetID="31"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 calcmode="lin" valueType="num">
                                      <p:cBhvr>
                                        <p:cTn id="26" dur="500" fill="hold"/>
                                        <p:tgtEl>
                                          <p:spTgt spid="39"/>
                                        </p:tgtEl>
                                        <p:attrNameLst>
                                          <p:attrName>style.rotation</p:attrName>
                                        </p:attrNameLst>
                                      </p:cBhvr>
                                      <p:tavLst>
                                        <p:tav tm="0">
                                          <p:val>
                                            <p:fltVal val="90"/>
                                          </p:val>
                                        </p:tav>
                                        <p:tav tm="100000">
                                          <p:val>
                                            <p:fltVal val="0"/>
                                          </p:val>
                                        </p:tav>
                                      </p:tavLst>
                                    </p:anim>
                                    <p:animEffect transition="in" filter="fade">
                                      <p:cBhvr>
                                        <p:cTn id="27" dur="500"/>
                                        <p:tgtEl>
                                          <p:spTgt spid="39"/>
                                        </p:tgtEl>
                                      </p:cBhvr>
                                    </p:animEffect>
                                  </p:childTnLst>
                                </p:cTn>
                              </p:par>
                            </p:childTnLst>
                          </p:cTn>
                        </p:par>
                        <p:par>
                          <p:cTn id="28" fill="hold">
                            <p:stCondLst>
                              <p:cond delay="2350"/>
                            </p:stCondLst>
                            <p:childTnLst>
                              <p:par>
                                <p:cTn id="29" presetID="31"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 calcmode="lin" valueType="num">
                                      <p:cBhvr>
                                        <p:cTn id="33" dur="500" fill="hold"/>
                                        <p:tgtEl>
                                          <p:spTgt spid="41"/>
                                        </p:tgtEl>
                                        <p:attrNameLst>
                                          <p:attrName>style.rotation</p:attrName>
                                        </p:attrNameLst>
                                      </p:cBhvr>
                                      <p:tavLst>
                                        <p:tav tm="0">
                                          <p:val>
                                            <p:fltVal val="90"/>
                                          </p:val>
                                        </p:tav>
                                        <p:tav tm="100000">
                                          <p:val>
                                            <p:fltVal val="0"/>
                                          </p:val>
                                        </p:tav>
                                      </p:tavLst>
                                    </p:anim>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randombar(horizontal)">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Graphic spid="37" grpId="0">
        <p:bldAsOne/>
      </p:bldGraphic>
      <p:bldP spid="39"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0378" r="533" b="721"/>
          <a:stretch>
            <a:fillRect/>
          </a:stretch>
        </p:blipFill>
        <p:spPr>
          <a:xfrm>
            <a:off x="0" y="0"/>
            <a:ext cx="6154057" cy="5143500"/>
          </a:xfrm>
          <a:prstGeom prst="rect">
            <a:avLst/>
          </a:prstGeom>
        </p:spPr>
      </p:pic>
      <p:sp>
        <p:nvSpPr>
          <p:cNvPr id="6"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176464" y="123478"/>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03</a:t>
            </a:r>
            <a:endParaRPr lang="zh-CN" altLang="en-US" sz="3600" b="1">
              <a:solidFill>
                <a:schemeClr val="bg1"/>
              </a:solidFill>
            </a:endParaRPr>
          </a:p>
        </p:txBody>
      </p:sp>
      <p:sp>
        <p:nvSpPr>
          <p:cNvPr id="9" name="矩形 8"/>
          <p:cNvSpPr/>
          <p:nvPr/>
        </p:nvSpPr>
        <p:spPr>
          <a:xfrm>
            <a:off x="5868144" y="2719962"/>
            <a:ext cx="3666472" cy="461665"/>
          </a:xfrm>
          <a:prstGeom prst="rect">
            <a:avLst/>
          </a:prstGeom>
        </p:spPr>
        <p:txBody>
          <a:bodyPr wrap="square">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增值业务保障情况</a:t>
            </a:r>
          </a:p>
        </p:txBody>
      </p:sp>
      <p:sp>
        <p:nvSpPr>
          <p:cNvPr id="11" name="矩形 10"/>
          <p:cNvSpPr/>
          <p:nvPr/>
        </p:nvSpPr>
        <p:spPr>
          <a:xfrm>
            <a:off x="0" y="1"/>
            <a:ext cx="9144000" cy="5143500"/>
          </a:xfrm>
          <a:prstGeom prst="rect">
            <a:avLst/>
          </a:prstGeom>
          <a:noFill/>
          <a:ln w="254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p14:flip dir="r"/>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586586" y="164646"/>
            <a:ext cx="180049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zh-CN" b="1" spc="300">
                <a:solidFill>
                  <a:schemeClr val="bg1"/>
                </a:solidFill>
                <a:latin typeface="微软雅黑" panose="020B0503020204020204" pitchFamily="34" charset="-122"/>
                <a:ea typeface="微软雅黑" panose="020B0503020204020204" pitchFamily="34" charset="-122"/>
              </a:rPr>
              <a:t>服务保障情况</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41" name="矩形 2"/>
          <p:cNvSpPr/>
          <p:nvPr/>
        </p:nvSpPr>
        <p:spPr>
          <a:xfrm>
            <a:off x="1868353" y="2403614"/>
            <a:ext cx="4013068" cy="1763182"/>
          </a:xfrm>
          <a:custGeom>
            <a:avLst/>
            <a:gdLst/>
            <a:ahLst/>
            <a:cxnLst/>
            <a:rect l="l" t="t"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close/>
              </a:path>
            </a:pathLst>
          </a:custGeom>
          <a:solidFill>
            <a:srgbClr val="00B0F0"/>
          </a:solidFill>
          <a:ln w="28575" cap="flat" cmpd="sng" algn="ctr">
            <a:solidFill>
              <a:schemeClr val="bg1"/>
            </a:solidFill>
            <a:prstDash val="solid"/>
            <a:miter lim="800000"/>
          </a:ln>
          <a:effectLst/>
        </p:spPr>
        <p:txBody>
          <a:bodyPr lIns="86404" tIns="43202" rIns="86404" bIns="43202"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42" name="矩形 2"/>
          <p:cNvSpPr/>
          <p:nvPr/>
        </p:nvSpPr>
        <p:spPr>
          <a:xfrm rot="10800000">
            <a:off x="3182431" y="1676722"/>
            <a:ext cx="4013069" cy="1761316"/>
          </a:xfrm>
          <a:custGeom>
            <a:avLst/>
            <a:gdLst/>
            <a:ahLst/>
            <a:cxnLst/>
            <a:rect l="l" t="t" r="r" b="b"/>
            <a:pathLst>
              <a:path w="3960440" h="1739745">
                <a:moveTo>
                  <a:pt x="1800200" y="0"/>
                </a:moveTo>
                <a:lnTo>
                  <a:pt x="3456384" y="0"/>
                </a:lnTo>
                <a:lnTo>
                  <a:pt x="3960440" y="0"/>
                </a:lnTo>
                <a:lnTo>
                  <a:pt x="3960440" y="504056"/>
                </a:lnTo>
                <a:lnTo>
                  <a:pt x="3960440" y="1025788"/>
                </a:lnTo>
                <a:lnTo>
                  <a:pt x="3960440" y="1152128"/>
                </a:lnTo>
                <a:lnTo>
                  <a:pt x="3960440" y="1517598"/>
                </a:lnTo>
                <a:lnTo>
                  <a:pt x="468052" y="1517598"/>
                </a:lnTo>
                <a:lnTo>
                  <a:pt x="468052" y="1739745"/>
                </a:lnTo>
                <a:lnTo>
                  <a:pt x="0" y="1271693"/>
                </a:lnTo>
                <a:lnTo>
                  <a:pt x="468052" y="803641"/>
                </a:lnTo>
                <a:lnTo>
                  <a:pt x="468052" y="1025788"/>
                </a:lnTo>
                <a:lnTo>
                  <a:pt x="3456384" y="1025788"/>
                </a:lnTo>
                <a:lnTo>
                  <a:pt x="3456384" y="504056"/>
                </a:lnTo>
                <a:lnTo>
                  <a:pt x="1800200" y="504056"/>
                </a:lnTo>
                <a:close/>
              </a:path>
            </a:pathLst>
          </a:custGeom>
          <a:solidFill>
            <a:srgbClr val="0070C0"/>
          </a:solidFill>
          <a:ln w="28575" cap="flat" cmpd="sng" algn="ctr">
            <a:solidFill>
              <a:schemeClr val="bg1"/>
            </a:solidFill>
            <a:prstDash val="solid"/>
            <a:miter lim="800000"/>
          </a:ln>
          <a:effectLst/>
        </p:spPr>
        <p:txBody>
          <a:bodyPr lIns="86404" tIns="43202" rIns="86404" bIns="43202"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43" name="TextBox 11"/>
          <p:cNvSpPr txBox="1">
            <a:spLocks noChangeArrowheads="1"/>
          </p:cNvSpPr>
          <p:nvPr/>
        </p:nvSpPr>
        <p:spPr bwMode="auto">
          <a:xfrm flipH="1">
            <a:off x="3909104" y="1965614"/>
            <a:ext cx="2391088" cy="364247"/>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zh-CN" b="1">
                <a:solidFill>
                  <a:schemeClr val="bg1"/>
                </a:solidFill>
                <a:latin typeface="微软雅黑" panose="020B0503020204020204" pitchFamily="34" charset="-122"/>
                <a:ea typeface="微软雅黑" panose="020B0503020204020204" pitchFamily="34" charset="-122"/>
              </a:rPr>
              <a:t>货物破损总票数</a:t>
            </a:r>
            <a:r>
              <a:rPr lang="zh-CN" altLang="en-US" b="1">
                <a:solidFill>
                  <a:schemeClr val="bg1"/>
                </a:solidFill>
                <a:latin typeface="微软雅黑" panose="020B0503020204020204" pitchFamily="34" charset="-122"/>
                <a:ea typeface="微软雅黑" panose="020B0503020204020204" pitchFamily="34" charset="-122"/>
              </a:rPr>
              <a:t>分析</a:t>
            </a:r>
            <a:endParaRPr lang="en-US" altLang="zh-CN" b="1" kern="0">
              <a:solidFill>
                <a:schemeClr val="bg1"/>
              </a:solidFill>
              <a:latin typeface="微软雅黑" panose="020B0503020204020204" pitchFamily="34" charset="-122"/>
              <a:ea typeface="微软雅黑" panose="020B0503020204020204" pitchFamily="34" charset="-122"/>
            </a:endParaRPr>
          </a:p>
        </p:txBody>
      </p:sp>
      <p:sp>
        <p:nvSpPr>
          <p:cNvPr id="44" name="TextBox 7"/>
          <p:cNvSpPr txBox="1">
            <a:spLocks noChangeArrowheads="1"/>
          </p:cNvSpPr>
          <p:nvPr/>
        </p:nvSpPr>
        <p:spPr bwMode="auto">
          <a:xfrm flipH="1">
            <a:off x="2720699" y="3503272"/>
            <a:ext cx="2787404" cy="364247"/>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zh-CN" b="1">
                <a:solidFill>
                  <a:schemeClr val="bg1"/>
                </a:solidFill>
                <a:latin typeface="微软雅黑" panose="020B0503020204020204" pitchFamily="34" charset="-122"/>
                <a:ea typeface="微软雅黑" panose="020B0503020204020204" pitchFamily="34" charset="-122"/>
              </a:rPr>
              <a:t>到达航班的货物</a:t>
            </a:r>
            <a:r>
              <a:rPr lang="zh-CN" altLang="en-US" b="1">
                <a:solidFill>
                  <a:schemeClr val="bg1"/>
                </a:solidFill>
                <a:latin typeface="微软雅黑" panose="020B0503020204020204" pitchFamily="34" charset="-122"/>
                <a:ea typeface="微软雅黑" panose="020B0503020204020204" pitchFamily="34" charset="-122"/>
              </a:rPr>
              <a:t>分析</a:t>
            </a:r>
            <a:endParaRPr lang="en-US" altLang="zh-CN" b="1" kern="0">
              <a:solidFill>
                <a:schemeClr val="bg1"/>
              </a:solidFill>
              <a:latin typeface="微软雅黑" panose="020B0503020204020204" pitchFamily="34" charset="-122"/>
              <a:ea typeface="微软雅黑" panose="020B0503020204020204" pitchFamily="34" charset="-122"/>
            </a:endParaRPr>
          </a:p>
        </p:txBody>
      </p:sp>
      <p:sp>
        <p:nvSpPr>
          <p:cNvPr id="45" name="文本框 14"/>
          <p:cNvSpPr txBox="1"/>
          <p:nvPr/>
        </p:nvSpPr>
        <p:spPr>
          <a:xfrm>
            <a:off x="6148036" y="2643758"/>
            <a:ext cx="2445572" cy="1891784"/>
          </a:xfrm>
          <a:prstGeom prst="rect">
            <a:avLst/>
          </a:prstGeom>
          <a:noFill/>
        </p:spPr>
        <p:txBody>
          <a:bodyPr lIns="0" tIns="0" rIns="0" bIns="0" anchor="ctr"/>
          <a:lstStyle/>
          <a:p>
            <a:pPr algn="just">
              <a:lnSpc>
                <a:spcPct val="130000"/>
              </a:lnSpc>
              <a:spcBef>
                <a:spcPts val="565"/>
              </a:spcBef>
              <a:defRPr/>
            </a:pPr>
            <a:r>
              <a:rPr lang="zh-CN" altLang="zh-CN" sz="1400"/>
              <a:t>货物破损总票数约占到达货物总票数的</a:t>
            </a:r>
            <a:r>
              <a:rPr lang="en-US" altLang="zh-CN" sz="1400"/>
              <a:t>5.07</a:t>
            </a:r>
            <a:r>
              <a:rPr lang="zh-CN" altLang="zh-CN" sz="1400"/>
              <a:t>﹪，货物破损总件数约占到达货物总件数的</a:t>
            </a:r>
            <a:r>
              <a:rPr lang="en-US" altLang="zh-CN" sz="1400"/>
              <a:t>0.32</a:t>
            </a:r>
            <a:r>
              <a:rPr lang="zh-CN" altLang="zh-CN" sz="1400"/>
              <a:t>﹪，同比二月破损货物的票数上升</a:t>
            </a:r>
            <a:r>
              <a:rPr lang="en-US" altLang="zh-CN" sz="1400"/>
              <a:t>29%</a:t>
            </a:r>
            <a:r>
              <a:rPr lang="zh-CN" altLang="zh-CN" sz="1400"/>
              <a:t>，主要由三月份雨水天气所导致。</a:t>
            </a:r>
            <a:endParaRPr lang="zh-CN" altLang="en-US" sz="160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文本框 14"/>
          <p:cNvSpPr txBox="1"/>
          <p:nvPr/>
        </p:nvSpPr>
        <p:spPr>
          <a:xfrm>
            <a:off x="470244" y="1457722"/>
            <a:ext cx="2445572" cy="1891784"/>
          </a:xfrm>
          <a:prstGeom prst="rect">
            <a:avLst/>
          </a:prstGeom>
          <a:noFill/>
        </p:spPr>
        <p:txBody>
          <a:bodyPr lIns="0" tIns="0" rIns="0" bIns="0" anchor="ctr"/>
          <a:lstStyle/>
          <a:p>
            <a:pPr algn="just">
              <a:lnSpc>
                <a:spcPct val="130000"/>
              </a:lnSpc>
              <a:spcBef>
                <a:spcPts val="565"/>
              </a:spcBef>
              <a:defRPr/>
            </a:pPr>
            <a:r>
              <a:rPr lang="zh-CN" altLang="zh-CN" sz="1400"/>
              <a:t>本月进港</a:t>
            </a:r>
            <a:r>
              <a:rPr lang="zh-CN" altLang="zh-CN" sz="1400">
                <a:latin typeface="+mn-ea"/>
              </a:rPr>
              <a:t>到达</a:t>
            </a:r>
            <a:r>
              <a:rPr lang="zh-CN" altLang="zh-CN" sz="1400"/>
              <a:t>航班的货物共计</a:t>
            </a:r>
            <a:r>
              <a:rPr lang="en-US" altLang="zh-CN" sz="1400"/>
              <a:t>14213</a:t>
            </a:r>
            <a:r>
              <a:rPr lang="zh-CN" altLang="zh-CN" sz="1400"/>
              <a:t>票</a:t>
            </a:r>
            <a:r>
              <a:rPr lang="en-US" altLang="zh-CN" sz="1400"/>
              <a:t>337518</a:t>
            </a:r>
            <a:r>
              <a:rPr lang="zh-CN" altLang="zh-CN" sz="1400"/>
              <a:t>件，到达航班的货物破损数量为</a:t>
            </a:r>
            <a:r>
              <a:rPr lang="en-US" altLang="zh-CN" sz="1400"/>
              <a:t>314</a:t>
            </a:r>
            <a:r>
              <a:rPr lang="zh-CN" altLang="zh-CN" sz="1400"/>
              <a:t>票</a:t>
            </a:r>
            <a:r>
              <a:rPr lang="en-US" altLang="zh-CN" sz="1400"/>
              <a:t>1022</a:t>
            </a:r>
            <a:r>
              <a:rPr lang="zh-CN" altLang="zh-CN" sz="1400"/>
              <a:t>件，其中鲜活类货物破损</a:t>
            </a:r>
            <a:r>
              <a:rPr lang="en-US" altLang="zh-CN" sz="1400"/>
              <a:t>10</a:t>
            </a:r>
            <a:r>
              <a:rPr lang="zh-CN" altLang="zh-CN" sz="1400"/>
              <a:t>票</a:t>
            </a:r>
            <a:r>
              <a:rPr lang="en-US" altLang="zh-CN" sz="1400"/>
              <a:t>20</a:t>
            </a:r>
            <a:r>
              <a:rPr lang="zh-CN" altLang="zh-CN" sz="1400"/>
              <a:t>件，（均是在卸机时发现的）。</a:t>
            </a:r>
            <a:endParaRPr lang="zh-CN" altLang="en-US" sz="1600">
              <a:solidFill>
                <a:schemeClr val="bg1">
                  <a:lumMod val="6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909104" y="1003721"/>
            <a:ext cx="1723549" cy="400110"/>
          </a:xfrm>
          <a:prstGeom prst="rect">
            <a:avLst/>
          </a:prstGeom>
        </p:spPr>
        <p:txBody>
          <a:bodyPr wrap="none">
            <a:spAutoFit/>
          </a:bodyPr>
          <a:lstStyle/>
          <a:p>
            <a:r>
              <a:rPr lang="zh-CN" altLang="zh-CN" sz="2000" kern="100">
                <a:latin typeface="微软雅黑" panose="020B0503020204020204" pitchFamily="34" charset="-122"/>
                <a:ea typeface="微软雅黑" panose="020B0503020204020204" pitchFamily="34" charset="-122"/>
                <a:cs typeface="方正仿宋_GBK" panose="03000509000000000000" pitchFamily="65" charset="-122"/>
              </a:rPr>
              <a:t>进港货物保障</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750"/>
                                        <p:tgtEl>
                                          <p:spTgt spid="4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right)">
                                      <p:cBhvr>
                                        <p:cTn id="31" dur="750"/>
                                        <p:tgtEl>
                                          <p:spTgt spid="41"/>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par>
                          <p:cTn id="43" fill="hold">
                            <p:stCondLst>
                              <p:cond delay="3500"/>
                            </p:stCondLst>
                            <p:childTnLst>
                              <p:par>
                                <p:cTn id="44" presetID="2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right)">
                                      <p:cBhvr>
                                        <p:cTn id="46" dur="500"/>
                                        <p:tgtEl>
                                          <p:spTgt spid="46"/>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p:bldP spid="44" grpId="0"/>
      <p:bldP spid="45" grpId="0"/>
      <p:bldP spid="4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432697" y="164646"/>
            <a:ext cx="180049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zh-CN" b="1" spc="300">
                <a:solidFill>
                  <a:schemeClr val="bg1"/>
                </a:solidFill>
                <a:latin typeface="微软雅黑" panose="020B0503020204020204" pitchFamily="34" charset="-122"/>
                <a:ea typeface="微软雅黑" panose="020B0503020204020204" pitchFamily="34" charset="-122"/>
              </a:rPr>
              <a:t>服务保障情况</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25" name="组合 24"/>
          <p:cNvGrpSpPr/>
          <p:nvPr/>
        </p:nvGrpSpPr>
        <p:grpSpPr>
          <a:xfrm>
            <a:off x="1043608" y="1563638"/>
            <a:ext cx="648014" cy="647940"/>
            <a:chOff x="4957517" y="1273292"/>
            <a:chExt cx="720080" cy="720000"/>
          </a:xfrm>
        </p:grpSpPr>
        <p:sp>
          <p:nvSpPr>
            <p:cNvPr id="26" name="椭圆 25"/>
            <p:cNvSpPr/>
            <p:nvPr/>
          </p:nvSpPr>
          <p:spPr>
            <a:xfrm rot="16200000">
              <a:off x="4957557" y="1273252"/>
              <a:ext cx="720000" cy="7200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sz="1200" b="1">
                <a:latin typeface="微软雅黑" panose="020B0503020204020204" pitchFamily="34" charset="-122"/>
                <a:ea typeface="微软雅黑" panose="020B0503020204020204" pitchFamily="34" charset="-122"/>
              </a:endParaRPr>
            </a:p>
          </p:txBody>
        </p:sp>
        <p:sp>
          <p:nvSpPr>
            <p:cNvPr id="27" name="矩形 26"/>
            <p:cNvSpPr/>
            <p:nvPr/>
          </p:nvSpPr>
          <p:spPr>
            <a:xfrm>
              <a:off x="5132328" y="1480596"/>
              <a:ext cx="370459" cy="290680"/>
            </a:xfrm>
            <a:prstGeom prst="rect">
              <a:avLst/>
            </a:prstGeom>
          </p:spPr>
          <p:txBody>
            <a:bodyPr wrap="none" lIns="76179" tIns="38089" rIns="76179" bIns="38089">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01</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043608" y="2438494"/>
            <a:ext cx="648014" cy="647940"/>
            <a:chOff x="4957517" y="1273292"/>
            <a:chExt cx="720080" cy="720000"/>
          </a:xfrm>
        </p:grpSpPr>
        <p:sp>
          <p:nvSpPr>
            <p:cNvPr id="29" name="椭圆 28"/>
            <p:cNvSpPr/>
            <p:nvPr/>
          </p:nvSpPr>
          <p:spPr>
            <a:xfrm rot="16200000">
              <a:off x="4957557" y="1273252"/>
              <a:ext cx="720000" cy="7200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sz="1200" b="1">
                <a:latin typeface="微软雅黑" panose="020B0503020204020204" pitchFamily="34" charset="-122"/>
                <a:ea typeface="微软雅黑" panose="020B0503020204020204" pitchFamily="34" charset="-122"/>
              </a:endParaRPr>
            </a:p>
          </p:txBody>
        </p:sp>
        <p:sp>
          <p:nvSpPr>
            <p:cNvPr id="30" name="矩形 29"/>
            <p:cNvSpPr/>
            <p:nvPr/>
          </p:nvSpPr>
          <p:spPr>
            <a:xfrm>
              <a:off x="5132327" y="1480596"/>
              <a:ext cx="370459" cy="290680"/>
            </a:xfrm>
            <a:prstGeom prst="rect">
              <a:avLst/>
            </a:prstGeom>
          </p:spPr>
          <p:txBody>
            <a:bodyPr wrap="none" lIns="76179" tIns="38089" rIns="76179" bIns="38089">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02</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004048" y="1524450"/>
            <a:ext cx="648014" cy="647940"/>
            <a:chOff x="4957517" y="1273292"/>
            <a:chExt cx="720080" cy="720000"/>
          </a:xfrm>
        </p:grpSpPr>
        <p:sp>
          <p:nvSpPr>
            <p:cNvPr id="32" name="椭圆 31"/>
            <p:cNvSpPr/>
            <p:nvPr/>
          </p:nvSpPr>
          <p:spPr>
            <a:xfrm rot="16200000">
              <a:off x="4957557" y="1273252"/>
              <a:ext cx="720000" cy="7200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sz="1200" b="1">
                <a:latin typeface="微软雅黑" panose="020B0503020204020204" pitchFamily="34" charset="-122"/>
                <a:ea typeface="微软雅黑" panose="020B0503020204020204" pitchFamily="34" charset="-122"/>
              </a:endParaRPr>
            </a:p>
          </p:txBody>
        </p:sp>
        <p:sp>
          <p:nvSpPr>
            <p:cNvPr id="33" name="矩形 32"/>
            <p:cNvSpPr/>
            <p:nvPr/>
          </p:nvSpPr>
          <p:spPr>
            <a:xfrm>
              <a:off x="5132327" y="1480596"/>
              <a:ext cx="370459" cy="290680"/>
            </a:xfrm>
            <a:prstGeom prst="rect">
              <a:avLst/>
            </a:prstGeom>
          </p:spPr>
          <p:txBody>
            <a:bodyPr wrap="none" lIns="76179" tIns="38089" rIns="76179" bIns="38089">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04</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004048" y="2399306"/>
            <a:ext cx="648014" cy="647940"/>
            <a:chOff x="4957517" y="1273292"/>
            <a:chExt cx="720080" cy="720000"/>
          </a:xfrm>
        </p:grpSpPr>
        <p:sp>
          <p:nvSpPr>
            <p:cNvPr id="35" name="椭圆 34"/>
            <p:cNvSpPr/>
            <p:nvPr/>
          </p:nvSpPr>
          <p:spPr>
            <a:xfrm rot="16200000">
              <a:off x="4957557" y="1273252"/>
              <a:ext cx="720000" cy="7200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sz="1200" b="1">
                <a:latin typeface="微软雅黑" panose="020B0503020204020204" pitchFamily="34" charset="-122"/>
                <a:ea typeface="微软雅黑" panose="020B0503020204020204" pitchFamily="34" charset="-122"/>
              </a:endParaRPr>
            </a:p>
          </p:txBody>
        </p:sp>
        <p:sp>
          <p:nvSpPr>
            <p:cNvPr id="36" name="矩形 35"/>
            <p:cNvSpPr/>
            <p:nvPr/>
          </p:nvSpPr>
          <p:spPr>
            <a:xfrm>
              <a:off x="5132327" y="1480596"/>
              <a:ext cx="370459" cy="290680"/>
            </a:xfrm>
            <a:prstGeom prst="rect">
              <a:avLst/>
            </a:prstGeom>
          </p:spPr>
          <p:txBody>
            <a:bodyPr wrap="none" lIns="76179" tIns="38089" rIns="76179" bIns="38089">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05</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37" name="文本框 7"/>
          <p:cNvSpPr txBox="1">
            <a:spLocks noChangeArrowheads="1"/>
          </p:cNvSpPr>
          <p:nvPr/>
        </p:nvSpPr>
        <p:spPr bwMode="auto">
          <a:xfrm>
            <a:off x="1780263" y="1508277"/>
            <a:ext cx="2232248" cy="6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zh-CN" sz="1200">
                <a:latin typeface="+mn-ea"/>
                <a:ea typeface="+mn-ea"/>
              </a:rPr>
              <a:t>共保障顺丰快提货量</a:t>
            </a:r>
            <a:r>
              <a:rPr lang="en-US" altLang="zh-CN" sz="1200">
                <a:latin typeface="+mn-ea"/>
                <a:ea typeface="+mn-ea"/>
              </a:rPr>
              <a:t>552.479</a:t>
            </a:r>
            <a:r>
              <a:rPr lang="zh-CN" altLang="zh-CN" sz="1200">
                <a:latin typeface="+mn-ea"/>
                <a:ea typeface="+mn-ea"/>
              </a:rPr>
              <a:t>吨，同比上月下降了</a:t>
            </a:r>
            <a:r>
              <a:rPr lang="en-US" altLang="zh-CN" sz="1200">
                <a:latin typeface="+mn-ea"/>
                <a:ea typeface="+mn-ea"/>
              </a:rPr>
              <a:t>26%</a:t>
            </a:r>
            <a:r>
              <a:rPr lang="zh-CN" altLang="zh-CN" sz="1200">
                <a:latin typeface="+mn-ea"/>
                <a:ea typeface="+mn-ea"/>
              </a:rPr>
              <a:t>；</a:t>
            </a:r>
            <a:endParaRPr lang="zh-CN" altLang="en-US" sz="1200">
              <a:solidFill>
                <a:schemeClr val="tx1">
                  <a:lumMod val="85000"/>
                  <a:lumOff val="15000"/>
                </a:schemeClr>
              </a:solidFill>
              <a:latin typeface="+mn-ea"/>
              <a:ea typeface="+mn-ea"/>
            </a:endParaRPr>
          </a:p>
        </p:txBody>
      </p:sp>
      <p:sp>
        <p:nvSpPr>
          <p:cNvPr id="38" name="文本框 7"/>
          <p:cNvSpPr txBox="1">
            <a:spLocks noChangeArrowheads="1"/>
          </p:cNvSpPr>
          <p:nvPr/>
        </p:nvSpPr>
        <p:spPr bwMode="auto">
          <a:xfrm>
            <a:off x="1780263" y="2425687"/>
            <a:ext cx="2232248" cy="6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zh-CN" sz="1200">
                <a:latin typeface="+mn-ea"/>
                <a:ea typeface="+mn-ea"/>
              </a:rPr>
              <a:t>共保障跨越快提货量</a:t>
            </a:r>
            <a:r>
              <a:rPr lang="en-US" altLang="zh-CN" sz="1200">
                <a:latin typeface="+mn-ea"/>
                <a:ea typeface="+mn-ea"/>
              </a:rPr>
              <a:t>356.339</a:t>
            </a:r>
            <a:r>
              <a:rPr lang="zh-CN" altLang="zh-CN" sz="1200">
                <a:latin typeface="+mn-ea"/>
                <a:ea typeface="+mn-ea"/>
              </a:rPr>
              <a:t>吨，同比上月上升了</a:t>
            </a:r>
            <a:r>
              <a:rPr lang="en-US" altLang="zh-CN" sz="1200">
                <a:latin typeface="+mn-ea"/>
                <a:ea typeface="+mn-ea"/>
              </a:rPr>
              <a:t>44.3%</a:t>
            </a:r>
            <a:r>
              <a:rPr lang="zh-CN" altLang="zh-CN" sz="1200">
                <a:latin typeface="+mn-ea"/>
                <a:ea typeface="+mn-ea"/>
              </a:rPr>
              <a:t>；</a:t>
            </a:r>
            <a:endParaRPr lang="zh-CN" altLang="en-US" sz="1200">
              <a:solidFill>
                <a:schemeClr val="tx1">
                  <a:lumMod val="85000"/>
                  <a:lumOff val="15000"/>
                </a:schemeClr>
              </a:solidFill>
              <a:latin typeface="+mn-ea"/>
              <a:ea typeface="+mn-ea"/>
            </a:endParaRPr>
          </a:p>
        </p:txBody>
      </p:sp>
      <p:sp>
        <p:nvSpPr>
          <p:cNvPr id="39" name="文本框 7"/>
          <p:cNvSpPr txBox="1">
            <a:spLocks noChangeArrowheads="1"/>
          </p:cNvSpPr>
          <p:nvPr/>
        </p:nvSpPr>
        <p:spPr bwMode="auto">
          <a:xfrm>
            <a:off x="5740703" y="1554197"/>
            <a:ext cx="2232248" cy="6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zh-CN" sz="1200">
                <a:latin typeface="+mn-ea"/>
                <a:ea typeface="+mn-ea"/>
              </a:rPr>
              <a:t>共保障鲜花快提货量</a:t>
            </a:r>
            <a:r>
              <a:rPr lang="en-US" altLang="zh-CN" sz="1200">
                <a:latin typeface="+mn-ea"/>
                <a:ea typeface="+mn-ea"/>
              </a:rPr>
              <a:t>58.802</a:t>
            </a:r>
            <a:r>
              <a:rPr lang="zh-CN" altLang="zh-CN" sz="1200">
                <a:latin typeface="+mn-ea"/>
                <a:ea typeface="+mn-ea"/>
              </a:rPr>
              <a:t>吨</a:t>
            </a:r>
            <a:r>
              <a:rPr lang="en-US" altLang="zh-CN" sz="1200">
                <a:latin typeface="+mn-ea"/>
                <a:ea typeface="+mn-ea"/>
              </a:rPr>
              <a:t>, </a:t>
            </a:r>
            <a:r>
              <a:rPr lang="zh-CN" altLang="zh-CN" sz="1200">
                <a:latin typeface="+mn-ea"/>
                <a:ea typeface="+mn-ea"/>
              </a:rPr>
              <a:t>同比上月上升了</a:t>
            </a:r>
            <a:r>
              <a:rPr lang="en-US" altLang="zh-CN" sz="1200">
                <a:latin typeface="+mn-ea"/>
                <a:ea typeface="+mn-ea"/>
              </a:rPr>
              <a:t>1.2%</a:t>
            </a:r>
            <a:r>
              <a:rPr lang="zh-CN" altLang="zh-CN" sz="1200">
                <a:latin typeface="+mn-ea"/>
                <a:ea typeface="+mn-ea"/>
              </a:rPr>
              <a:t>；</a:t>
            </a:r>
            <a:endParaRPr lang="zh-CN" altLang="en-US" sz="1200">
              <a:solidFill>
                <a:schemeClr val="tx1">
                  <a:lumMod val="85000"/>
                  <a:lumOff val="15000"/>
                </a:schemeClr>
              </a:solidFill>
              <a:latin typeface="+mn-ea"/>
              <a:ea typeface="+mn-ea"/>
            </a:endParaRPr>
          </a:p>
        </p:txBody>
      </p:sp>
      <p:sp>
        <p:nvSpPr>
          <p:cNvPr id="40" name="文本框 7"/>
          <p:cNvSpPr txBox="1">
            <a:spLocks noChangeArrowheads="1"/>
          </p:cNvSpPr>
          <p:nvPr/>
        </p:nvSpPr>
        <p:spPr bwMode="auto">
          <a:xfrm>
            <a:off x="5740703" y="2471607"/>
            <a:ext cx="2232248" cy="6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zh-CN" sz="1200">
                <a:latin typeface="+mn-ea"/>
                <a:ea typeface="+mn-ea"/>
              </a:rPr>
              <a:t>共保障优顺通快提货量</a:t>
            </a:r>
            <a:r>
              <a:rPr lang="en-US" altLang="zh-CN" sz="1200">
                <a:latin typeface="+mn-ea"/>
                <a:ea typeface="+mn-ea"/>
              </a:rPr>
              <a:t>27.034</a:t>
            </a:r>
            <a:r>
              <a:rPr lang="zh-CN" altLang="zh-CN" sz="1200">
                <a:latin typeface="+mn-ea"/>
                <a:ea typeface="+mn-ea"/>
              </a:rPr>
              <a:t>吨，同比上月下降了</a:t>
            </a:r>
            <a:r>
              <a:rPr lang="en-US" altLang="zh-CN" sz="1200">
                <a:latin typeface="+mn-ea"/>
                <a:ea typeface="+mn-ea"/>
              </a:rPr>
              <a:t>32.6%</a:t>
            </a:r>
            <a:r>
              <a:rPr lang="zh-CN" altLang="zh-CN" sz="1200">
                <a:latin typeface="+mn-ea"/>
                <a:ea typeface="+mn-ea"/>
              </a:rPr>
              <a:t>；</a:t>
            </a:r>
            <a:endParaRPr lang="zh-CN" altLang="en-US" sz="1200">
              <a:solidFill>
                <a:schemeClr val="tx1">
                  <a:lumMod val="85000"/>
                  <a:lumOff val="15000"/>
                </a:schemeClr>
              </a:solidFill>
              <a:latin typeface="+mn-ea"/>
              <a:ea typeface="+mn-ea"/>
            </a:endParaRPr>
          </a:p>
        </p:txBody>
      </p:sp>
      <p:grpSp>
        <p:nvGrpSpPr>
          <p:cNvPr id="42" name="组合 41"/>
          <p:cNvGrpSpPr/>
          <p:nvPr/>
        </p:nvGrpSpPr>
        <p:grpSpPr>
          <a:xfrm>
            <a:off x="1043608" y="3430027"/>
            <a:ext cx="648014" cy="647940"/>
            <a:chOff x="4957517" y="1273292"/>
            <a:chExt cx="720080" cy="720000"/>
          </a:xfrm>
        </p:grpSpPr>
        <p:sp>
          <p:nvSpPr>
            <p:cNvPr id="43" name="椭圆 42"/>
            <p:cNvSpPr/>
            <p:nvPr/>
          </p:nvSpPr>
          <p:spPr>
            <a:xfrm rot="16200000">
              <a:off x="4957557" y="1273252"/>
              <a:ext cx="720000" cy="7200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sz="1200" b="1">
                <a:latin typeface="微软雅黑" panose="020B0503020204020204" pitchFamily="34" charset="-122"/>
                <a:ea typeface="微软雅黑" panose="020B0503020204020204" pitchFamily="34" charset="-122"/>
              </a:endParaRPr>
            </a:p>
          </p:txBody>
        </p:sp>
        <p:sp>
          <p:nvSpPr>
            <p:cNvPr id="44" name="矩形 43"/>
            <p:cNvSpPr/>
            <p:nvPr/>
          </p:nvSpPr>
          <p:spPr>
            <a:xfrm>
              <a:off x="5132327" y="1480596"/>
              <a:ext cx="370459" cy="290680"/>
            </a:xfrm>
            <a:prstGeom prst="rect">
              <a:avLst/>
            </a:prstGeom>
          </p:spPr>
          <p:txBody>
            <a:bodyPr wrap="none" lIns="76179" tIns="38089" rIns="76179" bIns="38089">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03</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45" name="文本框 7"/>
          <p:cNvSpPr txBox="1">
            <a:spLocks noChangeArrowheads="1"/>
          </p:cNvSpPr>
          <p:nvPr/>
        </p:nvSpPr>
        <p:spPr bwMode="auto">
          <a:xfrm>
            <a:off x="1780262" y="3502328"/>
            <a:ext cx="2287681" cy="6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zh-CN" sz="1200">
                <a:latin typeface="+mn-ea"/>
                <a:ea typeface="+mn-ea"/>
              </a:rPr>
              <a:t>共保障鸿丰华通快提货量</a:t>
            </a:r>
            <a:r>
              <a:rPr lang="en-US" altLang="zh-CN" sz="1200">
                <a:latin typeface="+mn-ea"/>
                <a:ea typeface="+mn-ea"/>
              </a:rPr>
              <a:t>5.441</a:t>
            </a:r>
            <a:r>
              <a:rPr lang="zh-CN" altLang="zh-CN" sz="1200">
                <a:latin typeface="+mn-ea"/>
                <a:ea typeface="+mn-ea"/>
              </a:rPr>
              <a:t>吨，同比上月下降了</a:t>
            </a:r>
            <a:r>
              <a:rPr lang="en-US" altLang="zh-CN" sz="1200">
                <a:latin typeface="+mn-ea"/>
                <a:ea typeface="+mn-ea"/>
              </a:rPr>
              <a:t>12.1%</a:t>
            </a:r>
            <a:r>
              <a:rPr lang="zh-CN" altLang="zh-CN" sz="1200">
                <a:latin typeface="+mn-ea"/>
                <a:ea typeface="+mn-ea"/>
              </a:rPr>
              <a:t>；</a:t>
            </a:r>
            <a:endParaRPr lang="zh-CN" altLang="en-US" sz="1200">
              <a:solidFill>
                <a:schemeClr val="tx1">
                  <a:lumMod val="85000"/>
                  <a:lumOff val="15000"/>
                </a:schemeClr>
              </a:solidFill>
              <a:latin typeface="+mn-ea"/>
              <a:ea typeface="+mn-ea"/>
            </a:endParaRPr>
          </a:p>
        </p:txBody>
      </p:sp>
      <p:sp>
        <p:nvSpPr>
          <p:cNvPr id="46" name="矩形 45"/>
          <p:cNvSpPr/>
          <p:nvPr/>
        </p:nvSpPr>
        <p:spPr>
          <a:xfrm>
            <a:off x="3825348" y="914533"/>
            <a:ext cx="1518364" cy="400110"/>
          </a:xfrm>
          <a:prstGeom prst="rect">
            <a:avLst/>
          </a:prstGeom>
        </p:spPr>
        <p:txBody>
          <a:bodyPr wrap="none">
            <a:spAutoFit/>
          </a:bodyPr>
          <a:lstStyle/>
          <a:p>
            <a:r>
              <a:rPr lang="zh-CN" altLang="zh-CN" sz="2000" kern="100" spc="600">
                <a:latin typeface="微软雅黑" panose="020B0503020204020204" pitchFamily="34" charset="-122"/>
                <a:ea typeface="微软雅黑" panose="020B0503020204020204" pitchFamily="34" charset="-122"/>
                <a:cs typeface="方正仿宋_GBK" panose="03000509000000000000" pitchFamily="65" charset="-122"/>
              </a:rPr>
              <a:t>增值服务</a:t>
            </a:r>
            <a:endParaRPr lang="zh-CN" altLang="en-US" sz="2000" spc="600">
              <a:latin typeface="微软雅黑" panose="020B0503020204020204" pitchFamily="34" charset="-122"/>
              <a:ea typeface="微软雅黑" panose="020B0503020204020204" pitchFamily="34" charset="-122"/>
            </a:endParaRPr>
          </a:p>
        </p:txBody>
      </p: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6"/>
                                        </p:tgtEl>
                                        <p:attrNameLst>
                                          <p:attrName>ppt_y</p:attrName>
                                        </p:attrNameLst>
                                      </p:cBhvr>
                                      <p:tavLst>
                                        <p:tav tm="0">
                                          <p:val>
                                            <p:strVal val="#ppt_y"/>
                                          </p:val>
                                        </p:tav>
                                        <p:tav tm="100000">
                                          <p:val>
                                            <p:strVal val="#ppt_y"/>
                                          </p:val>
                                        </p:tav>
                                      </p:tavLst>
                                    </p:anim>
                                    <p:anim calcmode="lin" valueType="num">
                                      <p:cBhvr>
                                        <p:cTn id="22"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6"/>
                                        </p:tgtEl>
                                      </p:cBhvr>
                                    </p:animEffect>
                                  </p:childTnLst>
                                </p:cTn>
                              </p:par>
                            </p:childTnLst>
                          </p:cTn>
                        </p:par>
                        <p:par>
                          <p:cTn id="25" fill="hold">
                            <p:stCondLst>
                              <p:cond delay="1899"/>
                            </p:stCondLst>
                            <p:childTnLst>
                              <p:par>
                                <p:cTn id="26" presetID="45"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ppt_w</p:attrName>
                                        </p:attrNameLst>
                                      </p:cBhvr>
                                      <p:tavLst>
                                        <p:tav tm="0" fmla="#ppt_w*sin(2.5*pi*$)">
                                          <p:val>
                                            <p:fltVal val="0"/>
                                          </p:val>
                                        </p:tav>
                                        <p:tav tm="100000">
                                          <p:val>
                                            <p:fltVal val="1"/>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childTnLst>
                          </p:cTn>
                        </p:par>
                        <p:par>
                          <p:cTn id="31" fill="hold">
                            <p:stCondLst>
                              <p:cond delay="2399"/>
                            </p:stCondLst>
                            <p:childTnLst>
                              <p:par>
                                <p:cTn id="32" presetID="2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par>
                          <p:cTn id="35" fill="hold">
                            <p:stCondLst>
                              <p:cond delay="2899"/>
                            </p:stCondLst>
                            <p:childTnLst>
                              <p:par>
                                <p:cTn id="36" presetID="45"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ppt_w</p:attrName>
                                        </p:attrNameLst>
                                      </p:cBhvr>
                                      <p:tavLst>
                                        <p:tav tm="0" fmla="#ppt_w*sin(2.5*pi*$)">
                                          <p:val>
                                            <p:fltVal val="0"/>
                                          </p:val>
                                        </p:tav>
                                        <p:tav tm="100000">
                                          <p:val>
                                            <p:fltVal val="1"/>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childTnLst>
                                </p:cTn>
                              </p:par>
                            </p:childTnLst>
                          </p:cTn>
                        </p:par>
                        <p:par>
                          <p:cTn id="41" fill="hold">
                            <p:stCondLst>
                              <p:cond delay="3399"/>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3899"/>
                            </p:stCondLst>
                            <p:childTnLst>
                              <p:par>
                                <p:cTn id="46" presetID="45"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anim calcmode="lin" valueType="num">
                                      <p:cBhvr>
                                        <p:cTn id="49" dur="500" fill="hold"/>
                                        <p:tgtEl>
                                          <p:spTgt spid="42"/>
                                        </p:tgtEl>
                                        <p:attrNameLst>
                                          <p:attrName>ppt_w</p:attrName>
                                        </p:attrNameLst>
                                      </p:cBhvr>
                                      <p:tavLst>
                                        <p:tav tm="0" fmla="#ppt_w*sin(2.5*pi*$)">
                                          <p:val>
                                            <p:fltVal val="0"/>
                                          </p:val>
                                        </p:tav>
                                        <p:tav tm="100000">
                                          <p:val>
                                            <p:fltVal val="1"/>
                                          </p:val>
                                        </p:tav>
                                      </p:tavLst>
                                    </p:anim>
                                    <p:anim calcmode="lin" valueType="num">
                                      <p:cBhvr>
                                        <p:cTn id="50" dur="500" fill="hold"/>
                                        <p:tgtEl>
                                          <p:spTgt spid="42"/>
                                        </p:tgtEl>
                                        <p:attrNameLst>
                                          <p:attrName>ppt_h</p:attrName>
                                        </p:attrNameLst>
                                      </p:cBhvr>
                                      <p:tavLst>
                                        <p:tav tm="0">
                                          <p:val>
                                            <p:strVal val="#ppt_h"/>
                                          </p:val>
                                        </p:tav>
                                        <p:tav tm="100000">
                                          <p:val>
                                            <p:strVal val="#ppt_h"/>
                                          </p:val>
                                        </p:tav>
                                      </p:tavLst>
                                    </p:anim>
                                  </p:childTnLst>
                                </p:cTn>
                              </p:par>
                            </p:childTnLst>
                          </p:cTn>
                        </p:par>
                        <p:par>
                          <p:cTn id="51" fill="hold">
                            <p:stCondLst>
                              <p:cond delay="4399"/>
                            </p:stCondLst>
                            <p:childTnLst>
                              <p:par>
                                <p:cTn id="52" presetID="22" presetClass="entr" presetSubtype="8"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par>
                          <p:cTn id="55" fill="hold">
                            <p:stCondLst>
                              <p:cond delay="4899"/>
                            </p:stCondLst>
                            <p:childTnLst>
                              <p:par>
                                <p:cTn id="56" presetID="45" presetClass="entr" presetSubtype="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anim calcmode="lin" valueType="num">
                                      <p:cBhvr>
                                        <p:cTn id="59" dur="500" fill="hold"/>
                                        <p:tgtEl>
                                          <p:spTgt spid="31"/>
                                        </p:tgtEl>
                                        <p:attrNameLst>
                                          <p:attrName>ppt_w</p:attrName>
                                        </p:attrNameLst>
                                      </p:cBhvr>
                                      <p:tavLst>
                                        <p:tav tm="0" fmla="#ppt_w*sin(2.5*pi*$)">
                                          <p:val>
                                            <p:fltVal val="0"/>
                                          </p:val>
                                        </p:tav>
                                        <p:tav tm="100000">
                                          <p:val>
                                            <p:fltVal val="1"/>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childTnLst>
                          </p:cTn>
                        </p:par>
                        <p:par>
                          <p:cTn id="61" fill="hold">
                            <p:stCondLst>
                              <p:cond delay="5399"/>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5899"/>
                            </p:stCondLst>
                            <p:childTnLst>
                              <p:par>
                                <p:cTn id="66" presetID="45" presetClass="entr" presetSubtype="0"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anim calcmode="lin" valueType="num">
                                      <p:cBhvr>
                                        <p:cTn id="69" dur="500" fill="hold"/>
                                        <p:tgtEl>
                                          <p:spTgt spid="34"/>
                                        </p:tgtEl>
                                        <p:attrNameLst>
                                          <p:attrName>ppt_w</p:attrName>
                                        </p:attrNameLst>
                                      </p:cBhvr>
                                      <p:tavLst>
                                        <p:tav tm="0" fmla="#ppt_w*sin(2.5*pi*$)">
                                          <p:val>
                                            <p:fltVal val="0"/>
                                          </p:val>
                                        </p:tav>
                                        <p:tav tm="100000">
                                          <p:val>
                                            <p:fltVal val="1"/>
                                          </p:val>
                                        </p:tav>
                                      </p:tavLst>
                                    </p:anim>
                                    <p:anim calcmode="lin" valueType="num">
                                      <p:cBhvr>
                                        <p:cTn id="70" dur="500" fill="hold"/>
                                        <p:tgtEl>
                                          <p:spTgt spid="34"/>
                                        </p:tgtEl>
                                        <p:attrNameLst>
                                          <p:attrName>ppt_h</p:attrName>
                                        </p:attrNameLst>
                                      </p:cBhvr>
                                      <p:tavLst>
                                        <p:tav tm="0">
                                          <p:val>
                                            <p:strVal val="#ppt_h"/>
                                          </p:val>
                                        </p:tav>
                                        <p:tav tm="100000">
                                          <p:val>
                                            <p:strVal val="#ppt_h"/>
                                          </p:val>
                                        </p:tav>
                                      </p:tavLst>
                                    </p:anim>
                                  </p:childTnLst>
                                </p:cTn>
                              </p:par>
                            </p:childTnLst>
                          </p:cTn>
                        </p:par>
                        <p:par>
                          <p:cTn id="71" fill="hold">
                            <p:stCondLst>
                              <p:cond delay="6399"/>
                            </p:stCondLst>
                            <p:childTnLst>
                              <p:par>
                                <p:cTn id="72" presetID="22" presetClass="entr" presetSubtype="8"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P spid="39" grpId="0"/>
      <p:bldP spid="40"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432697" y="164646"/>
            <a:ext cx="180049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zh-CN" b="1" spc="300">
                <a:solidFill>
                  <a:schemeClr val="bg1"/>
                </a:solidFill>
                <a:latin typeface="微软雅黑" panose="020B0503020204020204" pitchFamily="34" charset="-122"/>
                <a:ea typeface="微软雅黑" panose="020B0503020204020204" pitchFamily="34" charset="-122"/>
              </a:rPr>
              <a:t>服务保障情况</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9" name="MH_Other_2"/>
          <p:cNvSpPr/>
          <p:nvPr>
            <p:custDataLst>
              <p:tags r:id="rId1"/>
            </p:custDataLst>
          </p:nvPr>
        </p:nvSpPr>
        <p:spPr>
          <a:xfrm>
            <a:off x="6286900" y="2061161"/>
            <a:ext cx="1595675" cy="183490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anchor="ctr">
            <a:normAutofit/>
          </a:bodyPr>
          <a:lstStyle/>
          <a:p>
            <a:pPr lvl="0" algn="ctr" defTabSz="1600200">
              <a:lnSpc>
                <a:spcPct val="150000"/>
              </a:lnSpc>
              <a:spcAft>
                <a:spcPct val="35000"/>
              </a:spcAft>
              <a:defRPr/>
            </a:pPr>
            <a:r>
              <a:rPr lang="zh-CN" altLang="zh-CN" sz="2000">
                <a:latin typeface="微软雅黑" panose="020B0503020204020204" pitchFamily="34" charset="-122"/>
                <a:ea typeface="微软雅黑" panose="020B0503020204020204" pitchFamily="34" charset="-122"/>
              </a:rPr>
              <a:t>同比上月下降</a:t>
            </a:r>
            <a:r>
              <a:rPr lang="en-US" altLang="zh-CN" sz="2000">
                <a:latin typeface="微软雅黑" panose="020B0503020204020204" pitchFamily="34" charset="-122"/>
                <a:ea typeface="微软雅黑" panose="020B0503020204020204" pitchFamily="34" charset="-122"/>
              </a:rPr>
              <a:t>5%</a:t>
            </a: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11" name="MH_Other_6"/>
          <p:cNvSpPr/>
          <p:nvPr>
            <p:custDataLst>
              <p:tags r:id="rId2"/>
            </p:custDataLst>
          </p:nvPr>
        </p:nvSpPr>
        <p:spPr>
          <a:xfrm>
            <a:off x="3851920" y="1923678"/>
            <a:ext cx="1834795" cy="2109871"/>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anchor="ctr">
            <a:normAutofit/>
          </a:bodyPr>
          <a:lstStyle/>
          <a:p>
            <a:pPr algn="ctr" defTabSz="1600200">
              <a:lnSpc>
                <a:spcPct val="160000"/>
              </a:lnSpc>
              <a:spcAft>
                <a:spcPct val="35000"/>
              </a:spcAft>
              <a:defRPr/>
            </a:pPr>
            <a:r>
              <a:rPr lang="en-US" altLang="zh-CN" sz="2000">
                <a:latin typeface="微软雅黑" panose="020B0503020204020204" pitchFamily="34" charset="-122"/>
                <a:ea typeface="微软雅黑" panose="020B0503020204020204" pitchFamily="34" charset="-122"/>
              </a:rPr>
              <a:t>3</a:t>
            </a:r>
            <a:r>
              <a:rPr lang="zh-CN" altLang="zh-CN" sz="2000">
                <a:latin typeface="微软雅黑" panose="020B0503020204020204" pitchFamily="34" charset="-122"/>
                <a:ea typeface="微软雅黑" panose="020B0503020204020204" pitchFamily="34" charset="-122"/>
              </a:rPr>
              <a:t>月份共保障了</a:t>
            </a:r>
            <a:r>
              <a:rPr lang="en-US" altLang="zh-CN" sz="2000">
                <a:latin typeface="微软雅黑" panose="020B0503020204020204" pitchFamily="34" charset="-122"/>
                <a:ea typeface="微软雅黑" panose="020B0503020204020204" pitchFamily="34" charset="-122"/>
              </a:rPr>
              <a:t>1327.9</a:t>
            </a:r>
            <a:r>
              <a:rPr lang="zh-CN" altLang="zh-CN" sz="2000">
                <a:latin typeface="微软雅黑" panose="020B0503020204020204" pitchFamily="34" charset="-122"/>
                <a:ea typeface="微软雅黑" panose="020B0503020204020204" pitchFamily="34" charset="-122"/>
              </a:rPr>
              <a:t>吨</a:t>
            </a:r>
            <a:endParaRPr lang="zh-CN" altLang="en-US" sz="2000">
              <a:latin typeface="微软雅黑" panose="020B0503020204020204" pitchFamily="34" charset="-122"/>
              <a:ea typeface="微软雅黑" panose="020B0503020204020204" pitchFamily="34" charset="-122"/>
            </a:endParaRPr>
          </a:p>
        </p:txBody>
      </p:sp>
      <p:sp>
        <p:nvSpPr>
          <p:cNvPr id="12" name="MH_Title_1"/>
          <p:cNvSpPr/>
          <p:nvPr>
            <p:custDataLst>
              <p:tags r:id="rId3"/>
            </p:custDataLst>
          </p:nvPr>
        </p:nvSpPr>
        <p:spPr>
          <a:xfrm>
            <a:off x="1024902" y="1723271"/>
            <a:ext cx="2232248" cy="256691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ormAutofit/>
          </a:bodyPr>
          <a:lstStyle/>
          <a:p>
            <a:pPr algn="ctr" defTabSz="1600200">
              <a:lnSpc>
                <a:spcPct val="150000"/>
              </a:lnSpc>
              <a:spcAft>
                <a:spcPct val="35000"/>
              </a:spcAft>
              <a:defRPr/>
            </a:pPr>
            <a:r>
              <a:rPr lang="zh-CN" altLang="zh-CN" sz="2400">
                <a:latin typeface="微软雅黑" panose="020B0503020204020204" pitchFamily="34" charset="-122"/>
                <a:ea typeface="微软雅黑" panose="020B0503020204020204" pitchFamily="34" charset="-122"/>
              </a:rPr>
              <a:t>进港共有</a:t>
            </a:r>
            <a:r>
              <a:rPr lang="en-US" altLang="zh-CN" sz="2400">
                <a:latin typeface="微软雅黑" panose="020B0503020204020204" pitchFamily="34" charset="-122"/>
                <a:ea typeface="微软雅黑" panose="020B0503020204020204" pitchFamily="34" charset="-122"/>
              </a:rPr>
              <a:t>14</a:t>
            </a:r>
            <a:r>
              <a:rPr lang="zh-CN" altLang="zh-CN" sz="2400">
                <a:latin typeface="微软雅黑" panose="020B0503020204020204" pitchFamily="34" charset="-122"/>
                <a:ea typeface="微软雅黑" panose="020B0503020204020204" pitchFamily="34" charset="-122"/>
              </a:rPr>
              <a:t>家月结代理客户</a:t>
            </a:r>
            <a:endParaRPr lang="en-US" altLang="zh-CN" sz="2400">
              <a:solidFill>
                <a:srgbClr val="FFFFFF"/>
              </a:solidFill>
              <a:latin typeface="微软雅黑" panose="020B0503020204020204" pitchFamily="34" charset="-122"/>
              <a:ea typeface="微软雅黑" panose="020B0503020204020204" pitchFamily="34" charset="-122"/>
            </a:endParaRPr>
          </a:p>
        </p:txBody>
      </p:sp>
      <p:sp>
        <p:nvSpPr>
          <p:cNvPr id="3" name="矩形 2"/>
          <p:cNvSpPr/>
          <p:nvPr/>
        </p:nvSpPr>
        <p:spPr>
          <a:xfrm>
            <a:off x="3425226" y="1010893"/>
            <a:ext cx="2852063" cy="400110"/>
          </a:xfrm>
          <a:prstGeom prst="rect">
            <a:avLst/>
          </a:prstGeom>
        </p:spPr>
        <p:txBody>
          <a:bodyPr wrap="none">
            <a:spAutoFit/>
          </a:bodyPr>
          <a:lstStyle/>
          <a:p>
            <a:r>
              <a:rPr lang="zh-CN" altLang="zh-CN" sz="2000" kern="100" spc="600">
                <a:latin typeface="微软雅黑" panose="020B0503020204020204" pitchFamily="34" charset="-122"/>
                <a:ea typeface="微软雅黑" panose="020B0503020204020204" pitchFamily="34" charset="-122"/>
                <a:cs typeface="方正仿宋_GBK" panose="03000509000000000000" pitchFamily="65" charset="-122"/>
              </a:rPr>
              <a:t>进港月结代理业务</a:t>
            </a:r>
            <a:endParaRPr lang="zh-CN" altLang="en-US" sz="2000" spc="600">
              <a:latin typeface="微软雅黑" panose="020B0503020204020204" pitchFamily="34" charset="-122"/>
              <a:ea typeface="微软雅黑" panose="020B0503020204020204" pitchFamily="34" charset="-122"/>
            </a:endParaRPr>
          </a:p>
        </p:txBody>
      </p: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par>
                          <p:cTn id="25" fill="hold">
                            <p:stCondLst>
                              <p:cond delay="2099"/>
                            </p:stCondLst>
                            <p:childTnLst>
                              <p:par>
                                <p:cTn id="26" presetID="3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3099"/>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fltVal val="0"/>
                                          </p:val>
                                        </p:tav>
                                        <p:tav tm="100000">
                                          <p:val>
                                            <p:strVal val="#ppt_w"/>
                                          </p:val>
                                        </p:tav>
                                      </p:tavLst>
                                    </p:anim>
                                    <p:anim calcmode="lin" valueType="num">
                                      <p:cBhvr>
                                        <p:cTn id="36" dur="750" fill="hold"/>
                                        <p:tgtEl>
                                          <p:spTgt spid="11"/>
                                        </p:tgtEl>
                                        <p:attrNameLst>
                                          <p:attrName>ppt_h</p:attrName>
                                        </p:attrNameLst>
                                      </p:cBhvr>
                                      <p:tavLst>
                                        <p:tav tm="0">
                                          <p:val>
                                            <p:fltVal val="0"/>
                                          </p:val>
                                        </p:tav>
                                        <p:tav tm="100000">
                                          <p:val>
                                            <p:strVal val="#ppt_h"/>
                                          </p:val>
                                        </p:tav>
                                      </p:tavLst>
                                    </p:anim>
                                    <p:animEffect transition="in" filter="fade">
                                      <p:cBhvr>
                                        <p:cTn id="37" dur="750"/>
                                        <p:tgtEl>
                                          <p:spTgt spid="11"/>
                                        </p:tgtEl>
                                      </p:cBhvr>
                                    </p:animEffect>
                                  </p:childTnLst>
                                </p:cTn>
                              </p:par>
                              <p:par>
                                <p:cTn id="38" presetID="42" presetClass="path" presetSubtype="0" accel="50000" decel="50000" fill="hold" grpId="1" nodeType="withEffect">
                                  <p:stCondLst>
                                    <p:cond delay="0"/>
                                  </p:stCondLst>
                                  <p:childTnLst>
                                    <p:animMotion origin="layout" path="M 2.22222E-06 -2.34568E-06 L 0.14826 0.00618" pathEditMode="relative" rAng="0" ptsTypes="AA">
                                      <p:cBhvr>
                                        <p:cTn id="39" dur="750" spd="-100000" fill="hold"/>
                                        <p:tgtEl>
                                          <p:spTgt spid="11"/>
                                        </p:tgtEl>
                                        <p:attrNameLst>
                                          <p:attrName>ppt_x</p:attrName>
                                          <p:attrName>ppt_y</p:attrName>
                                        </p:attrNameLst>
                                      </p:cBhvr>
                                      <p:rCtr x="7413" y="309"/>
                                    </p:animMotion>
                                  </p:childTnLst>
                                </p:cTn>
                              </p:par>
                              <p:par>
                                <p:cTn id="40" presetID="53" presetClass="entr" presetSubtype="16"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42" presetClass="path" presetSubtype="0" accel="50000" decel="50000" fill="hold" grpId="1" nodeType="withEffect">
                                  <p:stCondLst>
                                    <p:cond delay="250"/>
                                  </p:stCondLst>
                                  <p:childTnLst>
                                    <p:animMotion origin="layout" path="M -2.77778E-06 -2.34568E-06 L 0.06997 -0.24444" pathEditMode="relative" rAng="0" ptsTypes="AA">
                                      <p:cBhvr>
                                        <p:cTn id="46" dur="750" spd="-100000" fill="hold"/>
                                        <p:tgtEl>
                                          <p:spTgt spid="9"/>
                                        </p:tgtEl>
                                        <p:attrNameLst>
                                          <p:attrName>ppt_x</p:attrName>
                                          <p:attrName>ppt_y</p:attrName>
                                        </p:attrNameLst>
                                      </p:cBhvr>
                                      <p:rCtr x="3490" y="-1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animBg="1"/>
      <p:bldP spid="11" grpId="0" animBg="1"/>
      <p:bldP spid="11" grpId="1" animBg="1"/>
      <p:bldP spid="1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0378" r="533" b="721"/>
          <a:stretch>
            <a:fillRect/>
          </a:stretch>
        </p:blipFill>
        <p:spPr>
          <a:xfrm>
            <a:off x="0" y="0"/>
            <a:ext cx="6154057" cy="5143500"/>
          </a:xfrm>
          <a:prstGeom prst="rect">
            <a:avLst/>
          </a:prstGeom>
        </p:spPr>
      </p:pic>
      <p:sp>
        <p:nvSpPr>
          <p:cNvPr id="6"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83968"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04</a:t>
            </a:r>
            <a:endParaRPr lang="zh-CN" altLang="en-US" sz="3600" b="1">
              <a:solidFill>
                <a:schemeClr val="bg1"/>
              </a:solidFill>
            </a:endParaRPr>
          </a:p>
        </p:txBody>
      </p:sp>
      <p:sp>
        <p:nvSpPr>
          <p:cNvPr id="9" name="矩形 8"/>
          <p:cNvSpPr/>
          <p:nvPr/>
        </p:nvSpPr>
        <p:spPr>
          <a:xfrm>
            <a:off x="6154057" y="2715766"/>
            <a:ext cx="3666472" cy="461665"/>
          </a:xfrm>
          <a:prstGeom prst="rect">
            <a:avLst/>
          </a:prstGeom>
        </p:spPr>
        <p:txBody>
          <a:bodyPr wrap="square">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服务检查情况</a:t>
            </a:r>
          </a:p>
        </p:txBody>
      </p:sp>
      <p:sp>
        <p:nvSpPr>
          <p:cNvPr id="11" name="矩形 10"/>
          <p:cNvSpPr/>
          <p:nvPr/>
        </p:nvSpPr>
        <p:spPr>
          <a:xfrm>
            <a:off x="0" y="1"/>
            <a:ext cx="9144000" cy="5143500"/>
          </a:xfrm>
          <a:prstGeom prst="rect">
            <a:avLst/>
          </a:prstGeom>
          <a:noFill/>
          <a:ln w="254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p14:flip dir="r"/>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395536" y="164646"/>
            <a:ext cx="180049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zh-CN" b="1" spc="300">
                <a:solidFill>
                  <a:schemeClr val="bg1"/>
                </a:solidFill>
                <a:latin typeface="微软雅黑" panose="020B0503020204020204" pitchFamily="34" charset="-122"/>
                <a:ea typeface="微软雅黑" panose="020B0503020204020204" pitchFamily="34" charset="-122"/>
              </a:rPr>
              <a:t>主要工作事项</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18"/>
          <p:cNvSpPr/>
          <p:nvPr/>
        </p:nvSpPr>
        <p:spPr>
          <a:xfrm>
            <a:off x="378300" y="1491630"/>
            <a:ext cx="1672785" cy="3168352"/>
          </a:xfrm>
          <a:custGeom>
            <a:avLst/>
            <a:gdLst/>
            <a:ahLst/>
            <a:cxnLst/>
            <a:rect l="l" t="t" r="r" b="b"/>
            <a:pathLst>
              <a:path w="2736304" h="3312367">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lumMod val="95000"/>
            </a:schemeClr>
          </a:solidFill>
          <a:ln w="127000">
            <a:solidFill>
              <a:srgbClr val="0070C0"/>
            </a:solidFill>
          </a:ln>
          <a:effectLst>
            <a:innerShdw blurRad="38100" dist="50800" dir="16200000">
              <a:schemeClr val="bg1">
                <a:lumMod val="50000"/>
                <a:alpha val="30000"/>
              </a:schemeClr>
            </a:innerShdw>
          </a:effectLst>
          <a:scene3d>
            <a:camera prst="orthographicFront"/>
            <a:lightRig rig="glow" dir="t">
              <a:rot lat="0" lon="0" rev="14100000"/>
            </a:lightRig>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170086" tIns="510257" rIns="170086" bIns="43202" anchor="ctr"/>
          <a:lstStyle/>
          <a:p>
            <a:pPr lvl="0" algn="just">
              <a:lnSpc>
                <a:spcPct val="130000"/>
              </a:lnSpc>
              <a:spcBef>
                <a:spcPts val="565"/>
              </a:spcBef>
              <a:defRPr/>
            </a:pPr>
            <a:r>
              <a:rPr lang="zh-CN" altLang="zh-CN" sz="1100">
                <a:solidFill>
                  <a:schemeClr val="tx1">
                    <a:lumMod val="65000"/>
                    <a:lumOff val="35000"/>
                  </a:schemeClr>
                </a:solidFill>
              </a:rPr>
              <a:t>三月份，销售室上门走访了跨越、民航快递广州分公司、国凤物流、中钞光华等公司，针对双方存在不足之处，结合实际情况，进一步优化、梳理业务流程，全面满足客户所需，从而提升服务质量，增加公司效益。</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828889" y="1981612"/>
            <a:ext cx="771605" cy="1"/>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0" name="KSO_GT1"/>
          <p:cNvSpPr txBox="1">
            <a:spLocks noChangeArrowheads="1"/>
          </p:cNvSpPr>
          <p:nvPr/>
        </p:nvSpPr>
        <p:spPr bwMode="auto">
          <a:xfrm>
            <a:off x="745278" y="1573034"/>
            <a:ext cx="1090602" cy="415442"/>
          </a:xfrm>
          <a:prstGeom prst="rect">
            <a:avLst/>
          </a:prstGeom>
          <a:noFill/>
          <a:ln w="9525">
            <a:noFill/>
            <a:miter lim="800000"/>
          </a:ln>
        </p:spPr>
        <p:txBody>
          <a:bodyPr lIns="0" tIns="43202" rIns="0" bIns="43202" anchor="ctr"/>
          <a:lstStyle/>
          <a:p>
            <a:pPr algn="ctr" eaLnBrk="1" hangingPunct="1"/>
            <a:r>
              <a:rPr lang="zh-CN" altLang="en-US" sz="2000">
                <a:solidFill>
                  <a:srgbClr val="0070C0"/>
                </a:solidFill>
                <a:latin typeface="微软雅黑" panose="020B0503020204020204" pitchFamily="34" charset="-122"/>
                <a:ea typeface="微软雅黑" panose="020B0503020204020204" pitchFamily="34" charset="-122"/>
              </a:rPr>
              <a:t>事项一</a:t>
            </a:r>
          </a:p>
        </p:txBody>
      </p:sp>
      <p:sp>
        <p:nvSpPr>
          <p:cNvPr id="11" name="矩形 18"/>
          <p:cNvSpPr/>
          <p:nvPr/>
        </p:nvSpPr>
        <p:spPr>
          <a:xfrm>
            <a:off x="2555776" y="1491630"/>
            <a:ext cx="1672785" cy="3168352"/>
          </a:xfrm>
          <a:custGeom>
            <a:avLst/>
            <a:gdLst/>
            <a:ahLst/>
            <a:cxnLst/>
            <a:rect l="l" t="t" r="r" b="b"/>
            <a:pathLst>
              <a:path w="2736304" h="3312367">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lumMod val="95000"/>
            </a:schemeClr>
          </a:solidFill>
          <a:ln w="127000">
            <a:solidFill>
              <a:srgbClr val="0070C0"/>
            </a:solidFill>
          </a:ln>
          <a:effectLst>
            <a:innerShdw blurRad="38100" dist="50800" dir="16200000">
              <a:schemeClr val="bg1">
                <a:lumMod val="50000"/>
                <a:alpha val="30000"/>
              </a:schemeClr>
            </a:innerShdw>
          </a:effectLst>
          <a:scene3d>
            <a:camera prst="orthographicFront"/>
            <a:lightRig rig="glow" dir="t">
              <a:rot lat="0" lon="0" rev="14100000"/>
            </a:lightRig>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170086" tIns="510257" rIns="170086" bIns="43202" anchor="ctr"/>
          <a:lstStyle/>
          <a:p>
            <a:pPr lvl="0" algn="just">
              <a:lnSpc>
                <a:spcPct val="130000"/>
              </a:lnSpc>
              <a:spcBef>
                <a:spcPts val="565"/>
              </a:spcBef>
              <a:defRPr/>
            </a:pPr>
            <a:r>
              <a:rPr lang="en-US" altLang="zh-CN" sz="1100">
                <a:solidFill>
                  <a:schemeClr val="tx1">
                    <a:lumMod val="65000"/>
                    <a:lumOff val="35000"/>
                  </a:schemeClr>
                </a:solidFill>
              </a:rPr>
              <a:t>3</a:t>
            </a:r>
            <a:r>
              <a:rPr lang="zh-CN" altLang="zh-CN" sz="1100">
                <a:solidFill>
                  <a:schemeClr val="tx1">
                    <a:lumMod val="65000"/>
                    <a:lumOff val="35000"/>
                  </a:schemeClr>
                </a:solidFill>
              </a:rPr>
              <a:t>月</a:t>
            </a:r>
            <a:r>
              <a:rPr lang="en-US" altLang="zh-CN" sz="1100">
                <a:solidFill>
                  <a:schemeClr val="tx1">
                    <a:lumMod val="65000"/>
                    <a:lumOff val="35000"/>
                  </a:schemeClr>
                </a:solidFill>
              </a:rPr>
              <a:t>27</a:t>
            </a:r>
            <a:r>
              <a:rPr lang="zh-CN" altLang="zh-CN" sz="1100">
                <a:solidFill>
                  <a:schemeClr val="tx1">
                    <a:lumMod val="65000"/>
                    <a:lumOff val="35000"/>
                  </a:schemeClr>
                </a:solidFill>
              </a:rPr>
              <a:t>、</a:t>
            </a:r>
            <a:r>
              <a:rPr lang="en-US" altLang="zh-CN" sz="1100">
                <a:solidFill>
                  <a:schemeClr val="tx1">
                    <a:lumMod val="65000"/>
                    <a:lumOff val="35000"/>
                  </a:schemeClr>
                </a:solidFill>
              </a:rPr>
              <a:t>28</a:t>
            </a:r>
            <a:r>
              <a:rPr lang="zh-CN" altLang="zh-CN" sz="1100">
                <a:solidFill>
                  <a:schemeClr val="tx1">
                    <a:lumMod val="65000"/>
                    <a:lumOff val="35000"/>
                  </a:schemeClr>
                </a:solidFill>
              </a:rPr>
              <a:t>、</a:t>
            </a:r>
            <a:r>
              <a:rPr lang="en-US" altLang="zh-CN" sz="1100">
                <a:solidFill>
                  <a:schemeClr val="tx1">
                    <a:lumMod val="65000"/>
                    <a:lumOff val="35000"/>
                  </a:schemeClr>
                </a:solidFill>
              </a:rPr>
              <a:t>29</a:t>
            </a:r>
            <a:r>
              <a:rPr lang="zh-CN" altLang="zh-CN" sz="1100">
                <a:solidFill>
                  <a:schemeClr val="tx1">
                    <a:lumMod val="65000"/>
                    <a:lumOff val="35000"/>
                  </a:schemeClr>
                </a:solidFill>
              </a:rPr>
              <a:t>日销售室管理人员带领业务员、司机到机下学习机型、舱位分配和货物装卸，并进入货舱了解各种机型的舱门尺寸，面对客户询问装载情况，销售人员能够更加准确、详细的向客户解释，从而提高收运效率。</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3064297" y="1981611"/>
            <a:ext cx="770790" cy="1"/>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3" name="KSO_GT1"/>
          <p:cNvSpPr txBox="1">
            <a:spLocks noChangeArrowheads="1"/>
          </p:cNvSpPr>
          <p:nvPr/>
        </p:nvSpPr>
        <p:spPr bwMode="auto">
          <a:xfrm>
            <a:off x="2904967" y="1573034"/>
            <a:ext cx="1089450" cy="415442"/>
          </a:xfrm>
          <a:prstGeom prst="rect">
            <a:avLst/>
          </a:prstGeom>
          <a:noFill/>
          <a:ln w="9525">
            <a:noFill/>
            <a:miter lim="800000"/>
          </a:ln>
        </p:spPr>
        <p:txBody>
          <a:bodyPr lIns="0" tIns="43202" rIns="0" bIns="43202" anchor="ctr"/>
          <a:lstStyle/>
          <a:p>
            <a:pPr algn="ctr"/>
            <a:r>
              <a:rPr lang="zh-CN" altLang="en-US" sz="2000">
                <a:solidFill>
                  <a:srgbClr val="0070C0"/>
                </a:solidFill>
                <a:latin typeface="微软雅黑" panose="020B0503020204020204" pitchFamily="34" charset="-122"/>
                <a:ea typeface="微软雅黑" panose="020B0503020204020204" pitchFamily="34" charset="-122"/>
              </a:rPr>
              <a:t>事项二</a:t>
            </a:r>
          </a:p>
        </p:txBody>
      </p:sp>
      <p:sp>
        <p:nvSpPr>
          <p:cNvPr id="14" name="矩形 18"/>
          <p:cNvSpPr/>
          <p:nvPr/>
        </p:nvSpPr>
        <p:spPr>
          <a:xfrm>
            <a:off x="4788024" y="1491630"/>
            <a:ext cx="1672785" cy="3168352"/>
          </a:xfrm>
          <a:custGeom>
            <a:avLst/>
            <a:gdLst/>
            <a:ahLst/>
            <a:cxnLst/>
            <a:rect l="l" t="t" r="r" b="b"/>
            <a:pathLst>
              <a:path w="2736304" h="3312367">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lumMod val="95000"/>
            </a:schemeClr>
          </a:solidFill>
          <a:ln w="127000">
            <a:solidFill>
              <a:srgbClr val="0070C0"/>
            </a:solidFill>
          </a:ln>
          <a:effectLst>
            <a:innerShdw blurRad="38100" dist="50800" dir="16200000">
              <a:schemeClr val="bg1">
                <a:lumMod val="50000"/>
                <a:alpha val="30000"/>
              </a:schemeClr>
            </a:innerShdw>
          </a:effectLst>
          <a:scene3d>
            <a:camera prst="orthographicFront"/>
            <a:lightRig rig="glow" dir="t">
              <a:rot lat="0" lon="0" rev="14100000"/>
            </a:lightRig>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170086" tIns="510257" rIns="170086" bIns="43202" anchor="ctr"/>
          <a:lstStyle/>
          <a:p>
            <a:pPr>
              <a:lnSpc>
                <a:spcPct val="150000"/>
              </a:lnSpc>
            </a:pPr>
            <a:r>
              <a:rPr lang="zh-CN" altLang="zh-CN" sz="1100">
                <a:solidFill>
                  <a:schemeClr val="tx1">
                    <a:lumMod val="65000"/>
                    <a:lumOff val="35000"/>
                  </a:schemeClr>
                </a:solidFill>
              </a:rPr>
              <a:t>为加大派送业务量，三月份业务室下达每月需创收</a:t>
            </a:r>
            <a:r>
              <a:rPr lang="en-US" altLang="zh-CN" sz="1100">
                <a:solidFill>
                  <a:schemeClr val="tx1">
                    <a:lumMod val="65000"/>
                    <a:lumOff val="35000"/>
                  </a:schemeClr>
                </a:solidFill>
              </a:rPr>
              <a:t>1</a:t>
            </a:r>
            <a:r>
              <a:rPr lang="zh-CN" altLang="zh-CN" sz="1100">
                <a:solidFill>
                  <a:schemeClr val="tx1">
                    <a:lumMod val="65000"/>
                    <a:lumOff val="35000"/>
                  </a:schemeClr>
                </a:solidFill>
              </a:rPr>
              <a:t>万元营业额，市场散单派送量明显增加，销售室积极配合，及时安排司机配送，确保每票货物迅速、安全配运，以优质的服务吸引更多派送客户。</a:t>
            </a:r>
          </a:p>
        </p:txBody>
      </p:sp>
      <p:cxnSp>
        <p:nvCxnSpPr>
          <p:cNvPr id="15" name="直接连接符 14"/>
          <p:cNvCxnSpPr/>
          <p:nvPr/>
        </p:nvCxnSpPr>
        <p:spPr>
          <a:xfrm>
            <a:off x="5347144" y="2000915"/>
            <a:ext cx="771606" cy="1"/>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6" name="KSO_GT1"/>
          <p:cNvSpPr txBox="1">
            <a:spLocks noChangeArrowheads="1"/>
          </p:cNvSpPr>
          <p:nvPr/>
        </p:nvSpPr>
        <p:spPr bwMode="auto">
          <a:xfrm>
            <a:off x="5187645" y="1585473"/>
            <a:ext cx="1090604" cy="415442"/>
          </a:xfrm>
          <a:prstGeom prst="rect">
            <a:avLst/>
          </a:prstGeom>
          <a:noFill/>
          <a:ln w="9525">
            <a:noFill/>
            <a:miter lim="800000"/>
          </a:ln>
        </p:spPr>
        <p:txBody>
          <a:bodyPr lIns="0" tIns="43202" rIns="0" bIns="43202" anchor="ctr"/>
          <a:lstStyle/>
          <a:p>
            <a:pPr algn="ctr"/>
            <a:r>
              <a:rPr lang="zh-CN" altLang="en-US" sz="2000">
                <a:solidFill>
                  <a:srgbClr val="0070C0"/>
                </a:solidFill>
                <a:latin typeface="微软雅黑" panose="020B0503020204020204" pitchFamily="34" charset="-122"/>
                <a:ea typeface="微软雅黑" panose="020B0503020204020204" pitchFamily="34" charset="-122"/>
              </a:rPr>
              <a:t>事项三</a:t>
            </a:r>
          </a:p>
        </p:txBody>
      </p:sp>
      <p:sp>
        <p:nvSpPr>
          <p:cNvPr id="19" name="矩形 18"/>
          <p:cNvSpPr/>
          <p:nvPr/>
        </p:nvSpPr>
        <p:spPr>
          <a:xfrm>
            <a:off x="6860430" y="1491630"/>
            <a:ext cx="1672785" cy="3168352"/>
          </a:xfrm>
          <a:custGeom>
            <a:avLst/>
            <a:gdLst/>
            <a:ahLst/>
            <a:cxnLst/>
            <a:rect l="l" t="t" r="r" b="b"/>
            <a:pathLst>
              <a:path w="2736304" h="3312367">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lumMod val="95000"/>
            </a:schemeClr>
          </a:solidFill>
          <a:ln w="127000">
            <a:solidFill>
              <a:srgbClr val="0070C0"/>
            </a:solidFill>
          </a:ln>
          <a:effectLst>
            <a:innerShdw blurRad="38100" dist="50800" dir="16200000">
              <a:schemeClr val="bg1">
                <a:lumMod val="50000"/>
                <a:alpha val="30000"/>
              </a:schemeClr>
            </a:innerShdw>
          </a:effectLst>
          <a:scene3d>
            <a:camera prst="orthographicFront"/>
            <a:lightRig rig="glow" dir="t">
              <a:rot lat="0" lon="0" rev="14100000"/>
            </a:lightRig>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lIns="170086" tIns="510257" rIns="170086" bIns="43202" anchor="ctr"/>
          <a:lstStyle/>
          <a:p>
            <a:pPr>
              <a:lnSpc>
                <a:spcPct val="200000"/>
              </a:lnSpc>
            </a:pPr>
            <a:r>
              <a:rPr lang="zh-CN" altLang="zh-CN" sz="1100">
                <a:solidFill>
                  <a:schemeClr val="tx1">
                    <a:lumMod val="65000"/>
                    <a:lumOff val="35000"/>
                  </a:schemeClr>
                </a:solidFill>
              </a:rPr>
              <a:t>本月由销售室分管张新州副主任带领业务骨干走访明达辉物流有限公司、葳航空运国际货运代理有限公司，并洽谈了杭州、南充、青岛等航线。</a:t>
            </a:r>
          </a:p>
        </p:txBody>
      </p:sp>
      <p:cxnSp>
        <p:nvCxnSpPr>
          <p:cNvPr id="20" name="直接连接符 19"/>
          <p:cNvCxnSpPr/>
          <p:nvPr/>
        </p:nvCxnSpPr>
        <p:spPr>
          <a:xfrm>
            <a:off x="7230261" y="1964335"/>
            <a:ext cx="771606" cy="1"/>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1" name="KSO_GT1"/>
          <p:cNvSpPr txBox="1">
            <a:spLocks noChangeArrowheads="1"/>
          </p:cNvSpPr>
          <p:nvPr/>
        </p:nvSpPr>
        <p:spPr bwMode="auto">
          <a:xfrm>
            <a:off x="7151520" y="1557689"/>
            <a:ext cx="1090604" cy="415442"/>
          </a:xfrm>
          <a:prstGeom prst="rect">
            <a:avLst/>
          </a:prstGeom>
          <a:noFill/>
          <a:ln w="9525">
            <a:noFill/>
            <a:miter lim="800000"/>
          </a:ln>
        </p:spPr>
        <p:txBody>
          <a:bodyPr lIns="0" tIns="43202" rIns="0" bIns="43202" anchor="ctr"/>
          <a:lstStyle/>
          <a:p>
            <a:pPr algn="ctr"/>
            <a:r>
              <a:rPr lang="zh-CN" altLang="en-US" sz="2000">
                <a:solidFill>
                  <a:srgbClr val="0070C0"/>
                </a:solidFill>
                <a:latin typeface="微软雅黑" panose="020B0503020204020204" pitchFamily="34" charset="-122"/>
                <a:ea typeface="微软雅黑" panose="020B0503020204020204" pitchFamily="34" charset="-122"/>
              </a:rPr>
              <a:t>事项四</a:t>
            </a:r>
          </a:p>
        </p:txBody>
      </p: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2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25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3250"/>
                            </p:stCondLst>
                            <p:childTnLst>
                              <p:par>
                                <p:cTn id="48" presetID="22" presetClass="entr" presetSubtype="4"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3750"/>
                            </p:stCondLst>
                            <p:childTnLst>
                              <p:par>
                                <p:cTn id="52" presetID="53" presetClass="entr" presetSubtype="16"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250"/>
                            </p:stCondLst>
                            <p:childTnLst>
                              <p:par>
                                <p:cTn id="63" presetID="22" presetClass="entr" presetSubtype="4"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par>
                          <p:cTn id="66" fill="hold">
                            <p:stCondLst>
                              <p:cond delay="4750"/>
                            </p:stCondLst>
                            <p:childTnLst>
                              <p:par>
                                <p:cTn id="67" presetID="53" presetClass="entr" presetSubtype="16"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p:bldP spid="11" grpId="0" animBg="1"/>
      <p:bldP spid="13" grpId="0"/>
      <p:bldP spid="14" grpId="0" animBg="1"/>
      <p:bldP spid="16" grpId="0"/>
      <p:bldP spid="19"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矩形 37"/>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r="9310"/>
          <a:stretch>
            <a:fillRect/>
          </a:stretch>
        </p:blipFill>
        <p:spPr bwMode="auto">
          <a:xfrm>
            <a:off x="2923429" y="0"/>
            <a:ext cx="6220571" cy="51444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83260" y="-92075"/>
            <a:ext cx="8427085" cy="5234940"/>
          </a:xfrm>
          <a:prstGeom prst="rect">
            <a:avLst/>
          </a:prstGeom>
          <a:gradFill flip="none" rotWithShape="1">
            <a:gsLst>
              <a:gs pos="0">
                <a:schemeClr val="bg1">
                  <a:alpha val="14000"/>
                </a:schemeClr>
              </a:gs>
              <a:gs pos="72500">
                <a:srgbClr val="FFFFFF"/>
              </a:gs>
              <a:gs pos="38000">
                <a:schemeClr val="bg1">
                  <a:alpha val="82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6"/>
          <p:cNvSpPr/>
          <p:nvPr/>
        </p:nvSpPr>
        <p:spPr>
          <a:xfrm flipV="1">
            <a:off x="0" y="-92710"/>
            <a:ext cx="3896360" cy="5229225"/>
          </a:xfrm>
          <a:custGeom>
            <a:avLst/>
            <a:gdLst/>
            <a:ahLst/>
            <a:cxnLst/>
            <a:rect l="l" t="t" r="r" b="b"/>
            <a:pathLst>
              <a:path w="3896451" h="5149752">
                <a:moveTo>
                  <a:pt x="0" y="0"/>
                </a:moveTo>
                <a:lnTo>
                  <a:pt x="467595" y="0"/>
                </a:lnTo>
                <a:lnTo>
                  <a:pt x="1115616" y="0"/>
                </a:lnTo>
                <a:lnTo>
                  <a:pt x="1531341" y="0"/>
                </a:lnTo>
                <a:lnTo>
                  <a:pt x="3896452" y="5149752"/>
                </a:lnTo>
                <a:lnTo>
                  <a:pt x="0" y="514975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28138" y="681539"/>
            <a:ext cx="1584176"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目录页</a:t>
            </a:r>
          </a:p>
        </p:txBody>
      </p:sp>
      <p:sp>
        <p:nvSpPr>
          <p:cNvPr id="17" name="TextBox 16"/>
          <p:cNvSpPr txBox="1"/>
          <p:nvPr/>
        </p:nvSpPr>
        <p:spPr>
          <a:xfrm>
            <a:off x="251520" y="1338322"/>
            <a:ext cx="2137413" cy="369332"/>
          </a:xfrm>
          <a:prstGeom prst="rect">
            <a:avLst/>
          </a:prstGeom>
          <a:noFill/>
        </p:spPr>
        <p:txBody>
          <a:bodyPr wrap="square" rtlCol="0">
            <a:spAutoFit/>
          </a:bodyPr>
          <a:lstStyle/>
          <a:p>
            <a:r>
              <a:rPr lang="en-US" altLang="zh-CN">
                <a:solidFill>
                  <a:schemeClr val="bg1"/>
                </a:solidFill>
              </a:rPr>
              <a:t> PAGE OF CONTENT</a:t>
            </a:r>
            <a:endParaRPr lang="zh-CN" altLang="en-US">
              <a:solidFill>
                <a:schemeClr val="bg1"/>
              </a:solidFill>
            </a:endParaRPr>
          </a:p>
        </p:txBody>
      </p:sp>
      <p:grpSp>
        <p:nvGrpSpPr>
          <p:cNvPr id="18" name="组合 17"/>
          <p:cNvGrpSpPr/>
          <p:nvPr/>
        </p:nvGrpSpPr>
        <p:grpSpPr>
          <a:xfrm>
            <a:off x="2041346" y="3081112"/>
            <a:ext cx="617559" cy="617559"/>
            <a:chOff x="1827149" y="1625954"/>
            <a:chExt cx="828000" cy="828000"/>
          </a:xfrm>
        </p:grpSpPr>
        <p:sp>
          <p:nvSpPr>
            <p:cNvPr id="19" name="椭圆 18"/>
            <p:cNvSpPr>
              <a:spLocks noChangeAspect="1"/>
            </p:cNvSpPr>
            <p:nvPr/>
          </p:nvSpPr>
          <p:spPr>
            <a:xfrm>
              <a:off x="1827149" y="1625954"/>
              <a:ext cx="828000" cy="828000"/>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2"/>
            <p:cNvSpPr txBox="1"/>
            <p:nvPr/>
          </p:nvSpPr>
          <p:spPr>
            <a:xfrm>
              <a:off x="1904142" y="1782985"/>
              <a:ext cx="674013" cy="495187"/>
            </a:xfrm>
            <a:prstGeom prst="rect">
              <a:avLst/>
            </a:prstGeom>
            <a:noFill/>
          </p:spPr>
          <p:txBody>
            <a:bodyPr wrap="square" rtlCol="0">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391012" y="2294329"/>
            <a:ext cx="617559" cy="617559"/>
            <a:chOff x="2405971" y="2838627"/>
            <a:chExt cx="828000" cy="828000"/>
          </a:xfrm>
        </p:grpSpPr>
        <p:sp>
          <p:nvSpPr>
            <p:cNvPr id="22" name="椭圆 21"/>
            <p:cNvSpPr>
              <a:spLocks noChangeAspect="1"/>
            </p:cNvSpPr>
            <p:nvPr/>
          </p:nvSpPr>
          <p:spPr>
            <a:xfrm>
              <a:off x="2405971" y="2838627"/>
              <a:ext cx="828000" cy="828000"/>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13"/>
            <p:cNvSpPr txBox="1"/>
            <p:nvPr/>
          </p:nvSpPr>
          <p:spPr>
            <a:xfrm>
              <a:off x="2482964" y="2991017"/>
              <a:ext cx="674013" cy="495187"/>
            </a:xfrm>
            <a:prstGeom prst="rect">
              <a:avLst/>
            </a:prstGeom>
            <a:noFill/>
          </p:spPr>
          <p:txBody>
            <a:bodyPr wrap="square" rtlCol="0">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714643" y="1522151"/>
            <a:ext cx="617559" cy="617559"/>
            <a:chOff x="2984793" y="4046659"/>
            <a:chExt cx="828000" cy="828000"/>
          </a:xfrm>
        </p:grpSpPr>
        <p:sp>
          <p:nvSpPr>
            <p:cNvPr id="25" name="椭圆 24"/>
            <p:cNvSpPr>
              <a:spLocks noChangeAspect="1"/>
            </p:cNvSpPr>
            <p:nvPr/>
          </p:nvSpPr>
          <p:spPr>
            <a:xfrm>
              <a:off x="2984793" y="4046659"/>
              <a:ext cx="828000" cy="828000"/>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14"/>
            <p:cNvSpPr txBox="1"/>
            <p:nvPr/>
          </p:nvSpPr>
          <p:spPr>
            <a:xfrm>
              <a:off x="3061786" y="4199049"/>
              <a:ext cx="674013" cy="495187"/>
            </a:xfrm>
            <a:prstGeom prst="rect">
              <a:avLst/>
            </a:prstGeom>
            <a:noFill/>
          </p:spPr>
          <p:txBody>
            <a:bodyPr wrap="square" rtlCol="0">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090345" y="720763"/>
            <a:ext cx="617559" cy="617559"/>
            <a:chOff x="3563616" y="5254690"/>
            <a:chExt cx="828000" cy="828000"/>
          </a:xfrm>
        </p:grpSpPr>
        <p:sp>
          <p:nvSpPr>
            <p:cNvPr id="28" name="椭圆 27"/>
            <p:cNvSpPr>
              <a:spLocks noChangeAspect="1"/>
            </p:cNvSpPr>
            <p:nvPr/>
          </p:nvSpPr>
          <p:spPr>
            <a:xfrm>
              <a:off x="3563616" y="5254690"/>
              <a:ext cx="828000" cy="828000"/>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15"/>
            <p:cNvSpPr txBox="1"/>
            <p:nvPr/>
          </p:nvSpPr>
          <p:spPr>
            <a:xfrm>
              <a:off x="3640609" y="5407080"/>
              <a:ext cx="674013" cy="495187"/>
            </a:xfrm>
            <a:prstGeom prst="rect">
              <a:avLst/>
            </a:prstGeom>
            <a:noFill/>
          </p:spPr>
          <p:txBody>
            <a:bodyPr wrap="square" rtlCol="0">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3" name="文本框 22"/>
          <p:cNvSpPr txBox="1"/>
          <p:nvPr/>
        </p:nvSpPr>
        <p:spPr>
          <a:xfrm>
            <a:off x="3779605" y="844096"/>
            <a:ext cx="2772000" cy="369332"/>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进港业务保障情况</a:t>
            </a:r>
          </a:p>
        </p:txBody>
      </p:sp>
      <p:grpSp>
        <p:nvGrpSpPr>
          <p:cNvPr id="34" name="组合 33"/>
          <p:cNvGrpSpPr/>
          <p:nvPr/>
        </p:nvGrpSpPr>
        <p:grpSpPr>
          <a:xfrm>
            <a:off x="1691680" y="3867894"/>
            <a:ext cx="617559" cy="617559"/>
            <a:chOff x="1827149" y="1625954"/>
            <a:chExt cx="828000" cy="828000"/>
          </a:xfrm>
        </p:grpSpPr>
        <p:sp>
          <p:nvSpPr>
            <p:cNvPr id="35" name="椭圆 34"/>
            <p:cNvSpPr>
              <a:spLocks noChangeAspect="1"/>
            </p:cNvSpPr>
            <p:nvPr/>
          </p:nvSpPr>
          <p:spPr>
            <a:xfrm>
              <a:off x="1827149" y="1625954"/>
              <a:ext cx="828000" cy="828000"/>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12"/>
            <p:cNvSpPr txBox="1"/>
            <p:nvPr/>
          </p:nvSpPr>
          <p:spPr>
            <a:xfrm>
              <a:off x="1904142" y="1782985"/>
              <a:ext cx="674013" cy="495187"/>
            </a:xfrm>
            <a:prstGeom prst="rect">
              <a:avLst/>
            </a:prstGeom>
            <a:noFill/>
          </p:spPr>
          <p:txBody>
            <a:bodyPr wrap="square" rtlCol="0">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rPr>
                <a:t>05</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7" name="文本框 16"/>
          <p:cNvSpPr txBox="1"/>
          <p:nvPr/>
        </p:nvSpPr>
        <p:spPr>
          <a:xfrm>
            <a:off x="2424215" y="4039829"/>
            <a:ext cx="2772000" cy="384810"/>
          </a:xfrm>
          <a:prstGeom prst="rect">
            <a:avLst/>
          </a:prstGeom>
          <a:noFill/>
        </p:spPr>
        <p:txBody>
          <a:bodyPr wrap="square" rtlCol="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下一步工作计划</a:t>
            </a:r>
          </a:p>
        </p:txBody>
      </p:sp>
      <p:sp>
        <p:nvSpPr>
          <p:cNvPr id="4" name="文本框 22"/>
          <p:cNvSpPr txBox="1"/>
          <p:nvPr/>
        </p:nvSpPr>
        <p:spPr>
          <a:xfrm>
            <a:off x="3491950" y="1707696"/>
            <a:ext cx="2772000" cy="384810"/>
          </a:xfrm>
          <a:prstGeom prst="rect">
            <a:avLst/>
          </a:prstGeom>
          <a:noFill/>
        </p:spPr>
        <p:txBody>
          <a:bodyPr wrap="square" rtlCol="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出港业务保障情况</a:t>
            </a:r>
          </a:p>
        </p:txBody>
      </p:sp>
      <p:sp>
        <p:nvSpPr>
          <p:cNvPr id="5" name="文本框 22"/>
          <p:cNvSpPr txBox="1"/>
          <p:nvPr/>
        </p:nvSpPr>
        <p:spPr>
          <a:xfrm>
            <a:off x="3124550" y="2533307"/>
            <a:ext cx="2772000" cy="384810"/>
          </a:xfrm>
          <a:prstGeom prst="rect">
            <a:avLst/>
          </a:prstGeom>
          <a:noFill/>
        </p:spPr>
        <p:txBody>
          <a:bodyPr wrap="square" rtlCol="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增值业务保障情况</a:t>
            </a:r>
          </a:p>
        </p:txBody>
      </p:sp>
      <p:sp>
        <p:nvSpPr>
          <p:cNvPr id="6" name="文本框 22"/>
          <p:cNvSpPr txBox="1"/>
          <p:nvPr/>
        </p:nvSpPr>
        <p:spPr>
          <a:xfrm>
            <a:off x="2771860" y="3292021"/>
            <a:ext cx="2772000" cy="384810"/>
          </a:xfrm>
          <a:prstGeom prst="rect">
            <a:avLst/>
          </a:prstGeom>
          <a:noFill/>
        </p:spPr>
        <p:txBody>
          <a:bodyPr wrap="square" rtlCol="0">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服务检查情况</a:t>
            </a:r>
          </a:p>
        </p:txBody>
      </p:sp>
    </p:spTree>
  </p:cSld>
  <p:clrMapOvr>
    <a:masterClrMapping/>
  </p:clrMapOvr>
  <mc:AlternateContent xmlns:mc="http://schemas.openxmlformats.org/markup-compatibility/2006" xmlns:p14="http://schemas.microsoft.com/office/powerpoint/2010/main">
    <mc:Choice Requires="p14">
      <p:transition spd="slow" p14:dur="3900" advClick="0">
        <p14:glitter pattern="hexago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by="(-#ppt_w*2)" calcmode="lin" valueType="num">
                                      <p:cBhvr rctx="PPT">
                                        <p:cTn id="17" dur="500" autoRev="1" fill="hold">
                                          <p:stCondLst>
                                            <p:cond delay="0"/>
                                          </p:stCondLst>
                                        </p:cTn>
                                        <p:tgtEl>
                                          <p:spTgt spid="17"/>
                                        </p:tgtEl>
                                        <p:attrNameLst>
                                          <p:attrName>ppt_w</p:attrName>
                                        </p:attrNameLst>
                                      </p:cBhvr>
                                    </p:anim>
                                    <p:anim by="(#ppt_w*0.50)" calcmode="lin" valueType="num">
                                      <p:cBhvr>
                                        <p:cTn id="18" dur="500" decel="50000" autoRev="1" fill="hold">
                                          <p:stCondLst>
                                            <p:cond delay="0"/>
                                          </p:stCondLst>
                                        </p:cTn>
                                        <p:tgtEl>
                                          <p:spTgt spid="17"/>
                                        </p:tgtEl>
                                        <p:attrNameLst>
                                          <p:attrName>ppt_x</p:attrName>
                                        </p:attrNameLst>
                                      </p:cBhvr>
                                    </p:anim>
                                    <p:anim from="(-#ppt_h/2)" to="(#ppt_y)" calcmode="lin" valueType="num">
                                      <p:cBhvr>
                                        <p:cTn id="19" dur="1000" fill="hold">
                                          <p:stCondLst>
                                            <p:cond delay="0"/>
                                          </p:stCondLst>
                                        </p:cTn>
                                        <p:tgtEl>
                                          <p:spTgt spid="17"/>
                                        </p:tgtEl>
                                        <p:attrNameLst>
                                          <p:attrName>ppt_y</p:attrName>
                                        </p:attrNameLst>
                                      </p:cBhvr>
                                    </p:anim>
                                    <p:animRot by="21600000">
                                      <p:cBhvr>
                                        <p:cTn id="20" dur="1000" fill="hold">
                                          <p:stCondLst>
                                            <p:cond delay="0"/>
                                          </p:stCondLst>
                                        </p:cTn>
                                        <p:tgtEl>
                                          <p:spTgt spid="17"/>
                                        </p:tgtEl>
                                        <p:attrNameLst>
                                          <p:attrName>r</p:attrName>
                                        </p:attrNameLst>
                                      </p:cBhvr>
                                    </p:animRot>
                                  </p:childTnLst>
                                </p:cTn>
                              </p:par>
                            </p:childTnLst>
                          </p:cTn>
                        </p:par>
                        <p:par>
                          <p:cTn id="21" fill="hold">
                            <p:stCondLst>
                              <p:cond delay="4000"/>
                            </p:stCondLst>
                            <p:childTnLst>
                              <p:par>
                                <p:cTn id="22" presetID="21"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1)">
                                      <p:cBhvr>
                                        <p:cTn id="24" dur="500"/>
                                        <p:tgtEl>
                                          <p:spTgt spid="27"/>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5000"/>
                            </p:stCondLst>
                            <p:childTnLst>
                              <p:par>
                                <p:cTn id="30" presetID="21" presetClass="entr" presetSubtype="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500"/>
                                        <p:tgtEl>
                                          <p:spTgt spid="24"/>
                                        </p:tgtEl>
                                      </p:cBhvr>
                                    </p:animEffect>
                                  </p:childTnLst>
                                </p:cTn>
                              </p:par>
                            </p:childTnLst>
                          </p:cTn>
                        </p:par>
                        <p:par>
                          <p:cTn id="33" fill="hold">
                            <p:stCondLst>
                              <p:cond delay="55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par>
                          <p:cTn id="37" fill="hold">
                            <p:stCondLst>
                              <p:cond delay="6000"/>
                            </p:stCondLst>
                            <p:childTnLst>
                              <p:par>
                                <p:cTn id="38" presetID="21"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500"/>
                                        <p:tgtEl>
                                          <p:spTgt spid="21"/>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7000"/>
                            </p:stCondLst>
                            <p:childTnLst>
                              <p:par>
                                <p:cTn id="46" presetID="21"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heel(1)">
                                      <p:cBhvr>
                                        <p:cTn id="48" dur="500"/>
                                        <p:tgtEl>
                                          <p:spTgt spid="18"/>
                                        </p:tgtEl>
                                      </p:cBhvr>
                                    </p:animEffect>
                                  </p:childTnLst>
                                </p:cTn>
                              </p:par>
                            </p:childTnLst>
                          </p:cTn>
                        </p:par>
                        <p:par>
                          <p:cTn id="49" fill="hold">
                            <p:stCondLst>
                              <p:cond delay="7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8000"/>
                            </p:stCondLst>
                            <p:childTnLst>
                              <p:par>
                                <p:cTn id="54" presetID="21" presetClass="entr" presetSubtype="1"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heel(1)">
                                      <p:cBhvr>
                                        <p:cTn id="56" dur="500"/>
                                        <p:tgtEl>
                                          <p:spTgt spid="34"/>
                                        </p:tgtEl>
                                      </p:cBhvr>
                                    </p:animEffect>
                                  </p:childTnLst>
                                </p:cTn>
                              </p:par>
                            </p:childTnLst>
                          </p:cTn>
                        </p:par>
                        <p:par>
                          <p:cTn id="57" fill="hold">
                            <p:stCondLst>
                              <p:cond delay="85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P spid="17" grpId="0"/>
      <p:bldP spid="33" grpId="0"/>
      <p:bldP spid="37"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0378" r="533" b="721"/>
          <a:stretch>
            <a:fillRect/>
          </a:stretch>
        </p:blipFill>
        <p:spPr>
          <a:xfrm>
            <a:off x="0" y="0"/>
            <a:ext cx="6154057" cy="5143500"/>
          </a:xfrm>
          <a:prstGeom prst="rect">
            <a:avLst/>
          </a:prstGeom>
        </p:spPr>
      </p:pic>
      <p:sp>
        <p:nvSpPr>
          <p:cNvPr id="6"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83968"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05</a:t>
            </a:r>
            <a:endParaRPr lang="zh-CN" altLang="en-US" sz="3600" b="1">
              <a:solidFill>
                <a:schemeClr val="bg1"/>
              </a:solidFill>
            </a:endParaRPr>
          </a:p>
        </p:txBody>
      </p:sp>
      <p:sp>
        <p:nvSpPr>
          <p:cNvPr id="9" name="矩形 8"/>
          <p:cNvSpPr/>
          <p:nvPr/>
        </p:nvSpPr>
        <p:spPr>
          <a:xfrm>
            <a:off x="5304114" y="2787774"/>
            <a:ext cx="3666472" cy="461665"/>
          </a:xfrm>
          <a:prstGeom prst="rect">
            <a:avLst/>
          </a:prstGeom>
        </p:spPr>
        <p:txBody>
          <a:bodyPr wrap="square">
            <a:spAutoFit/>
          </a:bodyPr>
          <a:lstStyle/>
          <a:p>
            <a:pPr algn="ctr"/>
            <a:r>
              <a:rPr lang="zh-CN" altLang="en-US" sz="2400" b="1">
                <a:latin typeface="Adobe Gothic Std B" pitchFamily="34" charset="-128"/>
                <a:ea typeface="微软雅黑" panose="020B0503020204020204" pitchFamily="34" charset="-122"/>
              </a:rPr>
              <a:t>下一阶段工作计划</a:t>
            </a:r>
          </a:p>
        </p:txBody>
      </p:sp>
      <p:sp>
        <p:nvSpPr>
          <p:cNvPr id="11" name="矩形 10"/>
          <p:cNvSpPr/>
          <p:nvPr/>
        </p:nvSpPr>
        <p:spPr>
          <a:xfrm>
            <a:off x="0" y="1"/>
            <a:ext cx="9144000" cy="5143500"/>
          </a:xfrm>
          <a:prstGeom prst="rect">
            <a:avLst/>
          </a:prstGeom>
          <a:noFill/>
          <a:ln w="254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p14:flip dir="r"/>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586586" y="164646"/>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latin typeface="Adobe Gothic Std B" pitchFamily="34" charset="-128"/>
                <a:ea typeface="微软雅黑" panose="020B0503020204020204" pitchFamily="34" charset="-122"/>
              </a:rPr>
              <a:t>下一阶段工作部署</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7"/>
          <p:cNvSpPr/>
          <p:nvPr/>
        </p:nvSpPr>
        <p:spPr>
          <a:xfrm>
            <a:off x="4128920" y="3740098"/>
            <a:ext cx="3960440"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434847" y="3776933"/>
            <a:ext cx="3510497" cy="334707"/>
          </a:xfrm>
          <a:prstGeom prst="rect">
            <a:avLst/>
          </a:prstGeom>
          <a:noFill/>
        </p:spPr>
        <p:txBody>
          <a:bodyPr wrap="square">
            <a:spAutoFit/>
          </a:bodyPr>
          <a:lstStyle/>
          <a:p>
            <a:pPr lvl="0">
              <a:lnSpc>
                <a:spcPct val="150000"/>
              </a:lnSpc>
            </a:pPr>
            <a:r>
              <a:rPr lang="zh-CN" altLang="zh-CN" sz="1200">
                <a:solidFill>
                  <a:schemeClr val="bg1"/>
                </a:solidFill>
              </a:rPr>
              <a:t>完成上级领导交待的各项任务。</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五边形 9"/>
          <p:cNvSpPr/>
          <p:nvPr/>
        </p:nvSpPr>
        <p:spPr>
          <a:xfrm>
            <a:off x="3192816" y="3920130"/>
            <a:ext cx="1224000" cy="396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工作四</a:t>
            </a:r>
          </a:p>
        </p:txBody>
      </p:sp>
      <p:sp>
        <p:nvSpPr>
          <p:cNvPr id="11" name="矩形 10"/>
          <p:cNvSpPr/>
          <p:nvPr/>
        </p:nvSpPr>
        <p:spPr>
          <a:xfrm>
            <a:off x="4122057" y="2014501"/>
            <a:ext cx="3960440"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409728" y="2051336"/>
            <a:ext cx="3528753" cy="611706"/>
          </a:xfrm>
          <a:prstGeom prst="rect">
            <a:avLst/>
          </a:prstGeom>
          <a:noFill/>
        </p:spPr>
        <p:txBody>
          <a:bodyPr wrap="square">
            <a:spAutoFit/>
          </a:bodyPr>
          <a:lstStyle/>
          <a:p>
            <a:pPr lvl="0">
              <a:lnSpc>
                <a:spcPct val="150000"/>
              </a:lnSpc>
            </a:pPr>
            <a:r>
              <a:rPr lang="zh-CN" altLang="zh-CN" sz="1200">
                <a:solidFill>
                  <a:schemeClr val="bg1"/>
                </a:solidFill>
              </a:rPr>
              <a:t>与葳航空运国际货运代理有限公司签署《国际、国内航空货运代理协议》</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3185953" y="2194573"/>
            <a:ext cx="1224000" cy="396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工作二</a:t>
            </a:r>
          </a:p>
        </p:txBody>
      </p:sp>
      <p:sp>
        <p:nvSpPr>
          <p:cNvPr id="14" name="矩形 13"/>
          <p:cNvSpPr/>
          <p:nvPr/>
        </p:nvSpPr>
        <p:spPr>
          <a:xfrm>
            <a:off x="4122057" y="1150445"/>
            <a:ext cx="3960440"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427984" y="1203598"/>
            <a:ext cx="3510497" cy="611706"/>
          </a:xfrm>
          <a:prstGeom prst="rect">
            <a:avLst/>
          </a:prstGeom>
          <a:noFill/>
        </p:spPr>
        <p:txBody>
          <a:bodyPr wrap="square">
            <a:spAutoFit/>
          </a:bodyPr>
          <a:lstStyle/>
          <a:p>
            <a:pPr>
              <a:lnSpc>
                <a:spcPct val="150000"/>
              </a:lnSpc>
            </a:pPr>
            <a:r>
              <a:rPr lang="zh-CN" altLang="zh-CN" sz="1200">
                <a:solidFill>
                  <a:schemeClr val="bg1"/>
                </a:solidFill>
              </a:rPr>
              <a:t>再次走访中钞光华公司，做好招标（空运、汽运）的准备工作</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五边形 15"/>
          <p:cNvSpPr/>
          <p:nvPr/>
        </p:nvSpPr>
        <p:spPr>
          <a:xfrm>
            <a:off x="3185953" y="1330517"/>
            <a:ext cx="1224000" cy="396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工作一</a:t>
            </a:r>
          </a:p>
        </p:txBody>
      </p:sp>
      <p:sp>
        <p:nvSpPr>
          <p:cNvPr id="17" name="椭圆 16"/>
          <p:cNvSpPr/>
          <p:nvPr/>
        </p:nvSpPr>
        <p:spPr>
          <a:xfrm>
            <a:off x="1169729" y="2041589"/>
            <a:ext cx="1296144" cy="129614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lvl="0" algn="ctr"/>
            <a:r>
              <a:rPr lang="zh-CN" altLang="en-US">
                <a:solidFill>
                  <a:prstClr val="white"/>
                </a:solidFill>
                <a:latin typeface="微软雅黑" panose="020B0503020204020204" pitchFamily="34" charset="-122"/>
                <a:ea typeface="微软雅黑" panose="020B0503020204020204" pitchFamily="34" charset="-122"/>
              </a:rPr>
              <a:t>工作部署</a:t>
            </a:r>
          </a:p>
        </p:txBody>
      </p:sp>
      <p:cxnSp>
        <p:nvCxnSpPr>
          <p:cNvPr id="18" name="直接连接符 17"/>
          <p:cNvCxnSpPr>
            <a:stCxn id="17" idx="5"/>
            <a:endCxn id="10" idx="1"/>
          </p:cNvCxnSpPr>
          <p:nvPr/>
        </p:nvCxnSpPr>
        <p:spPr>
          <a:xfrm>
            <a:off x="2276057" y="3147917"/>
            <a:ext cx="916759" cy="970213"/>
          </a:xfrm>
          <a:prstGeom prst="line">
            <a:avLst/>
          </a:prstGeom>
          <a:ln>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13" idx="1"/>
          </p:cNvCxnSpPr>
          <p:nvPr/>
        </p:nvCxnSpPr>
        <p:spPr>
          <a:xfrm flipV="1">
            <a:off x="2446734" y="2392573"/>
            <a:ext cx="739219" cy="107169"/>
          </a:xfrm>
          <a:prstGeom prst="line">
            <a:avLst/>
          </a:prstGeom>
          <a:ln>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7" idx="7"/>
            <a:endCxn id="16" idx="1"/>
          </p:cNvCxnSpPr>
          <p:nvPr/>
        </p:nvCxnSpPr>
        <p:spPr>
          <a:xfrm flipV="1">
            <a:off x="2276057" y="1528517"/>
            <a:ext cx="909896" cy="702888"/>
          </a:xfrm>
          <a:prstGeom prst="line">
            <a:avLst/>
          </a:prstGeom>
          <a:ln>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140313" y="2878677"/>
            <a:ext cx="3960440"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4427984" y="2915512"/>
            <a:ext cx="3528753" cy="334707"/>
          </a:xfrm>
          <a:prstGeom prst="rect">
            <a:avLst/>
          </a:prstGeom>
          <a:noFill/>
        </p:spPr>
        <p:txBody>
          <a:bodyPr wrap="square">
            <a:spAutoFit/>
          </a:bodyPr>
          <a:lstStyle/>
          <a:p>
            <a:pPr lvl="0">
              <a:lnSpc>
                <a:spcPct val="150000"/>
              </a:lnSpc>
            </a:pPr>
            <a:r>
              <a:rPr lang="zh-CN" altLang="zh-CN" sz="1200">
                <a:solidFill>
                  <a:schemeClr val="bg1"/>
                </a:solidFill>
              </a:rPr>
              <a:t>与深航洽谈出港直销舱位保障事宜</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五边形 22"/>
          <p:cNvSpPr/>
          <p:nvPr/>
        </p:nvSpPr>
        <p:spPr>
          <a:xfrm>
            <a:off x="3204209" y="3058749"/>
            <a:ext cx="1224000" cy="396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工作三</a:t>
            </a:r>
          </a:p>
        </p:txBody>
      </p:sp>
      <p:cxnSp>
        <p:nvCxnSpPr>
          <p:cNvPr id="24" name="直接连接符 23"/>
          <p:cNvCxnSpPr>
            <a:endCxn id="23" idx="1"/>
          </p:cNvCxnSpPr>
          <p:nvPr/>
        </p:nvCxnSpPr>
        <p:spPr>
          <a:xfrm>
            <a:off x="2446734" y="2915512"/>
            <a:ext cx="757475" cy="341237"/>
          </a:xfrm>
          <a:prstGeom prst="line">
            <a:avLst/>
          </a:prstGeom>
          <a:ln>
            <a:solidFill>
              <a:schemeClr val="tx1">
                <a:lumMod val="65000"/>
                <a:lumOff val="3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1"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500"/>
                                        <p:tgtEl>
                                          <p:spTgt spid="17"/>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235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8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335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85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3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p:stCondLst>
                              <p:cond delay="4850"/>
                            </p:stCondLst>
                            <p:childTnLst>
                              <p:par>
                                <p:cTn id="52" presetID="22" presetClass="entr" presetSubtype="8"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585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par>
                          <p:cTn id="66" fill="hold">
                            <p:stCondLst>
                              <p:cond delay="6350"/>
                            </p:stCondLst>
                            <p:childTnLst>
                              <p:par>
                                <p:cTn id="67" presetID="22" presetClass="entr" presetSubtype="8"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6850"/>
                            </p:stCondLst>
                            <p:childTnLst>
                              <p:par>
                                <p:cTn id="71" presetID="22" presetClass="entr" presetSubtype="8"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7350"/>
                            </p:stCondLst>
                            <p:childTnLst>
                              <p:par>
                                <p:cTn id="75" presetID="22" presetClass="entr" presetSubtype="8"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left)">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animBg="1"/>
      <p:bldP spid="11" grpId="0" animBg="1"/>
      <p:bldP spid="12" grpId="0"/>
      <p:bldP spid="13" grpId="0" animBg="1"/>
      <p:bldP spid="14" grpId="0" animBg="1"/>
      <p:bldP spid="15" grpId="0"/>
      <p:bldP spid="16" grpId="0" animBg="1"/>
      <p:bldP spid="17" grpId="0" animBg="1"/>
      <p:bldP spid="21" grpId="0" animBg="1"/>
      <p:bldP spid="22"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8"/>
          <p:cNvSpPr/>
          <p:nvPr/>
        </p:nvSpPr>
        <p:spPr>
          <a:xfrm>
            <a:off x="4001544" y="0"/>
            <a:ext cx="5142456" cy="5143500"/>
          </a:xfrm>
          <a:custGeom>
            <a:avLst/>
            <a:gdLst/>
            <a:ahLst/>
            <a:cxnLst/>
            <a:rect l="l" t="t" r="r" b="b"/>
            <a:pathLst>
              <a:path w="5142456" h="5143500">
                <a:moveTo>
                  <a:pt x="0" y="0"/>
                </a:moveTo>
                <a:lnTo>
                  <a:pt x="210416" y="0"/>
                </a:lnTo>
                <a:lnTo>
                  <a:pt x="3865192" y="0"/>
                </a:lnTo>
                <a:lnTo>
                  <a:pt x="4075608" y="0"/>
                </a:lnTo>
                <a:cubicBezTo>
                  <a:pt x="4365097" y="462547"/>
                  <a:pt x="4733533" y="840610"/>
                  <a:pt x="5142456" y="1115125"/>
                </a:cubicBezTo>
                <a:lnTo>
                  <a:pt x="5142456" y="5143500"/>
                </a:lnTo>
                <a:lnTo>
                  <a:pt x="5034952" y="5143500"/>
                </a:lnTo>
                <a:lnTo>
                  <a:pt x="3306323" y="5143500"/>
                </a:lnTo>
                <a:lnTo>
                  <a:pt x="3095907" y="5143500"/>
                </a:lnTo>
                <a:cubicBezTo>
                  <a:pt x="2297026" y="3169207"/>
                  <a:pt x="1231083" y="1428508"/>
                  <a:pt x="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8"/>
          <p:cNvSpPr/>
          <p:nvPr/>
        </p:nvSpPr>
        <p:spPr>
          <a:xfrm>
            <a:off x="4109048" y="0"/>
            <a:ext cx="5034952" cy="5143500"/>
          </a:xfrm>
          <a:custGeom>
            <a:avLst/>
            <a:gdLst/>
            <a:ahLst/>
            <a:cxnLst/>
            <a:rect l="l" t="t" r="r" b="b"/>
            <a:pathLst>
              <a:path w="5034952" h="5143500">
                <a:moveTo>
                  <a:pt x="0" y="0"/>
                </a:moveTo>
                <a:lnTo>
                  <a:pt x="3865192" y="0"/>
                </a:lnTo>
                <a:cubicBezTo>
                  <a:pt x="4179003" y="501409"/>
                  <a:pt x="4585584" y="903541"/>
                  <a:pt x="5034952" y="1183581"/>
                </a:cubicBezTo>
                <a:lnTo>
                  <a:pt x="5034952" y="5143500"/>
                </a:lnTo>
                <a:lnTo>
                  <a:pt x="3095907" y="5143500"/>
                </a:lnTo>
                <a:cubicBezTo>
                  <a:pt x="2297026" y="3169207"/>
                  <a:pt x="1231083" y="1428508"/>
                  <a:pt x="0" y="0"/>
                </a:cubicBezTo>
                <a:close/>
              </a:path>
            </a:pathLst>
          </a:custGeom>
          <a:blipFill dpi="0" rotWithShape="1">
            <a:blip r:embed="rId3">
              <a:extLst>
                <a:ext uri="{BEBA8EAE-BF5A-486C-A8C5-ECC9F3942E4B}">
                  <a14:imgProps xmlns:a14="http://schemas.microsoft.com/office/drawing/2010/main">
                    <a14:imgLayer r:embed="rId4">
                      <a14:imgEffect>
                        <a14:brightnessContrast contrast="40000"/>
                      </a14:imgEffect>
                      <a14:imgEffect>
                        <a14:saturation sat="300000"/>
                      </a14:imgEffect>
                    </a14:imgLayer>
                  </a14:imgProps>
                </a:ext>
                <a:ext uri="{28A0092B-C50C-407E-A947-70E740481C1C}">
                  <a14:useLocalDpi xmlns:a14="http://schemas.microsoft.com/office/drawing/2010/main" val="0"/>
                </a:ext>
              </a:extLst>
            </a:blip>
            <a:stretch>
              <a:fillRect l="-1" r="-126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67544" y="1419622"/>
            <a:ext cx="4320480" cy="2723823"/>
          </a:xfrm>
          <a:prstGeom prst="rect">
            <a:avLst/>
          </a:prstGeom>
          <a:noFill/>
        </p:spPr>
        <p:txBody>
          <a:bodyPr wrap="square" rtlCol="0">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财务管理的使命：</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为企业创造价值</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服务于战略</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服务于业务</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最后 ，希望各部门理解</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财务工作，愿公司在新的一年里，</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在高层领导之下，再创佳绩 、永铸辉煌。</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 y="511390"/>
            <a:ext cx="232521" cy="50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6" name="TextBox 2"/>
          <p:cNvSpPr>
            <a:spLocks noChangeArrowheads="1"/>
          </p:cNvSpPr>
          <p:nvPr/>
        </p:nvSpPr>
        <p:spPr bwMode="auto">
          <a:xfrm>
            <a:off x="302618" y="447928"/>
            <a:ext cx="1787540" cy="630924"/>
          </a:xfrm>
          <a:prstGeom prst="rect">
            <a:avLst/>
          </a:prstGeom>
          <a:noFill/>
          <a:ln w="9525">
            <a:noFill/>
            <a:miter lim="800000"/>
          </a:ln>
        </p:spPr>
        <p:txBody>
          <a:bodyPr wrap="square" lIns="91422" tIns="45711" rIns="91422" bIns="45711">
            <a:spAutoFit/>
          </a:bodyPr>
          <a:lstStyle/>
          <a:p>
            <a:pPr algn="ctr"/>
            <a:r>
              <a:rPr lang="zh-CN" altLang="en-US" sz="3500" b="1" spc="299">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结束语</a:t>
            </a:r>
          </a:p>
        </p:txBody>
      </p:sp>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99"/>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20699" t="892" r="21269" b="28806"/>
          <a:stretch>
            <a:fillRect/>
          </a:stretch>
        </p:blipFill>
        <p:spPr bwMode="auto">
          <a:xfrm>
            <a:off x="3562492" y="789790"/>
            <a:ext cx="5581508" cy="380362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7"/>
          <p:cNvSpPr>
            <a:spLocks noChangeAspect="1" noEditPoints="1"/>
          </p:cNvSpPr>
          <p:nvPr/>
        </p:nvSpPr>
        <p:spPr bwMode="auto">
          <a:xfrm>
            <a:off x="1619672" y="3027154"/>
            <a:ext cx="304414" cy="30661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68562" tIns="34281" rIns="68562" bIns="34281" numCol="1" anchor="t" anchorCtr="0" compatLnSpc="1"/>
          <a:lstStyle/>
          <a:p>
            <a:pPr algn="r"/>
            <a:endParaRPr lang="zh-CN" altLang="en-US">
              <a:solidFill>
                <a:schemeClr val="tx1">
                  <a:lumMod val="85000"/>
                  <a:lumOff val="15000"/>
                </a:schemeClr>
              </a:solidFill>
            </a:endParaRPr>
          </a:p>
        </p:txBody>
      </p:sp>
      <p:sp>
        <p:nvSpPr>
          <p:cNvPr id="11" name="TextBox 10"/>
          <p:cNvSpPr txBox="1"/>
          <p:nvPr/>
        </p:nvSpPr>
        <p:spPr>
          <a:xfrm>
            <a:off x="1747276" y="2991957"/>
            <a:ext cx="1909782" cy="377008"/>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pPr algn="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报告人：</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xiazaii</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55576" y="1779662"/>
            <a:ext cx="3888432" cy="1000252"/>
          </a:xfrm>
          <a:prstGeom prst="rect">
            <a:avLst/>
          </a:prstGeom>
        </p:spPr>
        <p:txBody>
          <a:bodyPr wrap="square" lIns="76179" tIns="38089" rIns="76179" bIns="38089" anchor="ctr">
            <a:spAutoFit/>
          </a:bodyPr>
          <a:lstStyle/>
          <a:p>
            <a:pPr algn="ctr"/>
            <a:r>
              <a:rPr lang="zh-CN" altLang="en-US" sz="6000" b="1" spc="500">
                <a:solidFill>
                  <a:srgbClr val="0070C0"/>
                </a:solidFill>
                <a:latin typeface="Adobe Gothic Std B" pitchFamily="34" charset="-128"/>
                <a:ea typeface="微软雅黑" panose="020B0503020204020204" pitchFamily="34" charset="-122"/>
              </a:rPr>
              <a:t>感谢聆听</a:t>
            </a:r>
          </a:p>
        </p:txBody>
      </p:sp>
    </p:spTree>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31" presetClass="entr" presetSubtype="0"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0378" r="533" b="721"/>
          <a:stretch>
            <a:fillRect/>
          </a:stretch>
        </p:blipFill>
        <p:spPr>
          <a:xfrm>
            <a:off x="-108520" y="0"/>
            <a:ext cx="6334171" cy="5143500"/>
          </a:xfrm>
          <a:prstGeom prst="rect">
            <a:avLst/>
          </a:prstGeom>
        </p:spPr>
      </p:pic>
      <p:sp>
        <p:nvSpPr>
          <p:cNvPr id="6" name="矩形 6"/>
          <p:cNvSpPr/>
          <p:nvPr/>
        </p:nvSpPr>
        <p:spPr>
          <a:xfrm>
            <a:off x="4285873"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355975" y="123190"/>
            <a:ext cx="4572759" cy="5143500"/>
          </a:xfrm>
          <a:custGeom>
            <a:avLst/>
            <a:gdLst>
              <a:gd name="connsiteX0" fmla="*/ 2051404 w 4860032"/>
              <a:gd name="connsiteY0" fmla="*/ 22860 h 5143500"/>
              <a:gd name="connsiteX1" fmla="*/ 2664296 w 4860032"/>
              <a:gd name="connsiteY1" fmla="*/ 0 h 5143500"/>
              <a:gd name="connsiteX2" fmla="*/ 2905813 w 4860032"/>
              <a:gd name="connsiteY2" fmla="*/ 0 h 5143500"/>
              <a:gd name="connsiteX3" fmla="*/ 4860032 w 4860032"/>
              <a:gd name="connsiteY3" fmla="*/ 0 h 5143500"/>
              <a:gd name="connsiteX4" fmla="*/ 4860032 w 4860032"/>
              <a:gd name="connsiteY4" fmla="*/ 5143500 h 5143500"/>
              <a:gd name="connsiteX5" fmla="*/ 2664296 w 4860032"/>
              <a:gd name="connsiteY5" fmla="*/ 5143500 h 5143500"/>
              <a:gd name="connsiteX6" fmla="*/ 0 w 4860032"/>
              <a:gd name="connsiteY6" fmla="*/ 5143500 h 5143500"/>
              <a:gd name="connsiteX7" fmla="*/ 2051404 w 4860032"/>
              <a:gd name="connsiteY7" fmla="*/ 2286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0032" h="5143500">
                <a:moveTo>
                  <a:pt x="2051404" y="22860"/>
                </a:moveTo>
                <a:lnTo>
                  <a:pt x="2664296" y="0"/>
                </a:lnTo>
                <a:lnTo>
                  <a:pt x="2905813" y="0"/>
                </a:lnTo>
                <a:lnTo>
                  <a:pt x="4860032" y="0"/>
                </a:lnTo>
                <a:lnTo>
                  <a:pt x="4860032" y="5143500"/>
                </a:lnTo>
                <a:lnTo>
                  <a:pt x="2664296" y="5143500"/>
                </a:lnTo>
                <a:lnTo>
                  <a:pt x="0" y="5143500"/>
                </a:lnTo>
                <a:cubicBezTo>
                  <a:pt x="651406" y="3429000"/>
                  <a:pt x="1399998" y="1737360"/>
                  <a:pt x="2051404" y="2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01</a:t>
            </a:r>
            <a:endParaRPr lang="zh-CN" altLang="en-US" sz="3600" b="1">
              <a:solidFill>
                <a:schemeClr val="bg1"/>
              </a:solidFill>
            </a:endParaRPr>
          </a:p>
        </p:txBody>
      </p:sp>
      <p:sp>
        <p:nvSpPr>
          <p:cNvPr id="9" name="矩形 8"/>
          <p:cNvSpPr/>
          <p:nvPr/>
        </p:nvSpPr>
        <p:spPr>
          <a:xfrm>
            <a:off x="5743957" y="2783309"/>
            <a:ext cx="3666472" cy="461665"/>
          </a:xfrm>
          <a:prstGeom prst="rect">
            <a:avLst/>
          </a:prstGeom>
        </p:spPr>
        <p:txBody>
          <a:bodyPr wrap="square">
            <a:spAutoFit/>
          </a:bodyPr>
          <a:lstStyle/>
          <a:p>
            <a:r>
              <a:rPr lang="zh-CN" altLang="en-US" sz="2400" b="1">
                <a:latin typeface="微软雅黑" panose="020B0503020204020204" pitchFamily="34" charset="-122"/>
                <a:ea typeface="微软雅黑" panose="020B0503020204020204" pitchFamily="34" charset="-122"/>
              </a:rPr>
              <a:t>进港业务保障情况</a:t>
            </a:r>
          </a:p>
        </p:txBody>
      </p:sp>
      <p:sp>
        <p:nvSpPr>
          <p:cNvPr id="10" name="文本框 10"/>
          <p:cNvSpPr txBox="1">
            <a:spLocks noChangeArrowheads="1"/>
          </p:cNvSpPr>
          <p:nvPr/>
        </p:nvSpPr>
        <p:spPr bwMode="auto">
          <a:xfrm>
            <a:off x="4932040" y="3368164"/>
            <a:ext cx="3798294" cy="1270284"/>
          </a:xfrm>
          <a:prstGeom prst="rect">
            <a:avLst/>
          </a:prstGeom>
          <a:noFill/>
          <a:ln w="9525">
            <a:noFill/>
            <a:miter lim="800000"/>
          </a:ln>
        </p:spPr>
        <p:txBody>
          <a:bodyPr wrap="square">
            <a:spAutoFit/>
          </a:bodyPr>
          <a:lstStyle/>
          <a:p>
            <a:pPr algn="ctr">
              <a:lnSpc>
                <a:spcPct val="130000"/>
              </a:lnSpc>
            </a:pPr>
            <a:r>
              <a:rPr lang="zh-CN" altLang="zh-CN" sz="1200"/>
              <a:t>进港业务：三月份下旬开始进入中转虾苗旺季，据统计每天约有</a:t>
            </a:r>
            <a:r>
              <a:rPr lang="en-US" altLang="zh-CN" sz="1200"/>
              <a:t>2</a:t>
            </a:r>
            <a:r>
              <a:rPr lang="zh-CN" altLang="zh-CN" sz="1200"/>
              <a:t>吨的虾苗经深圳运至青岛。春季为鲜花产量最多的季节，从昆明、重庆、成都航线抵达深圳的鲜花明显上涨，同比上月鲜花总量上升</a:t>
            </a:r>
            <a:r>
              <a:rPr lang="en-US" altLang="zh-CN" sz="1200"/>
              <a:t>12%</a:t>
            </a:r>
            <a:r>
              <a:rPr lang="zh-CN" altLang="zh-CN" sz="1200"/>
              <a:t>。三月份进港总货量同比上月上升了</a:t>
            </a:r>
            <a:r>
              <a:rPr lang="en-US" altLang="zh-CN" sz="1200"/>
              <a:t>7.2%</a:t>
            </a:r>
            <a:r>
              <a:rPr lang="zh-CN" altLang="zh-CN" sz="1200"/>
              <a:t>。</a:t>
            </a:r>
            <a:endParaRPr lang="zh-CN" altLang="en-US" sz="1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0" y="0"/>
            <a:ext cx="9144000" cy="5143500"/>
          </a:xfrm>
          <a:prstGeom prst="rect">
            <a:avLst/>
          </a:prstGeom>
          <a:noFill/>
          <a:ln w="254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p14:flip dir="r"/>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椭圆 7"/>
          <p:cNvSpPr/>
          <p:nvPr/>
        </p:nvSpPr>
        <p:spPr>
          <a:xfrm>
            <a:off x="467940" y="84316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01</a:t>
            </a:r>
            <a:endParaRPr lang="zh-CN" altLang="en-US" sz="3600" b="1">
              <a:solidFill>
                <a:schemeClr val="bg1"/>
              </a:solidFill>
            </a:endParaRPr>
          </a:p>
        </p:txBody>
      </p:sp>
      <p:sp>
        <p:nvSpPr>
          <p:cNvPr id="9" name="矩形 8"/>
          <p:cNvSpPr/>
          <p:nvPr/>
        </p:nvSpPr>
        <p:spPr>
          <a:xfrm>
            <a:off x="1250939" y="1180465"/>
            <a:ext cx="2817505" cy="461665"/>
          </a:xfrm>
          <a:prstGeom prst="rect">
            <a:avLst/>
          </a:prstGeom>
        </p:spPr>
        <p:txBody>
          <a:bodyPr wrap="square">
            <a:spAutoFit/>
          </a:bodyPr>
          <a:lstStyle/>
          <a:p>
            <a:pPr algn="ctr"/>
            <a:r>
              <a:rPr lang="zh-CN" altLang="en-US" sz="2400" b="1">
                <a:solidFill>
                  <a:schemeClr val="tx1"/>
                </a:solidFill>
                <a:latin typeface="Adobe 黑体 Std R" panose="020B0400000000000000" pitchFamily="34" charset="-122"/>
                <a:ea typeface="Adobe 黑体 Std R" panose="020B0400000000000000" pitchFamily="34" charset="-122"/>
              </a:rPr>
              <a:t>进港业务保障情况</a:t>
            </a:r>
          </a:p>
        </p:txBody>
      </p:sp>
      <p:sp>
        <p:nvSpPr>
          <p:cNvPr id="10" name="文本框 10"/>
          <p:cNvSpPr txBox="1">
            <a:spLocks noChangeArrowheads="1"/>
          </p:cNvSpPr>
          <p:nvPr/>
        </p:nvSpPr>
        <p:spPr bwMode="auto">
          <a:xfrm>
            <a:off x="476969" y="2231707"/>
            <a:ext cx="3532505" cy="1554480"/>
          </a:xfrm>
          <a:prstGeom prst="rect">
            <a:avLst/>
          </a:prstGeom>
          <a:noFill/>
          <a:ln w="9525">
            <a:noFill/>
            <a:miter lim="800000"/>
          </a:ln>
        </p:spPr>
        <p:txBody>
          <a:bodyPr wrap="square">
            <a:spAutoFit/>
          </a:bodyPr>
          <a:lstStyle/>
          <a:p>
            <a:pPr algn="l" eaLnBrk="1" hangingPunct="1">
              <a:lnSpc>
                <a:spcPct val="150000"/>
              </a:lnSpc>
              <a:defRPr/>
            </a:pPr>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进港业务：</a:t>
            </a:r>
          </a:p>
          <a:p>
            <a:pPr algn="l" eaLnBrk="1" hangingPunct="1">
              <a:lnSpc>
                <a:spcPct val="150000"/>
              </a:lnSpc>
              <a:defRPr/>
            </a:pPr>
            <a:r>
              <a:rPr lang="en-US" altLang="zh-CN"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月份共保障进港货量</a:t>
            </a:r>
            <a:r>
              <a:rPr lang="en-US" altLang="zh-CN"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4443.7</a:t>
            </a:r>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吨，同比</a:t>
            </a:r>
            <a:r>
              <a:rPr lang="en-US" altLang="zh-CN"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201X</a:t>
            </a:r>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年小幅度上升</a:t>
            </a:r>
            <a:r>
              <a:rPr lang="en-US" altLang="zh-CN"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5.8%</a:t>
            </a:r>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，环比增加</a:t>
            </a:r>
            <a:r>
              <a:rPr lang="en-US" altLang="zh-CN"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7.2%</a:t>
            </a:r>
            <a:endParaRPr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nvGrpSpPr>
          <p:cNvPr id="13" name="组合 12"/>
          <p:cNvGrpSpPr>
            <a:grpSpLocks noChangeAspect="1"/>
          </p:cNvGrpSpPr>
          <p:nvPr/>
        </p:nvGrpSpPr>
        <p:grpSpPr>
          <a:xfrm>
            <a:off x="128607" y="259312"/>
            <a:ext cx="284647" cy="180000"/>
            <a:chOff x="400315" y="3057855"/>
            <a:chExt cx="108824" cy="68816"/>
          </a:xfrm>
          <a:solidFill>
            <a:schemeClr val="bg1"/>
          </a:solidFill>
        </p:grpSpPr>
        <p:sp>
          <p:nvSpPr>
            <p:cNvPr id="14" name="任意多边形 13"/>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任意多边形 14"/>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9" name="矩形 18"/>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rPr>
              <a:t>月度经营情况汇报</a:t>
            </a:r>
          </a:p>
        </p:txBody>
      </p:sp>
      <p:graphicFrame>
        <p:nvGraphicFramePr>
          <p:cNvPr id="2" name="图表 1"/>
          <p:cNvGraphicFramePr/>
          <p:nvPr/>
        </p:nvGraphicFramePr>
        <p:xfrm>
          <a:off x="4068445" y="1546225"/>
          <a:ext cx="4572000" cy="292544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4632642" y="1210945"/>
            <a:ext cx="3443605" cy="335280"/>
          </a:xfrm>
          <a:prstGeom prst="rect">
            <a:avLst/>
          </a:prstGeom>
        </p:spPr>
        <p:txBody>
          <a:bodyPr wrap="square">
            <a:spAutoFit/>
          </a:bodyPr>
          <a:lstStyle/>
          <a:p>
            <a:pPr algn="l"/>
            <a:r>
              <a:rPr lang="zh-CN" altLang="en-US" sz="1600" b="1">
                <a:solidFill>
                  <a:schemeClr val="accent1"/>
                </a:solidFill>
                <a:latin typeface="+mn-ea"/>
              </a:rPr>
              <a:t>与去年、上月货邮对比   单位：吨</a:t>
            </a:r>
          </a:p>
        </p:txBody>
      </p:sp>
    </p:spTree>
  </p:cSld>
  <p:clrMapOvr>
    <a:masterClrMapping/>
  </p:clrMapOvr>
  <mc:AlternateContent xmlns:mc="http://schemas.openxmlformats.org/markup-compatibility/2006" xmlns:p14="http://schemas.microsoft.com/office/powerpoint/2010/main">
    <mc:Choice Requires="p14">
      <p:transition advClick="0">
        <p14:flip dir="r"/>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childTnLst>
                          </p:cTn>
                        </p:par>
                        <p:par>
                          <p:cTn id="17" fill="hold">
                            <p:stCondLst>
                              <p:cond delay="135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850"/>
                            </p:stCondLst>
                            <p:childTnLst>
                              <p:par>
                                <p:cTn id="23" presetID="2" presetClass="entr" presetSubtype="9"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355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19" grpId="0"/>
      <p:bldGraphic spid="2" grpId="0">
        <p:bldAsOne/>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nvGrpSpPr>
          <p:cNvPr id="13" name="组合 12"/>
          <p:cNvGrpSpPr>
            <a:grpSpLocks noChangeAspect="1"/>
          </p:cNvGrpSpPr>
          <p:nvPr/>
        </p:nvGrpSpPr>
        <p:grpSpPr>
          <a:xfrm>
            <a:off x="128607" y="259312"/>
            <a:ext cx="284647" cy="180000"/>
            <a:chOff x="400315" y="3057855"/>
            <a:chExt cx="108824" cy="68816"/>
          </a:xfrm>
          <a:solidFill>
            <a:schemeClr val="bg1"/>
          </a:solidFill>
        </p:grpSpPr>
        <p:sp>
          <p:nvSpPr>
            <p:cNvPr id="14" name="任意多边形 13"/>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任意多边形 14"/>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9" name="矩形 18"/>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rPr>
              <a:t>月度经营情况汇报</a:t>
            </a:r>
          </a:p>
        </p:txBody>
      </p:sp>
      <p:graphicFrame>
        <p:nvGraphicFramePr>
          <p:cNvPr id="3" name="表格 2"/>
          <p:cNvGraphicFramePr>
            <a:graphicFrameLocks noGrp="1"/>
          </p:cNvGraphicFramePr>
          <p:nvPr/>
        </p:nvGraphicFramePr>
        <p:xfrm>
          <a:off x="899592" y="1203598"/>
          <a:ext cx="7609794" cy="3461444"/>
        </p:xfrm>
        <a:graphic>
          <a:graphicData uri="http://schemas.openxmlformats.org/drawingml/2006/table">
            <a:tbl>
              <a:tblPr firstRow="1" bandRow="1">
                <a:tableStyleId>{5C22544A-7EE6-4342-B048-85BDC9FD1C3A}</a:tableStyleId>
              </a:tblPr>
              <a:tblGrid>
                <a:gridCol w="859072">
                  <a:extLst>
                    <a:ext uri="{9D8B030D-6E8A-4147-A177-3AD203B41FA5}">
                      <a16:colId xmlns:a16="http://schemas.microsoft.com/office/drawing/2014/main" val="20000"/>
                    </a:ext>
                  </a:extLst>
                </a:gridCol>
                <a:gridCol w="459025">
                  <a:extLst>
                    <a:ext uri="{9D8B030D-6E8A-4147-A177-3AD203B41FA5}">
                      <a16:colId xmlns:a16="http://schemas.microsoft.com/office/drawing/2014/main" val="20001"/>
                    </a:ext>
                  </a:extLst>
                </a:gridCol>
                <a:gridCol w="535807">
                  <a:extLst>
                    <a:ext uri="{9D8B030D-6E8A-4147-A177-3AD203B41FA5}">
                      <a16:colId xmlns:a16="http://schemas.microsoft.com/office/drawing/2014/main" val="20002"/>
                    </a:ext>
                  </a:extLst>
                </a:gridCol>
                <a:gridCol w="471265">
                  <a:extLst>
                    <a:ext uri="{9D8B030D-6E8A-4147-A177-3AD203B41FA5}">
                      <a16:colId xmlns:a16="http://schemas.microsoft.com/office/drawing/2014/main" val="20003"/>
                    </a:ext>
                  </a:extLst>
                </a:gridCol>
                <a:gridCol w="416183">
                  <a:extLst>
                    <a:ext uri="{9D8B030D-6E8A-4147-A177-3AD203B41FA5}">
                      <a16:colId xmlns:a16="http://schemas.microsoft.com/office/drawing/2014/main" val="20004"/>
                    </a:ext>
                  </a:extLst>
                </a:gridCol>
                <a:gridCol w="495190">
                  <a:extLst>
                    <a:ext uri="{9D8B030D-6E8A-4147-A177-3AD203B41FA5}">
                      <a16:colId xmlns:a16="http://schemas.microsoft.com/office/drawing/2014/main" val="20005"/>
                    </a:ext>
                  </a:extLst>
                </a:gridCol>
                <a:gridCol w="496859">
                  <a:extLst>
                    <a:ext uri="{9D8B030D-6E8A-4147-A177-3AD203B41FA5}">
                      <a16:colId xmlns:a16="http://schemas.microsoft.com/office/drawing/2014/main" val="20006"/>
                    </a:ext>
                  </a:extLst>
                </a:gridCol>
                <a:gridCol w="495190">
                  <a:extLst>
                    <a:ext uri="{9D8B030D-6E8A-4147-A177-3AD203B41FA5}">
                      <a16:colId xmlns:a16="http://schemas.microsoft.com/office/drawing/2014/main" val="20007"/>
                    </a:ext>
                  </a:extLst>
                </a:gridCol>
                <a:gridCol w="495746">
                  <a:extLst>
                    <a:ext uri="{9D8B030D-6E8A-4147-A177-3AD203B41FA5}">
                      <a16:colId xmlns:a16="http://schemas.microsoft.com/office/drawing/2014/main" val="20008"/>
                    </a:ext>
                  </a:extLst>
                </a:gridCol>
                <a:gridCol w="495746">
                  <a:extLst>
                    <a:ext uri="{9D8B030D-6E8A-4147-A177-3AD203B41FA5}">
                      <a16:colId xmlns:a16="http://schemas.microsoft.com/office/drawing/2014/main" val="20009"/>
                    </a:ext>
                  </a:extLst>
                </a:gridCol>
                <a:gridCol w="495190">
                  <a:extLst>
                    <a:ext uri="{9D8B030D-6E8A-4147-A177-3AD203B41FA5}">
                      <a16:colId xmlns:a16="http://schemas.microsoft.com/office/drawing/2014/main" val="20010"/>
                    </a:ext>
                  </a:extLst>
                </a:gridCol>
                <a:gridCol w="496303">
                  <a:extLst>
                    <a:ext uri="{9D8B030D-6E8A-4147-A177-3AD203B41FA5}">
                      <a16:colId xmlns:a16="http://schemas.microsoft.com/office/drawing/2014/main" val="20011"/>
                    </a:ext>
                  </a:extLst>
                </a:gridCol>
                <a:gridCol w="640966">
                  <a:extLst>
                    <a:ext uri="{9D8B030D-6E8A-4147-A177-3AD203B41FA5}">
                      <a16:colId xmlns:a16="http://schemas.microsoft.com/office/drawing/2014/main" val="20012"/>
                    </a:ext>
                  </a:extLst>
                </a:gridCol>
                <a:gridCol w="757252">
                  <a:extLst>
                    <a:ext uri="{9D8B030D-6E8A-4147-A177-3AD203B41FA5}">
                      <a16:colId xmlns:a16="http://schemas.microsoft.com/office/drawing/2014/main" val="20013"/>
                    </a:ext>
                  </a:extLst>
                </a:gridCol>
              </a:tblGrid>
              <a:tr h="289118">
                <a:tc gridSpan="14">
                  <a:txBody>
                    <a:bodyPr/>
                    <a:lstStyle/>
                    <a:p>
                      <a:pPr marL="0" indent="0" algn="ctr">
                        <a:buNone/>
                      </a:pPr>
                      <a:r>
                        <a:rPr lang="zh-CN" altLang="en-US" sz="1400" b="1" u="none">
                          <a:solidFill>
                            <a:schemeClr val="accent1"/>
                          </a:solidFill>
                          <a:highlight>
                            <a:srgbClr val="92CDDC"/>
                          </a:highlight>
                          <a:latin typeface="黑体" panose="02010609060101010101" charset="-122"/>
                          <a:ea typeface="黑体" panose="02010609060101010101" charset="-122"/>
                          <a:cs typeface="黑体" panose="02010609060101010101" charset="-122"/>
                        </a:rPr>
                        <a:t>进港货物破损、差错情况</a:t>
                      </a:r>
                    </a:p>
                  </a:txBody>
                  <a:tcPr marL="0" marR="0" marT="0" marB="0" anchor="ctr">
                    <a:lnL w="6350" cap="flat" cmpd="sng">
                      <a:solidFill>
                        <a:srgbClr val="000000"/>
                      </a:solidFill>
                      <a:prstDash val="solid"/>
                      <a:headEnd type="none" w="med" len="med"/>
                      <a:tailEnd type="none" w="med" len="med"/>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11355">
                <a:tc>
                  <a:txBody>
                    <a:bodyPr/>
                    <a:lstStyle/>
                    <a:p>
                      <a:pPr marL="0" indent="0" algn="ctr">
                        <a:buNone/>
                      </a:pP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月份</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1</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2</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3</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4</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5</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6</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7</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8</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9</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10</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11</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12</a:t>
                      </a: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月</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700" b="0" u="none">
                          <a:solidFill>
                            <a:schemeClr val="accent1"/>
                          </a:solidFill>
                          <a:highlight>
                            <a:srgbClr val="92CDDC"/>
                          </a:highlight>
                          <a:latin typeface="微软雅黑" panose="020B0503020204020204" pitchFamily="34" charset="-122"/>
                          <a:ea typeface="微软雅黑" panose="020B0503020204020204" pitchFamily="34" charset="-122"/>
                          <a:cs typeface="宋体" panose="02010600030101010101" pitchFamily="2" charset="-122"/>
                        </a:rPr>
                        <a:t>合计</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802">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进港总票数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13458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11561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14213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39232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7775">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破损票数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111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70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79 </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260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3289">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对标差错率</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337">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破损率（票）</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0.28‰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6.05‰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5.07‰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11.4‰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1854">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进港总件数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397599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highlight>
                            <a:srgbClr val="FFFFFF"/>
                          </a:highlight>
                          <a:latin typeface="微软雅黑" panose="020B0503020204020204" pitchFamily="34" charset="-122"/>
                          <a:ea typeface="微软雅黑" panose="020B0503020204020204" pitchFamily="34" charset="-122"/>
                          <a:cs typeface="楷体_GB2312" charset="0"/>
                        </a:rPr>
                        <a:t>324486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337518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1059603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772">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破损件数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251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108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116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475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5811">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对标差错率</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0.67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0.67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0.67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2.01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1264">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破损率（件）</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0.63‰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0.33‰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楷体_GB2312" charset="0"/>
                        </a:rPr>
                        <a:t>0.32‰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楷体_GB2312"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1.28‰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9301">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丢失件数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0298">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少收件数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3289">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内物丢失件数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endPar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33179">
                <a:tc>
                  <a:txBody>
                    <a:bodyPr/>
                    <a:lstStyle/>
                    <a:p>
                      <a:pPr marL="0" indent="0" algn="ctr">
                        <a:buNone/>
                      </a:pP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整体情况分析</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13">
                  <a:txBody>
                    <a:bodyPr/>
                    <a:lstStyle/>
                    <a:p>
                      <a:pPr marL="0" indent="0" algn="l">
                        <a:buNone/>
                      </a:pP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18</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日，</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784-97865375 35</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件</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616</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公斤，分拣时实收叁拾肆件，伍佰捌拾陆公斤，根据货运手册，到期给予开具少货证明；</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日 </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784-71466312 54</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件</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455</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公斤 分拣时实收五十叁件，肆佰肆拾柒公斤，根据货运手册，到期给予开具少货证明；</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28</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日 </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784-74562342 2</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件</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22</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公斤 一件受潮 开包查看内有六小瓶 其中一瓶瓶身破碎。</a:t>
                      </a:r>
                      <a:r>
                        <a:rPr lang="en-US" altLang="zh-CN"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700" b="0" u="none">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p>
                  </a:txBody>
                  <a:tcPr marL="0" marR="0" marT="0" marB="0" anchor="ctr">
                    <a:lnL w="6350" cap="flat" cmpd="sng">
                      <a:solidFill>
                        <a:srgbClr val="000000"/>
                      </a:solidFill>
                      <a:prstDash val="solid"/>
                      <a:headEnd type="none" w="med" len="med"/>
                      <a:tailEnd type="none" w="med" len="med"/>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图表 1"/>
          <p:cNvGraphicFramePr/>
          <p:nvPr/>
        </p:nvGraphicFramePr>
        <p:xfrm>
          <a:off x="643721" y="1132386"/>
          <a:ext cx="7488665" cy="3904587"/>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nvGrpSpPr>
          <p:cNvPr id="13" name="组合 12"/>
          <p:cNvGrpSpPr>
            <a:grpSpLocks noChangeAspect="1"/>
          </p:cNvGrpSpPr>
          <p:nvPr/>
        </p:nvGrpSpPr>
        <p:grpSpPr>
          <a:xfrm>
            <a:off x="128607" y="259312"/>
            <a:ext cx="284647" cy="180000"/>
            <a:chOff x="400315" y="3057855"/>
            <a:chExt cx="108824" cy="68816"/>
          </a:xfrm>
          <a:solidFill>
            <a:schemeClr val="bg1"/>
          </a:solidFill>
        </p:grpSpPr>
        <p:sp>
          <p:nvSpPr>
            <p:cNvPr id="14" name="任意多边形 13"/>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任意多边形 14"/>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9" name="矩形 18"/>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rPr>
              <a:t>月度经营情况汇报</a:t>
            </a:r>
          </a:p>
        </p:txBody>
      </p:sp>
      <p:sp>
        <p:nvSpPr>
          <p:cNvPr id="8" name="椭圆 7"/>
          <p:cNvSpPr/>
          <p:nvPr/>
        </p:nvSpPr>
        <p:spPr>
          <a:xfrm>
            <a:off x="467940" y="84316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02</a:t>
            </a:r>
            <a:endParaRPr lang="zh-CN" altLang="en-US" sz="3600" b="1">
              <a:solidFill>
                <a:schemeClr val="bg1"/>
              </a:solidFill>
            </a:endParaRPr>
          </a:p>
        </p:txBody>
      </p:sp>
      <p:sp>
        <p:nvSpPr>
          <p:cNvPr id="40" name="文本框 22"/>
          <p:cNvSpPr txBox="1"/>
          <p:nvPr/>
        </p:nvSpPr>
        <p:spPr>
          <a:xfrm>
            <a:off x="1547580" y="1132386"/>
            <a:ext cx="2772000" cy="461665"/>
          </a:xfrm>
          <a:prstGeom prst="rect">
            <a:avLst/>
          </a:prstGeom>
          <a:noFill/>
        </p:spPr>
        <p:txBody>
          <a:bodyPr wrap="square" rtlCol="0">
            <a:spAutoFit/>
          </a:bodyPr>
          <a:lstStyle/>
          <a:p>
            <a:r>
              <a:rPr lang="zh-CN" altLang="en-US" sz="2400" b="1">
                <a:solidFill>
                  <a:schemeClr val="tx1"/>
                </a:solidFill>
                <a:latin typeface="微软雅黑" panose="020B0503020204020204" pitchFamily="34" charset="-122"/>
                <a:ea typeface="微软雅黑" panose="020B0503020204020204" pitchFamily="34" charset="-122"/>
              </a:rPr>
              <a:t>增值业务</a:t>
            </a:r>
            <a:r>
              <a:rPr lang="en-US" altLang="zh-CN" sz="2400" b="1">
                <a:solidFill>
                  <a:schemeClr val="tx1"/>
                </a:solidFill>
                <a:latin typeface="微软雅黑" panose="020B0503020204020204" pitchFamily="34" charset="-122"/>
                <a:ea typeface="微软雅黑" panose="020B0503020204020204" pitchFamily="34" charset="-122"/>
              </a:rPr>
              <a:t>-</a:t>
            </a:r>
            <a:r>
              <a:rPr lang="zh-CN" altLang="en-US" sz="2400" b="1">
                <a:solidFill>
                  <a:schemeClr val="tx1"/>
                </a:solidFill>
                <a:latin typeface="微软雅黑" panose="020B0503020204020204" pitchFamily="34" charset="-122"/>
                <a:ea typeface="微软雅黑" panose="020B0503020204020204" pitchFamily="34" charset="-122"/>
              </a:rPr>
              <a:t>出港代理</a:t>
            </a:r>
          </a:p>
        </p:txBody>
      </p:sp>
      <p:sp>
        <p:nvSpPr>
          <p:cNvPr id="39" name="文本框 22"/>
          <p:cNvSpPr txBox="1"/>
          <p:nvPr/>
        </p:nvSpPr>
        <p:spPr>
          <a:xfrm>
            <a:off x="3059832" y="2425644"/>
            <a:ext cx="2035175" cy="384810"/>
          </a:xfrm>
          <a:prstGeom prst="rect">
            <a:avLst/>
          </a:prstGeom>
          <a:noFill/>
        </p:spPr>
        <p:txBody>
          <a:bodyPr wrap="square" rtlCol="0">
            <a:spAutoFit/>
          </a:bodyPr>
          <a:lstStyle/>
          <a:p>
            <a:r>
              <a:rPr lang="en-US" altLang="zh-CN" b="1">
                <a:solidFill>
                  <a:schemeClr val="tx1"/>
                </a:solidFill>
                <a:latin typeface="微软雅黑" panose="020B0503020204020204" pitchFamily="34" charset="-122"/>
                <a:ea typeface="微软雅黑" panose="020B0503020204020204" pitchFamily="34" charset="-122"/>
              </a:rPr>
              <a:t>53.573</a:t>
            </a:r>
            <a:r>
              <a:rPr lang="zh-CN" altLang="en-US" b="1">
                <a:solidFill>
                  <a:schemeClr val="tx1"/>
                </a:solidFill>
                <a:latin typeface="微软雅黑" panose="020B0503020204020204" pitchFamily="34" charset="-122"/>
                <a:ea typeface="微软雅黑" panose="020B0503020204020204" pitchFamily="34" charset="-122"/>
              </a:rPr>
              <a:t>吨</a:t>
            </a:r>
          </a:p>
        </p:txBody>
      </p:sp>
      <p:sp>
        <p:nvSpPr>
          <p:cNvPr id="7" name="文本框 22"/>
          <p:cNvSpPr txBox="1"/>
          <p:nvPr/>
        </p:nvSpPr>
        <p:spPr>
          <a:xfrm>
            <a:off x="3059832" y="2938553"/>
            <a:ext cx="1694155" cy="369332"/>
          </a:xfrm>
          <a:prstGeom prst="rect">
            <a:avLst/>
          </a:prstGeom>
          <a:noFill/>
        </p:spPr>
        <p:txBody>
          <a:bodyPr wrap="square" rtlCol="0">
            <a:spAutoFit/>
          </a:bodyPr>
          <a:lstStyle/>
          <a:p>
            <a:r>
              <a:rPr lang="en-US" altLang="zh-CN" b="1">
                <a:solidFill>
                  <a:schemeClr val="tx1"/>
                </a:solidFill>
                <a:latin typeface="微软雅黑" panose="020B0503020204020204" pitchFamily="34" charset="-122"/>
                <a:ea typeface="微软雅黑" panose="020B0503020204020204" pitchFamily="34" charset="-122"/>
              </a:rPr>
              <a:t>663.19</a:t>
            </a:r>
            <a:r>
              <a:rPr lang="zh-CN" altLang="en-US" b="1">
                <a:solidFill>
                  <a:schemeClr val="tx1"/>
                </a:solidFill>
                <a:latin typeface="微软雅黑" panose="020B0503020204020204" pitchFamily="34" charset="-122"/>
                <a:ea typeface="微软雅黑" panose="020B0503020204020204" pitchFamily="34" charset="-122"/>
              </a:rPr>
              <a:t>吨</a:t>
            </a:r>
          </a:p>
        </p:txBody>
      </p:sp>
      <p:sp>
        <p:nvSpPr>
          <p:cNvPr id="9" name="文本框 22"/>
          <p:cNvSpPr txBox="1"/>
          <p:nvPr/>
        </p:nvSpPr>
        <p:spPr>
          <a:xfrm>
            <a:off x="3059832" y="3585554"/>
            <a:ext cx="2107540" cy="369332"/>
          </a:xfrm>
          <a:prstGeom prst="rect">
            <a:avLst/>
          </a:prstGeom>
          <a:noFill/>
        </p:spPr>
        <p:txBody>
          <a:bodyPr wrap="square" rtlCol="0">
            <a:spAutoFit/>
          </a:bodyPr>
          <a:lstStyle/>
          <a:p>
            <a:r>
              <a:rPr lang="en-US" altLang="zh-CN" b="1">
                <a:solidFill>
                  <a:schemeClr val="tx1"/>
                </a:solidFill>
                <a:latin typeface="微软雅黑" panose="020B0503020204020204" pitchFamily="34" charset="-122"/>
                <a:ea typeface="微软雅黑" panose="020B0503020204020204" pitchFamily="34" charset="-122"/>
              </a:rPr>
              <a:t>8.856</a:t>
            </a:r>
            <a:r>
              <a:rPr lang="zh-CN" altLang="en-US" b="1">
                <a:solidFill>
                  <a:schemeClr val="tx1"/>
                </a:solidFill>
                <a:latin typeface="微软雅黑" panose="020B0503020204020204" pitchFamily="34" charset="-122"/>
                <a:ea typeface="微软雅黑" panose="020B0503020204020204" pitchFamily="34" charset="-122"/>
              </a:rPr>
              <a:t>吨</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2" grpId="0" animBg="1"/>
      <p:bldP spid="19" grpId="0"/>
      <p:bldP spid="8" grpId="0" animBg="1"/>
      <p:bldP spid="40" grpId="0"/>
      <p:bldP spid="39"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nvGrpSpPr>
          <p:cNvPr id="13" name="组合 12"/>
          <p:cNvGrpSpPr>
            <a:grpSpLocks noChangeAspect="1"/>
          </p:cNvGrpSpPr>
          <p:nvPr/>
        </p:nvGrpSpPr>
        <p:grpSpPr>
          <a:xfrm>
            <a:off x="128607" y="259312"/>
            <a:ext cx="284647" cy="180000"/>
            <a:chOff x="400315" y="3057855"/>
            <a:chExt cx="108824" cy="68816"/>
          </a:xfrm>
          <a:solidFill>
            <a:schemeClr val="bg1"/>
          </a:solidFill>
        </p:grpSpPr>
        <p:sp>
          <p:nvSpPr>
            <p:cNvPr id="14" name="任意多边形 13"/>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任意多边形 14"/>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9" name="矩形 18"/>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rPr>
              <a:t>月度经营情况汇报</a:t>
            </a:r>
          </a:p>
        </p:txBody>
      </p:sp>
      <p:sp>
        <p:nvSpPr>
          <p:cNvPr id="40" name="文本框 22"/>
          <p:cNvSpPr txBox="1"/>
          <p:nvPr/>
        </p:nvSpPr>
        <p:spPr>
          <a:xfrm>
            <a:off x="377402" y="1338128"/>
            <a:ext cx="5221172" cy="523220"/>
          </a:xfrm>
          <a:prstGeom prst="rect">
            <a:avLst/>
          </a:prstGeom>
          <a:noFill/>
        </p:spPr>
        <p:txBody>
          <a:bodyPr wrap="square" rtlCol="0">
            <a:spAutoFit/>
          </a:bodyPr>
          <a:lstStyle/>
          <a:p>
            <a:r>
              <a:rPr lang="zh-CN" altLang="en-US" sz="2800" b="1">
                <a:solidFill>
                  <a:schemeClr val="tx1"/>
                </a:solidFill>
                <a:latin typeface="微软雅黑" panose="020B0503020204020204" pitchFamily="34" charset="-122"/>
                <a:ea typeface="微软雅黑" panose="020B0503020204020204" pitchFamily="34" charset="-122"/>
              </a:rPr>
              <a:t>增值业务</a:t>
            </a:r>
            <a:r>
              <a:rPr lang="en-US" altLang="zh-CN" sz="2800" b="1">
                <a:solidFill>
                  <a:schemeClr val="tx1"/>
                </a:solidFill>
                <a:latin typeface="微软雅黑" panose="020B0503020204020204" pitchFamily="34" charset="-122"/>
                <a:ea typeface="微软雅黑" panose="020B0503020204020204" pitchFamily="34" charset="-122"/>
              </a:rPr>
              <a:t>-</a:t>
            </a:r>
            <a:r>
              <a:rPr lang="zh-CN" altLang="en-US" sz="2800" b="1">
                <a:solidFill>
                  <a:schemeClr val="tx1"/>
                </a:solidFill>
                <a:latin typeface="微软雅黑" panose="020B0503020204020204" pitchFamily="34" charset="-122"/>
                <a:ea typeface="微软雅黑" panose="020B0503020204020204" pitchFamily="34" charset="-122"/>
              </a:rPr>
              <a:t>出港（国际）代理</a:t>
            </a:r>
          </a:p>
        </p:txBody>
      </p:sp>
      <p:sp>
        <p:nvSpPr>
          <p:cNvPr id="7" name="文本框 22"/>
          <p:cNvSpPr txBox="1"/>
          <p:nvPr/>
        </p:nvSpPr>
        <p:spPr>
          <a:xfrm>
            <a:off x="718980" y="3018691"/>
            <a:ext cx="3618230" cy="369332"/>
          </a:xfrm>
          <a:prstGeom prst="rect">
            <a:avLst/>
          </a:prstGeom>
          <a:noFill/>
        </p:spPr>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rPr>
              <a:t>联邦快递       </a:t>
            </a:r>
            <a:r>
              <a:rPr lang="en-US" altLang="zh-CN" b="1">
                <a:solidFill>
                  <a:schemeClr val="tx1"/>
                </a:solidFill>
                <a:latin typeface="微软雅黑" panose="020B0503020204020204" pitchFamily="34" charset="-122"/>
                <a:ea typeface="微软雅黑" panose="020B0503020204020204" pitchFamily="34" charset="-122"/>
              </a:rPr>
              <a:t>5.256</a:t>
            </a:r>
            <a:r>
              <a:rPr lang="zh-CN" altLang="en-US" b="1">
                <a:solidFill>
                  <a:schemeClr val="tx1"/>
                </a:solidFill>
                <a:latin typeface="微软雅黑" panose="020B0503020204020204" pitchFamily="34" charset="-122"/>
                <a:ea typeface="微软雅黑" panose="020B0503020204020204" pitchFamily="34" charset="-122"/>
              </a:rPr>
              <a:t>吨， 占</a:t>
            </a:r>
            <a:r>
              <a:rPr lang="en-US" altLang="zh-CN" b="1">
                <a:solidFill>
                  <a:schemeClr val="tx1"/>
                </a:solidFill>
                <a:latin typeface="微软雅黑" panose="020B0503020204020204" pitchFamily="34" charset="-122"/>
                <a:ea typeface="微软雅黑" panose="020B0503020204020204" pitchFamily="34" charset="-122"/>
              </a:rPr>
              <a:t>83%</a:t>
            </a:r>
          </a:p>
        </p:txBody>
      </p:sp>
      <p:sp>
        <p:nvSpPr>
          <p:cNvPr id="8" name="文本框 22"/>
          <p:cNvSpPr txBox="1"/>
          <p:nvPr/>
        </p:nvSpPr>
        <p:spPr>
          <a:xfrm>
            <a:off x="354490" y="2474684"/>
            <a:ext cx="3982720" cy="369332"/>
          </a:xfrm>
          <a:prstGeom prst="rect">
            <a:avLst/>
          </a:prstGeom>
          <a:noFill/>
        </p:spPr>
        <p:txBody>
          <a:bodyPr wrap="square" rtlCol="0">
            <a:spAutoFit/>
          </a:bodyPr>
          <a:lstStyle/>
          <a:p>
            <a:r>
              <a:rPr lang="en-US" altLang="zh-CN" b="1">
                <a:solidFill>
                  <a:schemeClr val="accent3"/>
                </a:solidFill>
                <a:latin typeface="微软雅黑" panose="020B0503020204020204" pitchFamily="34" charset="-122"/>
                <a:ea typeface="微软雅黑" panose="020B0503020204020204" pitchFamily="34" charset="-122"/>
              </a:rPr>
              <a:t>     </a:t>
            </a:r>
            <a:r>
              <a:rPr lang="zh-CN" altLang="en-US" b="1">
                <a:solidFill>
                  <a:schemeClr val="tx1"/>
                </a:solidFill>
                <a:latin typeface="微软雅黑" panose="020B0503020204020204" pitchFamily="34" charset="-122"/>
                <a:ea typeface="微软雅黑" panose="020B0503020204020204" pitchFamily="34" charset="-122"/>
              </a:rPr>
              <a:t>市场货</a:t>
            </a:r>
            <a:r>
              <a:rPr lang="en-US" altLang="zh-CN" b="1">
                <a:solidFill>
                  <a:schemeClr val="tx1"/>
                </a:solidFill>
                <a:latin typeface="微软雅黑" panose="020B0503020204020204" pitchFamily="34" charset="-122"/>
                <a:ea typeface="微软雅黑" panose="020B0503020204020204" pitchFamily="34" charset="-122"/>
              </a:rPr>
              <a:t>-</a:t>
            </a:r>
            <a:r>
              <a:rPr lang="zh-CN" altLang="en-US" b="1">
                <a:solidFill>
                  <a:schemeClr val="tx1"/>
                </a:solidFill>
                <a:latin typeface="微软雅黑" panose="020B0503020204020204" pitchFamily="34" charset="-122"/>
                <a:ea typeface="微软雅黑" panose="020B0503020204020204" pitchFamily="34" charset="-122"/>
              </a:rPr>
              <a:t>金边    </a:t>
            </a:r>
            <a:r>
              <a:rPr lang="en-US" altLang="zh-CN" b="1">
                <a:solidFill>
                  <a:schemeClr val="tx1"/>
                </a:solidFill>
                <a:latin typeface="微软雅黑" panose="020B0503020204020204" pitchFamily="34" charset="-122"/>
                <a:ea typeface="微软雅黑" panose="020B0503020204020204" pitchFamily="34" charset="-122"/>
              </a:rPr>
              <a:t>1.047</a:t>
            </a:r>
            <a:r>
              <a:rPr lang="zh-CN" altLang="en-US" b="1">
                <a:solidFill>
                  <a:schemeClr val="tx1"/>
                </a:solidFill>
                <a:latin typeface="微软雅黑" panose="020B0503020204020204" pitchFamily="34" charset="-122"/>
                <a:ea typeface="微软雅黑" panose="020B0503020204020204" pitchFamily="34" charset="-122"/>
              </a:rPr>
              <a:t>吨，占</a:t>
            </a:r>
            <a:r>
              <a:rPr lang="en-US" altLang="zh-CN" b="1">
                <a:solidFill>
                  <a:schemeClr val="tx1"/>
                </a:solidFill>
                <a:latin typeface="微软雅黑" panose="020B0503020204020204" pitchFamily="34" charset="-122"/>
                <a:ea typeface="微软雅黑" panose="020B0503020204020204" pitchFamily="34" charset="-122"/>
              </a:rPr>
              <a:t>17%</a:t>
            </a:r>
          </a:p>
        </p:txBody>
      </p:sp>
      <p:graphicFrame>
        <p:nvGraphicFramePr>
          <p:cNvPr id="9" name="图表 8"/>
          <p:cNvGraphicFramePr/>
          <p:nvPr/>
        </p:nvGraphicFramePr>
        <p:xfrm>
          <a:off x="3347864" y="699542"/>
          <a:ext cx="5624830" cy="39350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40" grpId="0"/>
      <p:bldP spid="7" grpId="0"/>
      <p:bldP spid="8"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0378" r="533" b="721"/>
          <a:stretch>
            <a:fillRect/>
          </a:stretch>
        </p:blipFill>
        <p:spPr>
          <a:xfrm>
            <a:off x="0" y="0"/>
            <a:ext cx="6154057" cy="5143500"/>
          </a:xfrm>
          <a:prstGeom prst="rect">
            <a:avLst/>
          </a:prstGeom>
        </p:spPr>
      </p:pic>
      <p:sp>
        <p:nvSpPr>
          <p:cNvPr id="6" name="矩形 6"/>
          <p:cNvSpPr/>
          <p:nvPr/>
        </p:nvSpPr>
        <p:spPr>
          <a:xfrm>
            <a:off x="4176464"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83968" y="0"/>
            <a:ext cx="4860032" cy="5143500"/>
          </a:xfrm>
          <a:custGeom>
            <a:avLst/>
            <a:gdLst/>
            <a:ahLst/>
            <a:cxnLst/>
            <a:rect l="l" t="t" r="r" b="b"/>
            <a:pathLst>
              <a:path w="4860032" h="5143500">
                <a:moveTo>
                  <a:pt x="1954219" y="0"/>
                </a:moveTo>
                <a:lnTo>
                  <a:pt x="2664296" y="0"/>
                </a:lnTo>
                <a:lnTo>
                  <a:pt x="2905813" y="0"/>
                </a:lnTo>
                <a:lnTo>
                  <a:pt x="4860032" y="0"/>
                </a:lnTo>
                <a:lnTo>
                  <a:pt x="4860032" y="5143500"/>
                </a:lnTo>
                <a:lnTo>
                  <a:pt x="2664296"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69350" y="1635646"/>
            <a:ext cx="936000" cy="936000"/>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02</a:t>
            </a:r>
            <a:endParaRPr lang="zh-CN" altLang="en-US" sz="3600" b="1">
              <a:solidFill>
                <a:schemeClr val="bg1"/>
              </a:solidFill>
            </a:endParaRPr>
          </a:p>
        </p:txBody>
      </p:sp>
      <p:sp>
        <p:nvSpPr>
          <p:cNvPr id="9" name="矩形 8"/>
          <p:cNvSpPr/>
          <p:nvPr/>
        </p:nvSpPr>
        <p:spPr>
          <a:xfrm>
            <a:off x="5724867" y="2806276"/>
            <a:ext cx="3666472" cy="461665"/>
          </a:xfrm>
          <a:prstGeom prst="rect">
            <a:avLst/>
          </a:prstGeom>
        </p:spPr>
        <p:txBody>
          <a:bodyPr wrap="square">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出港业务保障情况</a:t>
            </a:r>
          </a:p>
        </p:txBody>
      </p:sp>
      <p:sp>
        <p:nvSpPr>
          <p:cNvPr id="10" name="文本框 10"/>
          <p:cNvSpPr txBox="1">
            <a:spLocks noChangeArrowheads="1"/>
          </p:cNvSpPr>
          <p:nvPr/>
        </p:nvSpPr>
        <p:spPr bwMode="auto">
          <a:xfrm>
            <a:off x="4944202" y="3383939"/>
            <a:ext cx="4032449" cy="812530"/>
          </a:xfrm>
          <a:prstGeom prst="rect">
            <a:avLst/>
          </a:prstGeom>
          <a:noFill/>
          <a:ln w="9525">
            <a:noFill/>
            <a:miter lim="800000"/>
          </a:ln>
        </p:spPr>
        <p:txBody>
          <a:bodyPr wrap="square">
            <a:spAutoFit/>
          </a:bodyPr>
          <a:lstStyle/>
          <a:p>
            <a:pPr algn="ctr">
              <a:lnSpc>
                <a:spcPct val="130000"/>
              </a:lnSpc>
            </a:pPr>
            <a:r>
              <a:rPr lang="zh-CN" altLang="zh-CN" sz="1200"/>
              <a:t>为继续发展更多的增值业务，营业处坚持以对内严抓管理、优化流程，对外拓宽市场，挖掘新客户为宗旨，以优质高效的服务吸引更多的客户与我处合作开展增值业务。</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0" y="1"/>
            <a:ext cx="9144000" cy="5143500"/>
          </a:xfrm>
          <a:prstGeom prst="rect">
            <a:avLst/>
          </a:prstGeom>
          <a:noFill/>
          <a:ln w="254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p14:flip dir="r"/>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 name="矩形 3"/>
          <p:cNvSpPr/>
          <p:nvPr/>
        </p:nvSpPr>
        <p:spPr>
          <a:xfrm>
            <a:off x="444008" y="164646"/>
            <a:ext cx="2316480" cy="3848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a:solidFill>
                  <a:schemeClr val="bg1"/>
                </a:solidFill>
                <a:latin typeface="微软雅黑" panose="020B0503020204020204" pitchFamily="34" charset="-122"/>
                <a:ea typeface="微软雅黑" panose="020B0503020204020204" pitchFamily="34" charset="-122"/>
              </a:rPr>
              <a:t>月度经营情况汇报</a:t>
            </a:r>
          </a:p>
        </p:txBody>
      </p:sp>
      <p:grpSp>
        <p:nvGrpSpPr>
          <p:cNvPr id="5" name="组合 4"/>
          <p:cNvGrpSpPr>
            <a:grpSpLocks noChangeAspect="1"/>
          </p:cNvGrpSpPr>
          <p:nvPr/>
        </p:nvGrpSpPr>
        <p:grpSpPr>
          <a:xfrm>
            <a:off x="128607" y="259312"/>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59" h="467359">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9" name="MH_Other_1"/>
          <p:cNvSpPr/>
          <p:nvPr>
            <p:custDataLst>
              <p:tags r:id="rId1"/>
            </p:custDataLst>
          </p:nvPr>
        </p:nvSpPr>
        <p:spPr>
          <a:xfrm>
            <a:off x="5374482" y="196112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0" name="MH_Text_4"/>
          <p:cNvSpPr txBox="1"/>
          <p:nvPr>
            <p:custDataLst>
              <p:tags r:id="rId2"/>
            </p:custDataLst>
          </p:nvPr>
        </p:nvSpPr>
        <p:spPr>
          <a:xfrm>
            <a:off x="6300470" y="1491615"/>
            <a:ext cx="2242820" cy="862965"/>
          </a:xfrm>
          <a:prstGeom prst="rect">
            <a:avLst/>
          </a:prstGeom>
          <a:noFill/>
        </p:spPr>
        <p:txBody>
          <a:bodyPr lIns="0" tIns="0" rIns="0" bIns="0"/>
          <a:lstStyle/>
          <a:p>
            <a:pPr>
              <a:lnSpc>
                <a:spcPct val="150000"/>
              </a:lnSpc>
              <a:defRPr/>
            </a:pPr>
            <a:r>
              <a:rPr sz="1100">
                <a:solidFill>
                  <a:prstClr val="black">
                    <a:lumMod val="75000"/>
                    <a:lumOff val="25000"/>
                  </a:prstClr>
                </a:solidFill>
                <a:latin typeface="微软雅黑" panose="020B0503020204020204" pitchFamily="34" charset="-122"/>
                <a:ea typeface="微软雅黑" panose="020B0503020204020204" pitchFamily="34" charset="-122"/>
                <a:sym typeface="+mn-ea"/>
              </a:rPr>
              <a:t>3月份市场派送量比上月增长3.3吨，光华汽运增长14吨。同比上月，派送量增加604%</a:t>
            </a:r>
          </a:p>
        </p:txBody>
      </p:sp>
      <p:sp>
        <p:nvSpPr>
          <p:cNvPr id="11" name="MH_Other_2"/>
          <p:cNvSpPr/>
          <p:nvPr>
            <p:custDataLst>
              <p:tags r:id="rId3"/>
            </p:custDataLst>
          </p:nvPr>
        </p:nvSpPr>
        <p:spPr>
          <a:xfrm flipH="1">
            <a:off x="2923382" y="196112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ct val="0"/>
              </a:spcBef>
              <a:spcAft>
                <a:spcPct val="0"/>
              </a:spcAft>
              <a:defRPr/>
            </a:pPr>
            <a:endParaRPr lang="zh-CN" altLang="en-US"/>
          </a:p>
        </p:txBody>
      </p:sp>
      <p:sp>
        <p:nvSpPr>
          <p:cNvPr id="12" name="MH_Other_3"/>
          <p:cNvSpPr/>
          <p:nvPr>
            <p:custDataLst>
              <p:tags r:id="rId4"/>
            </p:custDataLst>
          </p:nvPr>
        </p:nvSpPr>
        <p:spPr>
          <a:xfrm flipV="1">
            <a:off x="5374482" y="344067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3" name="MH_Other_4"/>
          <p:cNvSpPr/>
          <p:nvPr>
            <p:custDataLst>
              <p:tags r:id="rId5"/>
            </p:custDataLst>
          </p:nvPr>
        </p:nvSpPr>
        <p:spPr>
          <a:xfrm flipH="1" flipV="1">
            <a:off x="2923382" y="344067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ct val="0"/>
              </a:spcBef>
              <a:spcAft>
                <a:spcPct val="0"/>
              </a:spcAft>
              <a:defRPr/>
            </a:pPr>
            <a:endParaRPr lang="zh-CN" altLang="en-US"/>
          </a:p>
        </p:txBody>
      </p:sp>
      <p:sp>
        <p:nvSpPr>
          <p:cNvPr id="14" name="MH_Other_5"/>
          <p:cNvSpPr/>
          <p:nvPr>
            <p:custDataLst>
              <p:tags r:id="rId6"/>
            </p:custDataLst>
          </p:nvPr>
        </p:nvSpPr>
        <p:spPr>
          <a:xfrm>
            <a:off x="3537914" y="1792167"/>
            <a:ext cx="871728" cy="871727"/>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endParaRPr>
          </a:p>
        </p:txBody>
      </p:sp>
      <p:sp>
        <p:nvSpPr>
          <p:cNvPr id="15" name="MH_Other_6"/>
          <p:cNvSpPr/>
          <p:nvPr>
            <p:custDataLst>
              <p:tags r:id="rId7"/>
            </p:custDataLst>
          </p:nvPr>
        </p:nvSpPr>
        <p:spPr>
          <a:xfrm>
            <a:off x="4729996" y="1792167"/>
            <a:ext cx="871728" cy="871727"/>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endParaRPr>
          </a:p>
        </p:txBody>
      </p:sp>
      <p:sp>
        <p:nvSpPr>
          <p:cNvPr id="16" name="MH_Other_7"/>
          <p:cNvSpPr/>
          <p:nvPr>
            <p:custDataLst>
              <p:tags r:id="rId8"/>
            </p:custDataLst>
          </p:nvPr>
        </p:nvSpPr>
        <p:spPr>
          <a:xfrm>
            <a:off x="3537914" y="2984248"/>
            <a:ext cx="871728" cy="871727"/>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endParaRPr>
          </a:p>
        </p:txBody>
      </p:sp>
      <p:sp>
        <p:nvSpPr>
          <p:cNvPr id="17" name="MH_Other_8"/>
          <p:cNvSpPr/>
          <p:nvPr>
            <p:custDataLst>
              <p:tags r:id="rId9"/>
            </p:custDataLst>
          </p:nvPr>
        </p:nvSpPr>
        <p:spPr>
          <a:xfrm>
            <a:off x="4729995" y="2984247"/>
            <a:ext cx="871727" cy="871726"/>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endParaRPr>
          </a:p>
        </p:txBody>
      </p:sp>
      <p:sp>
        <p:nvSpPr>
          <p:cNvPr id="18" name="MH_SubTitle_3"/>
          <p:cNvSpPr txBox="1">
            <a:spLocks noChangeArrowheads="1"/>
          </p:cNvSpPr>
          <p:nvPr>
            <p:custDataLst>
              <p:tags r:id="rId10"/>
            </p:custDataLst>
          </p:nvPr>
        </p:nvSpPr>
        <p:spPr bwMode="auto">
          <a:xfrm>
            <a:off x="6361339" y="2926614"/>
            <a:ext cx="112127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a:solidFill>
                  <a:prstClr val="black">
                    <a:lumMod val="75000"/>
                    <a:lumOff val="25000"/>
                  </a:prstClr>
                </a:solidFill>
                <a:latin typeface="微软雅黑" panose="020B0503020204020204" pitchFamily="34" charset="-122"/>
                <a:ea typeface="微软雅黑" panose="020B0503020204020204" pitchFamily="34" charset="-122"/>
              </a:rPr>
              <a:t>国际中转业务</a:t>
            </a:r>
          </a:p>
        </p:txBody>
      </p:sp>
      <p:sp>
        <p:nvSpPr>
          <p:cNvPr id="19" name="MH_Text_3"/>
          <p:cNvSpPr txBox="1"/>
          <p:nvPr>
            <p:custDataLst>
              <p:tags r:id="rId11"/>
            </p:custDataLst>
          </p:nvPr>
        </p:nvSpPr>
        <p:spPr>
          <a:xfrm>
            <a:off x="6372225" y="3219450"/>
            <a:ext cx="2242820" cy="1072515"/>
          </a:xfrm>
          <a:prstGeom prst="rect">
            <a:avLst/>
          </a:prstGeom>
          <a:noFill/>
        </p:spPr>
        <p:txBody>
          <a:bodyPr lIns="0" tIns="0" rIns="0" bIns="0"/>
          <a:lstStyle/>
          <a:p>
            <a:pPr lvl="0">
              <a:lnSpc>
                <a:spcPct val="150000"/>
              </a:lnSpc>
              <a:defRPr/>
            </a:pPr>
            <a:r>
              <a:rPr lang="en-US" sz="1100">
                <a:solidFill>
                  <a:prstClr val="black">
                    <a:lumMod val="75000"/>
                    <a:lumOff val="25000"/>
                  </a:prstClr>
                </a:solidFill>
                <a:latin typeface="微软雅黑" panose="020B0503020204020204" pitchFamily="34" charset="-122"/>
                <a:ea typeface="微软雅黑" panose="020B0503020204020204" pitchFamily="34" charset="-122"/>
              </a:rPr>
              <a:t>3</a:t>
            </a:r>
            <a:r>
              <a:rPr lang="zh-CN" altLang="en-US" sz="1100">
                <a:solidFill>
                  <a:prstClr val="black">
                    <a:lumMod val="75000"/>
                    <a:lumOff val="25000"/>
                  </a:prstClr>
                </a:solidFill>
                <a:latin typeface="微软雅黑" panose="020B0503020204020204" pitchFamily="34" charset="-122"/>
                <a:ea typeface="微软雅黑" panose="020B0503020204020204" pitchFamily="34" charset="-122"/>
              </a:rPr>
              <a:t>月份</a:t>
            </a:r>
            <a:r>
              <a:rPr sz="1100">
                <a:solidFill>
                  <a:prstClr val="black">
                    <a:lumMod val="75000"/>
                    <a:lumOff val="25000"/>
                  </a:prstClr>
                </a:solidFill>
                <a:latin typeface="微软雅黑" panose="020B0503020204020204" pitchFamily="34" charset="-122"/>
                <a:ea typeface="微软雅黑" panose="020B0503020204020204" pitchFamily="34" charset="-122"/>
              </a:rPr>
              <a:t>首次开展金边国际业务，共保障了1047公斤</a:t>
            </a:r>
          </a:p>
        </p:txBody>
      </p:sp>
      <p:sp>
        <p:nvSpPr>
          <p:cNvPr id="20" name="椭圆 19"/>
          <p:cNvSpPr/>
          <p:nvPr/>
        </p:nvSpPr>
        <p:spPr>
          <a:xfrm>
            <a:off x="3777910" y="2011355"/>
            <a:ext cx="1596572" cy="1596572"/>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ormAutofit/>
          </a:bodyPr>
          <a:lstStyle/>
          <a:p>
            <a:pPr algn="ctr" eaLnBrk="1" fontAlgn="auto" hangingPunct="1">
              <a:spcBef>
                <a:spcPct val="0"/>
              </a:spcBef>
              <a:spcAft>
                <a:spcPct val="0"/>
              </a:spcAft>
            </a:pPr>
            <a:endParaRPr lang="zh-CN" altLang="en-US" sz="2000">
              <a:solidFill>
                <a:srgbClr val="FFFFFF"/>
              </a:solidFill>
              <a:latin typeface="Arial" panose="020B0604020202020204" pitchFamily="34" charset="0"/>
              <a:ea typeface="黑体" panose="02010609060101010101" charset="-122"/>
            </a:endParaRPr>
          </a:p>
        </p:txBody>
      </p:sp>
      <p:sp>
        <p:nvSpPr>
          <p:cNvPr id="21" name="矩形 20"/>
          <p:cNvSpPr/>
          <p:nvPr/>
        </p:nvSpPr>
        <p:spPr>
          <a:xfrm>
            <a:off x="3970378" y="2560021"/>
            <a:ext cx="1198880" cy="457200"/>
          </a:xfrm>
          <a:prstGeom prst="rect">
            <a:avLst/>
          </a:prstGeom>
        </p:spPr>
        <p:txBody>
          <a:bodyPr wrap="none">
            <a:spAutoFit/>
          </a:bodyPr>
          <a:lstStyle/>
          <a:p>
            <a:pPr lvl="0" algn="ctr">
              <a:lnSpc>
                <a:spcPct val="120000"/>
              </a:lnSpc>
              <a:defRPr/>
            </a:pPr>
            <a:r>
              <a:rPr lang="zh-CN" altLang="en-US" sz="2000" b="1">
                <a:solidFill>
                  <a:schemeClr val="bg1"/>
                </a:solidFill>
                <a:latin typeface="微软雅黑" panose="020B0503020204020204" pitchFamily="34" charset="-122"/>
                <a:ea typeface="微软雅黑" panose="020B0503020204020204" pitchFamily="34" charset="-122"/>
              </a:rPr>
              <a:t>出港业务</a:t>
            </a:r>
          </a:p>
        </p:txBody>
      </p:sp>
      <p:sp>
        <p:nvSpPr>
          <p:cNvPr id="22" name="MH_SubTitle_3"/>
          <p:cNvSpPr txBox="1">
            <a:spLocks noChangeArrowheads="1"/>
          </p:cNvSpPr>
          <p:nvPr>
            <p:custDataLst>
              <p:tags r:id="rId12"/>
            </p:custDataLst>
          </p:nvPr>
        </p:nvSpPr>
        <p:spPr bwMode="auto">
          <a:xfrm>
            <a:off x="6300470" y="1188517"/>
            <a:ext cx="879475" cy="32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a:solidFill>
                  <a:prstClr val="black">
                    <a:lumMod val="75000"/>
                    <a:lumOff val="25000"/>
                  </a:prstClr>
                </a:solidFill>
                <a:latin typeface="微软雅黑" panose="020B0503020204020204" pitchFamily="34" charset="-122"/>
                <a:ea typeface="微软雅黑" panose="020B0503020204020204" pitchFamily="34" charset="-122"/>
              </a:rPr>
              <a:t>派送业务</a:t>
            </a:r>
          </a:p>
        </p:txBody>
      </p:sp>
      <p:sp>
        <p:nvSpPr>
          <p:cNvPr id="23" name="MH_Text_4"/>
          <p:cNvSpPr txBox="1"/>
          <p:nvPr>
            <p:custDataLst>
              <p:tags r:id="rId13"/>
            </p:custDataLst>
          </p:nvPr>
        </p:nvSpPr>
        <p:spPr>
          <a:xfrm>
            <a:off x="395605" y="1491615"/>
            <a:ext cx="2378075" cy="879475"/>
          </a:xfrm>
          <a:prstGeom prst="rect">
            <a:avLst/>
          </a:prstGeom>
          <a:noFill/>
        </p:spPr>
        <p:txBody>
          <a:bodyPr lIns="0" tIns="0" rIns="0" bIns="0"/>
          <a:lstStyle/>
          <a:p>
            <a:pPr algn="l" fontAlgn="auto">
              <a:lnSpc>
                <a:spcPct val="150000"/>
              </a:lnSpc>
              <a:defRPr/>
            </a:pPr>
            <a:r>
              <a:rPr sz="1100">
                <a:solidFill>
                  <a:prstClr val="black">
                    <a:lumMod val="75000"/>
                    <a:lumOff val="25000"/>
                  </a:prstClr>
                </a:solidFill>
                <a:latin typeface="微软雅黑" panose="020B0503020204020204" pitchFamily="34" charset="-122"/>
                <a:ea typeface="微软雅黑" panose="020B0503020204020204" pitchFamily="34" charset="-122"/>
              </a:rPr>
              <a:t>炬东仓储货物为国际出发货，节日期间仓储量较少，节后货量逐渐回升，同比上月增长了122.9%</a:t>
            </a:r>
          </a:p>
        </p:txBody>
      </p:sp>
      <p:sp>
        <p:nvSpPr>
          <p:cNvPr id="24" name="MH_SubTitle_3"/>
          <p:cNvSpPr txBox="1">
            <a:spLocks noChangeArrowheads="1"/>
          </p:cNvSpPr>
          <p:nvPr>
            <p:custDataLst>
              <p:tags r:id="rId14"/>
            </p:custDataLst>
          </p:nvPr>
        </p:nvSpPr>
        <p:spPr bwMode="auto">
          <a:xfrm>
            <a:off x="208176" y="2831907"/>
            <a:ext cx="1367155" cy="26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a:solidFill>
                  <a:prstClr val="black">
                    <a:lumMod val="75000"/>
                    <a:lumOff val="25000"/>
                  </a:prstClr>
                </a:solidFill>
                <a:latin typeface="微软雅黑" panose="020B0503020204020204" pitchFamily="34" charset="-122"/>
                <a:ea typeface="微软雅黑" panose="020B0503020204020204" pitchFamily="34" charset="-122"/>
              </a:rPr>
              <a:t>出港代理业务</a:t>
            </a:r>
          </a:p>
        </p:txBody>
      </p:sp>
      <p:sp>
        <p:nvSpPr>
          <p:cNvPr id="25" name="MH_Text_3"/>
          <p:cNvSpPr txBox="1"/>
          <p:nvPr>
            <p:custDataLst>
              <p:tags r:id="rId15"/>
            </p:custDataLst>
          </p:nvPr>
        </p:nvSpPr>
        <p:spPr>
          <a:xfrm>
            <a:off x="467995" y="3147695"/>
            <a:ext cx="2388870" cy="1551940"/>
          </a:xfrm>
          <a:prstGeom prst="rect">
            <a:avLst/>
          </a:prstGeom>
          <a:noFill/>
        </p:spPr>
        <p:txBody>
          <a:bodyPr lIns="0" tIns="0" rIns="0" bIns="0"/>
          <a:lstStyle/>
          <a:p>
            <a:pPr lvl="0" algn="l" fontAlgn="auto">
              <a:lnSpc>
                <a:spcPct val="150000"/>
              </a:lnSpc>
              <a:defRPr/>
            </a:pPr>
            <a:r>
              <a:rPr sz="1100">
                <a:solidFill>
                  <a:prstClr val="black">
                    <a:lumMod val="75000"/>
                    <a:lumOff val="25000"/>
                  </a:prstClr>
                </a:solidFill>
                <a:latin typeface="微软雅黑" panose="020B0503020204020204" pitchFamily="34" charset="-122"/>
                <a:ea typeface="微软雅黑" panose="020B0503020204020204" pitchFamily="34" charset="-122"/>
              </a:rPr>
              <a:t>1、3月份跨越出港货物平均每天货量达到20吨，相比上月明显上升55.3%</a:t>
            </a:r>
          </a:p>
          <a:p>
            <a:pPr lvl="0" algn="l" fontAlgn="auto">
              <a:lnSpc>
                <a:spcPct val="150000"/>
              </a:lnSpc>
              <a:defRPr/>
            </a:pPr>
            <a:r>
              <a:rPr sz="1100">
                <a:solidFill>
                  <a:prstClr val="black">
                    <a:lumMod val="75000"/>
                    <a:lumOff val="25000"/>
                  </a:prstClr>
                </a:solidFill>
                <a:latin typeface="微软雅黑" panose="020B0503020204020204" pitchFamily="34" charset="-122"/>
                <a:ea typeface="微软雅黑" panose="020B0503020204020204" pitchFamily="34" charset="-122"/>
              </a:rPr>
              <a:t>2、春节后出港货量逐步回升，市场货、跨越同比上月都有所增加，出港代理总货量上升46.3%。</a:t>
            </a:r>
          </a:p>
        </p:txBody>
      </p:sp>
      <p:sp>
        <p:nvSpPr>
          <p:cNvPr id="26" name="MH_SubTitle_3"/>
          <p:cNvSpPr txBox="1">
            <a:spLocks noChangeArrowheads="1"/>
          </p:cNvSpPr>
          <p:nvPr>
            <p:custDataLst>
              <p:tags r:id="rId16"/>
            </p:custDataLst>
          </p:nvPr>
        </p:nvSpPr>
        <p:spPr bwMode="auto">
          <a:xfrm>
            <a:off x="90798" y="1124108"/>
            <a:ext cx="1234429"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a:solidFill>
                  <a:prstClr val="black">
                    <a:lumMod val="75000"/>
                    <a:lumOff val="25000"/>
                  </a:prstClr>
                </a:solidFill>
                <a:latin typeface="微软雅黑" panose="020B0503020204020204" pitchFamily="34" charset="-122"/>
                <a:ea typeface="微软雅黑" panose="020B0503020204020204" pitchFamily="34" charset="-122"/>
              </a:rPr>
              <a:t>蓝库房业务</a:t>
            </a:r>
          </a:p>
        </p:txBody>
      </p:sp>
    </p:spTree>
  </p:cSld>
  <p:clrMapOvr>
    <a:masterClrMapping/>
  </p:clrMapOvr>
  <p:transition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18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3000"/>
                            </p:stCondLst>
                            <p:childTnLst>
                              <p:par>
                                <p:cTn id="51" presetID="2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par>
                          <p:cTn id="54" fill="hold">
                            <p:stCondLst>
                              <p:cond delay="3500"/>
                            </p:stCondLst>
                            <p:childTnLst>
                              <p:par>
                                <p:cTn id="55" presetID="31"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 calcmode="lin" valueType="num">
                                      <p:cBhvr>
                                        <p:cTn id="59" dur="500" fill="hold"/>
                                        <p:tgtEl>
                                          <p:spTgt spid="26"/>
                                        </p:tgtEl>
                                        <p:attrNameLst>
                                          <p:attrName>style.rotation</p:attrName>
                                        </p:attrNameLst>
                                      </p:cBhvr>
                                      <p:tavLst>
                                        <p:tav tm="0">
                                          <p:val>
                                            <p:fltVal val="90"/>
                                          </p:val>
                                        </p:tav>
                                        <p:tav tm="100000">
                                          <p:val>
                                            <p:fltVal val="0"/>
                                          </p:val>
                                        </p:tav>
                                      </p:tavLst>
                                    </p:anim>
                                    <p:animEffect transition="in" filter="fade">
                                      <p:cBhvr>
                                        <p:cTn id="60" dur="500"/>
                                        <p:tgtEl>
                                          <p:spTgt spid="26"/>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5000"/>
                            </p:stCondLst>
                            <p:childTnLst>
                              <p:par>
                                <p:cTn id="70" presetID="31"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90"/>
                                          </p:val>
                                        </p:tav>
                                        <p:tav tm="100000">
                                          <p:val>
                                            <p:fltVal val="0"/>
                                          </p:val>
                                        </p:tav>
                                      </p:tavLst>
                                    </p:anim>
                                    <p:animEffect transition="in" filter="fade">
                                      <p:cBhvr>
                                        <p:cTn id="75" dur="500"/>
                                        <p:tgtEl>
                                          <p:spTgt spid="22"/>
                                        </p:tgtEl>
                                      </p:cBhvr>
                                    </p:animEffect>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par>
                          <p:cTn id="80" fill="hold">
                            <p:stCondLst>
                              <p:cond delay="6000"/>
                            </p:stCondLst>
                            <p:childTnLst>
                              <p:par>
                                <p:cTn id="81" presetID="2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right)">
                                      <p:cBhvr>
                                        <p:cTn id="83" dur="500"/>
                                        <p:tgtEl>
                                          <p:spTgt spid="13"/>
                                        </p:tgtEl>
                                      </p:cBhvr>
                                    </p:animEffect>
                                  </p:childTnLst>
                                </p:cTn>
                              </p:par>
                            </p:childTnLst>
                          </p:cTn>
                        </p:par>
                        <p:par>
                          <p:cTn id="84" fill="hold">
                            <p:stCondLst>
                              <p:cond delay="6500"/>
                            </p:stCondLst>
                            <p:childTnLst>
                              <p:par>
                                <p:cTn id="85" presetID="31"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 calcmode="lin" valueType="num">
                                      <p:cBhvr>
                                        <p:cTn id="89" dur="500" fill="hold"/>
                                        <p:tgtEl>
                                          <p:spTgt spid="24"/>
                                        </p:tgtEl>
                                        <p:attrNameLst>
                                          <p:attrName>style.rotation</p:attrName>
                                        </p:attrNameLst>
                                      </p:cBhvr>
                                      <p:tavLst>
                                        <p:tav tm="0">
                                          <p:val>
                                            <p:fltVal val="90"/>
                                          </p:val>
                                        </p:tav>
                                        <p:tav tm="100000">
                                          <p:val>
                                            <p:fltVal val="0"/>
                                          </p:val>
                                        </p:tav>
                                      </p:tavLst>
                                    </p:anim>
                                    <p:animEffect transition="in" filter="fade">
                                      <p:cBhvr>
                                        <p:cTn id="90" dur="500"/>
                                        <p:tgtEl>
                                          <p:spTgt spid="24"/>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up)">
                                      <p:cBhvr>
                                        <p:cTn id="94" dur="500"/>
                                        <p:tgtEl>
                                          <p:spTgt spid="25"/>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left)">
                                      <p:cBhvr>
                                        <p:cTn id="98" dur="500"/>
                                        <p:tgtEl>
                                          <p:spTgt spid="12"/>
                                        </p:tgtEl>
                                      </p:cBhvr>
                                    </p:animEffect>
                                  </p:childTnLst>
                                </p:cTn>
                              </p:par>
                            </p:childTnLst>
                          </p:cTn>
                        </p:par>
                        <p:par>
                          <p:cTn id="99" fill="hold">
                            <p:stCondLst>
                              <p:cond delay="8000"/>
                            </p:stCondLst>
                            <p:childTnLst>
                              <p:par>
                                <p:cTn id="100" presetID="31" presetClass="entr" presetSubtype="0"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500" fill="hold"/>
                                        <p:tgtEl>
                                          <p:spTgt spid="18"/>
                                        </p:tgtEl>
                                        <p:attrNameLst>
                                          <p:attrName>ppt_w</p:attrName>
                                        </p:attrNameLst>
                                      </p:cBhvr>
                                      <p:tavLst>
                                        <p:tav tm="0">
                                          <p:val>
                                            <p:fltVal val="0"/>
                                          </p:val>
                                        </p:tav>
                                        <p:tav tm="100000">
                                          <p:val>
                                            <p:strVal val="#ppt_w"/>
                                          </p:val>
                                        </p:tav>
                                      </p:tavLst>
                                    </p:anim>
                                    <p:anim calcmode="lin" valueType="num">
                                      <p:cBhvr>
                                        <p:cTn id="103" dur="500" fill="hold"/>
                                        <p:tgtEl>
                                          <p:spTgt spid="18"/>
                                        </p:tgtEl>
                                        <p:attrNameLst>
                                          <p:attrName>ppt_h</p:attrName>
                                        </p:attrNameLst>
                                      </p:cBhvr>
                                      <p:tavLst>
                                        <p:tav tm="0">
                                          <p:val>
                                            <p:fltVal val="0"/>
                                          </p:val>
                                        </p:tav>
                                        <p:tav tm="100000">
                                          <p:val>
                                            <p:strVal val="#ppt_h"/>
                                          </p:val>
                                        </p:tav>
                                      </p:tavLst>
                                    </p:anim>
                                    <p:anim calcmode="lin" valueType="num">
                                      <p:cBhvr>
                                        <p:cTn id="104" dur="500" fill="hold"/>
                                        <p:tgtEl>
                                          <p:spTgt spid="18"/>
                                        </p:tgtEl>
                                        <p:attrNameLst>
                                          <p:attrName>style.rotation</p:attrName>
                                        </p:attrNameLst>
                                      </p:cBhvr>
                                      <p:tavLst>
                                        <p:tav tm="0">
                                          <p:val>
                                            <p:fltVal val="90"/>
                                          </p:val>
                                        </p:tav>
                                        <p:tav tm="100000">
                                          <p:val>
                                            <p:fltVal val="0"/>
                                          </p:val>
                                        </p:tav>
                                      </p:tavLst>
                                    </p:anim>
                                    <p:animEffect transition="in" filter="fade">
                                      <p:cBhvr>
                                        <p:cTn id="105" dur="500"/>
                                        <p:tgtEl>
                                          <p:spTgt spid="18"/>
                                        </p:tgtEl>
                                      </p:cBhvr>
                                    </p:animEffect>
                                  </p:childTnLst>
                                </p:cTn>
                              </p:par>
                            </p:childTnLst>
                          </p:cTn>
                        </p:par>
                        <p:par>
                          <p:cTn id="106" fill="hold">
                            <p:stCondLst>
                              <p:cond delay="8500"/>
                            </p:stCondLst>
                            <p:childTnLst>
                              <p:par>
                                <p:cTn id="107" presetID="22" presetClass="entr" presetSubtype="1"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up)">
                                      <p:cBhvr>
                                        <p:cTn id="10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p:bldP spid="22" grpId="0"/>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306"/>
</p:tagLst>
</file>

<file path=ppt/tags/tag1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8"/>
  <p:tag name="MH_TYPE" val="Other"/>
</p:tagLst>
</file>

<file path=ppt/tags/tag1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Text"/>
</p:tagLst>
</file>

<file path=ppt/tags/tag1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4"/>
  <p:tag name="MH_TYPE" val="Text"/>
</p:tagLst>
</file>

<file path=ppt/tags/tag1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Text"/>
</p:tagLst>
</file>

<file path=ppt/tags/tag1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1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1"/>
  <p:tag name="MH_TYPE" val="Other"/>
</p:tagLst>
</file>

<file path=ppt/tags/tag2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2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SubTitle"/>
</p:tagLst>
</file>

<file path=ppt/tags/tag22.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ORDER" val="2"/>
  <p:tag name="MH_TYPE" val="Other"/>
</p:tagLst>
</file>

<file path=ppt/tags/tag23.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ORDER" val="6"/>
  <p:tag name="MH_TYPE" val="Other"/>
</p:tagLst>
</file>

<file path=ppt/tags/tag24.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ORDER" val="1"/>
  <p:tag name="MH_TYPE" val="Title"/>
</p:tagLst>
</file>

<file path=ppt/tags/tag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4"/>
  <p:tag name="MH_TYPE" val="Text"/>
</p:tagLst>
</file>

<file path=ppt/tags/tag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2"/>
  <p:tag name="MH_TYPE" val="Other"/>
</p:tagLst>
</file>

<file path=ppt/tags/tag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3"/>
  <p:tag name="MH_TYPE" val="Other"/>
</p:tagLst>
</file>

<file path=ppt/tags/tag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4"/>
  <p:tag name="MH_TYPE" val="Other"/>
</p:tagLst>
</file>

<file path=ppt/tags/tag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5"/>
  <p:tag name="MH_TYPE" val="Other"/>
</p:tagLst>
</file>

<file path=ppt/tags/tag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6"/>
  <p:tag name="MH_TYPE" val="Other"/>
</p:tagLst>
</file>

<file path=ppt/tags/tag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ORDER" val="7"/>
  <p:tag name="MH_TYPE" val="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1525</Words>
  <Application>Microsoft Office PowerPoint</Application>
  <PresentationFormat>全屏显示(16:9)</PresentationFormat>
  <Paragraphs>324</Paragraphs>
  <Slides>23</Slides>
  <Notes>23</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Adobe Gothic Std B</vt:lpstr>
      <vt:lpstr>Adobe 黑体 Std R</vt:lpstr>
      <vt:lpstr>黑体</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139</cp:revision>
  <dcterms:created xsi:type="dcterms:W3CDTF">2015-12-01T12:07:00Z</dcterms:created>
  <dcterms:modified xsi:type="dcterms:W3CDTF">2021-01-06T01:42:30Z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