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374" r:id="rId2"/>
    <p:sldId id="376" r:id="rId3"/>
    <p:sldId id="377" r:id="rId4"/>
    <p:sldId id="383" r:id="rId5"/>
    <p:sldId id="384" r:id="rId6"/>
    <p:sldId id="378" r:id="rId7"/>
    <p:sldId id="385" r:id="rId8"/>
    <p:sldId id="386" r:id="rId9"/>
    <p:sldId id="387" r:id="rId10"/>
    <p:sldId id="388" r:id="rId11"/>
    <p:sldId id="389" r:id="rId12"/>
    <p:sldId id="379" r:id="rId13"/>
    <p:sldId id="390" r:id="rId14"/>
    <p:sldId id="391" r:id="rId15"/>
    <p:sldId id="392" r:id="rId16"/>
    <p:sldId id="381" r:id="rId17"/>
    <p:sldId id="394" r:id="rId18"/>
    <p:sldId id="393" r:id="rId19"/>
    <p:sldId id="380" r:id="rId20"/>
    <p:sldId id="395" r:id="rId21"/>
    <p:sldId id="382" r:id="rId22"/>
    <p:sldId id="396" r:id="rId23"/>
    <p:sldId id="397" r:id="rId24"/>
    <p:sldId id="398" r:id="rId25"/>
    <p:sldId id="399" r:id="rId26"/>
    <p:sldId id="400" r:id="rId27"/>
    <p:sldId id="375" r:id="rId2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gun Vagun" initials="VV" lastIdx="1" clrIdx="0">
    <p:extLst>
      <p:ext uri="{19B8F6BF-5375-455C-9EA6-DF929625EA0E}">
        <p15:presenceInfo xmlns:p15="http://schemas.microsoft.com/office/powerpoint/2012/main" userId="Vagun Vagu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9EBB"/>
    <a:srgbClr val="A5A5A5"/>
    <a:srgbClr val="6AC5F9"/>
    <a:srgbClr val="73B4F6"/>
    <a:srgbClr val="72AFF2"/>
    <a:srgbClr val="2E5E7E"/>
    <a:srgbClr val="F8804A"/>
    <a:srgbClr val="F5C062"/>
    <a:srgbClr val="F8874D"/>
    <a:srgbClr val="DDA9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45" autoAdjust="0"/>
    <p:restoredTop sz="96314" autoAdjust="0"/>
  </p:normalViewPr>
  <p:slideViewPr>
    <p:cSldViewPr snapToGrid="0">
      <p:cViewPr varScale="1">
        <p:scale>
          <a:sx n="108" d="100"/>
          <a:sy n="108" d="100"/>
        </p:scale>
        <p:origin x="78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DFC243-3E68-4BFF-A505-ADDF9D7195A4}" type="datetimeFigureOut">
              <a:rPr lang="zh-CN" altLang="en-US" smtClean="0"/>
              <a:t>2021/2/13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67D84A-3049-44F6-8517-64F0971FDD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0773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D5A646B-F117-4928-A8A2-1716300C34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5781FEE-C1F4-469A-9E36-8F4601D2EC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C8552C6-A02E-47D7-A268-DC48634E3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FDAE1-EB67-42CF-B593-56AA292DA8C8}" type="datetimeFigureOut">
              <a:rPr lang="zh-CN" altLang="en-US" smtClean="0"/>
              <a:t>2021/2/13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FA628B0-905E-46AF-9C51-C2B5AF892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1B8A775-5E37-4409-A4E7-F0814E9F7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6056-67A1-460C-8D55-8E07980926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3593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7816F80-4702-44BD-867F-324A473EA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2F0CDC5-CE5D-4691-97FD-895FAEEA2B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ECE9BBA-8B26-464A-893C-B296D43FA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FDAE1-EB67-42CF-B593-56AA292DA8C8}" type="datetimeFigureOut">
              <a:rPr lang="zh-CN" altLang="en-US" smtClean="0"/>
              <a:t>2021/2/13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4601B33-B587-4FB0-85AB-DDC1F4A34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610712C-C969-4C2A-8ABC-CCD2466F8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6056-67A1-460C-8D55-8E07980926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0334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5EEDC4F-CF6F-4F5A-B7D5-5DDA55C295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E88988E-73BA-47A0-9593-2824B50A45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2CE60E4-1A17-46B8-BD11-6895D1EA9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FDAE1-EB67-42CF-B593-56AA292DA8C8}" type="datetimeFigureOut">
              <a:rPr lang="zh-CN" altLang="en-US" smtClean="0"/>
              <a:t>2021/2/13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69CB261-00A7-4DFD-8566-0F34AD0B2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51146E0-61EB-40A0-AEB0-9AAA4858C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6056-67A1-460C-8D55-8E07980926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3403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B29B327-6DC4-489C-A130-8CF667D3C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86EB504-E0E5-46C5-B6D0-95B1660E27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030CF13-8903-4992-88F7-C55D7F4E7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FDAE1-EB67-42CF-B593-56AA292DA8C8}" type="datetimeFigureOut">
              <a:rPr lang="zh-CN" altLang="en-US" smtClean="0"/>
              <a:t>2021/2/13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C41C592-991D-4A88-81B0-FA07E26D1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16A61AE-DFB6-4E40-B78C-76E64498C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6056-67A1-460C-8D55-8E07980926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2824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1CEF327-DE46-4FD7-851C-CAD5A20AC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0308B61-6FAC-4108-97CC-3ACD182B93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E0CB1DC-8355-42C5-AF00-8E36F02E5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FDAE1-EB67-42CF-B593-56AA292DA8C8}" type="datetimeFigureOut">
              <a:rPr lang="zh-CN" altLang="en-US" smtClean="0"/>
              <a:t>2021/2/13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DA65AD0-D1B3-49A8-9F94-E603B5BA1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F33DBE1-743B-438D-92D3-E40E206AC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6056-67A1-460C-8D55-8E07980926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7130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6DA7060-857A-4930-832C-C09BFD4FC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F7FF8F7-2B15-4A01-A575-53845FA96B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9701E7A-8C68-4E20-A803-855BD0F40B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C615B9C-5EC5-4D9B-B5D9-BB2972780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FDAE1-EB67-42CF-B593-56AA292DA8C8}" type="datetimeFigureOut">
              <a:rPr lang="zh-CN" altLang="en-US" smtClean="0"/>
              <a:t>2021/2/13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22F8F48-9F51-4F97-9DA9-9E015ACE4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BA7C295-EAAA-41B7-986C-D8AFF63FD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6056-67A1-460C-8D55-8E07980926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7778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10F4CDC-4DFE-4DB1-972E-CE28FCB9A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E09ECFB-135A-4BF2-82FE-C099094248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4914377-BA6A-4199-BDEB-7EFD3B82FC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4CA16539-559F-474B-992A-1331A0355B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29C14912-C4A7-47EF-A8EC-B0F50FA654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71CC34F-E9B9-4EFD-A3C4-0BA19D4EA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FDAE1-EB67-42CF-B593-56AA292DA8C8}" type="datetimeFigureOut">
              <a:rPr lang="zh-CN" altLang="en-US" smtClean="0"/>
              <a:t>2021/2/13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A0306A62-EAF9-495D-B60F-8B898B61F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5351980E-AD6D-4890-B2E1-61420E5AA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6056-67A1-460C-8D55-8E07980926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2407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2366452-93AB-427B-9625-F906CB897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9FD17F3-7053-4148-800C-FB4B3C05E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FDAE1-EB67-42CF-B593-56AA292DA8C8}" type="datetimeFigureOut">
              <a:rPr lang="zh-CN" altLang="en-US" smtClean="0"/>
              <a:t>2021/2/13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6709179-9F05-4ED9-898C-DD1E14C4E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9DE3C05-79FC-42A5-B9A2-AC8CCD3D2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6056-67A1-460C-8D55-8E07980926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6590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03BF4A8C-F0F4-41A6-BF41-876FEF21A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FDAE1-EB67-42CF-B593-56AA292DA8C8}" type="datetimeFigureOut">
              <a:rPr lang="zh-CN" altLang="en-US" smtClean="0"/>
              <a:t>2021/2/13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5F4BE2DC-A408-49B2-A4F8-EE9769AFF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3A16DA8-302B-4AE1-AF88-B9CFFEEEB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6056-67A1-460C-8D55-8E07980926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3900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8940FE9-4853-4B02-9ACB-5CAF18847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58361D0-290C-442A-8B44-B0642C42D6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AEF0013-B4AF-4C3C-AB98-C192E7C391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0A2650F-35B1-4222-8E3D-55C4DBD2B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FDAE1-EB67-42CF-B593-56AA292DA8C8}" type="datetimeFigureOut">
              <a:rPr lang="zh-CN" altLang="en-US" smtClean="0"/>
              <a:t>2021/2/13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6E7498D-7297-4B92-A228-86A6C9060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2A8D0AA-D078-408B-B714-3CE8EF0C9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6056-67A1-460C-8D55-8E07980926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0467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27FEBB0-8B3B-410D-A075-42A14BE62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8B37B9B3-435A-479F-8455-3BFE235CA0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EB4E751-9289-4C4E-9418-EE2ED45DDF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37B3CBA-A6F8-46D2-B8FE-0FCC383C9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FDAE1-EB67-42CF-B593-56AA292DA8C8}" type="datetimeFigureOut">
              <a:rPr lang="zh-CN" altLang="en-US" smtClean="0"/>
              <a:t>2021/2/13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364EF54-A7CA-4392-9234-4DDE22D71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3F75E53-F65D-44C7-939C-A76A1D47C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6056-67A1-460C-8D55-8E07980926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7119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CF24FEF5-80E6-49C9-85D6-2BC478298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EAF9174-E843-4ABD-B37E-7C4FA3D212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7DB30D1-E683-4A0D-B10E-812E5E4C65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FFDAE1-EB67-42CF-B593-56AA292DA8C8}" type="datetimeFigureOut">
              <a:rPr lang="zh-CN" altLang="en-US" smtClean="0"/>
              <a:t>2021/2/13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E056DC2-E1F5-4995-85FF-140FC7BF94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ED04F22-1EEB-4F3C-8EF1-26E3E5B27B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1E6056-67A1-460C-8D55-8E07980926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0243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>
            <a:extLst>
              <a:ext uri="{FF2B5EF4-FFF2-40B4-BE49-F238E27FC236}">
                <a16:creationId xmlns:a16="http://schemas.microsoft.com/office/drawing/2014/main" id="{452E8D8E-C5A6-4773-BB4D-3D5AD3A74A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3648" y="-1"/>
            <a:ext cx="4244454" cy="685800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F80047E7-E728-4248-AACF-DDA733A4DAEB}"/>
              </a:ext>
            </a:extLst>
          </p:cNvPr>
          <p:cNvSpPr txBox="1"/>
          <p:nvPr/>
        </p:nvSpPr>
        <p:spPr>
          <a:xfrm>
            <a:off x="4876516" y="1407184"/>
            <a:ext cx="22365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2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2021</a:t>
            </a:r>
            <a:endParaRPr lang="zh-CN" altLang="en-US" sz="72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ED2DC92E-9890-4ED7-B415-AD902DDE7819}"/>
              </a:ext>
            </a:extLst>
          </p:cNvPr>
          <p:cNvSpPr txBox="1"/>
          <p:nvPr/>
        </p:nvSpPr>
        <p:spPr bwMode="auto">
          <a:xfrm>
            <a:off x="4710141" y="2669068"/>
            <a:ext cx="6819720" cy="101566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>
              <a:defRPr sz="2800" b="1" spc="30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  <a:cs typeface="Segoe UI Light" panose="020B0502040204020203" pitchFamily="34" charset="0"/>
              </a:defRPr>
            </a:lvl1pPr>
          </a:lstStyle>
          <a:p>
            <a:pPr>
              <a:defRPr/>
            </a:pPr>
            <a:r>
              <a:rPr lang="zh-CN" altLang="en-US" sz="6000" dirty="0">
                <a:latin typeface="+mn-lt"/>
                <a:ea typeface="+mn-ea"/>
                <a:cs typeface="+mn-ea"/>
                <a:sym typeface="+mn-lt"/>
              </a:rPr>
              <a:t>人事行政工作总结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10CDC187-F028-4993-A0A8-96D613E7715E}"/>
              </a:ext>
            </a:extLst>
          </p:cNvPr>
          <p:cNvSpPr txBox="1"/>
          <p:nvPr/>
        </p:nvSpPr>
        <p:spPr bwMode="auto">
          <a:xfrm>
            <a:off x="4619246" y="3746286"/>
            <a:ext cx="6819720" cy="36933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>
              <a:defRPr sz="2800" b="1" spc="30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  <a:cs typeface="Segoe UI Light" panose="020B0502040204020203" pitchFamily="34" charset="0"/>
              </a:defRPr>
            </a:lvl1pPr>
          </a:lstStyle>
          <a:p>
            <a:pPr algn="di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800" dirty="0">
                <a:latin typeface="+mn-lt"/>
                <a:ea typeface="+mn-ea"/>
                <a:cs typeface="+mn-ea"/>
                <a:sym typeface="+mn-lt"/>
              </a:rPr>
              <a:t>【</a:t>
            </a:r>
            <a:r>
              <a:rPr lang="zh-CN" altLang="en-US" sz="1800" dirty="0">
                <a:latin typeface="+mn-lt"/>
                <a:ea typeface="+mn-ea"/>
                <a:cs typeface="+mn-ea"/>
                <a:sym typeface="+mn-lt"/>
              </a:rPr>
              <a:t>工作总结</a:t>
            </a:r>
            <a:r>
              <a:rPr lang="en-US" altLang="zh-CN" sz="1800" dirty="0">
                <a:latin typeface="+mn-lt"/>
                <a:ea typeface="+mn-ea"/>
                <a:cs typeface="+mn-ea"/>
                <a:sym typeface="+mn-lt"/>
              </a:rPr>
              <a:t>/</a:t>
            </a:r>
            <a:r>
              <a:rPr lang="zh-CN" altLang="en-US" sz="1800" dirty="0">
                <a:latin typeface="+mn-lt"/>
                <a:ea typeface="+mn-ea"/>
                <a:cs typeface="+mn-ea"/>
                <a:sym typeface="+mn-lt"/>
              </a:rPr>
              <a:t>年终总结</a:t>
            </a:r>
            <a:r>
              <a:rPr lang="en-US" altLang="zh-CN" sz="1800" dirty="0">
                <a:latin typeface="+mn-lt"/>
                <a:ea typeface="+mn-ea"/>
                <a:cs typeface="+mn-ea"/>
                <a:sym typeface="+mn-lt"/>
              </a:rPr>
              <a:t>/</a:t>
            </a:r>
            <a:r>
              <a:rPr lang="zh-CN" altLang="en-US" sz="1800" dirty="0">
                <a:latin typeface="+mn-lt"/>
                <a:ea typeface="+mn-ea"/>
                <a:cs typeface="+mn-ea"/>
                <a:sym typeface="+mn-lt"/>
              </a:rPr>
              <a:t>人力资源</a:t>
            </a:r>
            <a:r>
              <a:rPr lang="en-US" altLang="zh-CN" sz="1800" dirty="0">
                <a:latin typeface="+mn-lt"/>
                <a:ea typeface="+mn-ea"/>
                <a:cs typeface="+mn-ea"/>
                <a:sym typeface="+mn-lt"/>
              </a:rPr>
              <a:t>/</a:t>
            </a:r>
            <a:r>
              <a:rPr lang="zh-CN" altLang="en-US" sz="1800" dirty="0">
                <a:latin typeface="+mn-lt"/>
                <a:ea typeface="+mn-ea"/>
                <a:cs typeface="+mn-ea"/>
                <a:sym typeface="+mn-lt"/>
              </a:rPr>
              <a:t>新年计划</a:t>
            </a:r>
            <a:r>
              <a:rPr lang="en-US" altLang="zh-CN" sz="1800" dirty="0">
                <a:latin typeface="+mn-lt"/>
                <a:ea typeface="+mn-ea"/>
                <a:cs typeface="+mn-ea"/>
                <a:sym typeface="+mn-lt"/>
              </a:rPr>
              <a:t>/</a:t>
            </a:r>
            <a:r>
              <a:rPr lang="zh-CN" altLang="en-US" sz="1800" dirty="0">
                <a:latin typeface="+mn-lt"/>
                <a:ea typeface="+mn-ea"/>
                <a:cs typeface="+mn-ea"/>
                <a:sym typeface="+mn-lt"/>
              </a:rPr>
              <a:t>述职汇报</a:t>
            </a:r>
            <a:r>
              <a:rPr lang="en-US" altLang="zh-CN" sz="1800" dirty="0">
                <a:latin typeface="+mn-lt"/>
                <a:ea typeface="+mn-ea"/>
                <a:cs typeface="+mn-ea"/>
                <a:sym typeface="+mn-lt"/>
              </a:rPr>
              <a:t>】</a:t>
            </a:r>
            <a:endParaRPr lang="zh-CN" altLang="en-US" sz="18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7974D710-5B76-4840-AC2C-E9BFB73C04F8}"/>
              </a:ext>
            </a:extLst>
          </p:cNvPr>
          <p:cNvSpPr/>
          <p:nvPr/>
        </p:nvSpPr>
        <p:spPr>
          <a:xfrm>
            <a:off x="7113026" y="2007348"/>
            <a:ext cx="40676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2400" dirty="0">
                <a:solidFill>
                  <a:srgbClr val="4D9EBB"/>
                </a:solidFill>
                <a:cs typeface="+mn-ea"/>
                <a:sym typeface="+mn-lt"/>
              </a:rPr>
              <a:t>BUSINESS REPORTING</a:t>
            </a:r>
            <a:endParaRPr lang="zh-CN" altLang="en-US" sz="2400" dirty="0">
              <a:solidFill>
                <a:srgbClr val="4D9EBB"/>
              </a:solidFill>
              <a:cs typeface="+mn-ea"/>
              <a:sym typeface="+mn-lt"/>
            </a:endParaRPr>
          </a:p>
        </p:txBody>
      </p:sp>
      <p:sp>
        <p:nvSpPr>
          <p:cNvPr id="10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E3AB8EB6-1A9C-481B-8479-376AEE22C48B}"/>
              </a:ext>
            </a:extLst>
          </p:cNvPr>
          <p:cNvSpPr txBox="1"/>
          <p:nvPr/>
        </p:nvSpPr>
        <p:spPr>
          <a:xfrm>
            <a:off x="4790973" y="4390693"/>
            <a:ext cx="5684565" cy="5107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2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字体视界-一风尚黑体" panose="02000500000000000000" pitchFamily="2" charset="-122"/>
                <a:ea typeface="字体视界-一风尚黑体" panose="02000500000000000000" pitchFamily="2" charset="-122"/>
                <a:cs typeface="+mn-ea"/>
                <a:sym typeface="+mn-lt"/>
              </a:rPr>
              <a:t>Synergistically utilize technically sound portals with frictionless chains. Dramatically customize</a:t>
            </a:r>
            <a:r>
              <a:rPr lang="en-US" sz="12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字体视界-一风尚黑体" panose="02000500000000000000" pitchFamily="2" charset="-122"/>
                <a:ea typeface="字体视界-一风尚黑体" panose="02000500000000000000" pitchFamily="2" charset="-122"/>
                <a:cs typeface="+mn-ea"/>
                <a:sym typeface="+mn-lt"/>
              </a:rPr>
              <a:t> </a:t>
            </a:r>
            <a:r>
              <a:rPr sz="12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字体视界-一风尚黑体" panose="02000500000000000000" pitchFamily="2" charset="-122"/>
                <a:ea typeface="字体视界-一风尚黑体" panose="02000500000000000000" pitchFamily="2" charset="-122"/>
                <a:cs typeface="+mn-ea"/>
                <a:sym typeface="+mn-lt"/>
              </a:rPr>
              <a:t>empowered networks rather than goal-opportunities. 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AF089F9B-91B3-452B-A609-6D7A7EF5B07F}"/>
              </a:ext>
            </a:extLst>
          </p:cNvPr>
          <p:cNvSpPr txBox="1"/>
          <p:nvPr/>
        </p:nvSpPr>
        <p:spPr>
          <a:xfrm>
            <a:off x="4751085" y="5176485"/>
            <a:ext cx="2092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kumimoji="1" lang="zh-CN" altLang="en-US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汇报人：喜爱</a:t>
            </a:r>
            <a:r>
              <a:rPr kumimoji="1" lang="en-US" altLang="zh-CN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PPT</a:t>
            </a:r>
            <a:endParaRPr kumimoji="1" lang="zh-CN" altLang="en-US" sz="24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直角三角形 11">
            <a:extLst>
              <a:ext uri="{FF2B5EF4-FFF2-40B4-BE49-F238E27FC236}">
                <a16:creationId xmlns:a16="http://schemas.microsoft.com/office/drawing/2014/main" id="{414612E9-C257-4AD8-8869-8227EAC2A684}"/>
              </a:ext>
            </a:extLst>
          </p:cNvPr>
          <p:cNvSpPr/>
          <p:nvPr/>
        </p:nvSpPr>
        <p:spPr>
          <a:xfrm flipH="1">
            <a:off x="10590662" y="4966291"/>
            <a:ext cx="1601337" cy="1891708"/>
          </a:xfrm>
          <a:prstGeom prst="rtTriangle">
            <a:avLst/>
          </a:prstGeom>
          <a:solidFill>
            <a:srgbClr val="4D9EBB"/>
          </a:solidFill>
          <a:ln>
            <a:noFill/>
          </a:ln>
          <a:effectLst>
            <a:outerShdw blurRad="114300" dist="38100" dir="10800000" sx="102000" sy="102000" algn="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DFCBD5A8-C8EE-48B3-B918-2EB6CB80EA92}"/>
              </a:ext>
            </a:extLst>
          </p:cNvPr>
          <p:cNvSpPr/>
          <p:nvPr/>
        </p:nvSpPr>
        <p:spPr>
          <a:xfrm>
            <a:off x="3948545" y="1556938"/>
            <a:ext cx="521928" cy="2558680"/>
          </a:xfrm>
          <a:prstGeom prst="rect">
            <a:avLst/>
          </a:prstGeom>
          <a:solidFill>
            <a:srgbClr val="4D9E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2541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125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625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0" grpId="0" animBg="1"/>
      <p:bldP spid="11" grpId="0"/>
      <p:bldP spid="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角三角形 3">
            <a:extLst>
              <a:ext uri="{FF2B5EF4-FFF2-40B4-BE49-F238E27FC236}">
                <a16:creationId xmlns:a16="http://schemas.microsoft.com/office/drawing/2014/main" id="{E9BB17DE-8EF9-42EB-947E-1A8624498855}"/>
              </a:ext>
            </a:extLst>
          </p:cNvPr>
          <p:cNvSpPr/>
          <p:nvPr/>
        </p:nvSpPr>
        <p:spPr>
          <a:xfrm flipV="1">
            <a:off x="0" y="-2"/>
            <a:ext cx="815975" cy="872837"/>
          </a:xfrm>
          <a:prstGeom prst="rtTriangle">
            <a:avLst/>
          </a:prstGeom>
          <a:solidFill>
            <a:srgbClr val="4D9EBB"/>
          </a:solidFill>
          <a:ln>
            <a:noFill/>
          </a:ln>
          <a:effectLst>
            <a:outerShdw blurRad="114300" dist="38100" dir="10800000" sx="102000" sy="102000" algn="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F2DE6FD-E831-4186-982B-0EF5773A1315}"/>
              </a:ext>
            </a:extLst>
          </p:cNvPr>
          <p:cNvSpPr txBox="1"/>
          <p:nvPr/>
        </p:nvSpPr>
        <p:spPr>
          <a:xfrm>
            <a:off x="815975" y="234315"/>
            <a:ext cx="8674389" cy="506095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新老员工更替比例不合理</a:t>
            </a:r>
          </a:p>
        </p:txBody>
      </p:sp>
      <p:sp>
        <p:nvSpPr>
          <p:cNvPr id="6" name="TextBox 16">
            <a:extLst>
              <a:ext uri="{FF2B5EF4-FFF2-40B4-BE49-F238E27FC236}">
                <a16:creationId xmlns:a16="http://schemas.microsoft.com/office/drawing/2014/main" id="{D98B0349-FEE7-4C4F-9B49-561874F90C56}"/>
              </a:ext>
            </a:extLst>
          </p:cNvPr>
          <p:cNvSpPr txBox="1"/>
          <p:nvPr/>
        </p:nvSpPr>
        <p:spPr>
          <a:xfrm>
            <a:off x="2277679" y="4747243"/>
            <a:ext cx="2289380" cy="7232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altLang="zh-CN" sz="2000" dirty="0">
                <a:solidFill>
                  <a:srgbClr val="313C42"/>
                </a:solidFill>
                <a:cs typeface="+mn-ea"/>
                <a:sym typeface="+mn-lt"/>
              </a:rPr>
              <a:t>制订公司的人员编制及招聘计划</a:t>
            </a:r>
          </a:p>
        </p:txBody>
      </p:sp>
      <p:sp>
        <p:nvSpPr>
          <p:cNvPr id="7" name="TextBox 17">
            <a:extLst>
              <a:ext uri="{FF2B5EF4-FFF2-40B4-BE49-F238E27FC236}">
                <a16:creationId xmlns:a16="http://schemas.microsoft.com/office/drawing/2014/main" id="{FC27B8E4-DDD7-459F-BC65-136B1599C451}"/>
              </a:ext>
            </a:extLst>
          </p:cNvPr>
          <p:cNvSpPr txBox="1"/>
          <p:nvPr/>
        </p:nvSpPr>
        <p:spPr>
          <a:xfrm>
            <a:off x="5017468" y="4789552"/>
            <a:ext cx="2289380" cy="11074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altLang="zh-CN" sz="2000" dirty="0">
                <a:solidFill>
                  <a:srgbClr val="313C42"/>
                </a:solidFill>
                <a:cs typeface="+mn-ea"/>
                <a:sym typeface="+mn-lt"/>
              </a:rPr>
              <a:t>完成招聘网站的签（续）约以及新渠道的预定和开拓</a:t>
            </a:r>
          </a:p>
        </p:txBody>
      </p:sp>
      <p:sp>
        <p:nvSpPr>
          <p:cNvPr id="8" name="TextBox 18">
            <a:extLst>
              <a:ext uri="{FF2B5EF4-FFF2-40B4-BE49-F238E27FC236}">
                <a16:creationId xmlns:a16="http://schemas.microsoft.com/office/drawing/2014/main" id="{EBCD1ABA-0616-45A9-AD8A-7912F8091745}"/>
              </a:ext>
            </a:extLst>
          </p:cNvPr>
          <p:cNvSpPr txBox="1"/>
          <p:nvPr/>
        </p:nvSpPr>
        <p:spPr>
          <a:xfrm>
            <a:off x="7757258" y="4831863"/>
            <a:ext cx="2289380" cy="7232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altLang="zh-CN" sz="2000" dirty="0">
                <a:solidFill>
                  <a:srgbClr val="313C42"/>
                </a:solidFill>
                <a:cs typeface="+mn-ea"/>
                <a:sym typeface="+mn-lt"/>
              </a:rPr>
              <a:t>协调各部门落实招聘实施计划</a:t>
            </a: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D67CC4AD-F256-4D86-A156-99E4F0F23933}"/>
              </a:ext>
            </a:extLst>
          </p:cNvPr>
          <p:cNvGrpSpPr/>
          <p:nvPr/>
        </p:nvGrpSpPr>
        <p:grpSpPr>
          <a:xfrm>
            <a:off x="2050698" y="1819913"/>
            <a:ext cx="8190736" cy="2734168"/>
            <a:chOff x="1167355" y="1217191"/>
            <a:chExt cx="6892537" cy="2300813"/>
          </a:xfrm>
        </p:grpSpPr>
        <p:sp>
          <p:nvSpPr>
            <p:cNvPr id="10" name="Freeform 4">
              <a:extLst>
                <a:ext uri="{FF2B5EF4-FFF2-40B4-BE49-F238E27FC236}">
                  <a16:creationId xmlns:a16="http://schemas.microsoft.com/office/drawing/2014/main" id="{73E5F4B7-1467-4689-B546-61968168B375}"/>
                </a:ext>
              </a:extLst>
            </p:cNvPr>
            <p:cNvSpPr/>
            <p:nvPr/>
          </p:nvSpPr>
          <p:spPr bwMode="auto">
            <a:xfrm>
              <a:off x="1167355" y="1217191"/>
              <a:ext cx="4406472" cy="2300813"/>
            </a:xfrm>
            <a:custGeom>
              <a:avLst/>
              <a:gdLst/>
              <a:ahLst/>
              <a:cxnLst>
                <a:cxn ang="0">
                  <a:pos x="1558" y="337"/>
                </a:cxn>
                <a:cxn ang="0">
                  <a:pos x="1221" y="0"/>
                </a:cxn>
                <a:cxn ang="0">
                  <a:pos x="407" y="814"/>
                </a:cxn>
                <a:cxn ang="0">
                  <a:pos x="0" y="407"/>
                </a:cxn>
                <a:cxn ang="0">
                  <a:pos x="402" y="5"/>
                </a:cxn>
                <a:cxn ang="0">
                  <a:pos x="734" y="337"/>
                </a:cxn>
              </a:cxnLst>
              <a:rect l="0" t="0" r="r" b="b"/>
              <a:pathLst>
                <a:path w="1558" h="814">
                  <a:moveTo>
                    <a:pt x="1558" y="337"/>
                  </a:moveTo>
                  <a:lnTo>
                    <a:pt x="1221" y="0"/>
                  </a:lnTo>
                  <a:lnTo>
                    <a:pt x="407" y="814"/>
                  </a:lnTo>
                  <a:lnTo>
                    <a:pt x="0" y="407"/>
                  </a:lnTo>
                  <a:lnTo>
                    <a:pt x="402" y="5"/>
                  </a:lnTo>
                  <a:lnTo>
                    <a:pt x="734" y="337"/>
                  </a:lnTo>
                </a:path>
              </a:pathLst>
            </a:custGeom>
            <a:noFill/>
            <a:ln w="25400" cap="flat" cmpd="sng">
              <a:solidFill>
                <a:srgbClr val="4D9EBB"/>
              </a:solidFill>
              <a:prstDash val="solid"/>
              <a:round/>
            </a:ln>
            <a:effectLst/>
          </p:spPr>
          <p:txBody>
            <a:bodyPr wrap="none" lIns="0" tIns="0" rIns="0" bIns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defTabSz="1145540">
                <a:lnSpc>
                  <a:spcPct val="120000"/>
                </a:lnSpc>
                <a:defRPr/>
              </a:pPr>
              <a:endParaRPr lang="zh-CN" altLang="en-US" sz="132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E744C3FB-5E3C-4F7A-ADEB-AFC677008543}"/>
                </a:ext>
              </a:extLst>
            </p:cNvPr>
            <p:cNvSpPr/>
            <p:nvPr/>
          </p:nvSpPr>
          <p:spPr bwMode="auto">
            <a:xfrm flipH="1" flipV="1">
              <a:off x="3653420" y="1217191"/>
              <a:ext cx="4406472" cy="2300813"/>
            </a:xfrm>
            <a:custGeom>
              <a:avLst/>
              <a:gdLst/>
              <a:ahLst/>
              <a:cxnLst>
                <a:cxn ang="0">
                  <a:pos x="1558" y="337"/>
                </a:cxn>
                <a:cxn ang="0">
                  <a:pos x="1221" y="0"/>
                </a:cxn>
                <a:cxn ang="0">
                  <a:pos x="407" y="814"/>
                </a:cxn>
                <a:cxn ang="0">
                  <a:pos x="0" y="407"/>
                </a:cxn>
                <a:cxn ang="0">
                  <a:pos x="402" y="5"/>
                </a:cxn>
                <a:cxn ang="0">
                  <a:pos x="734" y="337"/>
                </a:cxn>
              </a:cxnLst>
              <a:rect l="0" t="0" r="r" b="b"/>
              <a:pathLst>
                <a:path w="1558" h="814">
                  <a:moveTo>
                    <a:pt x="1558" y="337"/>
                  </a:moveTo>
                  <a:lnTo>
                    <a:pt x="1221" y="0"/>
                  </a:lnTo>
                  <a:lnTo>
                    <a:pt x="407" y="814"/>
                  </a:lnTo>
                  <a:lnTo>
                    <a:pt x="0" y="407"/>
                  </a:lnTo>
                  <a:lnTo>
                    <a:pt x="402" y="5"/>
                  </a:lnTo>
                  <a:lnTo>
                    <a:pt x="734" y="337"/>
                  </a:lnTo>
                </a:path>
              </a:pathLst>
            </a:custGeom>
            <a:noFill/>
            <a:ln w="25400" cap="flat" cmpd="sng">
              <a:solidFill>
                <a:srgbClr val="4D9EBB"/>
              </a:solidFill>
              <a:prstDash val="solid"/>
              <a:round/>
            </a:ln>
            <a:effectLst/>
          </p:spPr>
          <p:txBody>
            <a:bodyPr wrap="none" lIns="0" tIns="0" rIns="0" bIns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defTabSz="1145540">
                <a:lnSpc>
                  <a:spcPct val="120000"/>
                </a:lnSpc>
                <a:defRPr/>
              </a:pPr>
              <a:endParaRPr lang="zh-CN" altLang="en-US" sz="132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2" name="Rectangle 6">
              <a:extLst>
                <a:ext uri="{FF2B5EF4-FFF2-40B4-BE49-F238E27FC236}">
                  <a16:creationId xmlns:a16="http://schemas.microsoft.com/office/drawing/2014/main" id="{A698695C-C018-4C25-A506-2D26241E720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900000">
              <a:off x="1723577" y="1817977"/>
              <a:ext cx="1104193" cy="1104192"/>
            </a:xfrm>
            <a:prstGeom prst="rect">
              <a:avLst/>
            </a:prstGeom>
            <a:solidFill>
              <a:srgbClr val="4D9EBB"/>
            </a:solidFill>
            <a:ln w="6350">
              <a:solidFill>
                <a:schemeClr val="bg1"/>
              </a:solidFill>
              <a:miter lim="800000"/>
            </a:ln>
            <a:effectLst/>
          </p:spPr>
          <p:txBody>
            <a:bodyPr wrap="none" lIns="0" tIns="0" rIns="0" bIns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defTabSz="1145540">
                <a:lnSpc>
                  <a:spcPct val="120000"/>
                </a:lnSpc>
                <a:defRPr/>
              </a:pPr>
              <a:endParaRPr lang="zh-CN" altLang="en-US" sz="1325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3" name="Rectangle 7">
              <a:extLst>
                <a:ext uri="{FF2B5EF4-FFF2-40B4-BE49-F238E27FC236}">
                  <a16:creationId xmlns:a16="http://schemas.microsoft.com/office/drawing/2014/main" id="{03055793-9E6E-45E0-9F28-07765008C72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900000">
              <a:off x="4055751" y="1817977"/>
              <a:ext cx="1104192" cy="1104192"/>
            </a:xfrm>
            <a:prstGeom prst="rect">
              <a:avLst/>
            </a:prstGeom>
            <a:solidFill>
              <a:srgbClr val="4D9EBB"/>
            </a:solidFill>
            <a:ln w="6350">
              <a:solidFill>
                <a:schemeClr val="bg1"/>
              </a:solidFill>
              <a:miter lim="800000"/>
            </a:ln>
            <a:effectLst/>
          </p:spPr>
          <p:txBody>
            <a:bodyPr wrap="none" lIns="0" tIns="0" rIns="0" bIns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defTabSz="1145540">
                <a:lnSpc>
                  <a:spcPct val="120000"/>
                </a:lnSpc>
                <a:defRPr/>
              </a:pPr>
              <a:endParaRPr lang="zh-CN" altLang="en-US" sz="132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" name="Rectangle 8">
              <a:extLst>
                <a:ext uri="{FF2B5EF4-FFF2-40B4-BE49-F238E27FC236}">
                  <a16:creationId xmlns:a16="http://schemas.microsoft.com/office/drawing/2014/main" id="{7A24D4EE-FDE5-4C44-A6A6-919C69ED31D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900000">
              <a:off x="6366467" y="1817977"/>
              <a:ext cx="1104192" cy="1104192"/>
            </a:xfrm>
            <a:prstGeom prst="rect">
              <a:avLst/>
            </a:prstGeom>
            <a:solidFill>
              <a:srgbClr val="4D9EBB"/>
            </a:solidFill>
            <a:ln w="6350">
              <a:solidFill>
                <a:schemeClr val="bg1"/>
              </a:solidFill>
              <a:miter lim="800000"/>
            </a:ln>
            <a:effectLst/>
          </p:spPr>
          <p:txBody>
            <a:bodyPr wrap="none" lIns="0" tIns="0" rIns="0" bIns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defTabSz="1145540">
                <a:lnSpc>
                  <a:spcPct val="120000"/>
                </a:lnSpc>
                <a:defRPr/>
              </a:pPr>
              <a:endParaRPr lang="zh-CN" altLang="en-US" sz="132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5" name="Rectangle 9">
              <a:extLst>
                <a:ext uri="{FF2B5EF4-FFF2-40B4-BE49-F238E27FC236}">
                  <a16:creationId xmlns:a16="http://schemas.microsoft.com/office/drawing/2014/main" id="{51CDCD46-D1ED-4BFB-A69B-2640AE1A04F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900000">
              <a:off x="2167565" y="1756908"/>
              <a:ext cx="207964" cy="207964"/>
            </a:xfrm>
            <a:prstGeom prst="rect">
              <a:avLst/>
            </a:prstGeom>
            <a:solidFill>
              <a:srgbClr val="FFFFFF"/>
            </a:solidFill>
            <a:ln w="6350">
              <a:noFill/>
              <a:miter lim="800000"/>
            </a:ln>
            <a:effectLst/>
          </p:spPr>
          <p:txBody>
            <a:bodyPr wrap="none" lIns="0" tIns="0" rIns="0" bIns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defTabSz="1145540">
                <a:lnSpc>
                  <a:spcPct val="120000"/>
                </a:lnSpc>
                <a:defRPr/>
              </a:pPr>
              <a:endParaRPr lang="zh-CN" altLang="en-US" sz="132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6" name="Rectangle 10">
              <a:extLst>
                <a:ext uri="{FF2B5EF4-FFF2-40B4-BE49-F238E27FC236}">
                  <a16:creationId xmlns:a16="http://schemas.microsoft.com/office/drawing/2014/main" id="{5A217BDC-5D35-40E7-84E9-FA08DD3901C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900000">
              <a:off x="4499738" y="1756908"/>
              <a:ext cx="207964" cy="207964"/>
            </a:xfrm>
            <a:prstGeom prst="rect">
              <a:avLst/>
            </a:prstGeom>
            <a:solidFill>
              <a:srgbClr val="FFFFFF"/>
            </a:solidFill>
            <a:ln w="6350">
              <a:noFill/>
              <a:miter lim="800000"/>
            </a:ln>
            <a:effectLst/>
          </p:spPr>
          <p:txBody>
            <a:bodyPr wrap="none" lIns="0" tIns="0" rIns="0" bIns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defTabSz="1145540">
                <a:lnSpc>
                  <a:spcPct val="120000"/>
                </a:lnSpc>
                <a:defRPr/>
              </a:pPr>
              <a:endParaRPr lang="zh-CN" altLang="en-US" sz="132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" name="Rectangle 11">
              <a:extLst>
                <a:ext uri="{FF2B5EF4-FFF2-40B4-BE49-F238E27FC236}">
                  <a16:creationId xmlns:a16="http://schemas.microsoft.com/office/drawing/2014/main" id="{6DEEB4C6-6DC6-47E7-98E8-5292BC0CEE4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900000">
              <a:off x="6810454" y="1756908"/>
              <a:ext cx="207964" cy="207964"/>
            </a:xfrm>
            <a:prstGeom prst="rect">
              <a:avLst/>
            </a:prstGeom>
            <a:solidFill>
              <a:srgbClr val="FFFFFF"/>
            </a:solidFill>
            <a:ln w="6350">
              <a:noFill/>
              <a:miter lim="800000"/>
            </a:ln>
            <a:effectLst/>
          </p:spPr>
          <p:txBody>
            <a:bodyPr wrap="none" lIns="0" tIns="0" rIns="0" bIns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defTabSz="1145540">
                <a:lnSpc>
                  <a:spcPct val="120000"/>
                </a:lnSpc>
                <a:defRPr/>
              </a:pPr>
              <a:endParaRPr lang="zh-CN" altLang="en-US" sz="132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8" name="Text Box 15">
              <a:extLst>
                <a:ext uri="{FF2B5EF4-FFF2-40B4-BE49-F238E27FC236}">
                  <a16:creationId xmlns:a16="http://schemas.microsoft.com/office/drawing/2014/main" id="{E4A1B293-0A56-4B12-AB69-31067C0F30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32039" y="1760415"/>
              <a:ext cx="52608" cy="205901"/>
            </a:xfrm>
            <a:prstGeom prst="rect">
              <a:avLst/>
            </a:prstGeom>
            <a:noFill/>
            <a:ln w="6350">
              <a:noFill/>
              <a:miter lim="800000"/>
            </a:ln>
            <a:effectLst/>
          </p:spPr>
          <p:txBody>
            <a:bodyPr wrap="none" lIns="0" tIns="0" rIns="0" bIns="0" anchor="ctr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defTabSz="1145540">
                <a:lnSpc>
                  <a:spcPct val="120000"/>
                </a:lnSpc>
                <a:defRPr/>
              </a:pPr>
              <a:r>
                <a:rPr lang="zh-CN" altLang="en-US" sz="1325" dirty="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1</a:t>
              </a:r>
            </a:p>
          </p:txBody>
        </p:sp>
        <p:sp>
          <p:nvSpPr>
            <p:cNvPr id="19" name="Text Box 16">
              <a:extLst>
                <a:ext uri="{FF2B5EF4-FFF2-40B4-BE49-F238E27FC236}">
                  <a16:creationId xmlns:a16="http://schemas.microsoft.com/office/drawing/2014/main" id="{D84AB5FE-8DC2-421E-8321-DA6F2D96F6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65860" y="1786760"/>
              <a:ext cx="52608" cy="205901"/>
            </a:xfrm>
            <a:prstGeom prst="rect">
              <a:avLst/>
            </a:prstGeom>
            <a:noFill/>
            <a:ln w="6350">
              <a:noFill/>
              <a:miter lim="800000"/>
            </a:ln>
            <a:effectLst/>
          </p:spPr>
          <p:txBody>
            <a:bodyPr wrap="none" lIns="0" tIns="0" rIns="0" bIns="0" anchor="t" anchorCtr="0">
              <a:spAutoFit/>
            </a:bodyPr>
            <a:lstStyle>
              <a:defPPr>
                <a:defRPr lang="zh-CN"/>
              </a:defPPr>
              <a:lvl1pPr marR="0" lvl="0" indent="0" algn="ctr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3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panose="020B0A04020102020204" pitchFamily="34" charset="0"/>
                  <a:ea typeface="微软雅黑" panose="020B0503020204020204" charset="-122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1325" dirty="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2</a:t>
              </a:r>
            </a:p>
          </p:txBody>
        </p:sp>
        <p:sp>
          <p:nvSpPr>
            <p:cNvPr id="20" name="Text Box 17">
              <a:extLst>
                <a:ext uri="{FF2B5EF4-FFF2-40B4-BE49-F238E27FC236}">
                  <a16:creationId xmlns:a16="http://schemas.microsoft.com/office/drawing/2014/main" id="{05B4AF5A-AFD7-4977-B402-E9BB8B755A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83180" y="1760415"/>
              <a:ext cx="52608" cy="205901"/>
            </a:xfrm>
            <a:prstGeom prst="rect">
              <a:avLst/>
            </a:prstGeom>
            <a:noFill/>
            <a:ln w="6350">
              <a:noFill/>
              <a:miter lim="800000"/>
            </a:ln>
            <a:effectLst/>
          </p:spPr>
          <p:txBody>
            <a:bodyPr wrap="none" lIns="0" tIns="0" rIns="0" bIns="0" anchor="ctr">
              <a:spAutoFit/>
            </a:bodyPr>
            <a:lstStyle>
              <a:defPPr>
                <a:defRPr lang="zh-CN"/>
              </a:defPPr>
              <a:lvl1pPr marR="0" lvl="0" indent="0" algn="ctr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3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panose="020B0A04020102020204" pitchFamily="34" charset="0"/>
                  <a:ea typeface="微软雅黑" panose="020B0503020204020204" charset="-122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1325" dirty="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3</a:t>
              </a:r>
            </a:p>
          </p:txBody>
        </p:sp>
        <p:sp>
          <p:nvSpPr>
            <p:cNvPr id="21" name="TextBox 11">
              <a:extLst>
                <a:ext uri="{FF2B5EF4-FFF2-40B4-BE49-F238E27FC236}">
                  <a16:creationId xmlns:a16="http://schemas.microsoft.com/office/drawing/2014/main" id="{03755770-27E2-42AF-A790-5E890D8500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1897609" y="2271669"/>
              <a:ext cx="713402" cy="22640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zh-CN" altLang="en-US" sz="1520" dirty="0">
                  <a:solidFill>
                    <a:schemeClr val="bg1"/>
                  </a:solidFill>
                  <a:cs typeface="+mn-ea"/>
                  <a:sym typeface="+mn-lt"/>
                </a:rPr>
                <a:t>2017年12月</a:t>
              </a:r>
            </a:p>
          </p:txBody>
        </p:sp>
        <p:sp>
          <p:nvSpPr>
            <p:cNvPr id="22" name="TextBox 11">
              <a:extLst>
                <a:ext uri="{FF2B5EF4-FFF2-40B4-BE49-F238E27FC236}">
                  <a16:creationId xmlns:a16="http://schemas.microsoft.com/office/drawing/2014/main" id="{6CA846E8-E62D-4A8A-89B6-E249F28F46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4245583" y="2241697"/>
              <a:ext cx="724522" cy="22640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lIns="0" tIns="0" rIns="0" bIns="0" anchor="t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zh-CN" altLang="en-US" sz="1520" dirty="0">
                  <a:solidFill>
                    <a:schemeClr val="bg1"/>
                  </a:solidFill>
                  <a:cs typeface="+mn-ea"/>
                  <a:sym typeface="+mn-lt"/>
                </a:rPr>
                <a:t>2018年1月</a:t>
              </a:r>
            </a:p>
          </p:txBody>
        </p:sp>
        <p:sp>
          <p:nvSpPr>
            <p:cNvPr id="23" name="TextBox 11">
              <a:extLst>
                <a:ext uri="{FF2B5EF4-FFF2-40B4-BE49-F238E27FC236}">
                  <a16:creationId xmlns:a16="http://schemas.microsoft.com/office/drawing/2014/main" id="{D1A35311-A197-4A99-B60A-ACC8731A02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6564080" y="2221374"/>
              <a:ext cx="725693" cy="22640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zh-CN" altLang="en-US" sz="1520" dirty="0">
                  <a:solidFill>
                    <a:schemeClr val="bg1"/>
                  </a:solidFill>
                  <a:cs typeface="+mn-ea"/>
                  <a:sym typeface="+mn-lt"/>
                </a:rPr>
                <a:t>2018年2-3月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715095"/>
      </p:ext>
    </p:extLst>
  </p:cSld>
  <p:clrMapOvr>
    <a:masterClrMapping/>
  </p:clrMapOvr>
  <p:transition spd="slow" advTm="2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角三角形 3">
            <a:extLst>
              <a:ext uri="{FF2B5EF4-FFF2-40B4-BE49-F238E27FC236}">
                <a16:creationId xmlns:a16="http://schemas.microsoft.com/office/drawing/2014/main" id="{E9BB17DE-8EF9-42EB-947E-1A8624498855}"/>
              </a:ext>
            </a:extLst>
          </p:cNvPr>
          <p:cNvSpPr/>
          <p:nvPr/>
        </p:nvSpPr>
        <p:spPr>
          <a:xfrm flipV="1">
            <a:off x="0" y="-2"/>
            <a:ext cx="815975" cy="872837"/>
          </a:xfrm>
          <a:prstGeom prst="rtTriangle">
            <a:avLst/>
          </a:prstGeom>
          <a:solidFill>
            <a:srgbClr val="4D9EBB"/>
          </a:solidFill>
          <a:ln>
            <a:noFill/>
          </a:ln>
          <a:effectLst>
            <a:outerShdw blurRad="114300" dist="38100" dir="10800000" sx="102000" sy="102000" algn="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F2DE6FD-E831-4186-982B-0EF5773A1315}"/>
              </a:ext>
            </a:extLst>
          </p:cNvPr>
          <p:cNvSpPr txBox="1"/>
          <p:nvPr/>
        </p:nvSpPr>
        <p:spPr>
          <a:xfrm>
            <a:off x="815975" y="234315"/>
            <a:ext cx="8674389" cy="506095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2019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年</a:t>
            </a:r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月份完成公司人力资源规划</a:t>
            </a:r>
          </a:p>
          <a:p>
            <a:pPr algn="l"/>
            <a:endParaRPr lang="zh-CN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974112E-900A-4011-AC68-35005A013146}"/>
              </a:ext>
            </a:extLst>
          </p:cNvPr>
          <p:cNvGrpSpPr/>
          <p:nvPr/>
        </p:nvGrpSpPr>
        <p:grpSpPr>
          <a:xfrm>
            <a:off x="5865100" y="4428507"/>
            <a:ext cx="2406117" cy="920141"/>
            <a:chOff x="1929542" y="4808569"/>
            <a:chExt cx="2729132" cy="920237"/>
          </a:xfrm>
        </p:grpSpPr>
        <p:sp>
          <p:nvSpPr>
            <p:cNvPr id="7" name="TextBox 43">
              <a:extLst>
                <a:ext uri="{FF2B5EF4-FFF2-40B4-BE49-F238E27FC236}">
                  <a16:creationId xmlns:a16="http://schemas.microsoft.com/office/drawing/2014/main" id="{63676E4A-62A5-4029-A590-602899F19CE5}"/>
                </a:ext>
              </a:extLst>
            </p:cNvPr>
            <p:cNvSpPr txBox="1"/>
            <p:nvPr/>
          </p:nvSpPr>
          <p:spPr>
            <a:xfrm>
              <a:off x="2316644" y="4808569"/>
              <a:ext cx="1954931" cy="4463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000">
                  <a:solidFill>
                    <a:srgbClr val="313C42"/>
                  </a:solidFill>
                  <a:cs typeface="+mn-ea"/>
                  <a:sym typeface="+mn-lt"/>
                </a:rPr>
                <a:t>岗位编制规划</a:t>
              </a:r>
            </a:p>
          </p:txBody>
        </p:sp>
        <p:sp>
          <p:nvSpPr>
            <p:cNvPr id="8" name="Rectangle 44">
              <a:extLst>
                <a:ext uri="{FF2B5EF4-FFF2-40B4-BE49-F238E27FC236}">
                  <a16:creationId xmlns:a16="http://schemas.microsoft.com/office/drawing/2014/main" id="{434D4A51-8305-4F95-A45B-508AF0136518}"/>
                </a:ext>
              </a:extLst>
            </p:cNvPr>
            <p:cNvSpPr/>
            <p:nvPr/>
          </p:nvSpPr>
          <p:spPr>
            <a:xfrm>
              <a:off x="1929542" y="5195350"/>
              <a:ext cx="2729132" cy="5334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1200" dirty="0">
                  <a:solidFill>
                    <a:srgbClr val="313C42"/>
                  </a:solidFill>
                  <a:cs typeface="+mn-ea"/>
                  <a:sym typeface="+mn-lt"/>
                </a:rPr>
                <a:t>主要完成2018年公司各部门定员定编问题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AFF74738-22D3-4DF2-B678-0A909972AB95}"/>
              </a:ext>
            </a:extLst>
          </p:cNvPr>
          <p:cNvGrpSpPr/>
          <p:nvPr/>
        </p:nvGrpSpPr>
        <p:grpSpPr>
          <a:xfrm>
            <a:off x="8803075" y="4428507"/>
            <a:ext cx="2406117" cy="1130088"/>
            <a:chOff x="5703260" y="4820237"/>
            <a:chExt cx="2729132" cy="1130208"/>
          </a:xfrm>
        </p:grpSpPr>
        <p:sp>
          <p:nvSpPr>
            <p:cNvPr id="10" name="TextBox 47">
              <a:extLst>
                <a:ext uri="{FF2B5EF4-FFF2-40B4-BE49-F238E27FC236}">
                  <a16:creationId xmlns:a16="http://schemas.microsoft.com/office/drawing/2014/main" id="{64A42B57-A957-48E7-A4BB-0AFDF57EDBE3}"/>
                </a:ext>
              </a:extLst>
            </p:cNvPr>
            <p:cNvSpPr txBox="1"/>
            <p:nvPr/>
          </p:nvSpPr>
          <p:spPr>
            <a:xfrm>
              <a:off x="6090362" y="4820237"/>
              <a:ext cx="1954931" cy="4463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000" dirty="0">
                  <a:solidFill>
                    <a:srgbClr val="313C42"/>
                  </a:solidFill>
                  <a:cs typeface="+mn-ea"/>
                  <a:sym typeface="+mn-lt"/>
                </a:rPr>
                <a:t>人力调配规划</a:t>
              </a:r>
            </a:p>
          </p:txBody>
        </p:sp>
        <p:sp>
          <p:nvSpPr>
            <p:cNvPr id="11" name="Rectangle 48">
              <a:extLst>
                <a:ext uri="{FF2B5EF4-FFF2-40B4-BE49-F238E27FC236}">
                  <a16:creationId xmlns:a16="http://schemas.microsoft.com/office/drawing/2014/main" id="{B1AECC9D-7835-4067-932F-1481323A5E4A}"/>
                </a:ext>
              </a:extLst>
            </p:cNvPr>
            <p:cNvSpPr/>
            <p:nvPr/>
          </p:nvSpPr>
          <p:spPr>
            <a:xfrm>
              <a:off x="5703260" y="5195350"/>
              <a:ext cx="2729132" cy="7550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1200" dirty="0">
                  <a:solidFill>
                    <a:srgbClr val="313C42"/>
                  </a:solidFill>
                  <a:cs typeface="+mn-ea"/>
                  <a:sym typeface="+mn-lt"/>
                </a:rPr>
                <a:t>主要依据公司各部门、岗位职务的专业分工来内部配置、提拔或调动所需人员</a:t>
              </a:r>
            </a:p>
          </p:txBody>
        </p:sp>
      </p:grpSp>
      <p:grpSp>
        <p:nvGrpSpPr>
          <p:cNvPr id="12" name="Group 6">
            <a:extLst>
              <a:ext uri="{FF2B5EF4-FFF2-40B4-BE49-F238E27FC236}">
                <a16:creationId xmlns:a16="http://schemas.microsoft.com/office/drawing/2014/main" id="{FEF0ABBF-4392-4630-9A37-9C3990FB7AFB}"/>
              </a:ext>
            </a:extLst>
          </p:cNvPr>
          <p:cNvGrpSpPr/>
          <p:nvPr/>
        </p:nvGrpSpPr>
        <p:grpSpPr>
          <a:xfrm>
            <a:off x="5865100" y="2049389"/>
            <a:ext cx="2475780" cy="1379611"/>
            <a:chOff x="4038291" y="1495377"/>
            <a:chExt cx="2304129" cy="1379760"/>
          </a:xfrm>
        </p:grpSpPr>
        <p:sp>
          <p:nvSpPr>
            <p:cNvPr id="13" name="TextBox 49">
              <a:extLst>
                <a:ext uri="{FF2B5EF4-FFF2-40B4-BE49-F238E27FC236}">
                  <a16:creationId xmlns:a16="http://schemas.microsoft.com/office/drawing/2014/main" id="{682A6833-1097-4775-A568-AEFBA9E14A4F}"/>
                </a:ext>
              </a:extLst>
            </p:cNvPr>
            <p:cNvSpPr txBox="1"/>
            <p:nvPr/>
          </p:nvSpPr>
          <p:spPr>
            <a:xfrm>
              <a:off x="4388330" y="1495377"/>
              <a:ext cx="1604052" cy="4463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000" dirty="0">
                  <a:solidFill>
                    <a:srgbClr val="313C42"/>
                  </a:solidFill>
                  <a:cs typeface="+mn-ea"/>
                  <a:sym typeface="+mn-lt"/>
                </a:rPr>
                <a:t>人员补充规划</a:t>
              </a:r>
            </a:p>
          </p:txBody>
        </p:sp>
        <p:sp>
          <p:nvSpPr>
            <p:cNvPr id="14" name="Rectangle 50">
              <a:extLst>
                <a:ext uri="{FF2B5EF4-FFF2-40B4-BE49-F238E27FC236}">
                  <a16:creationId xmlns:a16="http://schemas.microsoft.com/office/drawing/2014/main" id="{B1413045-5379-488D-8609-E80A2D3784CD}"/>
                </a:ext>
              </a:extLst>
            </p:cNvPr>
            <p:cNvSpPr/>
            <p:nvPr/>
          </p:nvSpPr>
          <p:spPr>
            <a:xfrm>
              <a:off x="4038291" y="1899037"/>
              <a:ext cx="2304129" cy="9761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1200" dirty="0">
                  <a:solidFill>
                    <a:srgbClr val="313C42"/>
                  </a:solidFill>
                  <a:cs typeface="+mn-ea"/>
                  <a:sym typeface="+mn-lt"/>
                </a:rPr>
                <a:t>根据岁末年初离职情况制订相应的招聘补充计划，在中长期内使岗位职务空缺能从质量上和数量上得到合理的补充</a:t>
              </a:r>
            </a:p>
          </p:txBody>
        </p:sp>
      </p:grpSp>
      <p:grpSp>
        <p:nvGrpSpPr>
          <p:cNvPr id="15" name="Group 7">
            <a:extLst>
              <a:ext uri="{FF2B5EF4-FFF2-40B4-BE49-F238E27FC236}">
                <a16:creationId xmlns:a16="http://schemas.microsoft.com/office/drawing/2014/main" id="{4ED91058-D192-4647-A1B6-ED7A1A4EDFCF}"/>
              </a:ext>
            </a:extLst>
          </p:cNvPr>
          <p:cNvGrpSpPr/>
          <p:nvPr/>
        </p:nvGrpSpPr>
        <p:grpSpPr>
          <a:xfrm>
            <a:off x="8803075" y="2049389"/>
            <a:ext cx="2475780" cy="1133372"/>
            <a:chOff x="7780247" y="1520638"/>
            <a:chExt cx="2304129" cy="1133499"/>
          </a:xfrm>
        </p:grpSpPr>
        <p:sp>
          <p:nvSpPr>
            <p:cNvPr id="16" name="TextBox 51">
              <a:extLst>
                <a:ext uri="{FF2B5EF4-FFF2-40B4-BE49-F238E27FC236}">
                  <a16:creationId xmlns:a16="http://schemas.microsoft.com/office/drawing/2014/main" id="{9D3A2069-DC98-4B69-A263-AB4253EEE4FA}"/>
                </a:ext>
              </a:extLst>
            </p:cNvPr>
            <p:cNvSpPr txBox="1"/>
            <p:nvPr/>
          </p:nvSpPr>
          <p:spPr>
            <a:xfrm>
              <a:off x="8130285" y="1520638"/>
              <a:ext cx="1604052" cy="4463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000" dirty="0">
                  <a:solidFill>
                    <a:srgbClr val="313C42"/>
                  </a:solidFill>
                  <a:cs typeface="+mn-ea"/>
                  <a:sym typeface="+mn-lt"/>
                </a:rPr>
                <a:t>招聘渠道拓展</a:t>
              </a:r>
            </a:p>
          </p:txBody>
        </p:sp>
        <p:sp>
          <p:nvSpPr>
            <p:cNvPr id="17" name="Rectangle 52">
              <a:extLst>
                <a:ext uri="{FF2B5EF4-FFF2-40B4-BE49-F238E27FC236}">
                  <a16:creationId xmlns:a16="http://schemas.microsoft.com/office/drawing/2014/main" id="{4D277A4D-25CA-45D7-8920-4A7B3E6BE937}"/>
                </a:ext>
              </a:extLst>
            </p:cNvPr>
            <p:cNvSpPr/>
            <p:nvPr/>
          </p:nvSpPr>
          <p:spPr>
            <a:xfrm>
              <a:off x="7780247" y="1899037"/>
              <a:ext cx="2304129" cy="7551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1200" dirty="0">
                  <a:solidFill>
                    <a:srgbClr val="313C42"/>
                  </a:solidFill>
                  <a:cs typeface="+mn-ea"/>
                  <a:sym typeface="+mn-lt"/>
                </a:rPr>
                <a:t>主要完成网络招聘的续约以及开拓多种招聘渠道已利于2014年招聘计划的落实</a:t>
              </a:r>
            </a:p>
          </p:txBody>
        </p:sp>
      </p:grpSp>
      <p:pic>
        <p:nvPicPr>
          <p:cNvPr id="18" name="图片 17">
            <a:extLst>
              <a:ext uri="{FF2B5EF4-FFF2-40B4-BE49-F238E27FC236}">
                <a16:creationId xmlns:a16="http://schemas.microsoft.com/office/drawing/2014/main" id="{1D660FD8-8E6A-4194-8C3B-8F528B153F3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664"/>
          <a:stretch/>
        </p:blipFill>
        <p:spPr>
          <a:xfrm>
            <a:off x="815975" y="2130348"/>
            <a:ext cx="4440725" cy="3428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42823"/>
      </p:ext>
    </p:extLst>
  </p:cSld>
  <p:clrMapOvr>
    <a:masterClrMapping/>
  </p:clrMapOvr>
  <p:transition spd="slow" advTm="2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571C49D1-D9C3-4273-B240-7637B662E2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3648" y="-1"/>
            <a:ext cx="4244454" cy="6858000"/>
          </a:xfrm>
          <a:prstGeom prst="rect">
            <a:avLst/>
          </a:prstGeom>
        </p:spPr>
      </p:pic>
      <p:sp>
        <p:nvSpPr>
          <p:cNvPr id="5" name="直角三角形 4">
            <a:extLst>
              <a:ext uri="{FF2B5EF4-FFF2-40B4-BE49-F238E27FC236}">
                <a16:creationId xmlns:a16="http://schemas.microsoft.com/office/drawing/2014/main" id="{6BB6C646-127B-4552-B177-93667D1A8588}"/>
              </a:ext>
            </a:extLst>
          </p:cNvPr>
          <p:cNvSpPr/>
          <p:nvPr/>
        </p:nvSpPr>
        <p:spPr>
          <a:xfrm flipH="1">
            <a:off x="10590662" y="4966291"/>
            <a:ext cx="1601337" cy="1891708"/>
          </a:xfrm>
          <a:prstGeom prst="rtTriangle">
            <a:avLst/>
          </a:prstGeom>
          <a:solidFill>
            <a:srgbClr val="4D9EBB"/>
          </a:solidFill>
          <a:ln>
            <a:noFill/>
          </a:ln>
          <a:effectLst>
            <a:outerShdw blurRad="114300" dist="38100" dir="10800000" sx="102000" sy="102000" algn="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2A74EF65-FED1-48D4-A38A-81A26F7BC28A}"/>
              </a:ext>
            </a:extLst>
          </p:cNvPr>
          <p:cNvSpPr/>
          <p:nvPr/>
        </p:nvSpPr>
        <p:spPr>
          <a:xfrm>
            <a:off x="3948545" y="1556938"/>
            <a:ext cx="521928" cy="2558680"/>
          </a:xfrm>
          <a:prstGeom prst="rect">
            <a:avLst/>
          </a:prstGeom>
          <a:solidFill>
            <a:srgbClr val="4D9E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B3C16090-D181-47CB-93DB-94847C4D53E2}"/>
              </a:ext>
            </a:extLst>
          </p:cNvPr>
          <p:cNvSpPr txBox="1"/>
          <p:nvPr/>
        </p:nvSpPr>
        <p:spPr>
          <a:xfrm>
            <a:off x="4876516" y="1310202"/>
            <a:ext cx="26068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Part  03</a:t>
            </a:r>
            <a:endParaRPr lang="zh-CN" altLang="en-US" sz="54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D7D212A5-6884-4177-9820-B628756B558F}"/>
              </a:ext>
            </a:extLst>
          </p:cNvPr>
          <p:cNvSpPr txBox="1"/>
          <p:nvPr/>
        </p:nvSpPr>
        <p:spPr bwMode="auto">
          <a:xfrm>
            <a:off x="4783138" y="2330514"/>
            <a:ext cx="7408861" cy="193899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>
              <a:defRPr sz="2800" b="1" spc="30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  <a:cs typeface="Segoe UI Light" panose="020B0502040204020203" pitchFamily="34" charset="0"/>
              </a:defRPr>
            </a:lvl1pPr>
          </a:lstStyle>
          <a:p>
            <a:pPr>
              <a:defRPr/>
            </a:pPr>
            <a:r>
              <a:rPr lang="zh-CN" altLang="en-US" sz="6000" dirty="0">
                <a:latin typeface="+mn-lt"/>
                <a:ea typeface="+mn-ea"/>
                <a:cs typeface="+mn-ea"/>
                <a:sym typeface="+mn-lt"/>
              </a:rPr>
              <a:t>人员配置</a:t>
            </a:r>
            <a:endParaRPr lang="en-US" altLang="zh-CN" sz="6000" dirty="0">
              <a:latin typeface="+mn-lt"/>
              <a:ea typeface="+mn-ea"/>
              <a:cs typeface="+mn-ea"/>
              <a:sym typeface="+mn-lt"/>
            </a:endParaRPr>
          </a:p>
          <a:p>
            <a:pPr>
              <a:defRPr/>
            </a:pPr>
            <a:r>
              <a:rPr lang="zh-CN" altLang="en-US" sz="6000" dirty="0">
                <a:latin typeface="+mn-lt"/>
                <a:ea typeface="+mn-ea"/>
                <a:cs typeface="+mn-ea"/>
                <a:sym typeface="+mn-lt"/>
              </a:rPr>
              <a:t>人员发展</a:t>
            </a:r>
          </a:p>
        </p:txBody>
      </p:sp>
      <p:sp>
        <p:nvSpPr>
          <p:cNvPr id="9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B57425F6-30D8-49BA-AC16-8D47CC67733A}"/>
              </a:ext>
            </a:extLst>
          </p:cNvPr>
          <p:cNvSpPr txBox="1"/>
          <p:nvPr/>
        </p:nvSpPr>
        <p:spPr>
          <a:xfrm>
            <a:off x="4906097" y="4455574"/>
            <a:ext cx="5684565" cy="5107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2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字体视界-一风尚黑体" panose="02000500000000000000" pitchFamily="2" charset="-122"/>
                <a:ea typeface="字体视界-一风尚黑体" panose="02000500000000000000" pitchFamily="2" charset="-122"/>
                <a:cs typeface="+mn-ea"/>
                <a:sym typeface="+mn-lt"/>
              </a:rPr>
              <a:t>Synergistically utilize technically sound portals with frictionless chains. Dramatically customize</a:t>
            </a:r>
            <a:r>
              <a:rPr lang="en-US" sz="12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字体视界-一风尚黑体" panose="02000500000000000000" pitchFamily="2" charset="-122"/>
                <a:ea typeface="字体视界-一风尚黑体" panose="02000500000000000000" pitchFamily="2" charset="-122"/>
                <a:cs typeface="+mn-ea"/>
                <a:sym typeface="+mn-lt"/>
              </a:rPr>
              <a:t> </a:t>
            </a:r>
            <a:r>
              <a:rPr sz="12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字体视界-一风尚黑体" panose="02000500000000000000" pitchFamily="2" charset="-122"/>
                <a:ea typeface="字体视界-一风尚黑体" panose="02000500000000000000" pitchFamily="2" charset="-122"/>
                <a:cs typeface="+mn-ea"/>
                <a:sym typeface="+mn-lt"/>
              </a:rPr>
              <a:t>empowered networks rather than goal-opportunities. </a:t>
            </a:r>
          </a:p>
        </p:txBody>
      </p:sp>
    </p:spTree>
    <p:extLst>
      <p:ext uri="{BB962C8B-B14F-4D97-AF65-F5344CB8AC3E}">
        <p14:creationId xmlns:p14="http://schemas.microsoft.com/office/powerpoint/2010/main" val="926779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375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角三角形 3">
            <a:extLst>
              <a:ext uri="{FF2B5EF4-FFF2-40B4-BE49-F238E27FC236}">
                <a16:creationId xmlns:a16="http://schemas.microsoft.com/office/drawing/2014/main" id="{E9BB17DE-8EF9-42EB-947E-1A8624498855}"/>
              </a:ext>
            </a:extLst>
          </p:cNvPr>
          <p:cNvSpPr/>
          <p:nvPr/>
        </p:nvSpPr>
        <p:spPr>
          <a:xfrm flipV="1">
            <a:off x="0" y="-2"/>
            <a:ext cx="815975" cy="872837"/>
          </a:xfrm>
          <a:prstGeom prst="rtTriangle">
            <a:avLst/>
          </a:prstGeom>
          <a:solidFill>
            <a:srgbClr val="4D9EBB"/>
          </a:solidFill>
          <a:ln>
            <a:noFill/>
          </a:ln>
          <a:effectLst>
            <a:outerShdw blurRad="114300" dist="38100" dir="10800000" sx="102000" sy="102000" algn="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F2DE6FD-E831-4186-982B-0EF5773A1315}"/>
              </a:ext>
            </a:extLst>
          </p:cNvPr>
          <p:cNvSpPr txBox="1"/>
          <p:nvPr/>
        </p:nvSpPr>
        <p:spPr>
          <a:xfrm>
            <a:off x="815975" y="234315"/>
            <a:ext cx="8674389" cy="506095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高效、及时、高质量完成</a:t>
            </a:r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2-3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月份招聘工作</a:t>
            </a:r>
          </a:p>
        </p:txBody>
      </p:sp>
      <p:sp>
        <p:nvSpPr>
          <p:cNvPr id="19" name="Rectangle 4">
            <a:extLst>
              <a:ext uri="{FF2B5EF4-FFF2-40B4-BE49-F238E27FC236}">
                <a16:creationId xmlns:a16="http://schemas.microsoft.com/office/drawing/2014/main" id="{6B154B65-82D3-47CF-B130-C95AE4A843D7}"/>
              </a:ext>
            </a:extLst>
          </p:cNvPr>
          <p:cNvSpPr/>
          <p:nvPr/>
        </p:nvSpPr>
        <p:spPr>
          <a:xfrm>
            <a:off x="1397993" y="1356029"/>
            <a:ext cx="9432697" cy="885825"/>
          </a:xfrm>
          <a:prstGeom prst="rect">
            <a:avLst/>
          </a:prstGeom>
        </p:spPr>
        <p:txBody>
          <a:bodyPr vert="horz" wrap="square" lIns="0" tIns="0" rIns="0" bIns="0" anchor="ctr" anchorCtr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完成2-3月份的招聘计划的基础上</a:t>
            </a:r>
          </a:p>
          <a:p>
            <a:pPr algn="ctr">
              <a:lnSpc>
                <a:spcPct val="120000"/>
              </a:lnSpc>
            </a:pPr>
            <a:r>
              <a:rPr lang="en-US" altLang="zh-CN" sz="15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根据企业战略计划的要求并在明确员工发展方向的前提下</a:t>
            </a:r>
            <a:r>
              <a:rPr lang="en-US" altLang="zh-CN" sz="15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，</a:t>
            </a:r>
          </a:p>
          <a:p>
            <a:pPr algn="ctr">
              <a:lnSpc>
                <a:spcPct val="120000"/>
              </a:lnSpc>
            </a:pPr>
            <a:r>
              <a:rPr lang="en-US" altLang="zh-CN" sz="15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在企业内部通过有效途径改善和提高员工的素质和技能，合理规划职业发展路线图</a:t>
            </a:r>
            <a:r>
              <a:rPr lang="en-US" altLang="zh-CN" sz="15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。</a:t>
            </a:r>
          </a:p>
        </p:txBody>
      </p:sp>
      <p:grpSp>
        <p:nvGrpSpPr>
          <p:cNvPr id="20" name="Group 5">
            <a:extLst>
              <a:ext uri="{FF2B5EF4-FFF2-40B4-BE49-F238E27FC236}">
                <a16:creationId xmlns:a16="http://schemas.microsoft.com/office/drawing/2014/main" id="{5002969E-B8F4-474F-8B3D-D41D261DCDB2}"/>
              </a:ext>
            </a:extLst>
          </p:cNvPr>
          <p:cNvGrpSpPr/>
          <p:nvPr/>
        </p:nvGrpSpPr>
        <p:grpSpPr>
          <a:xfrm>
            <a:off x="2479284" y="2898063"/>
            <a:ext cx="1324863" cy="766441"/>
            <a:chOff x="1189440" y="1599514"/>
            <a:chExt cx="2508689" cy="859953"/>
          </a:xfrm>
        </p:grpSpPr>
        <p:sp>
          <p:nvSpPr>
            <p:cNvPr id="21" name="TextBox 6">
              <a:extLst>
                <a:ext uri="{FF2B5EF4-FFF2-40B4-BE49-F238E27FC236}">
                  <a16:creationId xmlns:a16="http://schemas.microsoft.com/office/drawing/2014/main" id="{60EB0661-2308-4503-90D3-A8F1352966E4}"/>
                </a:ext>
              </a:extLst>
            </p:cNvPr>
            <p:cNvSpPr txBox="1"/>
            <p:nvPr/>
          </p:nvSpPr>
          <p:spPr>
            <a:xfrm>
              <a:off x="1445290" y="1599514"/>
              <a:ext cx="2252237" cy="263097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325" b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个人的能力评估</a:t>
              </a:r>
            </a:p>
          </p:txBody>
        </p:sp>
        <p:sp>
          <p:nvSpPr>
            <p:cNvPr id="22" name="Rectangle 7">
              <a:extLst>
                <a:ext uri="{FF2B5EF4-FFF2-40B4-BE49-F238E27FC236}">
                  <a16:creationId xmlns:a16="http://schemas.microsoft.com/office/drawing/2014/main" id="{C8A88CFD-71A1-466C-82BD-89B68F2B4C7E}"/>
                </a:ext>
              </a:extLst>
            </p:cNvPr>
            <p:cNvSpPr/>
            <p:nvPr/>
          </p:nvSpPr>
          <p:spPr>
            <a:xfrm>
              <a:off x="1189440" y="1987015"/>
              <a:ext cx="2508689" cy="472452"/>
            </a:xfrm>
            <a:prstGeom prst="rect">
              <a:avLst/>
            </a:prstGeom>
          </p:spPr>
          <p:txBody>
            <a:bodyPr vert="horz" wrap="square" lIns="0" tIns="0" rIns="0" bIns="0" anchor="ctr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76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Please replace text, click add relevant headline, modify the text content, also can copy your content to this directly.</a:t>
              </a:r>
            </a:p>
          </p:txBody>
        </p:sp>
      </p:grpSp>
      <p:grpSp>
        <p:nvGrpSpPr>
          <p:cNvPr id="23" name="Group 8">
            <a:extLst>
              <a:ext uri="{FF2B5EF4-FFF2-40B4-BE49-F238E27FC236}">
                <a16:creationId xmlns:a16="http://schemas.microsoft.com/office/drawing/2014/main" id="{CCA51343-3FB6-4DF2-B0E8-B64A2F1649E5}"/>
              </a:ext>
            </a:extLst>
          </p:cNvPr>
          <p:cNvGrpSpPr/>
          <p:nvPr/>
        </p:nvGrpSpPr>
        <p:grpSpPr>
          <a:xfrm>
            <a:off x="2484364" y="4234093"/>
            <a:ext cx="1321264" cy="759606"/>
            <a:chOff x="1196252" y="1617078"/>
            <a:chExt cx="2501876" cy="852283"/>
          </a:xfrm>
        </p:grpSpPr>
        <p:sp>
          <p:nvSpPr>
            <p:cNvPr id="24" name="TextBox 9">
              <a:extLst>
                <a:ext uri="{FF2B5EF4-FFF2-40B4-BE49-F238E27FC236}">
                  <a16:creationId xmlns:a16="http://schemas.microsoft.com/office/drawing/2014/main" id="{EAA90A06-8ED2-44CD-A2A5-46E3BDA09744}"/>
                </a:ext>
              </a:extLst>
            </p:cNvPr>
            <p:cNvSpPr txBox="1"/>
            <p:nvPr/>
          </p:nvSpPr>
          <p:spPr>
            <a:xfrm>
              <a:off x="1764292" y="1617078"/>
              <a:ext cx="1930491" cy="263097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325" b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个人发展目标</a:t>
              </a:r>
            </a:p>
          </p:txBody>
        </p:sp>
        <p:sp>
          <p:nvSpPr>
            <p:cNvPr id="25" name="Rectangle 10">
              <a:extLst>
                <a:ext uri="{FF2B5EF4-FFF2-40B4-BE49-F238E27FC236}">
                  <a16:creationId xmlns:a16="http://schemas.microsoft.com/office/drawing/2014/main" id="{85B94A41-8A24-4449-ABF4-45D3AFFD2E3E}"/>
                </a:ext>
              </a:extLst>
            </p:cNvPr>
            <p:cNvSpPr/>
            <p:nvPr/>
          </p:nvSpPr>
          <p:spPr>
            <a:xfrm>
              <a:off x="1196252" y="1996910"/>
              <a:ext cx="2501876" cy="472451"/>
            </a:xfrm>
            <a:prstGeom prst="rect">
              <a:avLst/>
            </a:prstGeom>
          </p:spPr>
          <p:txBody>
            <a:bodyPr vert="horz" wrap="square" lIns="0" tIns="0" rIns="0" bIns="0" anchor="ctr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76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Please replace text, click add relevant headline, modify the text content, also can copy your content to this directly.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0FFF864-45C2-420B-BC4A-561382EC380A}"/>
              </a:ext>
            </a:extLst>
          </p:cNvPr>
          <p:cNvGrpSpPr/>
          <p:nvPr/>
        </p:nvGrpSpPr>
        <p:grpSpPr>
          <a:xfrm>
            <a:off x="9089843" y="3635403"/>
            <a:ext cx="1326760" cy="765800"/>
            <a:chOff x="189551" y="1660406"/>
            <a:chExt cx="1954057" cy="859230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3ED1B01-C3DB-4A62-B9E0-A6B76D74693C}"/>
                </a:ext>
              </a:extLst>
            </p:cNvPr>
            <p:cNvSpPr txBox="1"/>
            <p:nvPr/>
          </p:nvSpPr>
          <p:spPr>
            <a:xfrm>
              <a:off x="189551" y="1660406"/>
              <a:ext cx="1501538" cy="263096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 anchorCtr="0">
              <a:spAutoFit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325" b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个人发展档案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7671832-E1B5-4176-8E4A-C87A4238635A}"/>
                </a:ext>
              </a:extLst>
            </p:cNvPr>
            <p:cNvSpPr/>
            <p:nvPr/>
          </p:nvSpPr>
          <p:spPr>
            <a:xfrm>
              <a:off x="314705" y="2047186"/>
              <a:ext cx="1828903" cy="472450"/>
            </a:xfrm>
            <a:prstGeom prst="rect">
              <a:avLst/>
            </a:prstGeom>
          </p:spPr>
          <p:txBody>
            <a:bodyPr vert="horz" wrap="square" lIns="0" tIns="0" rIns="0" bIns="0" anchor="ctr" anchorCtr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76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Please replace text, click add relevant headline, modify the text content, also can copy your content to this directly.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098F113-62CE-4BBC-B921-C35D50474E76}"/>
              </a:ext>
            </a:extLst>
          </p:cNvPr>
          <p:cNvGrpSpPr/>
          <p:nvPr/>
        </p:nvGrpSpPr>
        <p:grpSpPr>
          <a:xfrm>
            <a:off x="9154038" y="4986549"/>
            <a:ext cx="1262565" cy="747868"/>
            <a:chOff x="256449" y="1660407"/>
            <a:chExt cx="1859513" cy="839110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9B00D86-252F-40BA-8453-1322BE69FF85}"/>
                </a:ext>
              </a:extLst>
            </p:cNvPr>
            <p:cNvSpPr txBox="1"/>
            <p:nvPr/>
          </p:nvSpPr>
          <p:spPr>
            <a:xfrm>
              <a:off x="256449" y="1660407"/>
              <a:ext cx="1501540" cy="263096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 anchorCtr="0">
              <a:spAutoFit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325" b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公司发展需要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75DD2271-E700-434A-972A-8F7F11D85A99}"/>
                </a:ext>
              </a:extLst>
            </p:cNvPr>
            <p:cNvSpPr/>
            <p:nvPr/>
          </p:nvSpPr>
          <p:spPr>
            <a:xfrm>
              <a:off x="314707" y="2027068"/>
              <a:ext cx="1801255" cy="472449"/>
            </a:xfrm>
            <a:prstGeom prst="rect">
              <a:avLst/>
            </a:prstGeom>
          </p:spPr>
          <p:txBody>
            <a:bodyPr vert="horz" wrap="square" lIns="0" tIns="0" rIns="0" bIns="0" anchor="ctr" anchorCtr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76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Please replace text, click add relevant headline, modify the text content, also can copy your content to this directly.</a:t>
              </a:r>
            </a:p>
          </p:txBody>
        </p:sp>
      </p:grpSp>
      <p:sp>
        <p:nvSpPr>
          <p:cNvPr id="32" name="Freeform 63">
            <a:extLst>
              <a:ext uri="{FF2B5EF4-FFF2-40B4-BE49-F238E27FC236}">
                <a16:creationId xmlns:a16="http://schemas.microsoft.com/office/drawing/2014/main" id="{5FCA3B0C-7616-499B-A27A-6451C8746D8B}"/>
              </a:ext>
            </a:extLst>
          </p:cNvPr>
          <p:cNvSpPr>
            <a:spLocks noEditPoints="1"/>
          </p:cNvSpPr>
          <p:nvPr/>
        </p:nvSpPr>
        <p:spPr bwMode="auto">
          <a:xfrm>
            <a:off x="10285338" y="2898533"/>
            <a:ext cx="477327" cy="487995"/>
          </a:xfrm>
          <a:custGeom>
            <a:avLst/>
            <a:gdLst>
              <a:gd name="T0" fmla="*/ 203 w 360"/>
              <a:gd name="T1" fmla="*/ 271 h 368"/>
              <a:gd name="T2" fmla="*/ 261 w 360"/>
              <a:gd name="T3" fmla="*/ 202 h 368"/>
              <a:gd name="T4" fmla="*/ 360 w 360"/>
              <a:gd name="T5" fmla="*/ 51 h 368"/>
              <a:gd name="T6" fmla="*/ 346 w 360"/>
              <a:gd name="T7" fmla="*/ 37 h 368"/>
              <a:gd name="T8" fmla="*/ 277 w 360"/>
              <a:gd name="T9" fmla="*/ 37 h 368"/>
              <a:gd name="T10" fmla="*/ 180 w 360"/>
              <a:gd name="T11" fmla="*/ 0 h 368"/>
              <a:gd name="T12" fmla="*/ 83 w 360"/>
              <a:gd name="T13" fmla="*/ 37 h 368"/>
              <a:gd name="T14" fmla="*/ 14 w 360"/>
              <a:gd name="T15" fmla="*/ 37 h 368"/>
              <a:gd name="T16" fmla="*/ 0 w 360"/>
              <a:gd name="T17" fmla="*/ 51 h 368"/>
              <a:gd name="T18" fmla="*/ 98 w 360"/>
              <a:gd name="T19" fmla="*/ 202 h 368"/>
              <a:gd name="T20" fmla="*/ 156 w 360"/>
              <a:gd name="T21" fmla="*/ 271 h 368"/>
              <a:gd name="T22" fmla="*/ 156 w 360"/>
              <a:gd name="T23" fmla="*/ 297 h 368"/>
              <a:gd name="T24" fmla="*/ 91 w 360"/>
              <a:gd name="T25" fmla="*/ 332 h 368"/>
              <a:gd name="T26" fmla="*/ 180 w 360"/>
              <a:gd name="T27" fmla="*/ 368 h 368"/>
              <a:gd name="T28" fmla="*/ 269 w 360"/>
              <a:gd name="T29" fmla="*/ 332 h 368"/>
              <a:gd name="T30" fmla="*/ 203 w 360"/>
              <a:gd name="T31" fmla="*/ 297 h 368"/>
              <a:gd name="T32" fmla="*/ 203 w 360"/>
              <a:gd name="T33" fmla="*/ 271 h 368"/>
              <a:gd name="T34" fmla="*/ 259 w 360"/>
              <a:gd name="T35" fmla="*/ 170 h 368"/>
              <a:gd name="T36" fmla="*/ 281 w 360"/>
              <a:gd name="T37" fmla="*/ 65 h 368"/>
              <a:gd name="T38" fmla="*/ 331 w 360"/>
              <a:gd name="T39" fmla="*/ 65 h 368"/>
              <a:gd name="T40" fmla="*/ 259 w 360"/>
              <a:gd name="T41" fmla="*/ 170 h 368"/>
              <a:gd name="T42" fmla="*/ 180 w 360"/>
              <a:gd name="T43" fmla="*/ 24 h 368"/>
              <a:gd name="T44" fmla="*/ 256 w 360"/>
              <a:gd name="T45" fmla="*/ 55 h 368"/>
              <a:gd name="T46" fmla="*/ 180 w 360"/>
              <a:gd name="T47" fmla="*/ 86 h 368"/>
              <a:gd name="T48" fmla="*/ 104 w 360"/>
              <a:gd name="T49" fmla="*/ 55 h 368"/>
              <a:gd name="T50" fmla="*/ 180 w 360"/>
              <a:gd name="T51" fmla="*/ 24 h 368"/>
              <a:gd name="T52" fmla="*/ 29 w 360"/>
              <a:gd name="T53" fmla="*/ 65 h 368"/>
              <a:gd name="T54" fmla="*/ 79 w 360"/>
              <a:gd name="T55" fmla="*/ 65 h 368"/>
              <a:gd name="T56" fmla="*/ 101 w 360"/>
              <a:gd name="T57" fmla="*/ 170 h 368"/>
              <a:gd name="T58" fmla="*/ 29 w 360"/>
              <a:gd name="T59" fmla="*/ 65 h 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60" h="368">
                <a:moveTo>
                  <a:pt x="203" y="271"/>
                </a:moveTo>
                <a:cubicBezTo>
                  <a:pt x="203" y="242"/>
                  <a:pt x="225" y="226"/>
                  <a:pt x="261" y="202"/>
                </a:cubicBezTo>
                <a:cubicBezTo>
                  <a:pt x="305" y="173"/>
                  <a:pt x="360" y="137"/>
                  <a:pt x="360" y="51"/>
                </a:cubicBezTo>
                <a:cubicBezTo>
                  <a:pt x="360" y="43"/>
                  <a:pt x="353" y="37"/>
                  <a:pt x="346" y="37"/>
                </a:cubicBezTo>
                <a:cubicBezTo>
                  <a:pt x="277" y="37"/>
                  <a:pt x="277" y="37"/>
                  <a:pt x="277" y="37"/>
                </a:cubicBezTo>
                <a:cubicBezTo>
                  <a:pt x="267" y="19"/>
                  <a:pt x="238" y="0"/>
                  <a:pt x="180" y="0"/>
                </a:cubicBezTo>
                <a:cubicBezTo>
                  <a:pt x="121" y="0"/>
                  <a:pt x="92" y="19"/>
                  <a:pt x="83" y="37"/>
                </a:cubicBezTo>
                <a:cubicBezTo>
                  <a:pt x="14" y="37"/>
                  <a:pt x="14" y="37"/>
                  <a:pt x="14" y="37"/>
                </a:cubicBezTo>
                <a:cubicBezTo>
                  <a:pt x="6" y="37"/>
                  <a:pt x="0" y="43"/>
                  <a:pt x="0" y="51"/>
                </a:cubicBezTo>
                <a:cubicBezTo>
                  <a:pt x="0" y="137"/>
                  <a:pt x="54" y="173"/>
                  <a:pt x="98" y="202"/>
                </a:cubicBezTo>
                <a:cubicBezTo>
                  <a:pt x="134" y="226"/>
                  <a:pt x="156" y="242"/>
                  <a:pt x="156" y="271"/>
                </a:cubicBezTo>
                <a:cubicBezTo>
                  <a:pt x="156" y="297"/>
                  <a:pt x="156" y="297"/>
                  <a:pt x="156" y="297"/>
                </a:cubicBezTo>
                <a:cubicBezTo>
                  <a:pt x="118" y="301"/>
                  <a:pt x="91" y="315"/>
                  <a:pt x="91" y="332"/>
                </a:cubicBezTo>
                <a:cubicBezTo>
                  <a:pt x="91" y="352"/>
                  <a:pt x="131" y="368"/>
                  <a:pt x="180" y="368"/>
                </a:cubicBezTo>
                <a:cubicBezTo>
                  <a:pt x="229" y="368"/>
                  <a:pt x="269" y="352"/>
                  <a:pt x="269" y="332"/>
                </a:cubicBezTo>
                <a:cubicBezTo>
                  <a:pt x="269" y="315"/>
                  <a:pt x="241" y="301"/>
                  <a:pt x="203" y="297"/>
                </a:cubicBezTo>
                <a:lnTo>
                  <a:pt x="203" y="271"/>
                </a:lnTo>
                <a:close/>
                <a:moveTo>
                  <a:pt x="259" y="170"/>
                </a:moveTo>
                <a:cubicBezTo>
                  <a:pt x="270" y="146"/>
                  <a:pt x="279" y="113"/>
                  <a:pt x="281" y="65"/>
                </a:cubicBezTo>
                <a:cubicBezTo>
                  <a:pt x="331" y="65"/>
                  <a:pt x="331" y="65"/>
                  <a:pt x="331" y="65"/>
                </a:cubicBezTo>
                <a:cubicBezTo>
                  <a:pt x="326" y="119"/>
                  <a:pt x="294" y="146"/>
                  <a:pt x="259" y="170"/>
                </a:cubicBezTo>
                <a:close/>
                <a:moveTo>
                  <a:pt x="180" y="24"/>
                </a:moveTo>
                <a:cubicBezTo>
                  <a:pt x="234" y="24"/>
                  <a:pt x="256" y="47"/>
                  <a:pt x="256" y="55"/>
                </a:cubicBezTo>
                <a:cubicBezTo>
                  <a:pt x="256" y="63"/>
                  <a:pt x="234" y="86"/>
                  <a:pt x="180" y="86"/>
                </a:cubicBezTo>
                <a:cubicBezTo>
                  <a:pt x="125" y="86"/>
                  <a:pt x="104" y="63"/>
                  <a:pt x="104" y="55"/>
                </a:cubicBezTo>
                <a:cubicBezTo>
                  <a:pt x="104" y="47"/>
                  <a:pt x="125" y="24"/>
                  <a:pt x="180" y="24"/>
                </a:cubicBezTo>
                <a:close/>
                <a:moveTo>
                  <a:pt x="29" y="65"/>
                </a:moveTo>
                <a:cubicBezTo>
                  <a:pt x="79" y="65"/>
                  <a:pt x="79" y="65"/>
                  <a:pt x="79" y="65"/>
                </a:cubicBezTo>
                <a:cubicBezTo>
                  <a:pt x="80" y="113"/>
                  <a:pt x="89" y="146"/>
                  <a:pt x="101" y="170"/>
                </a:cubicBezTo>
                <a:cubicBezTo>
                  <a:pt x="66" y="146"/>
                  <a:pt x="33" y="119"/>
                  <a:pt x="29" y="65"/>
                </a:cubicBezTo>
                <a:close/>
              </a:path>
            </a:pathLst>
          </a:custGeom>
          <a:solidFill>
            <a:srgbClr val="6AC5F9"/>
          </a:solidFill>
          <a:ln>
            <a:noFill/>
          </a:ln>
        </p:spPr>
        <p:txBody>
          <a:bodyPr vert="horz" wrap="square" lIns="0" tIns="0" rIns="0" bIns="0" numCol="1" anchor="ctr" anchorCtr="0" compatLnSpc="1"/>
          <a:lstStyle/>
          <a:p>
            <a:pPr algn="just">
              <a:lnSpc>
                <a:spcPct val="120000"/>
              </a:lnSpc>
            </a:pPr>
            <a:endParaRPr lang="en-US" sz="760" dirty="0">
              <a:cs typeface="+mn-ea"/>
              <a:sym typeface="+mn-lt"/>
            </a:endParaRPr>
          </a:p>
        </p:txBody>
      </p:sp>
      <p:grpSp>
        <p:nvGrpSpPr>
          <p:cNvPr id="33" name="Group 17">
            <a:extLst>
              <a:ext uri="{FF2B5EF4-FFF2-40B4-BE49-F238E27FC236}">
                <a16:creationId xmlns:a16="http://schemas.microsoft.com/office/drawing/2014/main" id="{0CB9E498-E7F0-450F-9967-1A623E7ACB3E}"/>
              </a:ext>
            </a:extLst>
          </p:cNvPr>
          <p:cNvGrpSpPr/>
          <p:nvPr/>
        </p:nvGrpSpPr>
        <p:grpSpPr>
          <a:xfrm>
            <a:off x="0" y="2779260"/>
            <a:ext cx="10223955" cy="3355144"/>
            <a:chOff x="-743744" y="1412054"/>
            <a:chExt cx="11471330" cy="3764489"/>
          </a:xfrm>
          <a:solidFill>
            <a:srgbClr val="4D9EBB"/>
          </a:solidFill>
        </p:grpSpPr>
        <p:sp>
          <p:nvSpPr>
            <p:cNvPr id="34" name="Right Triangle 64">
              <a:extLst>
                <a:ext uri="{FF2B5EF4-FFF2-40B4-BE49-F238E27FC236}">
                  <a16:creationId xmlns:a16="http://schemas.microsoft.com/office/drawing/2014/main" id="{3EADF529-BB0C-4C34-9675-C92B0061924C}"/>
                </a:ext>
              </a:extLst>
            </p:cNvPr>
            <p:cNvSpPr/>
            <p:nvPr/>
          </p:nvSpPr>
          <p:spPr>
            <a:xfrm rot="8100000" flipH="1">
              <a:off x="3695072" y="2009242"/>
              <a:ext cx="320492" cy="320492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0" tIns="0" rIns="0" bIns="0" rtlCol="0" anchor="ctr" anchorCtr="0"/>
            <a:lstStyle/>
            <a:p>
              <a:pPr algn="ctr">
                <a:lnSpc>
                  <a:spcPct val="120000"/>
                </a:lnSpc>
              </a:pPr>
              <a:endParaRPr lang="en-GB" sz="1325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5" name="Right Triangle 65">
              <a:extLst>
                <a:ext uri="{FF2B5EF4-FFF2-40B4-BE49-F238E27FC236}">
                  <a16:creationId xmlns:a16="http://schemas.microsoft.com/office/drawing/2014/main" id="{23A2DFC5-8C99-4718-9490-8FD23683B4CA}"/>
                </a:ext>
              </a:extLst>
            </p:cNvPr>
            <p:cNvSpPr/>
            <p:nvPr/>
          </p:nvSpPr>
          <p:spPr>
            <a:xfrm rot="8100000" flipH="1">
              <a:off x="3695072" y="3501213"/>
              <a:ext cx="320492" cy="320492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0" tIns="0" rIns="0" bIns="0" rtlCol="0" anchor="ctr" anchorCtr="0"/>
            <a:lstStyle/>
            <a:p>
              <a:pPr algn="ctr">
                <a:lnSpc>
                  <a:spcPct val="120000"/>
                </a:lnSpc>
              </a:pPr>
              <a:endParaRPr lang="en-GB" sz="1325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6" name="Right Triangle 66">
              <a:extLst>
                <a:ext uri="{FF2B5EF4-FFF2-40B4-BE49-F238E27FC236}">
                  <a16:creationId xmlns:a16="http://schemas.microsoft.com/office/drawing/2014/main" id="{FE91AAAA-CDCF-4152-A909-B3E3E49DA466}"/>
                </a:ext>
              </a:extLst>
            </p:cNvPr>
            <p:cNvSpPr/>
            <p:nvPr/>
          </p:nvSpPr>
          <p:spPr>
            <a:xfrm rot="13500000">
              <a:off x="9140265" y="2768401"/>
              <a:ext cx="320492" cy="320492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0" tIns="0" rIns="0" bIns="0" rtlCol="0" anchor="ctr" anchorCtr="0"/>
            <a:lstStyle/>
            <a:p>
              <a:pPr algn="ctr">
                <a:lnSpc>
                  <a:spcPct val="120000"/>
                </a:lnSpc>
              </a:pPr>
              <a:endParaRPr lang="en-GB" sz="1325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7" name="Right Triangle 67">
              <a:extLst>
                <a:ext uri="{FF2B5EF4-FFF2-40B4-BE49-F238E27FC236}">
                  <a16:creationId xmlns:a16="http://schemas.microsoft.com/office/drawing/2014/main" id="{8B902B12-E3DC-46AB-AE79-DF56DED5BE3B}"/>
                </a:ext>
              </a:extLst>
            </p:cNvPr>
            <p:cNvSpPr/>
            <p:nvPr/>
          </p:nvSpPr>
          <p:spPr>
            <a:xfrm rot="13500000">
              <a:off x="9146988" y="4287453"/>
              <a:ext cx="320492" cy="320492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0" tIns="0" rIns="0" bIns="0" rtlCol="0" anchor="ctr" anchorCtr="0"/>
            <a:lstStyle/>
            <a:p>
              <a:pPr algn="ctr">
                <a:lnSpc>
                  <a:spcPct val="120000"/>
                </a:lnSpc>
              </a:pPr>
              <a:endParaRPr lang="en-GB" sz="1325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38" name="Group 16">
              <a:extLst>
                <a:ext uri="{FF2B5EF4-FFF2-40B4-BE49-F238E27FC236}">
                  <a16:creationId xmlns:a16="http://schemas.microsoft.com/office/drawing/2014/main" id="{75DB1F7C-C4D0-4584-966D-D9BEFA31C508}"/>
                </a:ext>
              </a:extLst>
            </p:cNvPr>
            <p:cNvGrpSpPr/>
            <p:nvPr/>
          </p:nvGrpSpPr>
          <p:grpSpPr>
            <a:xfrm>
              <a:off x="-743744" y="1412054"/>
              <a:ext cx="11471330" cy="3764489"/>
              <a:chOff x="-743744" y="1412054"/>
              <a:chExt cx="11471330" cy="3764489"/>
            </a:xfrm>
            <a:grpFill/>
          </p:grpSpPr>
          <p:grpSp>
            <p:nvGrpSpPr>
              <p:cNvPr id="39" name="Group 11">
                <a:extLst>
                  <a:ext uri="{FF2B5EF4-FFF2-40B4-BE49-F238E27FC236}">
                    <a16:creationId xmlns:a16="http://schemas.microsoft.com/office/drawing/2014/main" id="{48192AF4-5C5C-4577-8F86-50F9249E4395}"/>
                  </a:ext>
                </a:extLst>
              </p:cNvPr>
              <p:cNvGrpSpPr/>
              <p:nvPr/>
            </p:nvGrpSpPr>
            <p:grpSpPr>
              <a:xfrm>
                <a:off x="3996395" y="1453806"/>
                <a:ext cx="6731191" cy="1290795"/>
                <a:chOff x="3996395" y="1453806"/>
                <a:chExt cx="6731191" cy="1290795"/>
              </a:xfrm>
              <a:grpFill/>
            </p:grpSpPr>
            <p:grpSp>
              <p:nvGrpSpPr>
                <p:cNvPr id="67" name="Group 12">
                  <a:extLst>
                    <a:ext uri="{FF2B5EF4-FFF2-40B4-BE49-F238E27FC236}">
                      <a16:creationId xmlns:a16="http://schemas.microsoft.com/office/drawing/2014/main" id="{F4616F69-4A5F-4D55-AB2E-50D0489FCBF0}"/>
                    </a:ext>
                  </a:extLst>
                </p:cNvPr>
                <p:cNvGrpSpPr/>
                <p:nvPr/>
              </p:nvGrpSpPr>
              <p:grpSpPr>
                <a:xfrm flipH="1">
                  <a:off x="3996395" y="1453806"/>
                  <a:ext cx="6731191" cy="1290795"/>
                  <a:chOff x="2251867" y="3768352"/>
                  <a:chExt cx="8959212" cy="1718048"/>
                </a:xfrm>
                <a:grpFill/>
              </p:grpSpPr>
              <p:sp>
                <p:nvSpPr>
                  <p:cNvPr id="69" name="Rectangle 21">
                    <a:extLst>
                      <a:ext uri="{FF2B5EF4-FFF2-40B4-BE49-F238E27FC236}">
                        <a16:creationId xmlns:a16="http://schemas.microsoft.com/office/drawing/2014/main" id="{1F4C31C8-0110-4251-B45D-3A2DCA9A7C74}"/>
                      </a:ext>
                    </a:extLst>
                  </p:cNvPr>
                  <p:cNvSpPr/>
                  <p:nvPr/>
                </p:nvSpPr>
                <p:spPr>
                  <a:xfrm>
                    <a:off x="6850964" y="4965895"/>
                    <a:ext cx="3758423" cy="52050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lIns="0" tIns="0" rIns="0" bIns="0" rtlCol="0" anchor="ctr" anchorCtr="0"/>
                  <a:lstStyle/>
                  <a:p>
                    <a:pPr algn="ctr">
                      <a:lnSpc>
                        <a:spcPct val="120000"/>
                      </a:lnSpc>
                    </a:pPr>
                    <a:endParaRPr lang="en-GB" sz="1325">
                      <a:solidFill>
                        <a:schemeClr val="bg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0" name="Block Arc 22">
                    <a:extLst>
                      <a:ext uri="{FF2B5EF4-FFF2-40B4-BE49-F238E27FC236}">
                        <a16:creationId xmlns:a16="http://schemas.microsoft.com/office/drawing/2014/main" id="{18774665-9E28-465D-B011-7CB4D7DF1873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9824283" y="4099604"/>
                    <a:ext cx="1530948" cy="1242644"/>
                  </a:xfrm>
                  <a:prstGeom prst="blockArc">
                    <a:avLst>
                      <a:gd name="adj1" fmla="val 10800000"/>
                      <a:gd name="adj2" fmla="val 56368"/>
                      <a:gd name="adj3" fmla="val 41880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lIns="0" tIns="0" rIns="0" bIns="0" rtlCol="0" anchor="ctr" anchorCtr="0"/>
                  <a:lstStyle/>
                  <a:p>
                    <a:pPr algn="ctr">
                      <a:lnSpc>
                        <a:spcPct val="120000"/>
                      </a:lnSpc>
                    </a:pPr>
                    <a:endParaRPr lang="en-GB" sz="1325">
                      <a:solidFill>
                        <a:schemeClr val="bg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1" name="Rectangle 23">
                    <a:extLst>
                      <a:ext uri="{FF2B5EF4-FFF2-40B4-BE49-F238E27FC236}">
                        <a16:creationId xmlns:a16="http://schemas.microsoft.com/office/drawing/2014/main" id="{294FABD8-E649-4157-A672-9D3A4C474131}"/>
                      </a:ext>
                    </a:extLst>
                  </p:cNvPr>
                  <p:cNvSpPr/>
                  <p:nvPr/>
                </p:nvSpPr>
                <p:spPr>
                  <a:xfrm>
                    <a:off x="2898984" y="3955451"/>
                    <a:ext cx="7710406" cy="52050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lIns="0" tIns="0" rIns="0" bIns="0" rtlCol="0" anchor="ctr" anchorCtr="0"/>
                  <a:lstStyle/>
                  <a:p>
                    <a:pPr algn="ctr">
                      <a:lnSpc>
                        <a:spcPct val="120000"/>
                      </a:lnSpc>
                    </a:pPr>
                    <a:endParaRPr lang="en-GB" sz="1325">
                      <a:solidFill>
                        <a:schemeClr val="bg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2" name="Isosceles Triangle 24">
                    <a:extLst>
                      <a:ext uri="{FF2B5EF4-FFF2-40B4-BE49-F238E27FC236}">
                        <a16:creationId xmlns:a16="http://schemas.microsoft.com/office/drawing/2014/main" id="{39ED0341-1A7A-4EBD-9A70-D56010C2825B}"/>
                      </a:ext>
                    </a:extLst>
                  </p:cNvPr>
                  <p:cNvSpPr/>
                  <p:nvPr/>
                </p:nvSpPr>
                <p:spPr>
                  <a:xfrm rot="16200000" flipH="1">
                    <a:off x="2128073" y="3892146"/>
                    <a:ext cx="894704" cy="647115"/>
                  </a:xfrm>
                  <a:prstGeom prst="triangl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lIns="0" tIns="0" rIns="0" bIns="0" rtlCol="0" anchor="ctr" anchorCtr="0"/>
                  <a:lstStyle/>
                  <a:p>
                    <a:pPr algn="ctr">
                      <a:lnSpc>
                        <a:spcPct val="120000"/>
                      </a:lnSpc>
                    </a:pPr>
                    <a:endParaRPr lang="en-GB" sz="1325">
                      <a:solidFill>
                        <a:schemeClr val="bg1"/>
                      </a:solidFill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68" name="TextBox 15">
                  <a:extLst>
                    <a:ext uri="{FF2B5EF4-FFF2-40B4-BE49-F238E27FC236}">
                      <a16:creationId xmlns:a16="http://schemas.microsoft.com/office/drawing/2014/main" id="{DFE82C45-024A-4E83-8570-1396B184CAA9}"/>
                    </a:ext>
                  </a:extLst>
                </p:cNvPr>
                <p:cNvSpPr txBox="1"/>
                <p:nvPr/>
              </p:nvSpPr>
              <p:spPr>
                <a:xfrm>
                  <a:off x="9213485" y="1661947"/>
                  <a:ext cx="762597" cy="263097"/>
                </a:xfrm>
                <a:prstGeom prst="rect">
                  <a:avLst/>
                </a:prstGeom>
                <a:grpFill/>
              </p:spPr>
              <p:txBody>
                <a:bodyPr vert="horz" wrap="none" lIns="0" tIns="0" rIns="0" bIns="0" rtlCol="0" anchor="ctr" anchorCtr="0">
                  <a:spAutoFit/>
                </a:bodyPr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zh-CN" altLang="en-US" sz="1325" b="1">
                      <a:solidFill>
                        <a:schemeClr val="bg1"/>
                      </a:solidFill>
                      <a:cs typeface="+mn-ea"/>
                      <a:sym typeface="+mn-lt"/>
                    </a:rPr>
                    <a:t>轮岗计划</a:t>
                  </a:r>
                </a:p>
              </p:txBody>
            </p:sp>
          </p:grpSp>
          <p:grpSp>
            <p:nvGrpSpPr>
              <p:cNvPr id="40" name="Group 34">
                <a:extLst>
                  <a:ext uri="{FF2B5EF4-FFF2-40B4-BE49-F238E27FC236}">
                    <a16:creationId xmlns:a16="http://schemas.microsoft.com/office/drawing/2014/main" id="{3A8D88E6-F51C-42FC-9973-7C01E7CDE26C}"/>
                  </a:ext>
                </a:extLst>
              </p:cNvPr>
              <p:cNvGrpSpPr/>
              <p:nvPr/>
            </p:nvGrpSpPr>
            <p:grpSpPr>
              <a:xfrm>
                <a:off x="5900354" y="2212965"/>
                <a:ext cx="3277689" cy="1290795"/>
                <a:chOff x="6868106" y="3768351"/>
                <a:chExt cx="4362603" cy="1718048"/>
              </a:xfrm>
              <a:grpFill/>
            </p:grpSpPr>
            <p:sp>
              <p:nvSpPr>
                <p:cNvPr id="63" name="Rectangle 36">
                  <a:extLst>
                    <a:ext uri="{FF2B5EF4-FFF2-40B4-BE49-F238E27FC236}">
                      <a16:creationId xmlns:a16="http://schemas.microsoft.com/office/drawing/2014/main" id="{38FC128A-2FCD-493B-9522-53315472B864}"/>
                    </a:ext>
                  </a:extLst>
                </p:cNvPr>
                <p:cNvSpPr/>
                <p:nvPr/>
              </p:nvSpPr>
              <p:spPr>
                <a:xfrm>
                  <a:off x="6868106" y="4965896"/>
                  <a:ext cx="3758422" cy="520503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lIns="0" tIns="0" rIns="0" bIns="0" rtlCol="0" anchor="ctr" anchorCtr="0"/>
                <a:lstStyle/>
                <a:p>
                  <a:pPr algn="ctr">
                    <a:lnSpc>
                      <a:spcPct val="120000"/>
                    </a:lnSpc>
                  </a:pPr>
                  <a:endParaRPr lang="en-GB" sz="1325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4" name="Block Arc 37">
                  <a:extLst>
                    <a:ext uri="{FF2B5EF4-FFF2-40B4-BE49-F238E27FC236}">
                      <a16:creationId xmlns:a16="http://schemas.microsoft.com/office/drawing/2014/main" id="{FBE06850-EAD4-4677-B35E-8D6E3E6091B2}"/>
                    </a:ext>
                  </a:extLst>
                </p:cNvPr>
                <p:cNvSpPr/>
                <p:nvPr/>
              </p:nvSpPr>
              <p:spPr>
                <a:xfrm rot="5400000">
                  <a:off x="9843913" y="4099603"/>
                  <a:ext cx="1530948" cy="1242644"/>
                </a:xfrm>
                <a:prstGeom prst="blockArc">
                  <a:avLst>
                    <a:gd name="adj1" fmla="val 10800000"/>
                    <a:gd name="adj2" fmla="val 56368"/>
                    <a:gd name="adj3" fmla="val 4188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lIns="0" tIns="0" rIns="0" bIns="0" rtlCol="0" anchor="ctr" anchorCtr="0"/>
                <a:lstStyle/>
                <a:p>
                  <a:pPr algn="ctr">
                    <a:lnSpc>
                      <a:spcPct val="120000"/>
                    </a:lnSpc>
                  </a:pPr>
                  <a:endParaRPr lang="en-GB" sz="1325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5" name="Rectangle 38">
                  <a:extLst>
                    <a:ext uri="{FF2B5EF4-FFF2-40B4-BE49-F238E27FC236}">
                      <a16:creationId xmlns:a16="http://schemas.microsoft.com/office/drawing/2014/main" id="{4DF3CEE8-FFF3-4B81-97B8-ED93253D9711}"/>
                    </a:ext>
                  </a:extLst>
                </p:cNvPr>
                <p:cNvSpPr/>
                <p:nvPr/>
              </p:nvSpPr>
              <p:spPr>
                <a:xfrm>
                  <a:off x="8711198" y="3955451"/>
                  <a:ext cx="1915330" cy="520503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lIns="0" tIns="0" rIns="0" bIns="0" rtlCol="0" anchor="ctr" anchorCtr="0"/>
                <a:lstStyle/>
                <a:p>
                  <a:pPr algn="ctr">
                    <a:lnSpc>
                      <a:spcPct val="120000"/>
                    </a:lnSpc>
                  </a:pPr>
                  <a:endParaRPr lang="en-GB" sz="1325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6" name="Isosceles Triangle 39">
                  <a:extLst>
                    <a:ext uri="{FF2B5EF4-FFF2-40B4-BE49-F238E27FC236}">
                      <a16:creationId xmlns:a16="http://schemas.microsoft.com/office/drawing/2014/main" id="{3AD627E6-272E-4F74-9EA2-2D359A87A4C4}"/>
                    </a:ext>
                  </a:extLst>
                </p:cNvPr>
                <p:cNvSpPr/>
                <p:nvPr/>
              </p:nvSpPr>
              <p:spPr>
                <a:xfrm rot="16200000" flipH="1">
                  <a:off x="7940290" y="3892145"/>
                  <a:ext cx="894703" cy="647115"/>
                </a:xfrm>
                <a:prstGeom prst="triangle">
                  <a:avLst/>
                </a:prstGeom>
                <a:grpFill/>
                <a:ln>
                  <a:noFill/>
                </a:ln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lIns="0" tIns="0" rIns="0" bIns="0" rtlCol="0" anchor="ctr" anchorCtr="0"/>
                <a:lstStyle/>
                <a:p>
                  <a:pPr algn="ctr">
                    <a:lnSpc>
                      <a:spcPct val="120000"/>
                    </a:lnSpc>
                  </a:pPr>
                  <a:endParaRPr lang="en-GB" sz="1325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41" name="Group 43">
                <a:extLst>
                  <a:ext uri="{FF2B5EF4-FFF2-40B4-BE49-F238E27FC236}">
                    <a16:creationId xmlns:a16="http://schemas.microsoft.com/office/drawing/2014/main" id="{C5F500C1-A735-47CC-8D8F-161145C48B40}"/>
                  </a:ext>
                </a:extLst>
              </p:cNvPr>
              <p:cNvGrpSpPr/>
              <p:nvPr/>
            </p:nvGrpSpPr>
            <p:grpSpPr>
              <a:xfrm flipH="1">
                <a:off x="3996165" y="2972127"/>
                <a:ext cx="3276053" cy="1290795"/>
                <a:chOff x="6850964" y="3768351"/>
                <a:chExt cx="4360426" cy="1718048"/>
              </a:xfrm>
              <a:grpFill/>
            </p:grpSpPr>
            <p:sp>
              <p:nvSpPr>
                <p:cNvPr id="59" name="Rectangle 45">
                  <a:extLst>
                    <a:ext uri="{FF2B5EF4-FFF2-40B4-BE49-F238E27FC236}">
                      <a16:creationId xmlns:a16="http://schemas.microsoft.com/office/drawing/2014/main" id="{2D7358F0-45EC-45B8-B441-4D17075D9E3C}"/>
                    </a:ext>
                  </a:extLst>
                </p:cNvPr>
                <p:cNvSpPr/>
                <p:nvPr/>
              </p:nvSpPr>
              <p:spPr>
                <a:xfrm>
                  <a:off x="6850964" y="4965895"/>
                  <a:ext cx="3758423" cy="520504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lIns="0" tIns="0" rIns="0" bIns="0" rtlCol="0" anchor="ctr" anchorCtr="0"/>
                <a:lstStyle/>
                <a:p>
                  <a:pPr algn="ctr">
                    <a:lnSpc>
                      <a:spcPct val="120000"/>
                    </a:lnSpc>
                  </a:pPr>
                  <a:endParaRPr lang="en-GB" sz="1325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0" name="Block Arc 46">
                  <a:extLst>
                    <a:ext uri="{FF2B5EF4-FFF2-40B4-BE49-F238E27FC236}">
                      <a16:creationId xmlns:a16="http://schemas.microsoft.com/office/drawing/2014/main" id="{1417A109-AB14-45D0-8263-B72529C3E8C2}"/>
                    </a:ext>
                  </a:extLst>
                </p:cNvPr>
                <p:cNvSpPr/>
                <p:nvPr/>
              </p:nvSpPr>
              <p:spPr>
                <a:xfrm rot="5400000">
                  <a:off x="9824594" y="4099602"/>
                  <a:ext cx="1530948" cy="1242644"/>
                </a:xfrm>
                <a:prstGeom prst="blockArc">
                  <a:avLst>
                    <a:gd name="adj1" fmla="val 10800000"/>
                    <a:gd name="adj2" fmla="val 56368"/>
                    <a:gd name="adj3" fmla="val 4188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lIns="0" tIns="0" rIns="0" bIns="0" rtlCol="0" anchor="ctr" anchorCtr="0"/>
                <a:lstStyle/>
                <a:p>
                  <a:pPr algn="ctr">
                    <a:lnSpc>
                      <a:spcPct val="120000"/>
                    </a:lnSpc>
                  </a:pPr>
                  <a:endParaRPr lang="en-GB" sz="1325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1" name="Rectangle 47">
                  <a:extLst>
                    <a:ext uri="{FF2B5EF4-FFF2-40B4-BE49-F238E27FC236}">
                      <a16:creationId xmlns:a16="http://schemas.microsoft.com/office/drawing/2014/main" id="{AABC70CA-6452-4D8B-8319-88F5D52E8C89}"/>
                    </a:ext>
                  </a:extLst>
                </p:cNvPr>
                <p:cNvSpPr/>
                <p:nvPr/>
              </p:nvSpPr>
              <p:spPr>
                <a:xfrm>
                  <a:off x="8694057" y="3955451"/>
                  <a:ext cx="1915330" cy="520504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lIns="0" tIns="0" rIns="0" bIns="0" rtlCol="0" anchor="ctr" anchorCtr="0"/>
                <a:lstStyle/>
                <a:p>
                  <a:pPr algn="ctr">
                    <a:lnSpc>
                      <a:spcPct val="120000"/>
                    </a:lnSpc>
                  </a:pPr>
                  <a:endParaRPr lang="en-GB" sz="1325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2" name="Isosceles Triangle 48">
                  <a:extLst>
                    <a:ext uri="{FF2B5EF4-FFF2-40B4-BE49-F238E27FC236}">
                      <a16:creationId xmlns:a16="http://schemas.microsoft.com/office/drawing/2014/main" id="{E7739CBA-BF19-459E-B634-7D4CF4AF9D62}"/>
                    </a:ext>
                  </a:extLst>
                </p:cNvPr>
                <p:cNvSpPr/>
                <p:nvPr/>
              </p:nvSpPr>
              <p:spPr>
                <a:xfrm rot="16200000" flipH="1">
                  <a:off x="7923148" y="3892145"/>
                  <a:ext cx="894704" cy="647115"/>
                </a:xfrm>
                <a:prstGeom prst="triangle">
                  <a:avLst/>
                </a:prstGeom>
                <a:grpFill/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lIns="0" tIns="0" rIns="0" bIns="0" rtlCol="0" anchor="ctr" anchorCtr="0"/>
                <a:lstStyle/>
                <a:p>
                  <a:pPr algn="ctr">
                    <a:lnSpc>
                      <a:spcPct val="120000"/>
                    </a:lnSpc>
                  </a:pPr>
                  <a:endParaRPr lang="en-GB" sz="1325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42" name="Group 52">
                <a:extLst>
                  <a:ext uri="{FF2B5EF4-FFF2-40B4-BE49-F238E27FC236}">
                    <a16:creationId xmlns:a16="http://schemas.microsoft.com/office/drawing/2014/main" id="{26DB5656-62FF-41E3-A7E1-EE2D23E1B432}"/>
                  </a:ext>
                </a:extLst>
              </p:cNvPr>
              <p:cNvGrpSpPr/>
              <p:nvPr/>
            </p:nvGrpSpPr>
            <p:grpSpPr>
              <a:xfrm>
                <a:off x="5900354" y="3731289"/>
                <a:ext cx="3277689" cy="1290796"/>
                <a:chOff x="6868106" y="3768350"/>
                <a:chExt cx="4362601" cy="1718050"/>
              </a:xfrm>
              <a:grpFill/>
            </p:grpSpPr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7F651A42-5E53-40BB-870B-162EDC17F57C}"/>
                    </a:ext>
                  </a:extLst>
                </p:cNvPr>
                <p:cNvSpPr/>
                <p:nvPr/>
              </p:nvSpPr>
              <p:spPr>
                <a:xfrm>
                  <a:off x="6868106" y="4965895"/>
                  <a:ext cx="3758423" cy="520504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lIns="0" tIns="0" rIns="0" bIns="0" rtlCol="0" anchor="ctr" anchorCtr="0"/>
                <a:lstStyle/>
                <a:p>
                  <a:pPr algn="ctr">
                    <a:lnSpc>
                      <a:spcPct val="120000"/>
                    </a:lnSpc>
                  </a:pPr>
                  <a:endParaRPr lang="en-GB" sz="1325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6" name="Block Arc 55">
                  <a:extLst>
                    <a:ext uri="{FF2B5EF4-FFF2-40B4-BE49-F238E27FC236}">
                      <a16:creationId xmlns:a16="http://schemas.microsoft.com/office/drawing/2014/main" id="{0FCEFFF7-84F9-463D-B454-03C175C11A8B}"/>
                    </a:ext>
                  </a:extLst>
                </p:cNvPr>
                <p:cNvSpPr/>
                <p:nvPr/>
              </p:nvSpPr>
              <p:spPr>
                <a:xfrm rot="5400000">
                  <a:off x="9843911" y="4099604"/>
                  <a:ext cx="1530948" cy="1242644"/>
                </a:xfrm>
                <a:prstGeom prst="blockArc">
                  <a:avLst>
                    <a:gd name="adj1" fmla="val 10800000"/>
                    <a:gd name="adj2" fmla="val 56368"/>
                    <a:gd name="adj3" fmla="val 4188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lIns="0" tIns="0" rIns="0" bIns="0" rtlCol="0" anchor="ctr" anchorCtr="0"/>
                <a:lstStyle/>
                <a:p>
                  <a:pPr algn="ctr">
                    <a:lnSpc>
                      <a:spcPct val="120000"/>
                    </a:lnSpc>
                  </a:pPr>
                  <a:endParaRPr lang="en-GB" sz="1325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A516665D-62B5-4CE5-9C1C-5260FEF82F65}"/>
                    </a:ext>
                  </a:extLst>
                </p:cNvPr>
                <p:cNvSpPr/>
                <p:nvPr/>
              </p:nvSpPr>
              <p:spPr>
                <a:xfrm>
                  <a:off x="8711199" y="3955451"/>
                  <a:ext cx="1915330" cy="520504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lIns="0" tIns="0" rIns="0" bIns="0" rtlCol="0" anchor="ctr" anchorCtr="0"/>
                <a:lstStyle/>
                <a:p>
                  <a:pPr algn="ctr">
                    <a:lnSpc>
                      <a:spcPct val="120000"/>
                    </a:lnSpc>
                  </a:pPr>
                  <a:endParaRPr lang="en-GB" sz="1325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8" name="Isosceles Triangle 57">
                  <a:extLst>
                    <a:ext uri="{FF2B5EF4-FFF2-40B4-BE49-F238E27FC236}">
                      <a16:creationId xmlns:a16="http://schemas.microsoft.com/office/drawing/2014/main" id="{AE66BC93-8BC8-4F88-89A4-DAE32E18B4B2}"/>
                    </a:ext>
                  </a:extLst>
                </p:cNvPr>
                <p:cNvSpPr/>
                <p:nvPr/>
              </p:nvSpPr>
              <p:spPr>
                <a:xfrm rot="16200000" flipH="1">
                  <a:off x="7940290" y="3892145"/>
                  <a:ext cx="894704" cy="647114"/>
                </a:xfrm>
                <a:prstGeom prst="triangle">
                  <a:avLst/>
                </a:prstGeom>
                <a:grpFill/>
                <a:ln>
                  <a:noFill/>
                </a:ln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lIns="0" tIns="0" rIns="0" bIns="0" rtlCol="0" anchor="ctr" anchorCtr="0"/>
                <a:lstStyle/>
                <a:p>
                  <a:pPr algn="ctr">
                    <a:lnSpc>
                      <a:spcPct val="120000"/>
                    </a:lnSpc>
                  </a:pPr>
                  <a:endParaRPr lang="en-GB" sz="1325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43" name="Group 58">
                <a:extLst>
                  <a:ext uri="{FF2B5EF4-FFF2-40B4-BE49-F238E27FC236}">
                    <a16:creationId xmlns:a16="http://schemas.microsoft.com/office/drawing/2014/main" id="{B1ABC01F-BB88-4551-B5F0-43866B0522CA}"/>
                  </a:ext>
                </a:extLst>
              </p:cNvPr>
              <p:cNvGrpSpPr/>
              <p:nvPr/>
            </p:nvGrpSpPr>
            <p:grpSpPr>
              <a:xfrm>
                <a:off x="-743744" y="4504339"/>
                <a:ext cx="7082836" cy="672204"/>
                <a:chOff x="-743744" y="4504339"/>
                <a:chExt cx="7082836" cy="672204"/>
              </a:xfrm>
              <a:grpFill/>
            </p:grpSpPr>
            <p:grpSp>
              <p:nvGrpSpPr>
                <p:cNvPr id="51" name="Group 59">
                  <a:extLst>
                    <a:ext uri="{FF2B5EF4-FFF2-40B4-BE49-F238E27FC236}">
                      <a16:creationId xmlns:a16="http://schemas.microsoft.com/office/drawing/2014/main" id="{B5381708-6C32-4640-9321-2422B3589089}"/>
                    </a:ext>
                  </a:extLst>
                </p:cNvPr>
                <p:cNvGrpSpPr/>
                <p:nvPr/>
              </p:nvGrpSpPr>
              <p:grpSpPr>
                <a:xfrm>
                  <a:off x="-743744" y="4504339"/>
                  <a:ext cx="7082836" cy="672204"/>
                  <a:chOff x="-2527342" y="5137684"/>
                  <a:chExt cx="9427254" cy="894704"/>
                </a:xfrm>
                <a:grpFill/>
              </p:grpSpPr>
              <p:sp>
                <p:nvSpPr>
                  <p:cNvPr id="53" name="Rectangle 61">
                    <a:extLst>
                      <a:ext uri="{FF2B5EF4-FFF2-40B4-BE49-F238E27FC236}">
                        <a16:creationId xmlns:a16="http://schemas.microsoft.com/office/drawing/2014/main" id="{BC28E9AB-D1A1-46EC-99F8-203B8ED0C2CA}"/>
                      </a:ext>
                    </a:extLst>
                  </p:cNvPr>
                  <p:cNvSpPr/>
                  <p:nvPr/>
                </p:nvSpPr>
                <p:spPr>
                  <a:xfrm>
                    <a:off x="-2527342" y="5306300"/>
                    <a:ext cx="8780139" cy="512001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lIns="0" tIns="0" rIns="0" bIns="0" rtlCol="0" anchor="ctr" anchorCtr="0"/>
                  <a:lstStyle/>
                  <a:p>
                    <a:pPr algn="ctr">
                      <a:lnSpc>
                        <a:spcPct val="120000"/>
                      </a:lnSpc>
                    </a:pPr>
                    <a:endParaRPr lang="en-GB" sz="1325">
                      <a:solidFill>
                        <a:schemeClr val="bg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4" name="Isosceles Triangle 62">
                    <a:extLst>
                      <a:ext uri="{FF2B5EF4-FFF2-40B4-BE49-F238E27FC236}">
                        <a16:creationId xmlns:a16="http://schemas.microsoft.com/office/drawing/2014/main" id="{6291FCE5-A052-456B-9E1A-6A33E49E51E3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6129003" y="5261478"/>
                    <a:ext cx="894704" cy="647115"/>
                  </a:xfrm>
                  <a:prstGeom prst="triangle">
                    <a:avLst/>
                  </a:prstGeom>
                  <a:grpFill/>
                  <a:ln>
                    <a:noFill/>
                  </a:ln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lIns="0" tIns="0" rIns="0" bIns="0" rtlCol="0" anchor="ctr" anchorCtr="0"/>
                  <a:lstStyle/>
                  <a:p>
                    <a:pPr algn="ctr">
                      <a:lnSpc>
                        <a:spcPct val="120000"/>
                      </a:lnSpc>
                    </a:pPr>
                    <a:endParaRPr lang="en-GB" sz="1325">
                      <a:solidFill>
                        <a:schemeClr val="bg1"/>
                      </a:solidFill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52" name="TextBox 60">
                  <a:extLst>
                    <a:ext uri="{FF2B5EF4-FFF2-40B4-BE49-F238E27FC236}">
                      <a16:creationId xmlns:a16="http://schemas.microsoft.com/office/drawing/2014/main" id="{05181F9C-17E0-4621-A09A-566712CC222E}"/>
                    </a:ext>
                  </a:extLst>
                </p:cNvPr>
                <p:cNvSpPr txBox="1"/>
                <p:nvPr/>
              </p:nvSpPr>
              <p:spPr>
                <a:xfrm>
                  <a:off x="780627" y="4673820"/>
                  <a:ext cx="1334544" cy="263097"/>
                </a:xfrm>
                <a:prstGeom prst="rect">
                  <a:avLst/>
                </a:prstGeom>
                <a:grpFill/>
              </p:spPr>
              <p:txBody>
                <a:bodyPr vert="horz" wrap="none" lIns="0" tIns="0" rIns="0" bIns="0" rtlCol="0" anchor="ctr" anchorCtr="0">
                  <a:spAutoFit/>
                </a:bodyPr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zh-CN" altLang="en-US" sz="1325">
                      <a:solidFill>
                        <a:schemeClr val="bg1"/>
                      </a:solidFill>
                      <a:cs typeface="+mn-ea"/>
                      <a:sym typeface="+mn-lt"/>
                    </a:rPr>
                    <a:t>扩大导师制范围</a:t>
                  </a:r>
                </a:p>
              </p:txBody>
            </p:sp>
          </p:grpSp>
          <p:sp>
            <p:nvSpPr>
              <p:cNvPr id="44" name="Oval 51">
                <a:extLst>
                  <a:ext uri="{FF2B5EF4-FFF2-40B4-BE49-F238E27FC236}">
                    <a16:creationId xmlns:a16="http://schemas.microsoft.com/office/drawing/2014/main" id="{B76A1C55-C58E-454C-B943-1530774F1D0F}"/>
                  </a:ext>
                </a:extLst>
              </p:cNvPr>
              <p:cNvSpPr/>
              <p:nvPr/>
            </p:nvSpPr>
            <p:spPr>
              <a:xfrm>
                <a:off x="7840008" y="1412054"/>
                <a:ext cx="755703" cy="75570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lIns="0" tIns="0" rIns="0" bIns="0" rtlCol="0" anchor="ctr" anchorCtr="0"/>
              <a:lstStyle/>
              <a:p>
                <a:pPr algn="ctr">
                  <a:lnSpc>
                    <a:spcPct val="120000"/>
                  </a:lnSpc>
                </a:pPr>
                <a:endParaRPr lang="en-GB" sz="1325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5" name="Oval 53">
                <a:extLst>
                  <a:ext uri="{FF2B5EF4-FFF2-40B4-BE49-F238E27FC236}">
                    <a16:creationId xmlns:a16="http://schemas.microsoft.com/office/drawing/2014/main" id="{95332EC0-3156-4967-ABAA-A64945DB1D2F}"/>
                  </a:ext>
                </a:extLst>
              </p:cNvPr>
              <p:cNvSpPr/>
              <p:nvPr/>
            </p:nvSpPr>
            <p:spPr>
              <a:xfrm>
                <a:off x="7933973" y="1504109"/>
                <a:ext cx="567771" cy="5677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lIns="0" tIns="0" rIns="0" bIns="0" rtlCol="0" anchor="ctr" anchorCtr="0"/>
              <a:lstStyle/>
              <a:p>
                <a:pPr algn="ctr">
                  <a:lnSpc>
                    <a:spcPct val="120000"/>
                  </a:lnSpc>
                </a:pPr>
                <a:endParaRPr lang="en-GB" sz="1325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6" name="Freeform 70">
                <a:extLst>
                  <a:ext uri="{FF2B5EF4-FFF2-40B4-BE49-F238E27FC236}">
                    <a16:creationId xmlns:a16="http://schemas.microsoft.com/office/drawing/2014/main" id="{13E525A8-0FDD-40A9-8B8D-5F49206FB3CE}"/>
                  </a:ext>
                </a:extLst>
              </p:cNvPr>
              <p:cNvSpPr/>
              <p:nvPr/>
            </p:nvSpPr>
            <p:spPr bwMode="auto">
              <a:xfrm>
                <a:off x="8087947" y="1642032"/>
                <a:ext cx="277795" cy="288100"/>
              </a:xfrm>
              <a:custGeom>
                <a:avLst/>
                <a:gdLst>
                  <a:gd name="T0" fmla="*/ 103 w 274"/>
                  <a:gd name="T1" fmla="*/ 284 h 284"/>
                  <a:gd name="T2" fmla="*/ 80 w 274"/>
                  <a:gd name="T3" fmla="*/ 273 h 284"/>
                  <a:gd name="T4" fmla="*/ 9 w 274"/>
                  <a:gd name="T5" fmla="*/ 178 h 284"/>
                  <a:gd name="T6" fmla="*/ 14 w 274"/>
                  <a:gd name="T7" fmla="*/ 139 h 284"/>
                  <a:gd name="T8" fmla="*/ 53 w 274"/>
                  <a:gd name="T9" fmla="*/ 145 h 284"/>
                  <a:gd name="T10" fmla="*/ 100 w 274"/>
                  <a:gd name="T11" fmla="*/ 207 h 284"/>
                  <a:gd name="T12" fmla="*/ 219 w 274"/>
                  <a:gd name="T13" fmla="*/ 17 h 284"/>
                  <a:gd name="T14" fmla="*/ 257 w 274"/>
                  <a:gd name="T15" fmla="*/ 8 h 284"/>
                  <a:gd name="T16" fmla="*/ 266 w 274"/>
                  <a:gd name="T17" fmla="*/ 47 h 284"/>
                  <a:gd name="T18" fmla="*/ 126 w 274"/>
                  <a:gd name="T19" fmla="*/ 271 h 284"/>
                  <a:gd name="T20" fmla="*/ 104 w 274"/>
                  <a:gd name="T21" fmla="*/ 284 h 284"/>
                  <a:gd name="T22" fmla="*/ 103 w 274"/>
                  <a:gd name="T23" fmla="*/ 284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4" h="284">
                    <a:moveTo>
                      <a:pt x="103" y="284"/>
                    </a:moveTo>
                    <a:cubicBezTo>
                      <a:pt x="94" y="284"/>
                      <a:pt x="86" y="280"/>
                      <a:pt x="80" y="273"/>
                    </a:cubicBezTo>
                    <a:cubicBezTo>
                      <a:pt x="9" y="178"/>
                      <a:pt x="9" y="178"/>
                      <a:pt x="9" y="178"/>
                    </a:cubicBezTo>
                    <a:cubicBezTo>
                      <a:pt x="0" y="166"/>
                      <a:pt x="2" y="149"/>
                      <a:pt x="14" y="139"/>
                    </a:cubicBezTo>
                    <a:cubicBezTo>
                      <a:pt x="27" y="130"/>
                      <a:pt x="44" y="133"/>
                      <a:pt x="53" y="145"/>
                    </a:cubicBezTo>
                    <a:cubicBezTo>
                      <a:pt x="100" y="207"/>
                      <a:pt x="100" y="207"/>
                      <a:pt x="100" y="207"/>
                    </a:cubicBezTo>
                    <a:cubicBezTo>
                      <a:pt x="219" y="17"/>
                      <a:pt x="219" y="17"/>
                      <a:pt x="219" y="17"/>
                    </a:cubicBezTo>
                    <a:cubicBezTo>
                      <a:pt x="227" y="4"/>
                      <a:pt x="244" y="0"/>
                      <a:pt x="257" y="8"/>
                    </a:cubicBezTo>
                    <a:cubicBezTo>
                      <a:pt x="270" y="16"/>
                      <a:pt x="274" y="33"/>
                      <a:pt x="266" y="47"/>
                    </a:cubicBezTo>
                    <a:cubicBezTo>
                      <a:pt x="126" y="271"/>
                      <a:pt x="126" y="271"/>
                      <a:pt x="126" y="271"/>
                    </a:cubicBezTo>
                    <a:cubicBezTo>
                      <a:pt x="121" y="279"/>
                      <a:pt x="113" y="283"/>
                      <a:pt x="104" y="284"/>
                    </a:cubicBezTo>
                    <a:cubicBezTo>
                      <a:pt x="104" y="284"/>
                      <a:pt x="103" y="284"/>
                      <a:pt x="103" y="28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0" tIns="0" rIns="0" bIns="0" numCol="1" anchor="ctr" anchorCtr="0" compatLnSpc="1"/>
              <a:lstStyle/>
              <a:p>
                <a:pPr algn="ctr">
                  <a:lnSpc>
                    <a:spcPct val="120000"/>
                  </a:lnSpc>
                </a:pPr>
                <a:endParaRPr lang="en-US" sz="1325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7" name="Rectangle 14">
                <a:extLst>
                  <a:ext uri="{FF2B5EF4-FFF2-40B4-BE49-F238E27FC236}">
                    <a16:creationId xmlns:a16="http://schemas.microsoft.com/office/drawing/2014/main" id="{157BBD47-9262-49B9-887B-AEE37F1D09C6}"/>
                  </a:ext>
                </a:extLst>
              </p:cNvPr>
              <p:cNvSpPr/>
              <p:nvPr/>
            </p:nvSpPr>
            <p:spPr>
              <a:xfrm>
                <a:off x="4580887" y="1638779"/>
                <a:ext cx="1525193" cy="263097"/>
              </a:xfrm>
              <a:prstGeom prst="rect">
                <a:avLst/>
              </a:prstGeom>
              <a:grpFill/>
            </p:spPr>
            <p:txBody>
              <a:bodyPr vert="horz" wrap="none" lIns="0" tIns="0" rIns="0" bIns="0" anchor="ctr" anchorCtr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325">
                    <a:solidFill>
                      <a:schemeClr val="bg1"/>
                    </a:solidFill>
                    <a:cs typeface="+mn-ea"/>
                    <a:sym typeface="+mn-lt"/>
                  </a:rPr>
                  <a:t>员工职业发展档案</a:t>
                </a:r>
              </a:p>
            </p:txBody>
          </p:sp>
          <p:sp>
            <p:nvSpPr>
              <p:cNvPr id="48" name="Rectangle 71">
                <a:extLst>
                  <a:ext uri="{FF2B5EF4-FFF2-40B4-BE49-F238E27FC236}">
                    <a16:creationId xmlns:a16="http://schemas.microsoft.com/office/drawing/2014/main" id="{0845C4D7-0716-46A3-8DA0-152158913F56}"/>
                  </a:ext>
                </a:extLst>
              </p:cNvPr>
              <p:cNvSpPr/>
              <p:nvPr/>
            </p:nvSpPr>
            <p:spPr>
              <a:xfrm>
                <a:off x="6554861" y="4671279"/>
                <a:ext cx="1525193" cy="263097"/>
              </a:xfrm>
              <a:prstGeom prst="rect">
                <a:avLst/>
              </a:prstGeom>
              <a:grpFill/>
            </p:spPr>
            <p:txBody>
              <a:bodyPr vert="horz" wrap="none" lIns="0" tIns="0" rIns="0" bIns="0" anchor="ctr" anchorCtr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325">
                    <a:solidFill>
                      <a:schemeClr val="bg1"/>
                    </a:solidFill>
                    <a:cs typeface="+mn-ea"/>
                    <a:sym typeface="+mn-lt"/>
                  </a:rPr>
                  <a:t>员工个人发展计划</a:t>
                </a:r>
              </a:p>
            </p:txBody>
          </p:sp>
          <p:sp>
            <p:nvSpPr>
              <p:cNvPr id="49" name="Rectangle 72">
                <a:extLst>
                  <a:ext uri="{FF2B5EF4-FFF2-40B4-BE49-F238E27FC236}">
                    <a16:creationId xmlns:a16="http://schemas.microsoft.com/office/drawing/2014/main" id="{462B7578-347C-4921-AA85-C026F49F7139}"/>
                  </a:ext>
                </a:extLst>
              </p:cNvPr>
              <p:cNvSpPr/>
              <p:nvPr/>
            </p:nvSpPr>
            <p:spPr>
              <a:xfrm>
                <a:off x="7070335" y="3155824"/>
                <a:ext cx="762597" cy="263097"/>
              </a:xfrm>
              <a:prstGeom prst="rect">
                <a:avLst/>
              </a:prstGeom>
              <a:grpFill/>
            </p:spPr>
            <p:txBody>
              <a:bodyPr vert="horz" wrap="none" lIns="0" tIns="0" rIns="0" bIns="0" anchor="ctr" anchorCtr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325">
                    <a:solidFill>
                      <a:schemeClr val="bg1"/>
                    </a:solidFill>
                    <a:cs typeface="+mn-ea"/>
                    <a:sym typeface="+mn-lt"/>
                  </a:rPr>
                  <a:t>培训计划</a:t>
                </a:r>
              </a:p>
            </p:txBody>
          </p:sp>
          <p:sp>
            <p:nvSpPr>
              <p:cNvPr id="50" name="Rectangle 73">
                <a:extLst>
                  <a:ext uri="{FF2B5EF4-FFF2-40B4-BE49-F238E27FC236}">
                    <a16:creationId xmlns:a16="http://schemas.microsoft.com/office/drawing/2014/main" id="{9F7061FD-18B2-4036-9604-EF1EE61F58AB}"/>
                  </a:ext>
                </a:extLst>
              </p:cNvPr>
              <p:cNvSpPr/>
              <p:nvPr/>
            </p:nvSpPr>
            <p:spPr>
              <a:xfrm>
                <a:off x="4591386" y="3903795"/>
                <a:ext cx="1525193" cy="263097"/>
              </a:xfrm>
              <a:prstGeom prst="rect">
                <a:avLst/>
              </a:prstGeom>
              <a:grpFill/>
            </p:spPr>
            <p:txBody>
              <a:bodyPr vert="horz" wrap="none" lIns="0" tIns="0" rIns="0" bIns="0" anchor="ctr" anchorCtr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325">
                    <a:solidFill>
                      <a:schemeClr val="bg1"/>
                    </a:solidFill>
                    <a:cs typeface="+mn-ea"/>
                    <a:sym typeface="+mn-lt"/>
                  </a:rPr>
                  <a:t>公司岗位后备计划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81998831"/>
      </p:ext>
    </p:extLst>
  </p:cSld>
  <p:clrMapOvr>
    <a:masterClrMapping/>
  </p:clrMapOvr>
  <p:transition spd="med" advTm="2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9" grpId="0"/>
      <p:bldP spid="32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角三角形 3">
            <a:extLst>
              <a:ext uri="{FF2B5EF4-FFF2-40B4-BE49-F238E27FC236}">
                <a16:creationId xmlns:a16="http://schemas.microsoft.com/office/drawing/2014/main" id="{E9BB17DE-8EF9-42EB-947E-1A8624498855}"/>
              </a:ext>
            </a:extLst>
          </p:cNvPr>
          <p:cNvSpPr/>
          <p:nvPr/>
        </p:nvSpPr>
        <p:spPr>
          <a:xfrm flipV="1">
            <a:off x="0" y="-2"/>
            <a:ext cx="815975" cy="872837"/>
          </a:xfrm>
          <a:prstGeom prst="rtTriangle">
            <a:avLst/>
          </a:prstGeom>
          <a:solidFill>
            <a:srgbClr val="4D9EBB"/>
          </a:solidFill>
          <a:ln>
            <a:noFill/>
          </a:ln>
          <a:effectLst>
            <a:outerShdw blurRad="114300" dist="38100" dir="10800000" sx="102000" sy="102000" algn="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F2DE6FD-E831-4186-982B-0EF5773A1315}"/>
              </a:ext>
            </a:extLst>
          </p:cNvPr>
          <p:cNvSpPr txBox="1"/>
          <p:nvPr/>
        </p:nvSpPr>
        <p:spPr>
          <a:xfrm>
            <a:off x="815975" y="234315"/>
            <a:ext cx="8674389" cy="506095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扩大导师制，帮助员工成长</a:t>
            </a:r>
          </a:p>
        </p:txBody>
      </p:sp>
      <p:grpSp>
        <p:nvGrpSpPr>
          <p:cNvPr id="6" name="Group 337">
            <a:extLst>
              <a:ext uri="{FF2B5EF4-FFF2-40B4-BE49-F238E27FC236}">
                <a16:creationId xmlns:a16="http://schemas.microsoft.com/office/drawing/2014/main" id="{5F646D17-664B-4BD5-A8E3-0E719E3B9F04}"/>
              </a:ext>
            </a:extLst>
          </p:cNvPr>
          <p:cNvGrpSpPr/>
          <p:nvPr/>
        </p:nvGrpSpPr>
        <p:grpSpPr>
          <a:xfrm>
            <a:off x="1104595" y="2086740"/>
            <a:ext cx="2196189" cy="1435967"/>
            <a:chOff x="1" y="0"/>
            <a:chExt cx="4392858" cy="2872248"/>
          </a:xfrm>
          <a:solidFill>
            <a:srgbClr val="4D9EBB"/>
          </a:solidFill>
        </p:grpSpPr>
        <p:sp>
          <p:nvSpPr>
            <p:cNvPr id="7" name="Shape 333">
              <a:extLst>
                <a:ext uri="{FF2B5EF4-FFF2-40B4-BE49-F238E27FC236}">
                  <a16:creationId xmlns:a16="http://schemas.microsoft.com/office/drawing/2014/main" id="{704B3776-48D8-43A6-8A2A-EF6243DE6EC0}"/>
                </a:ext>
              </a:extLst>
            </p:cNvPr>
            <p:cNvSpPr/>
            <p:nvPr/>
          </p:nvSpPr>
          <p:spPr>
            <a:xfrm>
              <a:off x="1" y="0"/>
              <a:ext cx="4392858" cy="2872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5030" y="10904"/>
                  </a:lnTo>
                  <a:lnTo>
                    <a:pt x="0" y="21600"/>
                  </a:lnTo>
                  <a:lnTo>
                    <a:pt x="16497" y="21600"/>
                  </a:lnTo>
                  <a:lnTo>
                    <a:pt x="21600" y="10886"/>
                  </a:lnTo>
                  <a:lnTo>
                    <a:pt x="16483" y="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 sz="11200"/>
              </a:pPr>
              <a:endParaRPr sz="1325" b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8" name="Shape 335">
              <a:extLst>
                <a:ext uri="{FF2B5EF4-FFF2-40B4-BE49-F238E27FC236}">
                  <a16:creationId xmlns:a16="http://schemas.microsoft.com/office/drawing/2014/main" id="{16BA9628-CDA8-4308-ABB6-C66D37D4F011}"/>
                </a:ext>
              </a:extLst>
            </p:cNvPr>
            <p:cNvSpPr/>
            <p:nvPr/>
          </p:nvSpPr>
          <p:spPr>
            <a:xfrm>
              <a:off x="1840278" y="1219351"/>
              <a:ext cx="1359495" cy="469027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ctr">
              <a:spAutoFit/>
            </a:bodyPr>
            <a:lstStyle>
              <a:lvl1pPr>
                <a:defRPr sz="2000">
                  <a:solidFill>
                    <a:srgbClr val="FAF9FC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zh-CN" altLang="en-US" sz="1325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关键职位</a:t>
              </a:r>
            </a:p>
          </p:txBody>
        </p:sp>
      </p:grpSp>
      <p:grpSp>
        <p:nvGrpSpPr>
          <p:cNvPr id="9" name="Group 342">
            <a:extLst>
              <a:ext uri="{FF2B5EF4-FFF2-40B4-BE49-F238E27FC236}">
                <a16:creationId xmlns:a16="http://schemas.microsoft.com/office/drawing/2014/main" id="{7B5D8484-3BF1-48D3-A7E6-CCEE4FF77CAE}"/>
              </a:ext>
            </a:extLst>
          </p:cNvPr>
          <p:cNvGrpSpPr/>
          <p:nvPr/>
        </p:nvGrpSpPr>
        <p:grpSpPr>
          <a:xfrm>
            <a:off x="3017364" y="2086740"/>
            <a:ext cx="2196189" cy="1435967"/>
            <a:chOff x="0" y="0"/>
            <a:chExt cx="4392859" cy="2872248"/>
          </a:xfrm>
          <a:solidFill>
            <a:srgbClr val="4D9EBB"/>
          </a:solidFill>
        </p:grpSpPr>
        <p:sp>
          <p:nvSpPr>
            <p:cNvPr id="10" name="Shape 338">
              <a:extLst>
                <a:ext uri="{FF2B5EF4-FFF2-40B4-BE49-F238E27FC236}">
                  <a16:creationId xmlns:a16="http://schemas.microsoft.com/office/drawing/2014/main" id="{9F9FCD88-9819-4DAB-B2F2-E3917950B11E}"/>
                </a:ext>
              </a:extLst>
            </p:cNvPr>
            <p:cNvSpPr/>
            <p:nvPr/>
          </p:nvSpPr>
          <p:spPr>
            <a:xfrm>
              <a:off x="0" y="0"/>
              <a:ext cx="4392859" cy="2872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5030" y="10904"/>
                  </a:lnTo>
                  <a:lnTo>
                    <a:pt x="0" y="21600"/>
                  </a:lnTo>
                  <a:lnTo>
                    <a:pt x="16497" y="21600"/>
                  </a:lnTo>
                  <a:lnTo>
                    <a:pt x="21600" y="10886"/>
                  </a:lnTo>
                  <a:lnTo>
                    <a:pt x="16483" y="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 sz="11200"/>
              </a:pPr>
              <a:endParaRPr sz="1325" b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1" name="Shape 340">
              <a:extLst>
                <a:ext uri="{FF2B5EF4-FFF2-40B4-BE49-F238E27FC236}">
                  <a16:creationId xmlns:a16="http://schemas.microsoft.com/office/drawing/2014/main" id="{41548CE2-968C-44C4-96AB-6FF98E3AF188}"/>
                </a:ext>
              </a:extLst>
            </p:cNvPr>
            <p:cNvSpPr/>
            <p:nvPr/>
          </p:nvSpPr>
          <p:spPr>
            <a:xfrm>
              <a:off x="1194479" y="1289712"/>
              <a:ext cx="2852436" cy="431800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lvl1pPr>
                <a:defRPr sz="2000">
                  <a:solidFill>
                    <a:srgbClr val="FAF9FC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zh-CN" altLang="en-US" sz="1325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关键职位要求</a:t>
              </a:r>
            </a:p>
          </p:txBody>
        </p:sp>
      </p:grpSp>
      <p:grpSp>
        <p:nvGrpSpPr>
          <p:cNvPr id="12" name="Group 347">
            <a:extLst>
              <a:ext uri="{FF2B5EF4-FFF2-40B4-BE49-F238E27FC236}">
                <a16:creationId xmlns:a16="http://schemas.microsoft.com/office/drawing/2014/main" id="{CD125660-9BCC-4A5A-BA99-3768DE36C72B}"/>
              </a:ext>
            </a:extLst>
          </p:cNvPr>
          <p:cNvGrpSpPr/>
          <p:nvPr/>
        </p:nvGrpSpPr>
        <p:grpSpPr>
          <a:xfrm>
            <a:off x="4977390" y="2086740"/>
            <a:ext cx="2196189" cy="1435967"/>
            <a:chOff x="0" y="0"/>
            <a:chExt cx="4392859" cy="2872248"/>
          </a:xfrm>
          <a:solidFill>
            <a:srgbClr val="4D9EBB"/>
          </a:solidFill>
        </p:grpSpPr>
        <p:sp>
          <p:nvSpPr>
            <p:cNvPr id="13" name="Shape 343">
              <a:extLst>
                <a:ext uri="{FF2B5EF4-FFF2-40B4-BE49-F238E27FC236}">
                  <a16:creationId xmlns:a16="http://schemas.microsoft.com/office/drawing/2014/main" id="{A80B8826-1FB0-4028-893A-05555D10AFFC}"/>
                </a:ext>
              </a:extLst>
            </p:cNvPr>
            <p:cNvSpPr/>
            <p:nvPr/>
          </p:nvSpPr>
          <p:spPr>
            <a:xfrm>
              <a:off x="0" y="0"/>
              <a:ext cx="4392859" cy="2872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5030" y="10904"/>
                  </a:lnTo>
                  <a:lnTo>
                    <a:pt x="0" y="21600"/>
                  </a:lnTo>
                  <a:lnTo>
                    <a:pt x="16497" y="21600"/>
                  </a:lnTo>
                  <a:lnTo>
                    <a:pt x="21600" y="10886"/>
                  </a:lnTo>
                  <a:lnTo>
                    <a:pt x="16483" y="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 sz="11200"/>
              </a:pPr>
              <a:endParaRPr sz="1325" b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4" name="Shape 345">
              <a:extLst>
                <a:ext uri="{FF2B5EF4-FFF2-40B4-BE49-F238E27FC236}">
                  <a16:creationId xmlns:a16="http://schemas.microsoft.com/office/drawing/2014/main" id="{A8DFE7C9-FCFC-42C5-BF5E-3C3130A6305C}"/>
                </a:ext>
              </a:extLst>
            </p:cNvPr>
            <p:cNvSpPr/>
            <p:nvPr/>
          </p:nvSpPr>
          <p:spPr>
            <a:xfrm>
              <a:off x="1086541" y="1289712"/>
              <a:ext cx="2972476" cy="431800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lvl1pPr>
                <a:defRPr sz="2000">
                  <a:solidFill>
                    <a:srgbClr val="FAF9FC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zh-CN" altLang="en-US" sz="1325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岗位后备</a:t>
              </a:r>
            </a:p>
          </p:txBody>
        </p:sp>
      </p:grpSp>
      <p:grpSp>
        <p:nvGrpSpPr>
          <p:cNvPr id="15" name="Group 352">
            <a:extLst>
              <a:ext uri="{FF2B5EF4-FFF2-40B4-BE49-F238E27FC236}">
                <a16:creationId xmlns:a16="http://schemas.microsoft.com/office/drawing/2014/main" id="{4DBE1729-79B9-46CE-8A79-5D3A182C0A87}"/>
              </a:ext>
            </a:extLst>
          </p:cNvPr>
          <p:cNvGrpSpPr/>
          <p:nvPr/>
        </p:nvGrpSpPr>
        <p:grpSpPr>
          <a:xfrm>
            <a:off x="6921270" y="2086740"/>
            <a:ext cx="2196187" cy="1435967"/>
            <a:chOff x="0" y="0"/>
            <a:chExt cx="4392859" cy="2872248"/>
          </a:xfrm>
          <a:solidFill>
            <a:srgbClr val="4D9EBB"/>
          </a:solidFill>
        </p:grpSpPr>
        <p:sp>
          <p:nvSpPr>
            <p:cNvPr id="16" name="Shape 348">
              <a:extLst>
                <a:ext uri="{FF2B5EF4-FFF2-40B4-BE49-F238E27FC236}">
                  <a16:creationId xmlns:a16="http://schemas.microsoft.com/office/drawing/2014/main" id="{4AB245E1-7AF6-418D-99F1-4249792AFA80}"/>
                </a:ext>
              </a:extLst>
            </p:cNvPr>
            <p:cNvSpPr/>
            <p:nvPr/>
          </p:nvSpPr>
          <p:spPr>
            <a:xfrm>
              <a:off x="0" y="0"/>
              <a:ext cx="4392859" cy="2872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5030" y="10904"/>
                  </a:lnTo>
                  <a:lnTo>
                    <a:pt x="0" y="21600"/>
                  </a:lnTo>
                  <a:lnTo>
                    <a:pt x="16497" y="21600"/>
                  </a:lnTo>
                  <a:lnTo>
                    <a:pt x="21600" y="10886"/>
                  </a:lnTo>
                  <a:lnTo>
                    <a:pt x="16483" y="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 sz="11200"/>
              </a:pPr>
              <a:endParaRPr sz="1325" b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7" name="Shape 350">
              <a:extLst>
                <a:ext uri="{FF2B5EF4-FFF2-40B4-BE49-F238E27FC236}">
                  <a16:creationId xmlns:a16="http://schemas.microsoft.com/office/drawing/2014/main" id="{574ACD04-5347-4CA0-98B7-E1B559E8FD18}"/>
                </a:ext>
              </a:extLst>
            </p:cNvPr>
            <p:cNvSpPr/>
            <p:nvPr/>
          </p:nvSpPr>
          <p:spPr>
            <a:xfrm>
              <a:off x="1186403" y="1289712"/>
              <a:ext cx="2924718" cy="431800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lvl1pPr>
                <a:defRPr sz="2000">
                  <a:solidFill>
                    <a:srgbClr val="FAF9FC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zh-CN" altLang="en-US" sz="1325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岗位后备分析</a:t>
              </a:r>
            </a:p>
          </p:txBody>
        </p:sp>
      </p:grpSp>
      <p:grpSp>
        <p:nvGrpSpPr>
          <p:cNvPr id="18" name="Group 357">
            <a:extLst>
              <a:ext uri="{FF2B5EF4-FFF2-40B4-BE49-F238E27FC236}">
                <a16:creationId xmlns:a16="http://schemas.microsoft.com/office/drawing/2014/main" id="{6B83F5B8-1116-490B-9659-04426AE67978}"/>
              </a:ext>
            </a:extLst>
          </p:cNvPr>
          <p:cNvGrpSpPr/>
          <p:nvPr/>
        </p:nvGrpSpPr>
        <p:grpSpPr>
          <a:xfrm>
            <a:off x="8892420" y="2086740"/>
            <a:ext cx="2196187" cy="1435967"/>
            <a:chOff x="0" y="0"/>
            <a:chExt cx="4392859" cy="2872248"/>
          </a:xfrm>
          <a:solidFill>
            <a:srgbClr val="4D9EBB"/>
          </a:solidFill>
        </p:grpSpPr>
        <p:sp>
          <p:nvSpPr>
            <p:cNvPr id="19" name="Shape 353">
              <a:extLst>
                <a:ext uri="{FF2B5EF4-FFF2-40B4-BE49-F238E27FC236}">
                  <a16:creationId xmlns:a16="http://schemas.microsoft.com/office/drawing/2014/main" id="{DDA75DF2-EBC8-43F6-B0B9-80D9F9BFA562}"/>
                </a:ext>
              </a:extLst>
            </p:cNvPr>
            <p:cNvSpPr/>
            <p:nvPr/>
          </p:nvSpPr>
          <p:spPr>
            <a:xfrm>
              <a:off x="0" y="0"/>
              <a:ext cx="4392859" cy="2872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5030" y="10904"/>
                  </a:lnTo>
                  <a:lnTo>
                    <a:pt x="0" y="21600"/>
                  </a:lnTo>
                  <a:lnTo>
                    <a:pt x="16497" y="21600"/>
                  </a:lnTo>
                  <a:lnTo>
                    <a:pt x="21600" y="10886"/>
                  </a:lnTo>
                  <a:lnTo>
                    <a:pt x="16483" y="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 sz="11200"/>
              </a:pPr>
              <a:endParaRPr sz="1325" b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0" name="Shape 355">
              <a:extLst>
                <a:ext uri="{FF2B5EF4-FFF2-40B4-BE49-F238E27FC236}">
                  <a16:creationId xmlns:a16="http://schemas.microsoft.com/office/drawing/2014/main" id="{2ADFB938-DED5-42A3-9930-26B2849BEA18}"/>
                </a:ext>
              </a:extLst>
            </p:cNvPr>
            <p:cNvSpPr/>
            <p:nvPr/>
          </p:nvSpPr>
          <p:spPr>
            <a:xfrm>
              <a:off x="1186405" y="1289715"/>
              <a:ext cx="3014432" cy="369333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lvl1pPr>
                <a:defRPr sz="2000">
                  <a:solidFill>
                    <a:srgbClr val="FAF9FC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zh-CN" altLang="en-US" sz="1325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市场供需情况</a:t>
              </a:r>
            </a:p>
          </p:txBody>
        </p:sp>
      </p:grpSp>
      <p:grpSp>
        <p:nvGrpSpPr>
          <p:cNvPr id="21" name="Group 360">
            <a:extLst>
              <a:ext uri="{FF2B5EF4-FFF2-40B4-BE49-F238E27FC236}">
                <a16:creationId xmlns:a16="http://schemas.microsoft.com/office/drawing/2014/main" id="{DE5DE9C4-EF63-48D3-9F41-4EF5418EF41A}"/>
              </a:ext>
            </a:extLst>
          </p:cNvPr>
          <p:cNvGrpSpPr/>
          <p:nvPr/>
        </p:nvGrpSpPr>
        <p:grpSpPr>
          <a:xfrm>
            <a:off x="1990064" y="3317478"/>
            <a:ext cx="425251" cy="425251"/>
            <a:chOff x="0" y="0"/>
            <a:chExt cx="850594" cy="850594"/>
          </a:xfrm>
          <a:solidFill>
            <a:srgbClr val="4D9EBB"/>
          </a:solidFill>
        </p:grpSpPr>
        <p:sp>
          <p:nvSpPr>
            <p:cNvPr id="22" name="Shape 358">
              <a:extLst>
                <a:ext uri="{FF2B5EF4-FFF2-40B4-BE49-F238E27FC236}">
                  <a16:creationId xmlns:a16="http://schemas.microsoft.com/office/drawing/2014/main" id="{DEF51485-4F68-4764-B656-2BA6B6FB58E0}"/>
                </a:ext>
              </a:extLst>
            </p:cNvPr>
            <p:cNvSpPr/>
            <p:nvPr/>
          </p:nvSpPr>
          <p:spPr>
            <a:xfrm>
              <a:off x="0" y="0"/>
              <a:ext cx="850594" cy="850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pFill/>
            <a:ln w="50800" cap="flat">
              <a:solidFill>
                <a:srgbClr val="FBF9FC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 sz="11200"/>
              </a:pPr>
              <a:endParaRPr sz="10335" b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3" name="Shape 359">
              <a:extLst>
                <a:ext uri="{FF2B5EF4-FFF2-40B4-BE49-F238E27FC236}">
                  <a16:creationId xmlns:a16="http://schemas.microsoft.com/office/drawing/2014/main" id="{0AFB613D-8D3B-4F4B-85CE-64F484447FD1}"/>
                </a:ext>
              </a:extLst>
            </p:cNvPr>
            <p:cNvSpPr/>
            <p:nvPr/>
          </p:nvSpPr>
          <p:spPr>
            <a:xfrm>
              <a:off x="300082" y="114147"/>
              <a:ext cx="250430" cy="622301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lvl1pPr>
                <a:defRPr sz="3200" b="1">
                  <a:solidFill>
                    <a:srgbClr val="FAF9FC"/>
                  </a:solidFill>
                  <a:latin typeface="Oxygen"/>
                  <a:ea typeface="Oxygen"/>
                  <a:cs typeface="Oxygen"/>
                  <a:sym typeface="Oxygen"/>
                </a:defRPr>
              </a:lvl1pPr>
            </a:lstStyle>
            <a:p>
              <a:pPr lvl="0" algn="ctr">
                <a:lnSpc>
                  <a:spcPct val="120000"/>
                </a:lnSpc>
                <a:defRPr sz="1800" b="0">
                  <a:solidFill>
                    <a:srgbClr val="000000"/>
                  </a:solidFill>
                </a:defRPr>
              </a:pPr>
              <a:r>
                <a:rPr sz="1325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1</a:t>
              </a:r>
            </a:p>
          </p:txBody>
        </p:sp>
      </p:grpSp>
      <p:grpSp>
        <p:nvGrpSpPr>
          <p:cNvPr id="24" name="Group 363">
            <a:extLst>
              <a:ext uri="{FF2B5EF4-FFF2-40B4-BE49-F238E27FC236}">
                <a16:creationId xmlns:a16="http://schemas.microsoft.com/office/drawing/2014/main" id="{C7100B4B-706A-4E9D-8B93-3A693D4D1FD3}"/>
              </a:ext>
            </a:extLst>
          </p:cNvPr>
          <p:cNvGrpSpPr/>
          <p:nvPr/>
        </p:nvGrpSpPr>
        <p:grpSpPr>
          <a:xfrm>
            <a:off x="3906870" y="3317478"/>
            <a:ext cx="425251" cy="425251"/>
            <a:chOff x="0" y="0"/>
            <a:chExt cx="850594" cy="850594"/>
          </a:xfrm>
          <a:solidFill>
            <a:srgbClr val="4D9EBB"/>
          </a:solidFill>
        </p:grpSpPr>
        <p:sp>
          <p:nvSpPr>
            <p:cNvPr id="25" name="Shape 361">
              <a:extLst>
                <a:ext uri="{FF2B5EF4-FFF2-40B4-BE49-F238E27FC236}">
                  <a16:creationId xmlns:a16="http://schemas.microsoft.com/office/drawing/2014/main" id="{BF50710A-5DE5-4BB1-9C6D-553D9A10101F}"/>
                </a:ext>
              </a:extLst>
            </p:cNvPr>
            <p:cNvSpPr/>
            <p:nvPr/>
          </p:nvSpPr>
          <p:spPr>
            <a:xfrm>
              <a:off x="0" y="0"/>
              <a:ext cx="850594" cy="850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pFill/>
            <a:ln w="50800" cap="flat">
              <a:solidFill>
                <a:srgbClr val="FBF9FC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 sz="11200"/>
              </a:pPr>
              <a:endParaRPr sz="10335" b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6" name="Shape 362">
              <a:extLst>
                <a:ext uri="{FF2B5EF4-FFF2-40B4-BE49-F238E27FC236}">
                  <a16:creationId xmlns:a16="http://schemas.microsoft.com/office/drawing/2014/main" id="{834C76F3-1897-4006-8368-667D022963C9}"/>
                </a:ext>
              </a:extLst>
            </p:cNvPr>
            <p:cNvSpPr/>
            <p:nvPr/>
          </p:nvSpPr>
          <p:spPr>
            <a:xfrm>
              <a:off x="366168" y="180590"/>
              <a:ext cx="118637" cy="489417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ctr">
              <a:spAutoFit/>
            </a:bodyPr>
            <a:lstStyle>
              <a:lvl1pPr>
                <a:defRPr sz="3200" b="1">
                  <a:solidFill>
                    <a:srgbClr val="FAF9FC"/>
                  </a:solidFill>
                  <a:latin typeface="Oxygen"/>
                  <a:ea typeface="Oxygen"/>
                  <a:cs typeface="Oxygen"/>
                  <a:sym typeface="Oxygen"/>
                </a:defRPr>
              </a:lvl1pPr>
            </a:lstStyle>
            <a:p>
              <a:pPr lvl="0" algn="ctr">
                <a:lnSpc>
                  <a:spcPct val="120000"/>
                </a:lnSpc>
                <a:defRPr sz="1800" b="0">
                  <a:solidFill>
                    <a:srgbClr val="000000"/>
                  </a:solidFill>
                </a:defRPr>
              </a:pPr>
              <a:r>
                <a:rPr sz="1325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2</a:t>
              </a:r>
            </a:p>
          </p:txBody>
        </p:sp>
      </p:grpSp>
      <p:grpSp>
        <p:nvGrpSpPr>
          <p:cNvPr id="27" name="Group 366">
            <a:extLst>
              <a:ext uri="{FF2B5EF4-FFF2-40B4-BE49-F238E27FC236}">
                <a16:creationId xmlns:a16="http://schemas.microsoft.com/office/drawing/2014/main" id="{9BB9720E-EF06-437E-A6EC-DFD498F59A7F}"/>
              </a:ext>
            </a:extLst>
          </p:cNvPr>
          <p:cNvGrpSpPr/>
          <p:nvPr/>
        </p:nvGrpSpPr>
        <p:grpSpPr>
          <a:xfrm>
            <a:off x="5862859" y="3317478"/>
            <a:ext cx="425251" cy="425251"/>
            <a:chOff x="0" y="0"/>
            <a:chExt cx="850594" cy="850594"/>
          </a:xfrm>
          <a:solidFill>
            <a:srgbClr val="4D9EBB"/>
          </a:solidFill>
        </p:grpSpPr>
        <p:sp>
          <p:nvSpPr>
            <p:cNvPr id="28" name="Shape 364">
              <a:extLst>
                <a:ext uri="{FF2B5EF4-FFF2-40B4-BE49-F238E27FC236}">
                  <a16:creationId xmlns:a16="http://schemas.microsoft.com/office/drawing/2014/main" id="{BD45B1BA-7F56-4A87-8E50-67D5ED403A50}"/>
                </a:ext>
              </a:extLst>
            </p:cNvPr>
            <p:cNvSpPr/>
            <p:nvPr/>
          </p:nvSpPr>
          <p:spPr>
            <a:xfrm>
              <a:off x="0" y="0"/>
              <a:ext cx="850594" cy="850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pFill/>
            <a:ln w="50800" cap="flat">
              <a:solidFill>
                <a:srgbClr val="FBF9FC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 sz="11200"/>
              </a:pPr>
              <a:endParaRPr sz="10335" b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9" name="Shape 365">
              <a:extLst>
                <a:ext uri="{FF2B5EF4-FFF2-40B4-BE49-F238E27FC236}">
                  <a16:creationId xmlns:a16="http://schemas.microsoft.com/office/drawing/2014/main" id="{DB291A46-C6C3-4659-B008-038D5BD7BF9E}"/>
                </a:ext>
              </a:extLst>
            </p:cNvPr>
            <p:cNvSpPr/>
            <p:nvPr/>
          </p:nvSpPr>
          <p:spPr>
            <a:xfrm>
              <a:off x="366168" y="180590"/>
              <a:ext cx="118637" cy="489417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ctr">
              <a:spAutoFit/>
            </a:bodyPr>
            <a:lstStyle>
              <a:lvl1pPr>
                <a:defRPr sz="3200" b="1">
                  <a:solidFill>
                    <a:srgbClr val="FAF9FC"/>
                  </a:solidFill>
                  <a:latin typeface="Oxygen"/>
                  <a:ea typeface="Oxygen"/>
                  <a:cs typeface="Oxygen"/>
                  <a:sym typeface="Oxygen"/>
                </a:defRPr>
              </a:lvl1pPr>
            </a:lstStyle>
            <a:p>
              <a:pPr lvl="0" algn="ctr">
                <a:lnSpc>
                  <a:spcPct val="120000"/>
                </a:lnSpc>
                <a:defRPr sz="1800" b="0">
                  <a:solidFill>
                    <a:srgbClr val="000000"/>
                  </a:solidFill>
                </a:defRPr>
              </a:pPr>
              <a:r>
                <a:rPr sz="1325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3</a:t>
              </a:r>
            </a:p>
          </p:txBody>
        </p:sp>
      </p:grpSp>
      <p:grpSp>
        <p:nvGrpSpPr>
          <p:cNvPr id="30" name="Group 369">
            <a:extLst>
              <a:ext uri="{FF2B5EF4-FFF2-40B4-BE49-F238E27FC236}">
                <a16:creationId xmlns:a16="http://schemas.microsoft.com/office/drawing/2014/main" id="{5318C849-A9DA-41A9-8D5B-62F96B48E32F}"/>
              </a:ext>
            </a:extLst>
          </p:cNvPr>
          <p:cNvGrpSpPr/>
          <p:nvPr/>
        </p:nvGrpSpPr>
        <p:grpSpPr>
          <a:xfrm>
            <a:off x="7806738" y="3317478"/>
            <a:ext cx="425251" cy="425251"/>
            <a:chOff x="0" y="0"/>
            <a:chExt cx="850594" cy="850594"/>
          </a:xfrm>
          <a:solidFill>
            <a:srgbClr val="4D9EBB"/>
          </a:solidFill>
        </p:grpSpPr>
        <p:sp>
          <p:nvSpPr>
            <p:cNvPr id="31" name="Shape 367">
              <a:extLst>
                <a:ext uri="{FF2B5EF4-FFF2-40B4-BE49-F238E27FC236}">
                  <a16:creationId xmlns:a16="http://schemas.microsoft.com/office/drawing/2014/main" id="{617839EA-7F62-4621-83F9-7FDED61A9340}"/>
                </a:ext>
              </a:extLst>
            </p:cNvPr>
            <p:cNvSpPr/>
            <p:nvPr/>
          </p:nvSpPr>
          <p:spPr>
            <a:xfrm>
              <a:off x="0" y="0"/>
              <a:ext cx="850594" cy="850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pFill/>
            <a:ln w="50800" cap="flat">
              <a:solidFill>
                <a:srgbClr val="FBF9FC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 sz="11200"/>
              </a:pPr>
              <a:endParaRPr sz="10335" b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2" name="Shape 368">
              <a:extLst>
                <a:ext uri="{FF2B5EF4-FFF2-40B4-BE49-F238E27FC236}">
                  <a16:creationId xmlns:a16="http://schemas.microsoft.com/office/drawing/2014/main" id="{ACB0BE98-6233-4E26-96AB-D2084F08A863}"/>
                </a:ext>
              </a:extLst>
            </p:cNvPr>
            <p:cNvSpPr/>
            <p:nvPr/>
          </p:nvSpPr>
          <p:spPr>
            <a:xfrm>
              <a:off x="243825" y="114147"/>
              <a:ext cx="362944" cy="622301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lvl1pPr>
                <a:defRPr sz="3200" b="1">
                  <a:solidFill>
                    <a:srgbClr val="FAF9FC"/>
                  </a:solidFill>
                  <a:latin typeface="Oxygen"/>
                  <a:ea typeface="Oxygen"/>
                  <a:cs typeface="Oxygen"/>
                  <a:sym typeface="Oxygen"/>
                </a:defRPr>
              </a:lvl1pPr>
            </a:lstStyle>
            <a:p>
              <a:pPr lvl="0" algn="ctr">
                <a:lnSpc>
                  <a:spcPct val="120000"/>
                </a:lnSpc>
                <a:defRPr sz="1800" b="0">
                  <a:solidFill>
                    <a:srgbClr val="000000"/>
                  </a:solidFill>
                </a:defRPr>
              </a:pPr>
              <a:r>
                <a:rPr sz="1325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4</a:t>
              </a:r>
            </a:p>
          </p:txBody>
        </p:sp>
      </p:grpSp>
      <p:grpSp>
        <p:nvGrpSpPr>
          <p:cNvPr id="33" name="Group 372">
            <a:extLst>
              <a:ext uri="{FF2B5EF4-FFF2-40B4-BE49-F238E27FC236}">
                <a16:creationId xmlns:a16="http://schemas.microsoft.com/office/drawing/2014/main" id="{64B5E676-7820-4B85-B0E1-7FE0DF8CA97D}"/>
              </a:ext>
            </a:extLst>
          </p:cNvPr>
          <p:cNvGrpSpPr/>
          <p:nvPr/>
        </p:nvGrpSpPr>
        <p:grpSpPr>
          <a:xfrm>
            <a:off x="9777888" y="3317478"/>
            <a:ext cx="425251" cy="425251"/>
            <a:chOff x="0" y="0"/>
            <a:chExt cx="850594" cy="850594"/>
          </a:xfrm>
          <a:solidFill>
            <a:srgbClr val="4D9EBB"/>
          </a:solidFill>
        </p:grpSpPr>
        <p:sp>
          <p:nvSpPr>
            <p:cNvPr id="34" name="Shape 370">
              <a:extLst>
                <a:ext uri="{FF2B5EF4-FFF2-40B4-BE49-F238E27FC236}">
                  <a16:creationId xmlns:a16="http://schemas.microsoft.com/office/drawing/2014/main" id="{A68E6644-B65C-4F05-B1EA-7F10C7D9D936}"/>
                </a:ext>
              </a:extLst>
            </p:cNvPr>
            <p:cNvSpPr/>
            <p:nvPr/>
          </p:nvSpPr>
          <p:spPr>
            <a:xfrm>
              <a:off x="0" y="0"/>
              <a:ext cx="850594" cy="850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pFill/>
            <a:ln w="50800" cap="flat">
              <a:solidFill>
                <a:srgbClr val="FBF9FC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 sz="11200"/>
              </a:pPr>
              <a:endParaRPr sz="10335" b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5" name="Shape 371">
              <a:extLst>
                <a:ext uri="{FF2B5EF4-FFF2-40B4-BE49-F238E27FC236}">
                  <a16:creationId xmlns:a16="http://schemas.microsoft.com/office/drawing/2014/main" id="{9AF4ADD1-59DA-4DEC-BF4C-AC98D0A9E140}"/>
                </a:ext>
              </a:extLst>
            </p:cNvPr>
            <p:cNvSpPr/>
            <p:nvPr/>
          </p:nvSpPr>
          <p:spPr>
            <a:xfrm>
              <a:off x="366168" y="180590"/>
              <a:ext cx="118637" cy="489417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ctr">
              <a:spAutoFit/>
            </a:bodyPr>
            <a:lstStyle>
              <a:lvl1pPr>
                <a:defRPr sz="3200" b="1">
                  <a:solidFill>
                    <a:srgbClr val="FAF9FC"/>
                  </a:solidFill>
                  <a:latin typeface="Oxygen"/>
                  <a:ea typeface="Oxygen"/>
                  <a:cs typeface="Oxygen"/>
                  <a:sym typeface="Oxygen"/>
                </a:defRPr>
              </a:lvl1pPr>
            </a:lstStyle>
            <a:p>
              <a:pPr lvl="0" algn="ctr">
                <a:lnSpc>
                  <a:spcPct val="120000"/>
                </a:lnSpc>
                <a:defRPr sz="1800" b="0">
                  <a:solidFill>
                    <a:srgbClr val="000000"/>
                  </a:solidFill>
                </a:defRPr>
              </a:pPr>
              <a:r>
                <a:rPr sz="1325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5</a:t>
              </a:r>
            </a:p>
          </p:txBody>
        </p:sp>
      </p:grpSp>
      <p:sp>
        <p:nvSpPr>
          <p:cNvPr id="36" name="Shape 373">
            <a:extLst>
              <a:ext uri="{FF2B5EF4-FFF2-40B4-BE49-F238E27FC236}">
                <a16:creationId xmlns:a16="http://schemas.microsoft.com/office/drawing/2014/main" id="{7B25F4E5-B5B9-4385-BE8C-C2B63C9FF5D9}"/>
              </a:ext>
            </a:extLst>
          </p:cNvPr>
          <p:cNvSpPr/>
          <p:nvPr/>
        </p:nvSpPr>
        <p:spPr>
          <a:xfrm>
            <a:off x="1321986" y="4090917"/>
            <a:ext cx="1711329" cy="15481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spAutoFit/>
          </a:bodyPr>
          <a:lstStyle>
            <a:lvl1pPr>
              <a:defRPr sz="2000">
                <a:solidFill>
                  <a:srgbClr val="828589"/>
                </a:solidFill>
                <a:latin typeface="STIXGeneral-Bold"/>
                <a:ea typeface="STIXGeneral-Bold"/>
                <a:cs typeface="STIXGeneral-Bold"/>
                <a:sym typeface="STIXGeneral-Bold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分析关键职位应考虑</a:t>
            </a:r>
          </a:p>
          <a:p>
            <a:pPr algn="just"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对公司发展的重要性</a:t>
            </a:r>
          </a:p>
          <a:p>
            <a:pPr algn="just"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人才市场供需情况</a:t>
            </a:r>
          </a:p>
          <a:p>
            <a:pPr algn="just"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失去现职位上干部/员工的可能性</a:t>
            </a:r>
          </a:p>
          <a:p>
            <a:pPr algn="just"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职务不高但属于关键岗位的职位</a:t>
            </a:r>
          </a:p>
        </p:txBody>
      </p:sp>
      <p:sp>
        <p:nvSpPr>
          <p:cNvPr id="37" name="Shape 376">
            <a:extLst>
              <a:ext uri="{FF2B5EF4-FFF2-40B4-BE49-F238E27FC236}">
                <a16:creationId xmlns:a16="http://schemas.microsoft.com/office/drawing/2014/main" id="{CAD844E4-FF59-4854-A6D4-9A3910065953}"/>
              </a:ext>
            </a:extLst>
          </p:cNvPr>
          <p:cNvSpPr/>
          <p:nvPr/>
        </p:nvSpPr>
        <p:spPr>
          <a:xfrm>
            <a:off x="3276099" y="4090917"/>
            <a:ext cx="1711329" cy="132715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spAutoFit/>
          </a:bodyPr>
          <a:lstStyle>
            <a:lvl1pPr>
              <a:defRPr sz="2000">
                <a:solidFill>
                  <a:srgbClr val="828589"/>
                </a:solidFill>
                <a:latin typeface="STIXGeneral-Bold"/>
                <a:ea typeface="STIXGeneral-Bold"/>
                <a:cs typeface="STIXGeneral-Bold"/>
                <a:sym typeface="STIXGeneral-Bold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关键职位要求</a:t>
            </a:r>
          </a:p>
          <a:p>
            <a:pPr algn="just"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完善《岗位说明书》，使其能体现对关键职位的详尽要求。</a:t>
            </a:r>
          </a:p>
          <a:p>
            <a:pPr algn="just"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编制《后备人才管理办法》。</a:t>
            </a:r>
          </a:p>
        </p:txBody>
      </p:sp>
      <p:sp>
        <p:nvSpPr>
          <p:cNvPr id="38" name="Shape 379">
            <a:extLst>
              <a:ext uri="{FF2B5EF4-FFF2-40B4-BE49-F238E27FC236}">
                <a16:creationId xmlns:a16="http://schemas.microsoft.com/office/drawing/2014/main" id="{F1F08361-8132-4A5D-A45F-23FF7CA66FBD}"/>
              </a:ext>
            </a:extLst>
          </p:cNvPr>
          <p:cNvSpPr/>
          <p:nvPr/>
        </p:nvSpPr>
        <p:spPr>
          <a:xfrm>
            <a:off x="5196102" y="4090917"/>
            <a:ext cx="1711329" cy="176974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spAutoFit/>
          </a:bodyPr>
          <a:lstStyle>
            <a:lvl1pPr>
              <a:defRPr sz="2000">
                <a:solidFill>
                  <a:srgbClr val="828589"/>
                </a:solidFill>
                <a:latin typeface="STIXGeneral-Bold"/>
                <a:ea typeface="STIXGeneral-Bold"/>
                <a:cs typeface="STIXGeneral-Bold"/>
                <a:sym typeface="STIXGeneral-Bold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岗位后备</a:t>
            </a:r>
          </a:p>
          <a:p>
            <a:pPr algn="just"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各部门与人力资源部一起，根据职位要求和绩效考核结果，进行分析，挑选岗位后备，同时对他们提出发展方向。</a:t>
            </a:r>
          </a:p>
          <a:p>
            <a:pPr algn="just"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这项工作应与人员轮换、个人发展相结合。</a:t>
            </a:r>
          </a:p>
        </p:txBody>
      </p:sp>
      <p:sp>
        <p:nvSpPr>
          <p:cNvPr id="39" name="Shape 382">
            <a:extLst>
              <a:ext uri="{FF2B5EF4-FFF2-40B4-BE49-F238E27FC236}">
                <a16:creationId xmlns:a16="http://schemas.microsoft.com/office/drawing/2014/main" id="{ACADCD3D-2EBD-4C34-8DC7-1E03C5031615}"/>
              </a:ext>
            </a:extLst>
          </p:cNvPr>
          <p:cNvSpPr/>
          <p:nvPr/>
        </p:nvSpPr>
        <p:spPr>
          <a:xfrm>
            <a:off x="7177995" y="4090917"/>
            <a:ext cx="1711329" cy="88455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spAutoFit/>
          </a:bodyPr>
          <a:lstStyle>
            <a:lvl1pPr>
              <a:defRPr sz="2000">
                <a:solidFill>
                  <a:srgbClr val="606B83"/>
                </a:solidFill>
                <a:latin typeface="STIXGeneral-Bold"/>
                <a:ea typeface="STIXGeneral-Bold"/>
                <a:cs typeface="STIXGeneral-Bold"/>
                <a:sym typeface="STIXGeneral-Bold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岗位后备分析</a:t>
            </a:r>
          </a:p>
          <a:p>
            <a:pPr algn="just"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人力资源部负责每年对岗位后备制度执行情况进行分析，确保制度完善。</a:t>
            </a:r>
          </a:p>
        </p:txBody>
      </p:sp>
      <p:sp>
        <p:nvSpPr>
          <p:cNvPr id="40" name="Shape 385">
            <a:extLst>
              <a:ext uri="{FF2B5EF4-FFF2-40B4-BE49-F238E27FC236}">
                <a16:creationId xmlns:a16="http://schemas.microsoft.com/office/drawing/2014/main" id="{270122F3-4E60-423C-BA64-E5BFC25D2F5E}"/>
              </a:ext>
            </a:extLst>
          </p:cNvPr>
          <p:cNvSpPr/>
          <p:nvPr/>
        </p:nvSpPr>
        <p:spPr>
          <a:xfrm>
            <a:off x="9132107" y="4090917"/>
            <a:ext cx="1711329" cy="176974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spAutoFit/>
          </a:bodyPr>
          <a:lstStyle>
            <a:lvl1pPr>
              <a:defRPr sz="2000">
                <a:solidFill>
                  <a:srgbClr val="828589"/>
                </a:solidFill>
                <a:latin typeface="STIXGeneral-Bold"/>
                <a:ea typeface="STIXGeneral-Bold"/>
                <a:cs typeface="STIXGeneral-Bold"/>
                <a:sym typeface="STIXGeneral-Bold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关键职位</a:t>
            </a:r>
          </a:p>
          <a:p>
            <a:pPr algn="just"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分析关键职位应考虑</a:t>
            </a:r>
          </a:p>
          <a:p>
            <a:pPr algn="just"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对公司发展的重要性</a:t>
            </a:r>
          </a:p>
          <a:p>
            <a:pPr algn="just"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人才市场供需情况</a:t>
            </a:r>
          </a:p>
          <a:p>
            <a:pPr algn="just"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失去现职位上干部/员工的可能性</a:t>
            </a:r>
          </a:p>
          <a:p>
            <a:pPr algn="just"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职务不高但属于关键岗位的职位</a:t>
            </a:r>
          </a:p>
        </p:txBody>
      </p:sp>
    </p:spTree>
    <p:extLst>
      <p:ext uri="{BB962C8B-B14F-4D97-AF65-F5344CB8AC3E}">
        <p14:creationId xmlns:p14="http://schemas.microsoft.com/office/powerpoint/2010/main" val="3404965306"/>
      </p:ext>
    </p:extLst>
  </p:cSld>
  <p:clrMapOvr>
    <a:masterClrMapping/>
  </p:clrMapOvr>
  <p:transition spd="med" advTm="2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indefinite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8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indefinite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8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" dur="indefinite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8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2" dur="indefinite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8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6" dur="indefinite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8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1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indefinite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6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" dur="indefinite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6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9" dur="indefinite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6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3" dur="indefinite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6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7" dur="indefinite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6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9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4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9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4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9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bldLvl="0" animBg="1" advAuto="0"/>
      <p:bldP spid="9" grpId="0" bldLvl="0" animBg="1" advAuto="0"/>
      <p:bldP spid="12" grpId="0" bldLvl="0" animBg="1" advAuto="0"/>
      <p:bldP spid="15" grpId="0" bldLvl="0" animBg="1" advAuto="0"/>
      <p:bldP spid="18" grpId="0" bldLvl="0" animBg="1" advAuto="0"/>
      <p:bldP spid="21" grpId="0" bldLvl="0" animBg="1" advAuto="0"/>
      <p:bldP spid="24" grpId="0" bldLvl="0" animBg="1" advAuto="0"/>
      <p:bldP spid="27" grpId="0" bldLvl="0" animBg="1" advAuto="0"/>
      <p:bldP spid="30" grpId="0" bldLvl="0" animBg="1" advAuto="0"/>
      <p:bldP spid="33" grpId="0" bldLvl="0" animBg="1" advAuto="0"/>
      <p:bldP spid="36" grpId="0" bldLvl="0" animBg="1"/>
      <p:bldP spid="37" grpId="0" bldLvl="0" animBg="1"/>
      <p:bldP spid="38" grpId="0" bldLvl="0" animBg="1"/>
      <p:bldP spid="39" grpId="0" bldLvl="0" animBg="1"/>
      <p:bldP spid="40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角三角形 3">
            <a:extLst>
              <a:ext uri="{FF2B5EF4-FFF2-40B4-BE49-F238E27FC236}">
                <a16:creationId xmlns:a16="http://schemas.microsoft.com/office/drawing/2014/main" id="{E9BB17DE-8EF9-42EB-947E-1A8624498855}"/>
              </a:ext>
            </a:extLst>
          </p:cNvPr>
          <p:cNvSpPr/>
          <p:nvPr/>
        </p:nvSpPr>
        <p:spPr>
          <a:xfrm flipV="1">
            <a:off x="0" y="-2"/>
            <a:ext cx="815975" cy="872837"/>
          </a:xfrm>
          <a:prstGeom prst="rtTriangle">
            <a:avLst/>
          </a:prstGeom>
          <a:solidFill>
            <a:srgbClr val="4D9EBB"/>
          </a:solidFill>
          <a:ln>
            <a:noFill/>
          </a:ln>
          <a:effectLst>
            <a:outerShdw blurRad="114300" dist="38100" dir="10800000" sx="102000" sy="102000" algn="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F2DE6FD-E831-4186-982B-0EF5773A1315}"/>
              </a:ext>
            </a:extLst>
          </p:cNvPr>
          <p:cNvSpPr txBox="1"/>
          <p:nvPr/>
        </p:nvSpPr>
        <p:spPr>
          <a:xfrm>
            <a:off x="815975" y="234315"/>
            <a:ext cx="8674389" cy="506095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建立岗位后备制度，进一步提供员工</a:t>
            </a:r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/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干部发展机会</a:t>
            </a:r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945A9572-DAC6-4E24-AA04-ABC336424B5E}"/>
              </a:ext>
            </a:extLst>
          </p:cNvPr>
          <p:cNvSpPr txBox="1">
            <a:spLocks/>
          </p:cNvSpPr>
          <p:nvPr/>
        </p:nvSpPr>
        <p:spPr>
          <a:xfrm>
            <a:off x="1025234" y="1861637"/>
            <a:ext cx="4452642" cy="7148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zh-CN" sz="2000">
                <a:solidFill>
                  <a:srgbClr val="313C42"/>
                </a:solidFill>
                <a:cs typeface="+mn-ea"/>
                <a:sym typeface="+mn-lt"/>
              </a:rPr>
              <a:t>尚未建立起较完整的培训体系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zh-CN" sz="2000">
                <a:solidFill>
                  <a:srgbClr val="313C42"/>
                </a:solidFill>
                <a:cs typeface="+mn-ea"/>
                <a:sym typeface="+mn-lt"/>
              </a:rPr>
              <a:t>没有形成较完整的培训模式</a:t>
            </a:r>
            <a:endParaRPr lang="en-US" altLang="zh-CN" sz="2000" dirty="0">
              <a:solidFill>
                <a:srgbClr val="313C42"/>
              </a:solidFill>
              <a:cs typeface="+mn-ea"/>
              <a:sym typeface="+mn-lt"/>
            </a:endParaRP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8E232C4-03C3-40BF-8DDB-0C2BE3551FF3}"/>
              </a:ext>
            </a:extLst>
          </p:cNvPr>
          <p:cNvSpPr>
            <a:spLocks noGrp="1"/>
          </p:cNvSpPr>
          <p:nvPr/>
        </p:nvSpPr>
        <p:spPr>
          <a:xfrm>
            <a:off x="1025234" y="2873122"/>
            <a:ext cx="4452642" cy="7148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162560" indent="-162560" algn="l" defTabSz="650240" rtl="0" eaLnBrk="1" latinLnBrk="0" hangingPunct="1">
              <a:lnSpc>
                <a:spcPct val="90000"/>
              </a:lnSpc>
              <a:spcBef>
                <a:spcPts val="710"/>
              </a:spcBef>
              <a:buFont typeface="Arial" panose="020B0604020202020204" pitchFamily="34" charset="0"/>
              <a:buChar char="•"/>
              <a:defRPr sz="19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7680" indent="-162560" algn="l" defTabSz="650240" rtl="0" eaLnBrk="1" latinLnBrk="0" hangingPunct="1">
              <a:lnSpc>
                <a:spcPct val="90000"/>
              </a:lnSpc>
              <a:spcBef>
                <a:spcPts val="355"/>
              </a:spcBef>
              <a:buFont typeface="Arial" panose="020B0604020202020204" pitchFamily="34" charset="0"/>
              <a:buChar char="•"/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2800" indent="-162560" algn="l" defTabSz="650240" rtl="0" eaLnBrk="1" latinLnBrk="0" hangingPunct="1">
              <a:lnSpc>
                <a:spcPct val="90000"/>
              </a:lnSpc>
              <a:spcBef>
                <a:spcPts val="355"/>
              </a:spcBef>
              <a:buFont typeface="Arial" panose="020B0604020202020204" pitchFamily="34" charset="0"/>
              <a:buChar char="•"/>
              <a:defRPr sz="14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37920" indent="-162560" algn="l" defTabSz="650240" rtl="0" eaLnBrk="1" latinLnBrk="0" hangingPunct="1">
              <a:lnSpc>
                <a:spcPct val="90000"/>
              </a:lnSpc>
              <a:spcBef>
                <a:spcPts val="355"/>
              </a:spcBef>
              <a:buFont typeface="Arial" panose="020B0604020202020204" pitchFamily="34" charset="0"/>
              <a:buChar char="•"/>
              <a:defRPr sz="1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675" indent="-162560" algn="l" defTabSz="650240" rtl="0" eaLnBrk="1" latinLnBrk="0" hangingPunct="1">
              <a:lnSpc>
                <a:spcPct val="90000"/>
              </a:lnSpc>
              <a:spcBef>
                <a:spcPts val="355"/>
              </a:spcBef>
              <a:buFont typeface="Arial" panose="020B0604020202020204" pitchFamily="34" charset="0"/>
              <a:buChar char="•"/>
              <a:defRPr sz="1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88795" indent="-162560" algn="l" defTabSz="650240" rtl="0" eaLnBrk="1" latinLnBrk="0" hangingPunct="1">
              <a:lnSpc>
                <a:spcPct val="90000"/>
              </a:lnSpc>
              <a:spcBef>
                <a:spcPts val="355"/>
              </a:spcBef>
              <a:buFont typeface="Arial" panose="020B0604020202020204" pitchFamily="34" charset="0"/>
              <a:buChar char="•"/>
              <a:defRPr sz="1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13915" indent="-162560" algn="l" defTabSz="650240" rtl="0" eaLnBrk="1" latinLnBrk="0" hangingPunct="1">
              <a:lnSpc>
                <a:spcPct val="90000"/>
              </a:lnSpc>
              <a:spcBef>
                <a:spcPts val="355"/>
              </a:spcBef>
              <a:buFont typeface="Arial" panose="020B0604020202020204" pitchFamily="34" charset="0"/>
              <a:buChar char="•"/>
              <a:defRPr sz="1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39035" indent="-162560" algn="l" defTabSz="650240" rtl="0" eaLnBrk="1" latinLnBrk="0" hangingPunct="1">
              <a:lnSpc>
                <a:spcPct val="90000"/>
              </a:lnSpc>
              <a:spcBef>
                <a:spcPts val="355"/>
              </a:spcBef>
              <a:buFont typeface="Arial" panose="020B0604020202020204" pitchFamily="34" charset="0"/>
              <a:buChar char="•"/>
              <a:defRPr sz="1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64155" indent="-162560" algn="l" defTabSz="650240" rtl="0" eaLnBrk="1" latinLnBrk="0" hangingPunct="1">
              <a:lnSpc>
                <a:spcPct val="90000"/>
              </a:lnSpc>
              <a:spcBef>
                <a:spcPts val="355"/>
              </a:spcBef>
              <a:buFont typeface="Arial" panose="020B0604020202020204" pitchFamily="34" charset="0"/>
              <a:buChar char="•"/>
              <a:defRPr sz="1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zh-CN" sz="2000" dirty="0">
                <a:solidFill>
                  <a:srgbClr val="313C42"/>
                </a:solidFill>
                <a:cs typeface="+mn-ea"/>
                <a:sym typeface="+mn-lt"/>
              </a:rPr>
              <a:t>没有专职培训人员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zh-CN" sz="2000" dirty="0">
                <a:solidFill>
                  <a:srgbClr val="313C42"/>
                </a:solidFill>
                <a:cs typeface="+mn-ea"/>
                <a:sym typeface="+mn-lt"/>
              </a:rPr>
              <a:t>培训的随意性较强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F119465E-C742-4281-9A91-7CB9A7E7ECC2}"/>
              </a:ext>
            </a:extLst>
          </p:cNvPr>
          <p:cNvSpPr>
            <a:spLocks noGrp="1"/>
          </p:cNvSpPr>
          <p:nvPr/>
        </p:nvSpPr>
        <p:spPr>
          <a:xfrm>
            <a:off x="1025234" y="3871059"/>
            <a:ext cx="4452642" cy="7148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162560" indent="-162560" algn="l" defTabSz="650240" rtl="0" eaLnBrk="1" latinLnBrk="0" hangingPunct="1">
              <a:lnSpc>
                <a:spcPct val="90000"/>
              </a:lnSpc>
              <a:spcBef>
                <a:spcPts val="710"/>
              </a:spcBef>
              <a:buFont typeface="Arial" panose="020B0604020202020204" pitchFamily="34" charset="0"/>
              <a:buChar char="•"/>
              <a:defRPr sz="19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7680" indent="-162560" algn="l" defTabSz="650240" rtl="0" eaLnBrk="1" latinLnBrk="0" hangingPunct="1">
              <a:lnSpc>
                <a:spcPct val="90000"/>
              </a:lnSpc>
              <a:spcBef>
                <a:spcPts val="355"/>
              </a:spcBef>
              <a:buFont typeface="Arial" panose="020B0604020202020204" pitchFamily="34" charset="0"/>
              <a:buChar char="•"/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2800" indent="-162560" algn="l" defTabSz="650240" rtl="0" eaLnBrk="1" latinLnBrk="0" hangingPunct="1">
              <a:lnSpc>
                <a:spcPct val="90000"/>
              </a:lnSpc>
              <a:spcBef>
                <a:spcPts val="355"/>
              </a:spcBef>
              <a:buFont typeface="Arial" panose="020B0604020202020204" pitchFamily="34" charset="0"/>
              <a:buChar char="•"/>
              <a:defRPr sz="14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37920" indent="-162560" algn="l" defTabSz="650240" rtl="0" eaLnBrk="1" latinLnBrk="0" hangingPunct="1">
              <a:lnSpc>
                <a:spcPct val="90000"/>
              </a:lnSpc>
              <a:spcBef>
                <a:spcPts val="355"/>
              </a:spcBef>
              <a:buFont typeface="Arial" panose="020B0604020202020204" pitchFamily="34" charset="0"/>
              <a:buChar char="•"/>
              <a:defRPr sz="1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675" indent="-162560" algn="l" defTabSz="650240" rtl="0" eaLnBrk="1" latinLnBrk="0" hangingPunct="1">
              <a:lnSpc>
                <a:spcPct val="90000"/>
              </a:lnSpc>
              <a:spcBef>
                <a:spcPts val="355"/>
              </a:spcBef>
              <a:buFont typeface="Arial" panose="020B0604020202020204" pitchFamily="34" charset="0"/>
              <a:buChar char="•"/>
              <a:defRPr sz="1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88795" indent="-162560" algn="l" defTabSz="650240" rtl="0" eaLnBrk="1" latinLnBrk="0" hangingPunct="1">
              <a:lnSpc>
                <a:spcPct val="90000"/>
              </a:lnSpc>
              <a:spcBef>
                <a:spcPts val="355"/>
              </a:spcBef>
              <a:buFont typeface="Arial" panose="020B0604020202020204" pitchFamily="34" charset="0"/>
              <a:buChar char="•"/>
              <a:defRPr sz="1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13915" indent="-162560" algn="l" defTabSz="650240" rtl="0" eaLnBrk="1" latinLnBrk="0" hangingPunct="1">
              <a:lnSpc>
                <a:spcPct val="90000"/>
              </a:lnSpc>
              <a:spcBef>
                <a:spcPts val="355"/>
              </a:spcBef>
              <a:buFont typeface="Arial" panose="020B0604020202020204" pitchFamily="34" charset="0"/>
              <a:buChar char="•"/>
              <a:defRPr sz="1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39035" indent="-162560" algn="l" defTabSz="650240" rtl="0" eaLnBrk="1" latinLnBrk="0" hangingPunct="1">
              <a:lnSpc>
                <a:spcPct val="90000"/>
              </a:lnSpc>
              <a:spcBef>
                <a:spcPts val="355"/>
              </a:spcBef>
              <a:buFont typeface="Arial" panose="020B0604020202020204" pitchFamily="34" charset="0"/>
              <a:buChar char="•"/>
              <a:defRPr sz="1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64155" indent="-162560" algn="l" defTabSz="650240" rtl="0" eaLnBrk="1" latinLnBrk="0" hangingPunct="1">
              <a:lnSpc>
                <a:spcPct val="90000"/>
              </a:lnSpc>
              <a:spcBef>
                <a:spcPts val="355"/>
              </a:spcBef>
              <a:buFont typeface="Arial" panose="020B0604020202020204" pitchFamily="34" charset="0"/>
              <a:buChar char="•"/>
              <a:defRPr sz="1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zh-CN" sz="2000" dirty="0">
                <a:solidFill>
                  <a:srgbClr val="313C42"/>
                </a:solidFill>
                <a:cs typeface="+mn-ea"/>
                <a:sym typeface="+mn-lt"/>
              </a:rPr>
              <a:t>培训系统性不够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zh-CN" sz="2000" dirty="0">
                <a:solidFill>
                  <a:srgbClr val="313C42"/>
                </a:solidFill>
                <a:cs typeface="+mn-ea"/>
                <a:sym typeface="+mn-lt"/>
              </a:rPr>
              <a:t>各部门培训资源没有实现共享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2A6FC637-BF5E-4515-9962-9D3463F9E9C1}"/>
              </a:ext>
            </a:extLst>
          </p:cNvPr>
          <p:cNvSpPr>
            <a:spLocks noGrp="1"/>
          </p:cNvSpPr>
          <p:nvPr/>
        </p:nvSpPr>
        <p:spPr>
          <a:xfrm>
            <a:off x="1025234" y="4870502"/>
            <a:ext cx="4452642" cy="7148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162560" indent="-162560" algn="l" defTabSz="650240" rtl="0" eaLnBrk="1" latinLnBrk="0" hangingPunct="1">
              <a:lnSpc>
                <a:spcPct val="90000"/>
              </a:lnSpc>
              <a:spcBef>
                <a:spcPts val="710"/>
              </a:spcBef>
              <a:buFont typeface="Arial" panose="020B0604020202020204" pitchFamily="34" charset="0"/>
              <a:buChar char="•"/>
              <a:defRPr sz="19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7680" indent="-162560" algn="l" defTabSz="650240" rtl="0" eaLnBrk="1" latinLnBrk="0" hangingPunct="1">
              <a:lnSpc>
                <a:spcPct val="90000"/>
              </a:lnSpc>
              <a:spcBef>
                <a:spcPts val="355"/>
              </a:spcBef>
              <a:buFont typeface="Arial" panose="020B0604020202020204" pitchFamily="34" charset="0"/>
              <a:buChar char="•"/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2800" indent="-162560" algn="l" defTabSz="650240" rtl="0" eaLnBrk="1" latinLnBrk="0" hangingPunct="1">
              <a:lnSpc>
                <a:spcPct val="90000"/>
              </a:lnSpc>
              <a:spcBef>
                <a:spcPts val="355"/>
              </a:spcBef>
              <a:buFont typeface="Arial" panose="020B0604020202020204" pitchFamily="34" charset="0"/>
              <a:buChar char="•"/>
              <a:defRPr sz="14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37920" indent="-162560" algn="l" defTabSz="650240" rtl="0" eaLnBrk="1" latinLnBrk="0" hangingPunct="1">
              <a:lnSpc>
                <a:spcPct val="90000"/>
              </a:lnSpc>
              <a:spcBef>
                <a:spcPts val="355"/>
              </a:spcBef>
              <a:buFont typeface="Arial" panose="020B0604020202020204" pitchFamily="34" charset="0"/>
              <a:buChar char="•"/>
              <a:defRPr sz="1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675" indent="-162560" algn="l" defTabSz="650240" rtl="0" eaLnBrk="1" latinLnBrk="0" hangingPunct="1">
              <a:lnSpc>
                <a:spcPct val="90000"/>
              </a:lnSpc>
              <a:spcBef>
                <a:spcPts val="355"/>
              </a:spcBef>
              <a:buFont typeface="Arial" panose="020B0604020202020204" pitchFamily="34" charset="0"/>
              <a:buChar char="•"/>
              <a:defRPr sz="1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88795" indent="-162560" algn="l" defTabSz="650240" rtl="0" eaLnBrk="1" latinLnBrk="0" hangingPunct="1">
              <a:lnSpc>
                <a:spcPct val="90000"/>
              </a:lnSpc>
              <a:spcBef>
                <a:spcPts val="355"/>
              </a:spcBef>
              <a:buFont typeface="Arial" panose="020B0604020202020204" pitchFamily="34" charset="0"/>
              <a:buChar char="•"/>
              <a:defRPr sz="1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13915" indent="-162560" algn="l" defTabSz="650240" rtl="0" eaLnBrk="1" latinLnBrk="0" hangingPunct="1">
              <a:lnSpc>
                <a:spcPct val="90000"/>
              </a:lnSpc>
              <a:spcBef>
                <a:spcPts val="355"/>
              </a:spcBef>
              <a:buFont typeface="Arial" panose="020B0604020202020204" pitchFamily="34" charset="0"/>
              <a:buChar char="•"/>
              <a:defRPr sz="1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39035" indent="-162560" algn="l" defTabSz="650240" rtl="0" eaLnBrk="1" latinLnBrk="0" hangingPunct="1">
              <a:lnSpc>
                <a:spcPct val="90000"/>
              </a:lnSpc>
              <a:spcBef>
                <a:spcPts val="355"/>
              </a:spcBef>
              <a:buFont typeface="Arial" panose="020B0604020202020204" pitchFamily="34" charset="0"/>
              <a:buChar char="•"/>
              <a:defRPr sz="1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64155" indent="-162560" algn="l" defTabSz="650240" rtl="0" eaLnBrk="1" latinLnBrk="0" hangingPunct="1">
              <a:lnSpc>
                <a:spcPct val="90000"/>
              </a:lnSpc>
              <a:spcBef>
                <a:spcPts val="355"/>
              </a:spcBef>
              <a:buFont typeface="Arial" panose="020B0604020202020204" pitchFamily="34" charset="0"/>
              <a:buChar char="•"/>
              <a:defRPr sz="1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zh-CN" sz="2000" dirty="0">
                <a:solidFill>
                  <a:srgbClr val="313C42"/>
                </a:solidFill>
                <a:cs typeface="+mn-ea"/>
                <a:sym typeface="+mn-lt"/>
              </a:rPr>
              <a:t>客观原因：公司规模有限，培训预算不足，培训管理意识不强。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2B552EE-8F02-42B8-8EB6-397BA1288D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934" y="1861637"/>
            <a:ext cx="5444837" cy="3629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694732"/>
      </p:ext>
    </p:extLst>
  </p:cSld>
  <p:clrMapOvr>
    <a:masterClrMapping/>
  </p:clrMapOvr>
  <p:transition spd="med" advTm="2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build="p"/>
      <p:bldP spid="7" grpId="0" build="p"/>
      <p:bldP spid="8" grpId="0" build="p"/>
      <p:bldP spid="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571C49D1-D9C3-4273-B240-7637B662E2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3648" y="-1"/>
            <a:ext cx="4244454" cy="6858000"/>
          </a:xfrm>
          <a:prstGeom prst="rect">
            <a:avLst/>
          </a:prstGeom>
        </p:spPr>
      </p:pic>
      <p:sp>
        <p:nvSpPr>
          <p:cNvPr id="5" name="直角三角形 4">
            <a:extLst>
              <a:ext uri="{FF2B5EF4-FFF2-40B4-BE49-F238E27FC236}">
                <a16:creationId xmlns:a16="http://schemas.microsoft.com/office/drawing/2014/main" id="{6BB6C646-127B-4552-B177-93667D1A8588}"/>
              </a:ext>
            </a:extLst>
          </p:cNvPr>
          <p:cNvSpPr/>
          <p:nvPr/>
        </p:nvSpPr>
        <p:spPr>
          <a:xfrm flipH="1">
            <a:off x="10590662" y="4966291"/>
            <a:ext cx="1601337" cy="1891708"/>
          </a:xfrm>
          <a:prstGeom prst="rtTriangle">
            <a:avLst/>
          </a:prstGeom>
          <a:solidFill>
            <a:srgbClr val="4D9EBB"/>
          </a:solidFill>
          <a:ln>
            <a:noFill/>
          </a:ln>
          <a:effectLst>
            <a:outerShdw blurRad="114300" dist="38100" dir="10800000" sx="102000" sy="102000" algn="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2A74EF65-FED1-48D4-A38A-81A26F7BC28A}"/>
              </a:ext>
            </a:extLst>
          </p:cNvPr>
          <p:cNvSpPr/>
          <p:nvPr/>
        </p:nvSpPr>
        <p:spPr>
          <a:xfrm>
            <a:off x="3948545" y="1556938"/>
            <a:ext cx="521928" cy="2558680"/>
          </a:xfrm>
          <a:prstGeom prst="rect">
            <a:avLst/>
          </a:prstGeom>
          <a:solidFill>
            <a:srgbClr val="4D9E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B3C16090-D181-47CB-93DB-94847C4D53E2}"/>
              </a:ext>
            </a:extLst>
          </p:cNvPr>
          <p:cNvSpPr txBox="1"/>
          <p:nvPr/>
        </p:nvSpPr>
        <p:spPr>
          <a:xfrm>
            <a:off x="4876516" y="1310202"/>
            <a:ext cx="26068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Part  04</a:t>
            </a:r>
            <a:endParaRPr lang="zh-CN" altLang="en-US" sz="54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D7D212A5-6884-4177-9820-B628756B558F}"/>
              </a:ext>
            </a:extLst>
          </p:cNvPr>
          <p:cNvSpPr txBox="1"/>
          <p:nvPr/>
        </p:nvSpPr>
        <p:spPr bwMode="auto">
          <a:xfrm>
            <a:off x="4783138" y="2330514"/>
            <a:ext cx="7408861" cy="193899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>
              <a:defRPr sz="2800" b="1" spc="30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  <a:cs typeface="Segoe UI Light" panose="020B0502040204020203" pitchFamily="34" charset="0"/>
              </a:defRPr>
            </a:lvl1pPr>
          </a:lstStyle>
          <a:p>
            <a:pPr>
              <a:defRPr/>
            </a:pPr>
            <a:r>
              <a:rPr lang="zh-CN" altLang="en-US" sz="6000" dirty="0">
                <a:latin typeface="+mn-lt"/>
                <a:ea typeface="+mn-ea"/>
                <a:cs typeface="+mn-ea"/>
                <a:sym typeface="+mn-lt"/>
              </a:rPr>
              <a:t>薪酬福利</a:t>
            </a:r>
            <a:endParaRPr lang="en-US" altLang="zh-CN" sz="6000" dirty="0">
              <a:latin typeface="+mn-lt"/>
              <a:ea typeface="+mn-ea"/>
              <a:cs typeface="+mn-ea"/>
              <a:sym typeface="+mn-lt"/>
            </a:endParaRPr>
          </a:p>
          <a:p>
            <a:pPr>
              <a:defRPr/>
            </a:pPr>
            <a:r>
              <a:rPr lang="zh-CN" altLang="en-US" sz="6000" dirty="0">
                <a:latin typeface="+mn-lt"/>
                <a:ea typeface="+mn-ea"/>
                <a:cs typeface="+mn-ea"/>
                <a:sym typeface="+mn-lt"/>
              </a:rPr>
              <a:t>劳动关系</a:t>
            </a:r>
          </a:p>
        </p:txBody>
      </p:sp>
      <p:sp>
        <p:nvSpPr>
          <p:cNvPr id="9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B57425F6-30D8-49BA-AC16-8D47CC67733A}"/>
              </a:ext>
            </a:extLst>
          </p:cNvPr>
          <p:cNvSpPr txBox="1"/>
          <p:nvPr/>
        </p:nvSpPr>
        <p:spPr>
          <a:xfrm>
            <a:off x="4906097" y="4455574"/>
            <a:ext cx="5684565" cy="5107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2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字体视界-一风尚黑体" panose="02000500000000000000" pitchFamily="2" charset="-122"/>
                <a:ea typeface="字体视界-一风尚黑体" panose="02000500000000000000" pitchFamily="2" charset="-122"/>
                <a:cs typeface="+mn-ea"/>
                <a:sym typeface="+mn-lt"/>
              </a:rPr>
              <a:t>Synergistically utilize technically sound portals with frictionless chains. Dramatically customize</a:t>
            </a:r>
            <a:r>
              <a:rPr lang="en-US" sz="12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字体视界-一风尚黑体" panose="02000500000000000000" pitchFamily="2" charset="-122"/>
                <a:ea typeface="字体视界-一风尚黑体" panose="02000500000000000000" pitchFamily="2" charset="-122"/>
                <a:cs typeface="+mn-ea"/>
                <a:sym typeface="+mn-lt"/>
              </a:rPr>
              <a:t> </a:t>
            </a:r>
            <a:r>
              <a:rPr sz="12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字体视界-一风尚黑体" panose="02000500000000000000" pitchFamily="2" charset="-122"/>
                <a:ea typeface="字体视界-一风尚黑体" panose="02000500000000000000" pitchFamily="2" charset="-122"/>
                <a:cs typeface="+mn-ea"/>
                <a:sym typeface="+mn-lt"/>
              </a:rPr>
              <a:t>empowered networks rather than goal-opportunities. </a:t>
            </a:r>
          </a:p>
        </p:txBody>
      </p:sp>
    </p:spTree>
    <p:extLst>
      <p:ext uri="{BB962C8B-B14F-4D97-AF65-F5344CB8AC3E}">
        <p14:creationId xmlns:p14="http://schemas.microsoft.com/office/powerpoint/2010/main" val="1408300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375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角三角形 3">
            <a:extLst>
              <a:ext uri="{FF2B5EF4-FFF2-40B4-BE49-F238E27FC236}">
                <a16:creationId xmlns:a16="http://schemas.microsoft.com/office/drawing/2014/main" id="{E9BB17DE-8EF9-42EB-947E-1A8624498855}"/>
              </a:ext>
            </a:extLst>
          </p:cNvPr>
          <p:cNvSpPr/>
          <p:nvPr/>
        </p:nvSpPr>
        <p:spPr>
          <a:xfrm flipV="1">
            <a:off x="0" y="-2"/>
            <a:ext cx="815975" cy="872837"/>
          </a:xfrm>
          <a:prstGeom prst="rtTriangle">
            <a:avLst/>
          </a:prstGeom>
          <a:solidFill>
            <a:srgbClr val="4D9EBB"/>
          </a:solidFill>
          <a:ln>
            <a:noFill/>
          </a:ln>
          <a:effectLst>
            <a:outerShdw blurRad="114300" dist="38100" dir="10800000" sx="102000" sy="102000" algn="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F2DE6FD-E831-4186-982B-0EF5773A1315}"/>
              </a:ext>
            </a:extLst>
          </p:cNvPr>
          <p:cNvSpPr txBox="1"/>
          <p:nvPr/>
        </p:nvSpPr>
        <p:spPr>
          <a:xfrm>
            <a:off x="815975" y="234315"/>
            <a:ext cx="8674389" cy="506095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薪酬制度改善思路</a:t>
            </a:r>
          </a:p>
        </p:txBody>
      </p:sp>
      <p:sp>
        <p:nvSpPr>
          <p:cNvPr id="6" name="Rounded Rectangle 1">
            <a:extLst>
              <a:ext uri="{FF2B5EF4-FFF2-40B4-BE49-F238E27FC236}">
                <a16:creationId xmlns:a16="http://schemas.microsoft.com/office/drawing/2014/main" id="{EE3A155A-8F57-4DAA-BDBB-D2DBF09FF8C2}"/>
              </a:ext>
            </a:extLst>
          </p:cNvPr>
          <p:cNvSpPr/>
          <p:nvPr/>
        </p:nvSpPr>
        <p:spPr>
          <a:xfrm>
            <a:off x="1533520" y="5300028"/>
            <a:ext cx="1036319" cy="204379"/>
          </a:xfrm>
          <a:prstGeom prst="roundRect">
            <a:avLst>
              <a:gd name="adj" fmla="val 50000"/>
            </a:avLst>
          </a:prstGeom>
          <a:solidFill>
            <a:srgbClr val="4D9EB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760">
              <a:solidFill>
                <a:srgbClr val="313C42"/>
              </a:solidFill>
              <a:cs typeface="+mn-ea"/>
              <a:sym typeface="+mn-lt"/>
            </a:endParaRPr>
          </a:p>
        </p:txBody>
      </p:sp>
      <p:sp>
        <p:nvSpPr>
          <p:cNvPr id="7" name="Text Placeholder 32">
            <a:extLst>
              <a:ext uri="{FF2B5EF4-FFF2-40B4-BE49-F238E27FC236}">
                <a16:creationId xmlns:a16="http://schemas.microsoft.com/office/drawing/2014/main" id="{B79E63F7-B72B-436E-B120-1807B0CF9ADA}"/>
              </a:ext>
            </a:extLst>
          </p:cNvPr>
          <p:cNvSpPr txBox="1"/>
          <p:nvPr/>
        </p:nvSpPr>
        <p:spPr>
          <a:xfrm>
            <a:off x="6551906" y="2806561"/>
            <a:ext cx="4333551" cy="154813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200">
                <a:solidFill>
                  <a:srgbClr val="313C42"/>
                </a:solidFill>
                <a:latin typeface="+mn-lt"/>
                <a:cs typeface="+mn-ea"/>
                <a:sym typeface="+mn-lt"/>
              </a:rPr>
              <a:t>虑公司的经营状况，制定薪资调整的关键关联指标。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200">
                <a:solidFill>
                  <a:srgbClr val="313C42"/>
                </a:solidFill>
                <a:latin typeface="+mn-lt"/>
                <a:cs typeface="+mn-ea"/>
                <a:sym typeface="+mn-lt"/>
              </a:rPr>
              <a:t>调整薪酬结构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200">
                <a:solidFill>
                  <a:srgbClr val="313C42"/>
                </a:solidFill>
                <a:latin typeface="+mn-lt"/>
                <a:cs typeface="+mn-ea"/>
                <a:sym typeface="+mn-lt"/>
              </a:rPr>
              <a:t>依据最低工资制度每年调整最低工资标准，薪资制度符合国家和本地的政策以及劳动法规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200">
                <a:solidFill>
                  <a:srgbClr val="313C42"/>
                </a:solidFill>
                <a:latin typeface="+mn-lt"/>
                <a:cs typeface="+mn-ea"/>
                <a:sym typeface="+mn-lt"/>
              </a:rPr>
              <a:t>扩大公司奖惩的力度和范围，拉开收入差距，利用工资收入杠杆驱动员工积极性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200">
                <a:solidFill>
                  <a:srgbClr val="313C42"/>
                </a:solidFill>
                <a:latin typeface="+mn-lt"/>
                <a:cs typeface="+mn-ea"/>
                <a:sym typeface="+mn-lt"/>
              </a:rPr>
              <a:t>制定与经营业绩挂钩的业绩奖金发放制度</a:t>
            </a:r>
          </a:p>
        </p:txBody>
      </p:sp>
      <p:sp>
        <p:nvSpPr>
          <p:cNvPr id="8" name="Text Placeholder 33">
            <a:extLst>
              <a:ext uri="{FF2B5EF4-FFF2-40B4-BE49-F238E27FC236}">
                <a16:creationId xmlns:a16="http://schemas.microsoft.com/office/drawing/2014/main" id="{0F11E454-9B44-42BB-8018-CFCEBF773777}"/>
              </a:ext>
            </a:extLst>
          </p:cNvPr>
          <p:cNvSpPr txBox="1"/>
          <p:nvPr/>
        </p:nvSpPr>
        <p:spPr>
          <a:xfrm>
            <a:off x="6538240" y="2458473"/>
            <a:ext cx="3880564" cy="353943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000">
                <a:solidFill>
                  <a:srgbClr val="313C42"/>
                </a:solidFill>
                <a:latin typeface="+mn-lt"/>
                <a:cs typeface="+mn-ea"/>
                <a:sym typeface="+mn-lt"/>
              </a:rPr>
              <a:t>薪酬调整依据</a:t>
            </a:r>
          </a:p>
        </p:txBody>
      </p:sp>
      <p:sp>
        <p:nvSpPr>
          <p:cNvPr id="9" name="Rounded Rectangle 59">
            <a:extLst>
              <a:ext uri="{FF2B5EF4-FFF2-40B4-BE49-F238E27FC236}">
                <a16:creationId xmlns:a16="http://schemas.microsoft.com/office/drawing/2014/main" id="{974670C5-7379-4B10-AD1B-B508A337DD79}"/>
              </a:ext>
            </a:extLst>
          </p:cNvPr>
          <p:cNvSpPr/>
          <p:nvPr/>
        </p:nvSpPr>
        <p:spPr>
          <a:xfrm>
            <a:off x="1533520" y="5016160"/>
            <a:ext cx="1036319" cy="204379"/>
          </a:xfrm>
          <a:prstGeom prst="roundRect">
            <a:avLst>
              <a:gd name="adj" fmla="val 50000"/>
            </a:avLst>
          </a:prstGeom>
          <a:solidFill>
            <a:srgbClr val="4D9EB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760">
              <a:solidFill>
                <a:srgbClr val="313C42"/>
              </a:solidFill>
              <a:cs typeface="+mn-ea"/>
              <a:sym typeface="+mn-lt"/>
            </a:endParaRPr>
          </a:p>
        </p:txBody>
      </p:sp>
      <p:sp>
        <p:nvSpPr>
          <p:cNvPr id="10" name="Rounded Rectangle 60">
            <a:extLst>
              <a:ext uri="{FF2B5EF4-FFF2-40B4-BE49-F238E27FC236}">
                <a16:creationId xmlns:a16="http://schemas.microsoft.com/office/drawing/2014/main" id="{9A9A9B25-54BD-4493-9562-29FC27572923}"/>
              </a:ext>
            </a:extLst>
          </p:cNvPr>
          <p:cNvSpPr/>
          <p:nvPr/>
        </p:nvSpPr>
        <p:spPr>
          <a:xfrm>
            <a:off x="1533520" y="4739149"/>
            <a:ext cx="1036319" cy="204379"/>
          </a:xfrm>
          <a:prstGeom prst="roundRect">
            <a:avLst>
              <a:gd name="adj" fmla="val 50000"/>
            </a:avLst>
          </a:prstGeom>
          <a:solidFill>
            <a:srgbClr val="4D9EB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760">
              <a:solidFill>
                <a:srgbClr val="313C42"/>
              </a:solidFill>
              <a:cs typeface="+mn-ea"/>
              <a:sym typeface="+mn-lt"/>
            </a:endParaRPr>
          </a:p>
        </p:txBody>
      </p:sp>
      <p:sp>
        <p:nvSpPr>
          <p:cNvPr id="11" name="Rounded Rectangle 61">
            <a:extLst>
              <a:ext uri="{FF2B5EF4-FFF2-40B4-BE49-F238E27FC236}">
                <a16:creationId xmlns:a16="http://schemas.microsoft.com/office/drawing/2014/main" id="{2DD93156-F8A6-402F-8516-46C30EDFCBEA}"/>
              </a:ext>
            </a:extLst>
          </p:cNvPr>
          <p:cNvSpPr/>
          <p:nvPr/>
        </p:nvSpPr>
        <p:spPr>
          <a:xfrm>
            <a:off x="1533520" y="4455281"/>
            <a:ext cx="1036319" cy="204379"/>
          </a:xfrm>
          <a:prstGeom prst="roundRect">
            <a:avLst>
              <a:gd name="adj" fmla="val 50000"/>
            </a:avLst>
          </a:prstGeom>
          <a:solidFill>
            <a:srgbClr val="4D9EB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760">
              <a:solidFill>
                <a:srgbClr val="313C42"/>
              </a:solidFill>
              <a:cs typeface="+mn-ea"/>
              <a:sym typeface="+mn-lt"/>
            </a:endParaRPr>
          </a:p>
        </p:txBody>
      </p:sp>
      <p:sp>
        <p:nvSpPr>
          <p:cNvPr id="12" name="Rounded Rectangle 62">
            <a:extLst>
              <a:ext uri="{FF2B5EF4-FFF2-40B4-BE49-F238E27FC236}">
                <a16:creationId xmlns:a16="http://schemas.microsoft.com/office/drawing/2014/main" id="{F043CAE5-06E9-4BB2-86F6-98D6E77F2AD7}"/>
              </a:ext>
            </a:extLst>
          </p:cNvPr>
          <p:cNvSpPr/>
          <p:nvPr/>
        </p:nvSpPr>
        <p:spPr>
          <a:xfrm>
            <a:off x="1533520" y="4170931"/>
            <a:ext cx="1036319" cy="204379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760">
              <a:solidFill>
                <a:srgbClr val="313C42"/>
              </a:solidFill>
              <a:cs typeface="+mn-ea"/>
              <a:sym typeface="+mn-lt"/>
            </a:endParaRPr>
          </a:p>
        </p:txBody>
      </p:sp>
      <p:sp>
        <p:nvSpPr>
          <p:cNvPr id="13" name="Rounded Rectangle 78">
            <a:extLst>
              <a:ext uri="{FF2B5EF4-FFF2-40B4-BE49-F238E27FC236}">
                <a16:creationId xmlns:a16="http://schemas.microsoft.com/office/drawing/2014/main" id="{8198E819-E33D-46EA-BAD0-88029A1445DC}"/>
              </a:ext>
            </a:extLst>
          </p:cNvPr>
          <p:cNvSpPr/>
          <p:nvPr/>
        </p:nvSpPr>
        <p:spPr>
          <a:xfrm>
            <a:off x="1533520" y="3887064"/>
            <a:ext cx="1036319" cy="204379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760">
              <a:solidFill>
                <a:srgbClr val="313C42"/>
              </a:solidFill>
              <a:cs typeface="+mn-ea"/>
              <a:sym typeface="+mn-lt"/>
            </a:endParaRPr>
          </a:p>
        </p:txBody>
      </p:sp>
      <p:sp>
        <p:nvSpPr>
          <p:cNvPr id="14" name="Rounded Rectangle 79">
            <a:extLst>
              <a:ext uri="{FF2B5EF4-FFF2-40B4-BE49-F238E27FC236}">
                <a16:creationId xmlns:a16="http://schemas.microsoft.com/office/drawing/2014/main" id="{3AEDEF2A-60FC-4892-9000-A9F398AB855D}"/>
              </a:ext>
            </a:extLst>
          </p:cNvPr>
          <p:cNvSpPr/>
          <p:nvPr/>
        </p:nvSpPr>
        <p:spPr>
          <a:xfrm>
            <a:off x="1533520" y="3610053"/>
            <a:ext cx="1036319" cy="204379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760">
              <a:solidFill>
                <a:srgbClr val="313C42"/>
              </a:solidFill>
              <a:cs typeface="+mn-ea"/>
              <a:sym typeface="+mn-lt"/>
            </a:endParaRPr>
          </a:p>
        </p:txBody>
      </p:sp>
      <p:sp>
        <p:nvSpPr>
          <p:cNvPr id="15" name="Rounded Rectangle 80">
            <a:extLst>
              <a:ext uri="{FF2B5EF4-FFF2-40B4-BE49-F238E27FC236}">
                <a16:creationId xmlns:a16="http://schemas.microsoft.com/office/drawing/2014/main" id="{801FD5C3-CF9B-45C8-B0D6-CAF7851D73A6}"/>
              </a:ext>
            </a:extLst>
          </p:cNvPr>
          <p:cNvSpPr/>
          <p:nvPr/>
        </p:nvSpPr>
        <p:spPr>
          <a:xfrm>
            <a:off x="1533520" y="3326187"/>
            <a:ext cx="1036319" cy="204379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760">
              <a:solidFill>
                <a:srgbClr val="313C42"/>
              </a:solidFill>
              <a:cs typeface="+mn-ea"/>
              <a:sym typeface="+mn-lt"/>
            </a:endParaRPr>
          </a:p>
        </p:txBody>
      </p:sp>
      <p:sp>
        <p:nvSpPr>
          <p:cNvPr id="16" name="Rounded Rectangle 81">
            <a:extLst>
              <a:ext uri="{FF2B5EF4-FFF2-40B4-BE49-F238E27FC236}">
                <a16:creationId xmlns:a16="http://schemas.microsoft.com/office/drawing/2014/main" id="{F957B9E6-EEBE-408C-881D-D3C99C93C4F4}"/>
              </a:ext>
            </a:extLst>
          </p:cNvPr>
          <p:cNvSpPr/>
          <p:nvPr/>
        </p:nvSpPr>
        <p:spPr>
          <a:xfrm>
            <a:off x="2982736" y="5300028"/>
            <a:ext cx="1036319" cy="204379"/>
          </a:xfrm>
          <a:prstGeom prst="roundRect">
            <a:avLst>
              <a:gd name="adj" fmla="val 50000"/>
            </a:avLst>
          </a:prstGeom>
          <a:solidFill>
            <a:srgbClr val="4D9EB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760">
              <a:solidFill>
                <a:srgbClr val="313C42"/>
              </a:solidFill>
              <a:cs typeface="+mn-ea"/>
              <a:sym typeface="+mn-lt"/>
            </a:endParaRPr>
          </a:p>
        </p:txBody>
      </p:sp>
      <p:sp>
        <p:nvSpPr>
          <p:cNvPr id="17" name="Rounded Rectangle 82">
            <a:extLst>
              <a:ext uri="{FF2B5EF4-FFF2-40B4-BE49-F238E27FC236}">
                <a16:creationId xmlns:a16="http://schemas.microsoft.com/office/drawing/2014/main" id="{7AA760DE-BB16-4519-84DD-73474FAAD1A0}"/>
              </a:ext>
            </a:extLst>
          </p:cNvPr>
          <p:cNvSpPr/>
          <p:nvPr/>
        </p:nvSpPr>
        <p:spPr>
          <a:xfrm>
            <a:off x="2982736" y="5016160"/>
            <a:ext cx="1036319" cy="204379"/>
          </a:xfrm>
          <a:prstGeom prst="roundRect">
            <a:avLst>
              <a:gd name="adj" fmla="val 50000"/>
            </a:avLst>
          </a:prstGeom>
          <a:solidFill>
            <a:srgbClr val="4D9EB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760">
              <a:solidFill>
                <a:srgbClr val="313C42"/>
              </a:solidFill>
              <a:cs typeface="+mn-ea"/>
              <a:sym typeface="+mn-lt"/>
            </a:endParaRPr>
          </a:p>
        </p:txBody>
      </p:sp>
      <p:sp>
        <p:nvSpPr>
          <p:cNvPr id="18" name="Rounded Rectangle 83">
            <a:extLst>
              <a:ext uri="{FF2B5EF4-FFF2-40B4-BE49-F238E27FC236}">
                <a16:creationId xmlns:a16="http://schemas.microsoft.com/office/drawing/2014/main" id="{53F6D028-9439-49D6-BF41-4F85D4D3F427}"/>
              </a:ext>
            </a:extLst>
          </p:cNvPr>
          <p:cNvSpPr/>
          <p:nvPr/>
        </p:nvSpPr>
        <p:spPr>
          <a:xfrm>
            <a:off x="2982736" y="4739149"/>
            <a:ext cx="1036319" cy="204379"/>
          </a:xfrm>
          <a:prstGeom prst="roundRect">
            <a:avLst>
              <a:gd name="adj" fmla="val 50000"/>
            </a:avLst>
          </a:prstGeom>
          <a:solidFill>
            <a:srgbClr val="4D9EB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760">
              <a:solidFill>
                <a:srgbClr val="313C42"/>
              </a:solidFill>
              <a:cs typeface="+mn-ea"/>
              <a:sym typeface="+mn-lt"/>
            </a:endParaRPr>
          </a:p>
        </p:txBody>
      </p:sp>
      <p:sp>
        <p:nvSpPr>
          <p:cNvPr id="19" name="Rounded Rectangle 84">
            <a:extLst>
              <a:ext uri="{FF2B5EF4-FFF2-40B4-BE49-F238E27FC236}">
                <a16:creationId xmlns:a16="http://schemas.microsoft.com/office/drawing/2014/main" id="{F184FDC1-CB3F-46B5-93D3-21A0483475B0}"/>
              </a:ext>
            </a:extLst>
          </p:cNvPr>
          <p:cNvSpPr/>
          <p:nvPr/>
        </p:nvSpPr>
        <p:spPr>
          <a:xfrm>
            <a:off x="2982736" y="4455281"/>
            <a:ext cx="1036319" cy="204379"/>
          </a:xfrm>
          <a:prstGeom prst="roundRect">
            <a:avLst>
              <a:gd name="adj" fmla="val 50000"/>
            </a:avLst>
          </a:prstGeom>
          <a:solidFill>
            <a:srgbClr val="4D9EB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760">
              <a:solidFill>
                <a:srgbClr val="313C42"/>
              </a:solidFill>
              <a:cs typeface="+mn-ea"/>
              <a:sym typeface="+mn-lt"/>
            </a:endParaRPr>
          </a:p>
        </p:txBody>
      </p:sp>
      <p:sp>
        <p:nvSpPr>
          <p:cNvPr id="20" name="Rounded Rectangle 85">
            <a:extLst>
              <a:ext uri="{FF2B5EF4-FFF2-40B4-BE49-F238E27FC236}">
                <a16:creationId xmlns:a16="http://schemas.microsoft.com/office/drawing/2014/main" id="{882CC1CB-CC2A-4585-BC5D-2968CD44AA56}"/>
              </a:ext>
            </a:extLst>
          </p:cNvPr>
          <p:cNvSpPr/>
          <p:nvPr/>
        </p:nvSpPr>
        <p:spPr>
          <a:xfrm>
            <a:off x="2982736" y="4170931"/>
            <a:ext cx="1036319" cy="204379"/>
          </a:xfrm>
          <a:prstGeom prst="roundRect">
            <a:avLst>
              <a:gd name="adj" fmla="val 50000"/>
            </a:avLst>
          </a:prstGeom>
          <a:solidFill>
            <a:srgbClr val="4D9EB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760">
              <a:solidFill>
                <a:srgbClr val="313C42"/>
              </a:solidFill>
              <a:cs typeface="+mn-ea"/>
              <a:sym typeface="+mn-lt"/>
            </a:endParaRPr>
          </a:p>
        </p:txBody>
      </p:sp>
      <p:sp>
        <p:nvSpPr>
          <p:cNvPr id="21" name="Rounded Rectangle 86">
            <a:extLst>
              <a:ext uri="{FF2B5EF4-FFF2-40B4-BE49-F238E27FC236}">
                <a16:creationId xmlns:a16="http://schemas.microsoft.com/office/drawing/2014/main" id="{A74987C6-AA88-466B-9588-F18BF21809E8}"/>
              </a:ext>
            </a:extLst>
          </p:cNvPr>
          <p:cNvSpPr/>
          <p:nvPr/>
        </p:nvSpPr>
        <p:spPr>
          <a:xfrm>
            <a:off x="2982736" y="3887064"/>
            <a:ext cx="1036319" cy="204379"/>
          </a:xfrm>
          <a:prstGeom prst="roundRect">
            <a:avLst>
              <a:gd name="adj" fmla="val 50000"/>
            </a:avLst>
          </a:prstGeom>
          <a:solidFill>
            <a:srgbClr val="4D9EB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760">
              <a:solidFill>
                <a:srgbClr val="313C42"/>
              </a:solidFill>
              <a:cs typeface="+mn-ea"/>
              <a:sym typeface="+mn-lt"/>
            </a:endParaRPr>
          </a:p>
        </p:txBody>
      </p:sp>
      <p:sp>
        <p:nvSpPr>
          <p:cNvPr id="22" name="Rounded Rectangle 87">
            <a:extLst>
              <a:ext uri="{FF2B5EF4-FFF2-40B4-BE49-F238E27FC236}">
                <a16:creationId xmlns:a16="http://schemas.microsoft.com/office/drawing/2014/main" id="{C9D70CBC-BB4F-4326-96E7-C4D965E4EFCE}"/>
              </a:ext>
            </a:extLst>
          </p:cNvPr>
          <p:cNvSpPr/>
          <p:nvPr/>
        </p:nvSpPr>
        <p:spPr>
          <a:xfrm>
            <a:off x="2982736" y="3610053"/>
            <a:ext cx="1036319" cy="204379"/>
          </a:xfrm>
          <a:prstGeom prst="roundRect">
            <a:avLst>
              <a:gd name="adj" fmla="val 50000"/>
            </a:avLst>
          </a:prstGeom>
          <a:solidFill>
            <a:srgbClr val="4D9EB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760">
              <a:solidFill>
                <a:srgbClr val="313C42"/>
              </a:solidFill>
              <a:cs typeface="+mn-ea"/>
              <a:sym typeface="+mn-lt"/>
            </a:endParaRPr>
          </a:p>
        </p:txBody>
      </p:sp>
      <p:sp>
        <p:nvSpPr>
          <p:cNvPr id="23" name="Rounded Rectangle 88">
            <a:extLst>
              <a:ext uri="{FF2B5EF4-FFF2-40B4-BE49-F238E27FC236}">
                <a16:creationId xmlns:a16="http://schemas.microsoft.com/office/drawing/2014/main" id="{A6E25250-45D2-4146-A428-242B6A533356}"/>
              </a:ext>
            </a:extLst>
          </p:cNvPr>
          <p:cNvSpPr/>
          <p:nvPr/>
        </p:nvSpPr>
        <p:spPr>
          <a:xfrm>
            <a:off x="2982736" y="3326187"/>
            <a:ext cx="1036319" cy="204379"/>
          </a:xfrm>
          <a:prstGeom prst="roundRect">
            <a:avLst>
              <a:gd name="adj" fmla="val 50000"/>
            </a:avLst>
          </a:prstGeom>
          <a:solidFill>
            <a:srgbClr val="4D9EB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760">
              <a:solidFill>
                <a:srgbClr val="313C42"/>
              </a:solidFill>
              <a:cs typeface="+mn-ea"/>
              <a:sym typeface="+mn-lt"/>
            </a:endParaRPr>
          </a:p>
        </p:txBody>
      </p:sp>
      <p:sp>
        <p:nvSpPr>
          <p:cNvPr id="24" name="Rounded Rectangle 89">
            <a:extLst>
              <a:ext uri="{FF2B5EF4-FFF2-40B4-BE49-F238E27FC236}">
                <a16:creationId xmlns:a16="http://schemas.microsoft.com/office/drawing/2014/main" id="{5948FDA4-D6A9-47DB-A701-EB002673990D}"/>
              </a:ext>
            </a:extLst>
          </p:cNvPr>
          <p:cNvSpPr/>
          <p:nvPr/>
        </p:nvSpPr>
        <p:spPr>
          <a:xfrm>
            <a:off x="4476771" y="5300028"/>
            <a:ext cx="1036319" cy="204379"/>
          </a:xfrm>
          <a:prstGeom prst="roundRect">
            <a:avLst>
              <a:gd name="adj" fmla="val 50000"/>
            </a:avLst>
          </a:prstGeom>
          <a:solidFill>
            <a:srgbClr val="4D9EB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760">
              <a:solidFill>
                <a:srgbClr val="313C42"/>
              </a:solidFill>
              <a:cs typeface="+mn-ea"/>
              <a:sym typeface="+mn-lt"/>
            </a:endParaRPr>
          </a:p>
        </p:txBody>
      </p:sp>
      <p:sp>
        <p:nvSpPr>
          <p:cNvPr id="25" name="Rounded Rectangle 90">
            <a:extLst>
              <a:ext uri="{FF2B5EF4-FFF2-40B4-BE49-F238E27FC236}">
                <a16:creationId xmlns:a16="http://schemas.microsoft.com/office/drawing/2014/main" id="{7C87EEF1-ED85-4BBE-9829-4996D191E6E0}"/>
              </a:ext>
            </a:extLst>
          </p:cNvPr>
          <p:cNvSpPr/>
          <p:nvPr/>
        </p:nvSpPr>
        <p:spPr>
          <a:xfrm>
            <a:off x="4476771" y="5016160"/>
            <a:ext cx="1036319" cy="204379"/>
          </a:xfrm>
          <a:prstGeom prst="roundRect">
            <a:avLst>
              <a:gd name="adj" fmla="val 50000"/>
            </a:avLst>
          </a:prstGeom>
          <a:solidFill>
            <a:srgbClr val="4D9EB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760">
              <a:solidFill>
                <a:srgbClr val="313C42"/>
              </a:solidFill>
              <a:cs typeface="+mn-ea"/>
              <a:sym typeface="+mn-lt"/>
            </a:endParaRPr>
          </a:p>
        </p:txBody>
      </p:sp>
      <p:sp>
        <p:nvSpPr>
          <p:cNvPr id="26" name="Rounded Rectangle 91">
            <a:extLst>
              <a:ext uri="{FF2B5EF4-FFF2-40B4-BE49-F238E27FC236}">
                <a16:creationId xmlns:a16="http://schemas.microsoft.com/office/drawing/2014/main" id="{5222B437-4C2B-469A-8AE0-66CAA9255AAE}"/>
              </a:ext>
            </a:extLst>
          </p:cNvPr>
          <p:cNvSpPr/>
          <p:nvPr/>
        </p:nvSpPr>
        <p:spPr>
          <a:xfrm>
            <a:off x="4476771" y="4739149"/>
            <a:ext cx="1036319" cy="204379"/>
          </a:xfrm>
          <a:prstGeom prst="roundRect">
            <a:avLst>
              <a:gd name="adj" fmla="val 50000"/>
            </a:avLst>
          </a:prstGeom>
          <a:solidFill>
            <a:srgbClr val="4D9EB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760">
              <a:solidFill>
                <a:srgbClr val="313C42"/>
              </a:solidFill>
              <a:cs typeface="+mn-ea"/>
              <a:sym typeface="+mn-lt"/>
            </a:endParaRPr>
          </a:p>
        </p:txBody>
      </p:sp>
      <p:sp>
        <p:nvSpPr>
          <p:cNvPr id="27" name="Rounded Rectangle 92">
            <a:extLst>
              <a:ext uri="{FF2B5EF4-FFF2-40B4-BE49-F238E27FC236}">
                <a16:creationId xmlns:a16="http://schemas.microsoft.com/office/drawing/2014/main" id="{4CB269EC-BBCD-45AE-A406-7499B8FB10B6}"/>
              </a:ext>
            </a:extLst>
          </p:cNvPr>
          <p:cNvSpPr/>
          <p:nvPr/>
        </p:nvSpPr>
        <p:spPr>
          <a:xfrm>
            <a:off x="4476771" y="4455281"/>
            <a:ext cx="1036319" cy="204379"/>
          </a:xfrm>
          <a:prstGeom prst="roundRect">
            <a:avLst>
              <a:gd name="adj" fmla="val 50000"/>
            </a:avLst>
          </a:prstGeom>
          <a:solidFill>
            <a:srgbClr val="4D9EB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760">
              <a:solidFill>
                <a:srgbClr val="313C42"/>
              </a:solidFill>
              <a:cs typeface="+mn-ea"/>
              <a:sym typeface="+mn-lt"/>
            </a:endParaRPr>
          </a:p>
        </p:txBody>
      </p:sp>
      <p:sp>
        <p:nvSpPr>
          <p:cNvPr id="28" name="Rounded Rectangle 93">
            <a:extLst>
              <a:ext uri="{FF2B5EF4-FFF2-40B4-BE49-F238E27FC236}">
                <a16:creationId xmlns:a16="http://schemas.microsoft.com/office/drawing/2014/main" id="{4380AEA1-888D-4AF9-8998-FAE9CE81AEFA}"/>
              </a:ext>
            </a:extLst>
          </p:cNvPr>
          <p:cNvSpPr/>
          <p:nvPr/>
        </p:nvSpPr>
        <p:spPr>
          <a:xfrm>
            <a:off x="4476771" y="4170931"/>
            <a:ext cx="1036319" cy="204379"/>
          </a:xfrm>
          <a:prstGeom prst="roundRect">
            <a:avLst>
              <a:gd name="adj" fmla="val 50000"/>
            </a:avLst>
          </a:prstGeom>
          <a:solidFill>
            <a:srgbClr val="4D9EB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760">
              <a:solidFill>
                <a:srgbClr val="313C42"/>
              </a:solidFill>
              <a:cs typeface="+mn-ea"/>
              <a:sym typeface="+mn-lt"/>
            </a:endParaRPr>
          </a:p>
        </p:txBody>
      </p:sp>
      <p:sp>
        <p:nvSpPr>
          <p:cNvPr id="29" name="Rounded Rectangle 94">
            <a:extLst>
              <a:ext uri="{FF2B5EF4-FFF2-40B4-BE49-F238E27FC236}">
                <a16:creationId xmlns:a16="http://schemas.microsoft.com/office/drawing/2014/main" id="{392AD5C2-9F09-4268-923B-53F3CF1EA630}"/>
              </a:ext>
            </a:extLst>
          </p:cNvPr>
          <p:cNvSpPr/>
          <p:nvPr/>
        </p:nvSpPr>
        <p:spPr>
          <a:xfrm>
            <a:off x="4476771" y="3887064"/>
            <a:ext cx="1036319" cy="204379"/>
          </a:xfrm>
          <a:prstGeom prst="roundRect">
            <a:avLst>
              <a:gd name="adj" fmla="val 50000"/>
            </a:avLst>
          </a:prstGeom>
          <a:solidFill>
            <a:srgbClr val="4D9EB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760">
              <a:solidFill>
                <a:srgbClr val="313C42"/>
              </a:solidFill>
              <a:cs typeface="+mn-ea"/>
              <a:sym typeface="+mn-lt"/>
            </a:endParaRPr>
          </a:p>
        </p:txBody>
      </p:sp>
      <p:sp>
        <p:nvSpPr>
          <p:cNvPr id="30" name="Rounded Rectangle 95">
            <a:extLst>
              <a:ext uri="{FF2B5EF4-FFF2-40B4-BE49-F238E27FC236}">
                <a16:creationId xmlns:a16="http://schemas.microsoft.com/office/drawing/2014/main" id="{FAB2B952-D45F-43E7-AE42-BB0F4B8300C9}"/>
              </a:ext>
            </a:extLst>
          </p:cNvPr>
          <p:cNvSpPr/>
          <p:nvPr/>
        </p:nvSpPr>
        <p:spPr>
          <a:xfrm>
            <a:off x="4476771" y="3610053"/>
            <a:ext cx="1036319" cy="204379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760">
              <a:solidFill>
                <a:srgbClr val="313C42"/>
              </a:solidFill>
              <a:cs typeface="+mn-ea"/>
              <a:sym typeface="+mn-lt"/>
            </a:endParaRPr>
          </a:p>
        </p:txBody>
      </p:sp>
      <p:sp>
        <p:nvSpPr>
          <p:cNvPr id="31" name="Rounded Rectangle 96">
            <a:extLst>
              <a:ext uri="{FF2B5EF4-FFF2-40B4-BE49-F238E27FC236}">
                <a16:creationId xmlns:a16="http://schemas.microsoft.com/office/drawing/2014/main" id="{DE7E3BFD-B5A6-4874-BA18-E8CFFF42B2A2}"/>
              </a:ext>
            </a:extLst>
          </p:cNvPr>
          <p:cNvSpPr/>
          <p:nvPr/>
        </p:nvSpPr>
        <p:spPr>
          <a:xfrm>
            <a:off x="4476771" y="3326187"/>
            <a:ext cx="1036319" cy="204379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760">
              <a:solidFill>
                <a:srgbClr val="313C42"/>
              </a:solidFill>
              <a:cs typeface="+mn-ea"/>
              <a:sym typeface="+mn-lt"/>
            </a:endParaRPr>
          </a:p>
        </p:txBody>
      </p:sp>
      <p:sp>
        <p:nvSpPr>
          <p:cNvPr id="32" name="Rectangle 2">
            <a:extLst>
              <a:ext uri="{FF2B5EF4-FFF2-40B4-BE49-F238E27FC236}">
                <a16:creationId xmlns:a16="http://schemas.microsoft.com/office/drawing/2014/main" id="{00BE5E32-A3D1-4FB0-BA52-5CC41B47CD84}"/>
              </a:ext>
            </a:extLst>
          </p:cNvPr>
          <p:cNvSpPr/>
          <p:nvPr/>
        </p:nvSpPr>
        <p:spPr>
          <a:xfrm>
            <a:off x="4518667" y="2356705"/>
            <a:ext cx="937280" cy="2044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zh-CN" altLang="en-US" sz="1325" dirty="0">
                <a:solidFill>
                  <a:srgbClr val="313C42"/>
                </a:solidFill>
                <a:cs typeface="+mn-ea"/>
                <a:sym typeface="+mn-lt"/>
              </a:rPr>
              <a:t>文字内容</a:t>
            </a:r>
          </a:p>
        </p:txBody>
      </p:sp>
      <p:sp>
        <p:nvSpPr>
          <p:cNvPr id="33" name="Rounded Rectangle 97">
            <a:extLst>
              <a:ext uri="{FF2B5EF4-FFF2-40B4-BE49-F238E27FC236}">
                <a16:creationId xmlns:a16="http://schemas.microsoft.com/office/drawing/2014/main" id="{6B5C50B2-E0AB-43D8-BE86-AE4B762112CF}"/>
              </a:ext>
            </a:extLst>
          </p:cNvPr>
          <p:cNvSpPr/>
          <p:nvPr/>
        </p:nvSpPr>
        <p:spPr>
          <a:xfrm>
            <a:off x="1533520" y="3039388"/>
            <a:ext cx="1036319" cy="204379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760">
              <a:solidFill>
                <a:srgbClr val="313C42"/>
              </a:solidFill>
              <a:cs typeface="+mn-ea"/>
              <a:sym typeface="+mn-lt"/>
            </a:endParaRPr>
          </a:p>
        </p:txBody>
      </p:sp>
      <p:sp>
        <p:nvSpPr>
          <p:cNvPr id="34" name="Rounded Rectangle 98">
            <a:extLst>
              <a:ext uri="{FF2B5EF4-FFF2-40B4-BE49-F238E27FC236}">
                <a16:creationId xmlns:a16="http://schemas.microsoft.com/office/drawing/2014/main" id="{7EE1B8D1-5D16-4733-857C-CF44FF3EB9EA}"/>
              </a:ext>
            </a:extLst>
          </p:cNvPr>
          <p:cNvSpPr/>
          <p:nvPr/>
        </p:nvSpPr>
        <p:spPr>
          <a:xfrm>
            <a:off x="2982736" y="3039388"/>
            <a:ext cx="1036319" cy="204379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760">
              <a:solidFill>
                <a:srgbClr val="313C42"/>
              </a:solidFill>
              <a:cs typeface="+mn-ea"/>
              <a:sym typeface="+mn-lt"/>
            </a:endParaRPr>
          </a:p>
        </p:txBody>
      </p:sp>
      <p:sp>
        <p:nvSpPr>
          <p:cNvPr id="35" name="Rounded Rectangle 99">
            <a:extLst>
              <a:ext uri="{FF2B5EF4-FFF2-40B4-BE49-F238E27FC236}">
                <a16:creationId xmlns:a16="http://schemas.microsoft.com/office/drawing/2014/main" id="{A3060E56-1E7F-408A-8F55-9BF1D3D0A39B}"/>
              </a:ext>
            </a:extLst>
          </p:cNvPr>
          <p:cNvSpPr/>
          <p:nvPr/>
        </p:nvSpPr>
        <p:spPr>
          <a:xfrm>
            <a:off x="4476771" y="3039388"/>
            <a:ext cx="1036319" cy="204379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760">
              <a:solidFill>
                <a:srgbClr val="313C42"/>
              </a:solidFill>
              <a:cs typeface="+mn-ea"/>
              <a:sym typeface="+mn-lt"/>
            </a:endParaRPr>
          </a:p>
        </p:txBody>
      </p:sp>
      <p:sp>
        <p:nvSpPr>
          <p:cNvPr id="36" name="Rectangle 100">
            <a:extLst>
              <a:ext uri="{FF2B5EF4-FFF2-40B4-BE49-F238E27FC236}">
                <a16:creationId xmlns:a16="http://schemas.microsoft.com/office/drawing/2014/main" id="{DD27D6B8-08A0-476A-BA85-EEB2EEFE8CE2}"/>
              </a:ext>
            </a:extLst>
          </p:cNvPr>
          <p:cNvSpPr/>
          <p:nvPr/>
        </p:nvSpPr>
        <p:spPr>
          <a:xfrm>
            <a:off x="3029872" y="2356705"/>
            <a:ext cx="937280" cy="2044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zh-CN" altLang="en-US" sz="1325" dirty="0">
                <a:solidFill>
                  <a:srgbClr val="313C42"/>
                </a:solidFill>
                <a:cs typeface="+mn-ea"/>
                <a:sym typeface="+mn-lt"/>
              </a:rPr>
              <a:t>文字内容</a:t>
            </a:r>
          </a:p>
        </p:txBody>
      </p:sp>
      <p:sp>
        <p:nvSpPr>
          <p:cNvPr id="37" name="Rectangle 101">
            <a:extLst>
              <a:ext uri="{FF2B5EF4-FFF2-40B4-BE49-F238E27FC236}">
                <a16:creationId xmlns:a16="http://schemas.microsoft.com/office/drawing/2014/main" id="{32155C71-2E59-47B0-8FC8-FE1812F94C8F}"/>
              </a:ext>
            </a:extLst>
          </p:cNvPr>
          <p:cNvSpPr/>
          <p:nvPr/>
        </p:nvSpPr>
        <p:spPr>
          <a:xfrm>
            <a:off x="1584864" y="2356705"/>
            <a:ext cx="937280" cy="2044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zh-CN" altLang="en-US" sz="1325" dirty="0">
                <a:solidFill>
                  <a:srgbClr val="313C42"/>
                </a:solidFill>
                <a:cs typeface="+mn-ea"/>
                <a:sym typeface="+mn-lt"/>
              </a:rPr>
              <a:t>文字内容</a:t>
            </a:r>
          </a:p>
        </p:txBody>
      </p:sp>
      <p:sp>
        <p:nvSpPr>
          <p:cNvPr id="38" name="Rounded Rectangle 102">
            <a:extLst>
              <a:ext uri="{FF2B5EF4-FFF2-40B4-BE49-F238E27FC236}">
                <a16:creationId xmlns:a16="http://schemas.microsoft.com/office/drawing/2014/main" id="{120B4526-D003-4508-A0F9-6E4EDFC945F8}"/>
              </a:ext>
            </a:extLst>
          </p:cNvPr>
          <p:cNvSpPr/>
          <p:nvPr/>
        </p:nvSpPr>
        <p:spPr>
          <a:xfrm>
            <a:off x="1533520" y="2758069"/>
            <a:ext cx="1036319" cy="204379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760">
              <a:solidFill>
                <a:srgbClr val="313C42"/>
              </a:solidFill>
              <a:cs typeface="+mn-ea"/>
              <a:sym typeface="+mn-lt"/>
            </a:endParaRPr>
          </a:p>
        </p:txBody>
      </p:sp>
      <p:sp>
        <p:nvSpPr>
          <p:cNvPr id="39" name="Rounded Rectangle 103">
            <a:extLst>
              <a:ext uri="{FF2B5EF4-FFF2-40B4-BE49-F238E27FC236}">
                <a16:creationId xmlns:a16="http://schemas.microsoft.com/office/drawing/2014/main" id="{CF76409D-0C49-4DAB-92EF-CD23591FDD09}"/>
              </a:ext>
            </a:extLst>
          </p:cNvPr>
          <p:cNvSpPr/>
          <p:nvPr/>
        </p:nvSpPr>
        <p:spPr>
          <a:xfrm>
            <a:off x="2982736" y="2758069"/>
            <a:ext cx="1036319" cy="204379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760">
              <a:solidFill>
                <a:srgbClr val="313C42"/>
              </a:solidFill>
              <a:cs typeface="+mn-ea"/>
              <a:sym typeface="+mn-lt"/>
            </a:endParaRPr>
          </a:p>
        </p:txBody>
      </p:sp>
      <p:sp>
        <p:nvSpPr>
          <p:cNvPr id="40" name="Rounded Rectangle 104">
            <a:extLst>
              <a:ext uri="{FF2B5EF4-FFF2-40B4-BE49-F238E27FC236}">
                <a16:creationId xmlns:a16="http://schemas.microsoft.com/office/drawing/2014/main" id="{C226D19A-E8D2-4554-8D1F-4884C396F266}"/>
              </a:ext>
            </a:extLst>
          </p:cNvPr>
          <p:cNvSpPr/>
          <p:nvPr/>
        </p:nvSpPr>
        <p:spPr>
          <a:xfrm>
            <a:off x="4476771" y="2758069"/>
            <a:ext cx="1036319" cy="204379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760">
              <a:solidFill>
                <a:srgbClr val="313C42"/>
              </a:solidFill>
              <a:cs typeface="+mn-ea"/>
              <a:sym typeface="+mn-lt"/>
            </a:endParaRPr>
          </a:p>
        </p:txBody>
      </p:sp>
      <p:sp>
        <p:nvSpPr>
          <p:cNvPr id="41" name="Text Placeholder 32">
            <a:extLst>
              <a:ext uri="{FF2B5EF4-FFF2-40B4-BE49-F238E27FC236}">
                <a16:creationId xmlns:a16="http://schemas.microsoft.com/office/drawing/2014/main" id="{78BE692B-A519-48B1-83C1-C3D10D2962CA}"/>
              </a:ext>
            </a:extLst>
          </p:cNvPr>
          <p:cNvSpPr txBox="1"/>
          <p:nvPr/>
        </p:nvSpPr>
        <p:spPr>
          <a:xfrm>
            <a:off x="6537936" y="4444721"/>
            <a:ext cx="4333551" cy="73866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000" dirty="0">
                <a:solidFill>
                  <a:srgbClr val="313C42"/>
                </a:solidFill>
                <a:latin typeface="+mn-lt"/>
                <a:cs typeface="+mn-ea"/>
                <a:sym typeface="+mn-lt"/>
              </a:rPr>
              <a:t>Please replace text, click add relevant headline, modify the text content, also can copy your content to this </a:t>
            </a:r>
            <a:r>
              <a:rPr lang="en-US" altLang="zh-CN" sz="1000" dirty="0" err="1">
                <a:solidFill>
                  <a:srgbClr val="313C42"/>
                </a:solidFill>
                <a:latin typeface="+mn-lt"/>
                <a:cs typeface="+mn-ea"/>
                <a:sym typeface="+mn-lt"/>
              </a:rPr>
              <a:t>directly.Please</a:t>
            </a:r>
            <a:r>
              <a:rPr lang="en-US" altLang="zh-CN" sz="1000" dirty="0">
                <a:solidFill>
                  <a:srgbClr val="313C42"/>
                </a:solidFill>
                <a:latin typeface="+mn-lt"/>
                <a:cs typeface="+mn-ea"/>
                <a:sym typeface="+mn-lt"/>
              </a:rPr>
              <a:t> replace text, click add relevant headline, modify the text content, also can copy your content to this </a:t>
            </a:r>
            <a:r>
              <a:rPr lang="en-US" altLang="zh-CN" sz="1000" dirty="0" err="1">
                <a:solidFill>
                  <a:srgbClr val="313C42"/>
                </a:solidFill>
                <a:latin typeface="+mn-lt"/>
                <a:cs typeface="+mn-ea"/>
                <a:sym typeface="+mn-lt"/>
              </a:rPr>
              <a:t>directly.Please</a:t>
            </a:r>
            <a:r>
              <a:rPr lang="en-US" altLang="zh-CN" sz="1000" dirty="0">
                <a:solidFill>
                  <a:srgbClr val="313C42"/>
                </a:solidFill>
                <a:latin typeface="+mn-lt"/>
                <a:cs typeface="+mn-ea"/>
                <a:sym typeface="+mn-lt"/>
              </a:rPr>
              <a:t> replace text, click add relevant headline, modify the text content, also can copy your content to this directly.</a:t>
            </a:r>
          </a:p>
        </p:txBody>
      </p:sp>
    </p:spTree>
    <p:extLst>
      <p:ext uri="{BB962C8B-B14F-4D97-AF65-F5344CB8AC3E}">
        <p14:creationId xmlns:p14="http://schemas.microsoft.com/office/powerpoint/2010/main" val="193188407"/>
      </p:ext>
    </p:extLst>
  </p:cSld>
  <p:clrMapOvr>
    <a:masterClrMapping/>
  </p:clrMapOvr>
  <p:transition spd="slow" advTm="2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5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000"/>
                            </p:stCondLst>
                            <p:childTnLst>
                              <p:par>
                                <p:cTn id="1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bldLvl="0" animBg="1"/>
      <p:bldP spid="7" grpId="0"/>
      <p:bldP spid="8" grpId="0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  <p:bldP spid="22" grpId="0" bldLvl="0" animBg="1"/>
      <p:bldP spid="23" grpId="0" bldLvl="0" animBg="1"/>
      <p:bldP spid="24" grpId="0" bldLvl="0" animBg="1"/>
      <p:bldP spid="25" grpId="0" bldLvl="0" animBg="1"/>
      <p:bldP spid="26" grpId="0" bldLvl="0" animBg="1"/>
      <p:bldP spid="27" grpId="0" bldLvl="0" animBg="1"/>
      <p:bldP spid="28" grpId="0" bldLvl="0" animBg="1"/>
      <p:bldP spid="29" grpId="0" bldLvl="0" animBg="1"/>
      <p:bldP spid="30" grpId="0" bldLvl="0" animBg="1"/>
      <p:bldP spid="31" grpId="0" bldLvl="0" animBg="1"/>
      <p:bldP spid="32" grpId="0"/>
      <p:bldP spid="33" grpId="0" bldLvl="0" animBg="1"/>
      <p:bldP spid="34" grpId="0" bldLvl="0" animBg="1"/>
      <p:bldP spid="35" grpId="0" bldLvl="0" animBg="1"/>
      <p:bldP spid="36" grpId="0"/>
      <p:bldP spid="37" grpId="0"/>
      <p:bldP spid="38" grpId="0" bldLvl="0" animBg="1"/>
      <p:bldP spid="39" grpId="0" bldLvl="0" animBg="1"/>
      <p:bldP spid="40" grpId="0" bldLvl="0" animBg="1"/>
      <p:bldP spid="4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角三角形 3">
            <a:extLst>
              <a:ext uri="{FF2B5EF4-FFF2-40B4-BE49-F238E27FC236}">
                <a16:creationId xmlns:a16="http://schemas.microsoft.com/office/drawing/2014/main" id="{E9BB17DE-8EF9-42EB-947E-1A8624498855}"/>
              </a:ext>
            </a:extLst>
          </p:cNvPr>
          <p:cNvSpPr/>
          <p:nvPr/>
        </p:nvSpPr>
        <p:spPr>
          <a:xfrm flipV="1">
            <a:off x="0" y="-2"/>
            <a:ext cx="815975" cy="872837"/>
          </a:xfrm>
          <a:prstGeom prst="rtTriangle">
            <a:avLst/>
          </a:prstGeom>
          <a:solidFill>
            <a:srgbClr val="4D9EBB"/>
          </a:solidFill>
          <a:ln>
            <a:noFill/>
          </a:ln>
          <a:effectLst>
            <a:outerShdw blurRad="114300" dist="38100" dir="10800000" sx="102000" sy="102000" algn="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F2DE6FD-E831-4186-982B-0EF5773A1315}"/>
              </a:ext>
            </a:extLst>
          </p:cNvPr>
          <p:cNvSpPr txBox="1"/>
          <p:nvPr/>
        </p:nvSpPr>
        <p:spPr>
          <a:xfrm>
            <a:off x="815975" y="234315"/>
            <a:ext cx="8674389" cy="506095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福利制度改善思路</a:t>
            </a:r>
          </a:p>
        </p:txBody>
      </p:sp>
      <p:sp>
        <p:nvSpPr>
          <p:cNvPr id="6" name="Rectangle 89">
            <a:extLst>
              <a:ext uri="{FF2B5EF4-FFF2-40B4-BE49-F238E27FC236}">
                <a16:creationId xmlns:a16="http://schemas.microsoft.com/office/drawing/2014/main" id="{D839DF1C-B93D-4825-928E-83F0FC357A89}"/>
              </a:ext>
            </a:extLst>
          </p:cNvPr>
          <p:cNvSpPr/>
          <p:nvPr/>
        </p:nvSpPr>
        <p:spPr>
          <a:xfrm>
            <a:off x="1105504" y="4420145"/>
            <a:ext cx="3555805" cy="10159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760" dirty="0">
              <a:solidFill>
                <a:srgbClr val="313C42"/>
              </a:solidFill>
              <a:cs typeface="+mn-ea"/>
              <a:sym typeface="+mn-lt"/>
            </a:endParaRPr>
          </a:p>
        </p:txBody>
      </p:sp>
      <p:grpSp>
        <p:nvGrpSpPr>
          <p:cNvPr id="7" name="Group 137">
            <a:extLst>
              <a:ext uri="{FF2B5EF4-FFF2-40B4-BE49-F238E27FC236}">
                <a16:creationId xmlns:a16="http://schemas.microsoft.com/office/drawing/2014/main" id="{E2E35162-3120-49F5-8202-B60A1A9A1BFA}"/>
              </a:ext>
            </a:extLst>
          </p:cNvPr>
          <p:cNvGrpSpPr/>
          <p:nvPr/>
        </p:nvGrpSpPr>
        <p:grpSpPr>
          <a:xfrm>
            <a:off x="1424935" y="2185071"/>
            <a:ext cx="285732" cy="2196973"/>
            <a:chOff x="1074408" y="1485901"/>
            <a:chExt cx="214311" cy="1647821"/>
          </a:xfrm>
          <a:solidFill>
            <a:srgbClr val="4D9EBB"/>
          </a:solidFill>
        </p:grpSpPr>
        <p:cxnSp>
          <p:nvCxnSpPr>
            <p:cNvPr id="8" name="Straight Connector 90">
              <a:extLst>
                <a:ext uri="{FF2B5EF4-FFF2-40B4-BE49-F238E27FC236}">
                  <a16:creationId xmlns:a16="http://schemas.microsoft.com/office/drawing/2014/main" id="{F2E43DDC-C8EA-4559-80FB-7DD9BAA2A7EC}"/>
                </a:ext>
              </a:extLst>
            </p:cNvPr>
            <p:cNvCxnSpPr/>
            <p:nvPr/>
          </p:nvCxnSpPr>
          <p:spPr>
            <a:xfrm rot="16200000" flipV="1">
              <a:off x="359569" y="2302205"/>
              <a:ext cx="1638299" cy="5691"/>
            </a:xfrm>
            <a:prstGeom prst="line">
              <a:avLst/>
            </a:prstGeom>
            <a:grpFill/>
            <a:ln w="12700">
              <a:solidFill>
                <a:schemeClr val="bg1">
                  <a:lumMod val="75000"/>
                </a:schemeClr>
              </a:solidFill>
              <a:prstDash val="sysDot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ounded Rectangle 94">
              <a:extLst>
                <a:ext uri="{FF2B5EF4-FFF2-40B4-BE49-F238E27FC236}">
                  <a16:creationId xmlns:a16="http://schemas.microsoft.com/office/drawing/2014/main" id="{ECC834C0-1556-48E9-B202-F70FFB549EFA}"/>
                </a:ext>
              </a:extLst>
            </p:cNvPr>
            <p:cNvSpPr/>
            <p:nvPr/>
          </p:nvSpPr>
          <p:spPr>
            <a:xfrm>
              <a:off x="1074408" y="2190750"/>
              <a:ext cx="214311" cy="94297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760" dirty="0">
                <a:solidFill>
                  <a:srgbClr val="313C42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0" name="Group 138">
            <a:extLst>
              <a:ext uri="{FF2B5EF4-FFF2-40B4-BE49-F238E27FC236}">
                <a16:creationId xmlns:a16="http://schemas.microsoft.com/office/drawing/2014/main" id="{DEC0B9DF-428C-450A-B922-F84CDA0EFBFE}"/>
              </a:ext>
            </a:extLst>
          </p:cNvPr>
          <p:cNvGrpSpPr/>
          <p:nvPr/>
        </p:nvGrpSpPr>
        <p:grpSpPr>
          <a:xfrm>
            <a:off x="1930878" y="2185071"/>
            <a:ext cx="285732" cy="2196973"/>
            <a:chOff x="1447800" y="1485901"/>
            <a:chExt cx="214311" cy="1647821"/>
          </a:xfrm>
          <a:solidFill>
            <a:srgbClr val="4D9EBB"/>
          </a:solidFill>
        </p:grpSpPr>
        <p:cxnSp>
          <p:nvCxnSpPr>
            <p:cNvPr id="11" name="Straight Connector 97">
              <a:extLst>
                <a:ext uri="{FF2B5EF4-FFF2-40B4-BE49-F238E27FC236}">
                  <a16:creationId xmlns:a16="http://schemas.microsoft.com/office/drawing/2014/main" id="{5F196B1C-51E2-4D3F-8D3A-A3C75B9A66F3}"/>
                </a:ext>
              </a:extLst>
            </p:cNvPr>
            <p:cNvCxnSpPr/>
            <p:nvPr/>
          </p:nvCxnSpPr>
          <p:spPr>
            <a:xfrm rot="16200000" flipV="1">
              <a:off x="732961" y="2302205"/>
              <a:ext cx="1638299" cy="5691"/>
            </a:xfrm>
            <a:prstGeom prst="line">
              <a:avLst/>
            </a:prstGeom>
            <a:grpFill/>
            <a:ln w="12700">
              <a:solidFill>
                <a:schemeClr val="bg1">
                  <a:lumMod val="75000"/>
                </a:schemeClr>
              </a:solidFill>
              <a:prstDash val="sysDot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ounded Rectangle 100">
              <a:extLst>
                <a:ext uri="{FF2B5EF4-FFF2-40B4-BE49-F238E27FC236}">
                  <a16:creationId xmlns:a16="http://schemas.microsoft.com/office/drawing/2014/main" id="{D75E9294-17F9-4E47-9112-37FE2B877617}"/>
                </a:ext>
              </a:extLst>
            </p:cNvPr>
            <p:cNvSpPr/>
            <p:nvPr/>
          </p:nvSpPr>
          <p:spPr>
            <a:xfrm>
              <a:off x="1447800" y="1962150"/>
              <a:ext cx="214311" cy="117157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760" dirty="0">
                <a:solidFill>
                  <a:srgbClr val="313C42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3" name="Group 139">
            <a:extLst>
              <a:ext uri="{FF2B5EF4-FFF2-40B4-BE49-F238E27FC236}">
                <a16:creationId xmlns:a16="http://schemas.microsoft.com/office/drawing/2014/main" id="{05D7193C-BC9C-4994-A548-14732761E756}"/>
              </a:ext>
            </a:extLst>
          </p:cNvPr>
          <p:cNvGrpSpPr/>
          <p:nvPr/>
        </p:nvGrpSpPr>
        <p:grpSpPr>
          <a:xfrm>
            <a:off x="2436820" y="2185071"/>
            <a:ext cx="285732" cy="2196973"/>
            <a:chOff x="1828800" y="1485901"/>
            <a:chExt cx="214311" cy="1647821"/>
          </a:xfrm>
          <a:solidFill>
            <a:srgbClr val="4D9EBB"/>
          </a:solidFill>
        </p:grpSpPr>
        <p:cxnSp>
          <p:nvCxnSpPr>
            <p:cNvPr id="14" name="Straight Connector 103">
              <a:extLst>
                <a:ext uri="{FF2B5EF4-FFF2-40B4-BE49-F238E27FC236}">
                  <a16:creationId xmlns:a16="http://schemas.microsoft.com/office/drawing/2014/main" id="{FCAEB294-B0B3-43AA-B1CA-02B800597ACD}"/>
                </a:ext>
              </a:extLst>
            </p:cNvPr>
            <p:cNvCxnSpPr/>
            <p:nvPr/>
          </p:nvCxnSpPr>
          <p:spPr>
            <a:xfrm rot="16200000" flipV="1">
              <a:off x="1113961" y="2302205"/>
              <a:ext cx="1638299" cy="5691"/>
            </a:xfrm>
            <a:prstGeom prst="line">
              <a:avLst/>
            </a:prstGeom>
            <a:grpFill/>
            <a:ln w="12700">
              <a:solidFill>
                <a:schemeClr val="bg1">
                  <a:lumMod val="75000"/>
                </a:schemeClr>
              </a:solidFill>
              <a:prstDash val="sysDot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ounded Rectangle 106">
              <a:extLst>
                <a:ext uri="{FF2B5EF4-FFF2-40B4-BE49-F238E27FC236}">
                  <a16:creationId xmlns:a16="http://schemas.microsoft.com/office/drawing/2014/main" id="{28136672-0DFB-4DDB-89D9-5919567F3583}"/>
                </a:ext>
              </a:extLst>
            </p:cNvPr>
            <p:cNvSpPr/>
            <p:nvPr/>
          </p:nvSpPr>
          <p:spPr>
            <a:xfrm>
              <a:off x="1828800" y="1809750"/>
              <a:ext cx="214311" cy="132397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760" dirty="0">
                <a:solidFill>
                  <a:srgbClr val="313C42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6" name="Group 140">
            <a:extLst>
              <a:ext uri="{FF2B5EF4-FFF2-40B4-BE49-F238E27FC236}">
                <a16:creationId xmlns:a16="http://schemas.microsoft.com/office/drawing/2014/main" id="{0ADDEB7B-93E3-4055-8781-E0E70E948BB4}"/>
              </a:ext>
            </a:extLst>
          </p:cNvPr>
          <p:cNvGrpSpPr/>
          <p:nvPr/>
        </p:nvGrpSpPr>
        <p:grpSpPr>
          <a:xfrm>
            <a:off x="2942764" y="2185071"/>
            <a:ext cx="285732" cy="2196973"/>
            <a:chOff x="2209800" y="1485901"/>
            <a:chExt cx="214311" cy="1647821"/>
          </a:xfrm>
          <a:solidFill>
            <a:srgbClr val="4D9EBB"/>
          </a:solidFill>
        </p:grpSpPr>
        <p:cxnSp>
          <p:nvCxnSpPr>
            <p:cNvPr id="17" name="Straight Connector 107">
              <a:extLst>
                <a:ext uri="{FF2B5EF4-FFF2-40B4-BE49-F238E27FC236}">
                  <a16:creationId xmlns:a16="http://schemas.microsoft.com/office/drawing/2014/main" id="{7A090EA5-3E72-4F96-A66E-21FF4A3A44B1}"/>
                </a:ext>
              </a:extLst>
            </p:cNvPr>
            <p:cNvCxnSpPr/>
            <p:nvPr/>
          </p:nvCxnSpPr>
          <p:spPr>
            <a:xfrm rot="16200000" flipV="1">
              <a:off x="1494961" y="2302205"/>
              <a:ext cx="1638299" cy="5691"/>
            </a:xfrm>
            <a:prstGeom prst="line">
              <a:avLst/>
            </a:prstGeom>
            <a:grpFill/>
            <a:ln w="12700">
              <a:solidFill>
                <a:schemeClr val="bg1">
                  <a:lumMod val="75000"/>
                </a:schemeClr>
              </a:solidFill>
              <a:prstDash val="sysDot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ounded Rectangle 120">
              <a:extLst>
                <a:ext uri="{FF2B5EF4-FFF2-40B4-BE49-F238E27FC236}">
                  <a16:creationId xmlns:a16="http://schemas.microsoft.com/office/drawing/2014/main" id="{FAF89EAD-8BD3-4EF9-8D52-FDCD28822C25}"/>
                </a:ext>
              </a:extLst>
            </p:cNvPr>
            <p:cNvSpPr/>
            <p:nvPr/>
          </p:nvSpPr>
          <p:spPr>
            <a:xfrm>
              <a:off x="2209800" y="2419350"/>
              <a:ext cx="214311" cy="71437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760" dirty="0">
                <a:solidFill>
                  <a:srgbClr val="313C42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9" name="Group 141">
            <a:extLst>
              <a:ext uri="{FF2B5EF4-FFF2-40B4-BE49-F238E27FC236}">
                <a16:creationId xmlns:a16="http://schemas.microsoft.com/office/drawing/2014/main" id="{CE52C49F-639D-4F4A-8C18-DF0222B38B16}"/>
              </a:ext>
            </a:extLst>
          </p:cNvPr>
          <p:cNvGrpSpPr/>
          <p:nvPr/>
        </p:nvGrpSpPr>
        <p:grpSpPr>
          <a:xfrm>
            <a:off x="3448706" y="2185071"/>
            <a:ext cx="285732" cy="2196973"/>
            <a:chOff x="2667000" y="1485901"/>
            <a:chExt cx="214311" cy="1647821"/>
          </a:xfrm>
          <a:solidFill>
            <a:srgbClr val="4D9EBB"/>
          </a:solidFill>
        </p:grpSpPr>
        <p:cxnSp>
          <p:nvCxnSpPr>
            <p:cNvPr id="20" name="Straight Connector 127">
              <a:extLst>
                <a:ext uri="{FF2B5EF4-FFF2-40B4-BE49-F238E27FC236}">
                  <a16:creationId xmlns:a16="http://schemas.microsoft.com/office/drawing/2014/main" id="{E187B6A7-7756-4888-AF98-2034DAD29CF8}"/>
                </a:ext>
              </a:extLst>
            </p:cNvPr>
            <p:cNvCxnSpPr/>
            <p:nvPr/>
          </p:nvCxnSpPr>
          <p:spPr>
            <a:xfrm rot="16200000" flipV="1">
              <a:off x="1952161" y="2302205"/>
              <a:ext cx="1638299" cy="5691"/>
            </a:xfrm>
            <a:prstGeom prst="line">
              <a:avLst/>
            </a:prstGeom>
            <a:grpFill/>
            <a:ln w="12700">
              <a:solidFill>
                <a:schemeClr val="bg1">
                  <a:lumMod val="75000"/>
                </a:schemeClr>
              </a:solidFill>
              <a:prstDash val="sysDot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ounded Rectangle 128">
              <a:extLst>
                <a:ext uri="{FF2B5EF4-FFF2-40B4-BE49-F238E27FC236}">
                  <a16:creationId xmlns:a16="http://schemas.microsoft.com/office/drawing/2014/main" id="{D092E955-CA01-48C0-ADBE-A83CACC877B6}"/>
                </a:ext>
              </a:extLst>
            </p:cNvPr>
            <p:cNvSpPr/>
            <p:nvPr/>
          </p:nvSpPr>
          <p:spPr>
            <a:xfrm>
              <a:off x="2667000" y="1962150"/>
              <a:ext cx="214311" cy="117157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760" dirty="0">
                <a:solidFill>
                  <a:srgbClr val="313C42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2" name="Group 142">
            <a:extLst>
              <a:ext uri="{FF2B5EF4-FFF2-40B4-BE49-F238E27FC236}">
                <a16:creationId xmlns:a16="http://schemas.microsoft.com/office/drawing/2014/main" id="{1DDCB417-411E-4DA7-999C-EBDDCB6AA8B7}"/>
              </a:ext>
            </a:extLst>
          </p:cNvPr>
          <p:cNvGrpSpPr/>
          <p:nvPr/>
        </p:nvGrpSpPr>
        <p:grpSpPr>
          <a:xfrm>
            <a:off x="3954652" y="2185071"/>
            <a:ext cx="285732" cy="2196973"/>
            <a:chOff x="2971800" y="1485901"/>
            <a:chExt cx="214311" cy="1647821"/>
          </a:xfrm>
          <a:solidFill>
            <a:srgbClr val="4D9EBB"/>
          </a:solidFill>
        </p:grpSpPr>
        <p:cxnSp>
          <p:nvCxnSpPr>
            <p:cNvPr id="23" name="Straight Connector 135">
              <a:extLst>
                <a:ext uri="{FF2B5EF4-FFF2-40B4-BE49-F238E27FC236}">
                  <a16:creationId xmlns:a16="http://schemas.microsoft.com/office/drawing/2014/main" id="{5D872AB1-BD18-4C94-BF13-F446EA82E02B}"/>
                </a:ext>
              </a:extLst>
            </p:cNvPr>
            <p:cNvCxnSpPr/>
            <p:nvPr/>
          </p:nvCxnSpPr>
          <p:spPr>
            <a:xfrm rot="16200000" flipV="1">
              <a:off x="2256961" y="2302205"/>
              <a:ext cx="1638299" cy="5691"/>
            </a:xfrm>
            <a:prstGeom prst="line">
              <a:avLst/>
            </a:prstGeom>
            <a:grpFill/>
            <a:ln w="12700">
              <a:solidFill>
                <a:schemeClr val="bg1">
                  <a:lumMod val="75000"/>
                </a:schemeClr>
              </a:solidFill>
              <a:prstDash val="sysDot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ounded Rectangle 136">
              <a:extLst>
                <a:ext uri="{FF2B5EF4-FFF2-40B4-BE49-F238E27FC236}">
                  <a16:creationId xmlns:a16="http://schemas.microsoft.com/office/drawing/2014/main" id="{8221ED35-01B2-493F-B7A9-7881816B0022}"/>
                </a:ext>
              </a:extLst>
            </p:cNvPr>
            <p:cNvSpPr/>
            <p:nvPr/>
          </p:nvSpPr>
          <p:spPr>
            <a:xfrm>
              <a:off x="2971800" y="1809750"/>
              <a:ext cx="214311" cy="132397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760" dirty="0">
                <a:solidFill>
                  <a:srgbClr val="313C42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5" name="Rectangle 143">
            <a:extLst>
              <a:ext uri="{FF2B5EF4-FFF2-40B4-BE49-F238E27FC236}">
                <a16:creationId xmlns:a16="http://schemas.microsoft.com/office/drawing/2014/main" id="{4D315511-DF4A-47BE-9D9E-356A1C94DD89}"/>
              </a:ext>
            </a:extLst>
          </p:cNvPr>
          <p:cNvSpPr/>
          <p:nvPr/>
        </p:nvSpPr>
        <p:spPr>
          <a:xfrm>
            <a:off x="1492934" y="4561631"/>
            <a:ext cx="137858" cy="28071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520" dirty="0">
                <a:solidFill>
                  <a:srgbClr val="313C42"/>
                </a:solidFill>
                <a:cs typeface="+mn-ea"/>
                <a:sym typeface="+mn-lt"/>
              </a:rPr>
              <a:t>55</a:t>
            </a:r>
          </a:p>
        </p:txBody>
      </p:sp>
      <p:sp>
        <p:nvSpPr>
          <p:cNvPr id="26" name="Rectangle 144">
            <a:extLst>
              <a:ext uri="{FF2B5EF4-FFF2-40B4-BE49-F238E27FC236}">
                <a16:creationId xmlns:a16="http://schemas.microsoft.com/office/drawing/2014/main" id="{B7640F30-A385-41AC-ADEC-83D8B7E11303}"/>
              </a:ext>
            </a:extLst>
          </p:cNvPr>
          <p:cNvSpPr/>
          <p:nvPr/>
        </p:nvSpPr>
        <p:spPr>
          <a:xfrm>
            <a:off x="2003294" y="4561631"/>
            <a:ext cx="137858" cy="28071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520" dirty="0">
                <a:solidFill>
                  <a:srgbClr val="313C42"/>
                </a:solidFill>
                <a:cs typeface="+mn-ea"/>
                <a:sym typeface="+mn-lt"/>
              </a:rPr>
              <a:t>70</a:t>
            </a:r>
          </a:p>
        </p:txBody>
      </p:sp>
      <p:sp>
        <p:nvSpPr>
          <p:cNvPr id="27" name="Rectangle 145">
            <a:extLst>
              <a:ext uri="{FF2B5EF4-FFF2-40B4-BE49-F238E27FC236}">
                <a16:creationId xmlns:a16="http://schemas.microsoft.com/office/drawing/2014/main" id="{53C44844-E033-4212-B1ED-58EE7A8161CE}"/>
              </a:ext>
            </a:extLst>
          </p:cNvPr>
          <p:cNvSpPr/>
          <p:nvPr/>
        </p:nvSpPr>
        <p:spPr>
          <a:xfrm>
            <a:off x="2513655" y="4561631"/>
            <a:ext cx="137858" cy="28071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520" dirty="0">
                <a:solidFill>
                  <a:srgbClr val="313C42"/>
                </a:solidFill>
                <a:cs typeface="+mn-ea"/>
                <a:sym typeface="+mn-lt"/>
              </a:rPr>
              <a:t>85</a:t>
            </a:r>
          </a:p>
        </p:txBody>
      </p:sp>
      <p:sp>
        <p:nvSpPr>
          <p:cNvPr id="28" name="Rectangle 146">
            <a:extLst>
              <a:ext uri="{FF2B5EF4-FFF2-40B4-BE49-F238E27FC236}">
                <a16:creationId xmlns:a16="http://schemas.microsoft.com/office/drawing/2014/main" id="{CAB1B7E2-35F2-4A8C-B95A-42A80FC7F1DC}"/>
              </a:ext>
            </a:extLst>
          </p:cNvPr>
          <p:cNvSpPr/>
          <p:nvPr/>
        </p:nvSpPr>
        <p:spPr>
          <a:xfrm>
            <a:off x="3024015" y="4561631"/>
            <a:ext cx="137858" cy="28071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520" dirty="0">
                <a:solidFill>
                  <a:srgbClr val="313C42"/>
                </a:solidFill>
                <a:cs typeface="+mn-ea"/>
                <a:sym typeface="+mn-lt"/>
              </a:rPr>
              <a:t>40</a:t>
            </a:r>
          </a:p>
        </p:txBody>
      </p:sp>
      <p:sp>
        <p:nvSpPr>
          <p:cNvPr id="29" name="Rectangle 147">
            <a:extLst>
              <a:ext uri="{FF2B5EF4-FFF2-40B4-BE49-F238E27FC236}">
                <a16:creationId xmlns:a16="http://schemas.microsoft.com/office/drawing/2014/main" id="{D73188C9-020F-45DB-9D5E-9A57EBEB08BA}"/>
              </a:ext>
            </a:extLst>
          </p:cNvPr>
          <p:cNvSpPr/>
          <p:nvPr/>
        </p:nvSpPr>
        <p:spPr>
          <a:xfrm>
            <a:off x="3534377" y="4561631"/>
            <a:ext cx="137858" cy="28071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520" dirty="0">
                <a:solidFill>
                  <a:srgbClr val="313C42"/>
                </a:solidFill>
                <a:cs typeface="+mn-ea"/>
                <a:sym typeface="+mn-lt"/>
              </a:rPr>
              <a:t>60</a:t>
            </a:r>
          </a:p>
        </p:txBody>
      </p:sp>
      <p:sp>
        <p:nvSpPr>
          <p:cNvPr id="30" name="Rectangle 148">
            <a:extLst>
              <a:ext uri="{FF2B5EF4-FFF2-40B4-BE49-F238E27FC236}">
                <a16:creationId xmlns:a16="http://schemas.microsoft.com/office/drawing/2014/main" id="{E525D781-7A9C-45FD-858C-AEF5EC5A5C1D}"/>
              </a:ext>
            </a:extLst>
          </p:cNvPr>
          <p:cNvSpPr/>
          <p:nvPr/>
        </p:nvSpPr>
        <p:spPr>
          <a:xfrm>
            <a:off x="4044737" y="4561631"/>
            <a:ext cx="137858" cy="28071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520" dirty="0">
                <a:solidFill>
                  <a:srgbClr val="313C42"/>
                </a:solidFill>
                <a:cs typeface="+mn-ea"/>
                <a:sym typeface="+mn-lt"/>
              </a:rPr>
              <a:t>80</a:t>
            </a:r>
          </a:p>
        </p:txBody>
      </p:sp>
      <p:grpSp>
        <p:nvGrpSpPr>
          <p:cNvPr id="31" name="Group 149">
            <a:extLst>
              <a:ext uri="{FF2B5EF4-FFF2-40B4-BE49-F238E27FC236}">
                <a16:creationId xmlns:a16="http://schemas.microsoft.com/office/drawing/2014/main" id="{94361325-A4D6-47CF-B19C-D9CE7D4ADA4B}"/>
              </a:ext>
            </a:extLst>
          </p:cNvPr>
          <p:cNvGrpSpPr/>
          <p:nvPr/>
        </p:nvGrpSpPr>
        <p:grpSpPr>
          <a:xfrm>
            <a:off x="6058731" y="2186665"/>
            <a:ext cx="1982423" cy="536813"/>
            <a:chOff x="4597686" y="3155872"/>
            <a:chExt cx="1583966" cy="402632"/>
          </a:xfrm>
        </p:grpSpPr>
        <p:sp>
          <p:nvSpPr>
            <p:cNvPr id="32" name="TextBox 150">
              <a:extLst>
                <a:ext uri="{FF2B5EF4-FFF2-40B4-BE49-F238E27FC236}">
                  <a16:creationId xmlns:a16="http://schemas.microsoft.com/office/drawing/2014/main" id="{7D8F16EB-3B45-4732-A0C5-368698325616}"/>
                </a:ext>
              </a:extLst>
            </p:cNvPr>
            <p:cNvSpPr txBox="1"/>
            <p:nvPr/>
          </p:nvSpPr>
          <p:spPr>
            <a:xfrm>
              <a:off x="4597686" y="3155872"/>
              <a:ext cx="1542506" cy="175876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325">
                  <a:solidFill>
                    <a:srgbClr val="313C42"/>
                  </a:solidFill>
                  <a:cs typeface="+mn-ea"/>
                  <a:sym typeface="+mn-lt"/>
                </a:rPr>
                <a:t>公司目前福利：</a:t>
              </a:r>
            </a:p>
          </p:txBody>
        </p:sp>
        <p:sp>
          <p:nvSpPr>
            <p:cNvPr id="33" name="TextBox 151">
              <a:extLst>
                <a:ext uri="{FF2B5EF4-FFF2-40B4-BE49-F238E27FC236}">
                  <a16:creationId xmlns:a16="http://schemas.microsoft.com/office/drawing/2014/main" id="{6F12D30B-FB86-436A-9FBD-56B5DF63AD68}"/>
                </a:ext>
              </a:extLst>
            </p:cNvPr>
            <p:cNvSpPr txBox="1"/>
            <p:nvPr/>
          </p:nvSpPr>
          <p:spPr>
            <a:xfrm>
              <a:off x="4597686" y="3348942"/>
              <a:ext cx="1583966" cy="209562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24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760" dirty="0">
                  <a:solidFill>
                    <a:srgbClr val="313C42"/>
                  </a:solidFill>
                  <a:cs typeface="+mn-ea"/>
                  <a:sym typeface="+mn-lt"/>
                </a:rPr>
                <a:t>各项补贴。通讯补贴、工龄津贴、结婚生育礼金、以及其他工作奖励</a:t>
              </a:r>
            </a:p>
          </p:txBody>
        </p:sp>
      </p:grpSp>
      <p:grpSp>
        <p:nvGrpSpPr>
          <p:cNvPr id="34" name="Group 152">
            <a:extLst>
              <a:ext uri="{FF2B5EF4-FFF2-40B4-BE49-F238E27FC236}">
                <a16:creationId xmlns:a16="http://schemas.microsoft.com/office/drawing/2014/main" id="{77596D45-647A-40CC-8166-098AA7683F5D}"/>
              </a:ext>
            </a:extLst>
          </p:cNvPr>
          <p:cNvGrpSpPr/>
          <p:nvPr/>
        </p:nvGrpSpPr>
        <p:grpSpPr>
          <a:xfrm>
            <a:off x="8900520" y="2186665"/>
            <a:ext cx="1930533" cy="676512"/>
            <a:chOff x="6978976" y="3155872"/>
            <a:chExt cx="1542507" cy="507412"/>
          </a:xfrm>
        </p:grpSpPr>
        <p:sp>
          <p:nvSpPr>
            <p:cNvPr id="35" name="TextBox 153">
              <a:extLst>
                <a:ext uri="{FF2B5EF4-FFF2-40B4-BE49-F238E27FC236}">
                  <a16:creationId xmlns:a16="http://schemas.microsoft.com/office/drawing/2014/main" id="{967C8D17-D2B1-4233-B8E1-3EE2D364B157}"/>
                </a:ext>
              </a:extLst>
            </p:cNvPr>
            <p:cNvSpPr txBox="1"/>
            <p:nvPr/>
          </p:nvSpPr>
          <p:spPr>
            <a:xfrm>
              <a:off x="6978977" y="3155872"/>
              <a:ext cx="1542506" cy="175876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325">
                  <a:solidFill>
                    <a:srgbClr val="313C42"/>
                  </a:solidFill>
                  <a:cs typeface="+mn-ea"/>
                  <a:sym typeface="+mn-lt"/>
                </a:rPr>
                <a:t>公司目前福利：</a:t>
              </a:r>
              <a:endParaRPr lang="zh-CN" altLang="en-US" sz="1325" dirty="0">
                <a:solidFill>
                  <a:srgbClr val="313C42"/>
                </a:solidFill>
                <a:cs typeface="+mn-ea"/>
                <a:sym typeface="+mn-lt"/>
              </a:endParaRPr>
            </a:p>
          </p:txBody>
        </p:sp>
        <p:sp>
          <p:nvSpPr>
            <p:cNvPr id="36" name="TextBox 154">
              <a:extLst>
                <a:ext uri="{FF2B5EF4-FFF2-40B4-BE49-F238E27FC236}">
                  <a16:creationId xmlns:a16="http://schemas.microsoft.com/office/drawing/2014/main" id="{44412BEC-DA5E-45E2-99FB-842BC3C448C9}"/>
                </a:ext>
              </a:extLst>
            </p:cNvPr>
            <p:cNvSpPr txBox="1"/>
            <p:nvPr/>
          </p:nvSpPr>
          <p:spPr>
            <a:xfrm>
              <a:off x="6978976" y="3348942"/>
              <a:ext cx="1542507" cy="314342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24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760" dirty="0">
                  <a:solidFill>
                    <a:srgbClr val="313C42"/>
                  </a:solidFill>
                  <a:cs typeface="+mn-ea"/>
                  <a:sym typeface="+mn-lt"/>
                </a:rPr>
                <a:t>根据政策，公司为员工办理社会保险，包括养老、医疗、失业、生育、工伤保险（生产类员工除外）。</a:t>
              </a:r>
            </a:p>
          </p:txBody>
        </p:sp>
      </p:grpSp>
      <p:grpSp>
        <p:nvGrpSpPr>
          <p:cNvPr id="37" name="Group 155">
            <a:extLst>
              <a:ext uri="{FF2B5EF4-FFF2-40B4-BE49-F238E27FC236}">
                <a16:creationId xmlns:a16="http://schemas.microsoft.com/office/drawing/2014/main" id="{87DFB4F4-C50B-4764-869E-80DEF801BA95}"/>
              </a:ext>
            </a:extLst>
          </p:cNvPr>
          <p:cNvGrpSpPr/>
          <p:nvPr/>
        </p:nvGrpSpPr>
        <p:grpSpPr>
          <a:xfrm>
            <a:off x="6058731" y="3047612"/>
            <a:ext cx="1930533" cy="672655"/>
            <a:chOff x="4597685" y="3914331"/>
            <a:chExt cx="1542507" cy="504518"/>
          </a:xfrm>
        </p:grpSpPr>
        <p:sp>
          <p:nvSpPr>
            <p:cNvPr id="38" name="TextBox 156">
              <a:extLst>
                <a:ext uri="{FF2B5EF4-FFF2-40B4-BE49-F238E27FC236}">
                  <a16:creationId xmlns:a16="http://schemas.microsoft.com/office/drawing/2014/main" id="{ED699068-23D7-41BC-9EBF-02CB5E7C1DD2}"/>
                </a:ext>
              </a:extLst>
            </p:cNvPr>
            <p:cNvSpPr txBox="1"/>
            <p:nvPr/>
          </p:nvSpPr>
          <p:spPr>
            <a:xfrm>
              <a:off x="4597686" y="3914331"/>
              <a:ext cx="1542506" cy="175875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325">
                  <a:solidFill>
                    <a:srgbClr val="313C42"/>
                  </a:solidFill>
                  <a:cs typeface="+mn-ea"/>
                  <a:sym typeface="+mn-lt"/>
                </a:rPr>
                <a:t>公司目前福利：</a:t>
              </a:r>
              <a:endParaRPr lang="zh-CN" altLang="en-US" sz="1325" dirty="0">
                <a:solidFill>
                  <a:srgbClr val="313C42"/>
                </a:solidFill>
                <a:cs typeface="+mn-ea"/>
                <a:sym typeface="+mn-lt"/>
              </a:endParaRPr>
            </a:p>
          </p:txBody>
        </p:sp>
        <p:sp>
          <p:nvSpPr>
            <p:cNvPr id="39" name="TextBox 157">
              <a:extLst>
                <a:ext uri="{FF2B5EF4-FFF2-40B4-BE49-F238E27FC236}">
                  <a16:creationId xmlns:a16="http://schemas.microsoft.com/office/drawing/2014/main" id="{7E4B293E-BC62-4CC4-A4D0-A45FCDE2525F}"/>
                </a:ext>
              </a:extLst>
            </p:cNvPr>
            <p:cNvSpPr txBox="1"/>
            <p:nvPr/>
          </p:nvSpPr>
          <p:spPr>
            <a:xfrm>
              <a:off x="4597685" y="4107401"/>
              <a:ext cx="1542507" cy="31144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24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760" dirty="0">
                  <a:solidFill>
                    <a:srgbClr val="313C42"/>
                  </a:solidFill>
                  <a:cs typeface="+mn-ea"/>
                  <a:sym typeface="+mn-lt"/>
                </a:rPr>
                <a:t>增加生产员工社会保险，解决员工的门诊和住院治疗费问题以及可能防范存在的工伤风险。</a:t>
              </a:r>
            </a:p>
          </p:txBody>
        </p:sp>
      </p:grpSp>
      <p:grpSp>
        <p:nvGrpSpPr>
          <p:cNvPr id="40" name="Group 158">
            <a:extLst>
              <a:ext uri="{FF2B5EF4-FFF2-40B4-BE49-F238E27FC236}">
                <a16:creationId xmlns:a16="http://schemas.microsoft.com/office/drawing/2014/main" id="{2DE22B15-BB77-4CEE-AB96-A65E25DC138B}"/>
              </a:ext>
            </a:extLst>
          </p:cNvPr>
          <p:cNvGrpSpPr/>
          <p:nvPr/>
        </p:nvGrpSpPr>
        <p:grpSpPr>
          <a:xfrm>
            <a:off x="8900520" y="3047613"/>
            <a:ext cx="1930533" cy="676513"/>
            <a:chOff x="6978976" y="3914331"/>
            <a:chExt cx="1542507" cy="507412"/>
          </a:xfrm>
        </p:grpSpPr>
        <p:sp>
          <p:nvSpPr>
            <p:cNvPr id="41" name="TextBox 159">
              <a:extLst>
                <a:ext uri="{FF2B5EF4-FFF2-40B4-BE49-F238E27FC236}">
                  <a16:creationId xmlns:a16="http://schemas.microsoft.com/office/drawing/2014/main" id="{62F94A5C-98A2-4B17-B7F8-6B5C8E44EAC7}"/>
                </a:ext>
              </a:extLst>
            </p:cNvPr>
            <p:cNvSpPr txBox="1"/>
            <p:nvPr/>
          </p:nvSpPr>
          <p:spPr>
            <a:xfrm>
              <a:off x="6978977" y="3914331"/>
              <a:ext cx="1542506" cy="175875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325">
                  <a:solidFill>
                    <a:srgbClr val="313C42"/>
                  </a:solidFill>
                  <a:cs typeface="+mn-ea"/>
                  <a:sym typeface="+mn-lt"/>
                </a:rPr>
                <a:t>公司目前福利：</a:t>
              </a:r>
              <a:endParaRPr lang="zh-CN" altLang="en-US" sz="1325" dirty="0">
                <a:solidFill>
                  <a:srgbClr val="313C42"/>
                </a:solidFill>
                <a:cs typeface="+mn-ea"/>
                <a:sym typeface="+mn-lt"/>
              </a:endParaRPr>
            </a:p>
          </p:txBody>
        </p:sp>
        <p:sp>
          <p:nvSpPr>
            <p:cNvPr id="42" name="TextBox 160">
              <a:extLst>
                <a:ext uri="{FF2B5EF4-FFF2-40B4-BE49-F238E27FC236}">
                  <a16:creationId xmlns:a16="http://schemas.microsoft.com/office/drawing/2014/main" id="{41C5EAB0-FE74-485B-84A9-8F2A15F9C053}"/>
                </a:ext>
              </a:extLst>
            </p:cNvPr>
            <p:cNvSpPr txBox="1"/>
            <p:nvPr/>
          </p:nvSpPr>
          <p:spPr>
            <a:xfrm>
              <a:off x="6978976" y="4107401"/>
              <a:ext cx="1542507" cy="314342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24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sz="760" dirty="0">
                  <a:solidFill>
                    <a:srgbClr val="313C42"/>
                  </a:solidFill>
                  <a:cs typeface="+mn-ea"/>
                  <a:sym typeface="+mn-lt"/>
                </a:rPr>
                <a:t>深圳户籍员工人事档案管理，托管在深圳市人才交流中心和南山劳动局，外地办事处人员社保全部在深圳缴纳。</a:t>
              </a:r>
            </a:p>
          </p:txBody>
        </p:sp>
      </p:grpSp>
      <p:grpSp>
        <p:nvGrpSpPr>
          <p:cNvPr id="43" name="Group 161">
            <a:extLst>
              <a:ext uri="{FF2B5EF4-FFF2-40B4-BE49-F238E27FC236}">
                <a16:creationId xmlns:a16="http://schemas.microsoft.com/office/drawing/2014/main" id="{B32931D1-F0C1-4406-AB9B-690D713714B8}"/>
              </a:ext>
            </a:extLst>
          </p:cNvPr>
          <p:cNvGrpSpPr/>
          <p:nvPr/>
        </p:nvGrpSpPr>
        <p:grpSpPr>
          <a:xfrm>
            <a:off x="6058731" y="4020151"/>
            <a:ext cx="1930533" cy="816213"/>
            <a:chOff x="4597685" y="3914331"/>
            <a:chExt cx="1542507" cy="612193"/>
          </a:xfrm>
        </p:grpSpPr>
        <p:sp>
          <p:nvSpPr>
            <p:cNvPr id="44" name="TextBox 162">
              <a:extLst>
                <a:ext uri="{FF2B5EF4-FFF2-40B4-BE49-F238E27FC236}">
                  <a16:creationId xmlns:a16="http://schemas.microsoft.com/office/drawing/2014/main" id="{B13D277E-B2D6-4DF2-A266-07F3E830BD0E}"/>
                </a:ext>
              </a:extLst>
            </p:cNvPr>
            <p:cNvSpPr txBox="1"/>
            <p:nvPr/>
          </p:nvSpPr>
          <p:spPr>
            <a:xfrm>
              <a:off x="4597686" y="3914331"/>
              <a:ext cx="1542506" cy="175876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325">
                  <a:solidFill>
                    <a:srgbClr val="313C42"/>
                  </a:solidFill>
                  <a:cs typeface="+mn-ea"/>
                  <a:sym typeface="+mn-lt"/>
                </a:rPr>
                <a:t>公司目前福利：</a:t>
              </a:r>
              <a:endParaRPr lang="zh-CN" altLang="en-US" sz="1325" dirty="0">
                <a:solidFill>
                  <a:srgbClr val="313C42"/>
                </a:solidFill>
                <a:cs typeface="+mn-ea"/>
                <a:sym typeface="+mn-lt"/>
              </a:endParaRPr>
            </a:p>
          </p:txBody>
        </p:sp>
        <p:sp>
          <p:nvSpPr>
            <p:cNvPr id="45" name="TextBox 163">
              <a:extLst>
                <a:ext uri="{FF2B5EF4-FFF2-40B4-BE49-F238E27FC236}">
                  <a16:creationId xmlns:a16="http://schemas.microsoft.com/office/drawing/2014/main" id="{04D9943C-50ED-4798-970D-23B6F5C80DE7}"/>
                </a:ext>
              </a:extLst>
            </p:cNvPr>
            <p:cNvSpPr txBox="1"/>
            <p:nvPr/>
          </p:nvSpPr>
          <p:spPr>
            <a:xfrm>
              <a:off x="4597685" y="4107401"/>
              <a:ext cx="1542507" cy="41912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24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760" dirty="0">
                  <a:solidFill>
                    <a:srgbClr val="313C42"/>
                  </a:solidFill>
                  <a:cs typeface="+mn-ea"/>
                  <a:sym typeface="+mn-lt"/>
                </a:rPr>
                <a:t>在法律规定的范围内，在符合公司薪酬政策，考虑公司负担水平的前提下，开发个体化的弹性福利计划。以满足员工对福利的不同偏好，充分发挥福利的长期激励作用。</a:t>
              </a:r>
            </a:p>
          </p:txBody>
        </p:sp>
      </p:grpSp>
      <p:grpSp>
        <p:nvGrpSpPr>
          <p:cNvPr id="46" name="Group 164">
            <a:extLst>
              <a:ext uri="{FF2B5EF4-FFF2-40B4-BE49-F238E27FC236}">
                <a16:creationId xmlns:a16="http://schemas.microsoft.com/office/drawing/2014/main" id="{3D53135E-B033-4A26-9FC8-B616A1A2E11E}"/>
              </a:ext>
            </a:extLst>
          </p:cNvPr>
          <p:cNvGrpSpPr/>
          <p:nvPr/>
        </p:nvGrpSpPr>
        <p:grpSpPr>
          <a:xfrm>
            <a:off x="8900520" y="4020150"/>
            <a:ext cx="1930533" cy="696059"/>
            <a:chOff x="6978976" y="3914331"/>
            <a:chExt cx="1542507" cy="522072"/>
          </a:xfrm>
        </p:grpSpPr>
        <p:sp>
          <p:nvSpPr>
            <p:cNvPr id="47" name="TextBox 165">
              <a:extLst>
                <a:ext uri="{FF2B5EF4-FFF2-40B4-BE49-F238E27FC236}">
                  <a16:creationId xmlns:a16="http://schemas.microsoft.com/office/drawing/2014/main" id="{0A0713B5-7FB7-4F73-85EA-4E2DE29B6CAC}"/>
                </a:ext>
              </a:extLst>
            </p:cNvPr>
            <p:cNvSpPr txBox="1"/>
            <p:nvPr/>
          </p:nvSpPr>
          <p:spPr>
            <a:xfrm>
              <a:off x="6978977" y="3914331"/>
              <a:ext cx="1542506" cy="175875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325">
                  <a:solidFill>
                    <a:srgbClr val="313C42"/>
                  </a:solidFill>
                  <a:cs typeface="+mn-ea"/>
                  <a:sym typeface="+mn-lt"/>
                </a:rPr>
                <a:t>公司目前福利：</a:t>
              </a:r>
              <a:endParaRPr lang="zh-CN" altLang="en-US" sz="1325" dirty="0">
                <a:solidFill>
                  <a:srgbClr val="313C42"/>
                </a:solidFill>
                <a:cs typeface="+mn-ea"/>
                <a:sym typeface="+mn-lt"/>
              </a:endParaRPr>
            </a:p>
          </p:txBody>
        </p:sp>
        <p:sp>
          <p:nvSpPr>
            <p:cNvPr id="48" name="TextBox 166">
              <a:extLst>
                <a:ext uri="{FF2B5EF4-FFF2-40B4-BE49-F238E27FC236}">
                  <a16:creationId xmlns:a16="http://schemas.microsoft.com/office/drawing/2014/main" id="{1EBD5998-1992-401E-A7AA-236709147AA8}"/>
                </a:ext>
              </a:extLst>
            </p:cNvPr>
            <p:cNvSpPr txBox="1"/>
            <p:nvPr/>
          </p:nvSpPr>
          <p:spPr>
            <a:xfrm>
              <a:off x="6978976" y="4107401"/>
              <a:ext cx="1542507" cy="329002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24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sz="760" dirty="0">
                  <a:solidFill>
                    <a:srgbClr val="313C42"/>
                  </a:solidFill>
                  <a:cs typeface="+mn-ea"/>
                  <a:sym typeface="+mn-lt"/>
                </a:rPr>
                <a:t>劳动关系新员工签订一年期，续签员工为三年</a:t>
              </a:r>
            </a:p>
            <a:p>
              <a:pPr defTabSz="128524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sz="760" dirty="0">
                  <a:solidFill>
                    <a:srgbClr val="313C42"/>
                  </a:solidFill>
                  <a:cs typeface="+mn-ea"/>
                  <a:sym typeface="+mn-lt"/>
                </a:rPr>
                <a:t>2018年公司劳动关系管理目标：</a:t>
              </a:r>
            </a:p>
          </p:txBody>
        </p:sp>
      </p:grpSp>
      <p:grpSp>
        <p:nvGrpSpPr>
          <p:cNvPr id="49" name="Group 167">
            <a:extLst>
              <a:ext uri="{FF2B5EF4-FFF2-40B4-BE49-F238E27FC236}">
                <a16:creationId xmlns:a16="http://schemas.microsoft.com/office/drawing/2014/main" id="{A14A112D-6064-4C75-89D7-F5374E050472}"/>
              </a:ext>
            </a:extLst>
          </p:cNvPr>
          <p:cNvGrpSpPr/>
          <p:nvPr/>
        </p:nvGrpSpPr>
        <p:grpSpPr>
          <a:xfrm>
            <a:off x="8225616" y="3997903"/>
            <a:ext cx="625328" cy="607424"/>
            <a:chOff x="6299532" y="4190009"/>
            <a:chExt cx="469021" cy="455593"/>
          </a:xfrm>
        </p:grpSpPr>
        <p:sp>
          <p:nvSpPr>
            <p:cNvPr id="50" name="Oval 168">
              <a:extLst>
                <a:ext uri="{FF2B5EF4-FFF2-40B4-BE49-F238E27FC236}">
                  <a16:creationId xmlns:a16="http://schemas.microsoft.com/office/drawing/2014/main" id="{1994AC4D-79BA-4117-827B-F4AAF6DCF67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299532" y="4190009"/>
              <a:ext cx="469021" cy="455593"/>
            </a:xfrm>
            <a:prstGeom prst="ellipse">
              <a:avLst/>
            </a:prstGeom>
            <a:solidFill>
              <a:srgbClr val="A5A5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760" dirty="0">
                <a:solidFill>
                  <a:srgbClr val="313C42"/>
                </a:solidFill>
                <a:cs typeface="+mn-ea"/>
                <a:sym typeface="+mn-lt"/>
              </a:endParaRPr>
            </a:p>
          </p:txBody>
        </p:sp>
        <p:sp>
          <p:nvSpPr>
            <p:cNvPr id="51" name="Freeform 63">
              <a:extLst>
                <a:ext uri="{FF2B5EF4-FFF2-40B4-BE49-F238E27FC236}">
                  <a16:creationId xmlns:a16="http://schemas.microsoft.com/office/drawing/2014/main" id="{36D202C4-F4B4-41AF-A7EE-59155EC9E9E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86874" y="4310694"/>
              <a:ext cx="294337" cy="214222"/>
            </a:xfrm>
            <a:custGeom>
              <a:avLst/>
              <a:gdLst/>
              <a:ahLst/>
              <a:cxnLst>
                <a:cxn ang="0">
                  <a:pos x="62" y="57"/>
                </a:cxn>
                <a:cxn ang="0">
                  <a:pos x="18" y="57"/>
                </a:cxn>
                <a:cxn ang="0">
                  <a:pos x="0" y="39"/>
                </a:cxn>
                <a:cxn ang="0">
                  <a:pos x="11" y="23"/>
                </a:cxn>
                <a:cxn ang="0">
                  <a:pos x="11" y="21"/>
                </a:cxn>
                <a:cxn ang="0">
                  <a:pos x="31" y="0"/>
                </a:cxn>
                <a:cxn ang="0">
                  <a:pos x="50" y="13"/>
                </a:cxn>
                <a:cxn ang="0">
                  <a:pos x="57" y="11"/>
                </a:cxn>
                <a:cxn ang="0">
                  <a:pos x="67" y="21"/>
                </a:cxn>
                <a:cxn ang="0">
                  <a:pos x="66" y="27"/>
                </a:cxn>
                <a:cxn ang="0">
                  <a:pos x="78" y="42"/>
                </a:cxn>
                <a:cxn ang="0">
                  <a:pos x="62" y="57"/>
                </a:cxn>
                <a:cxn ang="0">
                  <a:pos x="51" y="31"/>
                </a:cxn>
                <a:cxn ang="0">
                  <a:pos x="42" y="31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3" y="16"/>
                </a:cxn>
                <a:cxn ang="0">
                  <a:pos x="31" y="17"/>
                </a:cxn>
                <a:cxn ang="0">
                  <a:pos x="31" y="31"/>
                </a:cxn>
                <a:cxn ang="0">
                  <a:pos x="22" y="31"/>
                </a:cxn>
                <a:cxn ang="0">
                  <a:pos x="21" y="33"/>
                </a:cxn>
                <a:cxn ang="0">
                  <a:pos x="21" y="34"/>
                </a:cxn>
                <a:cxn ang="0">
                  <a:pos x="36" y="48"/>
                </a:cxn>
                <a:cxn ang="0">
                  <a:pos x="36" y="48"/>
                </a:cxn>
                <a:cxn ang="0">
                  <a:pos x="37" y="48"/>
                </a:cxn>
                <a:cxn ang="0">
                  <a:pos x="51" y="34"/>
                </a:cxn>
                <a:cxn ang="0">
                  <a:pos x="52" y="33"/>
                </a:cxn>
                <a:cxn ang="0">
                  <a:pos x="51" y="31"/>
                </a:cxn>
              </a:cxnLst>
              <a:rect l="0" t="0" r="r" b="b"/>
              <a:pathLst>
                <a:path w="78" h="57">
                  <a:moveTo>
                    <a:pt x="62" y="57"/>
                  </a:moveTo>
                  <a:cubicBezTo>
                    <a:pt x="18" y="57"/>
                    <a:pt x="18" y="57"/>
                    <a:pt x="18" y="57"/>
                  </a:cubicBezTo>
                  <a:cubicBezTo>
                    <a:pt x="9" y="57"/>
                    <a:pt x="0" y="49"/>
                    <a:pt x="0" y="39"/>
                  </a:cubicBezTo>
                  <a:cubicBezTo>
                    <a:pt x="0" y="32"/>
                    <a:pt x="5" y="26"/>
                    <a:pt x="11" y="23"/>
                  </a:cubicBezTo>
                  <a:cubicBezTo>
                    <a:pt x="11" y="22"/>
                    <a:pt x="11" y="22"/>
                    <a:pt x="11" y="21"/>
                  </a:cubicBezTo>
                  <a:cubicBezTo>
                    <a:pt x="11" y="10"/>
                    <a:pt x="20" y="0"/>
                    <a:pt x="31" y="0"/>
                  </a:cubicBezTo>
                  <a:cubicBezTo>
                    <a:pt x="40" y="0"/>
                    <a:pt x="47" y="6"/>
                    <a:pt x="50" y="13"/>
                  </a:cubicBezTo>
                  <a:cubicBezTo>
                    <a:pt x="52" y="12"/>
                    <a:pt x="55" y="11"/>
                    <a:pt x="57" y="11"/>
                  </a:cubicBezTo>
                  <a:cubicBezTo>
                    <a:pt x="63" y="11"/>
                    <a:pt x="67" y="15"/>
                    <a:pt x="67" y="21"/>
                  </a:cubicBezTo>
                  <a:cubicBezTo>
                    <a:pt x="67" y="23"/>
                    <a:pt x="67" y="25"/>
                    <a:pt x="66" y="27"/>
                  </a:cubicBezTo>
                  <a:cubicBezTo>
                    <a:pt x="73" y="28"/>
                    <a:pt x="78" y="34"/>
                    <a:pt x="78" y="42"/>
                  </a:cubicBezTo>
                  <a:cubicBezTo>
                    <a:pt x="78" y="50"/>
                    <a:pt x="71" y="57"/>
                    <a:pt x="62" y="57"/>
                  </a:cubicBezTo>
                  <a:close/>
                  <a:moveTo>
                    <a:pt x="51" y="31"/>
                  </a:moveTo>
                  <a:cubicBezTo>
                    <a:pt x="42" y="31"/>
                    <a:pt x="42" y="31"/>
                    <a:pt x="42" y="31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2" y="16"/>
                    <a:pt x="41" y="16"/>
                    <a:pt x="40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2" y="16"/>
                    <a:pt x="31" y="16"/>
                    <a:pt x="31" y="17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2" y="31"/>
                    <a:pt x="21" y="32"/>
                    <a:pt x="21" y="33"/>
                  </a:cubicBezTo>
                  <a:cubicBezTo>
                    <a:pt x="21" y="33"/>
                    <a:pt x="21" y="33"/>
                    <a:pt x="21" y="34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51" y="34"/>
                    <a:pt x="51" y="34"/>
                    <a:pt x="51" y="34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52" y="32"/>
                    <a:pt x="51" y="31"/>
                    <a:pt x="51" y="3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1912" tIns="60956" rIns="121912" bIns="60956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760" dirty="0">
                <a:solidFill>
                  <a:srgbClr val="313C42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2" name="Group 170">
            <a:extLst>
              <a:ext uri="{FF2B5EF4-FFF2-40B4-BE49-F238E27FC236}">
                <a16:creationId xmlns:a16="http://schemas.microsoft.com/office/drawing/2014/main" id="{CB59486E-DB0F-4151-BDAB-59D41D1DD23F}"/>
              </a:ext>
            </a:extLst>
          </p:cNvPr>
          <p:cNvGrpSpPr/>
          <p:nvPr/>
        </p:nvGrpSpPr>
        <p:grpSpPr>
          <a:xfrm>
            <a:off x="5356187" y="2160009"/>
            <a:ext cx="625328" cy="607424"/>
            <a:chOff x="630683" y="3383511"/>
            <a:chExt cx="469021" cy="455593"/>
          </a:xfrm>
        </p:grpSpPr>
        <p:sp>
          <p:nvSpPr>
            <p:cNvPr id="53" name="Oval 171">
              <a:extLst>
                <a:ext uri="{FF2B5EF4-FFF2-40B4-BE49-F238E27FC236}">
                  <a16:creationId xmlns:a16="http://schemas.microsoft.com/office/drawing/2014/main" id="{91CD1CD4-5B54-4636-907F-8EB415AFDA1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0683" y="3383511"/>
              <a:ext cx="469021" cy="455593"/>
            </a:xfrm>
            <a:prstGeom prst="ellipse">
              <a:avLst/>
            </a:prstGeom>
            <a:solidFill>
              <a:srgbClr val="4D9E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760" dirty="0">
                <a:solidFill>
                  <a:srgbClr val="313C42"/>
                </a:solidFill>
                <a:cs typeface="+mn-ea"/>
                <a:sym typeface="+mn-lt"/>
              </a:endParaRPr>
            </a:p>
          </p:txBody>
        </p:sp>
        <p:sp>
          <p:nvSpPr>
            <p:cNvPr id="54" name="Freeform 117">
              <a:extLst>
                <a:ext uri="{FF2B5EF4-FFF2-40B4-BE49-F238E27FC236}">
                  <a16:creationId xmlns:a16="http://schemas.microsoft.com/office/drawing/2014/main" id="{995D3C99-C3D8-4382-A1BB-D396CBA5169B}"/>
                </a:ext>
              </a:extLst>
            </p:cNvPr>
            <p:cNvSpPr/>
            <p:nvPr/>
          </p:nvSpPr>
          <p:spPr bwMode="auto">
            <a:xfrm>
              <a:off x="730012" y="3476126"/>
              <a:ext cx="270363" cy="270363"/>
            </a:xfrm>
            <a:custGeom>
              <a:avLst/>
              <a:gdLst/>
              <a:ahLst/>
              <a:cxnLst>
                <a:cxn ang="0">
                  <a:pos x="56" y="51"/>
                </a:cxn>
                <a:cxn ang="0">
                  <a:pos x="51" y="55"/>
                </a:cxn>
                <a:cxn ang="0">
                  <a:pos x="43" y="57"/>
                </a:cxn>
                <a:cxn ang="0">
                  <a:pos x="33" y="54"/>
                </a:cxn>
                <a:cxn ang="0">
                  <a:pos x="26" y="51"/>
                </a:cxn>
                <a:cxn ang="0">
                  <a:pos x="7" y="32"/>
                </a:cxn>
                <a:cxn ang="0">
                  <a:pos x="3" y="25"/>
                </a:cxn>
                <a:cxn ang="0">
                  <a:pos x="0" y="14"/>
                </a:cxn>
                <a:cxn ang="0">
                  <a:pos x="3" y="7"/>
                </a:cxn>
                <a:cxn ang="0">
                  <a:pos x="7" y="2"/>
                </a:cxn>
                <a:cxn ang="0">
                  <a:pos x="12" y="0"/>
                </a:cxn>
                <a:cxn ang="0">
                  <a:pos x="13" y="1"/>
                </a:cxn>
                <a:cxn ang="0">
                  <a:pos x="15" y="4"/>
                </a:cxn>
                <a:cxn ang="0">
                  <a:pos x="19" y="10"/>
                </a:cxn>
                <a:cxn ang="0">
                  <a:pos x="21" y="14"/>
                </a:cxn>
                <a:cxn ang="0">
                  <a:pos x="14" y="22"/>
                </a:cxn>
                <a:cxn ang="0">
                  <a:pos x="15" y="26"/>
                </a:cxn>
                <a:cxn ang="0">
                  <a:pos x="32" y="42"/>
                </a:cxn>
                <a:cxn ang="0">
                  <a:pos x="35" y="44"/>
                </a:cxn>
                <a:cxn ang="0">
                  <a:pos x="43" y="36"/>
                </a:cxn>
                <a:cxn ang="0">
                  <a:pos x="47" y="38"/>
                </a:cxn>
                <a:cxn ang="0">
                  <a:pos x="54" y="42"/>
                </a:cxn>
                <a:cxn ang="0">
                  <a:pos x="57" y="44"/>
                </a:cxn>
                <a:cxn ang="0">
                  <a:pos x="57" y="45"/>
                </a:cxn>
                <a:cxn ang="0">
                  <a:pos x="56" y="51"/>
                </a:cxn>
              </a:cxnLst>
              <a:rect l="0" t="0" r="r" b="b"/>
              <a:pathLst>
                <a:path w="57" h="57">
                  <a:moveTo>
                    <a:pt x="56" y="51"/>
                  </a:moveTo>
                  <a:cubicBezTo>
                    <a:pt x="55" y="53"/>
                    <a:pt x="53" y="54"/>
                    <a:pt x="51" y="55"/>
                  </a:cubicBezTo>
                  <a:cubicBezTo>
                    <a:pt x="49" y="56"/>
                    <a:pt x="46" y="57"/>
                    <a:pt x="43" y="57"/>
                  </a:cubicBezTo>
                  <a:cubicBezTo>
                    <a:pt x="40" y="57"/>
                    <a:pt x="36" y="55"/>
                    <a:pt x="33" y="54"/>
                  </a:cubicBezTo>
                  <a:cubicBezTo>
                    <a:pt x="30" y="53"/>
                    <a:pt x="28" y="52"/>
                    <a:pt x="26" y="51"/>
                  </a:cubicBezTo>
                  <a:cubicBezTo>
                    <a:pt x="19" y="47"/>
                    <a:pt x="11" y="38"/>
                    <a:pt x="7" y="32"/>
                  </a:cubicBezTo>
                  <a:cubicBezTo>
                    <a:pt x="5" y="29"/>
                    <a:pt x="4" y="27"/>
                    <a:pt x="3" y="25"/>
                  </a:cubicBezTo>
                  <a:cubicBezTo>
                    <a:pt x="2" y="21"/>
                    <a:pt x="0" y="18"/>
                    <a:pt x="0" y="14"/>
                  </a:cubicBezTo>
                  <a:cubicBezTo>
                    <a:pt x="0" y="11"/>
                    <a:pt x="1" y="9"/>
                    <a:pt x="3" y="7"/>
                  </a:cubicBezTo>
                  <a:cubicBezTo>
                    <a:pt x="4" y="5"/>
                    <a:pt x="5" y="3"/>
                    <a:pt x="7" y="2"/>
                  </a:cubicBezTo>
                  <a:cubicBezTo>
                    <a:pt x="8" y="1"/>
                    <a:pt x="11" y="0"/>
                    <a:pt x="12" y="0"/>
                  </a:cubicBezTo>
                  <a:cubicBezTo>
                    <a:pt x="13" y="0"/>
                    <a:pt x="13" y="0"/>
                    <a:pt x="13" y="1"/>
                  </a:cubicBezTo>
                  <a:cubicBezTo>
                    <a:pt x="14" y="1"/>
                    <a:pt x="15" y="3"/>
                    <a:pt x="15" y="4"/>
                  </a:cubicBezTo>
                  <a:cubicBezTo>
                    <a:pt x="17" y="6"/>
                    <a:pt x="18" y="8"/>
                    <a:pt x="19" y="10"/>
                  </a:cubicBezTo>
                  <a:cubicBezTo>
                    <a:pt x="20" y="12"/>
                    <a:pt x="21" y="13"/>
                    <a:pt x="21" y="14"/>
                  </a:cubicBezTo>
                  <a:cubicBezTo>
                    <a:pt x="21" y="17"/>
                    <a:pt x="14" y="20"/>
                    <a:pt x="14" y="22"/>
                  </a:cubicBezTo>
                  <a:cubicBezTo>
                    <a:pt x="14" y="23"/>
                    <a:pt x="15" y="25"/>
                    <a:pt x="15" y="26"/>
                  </a:cubicBezTo>
                  <a:cubicBezTo>
                    <a:pt x="19" y="33"/>
                    <a:pt x="24" y="38"/>
                    <a:pt x="32" y="42"/>
                  </a:cubicBezTo>
                  <a:cubicBezTo>
                    <a:pt x="33" y="43"/>
                    <a:pt x="34" y="44"/>
                    <a:pt x="35" y="44"/>
                  </a:cubicBezTo>
                  <a:cubicBezTo>
                    <a:pt x="37" y="44"/>
                    <a:pt x="41" y="36"/>
                    <a:pt x="43" y="36"/>
                  </a:cubicBezTo>
                  <a:cubicBezTo>
                    <a:pt x="45" y="36"/>
                    <a:pt x="46" y="38"/>
                    <a:pt x="47" y="38"/>
                  </a:cubicBezTo>
                  <a:cubicBezTo>
                    <a:pt x="49" y="40"/>
                    <a:pt x="52" y="41"/>
                    <a:pt x="54" y="42"/>
                  </a:cubicBezTo>
                  <a:cubicBezTo>
                    <a:pt x="55" y="43"/>
                    <a:pt x="57" y="43"/>
                    <a:pt x="57" y="44"/>
                  </a:cubicBezTo>
                  <a:cubicBezTo>
                    <a:pt x="57" y="45"/>
                    <a:pt x="57" y="45"/>
                    <a:pt x="57" y="45"/>
                  </a:cubicBezTo>
                  <a:cubicBezTo>
                    <a:pt x="57" y="47"/>
                    <a:pt x="56" y="49"/>
                    <a:pt x="56" y="5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1912" tIns="60956" rIns="121912" bIns="60956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760" dirty="0">
                <a:solidFill>
                  <a:srgbClr val="313C42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5" name="Group 173">
            <a:extLst>
              <a:ext uri="{FF2B5EF4-FFF2-40B4-BE49-F238E27FC236}">
                <a16:creationId xmlns:a16="http://schemas.microsoft.com/office/drawing/2014/main" id="{A58DEA0F-4E91-4C93-9B13-963D35F6CAF7}"/>
              </a:ext>
            </a:extLst>
          </p:cNvPr>
          <p:cNvGrpSpPr/>
          <p:nvPr/>
        </p:nvGrpSpPr>
        <p:grpSpPr>
          <a:xfrm>
            <a:off x="5356187" y="3997903"/>
            <a:ext cx="625328" cy="607424"/>
            <a:chOff x="3428938" y="4190009"/>
            <a:chExt cx="469021" cy="455593"/>
          </a:xfrm>
        </p:grpSpPr>
        <p:sp>
          <p:nvSpPr>
            <p:cNvPr id="56" name="Oval 174">
              <a:extLst>
                <a:ext uri="{FF2B5EF4-FFF2-40B4-BE49-F238E27FC236}">
                  <a16:creationId xmlns:a16="http://schemas.microsoft.com/office/drawing/2014/main" id="{670EB0AC-7432-4C27-AAC1-A92AA37DAF3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428938" y="4190009"/>
              <a:ext cx="469021" cy="455593"/>
            </a:xfrm>
            <a:prstGeom prst="ellipse">
              <a:avLst/>
            </a:prstGeom>
            <a:solidFill>
              <a:srgbClr val="4D9E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760" dirty="0">
                <a:solidFill>
                  <a:srgbClr val="313C42"/>
                </a:solidFill>
                <a:cs typeface="+mn-ea"/>
                <a:sym typeface="+mn-lt"/>
              </a:endParaRPr>
            </a:p>
          </p:txBody>
        </p:sp>
        <p:sp>
          <p:nvSpPr>
            <p:cNvPr id="57" name="Freeform 83">
              <a:extLst>
                <a:ext uri="{FF2B5EF4-FFF2-40B4-BE49-F238E27FC236}">
                  <a16:creationId xmlns:a16="http://schemas.microsoft.com/office/drawing/2014/main" id="{5D477D8A-BE19-4537-A8E8-0E7861ADE04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71129" y="4279327"/>
              <a:ext cx="184638" cy="276957"/>
            </a:xfrm>
            <a:custGeom>
              <a:avLst/>
              <a:gdLst/>
              <a:ahLst/>
              <a:cxnLst>
                <a:cxn ang="0">
                  <a:pos x="38" y="26"/>
                </a:cxn>
                <a:cxn ang="0">
                  <a:pos x="24" y="55"/>
                </a:cxn>
                <a:cxn ang="0">
                  <a:pos x="20" y="58"/>
                </a:cxn>
                <a:cxn ang="0">
                  <a:pos x="16" y="55"/>
                </a:cxn>
                <a:cxn ang="0">
                  <a:pos x="2" y="26"/>
                </a:cxn>
                <a:cxn ang="0">
                  <a:pos x="0" y="19"/>
                </a:cxn>
                <a:cxn ang="0">
                  <a:pos x="20" y="0"/>
                </a:cxn>
                <a:cxn ang="0">
                  <a:pos x="39" y="19"/>
                </a:cxn>
                <a:cxn ang="0">
                  <a:pos x="38" y="26"/>
                </a:cxn>
                <a:cxn ang="0">
                  <a:pos x="20" y="9"/>
                </a:cxn>
                <a:cxn ang="0">
                  <a:pos x="10" y="19"/>
                </a:cxn>
                <a:cxn ang="0">
                  <a:pos x="20" y="29"/>
                </a:cxn>
                <a:cxn ang="0">
                  <a:pos x="30" y="19"/>
                </a:cxn>
                <a:cxn ang="0">
                  <a:pos x="20" y="9"/>
                </a:cxn>
              </a:cxnLst>
              <a:rect l="0" t="0" r="r" b="b"/>
              <a:pathLst>
                <a:path w="39" h="58">
                  <a:moveTo>
                    <a:pt x="38" y="26"/>
                  </a:moveTo>
                  <a:cubicBezTo>
                    <a:pt x="24" y="55"/>
                    <a:pt x="24" y="55"/>
                    <a:pt x="24" y="55"/>
                  </a:cubicBezTo>
                  <a:cubicBezTo>
                    <a:pt x="23" y="57"/>
                    <a:pt x="22" y="58"/>
                    <a:pt x="20" y="58"/>
                  </a:cubicBezTo>
                  <a:cubicBezTo>
                    <a:pt x="18" y="58"/>
                    <a:pt x="16" y="57"/>
                    <a:pt x="16" y="55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" y="24"/>
                    <a:pt x="0" y="21"/>
                    <a:pt x="0" y="19"/>
                  </a:cubicBezTo>
                  <a:cubicBezTo>
                    <a:pt x="0" y="8"/>
                    <a:pt x="9" y="0"/>
                    <a:pt x="20" y="0"/>
                  </a:cubicBezTo>
                  <a:cubicBezTo>
                    <a:pt x="31" y="0"/>
                    <a:pt x="39" y="8"/>
                    <a:pt x="39" y="19"/>
                  </a:cubicBezTo>
                  <a:cubicBezTo>
                    <a:pt x="39" y="21"/>
                    <a:pt x="39" y="24"/>
                    <a:pt x="38" y="26"/>
                  </a:cubicBezTo>
                  <a:close/>
                  <a:moveTo>
                    <a:pt x="20" y="9"/>
                  </a:moveTo>
                  <a:cubicBezTo>
                    <a:pt x="15" y="9"/>
                    <a:pt x="10" y="14"/>
                    <a:pt x="10" y="19"/>
                  </a:cubicBezTo>
                  <a:cubicBezTo>
                    <a:pt x="10" y="24"/>
                    <a:pt x="15" y="29"/>
                    <a:pt x="20" y="29"/>
                  </a:cubicBezTo>
                  <a:cubicBezTo>
                    <a:pt x="25" y="29"/>
                    <a:pt x="30" y="24"/>
                    <a:pt x="30" y="19"/>
                  </a:cubicBezTo>
                  <a:cubicBezTo>
                    <a:pt x="30" y="14"/>
                    <a:pt x="25" y="9"/>
                    <a:pt x="20" y="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1912" tIns="60956" rIns="121912" bIns="60956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760" dirty="0">
                <a:solidFill>
                  <a:srgbClr val="313C42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8" name="Group 176">
            <a:extLst>
              <a:ext uri="{FF2B5EF4-FFF2-40B4-BE49-F238E27FC236}">
                <a16:creationId xmlns:a16="http://schemas.microsoft.com/office/drawing/2014/main" id="{14F0C92C-21CE-45B8-9FFD-220706108DBF}"/>
              </a:ext>
            </a:extLst>
          </p:cNvPr>
          <p:cNvGrpSpPr/>
          <p:nvPr/>
        </p:nvGrpSpPr>
        <p:grpSpPr>
          <a:xfrm>
            <a:off x="5356187" y="3062691"/>
            <a:ext cx="625328" cy="607424"/>
            <a:chOff x="6299532" y="3384456"/>
            <a:chExt cx="469021" cy="455593"/>
          </a:xfrm>
        </p:grpSpPr>
        <p:sp>
          <p:nvSpPr>
            <p:cNvPr id="59" name="Oval 177">
              <a:extLst>
                <a:ext uri="{FF2B5EF4-FFF2-40B4-BE49-F238E27FC236}">
                  <a16:creationId xmlns:a16="http://schemas.microsoft.com/office/drawing/2014/main" id="{A2F0BCB0-0021-4C9A-9768-0D74B4917B6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299532" y="3384456"/>
              <a:ext cx="469021" cy="45559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760" dirty="0">
                <a:solidFill>
                  <a:srgbClr val="313C42"/>
                </a:solidFill>
                <a:cs typeface="+mn-ea"/>
                <a:sym typeface="+mn-lt"/>
              </a:endParaRPr>
            </a:p>
          </p:txBody>
        </p:sp>
        <p:sp>
          <p:nvSpPr>
            <p:cNvPr id="60" name="Freeform 36">
              <a:extLst>
                <a:ext uri="{FF2B5EF4-FFF2-40B4-BE49-F238E27FC236}">
                  <a16:creationId xmlns:a16="http://schemas.microsoft.com/office/drawing/2014/main" id="{4B34ACCA-CEF0-4A80-A874-46DCA88D4FE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35895" y="3505670"/>
              <a:ext cx="196295" cy="213164"/>
            </a:xfrm>
            <a:custGeom>
              <a:avLst/>
              <a:gdLst/>
              <a:ahLst/>
              <a:cxnLst>
                <a:cxn ang="0">
                  <a:pos x="55" y="64"/>
                </a:cxn>
                <a:cxn ang="0">
                  <a:pos x="0" y="59"/>
                </a:cxn>
                <a:cxn ang="0">
                  <a:pos x="4" y="9"/>
                </a:cxn>
                <a:cxn ang="0">
                  <a:pos x="9" y="5"/>
                </a:cxn>
                <a:cxn ang="0">
                  <a:pos x="17" y="0"/>
                </a:cxn>
                <a:cxn ang="0">
                  <a:pos x="23" y="9"/>
                </a:cxn>
                <a:cxn ang="0">
                  <a:pos x="36" y="5"/>
                </a:cxn>
                <a:cxn ang="0">
                  <a:pos x="44" y="0"/>
                </a:cxn>
                <a:cxn ang="0">
                  <a:pos x="50" y="9"/>
                </a:cxn>
                <a:cxn ang="0">
                  <a:pos x="59" y="13"/>
                </a:cxn>
                <a:cxn ang="0">
                  <a:pos x="15" y="33"/>
                </a:cxn>
                <a:cxn ang="0">
                  <a:pos x="4" y="23"/>
                </a:cxn>
                <a:cxn ang="0">
                  <a:pos x="15" y="33"/>
                </a:cxn>
                <a:cxn ang="0">
                  <a:pos x="15" y="35"/>
                </a:cxn>
                <a:cxn ang="0">
                  <a:pos x="4" y="47"/>
                </a:cxn>
                <a:cxn ang="0">
                  <a:pos x="15" y="59"/>
                </a:cxn>
                <a:cxn ang="0">
                  <a:pos x="4" y="49"/>
                </a:cxn>
                <a:cxn ang="0">
                  <a:pos x="15" y="59"/>
                </a:cxn>
                <a:cxn ang="0">
                  <a:pos x="17" y="4"/>
                </a:cxn>
                <a:cxn ang="0">
                  <a:pos x="13" y="5"/>
                </a:cxn>
                <a:cxn ang="0">
                  <a:pos x="15" y="17"/>
                </a:cxn>
                <a:cxn ang="0">
                  <a:pos x="18" y="16"/>
                </a:cxn>
                <a:cxn ang="0">
                  <a:pos x="28" y="33"/>
                </a:cxn>
                <a:cxn ang="0">
                  <a:pos x="17" y="23"/>
                </a:cxn>
                <a:cxn ang="0">
                  <a:pos x="28" y="33"/>
                </a:cxn>
                <a:cxn ang="0">
                  <a:pos x="28" y="35"/>
                </a:cxn>
                <a:cxn ang="0">
                  <a:pos x="17" y="47"/>
                </a:cxn>
                <a:cxn ang="0">
                  <a:pos x="28" y="59"/>
                </a:cxn>
                <a:cxn ang="0">
                  <a:pos x="17" y="49"/>
                </a:cxn>
                <a:cxn ang="0">
                  <a:pos x="28" y="59"/>
                </a:cxn>
                <a:cxn ang="0">
                  <a:pos x="42" y="23"/>
                </a:cxn>
                <a:cxn ang="0">
                  <a:pos x="31" y="33"/>
                </a:cxn>
                <a:cxn ang="0">
                  <a:pos x="42" y="47"/>
                </a:cxn>
                <a:cxn ang="0">
                  <a:pos x="31" y="35"/>
                </a:cxn>
                <a:cxn ang="0">
                  <a:pos x="42" y="47"/>
                </a:cxn>
                <a:cxn ang="0">
                  <a:pos x="42" y="49"/>
                </a:cxn>
                <a:cxn ang="0">
                  <a:pos x="31" y="59"/>
                </a:cxn>
                <a:cxn ang="0">
                  <a:pos x="45" y="5"/>
                </a:cxn>
                <a:cxn ang="0">
                  <a:pos x="42" y="4"/>
                </a:cxn>
                <a:cxn ang="0">
                  <a:pos x="41" y="16"/>
                </a:cxn>
                <a:cxn ang="0">
                  <a:pos x="44" y="17"/>
                </a:cxn>
                <a:cxn ang="0">
                  <a:pos x="45" y="5"/>
                </a:cxn>
                <a:cxn ang="0">
                  <a:pos x="55" y="23"/>
                </a:cxn>
                <a:cxn ang="0">
                  <a:pos x="44" y="33"/>
                </a:cxn>
                <a:cxn ang="0">
                  <a:pos x="55" y="47"/>
                </a:cxn>
                <a:cxn ang="0">
                  <a:pos x="44" y="35"/>
                </a:cxn>
                <a:cxn ang="0">
                  <a:pos x="55" y="47"/>
                </a:cxn>
                <a:cxn ang="0">
                  <a:pos x="55" y="49"/>
                </a:cxn>
                <a:cxn ang="0">
                  <a:pos x="44" y="59"/>
                </a:cxn>
              </a:cxnLst>
              <a:rect l="0" t="0" r="r" b="b"/>
              <a:pathLst>
                <a:path w="59" h="64">
                  <a:moveTo>
                    <a:pt x="59" y="59"/>
                  </a:moveTo>
                  <a:cubicBezTo>
                    <a:pt x="59" y="62"/>
                    <a:pt x="57" y="64"/>
                    <a:pt x="55" y="64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2" y="64"/>
                    <a:pt x="0" y="62"/>
                    <a:pt x="0" y="59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2" y="9"/>
                    <a:pt x="4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2"/>
                    <a:pt x="11" y="0"/>
                    <a:pt x="15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0" y="0"/>
                    <a:pt x="23" y="2"/>
                    <a:pt x="23" y="5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6" y="2"/>
                    <a:pt x="39" y="0"/>
                    <a:pt x="4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7" y="0"/>
                    <a:pt x="50" y="2"/>
                    <a:pt x="50" y="5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57" y="9"/>
                    <a:pt x="59" y="11"/>
                    <a:pt x="59" y="13"/>
                  </a:cubicBezTo>
                  <a:lnTo>
                    <a:pt x="59" y="59"/>
                  </a:lnTo>
                  <a:close/>
                  <a:moveTo>
                    <a:pt x="15" y="33"/>
                  </a:moveTo>
                  <a:cubicBezTo>
                    <a:pt x="15" y="23"/>
                    <a:pt x="15" y="23"/>
                    <a:pt x="15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33"/>
                    <a:pt x="4" y="33"/>
                    <a:pt x="4" y="33"/>
                  </a:cubicBezTo>
                  <a:lnTo>
                    <a:pt x="15" y="33"/>
                  </a:lnTo>
                  <a:close/>
                  <a:moveTo>
                    <a:pt x="15" y="47"/>
                  </a:moveTo>
                  <a:cubicBezTo>
                    <a:pt x="15" y="35"/>
                    <a:pt x="15" y="35"/>
                    <a:pt x="15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47"/>
                    <a:pt x="4" y="47"/>
                    <a:pt x="4" y="47"/>
                  </a:cubicBezTo>
                  <a:lnTo>
                    <a:pt x="15" y="47"/>
                  </a:lnTo>
                  <a:close/>
                  <a:moveTo>
                    <a:pt x="15" y="59"/>
                  </a:moveTo>
                  <a:cubicBezTo>
                    <a:pt x="15" y="49"/>
                    <a:pt x="15" y="49"/>
                    <a:pt x="15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59"/>
                    <a:pt x="4" y="59"/>
                    <a:pt x="4" y="59"/>
                  </a:cubicBezTo>
                  <a:lnTo>
                    <a:pt x="15" y="59"/>
                  </a:lnTo>
                  <a:close/>
                  <a:moveTo>
                    <a:pt x="18" y="5"/>
                  </a:moveTo>
                  <a:cubicBezTo>
                    <a:pt x="18" y="5"/>
                    <a:pt x="18" y="4"/>
                    <a:pt x="17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4" y="4"/>
                    <a:pt x="13" y="5"/>
                    <a:pt x="13" y="5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4" y="17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8" y="17"/>
                    <a:pt x="18" y="16"/>
                    <a:pt x="18" y="16"/>
                  </a:cubicBezTo>
                  <a:lnTo>
                    <a:pt x="18" y="5"/>
                  </a:lnTo>
                  <a:close/>
                  <a:moveTo>
                    <a:pt x="28" y="33"/>
                  </a:moveTo>
                  <a:cubicBezTo>
                    <a:pt x="28" y="23"/>
                    <a:pt x="28" y="23"/>
                    <a:pt x="28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33"/>
                    <a:pt x="17" y="33"/>
                    <a:pt x="17" y="33"/>
                  </a:cubicBezTo>
                  <a:lnTo>
                    <a:pt x="28" y="33"/>
                  </a:lnTo>
                  <a:close/>
                  <a:moveTo>
                    <a:pt x="28" y="47"/>
                  </a:moveTo>
                  <a:cubicBezTo>
                    <a:pt x="28" y="35"/>
                    <a:pt x="28" y="35"/>
                    <a:pt x="28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47"/>
                    <a:pt x="17" y="47"/>
                    <a:pt x="17" y="47"/>
                  </a:cubicBezTo>
                  <a:lnTo>
                    <a:pt x="28" y="47"/>
                  </a:lnTo>
                  <a:close/>
                  <a:moveTo>
                    <a:pt x="28" y="59"/>
                  </a:moveTo>
                  <a:cubicBezTo>
                    <a:pt x="28" y="49"/>
                    <a:pt x="28" y="49"/>
                    <a:pt x="28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59"/>
                    <a:pt x="17" y="59"/>
                    <a:pt x="17" y="59"/>
                  </a:cubicBezTo>
                  <a:lnTo>
                    <a:pt x="28" y="59"/>
                  </a:lnTo>
                  <a:close/>
                  <a:moveTo>
                    <a:pt x="42" y="33"/>
                  </a:moveTo>
                  <a:cubicBezTo>
                    <a:pt x="42" y="23"/>
                    <a:pt x="42" y="23"/>
                    <a:pt x="42" y="23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1" y="33"/>
                    <a:pt x="31" y="33"/>
                    <a:pt x="31" y="33"/>
                  </a:cubicBezTo>
                  <a:lnTo>
                    <a:pt x="42" y="33"/>
                  </a:lnTo>
                  <a:close/>
                  <a:moveTo>
                    <a:pt x="42" y="47"/>
                  </a:moveTo>
                  <a:cubicBezTo>
                    <a:pt x="42" y="35"/>
                    <a:pt x="42" y="35"/>
                    <a:pt x="42" y="3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1" y="47"/>
                    <a:pt x="31" y="47"/>
                    <a:pt x="31" y="47"/>
                  </a:cubicBezTo>
                  <a:lnTo>
                    <a:pt x="42" y="47"/>
                  </a:lnTo>
                  <a:close/>
                  <a:moveTo>
                    <a:pt x="42" y="59"/>
                  </a:moveTo>
                  <a:cubicBezTo>
                    <a:pt x="42" y="49"/>
                    <a:pt x="42" y="49"/>
                    <a:pt x="42" y="49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1" y="59"/>
                    <a:pt x="31" y="59"/>
                    <a:pt x="31" y="59"/>
                  </a:cubicBezTo>
                  <a:lnTo>
                    <a:pt x="42" y="59"/>
                  </a:lnTo>
                  <a:close/>
                  <a:moveTo>
                    <a:pt x="45" y="5"/>
                  </a:moveTo>
                  <a:cubicBezTo>
                    <a:pt x="45" y="5"/>
                    <a:pt x="45" y="4"/>
                    <a:pt x="44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1" y="4"/>
                    <a:pt x="41" y="5"/>
                    <a:pt x="41" y="5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1" y="16"/>
                    <a:pt x="41" y="17"/>
                    <a:pt x="42" y="17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5" y="17"/>
                    <a:pt x="45" y="16"/>
                    <a:pt x="45" y="16"/>
                  </a:cubicBezTo>
                  <a:lnTo>
                    <a:pt x="45" y="5"/>
                  </a:lnTo>
                  <a:close/>
                  <a:moveTo>
                    <a:pt x="55" y="33"/>
                  </a:moveTo>
                  <a:cubicBezTo>
                    <a:pt x="55" y="23"/>
                    <a:pt x="55" y="23"/>
                    <a:pt x="55" y="23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4" y="33"/>
                    <a:pt x="44" y="33"/>
                    <a:pt x="44" y="33"/>
                  </a:cubicBezTo>
                  <a:lnTo>
                    <a:pt x="55" y="33"/>
                  </a:lnTo>
                  <a:close/>
                  <a:moveTo>
                    <a:pt x="55" y="47"/>
                  </a:moveTo>
                  <a:cubicBezTo>
                    <a:pt x="55" y="35"/>
                    <a:pt x="55" y="35"/>
                    <a:pt x="55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47"/>
                    <a:pt x="44" y="47"/>
                    <a:pt x="44" y="47"/>
                  </a:cubicBezTo>
                  <a:lnTo>
                    <a:pt x="55" y="47"/>
                  </a:lnTo>
                  <a:close/>
                  <a:moveTo>
                    <a:pt x="55" y="59"/>
                  </a:moveTo>
                  <a:cubicBezTo>
                    <a:pt x="55" y="49"/>
                    <a:pt x="55" y="49"/>
                    <a:pt x="55" y="49"/>
                  </a:cubicBezTo>
                  <a:cubicBezTo>
                    <a:pt x="44" y="49"/>
                    <a:pt x="44" y="49"/>
                    <a:pt x="44" y="49"/>
                  </a:cubicBezTo>
                  <a:cubicBezTo>
                    <a:pt x="44" y="59"/>
                    <a:pt x="44" y="59"/>
                    <a:pt x="44" y="59"/>
                  </a:cubicBezTo>
                  <a:lnTo>
                    <a:pt x="55" y="5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1912" tIns="60956" rIns="121912" bIns="60956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760" dirty="0">
                <a:solidFill>
                  <a:srgbClr val="313C42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1" name="Group 179">
            <a:extLst>
              <a:ext uri="{FF2B5EF4-FFF2-40B4-BE49-F238E27FC236}">
                <a16:creationId xmlns:a16="http://schemas.microsoft.com/office/drawing/2014/main" id="{2AABDBC2-E38D-4311-9F3D-7CACD8B7F0FD}"/>
              </a:ext>
            </a:extLst>
          </p:cNvPr>
          <p:cNvGrpSpPr/>
          <p:nvPr/>
        </p:nvGrpSpPr>
        <p:grpSpPr>
          <a:xfrm>
            <a:off x="8225616" y="3062691"/>
            <a:ext cx="625328" cy="607424"/>
            <a:chOff x="630683" y="4190009"/>
            <a:chExt cx="469021" cy="455593"/>
          </a:xfrm>
        </p:grpSpPr>
        <p:sp>
          <p:nvSpPr>
            <p:cNvPr id="62" name="Oval 180">
              <a:extLst>
                <a:ext uri="{FF2B5EF4-FFF2-40B4-BE49-F238E27FC236}">
                  <a16:creationId xmlns:a16="http://schemas.microsoft.com/office/drawing/2014/main" id="{AD269FF4-C198-4290-815A-20164AC4EFD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0683" y="4190009"/>
              <a:ext cx="469021" cy="455593"/>
            </a:xfrm>
            <a:prstGeom prst="ellipse">
              <a:avLst/>
            </a:prstGeom>
            <a:solidFill>
              <a:srgbClr val="4D9E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760" dirty="0">
                <a:solidFill>
                  <a:srgbClr val="313C42"/>
                </a:solidFill>
                <a:cs typeface="+mn-ea"/>
                <a:sym typeface="+mn-lt"/>
              </a:endParaRPr>
            </a:p>
          </p:txBody>
        </p:sp>
        <p:sp>
          <p:nvSpPr>
            <p:cNvPr id="63" name="Freeform 103">
              <a:extLst>
                <a:ext uri="{FF2B5EF4-FFF2-40B4-BE49-F238E27FC236}">
                  <a16:creationId xmlns:a16="http://schemas.microsoft.com/office/drawing/2014/main" id="{8F7CC440-6304-4D65-91E2-8D89EB2499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5181" y="4270535"/>
              <a:ext cx="200025" cy="294541"/>
            </a:xfrm>
            <a:custGeom>
              <a:avLst/>
              <a:gdLst/>
              <a:ahLst/>
              <a:cxnLst>
                <a:cxn ang="0">
                  <a:pos x="37" y="29"/>
                </a:cxn>
                <a:cxn ang="0">
                  <a:pos x="31" y="41"/>
                </a:cxn>
                <a:cxn ang="0">
                  <a:pos x="33" y="44"/>
                </a:cxn>
                <a:cxn ang="0">
                  <a:pos x="32" y="47"/>
                </a:cxn>
                <a:cxn ang="0">
                  <a:pos x="33" y="49"/>
                </a:cxn>
                <a:cxn ang="0">
                  <a:pos x="31" y="53"/>
                </a:cxn>
                <a:cxn ang="0">
                  <a:pos x="31" y="54"/>
                </a:cxn>
                <a:cxn ang="0">
                  <a:pos x="27" y="58"/>
                </a:cxn>
                <a:cxn ang="0">
                  <a:pos x="21" y="62"/>
                </a:cxn>
                <a:cxn ang="0">
                  <a:pos x="15" y="58"/>
                </a:cxn>
                <a:cxn ang="0">
                  <a:pos x="11" y="54"/>
                </a:cxn>
                <a:cxn ang="0">
                  <a:pos x="11" y="53"/>
                </a:cxn>
                <a:cxn ang="0">
                  <a:pos x="9" y="49"/>
                </a:cxn>
                <a:cxn ang="0">
                  <a:pos x="10" y="47"/>
                </a:cxn>
                <a:cxn ang="0">
                  <a:pos x="9" y="44"/>
                </a:cxn>
                <a:cxn ang="0">
                  <a:pos x="11" y="41"/>
                </a:cxn>
                <a:cxn ang="0">
                  <a:pos x="5" y="29"/>
                </a:cxn>
                <a:cxn ang="0">
                  <a:pos x="0" y="18"/>
                </a:cxn>
                <a:cxn ang="0">
                  <a:pos x="21" y="0"/>
                </a:cxn>
                <a:cxn ang="0">
                  <a:pos x="42" y="18"/>
                </a:cxn>
                <a:cxn ang="0">
                  <a:pos x="37" y="29"/>
                </a:cxn>
                <a:cxn ang="0">
                  <a:pos x="21" y="6"/>
                </a:cxn>
                <a:cxn ang="0">
                  <a:pos x="6" y="18"/>
                </a:cxn>
                <a:cxn ang="0">
                  <a:pos x="8" y="26"/>
                </a:cxn>
                <a:cxn ang="0">
                  <a:pos x="11" y="28"/>
                </a:cxn>
                <a:cxn ang="0">
                  <a:pos x="16" y="40"/>
                </a:cxn>
                <a:cxn ang="0">
                  <a:pos x="26" y="40"/>
                </a:cxn>
                <a:cxn ang="0">
                  <a:pos x="31" y="28"/>
                </a:cxn>
                <a:cxn ang="0">
                  <a:pos x="34" y="26"/>
                </a:cxn>
                <a:cxn ang="0">
                  <a:pos x="36" y="18"/>
                </a:cxn>
                <a:cxn ang="0">
                  <a:pos x="21" y="6"/>
                </a:cxn>
                <a:cxn ang="0">
                  <a:pos x="29" y="20"/>
                </a:cxn>
                <a:cxn ang="0">
                  <a:pos x="27" y="18"/>
                </a:cxn>
                <a:cxn ang="0">
                  <a:pos x="21" y="15"/>
                </a:cxn>
                <a:cxn ang="0">
                  <a:pos x="20" y="13"/>
                </a:cxn>
                <a:cxn ang="0">
                  <a:pos x="21" y="12"/>
                </a:cxn>
                <a:cxn ang="0">
                  <a:pos x="30" y="18"/>
                </a:cxn>
                <a:cxn ang="0">
                  <a:pos x="29" y="20"/>
                </a:cxn>
              </a:cxnLst>
              <a:rect l="0" t="0" r="r" b="b"/>
              <a:pathLst>
                <a:path w="42" h="62">
                  <a:moveTo>
                    <a:pt x="37" y="29"/>
                  </a:moveTo>
                  <a:cubicBezTo>
                    <a:pt x="35" y="32"/>
                    <a:pt x="31" y="37"/>
                    <a:pt x="31" y="41"/>
                  </a:cubicBezTo>
                  <a:cubicBezTo>
                    <a:pt x="32" y="42"/>
                    <a:pt x="33" y="43"/>
                    <a:pt x="33" y="44"/>
                  </a:cubicBezTo>
                  <a:cubicBezTo>
                    <a:pt x="33" y="45"/>
                    <a:pt x="32" y="46"/>
                    <a:pt x="32" y="47"/>
                  </a:cubicBezTo>
                  <a:cubicBezTo>
                    <a:pt x="32" y="47"/>
                    <a:pt x="33" y="48"/>
                    <a:pt x="33" y="49"/>
                  </a:cubicBezTo>
                  <a:cubicBezTo>
                    <a:pt x="33" y="51"/>
                    <a:pt x="32" y="52"/>
                    <a:pt x="31" y="53"/>
                  </a:cubicBezTo>
                  <a:cubicBezTo>
                    <a:pt x="31" y="53"/>
                    <a:pt x="31" y="54"/>
                    <a:pt x="31" y="54"/>
                  </a:cubicBezTo>
                  <a:cubicBezTo>
                    <a:pt x="31" y="57"/>
                    <a:pt x="29" y="58"/>
                    <a:pt x="27" y="58"/>
                  </a:cubicBezTo>
                  <a:cubicBezTo>
                    <a:pt x="26" y="61"/>
                    <a:pt x="24" y="62"/>
                    <a:pt x="21" y="62"/>
                  </a:cubicBezTo>
                  <a:cubicBezTo>
                    <a:pt x="19" y="62"/>
                    <a:pt x="16" y="61"/>
                    <a:pt x="15" y="58"/>
                  </a:cubicBezTo>
                  <a:cubicBezTo>
                    <a:pt x="13" y="58"/>
                    <a:pt x="11" y="57"/>
                    <a:pt x="11" y="54"/>
                  </a:cubicBezTo>
                  <a:cubicBezTo>
                    <a:pt x="11" y="54"/>
                    <a:pt x="11" y="53"/>
                    <a:pt x="11" y="53"/>
                  </a:cubicBezTo>
                  <a:cubicBezTo>
                    <a:pt x="10" y="52"/>
                    <a:pt x="9" y="51"/>
                    <a:pt x="9" y="49"/>
                  </a:cubicBezTo>
                  <a:cubicBezTo>
                    <a:pt x="9" y="48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3"/>
                    <a:pt x="10" y="42"/>
                    <a:pt x="11" y="41"/>
                  </a:cubicBezTo>
                  <a:cubicBezTo>
                    <a:pt x="11" y="37"/>
                    <a:pt x="7" y="32"/>
                    <a:pt x="5" y="29"/>
                  </a:cubicBezTo>
                  <a:cubicBezTo>
                    <a:pt x="2" y="26"/>
                    <a:pt x="0" y="23"/>
                    <a:pt x="0" y="18"/>
                  </a:cubicBezTo>
                  <a:cubicBezTo>
                    <a:pt x="0" y="8"/>
                    <a:pt x="11" y="0"/>
                    <a:pt x="21" y="0"/>
                  </a:cubicBezTo>
                  <a:cubicBezTo>
                    <a:pt x="31" y="0"/>
                    <a:pt x="42" y="8"/>
                    <a:pt x="42" y="18"/>
                  </a:cubicBezTo>
                  <a:cubicBezTo>
                    <a:pt x="42" y="23"/>
                    <a:pt x="40" y="26"/>
                    <a:pt x="37" y="29"/>
                  </a:cubicBezTo>
                  <a:close/>
                  <a:moveTo>
                    <a:pt x="21" y="6"/>
                  </a:moveTo>
                  <a:cubicBezTo>
                    <a:pt x="14" y="6"/>
                    <a:pt x="6" y="10"/>
                    <a:pt x="6" y="18"/>
                  </a:cubicBezTo>
                  <a:cubicBezTo>
                    <a:pt x="6" y="21"/>
                    <a:pt x="7" y="24"/>
                    <a:pt x="8" y="26"/>
                  </a:cubicBezTo>
                  <a:cubicBezTo>
                    <a:pt x="9" y="27"/>
                    <a:pt x="10" y="27"/>
                    <a:pt x="11" y="28"/>
                  </a:cubicBezTo>
                  <a:cubicBezTo>
                    <a:pt x="14" y="32"/>
                    <a:pt x="16" y="36"/>
                    <a:pt x="16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36"/>
                    <a:pt x="28" y="32"/>
                    <a:pt x="31" y="28"/>
                  </a:cubicBezTo>
                  <a:cubicBezTo>
                    <a:pt x="32" y="27"/>
                    <a:pt x="33" y="27"/>
                    <a:pt x="34" y="26"/>
                  </a:cubicBezTo>
                  <a:cubicBezTo>
                    <a:pt x="35" y="24"/>
                    <a:pt x="36" y="21"/>
                    <a:pt x="36" y="18"/>
                  </a:cubicBezTo>
                  <a:cubicBezTo>
                    <a:pt x="36" y="10"/>
                    <a:pt x="28" y="6"/>
                    <a:pt x="21" y="6"/>
                  </a:cubicBezTo>
                  <a:close/>
                  <a:moveTo>
                    <a:pt x="29" y="20"/>
                  </a:moveTo>
                  <a:cubicBezTo>
                    <a:pt x="28" y="20"/>
                    <a:pt x="27" y="19"/>
                    <a:pt x="27" y="18"/>
                  </a:cubicBezTo>
                  <a:cubicBezTo>
                    <a:pt x="27" y="16"/>
                    <a:pt x="23" y="15"/>
                    <a:pt x="21" y="15"/>
                  </a:cubicBezTo>
                  <a:cubicBezTo>
                    <a:pt x="20" y="15"/>
                    <a:pt x="20" y="14"/>
                    <a:pt x="20" y="13"/>
                  </a:cubicBezTo>
                  <a:cubicBezTo>
                    <a:pt x="20" y="13"/>
                    <a:pt x="20" y="12"/>
                    <a:pt x="21" y="12"/>
                  </a:cubicBezTo>
                  <a:cubicBezTo>
                    <a:pt x="25" y="12"/>
                    <a:pt x="30" y="14"/>
                    <a:pt x="30" y="18"/>
                  </a:cubicBezTo>
                  <a:cubicBezTo>
                    <a:pt x="30" y="19"/>
                    <a:pt x="29" y="20"/>
                    <a:pt x="29" y="2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1912" tIns="60956" rIns="121912" bIns="60956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760" dirty="0">
                <a:solidFill>
                  <a:srgbClr val="313C42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4" name="Group 182">
            <a:extLst>
              <a:ext uri="{FF2B5EF4-FFF2-40B4-BE49-F238E27FC236}">
                <a16:creationId xmlns:a16="http://schemas.microsoft.com/office/drawing/2014/main" id="{B2CEF51D-44D5-486B-95D1-39B7EF389CEB}"/>
              </a:ext>
            </a:extLst>
          </p:cNvPr>
          <p:cNvGrpSpPr/>
          <p:nvPr/>
        </p:nvGrpSpPr>
        <p:grpSpPr>
          <a:xfrm>
            <a:off x="8225616" y="2160009"/>
            <a:ext cx="625328" cy="607424"/>
            <a:chOff x="3425803" y="3384456"/>
            <a:chExt cx="469021" cy="455593"/>
          </a:xfrm>
        </p:grpSpPr>
        <p:sp>
          <p:nvSpPr>
            <p:cNvPr id="65" name="Oval 183">
              <a:extLst>
                <a:ext uri="{FF2B5EF4-FFF2-40B4-BE49-F238E27FC236}">
                  <a16:creationId xmlns:a16="http://schemas.microsoft.com/office/drawing/2014/main" id="{531B53B9-D9D9-4851-B5A6-50A3C6DB8BC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425803" y="3384456"/>
              <a:ext cx="469021" cy="455593"/>
            </a:xfrm>
            <a:prstGeom prst="ellipse">
              <a:avLst/>
            </a:prstGeom>
            <a:solidFill>
              <a:srgbClr val="4D9E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760" dirty="0">
                <a:solidFill>
                  <a:srgbClr val="313C42"/>
                </a:solidFill>
                <a:cs typeface="+mn-ea"/>
                <a:sym typeface="+mn-lt"/>
              </a:endParaRPr>
            </a:p>
          </p:txBody>
        </p:sp>
        <p:sp>
          <p:nvSpPr>
            <p:cNvPr id="66" name="Freeform 5">
              <a:extLst>
                <a:ext uri="{FF2B5EF4-FFF2-40B4-BE49-F238E27FC236}">
                  <a16:creationId xmlns:a16="http://schemas.microsoft.com/office/drawing/2014/main" id="{A4484970-74E3-41F8-A8BC-9C1F1C6C73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20613" y="3471340"/>
              <a:ext cx="279400" cy="279400"/>
            </a:xfrm>
            <a:custGeom>
              <a:avLst/>
              <a:gdLst/>
              <a:ahLst/>
              <a:cxnLst>
                <a:cxn ang="0">
                  <a:pos x="0" y="192"/>
                </a:cxn>
                <a:cxn ang="0">
                  <a:pos x="255" y="135"/>
                </a:cxn>
                <a:cxn ang="0">
                  <a:pos x="277" y="122"/>
                </a:cxn>
                <a:cxn ang="0">
                  <a:pos x="303" y="116"/>
                </a:cxn>
                <a:cxn ang="0">
                  <a:pos x="296" y="105"/>
                </a:cxn>
                <a:cxn ang="0">
                  <a:pos x="278" y="89"/>
                </a:cxn>
                <a:cxn ang="0">
                  <a:pos x="265" y="90"/>
                </a:cxn>
                <a:cxn ang="0">
                  <a:pos x="256" y="82"/>
                </a:cxn>
                <a:cxn ang="0">
                  <a:pos x="231" y="73"/>
                </a:cxn>
                <a:cxn ang="0">
                  <a:pos x="234" y="98"/>
                </a:cxn>
                <a:cxn ang="0">
                  <a:pos x="224" y="118"/>
                </a:cxn>
                <a:cxn ang="0">
                  <a:pos x="205" y="103"/>
                </a:cxn>
                <a:cxn ang="0">
                  <a:pos x="175" y="89"/>
                </a:cxn>
                <a:cxn ang="0">
                  <a:pos x="183" y="68"/>
                </a:cxn>
                <a:cxn ang="0">
                  <a:pos x="212" y="58"/>
                </a:cxn>
                <a:cxn ang="0">
                  <a:pos x="207" y="47"/>
                </a:cxn>
                <a:cxn ang="0">
                  <a:pos x="188" y="50"/>
                </a:cxn>
                <a:cxn ang="0">
                  <a:pos x="168" y="37"/>
                </a:cxn>
                <a:cxn ang="0">
                  <a:pos x="171" y="52"/>
                </a:cxn>
                <a:cxn ang="0">
                  <a:pos x="157" y="52"/>
                </a:cxn>
                <a:cxn ang="0">
                  <a:pos x="141" y="40"/>
                </a:cxn>
                <a:cxn ang="0">
                  <a:pos x="126" y="47"/>
                </a:cxn>
                <a:cxn ang="0">
                  <a:pos x="143" y="51"/>
                </a:cxn>
                <a:cxn ang="0">
                  <a:pos x="131" y="58"/>
                </a:cxn>
                <a:cxn ang="0">
                  <a:pos x="56" y="107"/>
                </a:cxn>
                <a:cxn ang="0">
                  <a:pos x="65" y="118"/>
                </a:cxn>
                <a:cxn ang="0">
                  <a:pos x="79" y="135"/>
                </a:cxn>
                <a:cxn ang="0">
                  <a:pos x="74" y="158"/>
                </a:cxn>
                <a:cxn ang="0">
                  <a:pos x="88" y="185"/>
                </a:cxn>
                <a:cxn ang="0">
                  <a:pos x="108" y="214"/>
                </a:cxn>
                <a:cxn ang="0">
                  <a:pos x="118" y="227"/>
                </a:cxn>
                <a:cxn ang="0">
                  <a:pos x="105" y="197"/>
                </a:cxn>
                <a:cxn ang="0">
                  <a:pos x="125" y="225"/>
                </a:cxn>
                <a:cxn ang="0">
                  <a:pos x="150" y="255"/>
                </a:cxn>
                <a:cxn ang="0">
                  <a:pos x="184" y="269"/>
                </a:cxn>
                <a:cxn ang="0">
                  <a:pos x="213" y="290"/>
                </a:cxn>
                <a:cxn ang="0">
                  <a:pos x="224" y="288"/>
                </a:cxn>
                <a:cxn ang="0">
                  <a:pos x="212" y="268"/>
                </a:cxn>
                <a:cxn ang="0">
                  <a:pos x="197" y="262"/>
                </a:cxn>
                <a:cxn ang="0">
                  <a:pos x="194" y="239"/>
                </a:cxn>
                <a:cxn ang="0">
                  <a:pos x="171" y="250"/>
                </a:cxn>
                <a:cxn ang="0">
                  <a:pos x="168" y="210"/>
                </a:cxn>
                <a:cxn ang="0">
                  <a:pos x="184" y="206"/>
                </a:cxn>
                <a:cxn ang="0">
                  <a:pos x="196" y="202"/>
                </a:cxn>
                <a:cxn ang="0">
                  <a:pos x="214" y="211"/>
                </a:cxn>
                <a:cxn ang="0">
                  <a:pos x="221" y="205"/>
                </a:cxn>
                <a:cxn ang="0">
                  <a:pos x="234" y="179"/>
                </a:cxn>
                <a:cxn ang="0">
                  <a:pos x="233" y="171"/>
                </a:cxn>
                <a:cxn ang="0">
                  <a:pos x="252" y="157"/>
                </a:cxn>
                <a:cxn ang="0">
                  <a:pos x="266" y="143"/>
                </a:cxn>
                <a:cxn ang="0">
                  <a:pos x="273" y="131"/>
                </a:cxn>
                <a:cxn ang="0">
                  <a:pos x="255" y="135"/>
                </a:cxn>
                <a:cxn ang="0">
                  <a:pos x="295" y="298"/>
                </a:cxn>
                <a:cxn ang="0">
                  <a:pos x="272" y="288"/>
                </a:cxn>
                <a:cxn ang="0">
                  <a:pos x="251" y="288"/>
                </a:cxn>
                <a:cxn ang="0">
                  <a:pos x="236" y="286"/>
                </a:cxn>
                <a:cxn ang="0">
                  <a:pos x="230" y="307"/>
                </a:cxn>
                <a:cxn ang="0">
                  <a:pos x="223" y="335"/>
                </a:cxn>
                <a:cxn ang="0">
                  <a:pos x="308" y="302"/>
                </a:cxn>
              </a:cxnLst>
              <a:rect l="0" t="0" r="r" b="b"/>
              <a:pathLst>
                <a:path w="384" h="384">
                  <a:moveTo>
                    <a:pt x="384" y="192"/>
                  </a:moveTo>
                  <a:cubicBezTo>
                    <a:pt x="384" y="298"/>
                    <a:pt x="298" y="384"/>
                    <a:pt x="192" y="384"/>
                  </a:cubicBezTo>
                  <a:cubicBezTo>
                    <a:pt x="86" y="384"/>
                    <a:pt x="0" y="298"/>
                    <a:pt x="0" y="192"/>
                  </a:cubicBezTo>
                  <a:cubicBezTo>
                    <a:pt x="0" y="86"/>
                    <a:pt x="86" y="0"/>
                    <a:pt x="192" y="0"/>
                  </a:cubicBezTo>
                  <a:cubicBezTo>
                    <a:pt x="298" y="0"/>
                    <a:pt x="384" y="86"/>
                    <a:pt x="384" y="192"/>
                  </a:cubicBezTo>
                  <a:close/>
                  <a:moveTo>
                    <a:pt x="255" y="135"/>
                  </a:moveTo>
                  <a:cubicBezTo>
                    <a:pt x="256" y="135"/>
                    <a:pt x="257" y="130"/>
                    <a:pt x="258" y="129"/>
                  </a:cubicBezTo>
                  <a:cubicBezTo>
                    <a:pt x="260" y="127"/>
                    <a:pt x="262" y="126"/>
                    <a:pt x="264" y="125"/>
                  </a:cubicBezTo>
                  <a:cubicBezTo>
                    <a:pt x="268" y="124"/>
                    <a:pt x="272" y="123"/>
                    <a:pt x="277" y="122"/>
                  </a:cubicBezTo>
                  <a:cubicBezTo>
                    <a:pt x="281" y="121"/>
                    <a:pt x="286" y="121"/>
                    <a:pt x="289" y="125"/>
                  </a:cubicBezTo>
                  <a:cubicBezTo>
                    <a:pt x="289" y="124"/>
                    <a:pt x="295" y="119"/>
                    <a:pt x="295" y="119"/>
                  </a:cubicBezTo>
                  <a:cubicBezTo>
                    <a:pt x="298" y="118"/>
                    <a:pt x="301" y="118"/>
                    <a:pt x="303" y="116"/>
                  </a:cubicBezTo>
                  <a:cubicBezTo>
                    <a:pt x="303" y="115"/>
                    <a:pt x="303" y="110"/>
                    <a:pt x="303" y="110"/>
                  </a:cubicBezTo>
                  <a:cubicBezTo>
                    <a:pt x="299" y="111"/>
                    <a:pt x="298" y="107"/>
                    <a:pt x="297" y="103"/>
                  </a:cubicBezTo>
                  <a:cubicBezTo>
                    <a:pt x="297" y="104"/>
                    <a:pt x="297" y="104"/>
                    <a:pt x="296" y="105"/>
                  </a:cubicBezTo>
                  <a:cubicBezTo>
                    <a:pt x="296" y="102"/>
                    <a:pt x="291" y="104"/>
                    <a:pt x="290" y="104"/>
                  </a:cubicBezTo>
                  <a:cubicBezTo>
                    <a:pt x="284" y="102"/>
                    <a:pt x="285" y="98"/>
                    <a:pt x="283" y="94"/>
                  </a:cubicBezTo>
                  <a:cubicBezTo>
                    <a:pt x="282" y="92"/>
                    <a:pt x="279" y="91"/>
                    <a:pt x="278" y="89"/>
                  </a:cubicBezTo>
                  <a:cubicBezTo>
                    <a:pt x="277" y="87"/>
                    <a:pt x="277" y="84"/>
                    <a:pt x="274" y="84"/>
                  </a:cubicBezTo>
                  <a:cubicBezTo>
                    <a:pt x="273" y="84"/>
                    <a:pt x="270" y="89"/>
                    <a:pt x="270" y="89"/>
                  </a:cubicBezTo>
                  <a:cubicBezTo>
                    <a:pt x="267" y="88"/>
                    <a:pt x="266" y="89"/>
                    <a:pt x="265" y="90"/>
                  </a:cubicBezTo>
                  <a:cubicBezTo>
                    <a:pt x="263" y="91"/>
                    <a:pt x="262" y="91"/>
                    <a:pt x="260" y="92"/>
                  </a:cubicBezTo>
                  <a:cubicBezTo>
                    <a:pt x="265" y="90"/>
                    <a:pt x="258" y="88"/>
                    <a:pt x="256" y="88"/>
                  </a:cubicBezTo>
                  <a:cubicBezTo>
                    <a:pt x="260" y="87"/>
                    <a:pt x="258" y="83"/>
                    <a:pt x="256" y="82"/>
                  </a:cubicBezTo>
                  <a:cubicBezTo>
                    <a:pt x="256" y="82"/>
                    <a:pt x="257" y="82"/>
                    <a:pt x="257" y="82"/>
                  </a:cubicBezTo>
                  <a:cubicBezTo>
                    <a:pt x="257" y="79"/>
                    <a:pt x="250" y="77"/>
                    <a:pt x="247" y="76"/>
                  </a:cubicBezTo>
                  <a:cubicBezTo>
                    <a:pt x="245" y="74"/>
                    <a:pt x="233" y="72"/>
                    <a:pt x="231" y="73"/>
                  </a:cubicBezTo>
                  <a:cubicBezTo>
                    <a:pt x="228" y="75"/>
                    <a:pt x="231" y="80"/>
                    <a:pt x="231" y="83"/>
                  </a:cubicBezTo>
                  <a:cubicBezTo>
                    <a:pt x="232" y="86"/>
                    <a:pt x="228" y="86"/>
                    <a:pt x="228" y="89"/>
                  </a:cubicBezTo>
                  <a:cubicBezTo>
                    <a:pt x="228" y="93"/>
                    <a:pt x="236" y="92"/>
                    <a:pt x="234" y="98"/>
                  </a:cubicBezTo>
                  <a:cubicBezTo>
                    <a:pt x="233" y="102"/>
                    <a:pt x="228" y="102"/>
                    <a:pt x="226" y="105"/>
                  </a:cubicBezTo>
                  <a:cubicBezTo>
                    <a:pt x="224" y="108"/>
                    <a:pt x="227" y="112"/>
                    <a:pt x="229" y="114"/>
                  </a:cubicBezTo>
                  <a:cubicBezTo>
                    <a:pt x="231" y="115"/>
                    <a:pt x="225" y="118"/>
                    <a:pt x="224" y="118"/>
                  </a:cubicBezTo>
                  <a:cubicBezTo>
                    <a:pt x="220" y="120"/>
                    <a:pt x="217" y="114"/>
                    <a:pt x="216" y="110"/>
                  </a:cubicBezTo>
                  <a:cubicBezTo>
                    <a:pt x="215" y="108"/>
                    <a:pt x="215" y="104"/>
                    <a:pt x="212" y="103"/>
                  </a:cubicBezTo>
                  <a:cubicBezTo>
                    <a:pt x="210" y="102"/>
                    <a:pt x="206" y="102"/>
                    <a:pt x="205" y="103"/>
                  </a:cubicBezTo>
                  <a:cubicBezTo>
                    <a:pt x="203" y="99"/>
                    <a:pt x="198" y="98"/>
                    <a:pt x="194" y="97"/>
                  </a:cubicBezTo>
                  <a:cubicBezTo>
                    <a:pt x="189" y="95"/>
                    <a:pt x="185" y="95"/>
                    <a:pt x="180" y="96"/>
                  </a:cubicBezTo>
                  <a:cubicBezTo>
                    <a:pt x="181" y="95"/>
                    <a:pt x="179" y="88"/>
                    <a:pt x="175" y="89"/>
                  </a:cubicBezTo>
                  <a:cubicBezTo>
                    <a:pt x="176" y="86"/>
                    <a:pt x="176" y="84"/>
                    <a:pt x="176" y="81"/>
                  </a:cubicBezTo>
                  <a:cubicBezTo>
                    <a:pt x="177" y="79"/>
                    <a:pt x="178" y="77"/>
                    <a:pt x="179" y="75"/>
                  </a:cubicBezTo>
                  <a:cubicBezTo>
                    <a:pt x="180" y="74"/>
                    <a:pt x="185" y="69"/>
                    <a:pt x="183" y="68"/>
                  </a:cubicBezTo>
                  <a:cubicBezTo>
                    <a:pt x="188" y="69"/>
                    <a:pt x="193" y="69"/>
                    <a:pt x="196" y="66"/>
                  </a:cubicBezTo>
                  <a:cubicBezTo>
                    <a:pt x="198" y="63"/>
                    <a:pt x="199" y="60"/>
                    <a:pt x="202" y="57"/>
                  </a:cubicBezTo>
                  <a:cubicBezTo>
                    <a:pt x="205" y="53"/>
                    <a:pt x="209" y="58"/>
                    <a:pt x="212" y="58"/>
                  </a:cubicBezTo>
                  <a:cubicBezTo>
                    <a:pt x="217" y="59"/>
                    <a:pt x="217" y="53"/>
                    <a:pt x="214" y="51"/>
                  </a:cubicBezTo>
                  <a:cubicBezTo>
                    <a:pt x="218" y="51"/>
                    <a:pt x="215" y="45"/>
                    <a:pt x="213" y="44"/>
                  </a:cubicBezTo>
                  <a:cubicBezTo>
                    <a:pt x="211" y="43"/>
                    <a:pt x="202" y="46"/>
                    <a:pt x="207" y="47"/>
                  </a:cubicBezTo>
                  <a:cubicBezTo>
                    <a:pt x="206" y="47"/>
                    <a:pt x="200" y="59"/>
                    <a:pt x="196" y="53"/>
                  </a:cubicBezTo>
                  <a:cubicBezTo>
                    <a:pt x="195" y="52"/>
                    <a:pt x="195" y="47"/>
                    <a:pt x="193" y="46"/>
                  </a:cubicBezTo>
                  <a:cubicBezTo>
                    <a:pt x="190" y="46"/>
                    <a:pt x="189" y="49"/>
                    <a:pt x="188" y="50"/>
                  </a:cubicBezTo>
                  <a:cubicBezTo>
                    <a:pt x="190" y="47"/>
                    <a:pt x="181" y="45"/>
                    <a:pt x="180" y="44"/>
                  </a:cubicBezTo>
                  <a:cubicBezTo>
                    <a:pt x="183" y="42"/>
                    <a:pt x="180" y="39"/>
                    <a:pt x="178" y="38"/>
                  </a:cubicBezTo>
                  <a:cubicBezTo>
                    <a:pt x="176" y="36"/>
                    <a:pt x="169" y="35"/>
                    <a:pt x="168" y="37"/>
                  </a:cubicBezTo>
                  <a:cubicBezTo>
                    <a:pt x="163" y="43"/>
                    <a:pt x="173" y="44"/>
                    <a:pt x="175" y="45"/>
                  </a:cubicBezTo>
                  <a:cubicBezTo>
                    <a:pt x="176" y="46"/>
                    <a:pt x="179" y="48"/>
                    <a:pt x="177" y="49"/>
                  </a:cubicBezTo>
                  <a:cubicBezTo>
                    <a:pt x="176" y="50"/>
                    <a:pt x="171" y="51"/>
                    <a:pt x="171" y="52"/>
                  </a:cubicBezTo>
                  <a:cubicBezTo>
                    <a:pt x="169" y="54"/>
                    <a:pt x="172" y="57"/>
                    <a:pt x="170" y="59"/>
                  </a:cubicBezTo>
                  <a:cubicBezTo>
                    <a:pt x="168" y="57"/>
                    <a:pt x="168" y="53"/>
                    <a:pt x="166" y="50"/>
                  </a:cubicBezTo>
                  <a:cubicBezTo>
                    <a:pt x="168" y="53"/>
                    <a:pt x="157" y="52"/>
                    <a:pt x="157" y="52"/>
                  </a:cubicBezTo>
                  <a:cubicBezTo>
                    <a:pt x="154" y="52"/>
                    <a:pt x="148" y="54"/>
                    <a:pt x="145" y="50"/>
                  </a:cubicBezTo>
                  <a:cubicBezTo>
                    <a:pt x="144" y="49"/>
                    <a:pt x="144" y="44"/>
                    <a:pt x="146" y="45"/>
                  </a:cubicBezTo>
                  <a:cubicBezTo>
                    <a:pt x="144" y="43"/>
                    <a:pt x="142" y="41"/>
                    <a:pt x="141" y="40"/>
                  </a:cubicBezTo>
                  <a:cubicBezTo>
                    <a:pt x="132" y="43"/>
                    <a:pt x="125" y="47"/>
                    <a:pt x="117" y="51"/>
                  </a:cubicBezTo>
                  <a:cubicBezTo>
                    <a:pt x="118" y="51"/>
                    <a:pt x="119" y="51"/>
                    <a:pt x="120" y="50"/>
                  </a:cubicBezTo>
                  <a:cubicBezTo>
                    <a:pt x="122" y="50"/>
                    <a:pt x="124" y="48"/>
                    <a:pt x="126" y="47"/>
                  </a:cubicBezTo>
                  <a:cubicBezTo>
                    <a:pt x="128" y="46"/>
                    <a:pt x="134" y="43"/>
                    <a:pt x="136" y="46"/>
                  </a:cubicBezTo>
                  <a:cubicBezTo>
                    <a:pt x="137" y="45"/>
                    <a:pt x="137" y="45"/>
                    <a:pt x="138" y="44"/>
                  </a:cubicBezTo>
                  <a:cubicBezTo>
                    <a:pt x="139" y="46"/>
                    <a:pt x="141" y="48"/>
                    <a:pt x="143" y="51"/>
                  </a:cubicBezTo>
                  <a:cubicBezTo>
                    <a:pt x="141" y="50"/>
                    <a:pt x="137" y="50"/>
                    <a:pt x="135" y="50"/>
                  </a:cubicBezTo>
                  <a:cubicBezTo>
                    <a:pt x="133" y="51"/>
                    <a:pt x="130" y="51"/>
                    <a:pt x="130" y="53"/>
                  </a:cubicBezTo>
                  <a:cubicBezTo>
                    <a:pt x="130" y="55"/>
                    <a:pt x="131" y="57"/>
                    <a:pt x="131" y="58"/>
                  </a:cubicBezTo>
                  <a:cubicBezTo>
                    <a:pt x="128" y="56"/>
                    <a:pt x="125" y="52"/>
                    <a:pt x="121" y="51"/>
                  </a:cubicBezTo>
                  <a:cubicBezTo>
                    <a:pt x="119" y="51"/>
                    <a:pt x="117" y="51"/>
                    <a:pt x="115" y="52"/>
                  </a:cubicBezTo>
                  <a:cubicBezTo>
                    <a:pt x="91" y="65"/>
                    <a:pt x="71" y="84"/>
                    <a:pt x="56" y="107"/>
                  </a:cubicBezTo>
                  <a:cubicBezTo>
                    <a:pt x="57" y="108"/>
                    <a:pt x="58" y="109"/>
                    <a:pt x="59" y="109"/>
                  </a:cubicBezTo>
                  <a:cubicBezTo>
                    <a:pt x="62" y="110"/>
                    <a:pt x="59" y="117"/>
                    <a:pt x="64" y="113"/>
                  </a:cubicBezTo>
                  <a:cubicBezTo>
                    <a:pt x="66" y="115"/>
                    <a:pt x="66" y="116"/>
                    <a:pt x="65" y="118"/>
                  </a:cubicBezTo>
                  <a:cubicBezTo>
                    <a:pt x="65" y="118"/>
                    <a:pt x="75" y="124"/>
                    <a:pt x="76" y="125"/>
                  </a:cubicBezTo>
                  <a:cubicBezTo>
                    <a:pt x="78" y="126"/>
                    <a:pt x="80" y="128"/>
                    <a:pt x="81" y="130"/>
                  </a:cubicBezTo>
                  <a:cubicBezTo>
                    <a:pt x="82" y="132"/>
                    <a:pt x="80" y="134"/>
                    <a:pt x="79" y="135"/>
                  </a:cubicBezTo>
                  <a:cubicBezTo>
                    <a:pt x="78" y="134"/>
                    <a:pt x="75" y="130"/>
                    <a:pt x="74" y="131"/>
                  </a:cubicBezTo>
                  <a:cubicBezTo>
                    <a:pt x="73" y="133"/>
                    <a:pt x="74" y="139"/>
                    <a:pt x="77" y="139"/>
                  </a:cubicBezTo>
                  <a:cubicBezTo>
                    <a:pt x="73" y="139"/>
                    <a:pt x="75" y="155"/>
                    <a:pt x="74" y="158"/>
                  </a:cubicBezTo>
                  <a:cubicBezTo>
                    <a:pt x="74" y="158"/>
                    <a:pt x="74" y="158"/>
                    <a:pt x="74" y="158"/>
                  </a:cubicBezTo>
                  <a:cubicBezTo>
                    <a:pt x="73" y="161"/>
                    <a:pt x="76" y="173"/>
                    <a:pt x="81" y="172"/>
                  </a:cubicBezTo>
                  <a:cubicBezTo>
                    <a:pt x="78" y="172"/>
                    <a:pt x="87" y="184"/>
                    <a:pt x="88" y="185"/>
                  </a:cubicBezTo>
                  <a:cubicBezTo>
                    <a:pt x="91" y="187"/>
                    <a:pt x="95" y="188"/>
                    <a:pt x="97" y="192"/>
                  </a:cubicBezTo>
                  <a:cubicBezTo>
                    <a:pt x="100" y="195"/>
                    <a:pt x="100" y="201"/>
                    <a:pt x="103" y="203"/>
                  </a:cubicBezTo>
                  <a:cubicBezTo>
                    <a:pt x="102" y="206"/>
                    <a:pt x="108" y="210"/>
                    <a:pt x="108" y="214"/>
                  </a:cubicBezTo>
                  <a:cubicBezTo>
                    <a:pt x="108" y="214"/>
                    <a:pt x="107" y="214"/>
                    <a:pt x="107" y="215"/>
                  </a:cubicBezTo>
                  <a:cubicBezTo>
                    <a:pt x="108" y="218"/>
                    <a:pt x="113" y="218"/>
                    <a:pt x="115" y="221"/>
                  </a:cubicBezTo>
                  <a:cubicBezTo>
                    <a:pt x="116" y="223"/>
                    <a:pt x="115" y="228"/>
                    <a:pt x="118" y="227"/>
                  </a:cubicBezTo>
                  <a:cubicBezTo>
                    <a:pt x="118" y="222"/>
                    <a:pt x="115" y="216"/>
                    <a:pt x="112" y="212"/>
                  </a:cubicBezTo>
                  <a:cubicBezTo>
                    <a:pt x="110" y="209"/>
                    <a:pt x="109" y="207"/>
                    <a:pt x="108" y="204"/>
                  </a:cubicBezTo>
                  <a:cubicBezTo>
                    <a:pt x="106" y="202"/>
                    <a:pt x="106" y="199"/>
                    <a:pt x="105" y="197"/>
                  </a:cubicBezTo>
                  <a:cubicBezTo>
                    <a:pt x="106" y="197"/>
                    <a:pt x="112" y="199"/>
                    <a:pt x="111" y="200"/>
                  </a:cubicBezTo>
                  <a:cubicBezTo>
                    <a:pt x="109" y="205"/>
                    <a:pt x="119" y="214"/>
                    <a:pt x="122" y="217"/>
                  </a:cubicBezTo>
                  <a:cubicBezTo>
                    <a:pt x="123" y="218"/>
                    <a:pt x="128" y="225"/>
                    <a:pt x="125" y="225"/>
                  </a:cubicBezTo>
                  <a:cubicBezTo>
                    <a:pt x="129" y="225"/>
                    <a:pt x="133" y="230"/>
                    <a:pt x="135" y="233"/>
                  </a:cubicBezTo>
                  <a:cubicBezTo>
                    <a:pt x="137" y="236"/>
                    <a:pt x="136" y="241"/>
                    <a:pt x="138" y="245"/>
                  </a:cubicBezTo>
                  <a:cubicBezTo>
                    <a:pt x="139" y="250"/>
                    <a:pt x="146" y="252"/>
                    <a:pt x="150" y="255"/>
                  </a:cubicBezTo>
                  <a:cubicBezTo>
                    <a:pt x="154" y="256"/>
                    <a:pt x="157" y="259"/>
                    <a:pt x="160" y="260"/>
                  </a:cubicBezTo>
                  <a:cubicBezTo>
                    <a:pt x="166" y="262"/>
                    <a:pt x="167" y="260"/>
                    <a:pt x="171" y="260"/>
                  </a:cubicBezTo>
                  <a:cubicBezTo>
                    <a:pt x="178" y="259"/>
                    <a:pt x="179" y="266"/>
                    <a:pt x="184" y="269"/>
                  </a:cubicBezTo>
                  <a:cubicBezTo>
                    <a:pt x="187" y="270"/>
                    <a:pt x="194" y="273"/>
                    <a:pt x="198" y="271"/>
                  </a:cubicBezTo>
                  <a:cubicBezTo>
                    <a:pt x="196" y="272"/>
                    <a:pt x="203" y="282"/>
                    <a:pt x="204" y="283"/>
                  </a:cubicBezTo>
                  <a:cubicBezTo>
                    <a:pt x="206" y="286"/>
                    <a:pt x="210" y="287"/>
                    <a:pt x="213" y="290"/>
                  </a:cubicBezTo>
                  <a:cubicBezTo>
                    <a:pt x="213" y="290"/>
                    <a:pt x="214" y="289"/>
                    <a:pt x="214" y="288"/>
                  </a:cubicBezTo>
                  <a:cubicBezTo>
                    <a:pt x="213" y="291"/>
                    <a:pt x="218" y="296"/>
                    <a:pt x="221" y="296"/>
                  </a:cubicBezTo>
                  <a:cubicBezTo>
                    <a:pt x="223" y="295"/>
                    <a:pt x="224" y="290"/>
                    <a:pt x="224" y="288"/>
                  </a:cubicBezTo>
                  <a:cubicBezTo>
                    <a:pt x="219" y="290"/>
                    <a:pt x="215" y="288"/>
                    <a:pt x="212" y="283"/>
                  </a:cubicBezTo>
                  <a:cubicBezTo>
                    <a:pt x="211" y="282"/>
                    <a:pt x="207" y="275"/>
                    <a:pt x="211" y="275"/>
                  </a:cubicBezTo>
                  <a:cubicBezTo>
                    <a:pt x="216" y="275"/>
                    <a:pt x="212" y="271"/>
                    <a:pt x="212" y="268"/>
                  </a:cubicBezTo>
                  <a:cubicBezTo>
                    <a:pt x="211" y="264"/>
                    <a:pt x="208" y="262"/>
                    <a:pt x="206" y="259"/>
                  </a:cubicBezTo>
                  <a:cubicBezTo>
                    <a:pt x="205" y="262"/>
                    <a:pt x="200" y="261"/>
                    <a:pt x="198" y="259"/>
                  </a:cubicBezTo>
                  <a:cubicBezTo>
                    <a:pt x="198" y="259"/>
                    <a:pt x="197" y="261"/>
                    <a:pt x="197" y="262"/>
                  </a:cubicBezTo>
                  <a:cubicBezTo>
                    <a:pt x="196" y="262"/>
                    <a:pt x="195" y="262"/>
                    <a:pt x="194" y="261"/>
                  </a:cubicBezTo>
                  <a:cubicBezTo>
                    <a:pt x="194" y="258"/>
                    <a:pt x="194" y="255"/>
                    <a:pt x="195" y="251"/>
                  </a:cubicBezTo>
                  <a:cubicBezTo>
                    <a:pt x="196" y="247"/>
                    <a:pt x="205" y="238"/>
                    <a:pt x="194" y="239"/>
                  </a:cubicBezTo>
                  <a:cubicBezTo>
                    <a:pt x="190" y="239"/>
                    <a:pt x="188" y="240"/>
                    <a:pt x="187" y="244"/>
                  </a:cubicBezTo>
                  <a:cubicBezTo>
                    <a:pt x="186" y="247"/>
                    <a:pt x="186" y="249"/>
                    <a:pt x="183" y="251"/>
                  </a:cubicBezTo>
                  <a:cubicBezTo>
                    <a:pt x="181" y="252"/>
                    <a:pt x="173" y="251"/>
                    <a:pt x="171" y="250"/>
                  </a:cubicBezTo>
                  <a:cubicBezTo>
                    <a:pt x="166" y="247"/>
                    <a:pt x="163" y="239"/>
                    <a:pt x="163" y="234"/>
                  </a:cubicBezTo>
                  <a:cubicBezTo>
                    <a:pt x="163" y="227"/>
                    <a:pt x="166" y="221"/>
                    <a:pt x="163" y="215"/>
                  </a:cubicBezTo>
                  <a:cubicBezTo>
                    <a:pt x="164" y="213"/>
                    <a:pt x="166" y="211"/>
                    <a:pt x="168" y="210"/>
                  </a:cubicBezTo>
                  <a:cubicBezTo>
                    <a:pt x="169" y="209"/>
                    <a:pt x="171" y="210"/>
                    <a:pt x="172" y="207"/>
                  </a:cubicBezTo>
                  <a:cubicBezTo>
                    <a:pt x="171" y="207"/>
                    <a:pt x="170" y="206"/>
                    <a:pt x="170" y="206"/>
                  </a:cubicBezTo>
                  <a:cubicBezTo>
                    <a:pt x="173" y="208"/>
                    <a:pt x="180" y="203"/>
                    <a:pt x="184" y="206"/>
                  </a:cubicBezTo>
                  <a:cubicBezTo>
                    <a:pt x="186" y="207"/>
                    <a:pt x="188" y="208"/>
                    <a:pt x="189" y="205"/>
                  </a:cubicBezTo>
                  <a:cubicBezTo>
                    <a:pt x="189" y="205"/>
                    <a:pt x="187" y="202"/>
                    <a:pt x="188" y="200"/>
                  </a:cubicBezTo>
                  <a:cubicBezTo>
                    <a:pt x="189" y="204"/>
                    <a:pt x="192" y="205"/>
                    <a:pt x="196" y="202"/>
                  </a:cubicBezTo>
                  <a:cubicBezTo>
                    <a:pt x="197" y="203"/>
                    <a:pt x="201" y="203"/>
                    <a:pt x="204" y="204"/>
                  </a:cubicBezTo>
                  <a:cubicBezTo>
                    <a:pt x="207" y="206"/>
                    <a:pt x="207" y="209"/>
                    <a:pt x="211" y="205"/>
                  </a:cubicBezTo>
                  <a:cubicBezTo>
                    <a:pt x="213" y="208"/>
                    <a:pt x="213" y="208"/>
                    <a:pt x="214" y="211"/>
                  </a:cubicBezTo>
                  <a:cubicBezTo>
                    <a:pt x="214" y="214"/>
                    <a:pt x="216" y="221"/>
                    <a:pt x="218" y="222"/>
                  </a:cubicBezTo>
                  <a:cubicBezTo>
                    <a:pt x="224" y="225"/>
                    <a:pt x="222" y="217"/>
                    <a:pt x="222" y="214"/>
                  </a:cubicBezTo>
                  <a:cubicBezTo>
                    <a:pt x="222" y="213"/>
                    <a:pt x="222" y="205"/>
                    <a:pt x="221" y="205"/>
                  </a:cubicBezTo>
                  <a:cubicBezTo>
                    <a:pt x="213" y="203"/>
                    <a:pt x="216" y="197"/>
                    <a:pt x="221" y="193"/>
                  </a:cubicBezTo>
                  <a:cubicBezTo>
                    <a:pt x="222" y="192"/>
                    <a:pt x="227" y="190"/>
                    <a:pt x="230" y="188"/>
                  </a:cubicBezTo>
                  <a:cubicBezTo>
                    <a:pt x="232" y="186"/>
                    <a:pt x="235" y="183"/>
                    <a:pt x="234" y="179"/>
                  </a:cubicBezTo>
                  <a:cubicBezTo>
                    <a:pt x="235" y="179"/>
                    <a:pt x="236" y="178"/>
                    <a:pt x="236" y="177"/>
                  </a:cubicBezTo>
                  <a:cubicBezTo>
                    <a:pt x="236" y="177"/>
                    <a:pt x="233" y="174"/>
                    <a:pt x="232" y="175"/>
                  </a:cubicBezTo>
                  <a:cubicBezTo>
                    <a:pt x="234" y="174"/>
                    <a:pt x="234" y="172"/>
                    <a:pt x="233" y="171"/>
                  </a:cubicBezTo>
                  <a:cubicBezTo>
                    <a:pt x="235" y="169"/>
                    <a:pt x="234" y="166"/>
                    <a:pt x="236" y="165"/>
                  </a:cubicBezTo>
                  <a:cubicBezTo>
                    <a:pt x="239" y="169"/>
                    <a:pt x="245" y="165"/>
                    <a:pt x="242" y="162"/>
                  </a:cubicBezTo>
                  <a:cubicBezTo>
                    <a:pt x="244" y="158"/>
                    <a:pt x="250" y="160"/>
                    <a:pt x="252" y="157"/>
                  </a:cubicBezTo>
                  <a:cubicBezTo>
                    <a:pt x="255" y="158"/>
                    <a:pt x="253" y="153"/>
                    <a:pt x="255" y="150"/>
                  </a:cubicBezTo>
                  <a:cubicBezTo>
                    <a:pt x="256" y="148"/>
                    <a:pt x="259" y="148"/>
                    <a:pt x="262" y="147"/>
                  </a:cubicBezTo>
                  <a:cubicBezTo>
                    <a:pt x="262" y="147"/>
                    <a:pt x="268" y="143"/>
                    <a:pt x="266" y="143"/>
                  </a:cubicBezTo>
                  <a:cubicBezTo>
                    <a:pt x="270" y="144"/>
                    <a:pt x="279" y="139"/>
                    <a:pt x="272" y="135"/>
                  </a:cubicBezTo>
                  <a:cubicBezTo>
                    <a:pt x="273" y="133"/>
                    <a:pt x="270" y="132"/>
                    <a:pt x="268" y="132"/>
                  </a:cubicBezTo>
                  <a:cubicBezTo>
                    <a:pt x="269" y="131"/>
                    <a:pt x="272" y="132"/>
                    <a:pt x="273" y="131"/>
                  </a:cubicBezTo>
                  <a:cubicBezTo>
                    <a:pt x="276" y="129"/>
                    <a:pt x="274" y="128"/>
                    <a:pt x="271" y="127"/>
                  </a:cubicBezTo>
                  <a:cubicBezTo>
                    <a:pt x="268" y="126"/>
                    <a:pt x="263" y="128"/>
                    <a:pt x="261" y="130"/>
                  </a:cubicBezTo>
                  <a:cubicBezTo>
                    <a:pt x="259" y="132"/>
                    <a:pt x="257" y="134"/>
                    <a:pt x="255" y="135"/>
                  </a:cubicBezTo>
                  <a:close/>
                  <a:moveTo>
                    <a:pt x="308" y="302"/>
                  </a:moveTo>
                  <a:cubicBezTo>
                    <a:pt x="306" y="301"/>
                    <a:pt x="303" y="301"/>
                    <a:pt x="301" y="300"/>
                  </a:cubicBezTo>
                  <a:cubicBezTo>
                    <a:pt x="299" y="300"/>
                    <a:pt x="298" y="299"/>
                    <a:pt x="295" y="298"/>
                  </a:cubicBezTo>
                  <a:cubicBezTo>
                    <a:pt x="296" y="293"/>
                    <a:pt x="290" y="292"/>
                    <a:pt x="287" y="289"/>
                  </a:cubicBezTo>
                  <a:cubicBezTo>
                    <a:pt x="284" y="287"/>
                    <a:pt x="282" y="284"/>
                    <a:pt x="277" y="285"/>
                  </a:cubicBezTo>
                  <a:cubicBezTo>
                    <a:pt x="276" y="285"/>
                    <a:pt x="271" y="287"/>
                    <a:pt x="272" y="288"/>
                  </a:cubicBezTo>
                  <a:cubicBezTo>
                    <a:pt x="269" y="285"/>
                    <a:pt x="268" y="284"/>
                    <a:pt x="263" y="282"/>
                  </a:cubicBezTo>
                  <a:cubicBezTo>
                    <a:pt x="259" y="281"/>
                    <a:pt x="257" y="276"/>
                    <a:pt x="253" y="281"/>
                  </a:cubicBezTo>
                  <a:cubicBezTo>
                    <a:pt x="251" y="283"/>
                    <a:pt x="252" y="286"/>
                    <a:pt x="251" y="288"/>
                  </a:cubicBezTo>
                  <a:cubicBezTo>
                    <a:pt x="247" y="285"/>
                    <a:pt x="254" y="282"/>
                    <a:pt x="251" y="279"/>
                  </a:cubicBezTo>
                  <a:cubicBezTo>
                    <a:pt x="248" y="275"/>
                    <a:pt x="243" y="281"/>
                    <a:pt x="240" y="282"/>
                  </a:cubicBezTo>
                  <a:cubicBezTo>
                    <a:pt x="239" y="284"/>
                    <a:pt x="237" y="284"/>
                    <a:pt x="236" y="286"/>
                  </a:cubicBezTo>
                  <a:cubicBezTo>
                    <a:pt x="235" y="287"/>
                    <a:pt x="234" y="290"/>
                    <a:pt x="233" y="291"/>
                  </a:cubicBezTo>
                  <a:cubicBezTo>
                    <a:pt x="233" y="289"/>
                    <a:pt x="228" y="290"/>
                    <a:pt x="228" y="288"/>
                  </a:cubicBezTo>
                  <a:cubicBezTo>
                    <a:pt x="229" y="294"/>
                    <a:pt x="229" y="301"/>
                    <a:pt x="230" y="307"/>
                  </a:cubicBezTo>
                  <a:cubicBezTo>
                    <a:pt x="231" y="310"/>
                    <a:pt x="230" y="316"/>
                    <a:pt x="227" y="319"/>
                  </a:cubicBezTo>
                  <a:cubicBezTo>
                    <a:pt x="224" y="321"/>
                    <a:pt x="221" y="324"/>
                    <a:pt x="220" y="329"/>
                  </a:cubicBezTo>
                  <a:cubicBezTo>
                    <a:pt x="220" y="332"/>
                    <a:pt x="220" y="334"/>
                    <a:pt x="223" y="335"/>
                  </a:cubicBezTo>
                  <a:cubicBezTo>
                    <a:pt x="223" y="339"/>
                    <a:pt x="219" y="342"/>
                    <a:pt x="219" y="346"/>
                  </a:cubicBezTo>
                  <a:cubicBezTo>
                    <a:pt x="219" y="346"/>
                    <a:pt x="220" y="348"/>
                    <a:pt x="220" y="350"/>
                  </a:cubicBezTo>
                  <a:cubicBezTo>
                    <a:pt x="254" y="344"/>
                    <a:pt x="285" y="327"/>
                    <a:pt x="308" y="30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1912" tIns="60956" rIns="121912" bIns="60956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760" dirty="0">
                <a:solidFill>
                  <a:srgbClr val="313C42"/>
                </a:solidFill>
                <a:cs typeface="+mn-ea"/>
                <a:sym typeface="+mn-lt"/>
              </a:endParaRPr>
            </a:p>
          </p:txBody>
        </p:sp>
      </p:grpSp>
      <p:sp>
        <p:nvSpPr>
          <p:cNvPr id="67" name="Footer Text">
            <a:extLst>
              <a:ext uri="{FF2B5EF4-FFF2-40B4-BE49-F238E27FC236}">
                <a16:creationId xmlns:a16="http://schemas.microsoft.com/office/drawing/2014/main" id="{7906A4F8-AF83-4958-98F6-64351533798C}"/>
              </a:ext>
            </a:extLst>
          </p:cNvPr>
          <p:cNvSpPr txBox="1"/>
          <p:nvPr/>
        </p:nvSpPr>
        <p:spPr>
          <a:xfrm>
            <a:off x="923627" y="5351957"/>
            <a:ext cx="10345951" cy="1345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760" dirty="0">
                <a:solidFill>
                  <a:srgbClr val="313C42"/>
                </a:solidFill>
                <a:cs typeface="+mn-ea"/>
                <a:sym typeface="+mn-lt"/>
              </a:rPr>
              <a:t>Please replace text, click add relevant headline, modify the text content, also can copy your content to this </a:t>
            </a:r>
            <a:r>
              <a:rPr lang="en-US" altLang="zh-CN" sz="760" dirty="0" err="1">
                <a:solidFill>
                  <a:srgbClr val="313C42"/>
                </a:solidFill>
                <a:cs typeface="+mn-ea"/>
                <a:sym typeface="+mn-lt"/>
              </a:rPr>
              <a:t>directly.Please</a:t>
            </a:r>
            <a:r>
              <a:rPr lang="en-US" altLang="zh-CN" sz="760" dirty="0">
                <a:solidFill>
                  <a:srgbClr val="313C42"/>
                </a:solidFill>
                <a:cs typeface="+mn-ea"/>
                <a:sym typeface="+mn-lt"/>
              </a:rPr>
              <a:t> replace text, click add relevant headline, modify the text content, also can copy your content to this directly.</a:t>
            </a:r>
            <a:r>
              <a:rPr lang="zh-CN" altLang="en-US" sz="760" dirty="0">
                <a:solidFill>
                  <a:srgbClr val="313C42"/>
                </a:solidFill>
                <a:cs typeface="+mn-ea"/>
                <a:sym typeface="+mn-lt"/>
              </a:rPr>
              <a:t>。</a:t>
            </a:r>
          </a:p>
        </p:txBody>
      </p:sp>
      <p:cxnSp>
        <p:nvCxnSpPr>
          <p:cNvPr id="68" name="Straight Line buttom">
            <a:extLst>
              <a:ext uri="{FF2B5EF4-FFF2-40B4-BE49-F238E27FC236}">
                <a16:creationId xmlns:a16="http://schemas.microsoft.com/office/drawing/2014/main" id="{F880441F-7995-4B18-9B70-3EA2F72A2767}"/>
              </a:ext>
            </a:extLst>
          </p:cNvPr>
          <p:cNvCxnSpPr/>
          <p:nvPr/>
        </p:nvCxnSpPr>
        <p:spPr>
          <a:xfrm>
            <a:off x="915284" y="5174032"/>
            <a:ext cx="10362632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3557689"/>
      </p:ext>
    </p:extLst>
  </p:cSld>
  <p:clrMapOvr>
    <a:masterClrMapping/>
  </p:clrMapOvr>
  <p:transition spd="slow" advTm="2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"/>
                            </p:stCondLst>
                            <p:childTnLst>
                              <p:par>
                                <p:cTn id="6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500"/>
                            </p:stCondLst>
                            <p:childTnLst>
                              <p:par>
                                <p:cTn id="8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000"/>
                            </p:stCondLst>
                            <p:childTnLst>
                              <p:par>
                                <p:cTn id="9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500"/>
                            </p:stCondLst>
                            <p:childTnLst>
                              <p:par>
                                <p:cTn id="107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bldLvl="0" animBg="1"/>
      <p:bldP spid="25" grpId="0"/>
      <p:bldP spid="26" grpId="0"/>
      <p:bldP spid="27" grpId="0"/>
      <p:bldP spid="28" grpId="0"/>
      <p:bldP spid="29" grpId="0"/>
      <p:bldP spid="30" grpId="0"/>
      <p:bldP spid="6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571C49D1-D9C3-4273-B240-7637B662E2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3648" y="-1"/>
            <a:ext cx="4244454" cy="6858000"/>
          </a:xfrm>
          <a:prstGeom prst="rect">
            <a:avLst/>
          </a:prstGeom>
        </p:spPr>
      </p:pic>
      <p:sp>
        <p:nvSpPr>
          <p:cNvPr id="5" name="直角三角形 4">
            <a:extLst>
              <a:ext uri="{FF2B5EF4-FFF2-40B4-BE49-F238E27FC236}">
                <a16:creationId xmlns:a16="http://schemas.microsoft.com/office/drawing/2014/main" id="{6BB6C646-127B-4552-B177-93667D1A8588}"/>
              </a:ext>
            </a:extLst>
          </p:cNvPr>
          <p:cNvSpPr/>
          <p:nvPr/>
        </p:nvSpPr>
        <p:spPr>
          <a:xfrm flipH="1">
            <a:off x="10590662" y="4966291"/>
            <a:ext cx="1601337" cy="1891708"/>
          </a:xfrm>
          <a:prstGeom prst="rtTriangle">
            <a:avLst/>
          </a:prstGeom>
          <a:solidFill>
            <a:srgbClr val="4D9EBB"/>
          </a:solidFill>
          <a:ln>
            <a:noFill/>
          </a:ln>
          <a:effectLst>
            <a:outerShdw blurRad="114300" dist="38100" dir="10800000" sx="102000" sy="102000" algn="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2A74EF65-FED1-48D4-A38A-81A26F7BC28A}"/>
              </a:ext>
            </a:extLst>
          </p:cNvPr>
          <p:cNvSpPr/>
          <p:nvPr/>
        </p:nvSpPr>
        <p:spPr>
          <a:xfrm>
            <a:off x="3948545" y="1556938"/>
            <a:ext cx="521928" cy="2558680"/>
          </a:xfrm>
          <a:prstGeom prst="rect">
            <a:avLst/>
          </a:prstGeom>
          <a:solidFill>
            <a:srgbClr val="4D9E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B3C16090-D181-47CB-93DB-94847C4D53E2}"/>
              </a:ext>
            </a:extLst>
          </p:cNvPr>
          <p:cNvSpPr txBox="1"/>
          <p:nvPr/>
        </p:nvSpPr>
        <p:spPr>
          <a:xfrm>
            <a:off x="4803930" y="1475592"/>
            <a:ext cx="26068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Part  05</a:t>
            </a:r>
            <a:endParaRPr lang="zh-CN" altLang="en-US" sz="54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D7D212A5-6884-4177-9820-B628756B558F}"/>
              </a:ext>
            </a:extLst>
          </p:cNvPr>
          <p:cNvSpPr txBox="1"/>
          <p:nvPr/>
        </p:nvSpPr>
        <p:spPr bwMode="auto">
          <a:xfrm>
            <a:off x="4783139" y="2676721"/>
            <a:ext cx="6819720" cy="101566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>
              <a:defRPr sz="2800" b="1" spc="30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  <a:cs typeface="Segoe UI Light" panose="020B0502040204020203" pitchFamily="34" charset="0"/>
              </a:defRPr>
            </a:lvl1pPr>
          </a:lstStyle>
          <a:p>
            <a:pPr>
              <a:defRPr/>
            </a:pPr>
            <a:r>
              <a:rPr lang="zh-CN" altLang="en-US" sz="6000" dirty="0">
                <a:latin typeface="+mn-lt"/>
                <a:ea typeface="+mn-ea"/>
                <a:cs typeface="+mn-ea"/>
                <a:sym typeface="+mn-lt"/>
              </a:rPr>
              <a:t>行政事务</a:t>
            </a:r>
          </a:p>
        </p:txBody>
      </p:sp>
      <p:sp>
        <p:nvSpPr>
          <p:cNvPr id="9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B57425F6-30D8-49BA-AC16-8D47CC67733A}"/>
              </a:ext>
            </a:extLst>
          </p:cNvPr>
          <p:cNvSpPr txBox="1"/>
          <p:nvPr/>
        </p:nvSpPr>
        <p:spPr>
          <a:xfrm>
            <a:off x="4906097" y="4455574"/>
            <a:ext cx="5684565" cy="5107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2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字体视界-一风尚黑体" panose="02000500000000000000" pitchFamily="2" charset="-122"/>
                <a:ea typeface="字体视界-一风尚黑体" panose="02000500000000000000" pitchFamily="2" charset="-122"/>
                <a:cs typeface="+mn-ea"/>
                <a:sym typeface="+mn-lt"/>
              </a:rPr>
              <a:t>Synergistically utilize technically sound portals with frictionless chains. Dramatically customize</a:t>
            </a:r>
            <a:r>
              <a:rPr lang="en-US" sz="12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字体视界-一风尚黑体" panose="02000500000000000000" pitchFamily="2" charset="-122"/>
                <a:ea typeface="字体视界-一风尚黑体" panose="02000500000000000000" pitchFamily="2" charset="-122"/>
                <a:cs typeface="+mn-ea"/>
                <a:sym typeface="+mn-lt"/>
              </a:rPr>
              <a:t> </a:t>
            </a:r>
            <a:r>
              <a:rPr sz="12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字体视界-一风尚黑体" panose="02000500000000000000" pitchFamily="2" charset="-122"/>
                <a:ea typeface="字体视界-一风尚黑体" panose="02000500000000000000" pitchFamily="2" charset="-122"/>
                <a:cs typeface="+mn-ea"/>
                <a:sym typeface="+mn-lt"/>
              </a:rPr>
              <a:t>empowered networks rather than goal-opportunities. </a:t>
            </a:r>
          </a:p>
        </p:txBody>
      </p:sp>
    </p:spTree>
    <p:extLst>
      <p:ext uri="{BB962C8B-B14F-4D97-AF65-F5344CB8AC3E}">
        <p14:creationId xmlns:p14="http://schemas.microsoft.com/office/powerpoint/2010/main" val="12985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375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A944549-2DD3-4CC2-A240-C1A3D42308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509939" y="1524000"/>
            <a:ext cx="6539138" cy="6583060"/>
          </a:xfrm>
          <a:prstGeom prst="ellipse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4B559498-37B1-4156-AE27-63121616A561}"/>
              </a:ext>
            </a:extLst>
          </p:cNvPr>
          <p:cNvSpPr/>
          <p:nvPr/>
        </p:nvSpPr>
        <p:spPr>
          <a:xfrm>
            <a:off x="6068295" y="964785"/>
            <a:ext cx="637309" cy="653680"/>
          </a:xfrm>
          <a:prstGeom prst="rect">
            <a:avLst/>
          </a:prstGeom>
          <a:solidFill>
            <a:srgbClr val="4D9E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/>
              <a:t>1</a:t>
            </a:r>
            <a:endParaRPr lang="zh-CN" altLang="en-US" sz="3200" dirty="0"/>
          </a:p>
        </p:txBody>
      </p:sp>
      <p:sp>
        <p:nvSpPr>
          <p:cNvPr id="6" name="TextBox 35">
            <a:extLst>
              <a:ext uri="{FF2B5EF4-FFF2-40B4-BE49-F238E27FC236}">
                <a16:creationId xmlns:a16="http://schemas.microsoft.com/office/drawing/2014/main" id="{7DA11A75-1C7F-45A6-A537-809BA8B0FD8A}"/>
              </a:ext>
            </a:extLst>
          </p:cNvPr>
          <p:cNvSpPr txBox="1"/>
          <p:nvPr/>
        </p:nvSpPr>
        <p:spPr>
          <a:xfrm>
            <a:off x="6428513" y="840094"/>
            <a:ext cx="5278582" cy="451531"/>
          </a:xfrm>
          <a:prstGeom prst="rect">
            <a:avLst/>
          </a:prstGeom>
          <a:noFill/>
        </p:spPr>
        <p:txBody>
          <a:bodyPr wrap="none" lIns="479974" tIns="0" rIns="0" bIns="0" anchor="b" anchorCtr="0">
            <a:noAutofit/>
          </a:bodyPr>
          <a:lstStyle/>
          <a:p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公司行政人事工作整体概况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13A305A3-A6A2-440D-89D1-2CE655EDE08A}"/>
              </a:ext>
            </a:extLst>
          </p:cNvPr>
          <p:cNvSpPr/>
          <p:nvPr/>
        </p:nvSpPr>
        <p:spPr>
          <a:xfrm>
            <a:off x="6863648" y="1307996"/>
            <a:ext cx="37627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BUSINESS REPORTING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309A6628-4C1D-4C8A-8264-59EA3D3612EB}"/>
              </a:ext>
            </a:extLst>
          </p:cNvPr>
          <p:cNvSpPr/>
          <p:nvPr/>
        </p:nvSpPr>
        <p:spPr>
          <a:xfrm>
            <a:off x="6068295" y="1867847"/>
            <a:ext cx="637309" cy="653680"/>
          </a:xfrm>
          <a:prstGeom prst="rect">
            <a:avLst/>
          </a:prstGeom>
          <a:solidFill>
            <a:srgbClr val="4D9E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/>
              <a:t>2</a:t>
            </a:r>
            <a:endParaRPr lang="zh-CN" altLang="en-US" sz="3200" dirty="0"/>
          </a:p>
        </p:txBody>
      </p:sp>
      <p:sp>
        <p:nvSpPr>
          <p:cNvPr id="9" name="TextBox 35">
            <a:extLst>
              <a:ext uri="{FF2B5EF4-FFF2-40B4-BE49-F238E27FC236}">
                <a16:creationId xmlns:a16="http://schemas.microsoft.com/office/drawing/2014/main" id="{29F49A87-1D4A-43A4-9DEA-CCD85F0DC26A}"/>
              </a:ext>
            </a:extLst>
          </p:cNvPr>
          <p:cNvSpPr txBox="1"/>
          <p:nvPr/>
        </p:nvSpPr>
        <p:spPr>
          <a:xfrm>
            <a:off x="6428513" y="1743156"/>
            <a:ext cx="5278582" cy="451531"/>
          </a:xfrm>
          <a:prstGeom prst="rect">
            <a:avLst/>
          </a:prstGeom>
          <a:noFill/>
        </p:spPr>
        <p:txBody>
          <a:bodyPr wrap="none" lIns="479974" tIns="0" rIns="0" bIns="0" anchor="b" anchorCtr="0">
            <a:noAutofit/>
          </a:bodyPr>
          <a:lstStyle/>
          <a:p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行政人事工作的总结和计划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8FBBDC0E-C6B8-4101-A4CA-A8BD93C8CD5F}"/>
              </a:ext>
            </a:extLst>
          </p:cNvPr>
          <p:cNvSpPr/>
          <p:nvPr/>
        </p:nvSpPr>
        <p:spPr>
          <a:xfrm>
            <a:off x="6863648" y="2211058"/>
            <a:ext cx="37627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BUSINESS REPORTING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008B3494-F86E-4AA4-9F4D-400F07162668}"/>
              </a:ext>
            </a:extLst>
          </p:cNvPr>
          <p:cNvSpPr/>
          <p:nvPr/>
        </p:nvSpPr>
        <p:spPr>
          <a:xfrm>
            <a:off x="6068295" y="2770909"/>
            <a:ext cx="637309" cy="653680"/>
          </a:xfrm>
          <a:prstGeom prst="rect">
            <a:avLst/>
          </a:prstGeom>
          <a:solidFill>
            <a:srgbClr val="4D9E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/>
              <a:t>3</a:t>
            </a:r>
            <a:endParaRPr lang="zh-CN" altLang="en-US" sz="3200" dirty="0"/>
          </a:p>
        </p:txBody>
      </p:sp>
      <p:sp>
        <p:nvSpPr>
          <p:cNvPr id="12" name="TextBox 35">
            <a:extLst>
              <a:ext uri="{FF2B5EF4-FFF2-40B4-BE49-F238E27FC236}">
                <a16:creationId xmlns:a16="http://schemas.microsoft.com/office/drawing/2014/main" id="{999B9020-41D6-4B23-A789-31A03ED7941F}"/>
              </a:ext>
            </a:extLst>
          </p:cNvPr>
          <p:cNvSpPr txBox="1"/>
          <p:nvPr/>
        </p:nvSpPr>
        <p:spPr>
          <a:xfrm>
            <a:off x="6428513" y="2646218"/>
            <a:ext cx="5278582" cy="451531"/>
          </a:xfrm>
          <a:prstGeom prst="rect">
            <a:avLst/>
          </a:prstGeom>
          <a:noFill/>
        </p:spPr>
        <p:txBody>
          <a:bodyPr wrap="none" lIns="479974" tIns="0" rIns="0" bIns="0" anchor="b" anchorCtr="0">
            <a:noAutofit/>
          </a:bodyPr>
          <a:lstStyle/>
          <a:p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人员配置、人员发展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8B5777A4-92FF-4FDA-8F7D-6845F85C1631}"/>
              </a:ext>
            </a:extLst>
          </p:cNvPr>
          <p:cNvSpPr/>
          <p:nvPr/>
        </p:nvSpPr>
        <p:spPr>
          <a:xfrm>
            <a:off x="6863648" y="3114120"/>
            <a:ext cx="28483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BUSINESS REPORTING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3842088B-6C71-4D8A-9757-FC2DC8F772DD}"/>
              </a:ext>
            </a:extLst>
          </p:cNvPr>
          <p:cNvSpPr/>
          <p:nvPr/>
        </p:nvSpPr>
        <p:spPr>
          <a:xfrm>
            <a:off x="6068295" y="3673971"/>
            <a:ext cx="637309" cy="653680"/>
          </a:xfrm>
          <a:prstGeom prst="rect">
            <a:avLst/>
          </a:prstGeom>
          <a:solidFill>
            <a:srgbClr val="4D9E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/>
              <a:t>4</a:t>
            </a:r>
            <a:endParaRPr lang="zh-CN" altLang="en-US" sz="3200" dirty="0"/>
          </a:p>
        </p:txBody>
      </p:sp>
      <p:sp>
        <p:nvSpPr>
          <p:cNvPr id="15" name="TextBox 35">
            <a:extLst>
              <a:ext uri="{FF2B5EF4-FFF2-40B4-BE49-F238E27FC236}">
                <a16:creationId xmlns:a16="http://schemas.microsoft.com/office/drawing/2014/main" id="{7E1F2D09-34EC-4E47-9672-F67BF851FEC6}"/>
              </a:ext>
            </a:extLst>
          </p:cNvPr>
          <p:cNvSpPr txBox="1"/>
          <p:nvPr/>
        </p:nvSpPr>
        <p:spPr>
          <a:xfrm>
            <a:off x="6428513" y="3549280"/>
            <a:ext cx="5278582" cy="451531"/>
          </a:xfrm>
          <a:prstGeom prst="rect">
            <a:avLst/>
          </a:prstGeom>
          <a:noFill/>
        </p:spPr>
        <p:txBody>
          <a:bodyPr wrap="none" lIns="479974" tIns="0" rIns="0" bIns="0" anchor="b" anchorCtr="0">
            <a:noAutofit/>
          </a:bodyPr>
          <a:lstStyle/>
          <a:p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薪酬福利、劳动关系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6A0A63F5-B3D9-4E56-AB45-053245BD3A01}"/>
              </a:ext>
            </a:extLst>
          </p:cNvPr>
          <p:cNvSpPr/>
          <p:nvPr/>
        </p:nvSpPr>
        <p:spPr>
          <a:xfrm>
            <a:off x="6863648" y="4017182"/>
            <a:ext cx="28483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BUSINESS REPORTING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54C29842-05F5-49D6-8B00-0FF74A721AFC}"/>
              </a:ext>
            </a:extLst>
          </p:cNvPr>
          <p:cNvSpPr/>
          <p:nvPr/>
        </p:nvSpPr>
        <p:spPr>
          <a:xfrm>
            <a:off x="6068295" y="4577033"/>
            <a:ext cx="637309" cy="653680"/>
          </a:xfrm>
          <a:prstGeom prst="rect">
            <a:avLst/>
          </a:prstGeom>
          <a:solidFill>
            <a:srgbClr val="4D9E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/>
              <a:t>5</a:t>
            </a:r>
            <a:endParaRPr lang="zh-CN" altLang="en-US" sz="3200" dirty="0"/>
          </a:p>
        </p:txBody>
      </p:sp>
      <p:sp>
        <p:nvSpPr>
          <p:cNvPr id="18" name="TextBox 35">
            <a:extLst>
              <a:ext uri="{FF2B5EF4-FFF2-40B4-BE49-F238E27FC236}">
                <a16:creationId xmlns:a16="http://schemas.microsoft.com/office/drawing/2014/main" id="{2770D13A-54D5-45EB-A7AA-FF13A1ECBC04}"/>
              </a:ext>
            </a:extLst>
          </p:cNvPr>
          <p:cNvSpPr txBox="1"/>
          <p:nvPr/>
        </p:nvSpPr>
        <p:spPr>
          <a:xfrm>
            <a:off x="6428513" y="4452342"/>
            <a:ext cx="5278582" cy="451531"/>
          </a:xfrm>
          <a:prstGeom prst="rect">
            <a:avLst/>
          </a:prstGeom>
          <a:noFill/>
        </p:spPr>
        <p:txBody>
          <a:bodyPr wrap="none" lIns="479974" tIns="0" rIns="0" bIns="0" anchor="b" anchorCtr="0">
            <a:noAutofit/>
          </a:bodyPr>
          <a:lstStyle/>
          <a:p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行政事务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68A6F206-D40C-464E-A5AF-97E1A616452E}"/>
              </a:ext>
            </a:extLst>
          </p:cNvPr>
          <p:cNvSpPr/>
          <p:nvPr/>
        </p:nvSpPr>
        <p:spPr>
          <a:xfrm>
            <a:off x="6863648" y="4920244"/>
            <a:ext cx="28483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BUSINESS REPORTING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D90497EB-C2ED-4124-A5D6-B3774E1A9F84}"/>
              </a:ext>
            </a:extLst>
          </p:cNvPr>
          <p:cNvSpPr/>
          <p:nvPr/>
        </p:nvSpPr>
        <p:spPr>
          <a:xfrm>
            <a:off x="6068295" y="5480095"/>
            <a:ext cx="637309" cy="653680"/>
          </a:xfrm>
          <a:prstGeom prst="rect">
            <a:avLst/>
          </a:prstGeom>
          <a:solidFill>
            <a:srgbClr val="4D9E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/>
              <a:t>6</a:t>
            </a:r>
            <a:endParaRPr lang="zh-CN" altLang="en-US" sz="3200" dirty="0"/>
          </a:p>
        </p:txBody>
      </p:sp>
      <p:sp>
        <p:nvSpPr>
          <p:cNvPr id="21" name="TextBox 35">
            <a:extLst>
              <a:ext uri="{FF2B5EF4-FFF2-40B4-BE49-F238E27FC236}">
                <a16:creationId xmlns:a16="http://schemas.microsoft.com/office/drawing/2014/main" id="{3FF78850-6DB6-40D6-BBCA-2A21D87FC009}"/>
              </a:ext>
            </a:extLst>
          </p:cNvPr>
          <p:cNvSpPr txBox="1"/>
          <p:nvPr/>
        </p:nvSpPr>
        <p:spPr>
          <a:xfrm>
            <a:off x="6428513" y="5355404"/>
            <a:ext cx="5278582" cy="451531"/>
          </a:xfrm>
          <a:prstGeom prst="rect">
            <a:avLst/>
          </a:prstGeom>
          <a:noFill/>
        </p:spPr>
        <p:txBody>
          <a:bodyPr wrap="none" lIns="479974" tIns="0" rIns="0" bIns="0" anchor="b" anchorCtr="0">
            <a:noAutofit/>
          </a:bodyPr>
          <a:lstStyle/>
          <a:p>
            <a:pPr algn="dist"/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2020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年公司信息化建设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59007773-438C-4557-B820-D0B85B71D89B}"/>
              </a:ext>
            </a:extLst>
          </p:cNvPr>
          <p:cNvSpPr/>
          <p:nvPr/>
        </p:nvSpPr>
        <p:spPr>
          <a:xfrm>
            <a:off x="6863648" y="5823306"/>
            <a:ext cx="316704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BUSINESS REPORTING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F0605877-9555-4639-BB7E-DB59C2B93370}"/>
              </a:ext>
            </a:extLst>
          </p:cNvPr>
          <p:cNvSpPr txBox="1"/>
          <p:nvPr/>
        </p:nvSpPr>
        <p:spPr>
          <a:xfrm>
            <a:off x="920779" y="711916"/>
            <a:ext cx="32127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目录</a:t>
            </a:r>
            <a:r>
              <a:rPr lang="en-US" altLang="zh-CN" sz="40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/content</a:t>
            </a:r>
            <a:endParaRPr lang="zh-CN" altLang="en-US" sz="40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41677728"/>
      </p:ext>
    </p:extLst>
  </p:cSld>
  <p:clrMapOvr>
    <a:masterClrMapping/>
  </p:clrMapOvr>
  <p:transition spd="slow" advTm="2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80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 animBg="1"/>
      <p:bldP spid="9" grpId="0"/>
      <p:bldP spid="10" grpId="0"/>
      <p:bldP spid="11" grpId="0" animBg="1"/>
      <p:bldP spid="12" grpId="0"/>
      <p:bldP spid="13" grpId="0"/>
      <p:bldP spid="14" grpId="0" animBg="1"/>
      <p:bldP spid="15" grpId="0"/>
      <p:bldP spid="16" grpId="0"/>
      <p:bldP spid="17" grpId="0" animBg="1"/>
      <p:bldP spid="18" grpId="0"/>
      <p:bldP spid="19" grpId="0"/>
      <p:bldP spid="20" grpId="0" animBg="1"/>
      <p:bldP spid="21" grpId="0"/>
      <p:bldP spid="22" grpId="0"/>
      <p:bldP spid="2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角三角形 3">
            <a:extLst>
              <a:ext uri="{FF2B5EF4-FFF2-40B4-BE49-F238E27FC236}">
                <a16:creationId xmlns:a16="http://schemas.microsoft.com/office/drawing/2014/main" id="{E9BB17DE-8EF9-42EB-947E-1A8624498855}"/>
              </a:ext>
            </a:extLst>
          </p:cNvPr>
          <p:cNvSpPr/>
          <p:nvPr/>
        </p:nvSpPr>
        <p:spPr>
          <a:xfrm flipV="1">
            <a:off x="0" y="-2"/>
            <a:ext cx="815975" cy="872837"/>
          </a:xfrm>
          <a:prstGeom prst="rtTriangle">
            <a:avLst/>
          </a:prstGeom>
          <a:solidFill>
            <a:srgbClr val="4D9EBB"/>
          </a:solidFill>
          <a:ln>
            <a:noFill/>
          </a:ln>
          <a:effectLst>
            <a:outerShdw blurRad="114300" dist="38100" dir="10800000" sx="102000" sy="102000" algn="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F2DE6FD-E831-4186-982B-0EF5773A1315}"/>
              </a:ext>
            </a:extLst>
          </p:cNvPr>
          <p:cNvSpPr txBox="1"/>
          <p:nvPr/>
        </p:nvSpPr>
        <p:spPr>
          <a:xfrm>
            <a:off x="815975" y="234315"/>
            <a:ext cx="8674389" cy="506095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劳动关系</a:t>
            </a:r>
          </a:p>
        </p:txBody>
      </p:sp>
      <p:sp>
        <p:nvSpPr>
          <p:cNvPr id="69" name="Bent Arrow 57">
            <a:extLst>
              <a:ext uri="{FF2B5EF4-FFF2-40B4-BE49-F238E27FC236}">
                <a16:creationId xmlns:a16="http://schemas.microsoft.com/office/drawing/2014/main" id="{C2BA5075-997F-4A2C-BBD2-E68713E93F72}"/>
              </a:ext>
            </a:extLst>
          </p:cNvPr>
          <p:cNvSpPr/>
          <p:nvPr/>
        </p:nvSpPr>
        <p:spPr>
          <a:xfrm>
            <a:off x="5604413" y="2920007"/>
            <a:ext cx="2192748" cy="4125318"/>
          </a:xfrm>
          <a:prstGeom prst="bentArrow">
            <a:avLst>
              <a:gd name="adj1" fmla="val 10194"/>
              <a:gd name="adj2" fmla="val 9369"/>
              <a:gd name="adj3" fmla="val 14263"/>
              <a:gd name="adj4" fmla="val 24932"/>
            </a:avLst>
          </a:prstGeom>
          <a:solidFill>
            <a:srgbClr val="4D9E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115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70" name="Bent Arrow 58">
            <a:extLst>
              <a:ext uri="{FF2B5EF4-FFF2-40B4-BE49-F238E27FC236}">
                <a16:creationId xmlns:a16="http://schemas.microsoft.com/office/drawing/2014/main" id="{4D74D5A8-322E-4E10-88FE-020109A6A7AC}"/>
              </a:ext>
            </a:extLst>
          </p:cNvPr>
          <p:cNvSpPr/>
          <p:nvPr/>
        </p:nvSpPr>
        <p:spPr>
          <a:xfrm flipH="1">
            <a:off x="4553825" y="3529105"/>
            <a:ext cx="2471329" cy="3516220"/>
          </a:xfrm>
          <a:prstGeom prst="bentArrow">
            <a:avLst>
              <a:gd name="adj1" fmla="val 8879"/>
              <a:gd name="adj2" fmla="val 9038"/>
              <a:gd name="adj3" fmla="val 14263"/>
              <a:gd name="adj4" fmla="val 19454"/>
            </a:avLst>
          </a:prstGeom>
          <a:solidFill>
            <a:srgbClr val="4D9E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115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71" name="Bent Arrow 59">
            <a:extLst>
              <a:ext uri="{FF2B5EF4-FFF2-40B4-BE49-F238E27FC236}">
                <a16:creationId xmlns:a16="http://schemas.microsoft.com/office/drawing/2014/main" id="{579F3D3B-E4C0-48B4-BABB-9FD90EC1E730}"/>
              </a:ext>
            </a:extLst>
          </p:cNvPr>
          <p:cNvSpPr/>
          <p:nvPr/>
        </p:nvSpPr>
        <p:spPr>
          <a:xfrm flipH="1">
            <a:off x="4258354" y="4300255"/>
            <a:ext cx="1185045" cy="2745070"/>
          </a:xfrm>
          <a:prstGeom prst="bentArrow">
            <a:avLst>
              <a:gd name="adj1" fmla="val 19713"/>
              <a:gd name="adj2" fmla="val 20879"/>
              <a:gd name="adj3" fmla="val 22762"/>
              <a:gd name="adj4" fmla="val 29493"/>
            </a:avLst>
          </a:prstGeom>
          <a:solidFill>
            <a:srgbClr val="4D9E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115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72" name="Bent Arrow 60">
            <a:extLst>
              <a:ext uri="{FF2B5EF4-FFF2-40B4-BE49-F238E27FC236}">
                <a16:creationId xmlns:a16="http://schemas.microsoft.com/office/drawing/2014/main" id="{E8EEDC71-99DA-4CC7-9888-8D46BFD603F9}"/>
              </a:ext>
            </a:extLst>
          </p:cNvPr>
          <p:cNvSpPr/>
          <p:nvPr/>
        </p:nvSpPr>
        <p:spPr>
          <a:xfrm>
            <a:off x="6357056" y="4159945"/>
            <a:ext cx="1931714" cy="2885381"/>
          </a:xfrm>
          <a:prstGeom prst="bentArrow">
            <a:avLst>
              <a:gd name="adj1" fmla="val 13127"/>
              <a:gd name="adj2" fmla="val 10495"/>
              <a:gd name="adj3" fmla="val 17138"/>
              <a:gd name="adj4" fmla="val 21923"/>
            </a:avLst>
          </a:prstGeom>
          <a:solidFill>
            <a:srgbClr val="4D9E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115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73" name="Up Arrow 61">
            <a:extLst>
              <a:ext uri="{FF2B5EF4-FFF2-40B4-BE49-F238E27FC236}">
                <a16:creationId xmlns:a16="http://schemas.microsoft.com/office/drawing/2014/main" id="{62C1EAE8-9A52-49F4-8C19-7D7509392094}"/>
              </a:ext>
            </a:extLst>
          </p:cNvPr>
          <p:cNvSpPr/>
          <p:nvPr/>
        </p:nvSpPr>
        <p:spPr>
          <a:xfrm>
            <a:off x="5856752" y="1784463"/>
            <a:ext cx="469882" cy="5260862"/>
          </a:xfrm>
          <a:prstGeom prst="upArrow">
            <a:avLst>
              <a:gd name="adj1" fmla="val 50000"/>
              <a:gd name="adj2" fmla="val 67147"/>
            </a:avLst>
          </a:prstGeom>
          <a:solidFill>
            <a:srgbClr val="4D9E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115" dirty="0">
              <a:cs typeface="+mn-ea"/>
              <a:sym typeface="+mn-lt"/>
            </a:endParaRPr>
          </a:p>
        </p:txBody>
      </p:sp>
      <p:grpSp>
        <p:nvGrpSpPr>
          <p:cNvPr id="74" name="Group 63">
            <a:extLst>
              <a:ext uri="{FF2B5EF4-FFF2-40B4-BE49-F238E27FC236}">
                <a16:creationId xmlns:a16="http://schemas.microsoft.com/office/drawing/2014/main" id="{0F782090-9812-47FB-A054-D79D4258AD3F}"/>
              </a:ext>
            </a:extLst>
          </p:cNvPr>
          <p:cNvGrpSpPr/>
          <p:nvPr/>
        </p:nvGrpSpPr>
        <p:grpSpPr>
          <a:xfrm>
            <a:off x="1637717" y="4427315"/>
            <a:ext cx="1308164" cy="254810"/>
            <a:chOff x="1779379" y="1440041"/>
            <a:chExt cx="1237232" cy="240993"/>
          </a:xfrm>
          <a:noFill/>
        </p:grpSpPr>
        <p:sp>
          <p:nvSpPr>
            <p:cNvPr id="75" name="Rounded Rectangle 64">
              <a:extLst>
                <a:ext uri="{FF2B5EF4-FFF2-40B4-BE49-F238E27FC236}">
                  <a16:creationId xmlns:a16="http://schemas.microsoft.com/office/drawing/2014/main" id="{9F78F5F0-905E-4C06-9554-43B329C9EF9A}"/>
                </a:ext>
              </a:extLst>
            </p:cNvPr>
            <p:cNvSpPr/>
            <p:nvPr/>
          </p:nvSpPr>
          <p:spPr>
            <a:xfrm>
              <a:off x="1779379" y="1440041"/>
              <a:ext cx="1237232" cy="240993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6" name="Text Placeholder 3">
              <a:extLst>
                <a:ext uri="{FF2B5EF4-FFF2-40B4-BE49-F238E27FC236}">
                  <a16:creationId xmlns:a16="http://schemas.microsoft.com/office/drawing/2014/main" id="{E75B9F53-B359-4B04-8A71-D4995FF1F850}"/>
                </a:ext>
              </a:extLst>
            </p:cNvPr>
            <p:cNvSpPr txBox="1"/>
            <p:nvPr/>
          </p:nvSpPr>
          <p:spPr>
            <a:xfrm>
              <a:off x="1803685" y="1446165"/>
              <a:ext cx="1188610" cy="228746"/>
            </a:xfrm>
            <a:prstGeom prst="rect">
              <a:avLst/>
            </a:prstGeom>
            <a:grpFill/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ctr" defTabSz="96647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整体平均加薪率</a:t>
              </a:r>
            </a:p>
          </p:txBody>
        </p:sp>
      </p:grpSp>
      <p:sp>
        <p:nvSpPr>
          <p:cNvPr id="77" name="Text Placeholder 3">
            <a:extLst>
              <a:ext uri="{FF2B5EF4-FFF2-40B4-BE49-F238E27FC236}">
                <a16:creationId xmlns:a16="http://schemas.microsoft.com/office/drawing/2014/main" id="{D030ED24-6982-477C-8BCC-D13BE58BC4D6}"/>
              </a:ext>
            </a:extLst>
          </p:cNvPr>
          <p:cNvSpPr txBox="1"/>
          <p:nvPr/>
        </p:nvSpPr>
        <p:spPr>
          <a:xfrm>
            <a:off x="1637747" y="4725943"/>
            <a:ext cx="2085204" cy="820225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966470">
              <a:lnSpc>
                <a:spcPct val="120000"/>
              </a:lnSpc>
              <a:spcBef>
                <a:spcPct val="20000"/>
              </a:spcBef>
              <a:defRPr/>
            </a:pPr>
            <a:r>
              <a:rPr sz="9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有51%的公司为鼓励员工稳定性，提供了“长期留任激励奖金”，该奖金平均可达2.5个月工资；也有相当数量的公司提供了目标绩效奖金、特殊福利包、股票期权等多种计划来保留人才</a:t>
            </a:r>
          </a:p>
        </p:txBody>
      </p:sp>
      <p:sp>
        <p:nvSpPr>
          <p:cNvPr id="78" name="Text Placeholder 3">
            <a:extLst>
              <a:ext uri="{FF2B5EF4-FFF2-40B4-BE49-F238E27FC236}">
                <a16:creationId xmlns:a16="http://schemas.microsoft.com/office/drawing/2014/main" id="{F3AA5A49-338B-411F-90F5-0E13A718274B}"/>
              </a:ext>
            </a:extLst>
          </p:cNvPr>
          <p:cNvSpPr txBox="1"/>
          <p:nvPr/>
        </p:nvSpPr>
        <p:spPr>
          <a:xfrm>
            <a:off x="1163205" y="4312745"/>
            <a:ext cx="343043" cy="414601"/>
          </a:xfrm>
          <a:prstGeom prst="rect">
            <a:avLst/>
          </a:prstGeom>
          <a:noFill/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96647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01</a:t>
            </a:r>
          </a:p>
        </p:txBody>
      </p:sp>
      <p:grpSp>
        <p:nvGrpSpPr>
          <p:cNvPr id="79" name="Group 70">
            <a:extLst>
              <a:ext uri="{FF2B5EF4-FFF2-40B4-BE49-F238E27FC236}">
                <a16:creationId xmlns:a16="http://schemas.microsoft.com/office/drawing/2014/main" id="{189A6844-F449-4389-B5F5-54F16B5E536F}"/>
              </a:ext>
            </a:extLst>
          </p:cNvPr>
          <p:cNvGrpSpPr/>
          <p:nvPr/>
        </p:nvGrpSpPr>
        <p:grpSpPr>
          <a:xfrm>
            <a:off x="1858310" y="3027794"/>
            <a:ext cx="1308164" cy="254810"/>
            <a:chOff x="1779379" y="1440041"/>
            <a:chExt cx="1237232" cy="240993"/>
          </a:xfrm>
          <a:noFill/>
        </p:grpSpPr>
        <p:sp>
          <p:nvSpPr>
            <p:cNvPr id="80" name="Rounded Rectangle 72">
              <a:extLst>
                <a:ext uri="{FF2B5EF4-FFF2-40B4-BE49-F238E27FC236}">
                  <a16:creationId xmlns:a16="http://schemas.microsoft.com/office/drawing/2014/main" id="{C94D927F-92FE-49F5-9055-1D0F5DE38041}"/>
                </a:ext>
              </a:extLst>
            </p:cNvPr>
            <p:cNvSpPr/>
            <p:nvPr/>
          </p:nvSpPr>
          <p:spPr>
            <a:xfrm>
              <a:off x="1779379" y="1440041"/>
              <a:ext cx="1237232" cy="240993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1" name="Text Placeholder 3">
              <a:extLst>
                <a:ext uri="{FF2B5EF4-FFF2-40B4-BE49-F238E27FC236}">
                  <a16:creationId xmlns:a16="http://schemas.microsoft.com/office/drawing/2014/main" id="{BC965354-7F9E-42D6-9F57-87F4D47F8166}"/>
                </a:ext>
              </a:extLst>
            </p:cNvPr>
            <p:cNvSpPr txBox="1"/>
            <p:nvPr/>
          </p:nvSpPr>
          <p:spPr>
            <a:xfrm>
              <a:off x="1803685" y="1446165"/>
              <a:ext cx="1188610" cy="228746"/>
            </a:xfrm>
            <a:prstGeom prst="rect">
              <a:avLst/>
            </a:prstGeom>
            <a:grpFill/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ctr" defTabSz="96647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整体平均加薪率</a:t>
              </a:r>
            </a:p>
          </p:txBody>
        </p:sp>
      </p:grpSp>
      <p:sp>
        <p:nvSpPr>
          <p:cNvPr id="82" name="Text Placeholder 3">
            <a:extLst>
              <a:ext uri="{FF2B5EF4-FFF2-40B4-BE49-F238E27FC236}">
                <a16:creationId xmlns:a16="http://schemas.microsoft.com/office/drawing/2014/main" id="{A083B2F8-5F81-49A5-B773-5B385E1A9169}"/>
              </a:ext>
            </a:extLst>
          </p:cNvPr>
          <p:cNvSpPr txBox="1"/>
          <p:nvPr/>
        </p:nvSpPr>
        <p:spPr>
          <a:xfrm>
            <a:off x="1858318" y="3326422"/>
            <a:ext cx="2140836" cy="487826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966470">
              <a:lnSpc>
                <a:spcPct val="120000"/>
              </a:lnSpc>
              <a:spcBef>
                <a:spcPct val="20000"/>
              </a:spcBef>
              <a:defRPr/>
            </a:pPr>
            <a:r>
              <a:rPr sz="9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高绩效员工与普通绩效员工的年度奖金差距是2-3倍，企业将薪酬杠杆向高绩效人才倾斜的趋势愈发清晰。 </a:t>
            </a:r>
          </a:p>
        </p:txBody>
      </p:sp>
      <p:sp>
        <p:nvSpPr>
          <p:cNvPr id="83" name="Text Placeholder 3">
            <a:extLst>
              <a:ext uri="{FF2B5EF4-FFF2-40B4-BE49-F238E27FC236}">
                <a16:creationId xmlns:a16="http://schemas.microsoft.com/office/drawing/2014/main" id="{18E791EA-548A-45F3-BC4C-E3D58E10559D}"/>
              </a:ext>
            </a:extLst>
          </p:cNvPr>
          <p:cNvSpPr txBox="1"/>
          <p:nvPr/>
        </p:nvSpPr>
        <p:spPr>
          <a:xfrm>
            <a:off x="1383794" y="2911821"/>
            <a:ext cx="343043" cy="414601"/>
          </a:xfrm>
          <a:prstGeom prst="rect">
            <a:avLst/>
          </a:prstGeom>
          <a:noFill/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96647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02</a:t>
            </a:r>
          </a:p>
        </p:txBody>
      </p:sp>
      <p:grpSp>
        <p:nvGrpSpPr>
          <p:cNvPr id="84" name="Group 77">
            <a:extLst>
              <a:ext uri="{FF2B5EF4-FFF2-40B4-BE49-F238E27FC236}">
                <a16:creationId xmlns:a16="http://schemas.microsoft.com/office/drawing/2014/main" id="{71AC666E-1838-4EEE-9872-A230737C09BE}"/>
              </a:ext>
            </a:extLst>
          </p:cNvPr>
          <p:cNvGrpSpPr/>
          <p:nvPr/>
        </p:nvGrpSpPr>
        <p:grpSpPr>
          <a:xfrm>
            <a:off x="9532907" y="4245926"/>
            <a:ext cx="1308164" cy="254810"/>
            <a:chOff x="1779379" y="1440041"/>
            <a:chExt cx="1237232" cy="240993"/>
          </a:xfrm>
          <a:noFill/>
        </p:grpSpPr>
        <p:sp>
          <p:nvSpPr>
            <p:cNvPr id="85" name="Rounded Rectangle 78">
              <a:extLst>
                <a:ext uri="{FF2B5EF4-FFF2-40B4-BE49-F238E27FC236}">
                  <a16:creationId xmlns:a16="http://schemas.microsoft.com/office/drawing/2014/main" id="{A40C36BE-74B2-4705-920A-4D2BF1013C9C}"/>
                </a:ext>
              </a:extLst>
            </p:cNvPr>
            <p:cNvSpPr/>
            <p:nvPr/>
          </p:nvSpPr>
          <p:spPr>
            <a:xfrm>
              <a:off x="1779379" y="1440041"/>
              <a:ext cx="1237232" cy="240993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6" name="Text Placeholder 3">
              <a:extLst>
                <a:ext uri="{FF2B5EF4-FFF2-40B4-BE49-F238E27FC236}">
                  <a16:creationId xmlns:a16="http://schemas.microsoft.com/office/drawing/2014/main" id="{8860017F-4CAB-4B29-A4FA-82B4E11A2727}"/>
                </a:ext>
              </a:extLst>
            </p:cNvPr>
            <p:cNvSpPr txBox="1"/>
            <p:nvPr/>
          </p:nvSpPr>
          <p:spPr>
            <a:xfrm>
              <a:off x="1803685" y="1446165"/>
              <a:ext cx="1188610" cy="228746"/>
            </a:xfrm>
            <a:prstGeom prst="rect">
              <a:avLst/>
            </a:prstGeom>
            <a:grpFill/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ctr" defTabSz="96647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整体平均加薪率</a:t>
              </a:r>
            </a:p>
          </p:txBody>
        </p:sp>
      </p:grpSp>
      <p:sp>
        <p:nvSpPr>
          <p:cNvPr id="87" name="Text Placeholder 3">
            <a:extLst>
              <a:ext uri="{FF2B5EF4-FFF2-40B4-BE49-F238E27FC236}">
                <a16:creationId xmlns:a16="http://schemas.microsoft.com/office/drawing/2014/main" id="{94FB0531-546E-4600-AEB1-3339CB9112BA}"/>
              </a:ext>
            </a:extLst>
          </p:cNvPr>
          <p:cNvSpPr txBox="1"/>
          <p:nvPr/>
        </p:nvSpPr>
        <p:spPr>
          <a:xfrm>
            <a:off x="8616281" y="4544550"/>
            <a:ext cx="2214381" cy="487826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r" defTabSz="966470">
              <a:lnSpc>
                <a:spcPct val="120000"/>
              </a:lnSpc>
              <a:spcBef>
                <a:spcPct val="20000"/>
              </a:spcBef>
              <a:defRPr/>
            </a:pPr>
            <a:r>
              <a:rPr sz="9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高绩效员工与普通绩效员工的年度奖金差距是2-3倍，企业将薪酬杠杆向高绩效人才倾斜的趋势愈发清晰。 </a:t>
            </a:r>
          </a:p>
        </p:txBody>
      </p:sp>
      <p:sp>
        <p:nvSpPr>
          <p:cNvPr id="88" name="Text Placeholder 3">
            <a:extLst>
              <a:ext uri="{FF2B5EF4-FFF2-40B4-BE49-F238E27FC236}">
                <a16:creationId xmlns:a16="http://schemas.microsoft.com/office/drawing/2014/main" id="{1C875818-9B60-4F4A-B354-22C7026B1B20}"/>
              </a:ext>
            </a:extLst>
          </p:cNvPr>
          <p:cNvSpPr txBox="1"/>
          <p:nvPr/>
        </p:nvSpPr>
        <p:spPr>
          <a:xfrm>
            <a:off x="10902036" y="4155405"/>
            <a:ext cx="343043" cy="414601"/>
          </a:xfrm>
          <a:prstGeom prst="rect">
            <a:avLst/>
          </a:prstGeom>
          <a:noFill/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96647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05</a:t>
            </a:r>
          </a:p>
        </p:txBody>
      </p:sp>
      <p:grpSp>
        <p:nvGrpSpPr>
          <p:cNvPr id="89" name="Group 82">
            <a:extLst>
              <a:ext uri="{FF2B5EF4-FFF2-40B4-BE49-F238E27FC236}">
                <a16:creationId xmlns:a16="http://schemas.microsoft.com/office/drawing/2014/main" id="{BB2246EA-B6E9-45A0-B694-AD454A1E92C4}"/>
              </a:ext>
            </a:extLst>
          </p:cNvPr>
          <p:cNvGrpSpPr/>
          <p:nvPr/>
        </p:nvGrpSpPr>
        <p:grpSpPr>
          <a:xfrm>
            <a:off x="9072631" y="2531894"/>
            <a:ext cx="1308164" cy="254810"/>
            <a:chOff x="1779379" y="1440041"/>
            <a:chExt cx="1237232" cy="240993"/>
          </a:xfrm>
          <a:noFill/>
        </p:grpSpPr>
        <p:sp>
          <p:nvSpPr>
            <p:cNvPr id="90" name="Rounded Rectangle 83">
              <a:extLst>
                <a:ext uri="{FF2B5EF4-FFF2-40B4-BE49-F238E27FC236}">
                  <a16:creationId xmlns:a16="http://schemas.microsoft.com/office/drawing/2014/main" id="{E2009F63-17CA-4ED6-BA32-0097D13AC1DE}"/>
                </a:ext>
              </a:extLst>
            </p:cNvPr>
            <p:cNvSpPr/>
            <p:nvPr/>
          </p:nvSpPr>
          <p:spPr>
            <a:xfrm>
              <a:off x="1779379" y="1440041"/>
              <a:ext cx="1237232" cy="240993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1" name="Text Placeholder 3">
              <a:extLst>
                <a:ext uri="{FF2B5EF4-FFF2-40B4-BE49-F238E27FC236}">
                  <a16:creationId xmlns:a16="http://schemas.microsoft.com/office/drawing/2014/main" id="{CC4D518D-1FEF-4B09-AA30-F7B01E0C1D0A}"/>
                </a:ext>
              </a:extLst>
            </p:cNvPr>
            <p:cNvSpPr txBox="1"/>
            <p:nvPr/>
          </p:nvSpPr>
          <p:spPr>
            <a:xfrm>
              <a:off x="1803685" y="1446165"/>
              <a:ext cx="1188610" cy="228746"/>
            </a:xfrm>
            <a:prstGeom prst="rect">
              <a:avLst/>
            </a:prstGeom>
            <a:grpFill/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ctr" defTabSz="96647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整体平均加薪率</a:t>
              </a:r>
            </a:p>
          </p:txBody>
        </p:sp>
      </p:grpSp>
      <p:sp>
        <p:nvSpPr>
          <p:cNvPr id="92" name="Text Placeholder 3">
            <a:extLst>
              <a:ext uri="{FF2B5EF4-FFF2-40B4-BE49-F238E27FC236}">
                <a16:creationId xmlns:a16="http://schemas.microsoft.com/office/drawing/2014/main" id="{71C3E390-0BE7-42AE-9759-AB64D480DE36}"/>
              </a:ext>
            </a:extLst>
          </p:cNvPr>
          <p:cNvSpPr txBox="1"/>
          <p:nvPr/>
        </p:nvSpPr>
        <p:spPr>
          <a:xfrm>
            <a:off x="8184233" y="2830519"/>
            <a:ext cx="2186151" cy="654025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r" defTabSz="966470">
              <a:lnSpc>
                <a:spcPct val="120000"/>
              </a:lnSpc>
              <a:spcBef>
                <a:spcPct val="20000"/>
              </a:spcBef>
              <a:defRPr/>
            </a:pPr>
            <a:r>
              <a:rPr sz="9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最为广泛采用的举措的则是企业专门的培训和发展项目（58%），培训作为提升员工技能及敬业度的重要手段，无疑会成为人力资源工作重心，以配合企业的再度启航</a:t>
            </a:r>
          </a:p>
        </p:txBody>
      </p:sp>
      <p:sp>
        <p:nvSpPr>
          <p:cNvPr id="93" name="Text Placeholder 3">
            <a:extLst>
              <a:ext uri="{FF2B5EF4-FFF2-40B4-BE49-F238E27FC236}">
                <a16:creationId xmlns:a16="http://schemas.microsoft.com/office/drawing/2014/main" id="{E28B6A95-3D75-444F-955B-A9D65D1CC76A}"/>
              </a:ext>
            </a:extLst>
          </p:cNvPr>
          <p:cNvSpPr txBox="1"/>
          <p:nvPr/>
        </p:nvSpPr>
        <p:spPr>
          <a:xfrm>
            <a:off x="10441757" y="2449933"/>
            <a:ext cx="343043" cy="414601"/>
          </a:xfrm>
          <a:prstGeom prst="rect">
            <a:avLst/>
          </a:prstGeom>
          <a:noFill/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96647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04</a:t>
            </a:r>
          </a:p>
        </p:txBody>
      </p:sp>
      <p:grpSp>
        <p:nvGrpSpPr>
          <p:cNvPr id="94" name="Group 92">
            <a:extLst>
              <a:ext uri="{FF2B5EF4-FFF2-40B4-BE49-F238E27FC236}">
                <a16:creationId xmlns:a16="http://schemas.microsoft.com/office/drawing/2014/main" id="{D4E9AF57-A5B3-470F-8EE6-6282779E403E}"/>
              </a:ext>
            </a:extLst>
          </p:cNvPr>
          <p:cNvGrpSpPr/>
          <p:nvPr/>
        </p:nvGrpSpPr>
        <p:grpSpPr>
          <a:xfrm>
            <a:off x="3310072" y="1925400"/>
            <a:ext cx="1308164" cy="254810"/>
            <a:chOff x="1779379" y="1440041"/>
            <a:chExt cx="1237232" cy="240993"/>
          </a:xfrm>
          <a:noFill/>
        </p:grpSpPr>
        <p:sp>
          <p:nvSpPr>
            <p:cNvPr id="95" name="Rounded Rectangle 93">
              <a:extLst>
                <a:ext uri="{FF2B5EF4-FFF2-40B4-BE49-F238E27FC236}">
                  <a16:creationId xmlns:a16="http://schemas.microsoft.com/office/drawing/2014/main" id="{7E6192E4-854F-4142-B2AB-0AAC7E955CE8}"/>
                </a:ext>
              </a:extLst>
            </p:cNvPr>
            <p:cNvSpPr/>
            <p:nvPr/>
          </p:nvSpPr>
          <p:spPr>
            <a:xfrm>
              <a:off x="1779379" y="1440041"/>
              <a:ext cx="1237232" cy="240993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6" name="Text Placeholder 3">
              <a:extLst>
                <a:ext uri="{FF2B5EF4-FFF2-40B4-BE49-F238E27FC236}">
                  <a16:creationId xmlns:a16="http://schemas.microsoft.com/office/drawing/2014/main" id="{367E4AAE-F2EE-4DB1-AB9C-9AC4D8A2D75B}"/>
                </a:ext>
              </a:extLst>
            </p:cNvPr>
            <p:cNvSpPr txBox="1"/>
            <p:nvPr/>
          </p:nvSpPr>
          <p:spPr>
            <a:xfrm>
              <a:off x="1803685" y="1446165"/>
              <a:ext cx="1188610" cy="228746"/>
            </a:xfrm>
            <a:prstGeom prst="rect">
              <a:avLst/>
            </a:prstGeom>
            <a:grpFill/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ctr" defTabSz="96647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整体平均加薪率</a:t>
              </a:r>
            </a:p>
          </p:txBody>
        </p:sp>
      </p:grpSp>
      <p:sp>
        <p:nvSpPr>
          <p:cNvPr id="97" name="Text Placeholder 3">
            <a:extLst>
              <a:ext uri="{FF2B5EF4-FFF2-40B4-BE49-F238E27FC236}">
                <a16:creationId xmlns:a16="http://schemas.microsoft.com/office/drawing/2014/main" id="{031E14DF-68C8-448D-B162-901770896027}"/>
              </a:ext>
            </a:extLst>
          </p:cNvPr>
          <p:cNvSpPr txBox="1"/>
          <p:nvPr/>
        </p:nvSpPr>
        <p:spPr>
          <a:xfrm>
            <a:off x="3310072" y="2224027"/>
            <a:ext cx="2072096" cy="487826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just" defTabSz="966470">
              <a:lnSpc>
                <a:spcPct val="120000"/>
              </a:lnSpc>
              <a:spcBef>
                <a:spcPct val="20000"/>
              </a:spcBef>
              <a:defRPr/>
            </a:pPr>
            <a:r>
              <a:rPr sz="9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2017年有87%的参调公司增加员工人数（2013年仅有60%），平均增加数量接近企业员工总数的1/4</a:t>
            </a:r>
          </a:p>
        </p:txBody>
      </p:sp>
      <p:sp>
        <p:nvSpPr>
          <p:cNvPr id="98" name="Text Placeholder 3">
            <a:extLst>
              <a:ext uri="{FF2B5EF4-FFF2-40B4-BE49-F238E27FC236}">
                <a16:creationId xmlns:a16="http://schemas.microsoft.com/office/drawing/2014/main" id="{85376885-4FFA-4AD7-9308-EDAF2B1A5AC6}"/>
              </a:ext>
            </a:extLst>
          </p:cNvPr>
          <p:cNvSpPr txBox="1"/>
          <p:nvPr/>
        </p:nvSpPr>
        <p:spPr>
          <a:xfrm>
            <a:off x="2857247" y="1833482"/>
            <a:ext cx="343044" cy="414601"/>
          </a:xfrm>
          <a:prstGeom prst="rect">
            <a:avLst/>
          </a:prstGeom>
          <a:noFill/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r" defTabSz="96647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1358014678"/>
      </p:ext>
    </p:extLst>
  </p:cSld>
  <p:clrMapOvr>
    <a:masterClrMapping/>
  </p:clrMapOvr>
  <p:transition spd="slow" advTm="2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9" grpId="0" bldLvl="0" animBg="1"/>
      <p:bldP spid="70" grpId="0" bldLvl="0" animBg="1"/>
      <p:bldP spid="71" grpId="0" bldLvl="0" animBg="1"/>
      <p:bldP spid="72" grpId="0" bldLvl="0" animBg="1"/>
      <p:bldP spid="73" grpId="0" bldLvl="0" animBg="1"/>
      <p:bldP spid="77" grpId="0"/>
      <p:bldP spid="78" grpId="0"/>
      <p:bldP spid="82" grpId="0"/>
      <p:bldP spid="83" grpId="0"/>
      <p:bldP spid="87" grpId="0"/>
      <p:bldP spid="88" grpId="0"/>
      <p:bldP spid="92" grpId="0"/>
      <p:bldP spid="93" grpId="0"/>
      <p:bldP spid="97" grpId="0"/>
      <p:bldP spid="9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571C49D1-D9C3-4273-B240-7637B662E2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3648" y="-1"/>
            <a:ext cx="4244454" cy="6858000"/>
          </a:xfrm>
          <a:prstGeom prst="rect">
            <a:avLst/>
          </a:prstGeom>
        </p:spPr>
      </p:pic>
      <p:sp>
        <p:nvSpPr>
          <p:cNvPr id="5" name="直角三角形 4">
            <a:extLst>
              <a:ext uri="{FF2B5EF4-FFF2-40B4-BE49-F238E27FC236}">
                <a16:creationId xmlns:a16="http://schemas.microsoft.com/office/drawing/2014/main" id="{6BB6C646-127B-4552-B177-93667D1A8588}"/>
              </a:ext>
            </a:extLst>
          </p:cNvPr>
          <p:cNvSpPr/>
          <p:nvPr/>
        </p:nvSpPr>
        <p:spPr>
          <a:xfrm flipH="1">
            <a:off x="10590662" y="4966291"/>
            <a:ext cx="1601337" cy="1891708"/>
          </a:xfrm>
          <a:prstGeom prst="rtTriangle">
            <a:avLst/>
          </a:prstGeom>
          <a:solidFill>
            <a:srgbClr val="4D9EBB"/>
          </a:solidFill>
          <a:ln>
            <a:noFill/>
          </a:ln>
          <a:effectLst>
            <a:outerShdw blurRad="114300" dist="38100" dir="10800000" sx="102000" sy="102000" algn="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2A74EF65-FED1-48D4-A38A-81A26F7BC28A}"/>
              </a:ext>
            </a:extLst>
          </p:cNvPr>
          <p:cNvSpPr/>
          <p:nvPr/>
        </p:nvSpPr>
        <p:spPr>
          <a:xfrm>
            <a:off x="3948545" y="1556938"/>
            <a:ext cx="521928" cy="2558680"/>
          </a:xfrm>
          <a:prstGeom prst="rect">
            <a:avLst/>
          </a:prstGeom>
          <a:solidFill>
            <a:srgbClr val="4D9E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B3C16090-D181-47CB-93DB-94847C4D53E2}"/>
              </a:ext>
            </a:extLst>
          </p:cNvPr>
          <p:cNvSpPr txBox="1"/>
          <p:nvPr/>
        </p:nvSpPr>
        <p:spPr>
          <a:xfrm>
            <a:off x="4876516" y="1310202"/>
            <a:ext cx="26068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Part  06</a:t>
            </a:r>
            <a:endParaRPr lang="zh-CN" altLang="en-US" sz="54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D7D212A5-6884-4177-9820-B628756B558F}"/>
              </a:ext>
            </a:extLst>
          </p:cNvPr>
          <p:cNvSpPr txBox="1"/>
          <p:nvPr/>
        </p:nvSpPr>
        <p:spPr bwMode="auto">
          <a:xfrm>
            <a:off x="4783138" y="2330514"/>
            <a:ext cx="7408861" cy="193899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>
              <a:defRPr sz="2800" b="1" spc="30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  <a:cs typeface="Segoe UI Light" panose="020B0502040204020203" pitchFamily="34" charset="0"/>
              </a:defRPr>
            </a:lvl1pPr>
          </a:lstStyle>
          <a:p>
            <a:pPr>
              <a:defRPr/>
            </a:pPr>
            <a:r>
              <a:rPr lang="en-US" altLang="zh-CN" sz="6000" dirty="0">
                <a:latin typeface="+mn-lt"/>
                <a:ea typeface="+mn-ea"/>
                <a:cs typeface="+mn-ea"/>
                <a:sym typeface="+mn-lt"/>
              </a:rPr>
              <a:t>2021</a:t>
            </a:r>
            <a:r>
              <a:rPr lang="zh-CN" altLang="en-US" sz="6000" dirty="0">
                <a:latin typeface="+mn-lt"/>
                <a:ea typeface="+mn-ea"/>
                <a:cs typeface="+mn-ea"/>
                <a:sym typeface="+mn-lt"/>
              </a:rPr>
              <a:t>年公司信息化建设</a:t>
            </a:r>
          </a:p>
        </p:txBody>
      </p:sp>
      <p:sp>
        <p:nvSpPr>
          <p:cNvPr id="9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B57425F6-30D8-49BA-AC16-8D47CC67733A}"/>
              </a:ext>
            </a:extLst>
          </p:cNvPr>
          <p:cNvSpPr txBox="1"/>
          <p:nvPr/>
        </p:nvSpPr>
        <p:spPr>
          <a:xfrm>
            <a:off x="4906097" y="4455574"/>
            <a:ext cx="5684565" cy="5107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2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字体视界-一风尚黑体" panose="02000500000000000000" pitchFamily="2" charset="-122"/>
                <a:ea typeface="字体视界-一风尚黑体" panose="02000500000000000000" pitchFamily="2" charset="-122"/>
                <a:cs typeface="+mn-ea"/>
                <a:sym typeface="+mn-lt"/>
              </a:rPr>
              <a:t>Synergistically utilize technically sound portals with frictionless chains. Dramatically customize</a:t>
            </a:r>
            <a:r>
              <a:rPr lang="en-US" sz="12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字体视界-一风尚黑体" panose="02000500000000000000" pitchFamily="2" charset="-122"/>
                <a:ea typeface="字体视界-一风尚黑体" panose="02000500000000000000" pitchFamily="2" charset="-122"/>
                <a:cs typeface="+mn-ea"/>
                <a:sym typeface="+mn-lt"/>
              </a:rPr>
              <a:t> </a:t>
            </a:r>
            <a:r>
              <a:rPr sz="12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字体视界-一风尚黑体" panose="02000500000000000000" pitchFamily="2" charset="-122"/>
                <a:ea typeface="字体视界-一风尚黑体" panose="02000500000000000000" pitchFamily="2" charset="-122"/>
                <a:cs typeface="+mn-ea"/>
                <a:sym typeface="+mn-lt"/>
              </a:rPr>
              <a:t>empowered networks rather than goal-opportunities. </a:t>
            </a:r>
          </a:p>
        </p:txBody>
      </p:sp>
    </p:spTree>
    <p:extLst>
      <p:ext uri="{BB962C8B-B14F-4D97-AF65-F5344CB8AC3E}">
        <p14:creationId xmlns:p14="http://schemas.microsoft.com/office/powerpoint/2010/main" val="20462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375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角三角形 3">
            <a:extLst>
              <a:ext uri="{FF2B5EF4-FFF2-40B4-BE49-F238E27FC236}">
                <a16:creationId xmlns:a16="http://schemas.microsoft.com/office/drawing/2014/main" id="{E9BB17DE-8EF9-42EB-947E-1A8624498855}"/>
              </a:ext>
            </a:extLst>
          </p:cNvPr>
          <p:cNvSpPr/>
          <p:nvPr/>
        </p:nvSpPr>
        <p:spPr>
          <a:xfrm flipV="1">
            <a:off x="0" y="-2"/>
            <a:ext cx="815975" cy="872837"/>
          </a:xfrm>
          <a:prstGeom prst="rtTriangle">
            <a:avLst/>
          </a:prstGeom>
          <a:solidFill>
            <a:srgbClr val="4D9EBB"/>
          </a:solidFill>
          <a:ln>
            <a:noFill/>
          </a:ln>
          <a:effectLst>
            <a:outerShdw blurRad="114300" dist="38100" dir="10800000" sx="102000" sy="102000" algn="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F2DE6FD-E831-4186-982B-0EF5773A1315}"/>
              </a:ext>
            </a:extLst>
          </p:cNvPr>
          <p:cNvSpPr txBox="1"/>
          <p:nvPr/>
        </p:nvSpPr>
        <p:spPr>
          <a:xfrm>
            <a:off x="815975" y="234315"/>
            <a:ext cx="8674389" cy="506095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培训工作的现状以及发展思路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E1D871BD-F661-4A98-BB1B-81F262ED33FF}"/>
              </a:ext>
            </a:extLst>
          </p:cNvPr>
          <p:cNvSpPr/>
          <p:nvPr/>
        </p:nvSpPr>
        <p:spPr>
          <a:xfrm>
            <a:off x="1803720" y="5445684"/>
            <a:ext cx="1815460" cy="415864"/>
          </a:xfrm>
          <a:prstGeom prst="rect">
            <a:avLst/>
          </a:prstGeom>
          <a:solidFill>
            <a:srgbClr val="4D9EB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DC7CAF20-F8FB-44FB-869E-22FA3EBD5082}"/>
              </a:ext>
            </a:extLst>
          </p:cNvPr>
          <p:cNvSpPr txBox="1"/>
          <p:nvPr/>
        </p:nvSpPr>
        <p:spPr bwMode="auto">
          <a:xfrm>
            <a:off x="2036445" y="5453561"/>
            <a:ext cx="1350011" cy="400110"/>
          </a:xfrm>
          <a:prstGeom prst="rect">
            <a:avLst/>
          </a:prstGeom>
          <a:solidFill>
            <a:srgbClr val="4D9EBB"/>
          </a:solidFill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>
              <a:defRPr/>
            </a:pPr>
            <a:r>
              <a:rPr lang="zh-CN" altLang="en-US" sz="2000" dirty="0">
                <a:solidFill>
                  <a:prstClr val="white"/>
                </a:solidFill>
                <a:cs typeface="+mn-ea"/>
                <a:sym typeface="+mn-lt"/>
              </a:rPr>
              <a:t>标题添加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5477E179-9FF9-4ED3-8207-A63358A52566}"/>
              </a:ext>
            </a:extLst>
          </p:cNvPr>
          <p:cNvSpPr txBox="1"/>
          <p:nvPr/>
        </p:nvSpPr>
        <p:spPr bwMode="auto">
          <a:xfrm>
            <a:off x="1121296" y="4435297"/>
            <a:ext cx="3217444" cy="8402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字魂57号-创细黑" panose="00000500000000000000" pitchFamily="2" charset="-122"/>
                <a:ea typeface="字魂57号-创细黑" panose="00000500000000000000" pitchFamily="2" charset="-122"/>
                <a:cs typeface="+mn-ea"/>
                <a:sym typeface="+mn-lt"/>
              </a:rPr>
              <a:t>单击此处添加段落文本，单击此处添加段落文本，单击此处添加段落文本。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8878657-CC43-4A63-AEF3-0C4AC9D8ACB0}"/>
              </a:ext>
            </a:extLst>
          </p:cNvPr>
          <p:cNvSpPr/>
          <p:nvPr/>
        </p:nvSpPr>
        <p:spPr>
          <a:xfrm>
            <a:off x="5188270" y="5445684"/>
            <a:ext cx="1815460" cy="415864"/>
          </a:xfrm>
          <a:prstGeom prst="rect">
            <a:avLst/>
          </a:prstGeom>
          <a:solidFill>
            <a:srgbClr val="4D9EB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DFDE9F9D-F26B-4E68-AC7C-AD4BFD593855}"/>
              </a:ext>
            </a:extLst>
          </p:cNvPr>
          <p:cNvSpPr txBox="1"/>
          <p:nvPr/>
        </p:nvSpPr>
        <p:spPr bwMode="auto">
          <a:xfrm>
            <a:off x="5420995" y="5453561"/>
            <a:ext cx="1350011" cy="400110"/>
          </a:xfrm>
          <a:prstGeom prst="rect">
            <a:avLst/>
          </a:prstGeom>
          <a:solidFill>
            <a:srgbClr val="4D9EBB"/>
          </a:solidFill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>
              <a:defRPr/>
            </a:pPr>
            <a:r>
              <a:rPr lang="zh-CN" altLang="en-US" sz="2000" dirty="0">
                <a:solidFill>
                  <a:prstClr val="white"/>
                </a:solidFill>
                <a:cs typeface="+mn-ea"/>
                <a:sym typeface="+mn-lt"/>
              </a:rPr>
              <a:t>标题添加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8940C092-CFDF-4C9F-B858-5DDBA0116B3D}"/>
              </a:ext>
            </a:extLst>
          </p:cNvPr>
          <p:cNvSpPr txBox="1"/>
          <p:nvPr/>
        </p:nvSpPr>
        <p:spPr bwMode="auto">
          <a:xfrm>
            <a:off x="4487278" y="4435297"/>
            <a:ext cx="3217444" cy="8402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algn="ctr" defTabSz="457200">
              <a:lnSpc>
                <a:spcPct val="90000"/>
              </a:lnSpc>
              <a:spcBef>
                <a:spcPct val="0"/>
              </a:spcBef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字魂57号-创细黑" panose="00000500000000000000" pitchFamily="2" charset="-122"/>
                <a:ea typeface="字魂57号-创细黑" panose="00000500000000000000" pitchFamily="2" charset="-122"/>
              </a:defRPr>
            </a:lvl1pPr>
            <a:lvl2pPr defTabSz="457200"/>
            <a:lvl3pPr defTabSz="457200"/>
            <a:lvl4pPr defTabSz="457200"/>
            <a:lvl5pPr defTabSz="457200"/>
            <a:lvl6pPr defTabSz="457200"/>
            <a:lvl7pPr defTabSz="457200"/>
            <a:lvl8pPr defTabSz="457200"/>
            <a:lvl9pPr defTabSz="457200"/>
          </a:lstStyle>
          <a:p>
            <a:pPr fontAlgn="base">
              <a:spcAft>
                <a:spcPct val="0"/>
              </a:spcAft>
            </a:pPr>
            <a:r>
              <a:rPr lang="zh-CN" altLang="en-US" dirty="0">
                <a:cs typeface="+mn-ea"/>
                <a:sym typeface="+mn-lt"/>
              </a:rPr>
              <a:t>单击此处添加段落文本，单击此处添加段落文本，单击此处添加段落文本。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6E5FFAE5-120E-4409-B3FC-448C28102D0D}"/>
              </a:ext>
            </a:extLst>
          </p:cNvPr>
          <p:cNvSpPr/>
          <p:nvPr/>
        </p:nvSpPr>
        <p:spPr>
          <a:xfrm>
            <a:off x="8572820" y="5445684"/>
            <a:ext cx="1815460" cy="415864"/>
          </a:xfrm>
          <a:prstGeom prst="rect">
            <a:avLst/>
          </a:prstGeom>
          <a:solidFill>
            <a:srgbClr val="4D9EB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2E920025-0A60-4B19-B9F3-108093317EFA}"/>
              </a:ext>
            </a:extLst>
          </p:cNvPr>
          <p:cNvSpPr txBox="1"/>
          <p:nvPr/>
        </p:nvSpPr>
        <p:spPr bwMode="auto">
          <a:xfrm>
            <a:off x="8805545" y="5453561"/>
            <a:ext cx="1350011" cy="400110"/>
          </a:xfrm>
          <a:prstGeom prst="rect">
            <a:avLst/>
          </a:prstGeom>
          <a:solidFill>
            <a:srgbClr val="4D9EBB"/>
          </a:solidFill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>
              <a:defRPr/>
            </a:pPr>
            <a:r>
              <a:rPr lang="zh-CN" altLang="en-US" sz="2000" dirty="0">
                <a:solidFill>
                  <a:prstClr val="white"/>
                </a:solidFill>
                <a:cs typeface="+mn-ea"/>
                <a:sym typeface="+mn-lt"/>
              </a:rPr>
              <a:t>标题添加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161B87DE-E989-4541-B30F-50936A67266A}"/>
              </a:ext>
            </a:extLst>
          </p:cNvPr>
          <p:cNvSpPr txBox="1"/>
          <p:nvPr/>
        </p:nvSpPr>
        <p:spPr bwMode="auto">
          <a:xfrm>
            <a:off x="7871828" y="4435297"/>
            <a:ext cx="3217444" cy="8402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algn="ctr" defTabSz="457200">
              <a:lnSpc>
                <a:spcPct val="90000"/>
              </a:lnSpc>
              <a:spcBef>
                <a:spcPct val="0"/>
              </a:spcBef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字魂57号-创细黑" panose="00000500000000000000" pitchFamily="2" charset="-122"/>
                <a:ea typeface="字魂57号-创细黑" panose="00000500000000000000" pitchFamily="2" charset="-122"/>
              </a:defRPr>
            </a:lvl1pPr>
            <a:lvl2pPr defTabSz="457200"/>
            <a:lvl3pPr defTabSz="457200"/>
            <a:lvl4pPr defTabSz="457200"/>
            <a:lvl5pPr defTabSz="457200"/>
            <a:lvl6pPr defTabSz="457200"/>
            <a:lvl7pPr defTabSz="457200"/>
            <a:lvl8pPr defTabSz="457200"/>
            <a:lvl9pPr defTabSz="457200"/>
          </a:lstStyle>
          <a:p>
            <a:pPr fontAlgn="base">
              <a:spcAft>
                <a:spcPct val="0"/>
              </a:spcAft>
            </a:pPr>
            <a:r>
              <a:rPr lang="zh-CN" altLang="en-US" dirty="0">
                <a:cs typeface="+mn-ea"/>
                <a:sym typeface="+mn-lt"/>
              </a:rPr>
              <a:t>单击此处添加段落文本，单击此处添加段落文本，单击此处添加段落文本。</a:t>
            </a: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B4E90B34-1757-4A9C-963E-C5389D5D77EE}"/>
              </a:ext>
            </a:extLst>
          </p:cNvPr>
          <p:cNvGrpSpPr/>
          <p:nvPr/>
        </p:nvGrpSpPr>
        <p:grpSpPr>
          <a:xfrm>
            <a:off x="1761917" y="2043219"/>
            <a:ext cx="1908384" cy="1908384"/>
            <a:chOff x="1054100" y="-11130"/>
            <a:chExt cx="3440130" cy="3440130"/>
          </a:xfrm>
        </p:grpSpPr>
        <p:sp>
          <p:nvSpPr>
            <p:cNvPr id="16" name="弧形 15">
              <a:extLst>
                <a:ext uri="{FF2B5EF4-FFF2-40B4-BE49-F238E27FC236}">
                  <a16:creationId xmlns:a16="http://schemas.microsoft.com/office/drawing/2014/main" id="{3757650F-1F6C-4C78-895F-55C8D6C58172}"/>
                </a:ext>
              </a:extLst>
            </p:cNvPr>
            <p:cNvSpPr/>
            <p:nvPr/>
          </p:nvSpPr>
          <p:spPr>
            <a:xfrm>
              <a:off x="1054100" y="-11130"/>
              <a:ext cx="3440130" cy="3440130"/>
            </a:xfrm>
            <a:prstGeom prst="arc">
              <a:avLst>
                <a:gd name="adj1" fmla="val 675277"/>
                <a:gd name="adj2" fmla="val 0"/>
              </a:avLst>
            </a:prstGeom>
            <a:noFill/>
            <a:ln w="57150" cap="flat" cmpd="sng" algn="ctr">
              <a:solidFill>
                <a:sysClr val="window" lastClr="FFFFFF">
                  <a:lumMod val="8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" name="弧形 16">
              <a:extLst>
                <a:ext uri="{FF2B5EF4-FFF2-40B4-BE49-F238E27FC236}">
                  <a16:creationId xmlns:a16="http://schemas.microsoft.com/office/drawing/2014/main" id="{DEC3C1DB-CFB9-4125-B579-AC932C3A433D}"/>
                </a:ext>
              </a:extLst>
            </p:cNvPr>
            <p:cNvSpPr/>
            <p:nvPr/>
          </p:nvSpPr>
          <p:spPr>
            <a:xfrm>
              <a:off x="1054100" y="-11130"/>
              <a:ext cx="3440130" cy="3440130"/>
            </a:xfrm>
            <a:prstGeom prst="arc">
              <a:avLst>
                <a:gd name="adj1" fmla="val 16200000"/>
                <a:gd name="adj2" fmla="val 5903570"/>
              </a:avLst>
            </a:prstGeom>
            <a:noFill/>
            <a:ln w="57150" cap="flat" cmpd="sng" algn="ctr">
              <a:solidFill>
                <a:srgbClr val="4D9EBB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2FFCC8BB-99F0-42C5-AC0D-DA5A5105CABB}"/>
              </a:ext>
            </a:extLst>
          </p:cNvPr>
          <p:cNvGrpSpPr/>
          <p:nvPr/>
        </p:nvGrpSpPr>
        <p:grpSpPr>
          <a:xfrm>
            <a:off x="5141808" y="2043219"/>
            <a:ext cx="1908384" cy="1908384"/>
            <a:chOff x="1054100" y="-11130"/>
            <a:chExt cx="3440130" cy="3440130"/>
          </a:xfrm>
        </p:grpSpPr>
        <p:sp>
          <p:nvSpPr>
            <p:cNvPr id="19" name="弧形 18">
              <a:extLst>
                <a:ext uri="{FF2B5EF4-FFF2-40B4-BE49-F238E27FC236}">
                  <a16:creationId xmlns:a16="http://schemas.microsoft.com/office/drawing/2014/main" id="{7C44F913-AD40-4D76-927C-389D0787C8FC}"/>
                </a:ext>
              </a:extLst>
            </p:cNvPr>
            <p:cNvSpPr/>
            <p:nvPr/>
          </p:nvSpPr>
          <p:spPr>
            <a:xfrm>
              <a:off x="1054100" y="-11130"/>
              <a:ext cx="3440130" cy="3440130"/>
            </a:xfrm>
            <a:prstGeom prst="arc">
              <a:avLst>
                <a:gd name="adj1" fmla="val 675277"/>
                <a:gd name="adj2" fmla="val 0"/>
              </a:avLst>
            </a:prstGeom>
            <a:noFill/>
            <a:ln w="57150" cap="flat" cmpd="sng" algn="ctr">
              <a:solidFill>
                <a:sysClr val="window" lastClr="FFFFFF">
                  <a:lumMod val="8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" name="弧形 19">
              <a:extLst>
                <a:ext uri="{FF2B5EF4-FFF2-40B4-BE49-F238E27FC236}">
                  <a16:creationId xmlns:a16="http://schemas.microsoft.com/office/drawing/2014/main" id="{89998BFB-3A14-4C64-ADF9-99D9D81F289F}"/>
                </a:ext>
              </a:extLst>
            </p:cNvPr>
            <p:cNvSpPr/>
            <p:nvPr/>
          </p:nvSpPr>
          <p:spPr>
            <a:xfrm>
              <a:off x="1054100" y="-11130"/>
              <a:ext cx="3440130" cy="3440130"/>
            </a:xfrm>
            <a:prstGeom prst="arc">
              <a:avLst>
                <a:gd name="adj1" fmla="val 16200000"/>
                <a:gd name="adj2" fmla="val 10582042"/>
              </a:avLst>
            </a:prstGeom>
            <a:noFill/>
            <a:ln w="57150" cap="flat" cmpd="sng" algn="ctr">
              <a:solidFill>
                <a:srgbClr val="4D9EBB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39B55D95-0077-4162-B9AD-DC4DBC5E19AD}"/>
              </a:ext>
            </a:extLst>
          </p:cNvPr>
          <p:cNvGrpSpPr/>
          <p:nvPr/>
        </p:nvGrpSpPr>
        <p:grpSpPr>
          <a:xfrm>
            <a:off x="8526358" y="2043219"/>
            <a:ext cx="1908384" cy="1908384"/>
            <a:chOff x="1054100" y="-11130"/>
            <a:chExt cx="3440130" cy="3440130"/>
          </a:xfrm>
        </p:grpSpPr>
        <p:sp>
          <p:nvSpPr>
            <p:cNvPr id="22" name="弧形 21">
              <a:extLst>
                <a:ext uri="{FF2B5EF4-FFF2-40B4-BE49-F238E27FC236}">
                  <a16:creationId xmlns:a16="http://schemas.microsoft.com/office/drawing/2014/main" id="{05A1E048-2C25-42E4-A1D4-71910D512BAA}"/>
                </a:ext>
              </a:extLst>
            </p:cNvPr>
            <p:cNvSpPr/>
            <p:nvPr/>
          </p:nvSpPr>
          <p:spPr>
            <a:xfrm>
              <a:off x="1054100" y="-11130"/>
              <a:ext cx="3440130" cy="3440130"/>
            </a:xfrm>
            <a:prstGeom prst="arc">
              <a:avLst>
                <a:gd name="adj1" fmla="val 675277"/>
                <a:gd name="adj2" fmla="val 0"/>
              </a:avLst>
            </a:prstGeom>
            <a:noFill/>
            <a:ln w="57150" cap="flat" cmpd="sng" algn="ctr">
              <a:solidFill>
                <a:sysClr val="window" lastClr="FFFFFF">
                  <a:lumMod val="8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" name="弧形 22">
              <a:extLst>
                <a:ext uri="{FF2B5EF4-FFF2-40B4-BE49-F238E27FC236}">
                  <a16:creationId xmlns:a16="http://schemas.microsoft.com/office/drawing/2014/main" id="{A86C3BB9-76F5-4647-A169-9221BCEC7F2A}"/>
                </a:ext>
              </a:extLst>
            </p:cNvPr>
            <p:cNvSpPr/>
            <p:nvPr/>
          </p:nvSpPr>
          <p:spPr>
            <a:xfrm>
              <a:off x="1054100" y="-11130"/>
              <a:ext cx="3440130" cy="3440130"/>
            </a:xfrm>
            <a:prstGeom prst="arc">
              <a:avLst>
                <a:gd name="adj1" fmla="val 16200000"/>
                <a:gd name="adj2" fmla="val 2877916"/>
              </a:avLst>
            </a:prstGeom>
            <a:noFill/>
            <a:ln w="57150" cap="flat" cmpd="sng" algn="ctr">
              <a:solidFill>
                <a:srgbClr val="4D9EBB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4" name="文本框 23">
            <a:extLst>
              <a:ext uri="{FF2B5EF4-FFF2-40B4-BE49-F238E27FC236}">
                <a16:creationId xmlns:a16="http://schemas.microsoft.com/office/drawing/2014/main" id="{290A5EB1-458D-4FCB-9F39-5E3B8F12C412}"/>
              </a:ext>
            </a:extLst>
          </p:cNvPr>
          <p:cNvSpPr txBox="1"/>
          <p:nvPr/>
        </p:nvSpPr>
        <p:spPr bwMode="auto">
          <a:xfrm>
            <a:off x="1786286" y="2403671"/>
            <a:ext cx="1879356" cy="110799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zh-CN" sz="6600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01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B89EE170-0FA6-4862-B307-1DB317ADDEFF}"/>
              </a:ext>
            </a:extLst>
          </p:cNvPr>
          <p:cNvSpPr txBox="1"/>
          <p:nvPr/>
        </p:nvSpPr>
        <p:spPr bwMode="auto">
          <a:xfrm>
            <a:off x="5153402" y="2403671"/>
            <a:ext cx="1879356" cy="110799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zh-CN" sz="6600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02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A1C93E0A-0569-4EBF-8323-0BE1400A8A67}"/>
              </a:ext>
            </a:extLst>
          </p:cNvPr>
          <p:cNvSpPr txBox="1"/>
          <p:nvPr/>
        </p:nvSpPr>
        <p:spPr bwMode="auto">
          <a:xfrm>
            <a:off x="8543792" y="2403671"/>
            <a:ext cx="1879356" cy="110799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zh-CN" sz="6600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424435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>
        <p14:prism isContent="1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25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/>
      <p:bldP spid="9" grpId="0" animBg="1"/>
      <p:bldP spid="10" grpId="0" animBg="1"/>
      <p:bldP spid="11" grpId="0"/>
      <p:bldP spid="12" grpId="0" animBg="1"/>
      <p:bldP spid="13" grpId="0" animBg="1"/>
      <p:bldP spid="14" grpId="0"/>
      <p:bldP spid="24" grpId="0"/>
      <p:bldP spid="25" grpId="0"/>
      <p:bldP spid="2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角三角形 3">
            <a:extLst>
              <a:ext uri="{FF2B5EF4-FFF2-40B4-BE49-F238E27FC236}">
                <a16:creationId xmlns:a16="http://schemas.microsoft.com/office/drawing/2014/main" id="{E9BB17DE-8EF9-42EB-947E-1A8624498855}"/>
              </a:ext>
            </a:extLst>
          </p:cNvPr>
          <p:cNvSpPr/>
          <p:nvPr/>
        </p:nvSpPr>
        <p:spPr>
          <a:xfrm flipV="1">
            <a:off x="0" y="-2"/>
            <a:ext cx="815975" cy="872837"/>
          </a:xfrm>
          <a:prstGeom prst="rtTriangle">
            <a:avLst/>
          </a:prstGeom>
          <a:solidFill>
            <a:srgbClr val="4D9EBB"/>
          </a:solidFill>
          <a:ln>
            <a:noFill/>
          </a:ln>
          <a:effectLst>
            <a:outerShdw blurRad="114300" dist="38100" dir="10800000" sx="102000" sy="102000" algn="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F2DE6FD-E831-4186-982B-0EF5773A1315}"/>
              </a:ext>
            </a:extLst>
          </p:cNvPr>
          <p:cNvSpPr txBox="1"/>
          <p:nvPr/>
        </p:nvSpPr>
        <p:spPr>
          <a:xfrm>
            <a:off x="815975" y="234315"/>
            <a:ext cx="8674389" cy="506095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行政事务</a:t>
            </a:r>
          </a:p>
        </p:txBody>
      </p:sp>
      <p:grpSp>
        <p:nvGrpSpPr>
          <p:cNvPr id="6" name="淘宝网chenying0907出品 5">
            <a:extLst>
              <a:ext uri="{FF2B5EF4-FFF2-40B4-BE49-F238E27FC236}">
                <a16:creationId xmlns:a16="http://schemas.microsoft.com/office/drawing/2014/main" id="{12080281-5E2B-4E94-AABA-687E612F1737}"/>
              </a:ext>
            </a:extLst>
          </p:cNvPr>
          <p:cNvGrpSpPr>
            <a:grpSpLocks/>
          </p:cNvGrpSpPr>
          <p:nvPr/>
        </p:nvGrpSpPr>
        <p:grpSpPr bwMode="auto">
          <a:xfrm>
            <a:off x="1344317" y="3052002"/>
            <a:ext cx="1626483" cy="1624669"/>
            <a:chOff x="0" y="0"/>
            <a:chExt cx="1422722" cy="1422722"/>
          </a:xfrm>
          <a:solidFill>
            <a:srgbClr val="4D9EBB"/>
          </a:solidFill>
        </p:grpSpPr>
        <p:sp>
          <p:nvSpPr>
            <p:cNvPr id="7" name="圆角淘宝网chenying0907出品 6">
              <a:extLst>
                <a:ext uri="{FF2B5EF4-FFF2-40B4-BE49-F238E27FC236}">
                  <a16:creationId xmlns:a16="http://schemas.microsoft.com/office/drawing/2014/main" id="{D1B7B541-6676-43D0-B201-044AE289686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700000">
              <a:off x="0" y="0"/>
              <a:ext cx="1422722" cy="1422722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990F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8" name="素材框 35">
              <a:extLst>
                <a:ext uri="{FF2B5EF4-FFF2-40B4-BE49-F238E27FC236}">
                  <a16:creationId xmlns:a16="http://schemas.microsoft.com/office/drawing/2014/main" id="{66A75C42-B8C8-4B48-B745-02B7F3BDFD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082" y="418903"/>
              <a:ext cx="648427" cy="601851"/>
            </a:xfrm>
            <a:custGeom>
              <a:avLst/>
              <a:gdLst>
                <a:gd name="T0" fmla="*/ 74663 w 790121"/>
                <a:gd name="T1" fmla="*/ 233103 h 733367"/>
                <a:gd name="T2" fmla="*/ 99550 w 790121"/>
                <a:gd name="T3" fmla="*/ 257990 h 733367"/>
                <a:gd name="T4" fmla="*/ 74663 w 790121"/>
                <a:gd name="T5" fmla="*/ 282878 h 733367"/>
                <a:gd name="T6" fmla="*/ 49774 w 790121"/>
                <a:gd name="T7" fmla="*/ 257990 h 733367"/>
                <a:gd name="T8" fmla="*/ 74663 w 790121"/>
                <a:gd name="T9" fmla="*/ 233103 h 733367"/>
                <a:gd name="T10" fmla="*/ 29528 w 790121"/>
                <a:gd name="T11" fmla="*/ 212858 h 733367"/>
                <a:gd name="T12" fmla="*/ 29528 w 790121"/>
                <a:gd name="T13" fmla="*/ 303124 h 733367"/>
                <a:gd name="T14" fmla="*/ 119796 w 790121"/>
                <a:gd name="T15" fmla="*/ 303124 h 733367"/>
                <a:gd name="T16" fmla="*/ 119796 w 790121"/>
                <a:gd name="T17" fmla="*/ 212858 h 733367"/>
                <a:gd name="T18" fmla="*/ 29528 w 790121"/>
                <a:gd name="T19" fmla="*/ 212858 h 733367"/>
                <a:gd name="T20" fmla="*/ 182508 w 790121"/>
                <a:gd name="T21" fmla="*/ 183327 h 733367"/>
                <a:gd name="T22" fmla="*/ 331834 w 790121"/>
                <a:gd name="T23" fmla="*/ 183327 h 733367"/>
                <a:gd name="T24" fmla="*/ 331834 w 790121"/>
                <a:gd name="T25" fmla="*/ 332653 h 733367"/>
                <a:gd name="T26" fmla="*/ 182508 w 790121"/>
                <a:gd name="T27" fmla="*/ 332653 h 733367"/>
                <a:gd name="T28" fmla="*/ 182508 w 790121"/>
                <a:gd name="T29" fmla="*/ 183327 h 733367"/>
                <a:gd name="T30" fmla="*/ 0 w 790121"/>
                <a:gd name="T31" fmla="*/ 183327 h 733367"/>
                <a:gd name="T32" fmla="*/ 149325 w 790121"/>
                <a:gd name="T33" fmla="*/ 183327 h 733367"/>
                <a:gd name="T34" fmla="*/ 149325 w 790121"/>
                <a:gd name="T35" fmla="*/ 332653 h 733367"/>
                <a:gd name="T36" fmla="*/ 0 w 790121"/>
                <a:gd name="T37" fmla="*/ 332653 h 733367"/>
                <a:gd name="T38" fmla="*/ 0 w 790121"/>
                <a:gd name="T39" fmla="*/ 183327 h 733367"/>
                <a:gd name="T40" fmla="*/ 29528 w 790121"/>
                <a:gd name="T41" fmla="*/ 30347 h 733367"/>
                <a:gd name="T42" fmla="*/ 29528 w 790121"/>
                <a:gd name="T43" fmla="*/ 120615 h 733367"/>
                <a:gd name="T44" fmla="*/ 119796 w 790121"/>
                <a:gd name="T45" fmla="*/ 120615 h 733367"/>
                <a:gd name="T46" fmla="*/ 119796 w 790121"/>
                <a:gd name="T47" fmla="*/ 30347 h 733367"/>
                <a:gd name="T48" fmla="*/ 29528 w 790121"/>
                <a:gd name="T49" fmla="*/ 30347 h 733367"/>
                <a:gd name="T50" fmla="*/ 182508 w 790121"/>
                <a:gd name="T51" fmla="*/ 819 h 733367"/>
                <a:gd name="T52" fmla="*/ 329621 w 790121"/>
                <a:gd name="T53" fmla="*/ 819 h 733367"/>
                <a:gd name="T54" fmla="*/ 301781 w 790121"/>
                <a:gd name="T55" fmla="*/ 30348 h 733367"/>
                <a:gd name="T56" fmla="*/ 212038 w 790121"/>
                <a:gd name="T57" fmla="*/ 30348 h 733367"/>
                <a:gd name="T58" fmla="*/ 212038 w 790121"/>
                <a:gd name="T59" fmla="*/ 120616 h 733367"/>
                <a:gd name="T60" fmla="*/ 302305 w 790121"/>
                <a:gd name="T61" fmla="*/ 120616 h 733367"/>
                <a:gd name="T62" fmla="*/ 302305 w 790121"/>
                <a:gd name="T63" fmla="*/ 85437 h 733367"/>
                <a:gd name="T64" fmla="*/ 331834 w 790121"/>
                <a:gd name="T65" fmla="*/ 54117 h 733367"/>
                <a:gd name="T66" fmla="*/ 331834 w 790121"/>
                <a:gd name="T67" fmla="*/ 150145 h 733367"/>
                <a:gd name="T68" fmla="*/ 182508 w 790121"/>
                <a:gd name="T69" fmla="*/ 150145 h 733367"/>
                <a:gd name="T70" fmla="*/ 182508 w 790121"/>
                <a:gd name="T71" fmla="*/ 819 h 733367"/>
                <a:gd name="T72" fmla="*/ 0 w 790121"/>
                <a:gd name="T73" fmla="*/ 818 h 733367"/>
                <a:gd name="T74" fmla="*/ 149325 w 790121"/>
                <a:gd name="T75" fmla="*/ 818 h 733367"/>
                <a:gd name="T76" fmla="*/ 149325 w 790121"/>
                <a:gd name="T77" fmla="*/ 150145 h 733367"/>
                <a:gd name="T78" fmla="*/ 0 w 790121"/>
                <a:gd name="T79" fmla="*/ 150145 h 733367"/>
                <a:gd name="T80" fmla="*/ 0 w 790121"/>
                <a:gd name="T81" fmla="*/ 818 h 733367"/>
                <a:gd name="T82" fmla="*/ 346738 w 790121"/>
                <a:gd name="T83" fmla="*/ 0 h 733367"/>
                <a:gd name="T84" fmla="*/ 358396 w 790121"/>
                <a:gd name="T85" fmla="*/ 11659 h 733367"/>
                <a:gd name="T86" fmla="*/ 272184 w 790121"/>
                <a:gd name="T87" fmla="*/ 97871 h 733367"/>
                <a:gd name="T88" fmla="*/ 272318 w 790121"/>
                <a:gd name="T89" fmla="*/ 98004 h 733367"/>
                <a:gd name="T90" fmla="*/ 261416 w 790121"/>
                <a:gd name="T91" fmla="*/ 108907 h 733367"/>
                <a:gd name="T92" fmla="*/ 218261 w 790121"/>
                <a:gd name="T93" fmla="*/ 65750 h 733367"/>
                <a:gd name="T94" fmla="*/ 229162 w 790121"/>
                <a:gd name="T95" fmla="*/ 54849 h 733367"/>
                <a:gd name="T96" fmla="*/ 260526 w 790121"/>
                <a:gd name="T97" fmla="*/ 86212 h 733367"/>
                <a:gd name="T98" fmla="*/ 346738 w 790121"/>
                <a:gd name="T99" fmla="*/ 0 h 73336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790121"/>
                <a:gd name="T151" fmla="*/ 0 h 733367"/>
                <a:gd name="T152" fmla="*/ 790121 w 790121"/>
                <a:gd name="T153" fmla="*/ 733367 h 73336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790121" h="733367">
                  <a:moveTo>
                    <a:pt x="164601" y="513898"/>
                  </a:moveTo>
                  <a:cubicBezTo>
                    <a:pt x="194903" y="513898"/>
                    <a:pt x="219468" y="538463"/>
                    <a:pt x="219468" y="568765"/>
                  </a:cubicBezTo>
                  <a:cubicBezTo>
                    <a:pt x="219468" y="599067"/>
                    <a:pt x="194903" y="623632"/>
                    <a:pt x="164601" y="623632"/>
                  </a:cubicBezTo>
                  <a:cubicBezTo>
                    <a:pt x="134299" y="623632"/>
                    <a:pt x="109734" y="599067"/>
                    <a:pt x="109734" y="568765"/>
                  </a:cubicBezTo>
                  <a:cubicBezTo>
                    <a:pt x="109734" y="538463"/>
                    <a:pt x="134299" y="513898"/>
                    <a:pt x="164601" y="513898"/>
                  </a:cubicBezTo>
                  <a:close/>
                  <a:moveTo>
                    <a:pt x="65100" y="469264"/>
                  </a:moveTo>
                  <a:lnTo>
                    <a:pt x="65100" y="668267"/>
                  </a:lnTo>
                  <a:lnTo>
                    <a:pt x="264103" y="668267"/>
                  </a:lnTo>
                  <a:lnTo>
                    <a:pt x="264103" y="469264"/>
                  </a:lnTo>
                  <a:lnTo>
                    <a:pt x="65100" y="469264"/>
                  </a:lnTo>
                  <a:close/>
                  <a:moveTo>
                    <a:pt x="402359" y="404164"/>
                  </a:moveTo>
                  <a:lnTo>
                    <a:pt x="731562" y="404164"/>
                  </a:lnTo>
                  <a:lnTo>
                    <a:pt x="731562" y="733367"/>
                  </a:lnTo>
                  <a:lnTo>
                    <a:pt x="402359" y="733367"/>
                  </a:lnTo>
                  <a:lnTo>
                    <a:pt x="402359" y="404164"/>
                  </a:lnTo>
                  <a:close/>
                  <a:moveTo>
                    <a:pt x="0" y="404164"/>
                  </a:moveTo>
                  <a:lnTo>
                    <a:pt x="329203" y="404164"/>
                  </a:lnTo>
                  <a:lnTo>
                    <a:pt x="329203" y="733367"/>
                  </a:lnTo>
                  <a:lnTo>
                    <a:pt x="0" y="733367"/>
                  </a:lnTo>
                  <a:lnTo>
                    <a:pt x="0" y="404164"/>
                  </a:lnTo>
                  <a:close/>
                  <a:moveTo>
                    <a:pt x="65100" y="66905"/>
                  </a:moveTo>
                  <a:lnTo>
                    <a:pt x="65100" y="265908"/>
                  </a:lnTo>
                  <a:lnTo>
                    <a:pt x="264103" y="265908"/>
                  </a:lnTo>
                  <a:lnTo>
                    <a:pt x="264103" y="66905"/>
                  </a:lnTo>
                  <a:lnTo>
                    <a:pt x="65100" y="66905"/>
                  </a:lnTo>
                  <a:close/>
                  <a:moveTo>
                    <a:pt x="402359" y="1806"/>
                  </a:moveTo>
                  <a:lnTo>
                    <a:pt x="726682" y="1806"/>
                  </a:lnTo>
                  <a:lnTo>
                    <a:pt x="665305" y="66906"/>
                  </a:lnTo>
                  <a:lnTo>
                    <a:pt x="467459" y="66906"/>
                  </a:lnTo>
                  <a:lnTo>
                    <a:pt x="467459" y="265909"/>
                  </a:lnTo>
                  <a:lnTo>
                    <a:pt x="666462" y="265909"/>
                  </a:lnTo>
                  <a:lnTo>
                    <a:pt x="666462" y="188355"/>
                  </a:lnTo>
                  <a:lnTo>
                    <a:pt x="731562" y="119306"/>
                  </a:lnTo>
                  <a:lnTo>
                    <a:pt x="731562" y="331009"/>
                  </a:lnTo>
                  <a:lnTo>
                    <a:pt x="402359" y="331009"/>
                  </a:lnTo>
                  <a:lnTo>
                    <a:pt x="402359" y="1806"/>
                  </a:lnTo>
                  <a:close/>
                  <a:moveTo>
                    <a:pt x="0" y="1805"/>
                  </a:moveTo>
                  <a:lnTo>
                    <a:pt x="329203" y="1805"/>
                  </a:lnTo>
                  <a:lnTo>
                    <a:pt x="329203" y="331008"/>
                  </a:lnTo>
                  <a:lnTo>
                    <a:pt x="0" y="331008"/>
                  </a:lnTo>
                  <a:lnTo>
                    <a:pt x="0" y="1805"/>
                  </a:lnTo>
                  <a:close/>
                  <a:moveTo>
                    <a:pt x="764419" y="0"/>
                  </a:moveTo>
                  <a:lnTo>
                    <a:pt x="790121" y="25703"/>
                  </a:lnTo>
                  <a:lnTo>
                    <a:pt x="600057" y="215767"/>
                  </a:lnTo>
                  <a:lnTo>
                    <a:pt x="600352" y="216061"/>
                  </a:lnTo>
                  <a:lnTo>
                    <a:pt x="576318" y="240095"/>
                  </a:lnTo>
                  <a:lnTo>
                    <a:pt x="481177" y="144952"/>
                  </a:lnTo>
                  <a:lnTo>
                    <a:pt x="505210" y="120919"/>
                  </a:lnTo>
                  <a:lnTo>
                    <a:pt x="574355" y="190064"/>
                  </a:lnTo>
                  <a:lnTo>
                    <a:pt x="76441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BA990F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 dirty="0"/>
            </a:p>
          </p:txBody>
        </p:sp>
      </p:grpSp>
      <p:grpSp>
        <p:nvGrpSpPr>
          <p:cNvPr id="9" name="淘宝网chenying0907出品 8">
            <a:extLst>
              <a:ext uri="{FF2B5EF4-FFF2-40B4-BE49-F238E27FC236}">
                <a16:creationId xmlns:a16="http://schemas.microsoft.com/office/drawing/2014/main" id="{9AB78A66-DF2F-446C-AA4B-90A9D467E428}"/>
              </a:ext>
            </a:extLst>
          </p:cNvPr>
          <p:cNvGrpSpPr>
            <a:grpSpLocks/>
          </p:cNvGrpSpPr>
          <p:nvPr/>
        </p:nvGrpSpPr>
        <p:grpSpPr bwMode="auto">
          <a:xfrm>
            <a:off x="2990746" y="2857984"/>
            <a:ext cx="756124" cy="754311"/>
            <a:chOff x="0" y="0"/>
            <a:chExt cx="661926" cy="661926"/>
          </a:xfrm>
        </p:grpSpPr>
        <p:sp>
          <p:nvSpPr>
            <p:cNvPr id="10" name="圆角淘宝网chenying0907出品 9">
              <a:extLst>
                <a:ext uri="{FF2B5EF4-FFF2-40B4-BE49-F238E27FC236}">
                  <a16:creationId xmlns:a16="http://schemas.microsoft.com/office/drawing/2014/main" id="{C35E38DA-B007-44BB-A556-D36623B42E2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700000">
              <a:off x="0" y="0"/>
              <a:ext cx="661926" cy="661926"/>
            </a:xfrm>
            <a:prstGeom prst="roundRect">
              <a:avLst>
                <a:gd name="adj" fmla="val 16667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990F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11" name="圆角淘宝网chenying0907出品 16">
              <a:extLst>
                <a:ext uri="{FF2B5EF4-FFF2-40B4-BE49-F238E27FC236}">
                  <a16:creationId xmlns:a16="http://schemas.microsoft.com/office/drawing/2014/main" id="{C99821E1-3C7A-4E62-847E-C9A5288A1B1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133165" y="133164"/>
              <a:ext cx="395595" cy="395598"/>
            </a:xfrm>
            <a:custGeom>
              <a:avLst/>
              <a:gdLst>
                <a:gd name="T0" fmla="*/ 25570 w 836083"/>
                <a:gd name="T1" fmla="*/ 12815 h 836083"/>
                <a:gd name="T2" fmla="*/ 25570 w 836083"/>
                <a:gd name="T3" fmla="*/ 15710 h 836083"/>
                <a:gd name="T4" fmla="*/ 18976 w 836083"/>
                <a:gd name="T5" fmla="*/ 15710 h 836083"/>
                <a:gd name="T6" fmla="*/ 18976 w 836083"/>
                <a:gd name="T7" fmla="*/ 15718 h 836083"/>
                <a:gd name="T8" fmla="*/ 14432 w 836083"/>
                <a:gd name="T9" fmla="*/ 18355 h 836083"/>
                <a:gd name="T10" fmla="*/ 14466 w 836083"/>
                <a:gd name="T11" fmla="*/ 23609 h 836083"/>
                <a:gd name="T12" fmla="*/ 19044 w 836083"/>
                <a:gd name="T13" fmla="*/ 26187 h 836083"/>
                <a:gd name="T14" fmla="*/ 19044 w 836083"/>
                <a:gd name="T15" fmla="*/ 26195 h 836083"/>
                <a:gd name="T16" fmla="*/ 25570 w 836083"/>
                <a:gd name="T17" fmla="*/ 26195 h 836083"/>
                <a:gd name="T18" fmla="*/ 25570 w 836083"/>
                <a:gd name="T19" fmla="*/ 29090 h 836083"/>
                <a:gd name="T20" fmla="*/ 18674 w 836083"/>
                <a:gd name="T21" fmla="*/ 29090 h 836083"/>
                <a:gd name="T22" fmla="*/ 18674 w 836083"/>
                <a:gd name="T23" fmla="*/ 29040 h 836083"/>
                <a:gd name="T24" fmla="*/ 11965 w 836083"/>
                <a:gd name="T25" fmla="*/ 25082 h 836083"/>
                <a:gd name="T26" fmla="*/ 11031 w 836083"/>
                <a:gd name="T27" fmla="*/ 22400 h 836083"/>
                <a:gd name="T28" fmla="*/ 9098 w 836083"/>
                <a:gd name="T29" fmla="*/ 22400 h 836083"/>
                <a:gd name="T30" fmla="*/ 9098 w 836083"/>
                <a:gd name="T31" fmla="*/ 26195 h 836083"/>
                <a:gd name="T32" fmla="*/ 7650 w 836083"/>
                <a:gd name="T33" fmla="*/ 26195 h 836083"/>
                <a:gd name="T34" fmla="*/ 7650 w 836083"/>
                <a:gd name="T35" fmla="*/ 15710 h 836083"/>
                <a:gd name="T36" fmla="*/ 9098 w 836083"/>
                <a:gd name="T37" fmla="*/ 15710 h 836083"/>
                <a:gd name="T38" fmla="*/ 9098 w 836083"/>
                <a:gd name="T39" fmla="*/ 19505 h 836083"/>
                <a:gd name="T40" fmla="*/ 11025 w 836083"/>
                <a:gd name="T41" fmla="*/ 19505 h 836083"/>
                <a:gd name="T42" fmla="*/ 11912 w 836083"/>
                <a:gd name="T43" fmla="*/ 16914 h 836083"/>
                <a:gd name="T44" fmla="*/ 18674 w 836083"/>
                <a:gd name="T45" fmla="*/ 12856 h 836083"/>
                <a:gd name="T46" fmla="*/ 18674 w 836083"/>
                <a:gd name="T47" fmla="*/ 12815 h 836083"/>
                <a:gd name="T48" fmla="*/ 18976 w 836083"/>
                <a:gd name="T49" fmla="*/ 12815 h 836083"/>
                <a:gd name="T50" fmla="*/ 25570 w 836083"/>
                <a:gd name="T51" fmla="*/ 12815 h 836083"/>
                <a:gd name="T52" fmla="*/ 34253 w 836083"/>
                <a:gd name="T53" fmla="*/ 20953 h 836083"/>
                <a:gd name="T54" fmla="*/ 29735 w 836083"/>
                <a:gd name="T55" fmla="*/ 25471 h 836083"/>
                <a:gd name="T56" fmla="*/ 19111 w 836083"/>
                <a:gd name="T57" fmla="*/ 25471 h 836083"/>
                <a:gd name="T58" fmla="*/ 14592 w 836083"/>
                <a:gd name="T59" fmla="*/ 20953 h 836083"/>
                <a:gd name="T60" fmla="*/ 19111 w 836083"/>
                <a:gd name="T61" fmla="*/ 16434 h 836083"/>
                <a:gd name="T62" fmla="*/ 29735 w 836083"/>
                <a:gd name="T63" fmla="*/ 16434 h 836083"/>
                <a:gd name="T64" fmla="*/ 34253 w 836083"/>
                <a:gd name="T65" fmla="*/ 20953 h 836083"/>
                <a:gd name="T66" fmla="*/ 38362 w 836083"/>
                <a:gd name="T67" fmla="*/ 20953 h 836083"/>
                <a:gd name="T68" fmla="*/ 20952 w 836083"/>
                <a:gd name="T69" fmla="*/ 3542 h 836083"/>
                <a:gd name="T70" fmla="*/ 3542 w 836083"/>
                <a:gd name="T71" fmla="*/ 20953 h 836083"/>
                <a:gd name="T72" fmla="*/ 20952 w 836083"/>
                <a:gd name="T73" fmla="*/ 38364 h 836083"/>
                <a:gd name="T74" fmla="*/ 38362 w 836083"/>
                <a:gd name="T75" fmla="*/ 20953 h 836083"/>
                <a:gd name="T76" fmla="*/ 41904 w 836083"/>
                <a:gd name="T77" fmla="*/ 20953 h 836083"/>
                <a:gd name="T78" fmla="*/ 20952 w 836083"/>
                <a:gd name="T79" fmla="*/ 41905 h 836083"/>
                <a:gd name="T80" fmla="*/ 0 w 836083"/>
                <a:gd name="T81" fmla="*/ 20953 h 836083"/>
                <a:gd name="T82" fmla="*/ 20952 w 836083"/>
                <a:gd name="T83" fmla="*/ 0 h 836083"/>
                <a:gd name="T84" fmla="*/ 41904 w 836083"/>
                <a:gd name="T85" fmla="*/ 20953 h 83608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836083"/>
                <a:gd name="T130" fmla="*/ 0 h 836083"/>
                <a:gd name="T131" fmla="*/ 836083 w 836083"/>
                <a:gd name="T132" fmla="*/ 836083 h 83608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836083" h="836083">
                  <a:moveTo>
                    <a:pt x="510179" y="255686"/>
                  </a:moveTo>
                  <a:lnTo>
                    <a:pt x="510179" y="313441"/>
                  </a:lnTo>
                  <a:lnTo>
                    <a:pt x="378615" y="313441"/>
                  </a:lnTo>
                  <a:lnTo>
                    <a:pt x="378615" y="313600"/>
                  </a:lnTo>
                  <a:cubicBezTo>
                    <a:pt x="341141" y="313600"/>
                    <a:pt x="306539" y="333678"/>
                    <a:pt x="287942" y="366213"/>
                  </a:cubicBezTo>
                  <a:cubicBezTo>
                    <a:pt x="269345" y="398747"/>
                    <a:pt x="269605" y="438751"/>
                    <a:pt x="288622" y="471041"/>
                  </a:cubicBezTo>
                  <a:cubicBezTo>
                    <a:pt x="307641" y="503332"/>
                    <a:pt x="342500" y="522958"/>
                    <a:pt x="379971" y="522472"/>
                  </a:cubicBezTo>
                  <a:lnTo>
                    <a:pt x="379973" y="522641"/>
                  </a:lnTo>
                  <a:lnTo>
                    <a:pt x="510179" y="522641"/>
                  </a:lnTo>
                  <a:lnTo>
                    <a:pt x="510179" y="580396"/>
                  </a:lnTo>
                  <a:lnTo>
                    <a:pt x="372585" y="580396"/>
                  </a:lnTo>
                  <a:lnTo>
                    <a:pt x="372585" y="579406"/>
                  </a:lnTo>
                  <a:cubicBezTo>
                    <a:pt x="317441" y="578233"/>
                    <a:pt x="266895" y="548273"/>
                    <a:pt x="238719" y="500433"/>
                  </a:cubicBezTo>
                  <a:cubicBezTo>
                    <a:pt x="228869" y="483708"/>
                    <a:pt x="222257" y="465652"/>
                    <a:pt x="220092" y="446919"/>
                  </a:cubicBezTo>
                  <a:lnTo>
                    <a:pt x="181522" y="446919"/>
                  </a:lnTo>
                  <a:lnTo>
                    <a:pt x="181522" y="522641"/>
                  </a:lnTo>
                  <a:lnTo>
                    <a:pt x="152644" y="522641"/>
                  </a:lnTo>
                  <a:lnTo>
                    <a:pt x="152644" y="313442"/>
                  </a:lnTo>
                  <a:lnTo>
                    <a:pt x="181522" y="313442"/>
                  </a:lnTo>
                  <a:lnTo>
                    <a:pt x="181522" y="389164"/>
                  </a:lnTo>
                  <a:lnTo>
                    <a:pt x="219987" y="389164"/>
                  </a:lnTo>
                  <a:cubicBezTo>
                    <a:pt x="222128" y="371124"/>
                    <a:pt x="228386" y="353701"/>
                    <a:pt x="237661" y="337474"/>
                  </a:cubicBezTo>
                  <a:cubicBezTo>
                    <a:pt x="265566" y="288655"/>
                    <a:pt x="316652" y="257879"/>
                    <a:pt x="372585" y="256490"/>
                  </a:cubicBezTo>
                  <a:lnTo>
                    <a:pt x="372585" y="255686"/>
                  </a:lnTo>
                  <a:lnTo>
                    <a:pt x="378615" y="255686"/>
                  </a:lnTo>
                  <a:lnTo>
                    <a:pt x="510179" y="255686"/>
                  </a:lnTo>
                  <a:close/>
                  <a:moveTo>
                    <a:pt x="683440" y="418041"/>
                  </a:moveTo>
                  <a:cubicBezTo>
                    <a:pt x="683440" y="467832"/>
                    <a:pt x="643076" y="508196"/>
                    <a:pt x="593285" y="508196"/>
                  </a:cubicBezTo>
                  <a:lnTo>
                    <a:pt x="381302" y="508196"/>
                  </a:lnTo>
                  <a:cubicBezTo>
                    <a:pt x="331511" y="508196"/>
                    <a:pt x="291147" y="467832"/>
                    <a:pt x="291147" y="418041"/>
                  </a:cubicBezTo>
                  <a:cubicBezTo>
                    <a:pt x="291147" y="368250"/>
                    <a:pt x="331511" y="327886"/>
                    <a:pt x="381302" y="327886"/>
                  </a:cubicBezTo>
                  <a:lnTo>
                    <a:pt x="593285" y="327886"/>
                  </a:lnTo>
                  <a:cubicBezTo>
                    <a:pt x="643076" y="327886"/>
                    <a:pt x="683440" y="368250"/>
                    <a:pt x="683440" y="418041"/>
                  </a:cubicBezTo>
                  <a:close/>
                  <a:moveTo>
                    <a:pt x="765417" y="418042"/>
                  </a:moveTo>
                  <a:cubicBezTo>
                    <a:pt x="765417" y="226191"/>
                    <a:pt x="609892" y="70666"/>
                    <a:pt x="418042" y="70666"/>
                  </a:cubicBezTo>
                  <a:cubicBezTo>
                    <a:pt x="226191" y="70666"/>
                    <a:pt x="70666" y="226191"/>
                    <a:pt x="70666" y="418042"/>
                  </a:cubicBezTo>
                  <a:cubicBezTo>
                    <a:pt x="70666" y="609892"/>
                    <a:pt x="226191" y="765417"/>
                    <a:pt x="418042" y="765417"/>
                  </a:cubicBezTo>
                  <a:cubicBezTo>
                    <a:pt x="609892" y="765417"/>
                    <a:pt x="765417" y="609892"/>
                    <a:pt x="765417" y="418042"/>
                  </a:cubicBezTo>
                  <a:close/>
                  <a:moveTo>
                    <a:pt x="836083" y="418042"/>
                  </a:moveTo>
                  <a:cubicBezTo>
                    <a:pt x="836083" y="648920"/>
                    <a:pt x="648920" y="836083"/>
                    <a:pt x="418042" y="836083"/>
                  </a:cubicBezTo>
                  <a:cubicBezTo>
                    <a:pt x="187163" y="836083"/>
                    <a:pt x="0" y="648920"/>
                    <a:pt x="0" y="418042"/>
                  </a:cubicBezTo>
                  <a:cubicBezTo>
                    <a:pt x="0" y="187163"/>
                    <a:pt x="187163" y="0"/>
                    <a:pt x="418042" y="0"/>
                  </a:cubicBezTo>
                  <a:cubicBezTo>
                    <a:pt x="648920" y="0"/>
                    <a:pt x="836083" y="187163"/>
                    <a:pt x="836083" y="41804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BA990F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grpSp>
        <p:nvGrpSpPr>
          <p:cNvPr id="12" name="淘宝网chenying0907出品 11">
            <a:extLst>
              <a:ext uri="{FF2B5EF4-FFF2-40B4-BE49-F238E27FC236}">
                <a16:creationId xmlns:a16="http://schemas.microsoft.com/office/drawing/2014/main" id="{A326E07C-836D-4564-9A7C-CE79FC5D9E22}"/>
              </a:ext>
            </a:extLst>
          </p:cNvPr>
          <p:cNvGrpSpPr>
            <a:grpSpLocks/>
          </p:cNvGrpSpPr>
          <p:nvPr/>
        </p:nvGrpSpPr>
        <p:grpSpPr bwMode="auto">
          <a:xfrm>
            <a:off x="3647142" y="3329428"/>
            <a:ext cx="1068002" cy="1069816"/>
            <a:chOff x="0" y="0"/>
            <a:chExt cx="661926" cy="661926"/>
          </a:xfrm>
        </p:grpSpPr>
        <p:sp>
          <p:nvSpPr>
            <p:cNvPr id="13" name="圆角淘宝网chenying0907出品 12">
              <a:extLst>
                <a:ext uri="{FF2B5EF4-FFF2-40B4-BE49-F238E27FC236}">
                  <a16:creationId xmlns:a16="http://schemas.microsoft.com/office/drawing/2014/main" id="{35FDEECF-FAC4-4FFE-A6D0-6195BDC1D82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700000">
              <a:off x="0" y="0"/>
              <a:ext cx="661926" cy="661926"/>
            </a:xfrm>
            <a:prstGeom prst="roundRect">
              <a:avLst>
                <a:gd name="adj" fmla="val 16667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990F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14" name="淘宝网chenying0907出品 30">
              <a:extLst>
                <a:ext uri="{FF2B5EF4-FFF2-40B4-BE49-F238E27FC236}">
                  <a16:creationId xmlns:a16="http://schemas.microsoft.com/office/drawing/2014/main" id="{2E4C62ED-89D6-4B32-9760-C06D90DBE9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513" y="135513"/>
              <a:ext cx="390901" cy="390901"/>
            </a:xfrm>
            <a:custGeom>
              <a:avLst/>
              <a:gdLst>
                <a:gd name="T0" fmla="*/ 13841 w 944830"/>
                <a:gd name="T1" fmla="*/ 0 h 944830"/>
                <a:gd name="T2" fmla="*/ 18947 w 944830"/>
                <a:gd name="T3" fmla="*/ 5106 h 944830"/>
                <a:gd name="T4" fmla="*/ 22160 w 944830"/>
                <a:gd name="T5" fmla="*/ 2730 h 944830"/>
                <a:gd name="T6" fmla="*/ 25586 w 944830"/>
                <a:gd name="T7" fmla="*/ 6155 h 944830"/>
                <a:gd name="T8" fmla="*/ 23210 w 944830"/>
                <a:gd name="T9" fmla="*/ 9369 h 944830"/>
                <a:gd name="T10" fmla="*/ 27682 w 944830"/>
                <a:gd name="T11" fmla="*/ 13841 h 944830"/>
                <a:gd name="T12" fmla="*/ 23075 w 944830"/>
                <a:gd name="T13" fmla="*/ 18448 h 944830"/>
                <a:gd name="T14" fmla="*/ 20203 w 944830"/>
                <a:gd name="T15" fmla="*/ 16777 h 944830"/>
                <a:gd name="T16" fmla="*/ 16777 w 944830"/>
                <a:gd name="T17" fmla="*/ 20203 h 944830"/>
                <a:gd name="T18" fmla="*/ 18448 w 944830"/>
                <a:gd name="T19" fmla="*/ 23075 h 944830"/>
                <a:gd name="T20" fmla="*/ 13841 w 944830"/>
                <a:gd name="T21" fmla="*/ 27682 h 944830"/>
                <a:gd name="T22" fmla="*/ 9234 w 944830"/>
                <a:gd name="T23" fmla="*/ 23075 h 944830"/>
                <a:gd name="T24" fmla="*/ 10905 w 944830"/>
                <a:gd name="T25" fmla="*/ 20203 h 944830"/>
                <a:gd name="T26" fmla="*/ 7480 w 944830"/>
                <a:gd name="T27" fmla="*/ 16777 h 944830"/>
                <a:gd name="T28" fmla="*/ 4607 w 944830"/>
                <a:gd name="T29" fmla="*/ 18448 h 944830"/>
                <a:gd name="T30" fmla="*/ 0 w 944830"/>
                <a:gd name="T31" fmla="*/ 13841 h 944830"/>
                <a:gd name="T32" fmla="*/ 4472 w 944830"/>
                <a:gd name="T33" fmla="*/ 9369 h 944830"/>
                <a:gd name="T34" fmla="*/ 2096 w 944830"/>
                <a:gd name="T35" fmla="*/ 6155 h 944830"/>
                <a:gd name="T36" fmla="*/ 5522 w 944830"/>
                <a:gd name="T37" fmla="*/ 2730 h 944830"/>
                <a:gd name="T38" fmla="*/ 8736 w 944830"/>
                <a:gd name="T39" fmla="*/ 5106 h 944830"/>
                <a:gd name="T40" fmla="*/ 13841 w 944830"/>
                <a:gd name="T41" fmla="*/ 0 h 94483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44830"/>
                <a:gd name="T64" fmla="*/ 0 h 944830"/>
                <a:gd name="T65" fmla="*/ 944830 w 944830"/>
                <a:gd name="T66" fmla="*/ 944830 h 94483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44830" h="944830">
                  <a:moveTo>
                    <a:pt x="472415" y="0"/>
                  </a:moveTo>
                  <a:lnTo>
                    <a:pt x="646674" y="174258"/>
                  </a:lnTo>
                  <a:cubicBezTo>
                    <a:pt x="660469" y="126985"/>
                    <a:pt x="704464" y="93179"/>
                    <a:pt x="756355" y="93179"/>
                  </a:cubicBezTo>
                  <a:cubicBezTo>
                    <a:pt x="820926" y="93179"/>
                    <a:pt x="873272" y="145525"/>
                    <a:pt x="873272" y="210096"/>
                  </a:cubicBezTo>
                  <a:cubicBezTo>
                    <a:pt x="873272" y="261987"/>
                    <a:pt x="839466" y="305983"/>
                    <a:pt x="792193" y="319778"/>
                  </a:cubicBezTo>
                  <a:lnTo>
                    <a:pt x="944830" y="472415"/>
                  </a:lnTo>
                  <a:lnTo>
                    <a:pt x="787583" y="629662"/>
                  </a:lnTo>
                  <a:cubicBezTo>
                    <a:pt x="768788" y="595026"/>
                    <a:pt x="731782" y="572630"/>
                    <a:pt x="689546" y="572630"/>
                  </a:cubicBezTo>
                  <a:cubicBezTo>
                    <a:pt x="624975" y="572630"/>
                    <a:pt x="572629" y="624976"/>
                    <a:pt x="572629" y="689547"/>
                  </a:cubicBezTo>
                  <a:cubicBezTo>
                    <a:pt x="572629" y="731783"/>
                    <a:pt x="595025" y="768788"/>
                    <a:pt x="629662" y="787584"/>
                  </a:cubicBezTo>
                  <a:lnTo>
                    <a:pt x="472415" y="944830"/>
                  </a:lnTo>
                  <a:lnTo>
                    <a:pt x="315169" y="787584"/>
                  </a:lnTo>
                  <a:cubicBezTo>
                    <a:pt x="349805" y="768788"/>
                    <a:pt x="372201" y="731783"/>
                    <a:pt x="372201" y="689547"/>
                  </a:cubicBezTo>
                  <a:cubicBezTo>
                    <a:pt x="372201" y="624976"/>
                    <a:pt x="319855" y="572630"/>
                    <a:pt x="255284" y="572630"/>
                  </a:cubicBezTo>
                  <a:cubicBezTo>
                    <a:pt x="213048" y="572630"/>
                    <a:pt x="176043" y="595026"/>
                    <a:pt x="157247" y="629662"/>
                  </a:cubicBezTo>
                  <a:lnTo>
                    <a:pt x="0" y="472415"/>
                  </a:lnTo>
                  <a:lnTo>
                    <a:pt x="152637" y="319778"/>
                  </a:lnTo>
                  <a:cubicBezTo>
                    <a:pt x="105363" y="305983"/>
                    <a:pt x="71557" y="261987"/>
                    <a:pt x="71557" y="210096"/>
                  </a:cubicBezTo>
                  <a:cubicBezTo>
                    <a:pt x="71557" y="145525"/>
                    <a:pt x="123903" y="93179"/>
                    <a:pt x="188474" y="93179"/>
                  </a:cubicBezTo>
                  <a:cubicBezTo>
                    <a:pt x="240365" y="93179"/>
                    <a:pt x="284362" y="126985"/>
                    <a:pt x="298156" y="174259"/>
                  </a:cubicBezTo>
                  <a:lnTo>
                    <a:pt x="47241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BA990F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C9055DAB-43DA-4009-BECC-BF79C1419C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6228" y="1963295"/>
            <a:ext cx="4726898" cy="104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项目</a:t>
            </a:r>
            <a:r>
              <a:rPr lang="en-US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</a:t>
            </a:r>
          </a:p>
          <a:p>
            <a:pPr eaLnBrk="1" hangingPunct="1"/>
            <a:br>
              <a:rPr lang="zh-CN" altLang="en-US" sz="1000" dirty="0">
                <a:solidFill>
                  <a:srgbClr val="4890A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您的内容打在这里，或者通过复制您的文本后。您的内容打在这里，或者通过复制您的文本后。</a:t>
            </a:r>
            <a:endParaRPr lang="en-US" altLang="zh-CN" sz="1600" dirty="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6" name="Rectangle 42">
            <a:extLst>
              <a:ext uri="{FF2B5EF4-FFF2-40B4-BE49-F238E27FC236}">
                <a16:creationId xmlns:a16="http://schemas.microsoft.com/office/drawing/2014/main" id="{CEA72851-DEEC-4D0F-9DFE-EB608B167D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2073427"/>
            <a:ext cx="217590" cy="217590"/>
          </a:xfrm>
          <a:prstGeom prst="rect">
            <a:avLst/>
          </a:prstGeom>
          <a:solidFill>
            <a:srgbClr val="4D9EBB"/>
          </a:solidFill>
          <a:ln>
            <a:noFill/>
          </a:ln>
        </p:spPr>
        <p:txBody>
          <a:bodyPr lIns="68580" tIns="34290" rIns="68580" bIns="3429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400" b="1" dirty="0">
                <a:solidFill>
                  <a:srgbClr val="F2F2F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Open Sans" panose="020B0606030504020204" pitchFamily="34" charset="0"/>
              </a:rPr>
              <a:t>+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5C10BB8-1644-4CBA-85CF-13058E38A1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6228" y="3351173"/>
            <a:ext cx="4726898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项目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 </a:t>
            </a:r>
          </a:p>
          <a:p>
            <a:pPr eaLnBrk="1" hangingPunct="1"/>
            <a:br>
              <a:rPr lang="zh-CN" altLang="en-US" sz="160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您的内容打在这里，或者通过复制您的文本后。您的内容打在这里，或者通过复制您的文本后</a:t>
            </a:r>
            <a:endParaRPr lang="en-US" altLang="zh-CN" sz="1600" dirty="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8" name="Rectangle 42">
            <a:extLst>
              <a:ext uri="{FF2B5EF4-FFF2-40B4-BE49-F238E27FC236}">
                <a16:creationId xmlns:a16="http://schemas.microsoft.com/office/drawing/2014/main" id="{6C79542A-BE84-4829-BEAA-34085C8B4F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3461880"/>
            <a:ext cx="217590" cy="21940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lIns="68580" tIns="34290" rIns="68580" bIns="3429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400" b="1" dirty="0">
                <a:solidFill>
                  <a:srgbClr val="F2F2F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Open Sans" panose="020B0606030504020204" pitchFamily="34" charset="0"/>
              </a:rPr>
              <a:t>+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E615334-D42D-4858-B897-C9918D3BE9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6228" y="4831384"/>
            <a:ext cx="4726898" cy="104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项目</a:t>
            </a:r>
            <a:r>
              <a:rPr lang="en-US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3 </a:t>
            </a:r>
          </a:p>
          <a:p>
            <a:pPr eaLnBrk="1" hangingPunct="1"/>
            <a:br>
              <a:rPr lang="zh-CN" altLang="en-US" sz="10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您的内容打在这里，或者通过复制您的文本后。您的内容打在这里，或者通过复制您的文本后</a:t>
            </a:r>
            <a:endParaRPr lang="en-US" altLang="zh-CN" sz="1050" dirty="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Rectangle 42">
            <a:extLst>
              <a:ext uri="{FF2B5EF4-FFF2-40B4-BE49-F238E27FC236}">
                <a16:creationId xmlns:a16="http://schemas.microsoft.com/office/drawing/2014/main" id="{5AEB2868-AE89-4A4A-99AD-F143A6FF3D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4910028"/>
            <a:ext cx="217590" cy="219403"/>
          </a:xfrm>
          <a:prstGeom prst="rect">
            <a:avLst/>
          </a:prstGeom>
          <a:solidFill>
            <a:srgbClr val="4D9EBB"/>
          </a:solidFill>
          <a:ln>
            <a:noFill/>
          </a:ln>
        </p:spPr>
        <p:txBody>
          <a:bodyPr lIns="68580" tIns="34290" rIns="68580" bIns="3429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400" b="1" dirty="0">
                <a:solidFill>
                  <a:srgbClr val="F2F2F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Open Sans" panose="020B0606030504020204" pitchFamily="34" charset="0"/>
              </a:rPr>
              <a:t>+</a:t>
            </a:r>
          </a:p>
        </p:txBody>
      </p:sp>
      <p:grpSp>
        <p:nvGrpSpPr>
          <p:cNvPr id="21" name="淘宝网chenying0907出品 20">
            <a:extLst>
              <a:ext uri="{FF2B5EF4-FFF2-40B4-BE49-F238E27FC236}">
                <a16:creationId xmlns:a16="http://schemas.microsoft.com/office/drawing/2014/main" id="{347744BD-5FFF-4B35-9B44-C8F7516B8A35}"/>
              </a:ext>
            </a:extLst>
          </p:cNvPr>
          <p:cNvGrpSpPr>
            <a:grpSpLocks/>
          </p:cNvGrpSpPr>
          <p:nvPr/>
        </p:nvGrpSpPr>
        <p:grpSpPr bwMode="auto">
          <a:xfrm>
            <a:off x="2990746" y="4100059"/>
            <a:ext cx="756124" cy="756123"/>
            <a:chOff x="0" y="0"/>
            <a:chExt cx="661926" cy="661926"/>
          </a:xfrm>
        </p:grpSpPr>
        <p:sp>
          <p:nvSpPr>
            <p:cNvPr id="22" name="圆角淘宝网chenying0907出品 21">
              <a:extLst>
                <a:ext uri="{FF2B5EF4-FFF2-40B4-BE49-F238E27FC236}">
                  <a16:creationId xmlns:a16="http://schemas.microsoft.com/office/drawing/2014/main" id="{E6FA3BC8-F6B0-43C7-BC96-FB9AE9F5551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700000">
              <a:off x="0" y="0"/>
              <a:ext cx="661926" cy="661926"/>
            </a:xfrm>
            <a:prstGeom prst="roundRect">
              <a:avLst>
                <a:gd name="adj" fmla="val 16667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990F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23" name="圆角淘宝网chenying0907出品 68">
              <a:extLst>
                <a:ext uri="{FF2B5EF4-FFF2-40B4-BE49-F238E27FC236}">
                  <a16:creationId xmlns:a16="http://schemas.microsoft.com/office/drawing/2014/main" id="{AD292EC4-A3DD-4276-AA4F-54AF918F4E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258" y="208096"/>
              <a:ext cx="381410" cy="245735"/>
            </a:xfrm>
            <a:custGeom>
              <a:avLst/>
              <a:gdLst>
                <a:gd name="T0" fmla="*/ 8699 w 978088"/>
                <a:gd name="T1" fmla="*/ 0 h 630163"/>
                <a:gd name="T2" fmla="*/ 14093 w 978088"/>
                <a:gd name="T3" fmla="*/ 3320 h 630163"/>
                <a:gd name="T4" fmla="*/ 16417 w 978088"/>
                <a:gd name="T5" fmla="*/ 2393 h 630163"/>
                <a:gd name="T6" fmla="*/ 19897 w 978088"/>
                <a:gd name="T7" fmla="*/ 5873 h 630163"/>
                <a:gd name="T8" fmla="*/ 19835 w 978088"/>
                <a:gd name="T9" fmla="*/ 6176 h 630163"/>
                <a:gd name="T10" fmla="*/ 22617 w 978088"/>
                <a:gd name="T11" fmla="*/ 10222 h 630163"/>
                <a:gd name="T12" fmla="*/ 18267 w 978088"/>
                <a:gd name="T13" fmla="*/ 14572 h 630163"/>
                <a:gd name="T14" fmla="*/ 4349 w 978088"/>
                <a:gd name="T15" fmla="*/ 14572 h 630163"/>
                <a:gd name="T16" fmla="*/ 0 w 978088"/>
                <a:gd name="T17" fmla="*/ 10222 h 630163"/>
                <a:gd name="T18" fmla="*/ 2624 w 978088"/>
                <a:gd name="T19" fmla="*/ 6236 h 630163"/>
                <a:gd name="T20" fmla="*/ 2610 w 978088"/>
                <a:gd name="T21" fmla="*/ 6089 h 630163"/>
                <a:gd name="T22" fmla="*/ 8699 w 978088"/>
                <a:gd name="T23" fmla="*/ 0 h 63016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78088"/>
                <a:gd name="T37" fmla="*/ 0 h 630163"/>
                <a:gd name="T38" fmla="*/ 978088 w 978088"/>
                <a:gd name="T39" fmla="*/ 630163 h 63016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78088" h="630163">
                  <a:moveTo>
                    <a:pt x="376188" y="0"/>
                  </a:moveTo>
                  <a:cubicBezTo>
                    <a:pt x="478336" y="0"/>
                    <a:pt x="566899" y="58161"/>
                    <a:pt x="609473" y="143596"/>
                  </a:cubicBezTo>
                  <a:cubicBezTo>
                    <a:pt x="635404" y="118352"/>
                    <a:pt x="670955" y="103500"/>
                    <a:pt x="709975" y="103500"/>
                  </a:cubicBezTo>
                  <a:cubicBezTo>
                    <a:pt x="793080" y="103500"/>
                    <a:pt x="860450" y="170870"/>
                    <a:pt x="860450" y="253975"/>
                  </a:cubicBezTo>
                  <a:lnTo>
                    <a:pt x="857805" y="267079"/>
                  </a:lnTo>
                  <a:cubicBezTo>
                    <a:pt x="928258" y="293890"/>
                    <a:pt x="978088" y="362161"/>
                    <a:pt x="978088" y="442069"/>
                  </a:cubicBezTo>
                  <a:cubicBezTo>
                    <a:pt x="978088" y="545950"/>
                    <a:pt x="893875" y="630163"/>
                    <a:pt x="789994" y="630163"/>
                  </a:cubicBezTo>
                  <a:lnTo>
                    <a:pt x="188094" y="630163"/>
                  </a:lnTo>
                  <a:cubicBezTo>
                    <a:pt x="84213" y="630163"/>
                    <a:pt x="0" y="545950"/>
                    <a:pt x="0" y="442069"/>
                  </a:cubicBezTo>
                  <a:cubicBezTo>
                    <a:pt x="0" y="364739"/>
                    <a:pt x="46666" y="298309"/>
                    <a:pt x="113497" y="269689"/>
                  </a:cubicBezTo>
                  <a:cubicBezTo>
                    <a:pt x="112881" y="267585"/>
                    <a:pt x="112856" y="265461"/>
                    <a:pt x="112856" y="263332"/>
                  </a:cubicBezTo>
                  <a:cubicBezTo>
                    <a:pt x="112856" y="117898"/>
                    <a:pt x="230754" y="0"/>
                    <a:pt x="37618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BA990F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626435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>
        <p14:prism isContent="1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/>
      <p:bldP spid="16" grpId="0" animBg="1"/>
      <p:bldP spid="17" grpId="0"/>
      <p:bldP spid="18" grpId="0" animBg="1"/>
      <p:bldP spid="19" grpId="0"/>
      <p:bldP spid="2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角三角形 3">
            <a:extLst>
              <a:ext uri="{FF2B5EF4-FFF2-40B4-BE49-F238E27FC236}">
                <a16:creationId xmlns:a16="http://schemas.microsoft.com/office/drawing/2014/main" id="{E9BB17DE-8EF9-42EB-947E-1A8624498855}"/>
              </a:ext>
            </a:extLst>
          </p:cNvPr>
          <p:cNvSpPr/>
          <p:nvPr/>
        </p:nvSpPr>
        <p:spPr>
          <a:xfrm flipV="1">
            <a:off x="0" y="-2"/>
            <a:ext cx="815975" cy="872837"/>
          </a:xfrm>
          <a:prstGeom prst="rtTriangle">
            <a:avLst/>
          </a:prstGeom>
          <a:solidFill>
            <a:srgbClr val="4D9EBB"/>
          </a:solidFill>
          <a:ln>
            <a:noFill/>
          </a:ln>
          <a:effectLst>
            <a:outerShdw blurRad="114300" dist="38100" dir="10800000" sx="102000" sy="102000" algn="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F2DE6FD-E831-4186-982B-0EF5773A1315}"/>
              </a:ext>
            </a:extLst>
          </p:cNvPr>
          <p:cNvSpPr txBox="1"/>
          <p:nvPr/>
        </p:nvSpPr>
        <p:spPr>
          <a:xfrm>
            <a:off x="815975" y="234315"/>
            <a:ext cx="8674389" cy="506095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培训工作的现状以及发展思路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B24A085C-27FB-4C18-994C-545998C9726E}"/>
              </a:ext>
            </a:extLst>
          </p:cNvPr>
          <p:cNvSpPr>
            <a:spLocks noEditPoints="1"/>
          </p:cNvSpPr>
          <p:nvPr/>
        </p:nvSpPr>
        <p:spPr bwMode="auto">
          <a:xfrm>
            <a:off x="1200775" y="2346653"/>
            <a:ext cx="621027" cy="575779"/>
          </a:xfrm>
          <a:custGeom>
            <a:avLst/>
            <a:gdLst>
              <a:gd name="T0" fmla="*/ 2903 w 2930"/>
              <a:gd name="T1" fmla="*/ 1416 h 2715"/>
              <a:gd name="T2" fmla="*/ 1514 w 2930"/>
              <a:gd name="T3" fmla="*/ 27 h 2715"/>
              <a:gd name="T4" fmla="*/ 1416 w 2930"/>
              <a:gd name="T5" fmla="*/ 27 h 2715"/>
              <a:gd name="T6" fmla="*/ 375 w 2930"/>
              <a:gd name="T7" fmla="*/ 1068 h 2715"/>
              <a:gd name="T8" fmla="*/ 374 w 2930"/>
              <a:gd name="T9" fmla="*/ 1070 h 2715"/>
              <a:gd name="T10" fmla="*/ 27 w 2930"/>
              <a:gd name="T11" fmla="*/ 1416 h 2715"/>
              <a:gd name="T12" fmla="*/ 27 w 2930"/>
              <a:gd name="T13" fmla="*/ 1514 h 2715"/>
              <a:gd name="T14" fmla="*/ 126 w 2930"/>
              <a:gd name="T15" fmla="*/ 1514 h 2715"/>
              <a:gd name="T16" fmla="*/ 354 w 2930"/>
              <a:gd name="T17" fmla="*/ 1286 h 2715"/>
              <a:gd name="T18" fmla="*/ 354 w 2930"/>
              <a:gd name="T19" fmla="*/ 2438 h 2715"/>
              <a:gd name="T20" fmla="*/ 632 w 2930"/>
              <a:gd name="T21" fmla="*/ 2715 h 2715"/>
              <a:gd name="T22" fmla="*/ 1118 w 2930"/>
              <a:gd name="T23" fmla="*/ 2715 h 2715"/>
              <a:gd name="T24" fmla="*/ 1187 w 2930"/>
              <a:gd name="T25" fmla="*/ 2646 h 2715"/>
              <a:gd name="T26" fmla="*/ 1187 w 2930"/>
              <a:gd name="T27" fmla="*/ 2021 h 2715"/>
              <a:gd name="T28" fmla="*/ 1812 w 2930"/>
              <a:gd name="T29" fmla="*/ 2021 h 2715"/>
              <a:gd name="T30" fmla="*/ 1882 w 2930"/>
              <a:gd name="T31" fmla="*/ 1951 h 2715"/>
              <a:gd name="T32" fmla="*/ 1812 w 2930"/>
              <a:gd name="T33" fmla="*/ 1882 h 2715"/>
              <a:gd name="T34" fmla="*/ 1118 w 2930"/>
              <a:gd name="T35" fmla="*/ 1882 h 2715"/>
              <a:gd name="T36" fmla="*/ 1049 w 2930"/>
              <a:gd name="T37" fmla="*/ 1951 h 2715"/>
              <a:gd name="T38" fmla="*/ 1049 w 2930"/>
              <a:gd name="T39" fmla="*/ 2576 h 2715"/>
              <a:gd name="T40" fmla="*/ 632 w 2930"/>
              <a:gd name="T41" fmla="*/ 2576 h 2715"/>
              <a:gd name="T42" fmla="*/ 493 w 2930"/>
              <a:gd name="T43" fmla="*/ 2438 h 2715"/>
              <a:gd name="T44" fmla="*/ 493 w 2930"/>
              <a:gd name="T45" fmla="*/ 1147 h 2715"/>
              <a:gd name="T46" fmla="*/ 1465 w 2930"/>
              <a:gd name="T47" fmla="*/ 175 h 2715"/>
              <a:gd name="T48" fmla="*/ 2805 w 2930"/>
              <a:gd name="T49" fmla="*/ 1514 h 2715"/>
              <a:gd name="T50" fmla="*/ 2854 w 2930"/>
              <a:gd name="T51" fmla="*/ 1535 h 2715"/>
              <a:gd name="T52" fmla="*/ 2903 w 2930"/>
              <a:gd name="T53" fmla="*/ 1514 h 2715"/>
              <a:gd name="T54" fmla="*/ 2903 w 2930"/>
              <a:gd name="T55" fmla="*/ 1416 h 2715"/>
              <a:gd name="T56" fmla="*/ 2903 w 2930"/>
              <a:gd name="T57" fmla="*/ 1416 h 2715"/>
              <a:gd name="T58" fmla="*/ 2507 w 2930"/>
              <a:gd name="T59" fmla="*/ 1604 h 2715"/>
              <a:gd name="T60" fmla="*/ 2437 w 2930"/>
              <a:gd name="T61" fmla="*/ 1674 h 2715"/>
              <a:gd name="T62" fmla="*/ 2437 w 2930"/>
              <a:gd name="T63" fmla="*/ 2437 h 2715"/>
              <a:gd name="T64" fmla="*/ 2299 w 2930"/>
              <a:gd name="T65" fmla="*/ 2576 h 2715"/>
              <a:gd name="T66" fmla="*/ 1812 w 2930"/>
              <a:gd name="T67" fmla="*/ 2576 h 2715"/>
              <a:gd name="T68" fmla="*/ 1743 w 2930"/>
              <a:gd name="T69" fmla="*/ 2646 h 2715"/>
              <a:gd name="T70" fmla="*/ 1812 w 2930"/>
              <a:gd name="T71" fmla="*/ 2715 h 2715"/>
              <a:gd name="T72" fmla="*/ 2299 w 2930"/>
              <a:gd name="T73" fmla="*/ 2715 h 2715"/>
              <a:gd name="T74" fmla="*/ 2576 w 2930"/>
              <a:gd name="T75" fmla="*/ 2437 h 2715"/>
              <a:gd name="T76" fmla="*/ 2576 w 2930"/>
              <a:gd name="T77" fmla="*/ 1674 h 2715"/>
              <a:gd name="T78" fmla="*/ 2507 w 2930"/>
              <a:gd name="T79" fmla="*/ 1604 h 2715"/>
              <a:gd name="T80" fmla="*/ 2507 w 2930"/>
              <a:gd name="T81" fmla="*/ 1604 h 27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930" h="2715">
                <a:moveTo>
                  <a:pt x="2903" y="1416"/>
                </a:moveTo>
                <a:cubicBezTo>
                  <a:pt x="1514" y="27"/>
                  <a:pt x="1514" y="27"/>
                  <a:pt x="1514" y="27"/>
                </a:cubicBezTo>
                <a:cubicBezTo>
                  <a:pt x="1487" y="0"/>
                  <a:pt x="1443" y="0"/>
                  <a:pt x="1416" y="27"/>
                </a:cubicBezTo>
                <a:cubicBezTo>
                  <a:pt x="375" y="1068"/>
                  <a:pt x="375" y="1068"/>
                  <a:pt x="375" y="1068"/>
                </a:cubicBezTo>
                <a:cubicBezTo>
                  <a:pt x="375" y="1069"/>
                  <a:pt x="374" y="1069"/>
                  <a:pt x="374" y="1070"/>
                </a:cubicBezTo>
                <a:cubicBezTo>
                  <a:pt x="27" y="1416"/>
                  <a:pt x="27" y="1416"/>
                  <a:pt x="27" y="1416"/>
                </a:cubicBezTo>
                <a:cubicBezTo>
                  <a:pt x="0" y="1443"/>
                  <a:pt x="0" y="1487"/>
                  <a:pt x="27" y="1514"/>
                </a:cubicBezTo>
                <a:cubicBezTo>
                  <a:pt x="54" y="1542"/>
                  <a:pt x="98" y="1542"/>
                  <a:pt x="126" y="1514"/>
                </a:cubicBezTo>
                <a:cubicBezTo>
                  <a:pt x="354" y="1286"/>
                  <a:pt x="354" y="1286"/>
                  <a:pt x="354" y="1286"/>
                </a:cubicBezTo>
                <a:cubicBezTo>
                  <a:pt x="354" y="2438"/>
                  <a:pt x="354" y="2438"/>
                  <a:pt x="354" y="2438"/>
                </a:cubicBezTo>
                <a:cubicBezTo>
                  <a:pt x="354" y="2591"/>
                  <a:pt x="479" y="2715"/>
                  <a:pt x="632" y="2715"/>
                </a:cubicBezTo>
                <a:cubicBezTo>
                  <a:pt x="1118" y="2715"/>
                  <a:pt x="1118" y="2715"/>
                  <a:pt x="1118" y="2715"/>
                </a:cubicBezTo>
                <a:cubicBezTo>
                  <a:pt x="1156" y="2715"/>
                  <a:pt x="1187" y="2684"/>
                  <a:pt x="1187" y="2646"/>
                </a:cubicBezTo>
                <a:cubicBezTo>
                  <a:pt x="1187" y="2021"/>
                  <a:pt x="1187" y="2021"/>
                  <a:pt x="1187" y="2021"/>
                </a:cubicBezTo>
                <a:cubicBezTo>
                  <a:pt x="1812" y="2021"/>
                  <a:pt x="1812" y="2021"/>
                  <a:pt x="1812" y="2021"/>
                </a:cubicBezTo>
                <a:cubicBezTo>
                  <a:pt x="1851" y="2021"/>
                  <a:pt x="1882" y="1990"/>
                  <a:pt x="1882" y="1951"/>
                </a:cubicBezTo>
                <a:cubicBezTo>
                  <a:pt x="1882" y="1913"/>
                  <a:pt x="1851" y="1882"/>
                  <a:pt x="1812" y="1882"/>
                </a:cubicBezTo>
                <a:cubicBezTo>
                  <a:pt x="1118" y="1882"/>
                  <a:pt x="1118" y="1882"/>
                  <a:pt x="1118" y="1882"/>
                </a:cubicBezTo>
                <a:cubicBezTo>
                  <a:pt x="1080" y="1882"/>
                  <a:pt x="1049" y="1913"/>
                  <a:pt x="1049" y="1951"/>
                </a:cubicBezTo>
                <a:cubicBezTo>
                  <a:pt x="1049" y="2576"/>
                  <a:pt x="1049" y="2576"/>
                  <a:pt x="1049" y="2576"/>
                </a:cubicBezTo>
                <a:cubicBezTo>
                  <a:pt x="632" y="2576"/>
                  <a:pt x="632" y="2576"/>
                  <a:pt x="632" y="2576"/>
                </a:cubicBezTo>
                <a:cubicBezTo>
                  <a:pt x="555" y="2576"/>
                  <a:pt x="493" y="2514"/>
                  <a:pt x="493" y="2438"/>
                </a:cubicBezTo>
                <a:cubicBezTo>
                  <a:pt x="493" y="1147"/>
                  <a:pt x="493" y="1147"/>
                  <a:pt x="493" y="1147"/>
                </a:cubicBezTo>
                <a:cubicBezTo>
                  <a:pt x="1465" y="175"/>
                  <a:pt x="1465" y="175"/>
                  <a:pt x="1465" y="175"/>
                </a:cubicBezTo>
                <a:cubicBezTo>
                  <a:pt x="2805" y="1514"/>
                  <a:pt x="2805" y="1514"/>
                  <a:pt x="2805" y="1514"/>
                </a:cubicBezTo>
                <a:cubicBezTo>
                  <a:pt x="2819" y="1528"/>
                  <a:pt x="2836" y="1535"/>
                  <a:pt x="2854" y="1535"/>
                </a:cubicBezTo>
                <a:cubicBezTo>
                  <a:pt x="2872" y="1535"/>
                  <a:pt x="2890" y="1528"/>
                  <a:pt x="2903" y="1514"/>
                </a:cubicBezTo>
                <a:cubicBezTo>
                  <a:pt x="2930" y="1487"/>
                  <a:pt x="2930" y="1443"/>
                  <a:pt x="2903" y="1416"/>
                </a:cubicBezTo>
                <a:cubicBezTo>
                  <a:pt x="2903" y="1416"/>
                  <a:pt x="2903" y="1416"/>
                  <a:pt x="2903" y="1416"/>
                </a:cubicBezTo>
                <a:close/>
                <a:moveTo>
                  <a:pt x="2507" y="1604"/>
                </a:moveTo>
                <a:cubicBezTo>
                  <a:pt x="2468" y="1604"/>
                  <a:pt x="2437" y="1635"/>
                  <a:pt x="2437" y="1674"/>
                </a:cubicBezTo>
                <a:cubicBezTo>
                  <a:pt x="2437" y="2437"/>
                  <a:pt x="2437" y="2437"/>
                  <a:pt x="2437" y="2437"/>
                </a:cubicBezTo>
                <a:cubicBezTo>
                  <a:pt x="2437" y="2514"/>
                  <a:pt x="2375" y="2576"/>
                  <a:pt x="2299" y="2576"/>
                </a:cubicBezTo>
                <a:cubicBezTo>
                  <a:pt x="1812" y="2576"/>
                  <a:pt x="1812" y="2576"/>
                  <a:pt x="1812" y="2576"/>
                </a:cubicBezTo>
                <a:cubicBezTo>
                  <a:pt x="1774" y="2576"/>
                  <a:pt x="1743" y="2607"/>
                  <a:pt x="1743" y="2646"/>
                </a:cubicBezTo>
                <a:cubicBezTo>
                  <a:pt x="1743" y="2684"/>
                  <a:pt x="1774" y="2715"/>
                  <a:pt x="1812" y="2715"/>
                </a:cubicBezTo>
                <a:cubicBezTo>
                  <a:pt x="2299" y="2715"/>
                  <a:pt x="2299" y="2715"/>
                  <a:pt x="2299" y="2715"/>
                </a:cubicBezTo>
                <a:cubicBezTo>
                  <a:pt x="2452" y="2715"/>
                  <a:pt x="2576" y="2591"/>
                  <a:pt x="2576" y="2437"/>
                </a:cubicBezTo>
                <a:cubicBezTo>
                  <a:pt x="2576" y="1674"/>
                  <a:pt x="2576" y="1674"/>
                  <a:pt x="2576" y="1674"/>
                </a:cubicBezTo>
                <a:cubicBezTo>
                  <a:pt x="2576" y="1635"/>
                  <a:pt x="2545" y="1604"/>
                  <a:pt x="2507" y="1604"/>
                </a:cubicBezTo>
                <a:cubicBezTo>
                  <a:pt x="2507" y="1604"/>
                  <a:pt x="2507" y="1604"/>
                  <a:pt x="2507" y="1604"/>
                </a:cubicBezTo>
                <a:close/>
              </a:path>
            </a:pathLst>
          </a:custGeom>
          <a:solidFill>
            <a:srgbClr val="4D9EBB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7" name="Freeform 9">
            <a:extLst>
              <a:ext uri="{FF2B5EF4-FFF2-40B4-BE49-F238E27FC236}">
                <a16:creationId xmlns:a16="http://schemas.microsoft.com/office/drawing/2014/main" id="{F723025B-AD22-42AD-A74C-9259F49CE193}"/>
              </a:ext>
            </a:extLst>
          </p:cNvPr>
          <p:cNvSpPr>
            <a:spLocks noEditPoints="1"/>
          </p:cNvSpPr>
          <p:nvPr/>
        </p:nvSpPr>
        <p:spPr bwMode="auto">
          <a:xfrm>
            <a:off x="1214204" y="3603527"/>
            <a:ext cx="575491" cy="575779"/>
          </a:xfrm>
          <a:custGeom>
            <a:avLst/>
            <a:gdLst>
              <a:gd name="T0" fmla="*/ 0 w 3004"/>
              <a:gd name="T1" fmla="*/ 1502 h 3004"/>
              <a:gd name="T2" fmla="*/ 3004 w 3004"/>
              <a:gd name="T3" fmla="*/ 1502 h 3004"/>
              <a:gd name="T4" fmla="*/ 2253 w 3004"/>
              <a:gd name="T5" fmla="*/ 362 h 3004"/>
              <a:gd name="T6" fmla="*/ 2212 w 3004"/>
              <a:gd name="T7" fmla="*/ 826 h 3004"/>
              <a:gd name="T8" fmla="*/ 2109 w 3004"/>
              <a:gd name="T9" fmla="*/ 1167 h 3004"/>
              <a:gd name="T10" fmla="*/ 1454 w 3004"/>
              <a:gd name="T11" fmla="*/ 437 h 3004"/>
              <a:gd name="T12" fmla="*/ 2253 w 3004"/>
              <a:gd name="T13" fmla="*/ 362 h 3004"/>
              <a:gd name="T14" fmla="*/ 2362 w 3004"/>
              <a:gd name="T15" fmla="*/ 2007 h 3004"/>
              <a:gd name="T16" fmla="*/ 1707 w 3004"/>
              <a:gd name="T17" fmla="*/ 2041 h 3004"/>
              <a:gd name="T18" fmla="*/ 1966 w 3004"/>
              <a:gd name="T19" fmla="*/ 1707 h 3004"/>
              <a:gd name="T20" fmla="*/ 1727 w 3004"/>
              <a:gd name="T21" fmla="*/ 157 h 3004"/>
              <a:gd name="T22" fmla="*/ 1434 w 3004"/>
              <a:gd name="T23" fmla="*/ 143 h 3004"/>
              <a:gd name="T24" fmla="*/ 1871 w 3004"/>
              <a:gd name="T25" fmla="*/ 1604 h 3004"/>
              <a:gd name="T26" fmla="*/ 1502 w 3004"/>
              <a:gd name="T27" fmla="*/ 1843 h 3004"/>
              <a:gd name="T28" fmla="*/ 546 w 3004"/>
              <a:gd name="T29" fmla="*/ 1666 h 3004"/>
              <a:gd name="T30" fmla="*/ 887 w 3004"/>
              <a:gd name="T31" fmla="*/ 1031 h 3004"/>
              <a:gd name="T32" fmla="*/ 1079 w 3004"/>
              <a:gd name="T33" fmla="*/ 744 h 3004"/>
              <a:gd name="T34" fmla="*/ 1871 w 3004"/>
              <a:gd name="T35" fmla="*/ 1604 h 3004"/>
              <a:gd name="T36" fmla="*/ 137 w 3004"/>
              <a:gd name="T37" fmla="*/ 1529 h 3004"/>
              <a:gd name="T38" fmla="*/ 341 w 3004"/>
              <a:gd name="T39" fmla="*/ 2185 h 3004"/>
              <a:gd name="T40" fmla="*/ 430 w 3004"/>
              <a:gd name="T41" fmla="*/ 1584 h 3004"/>
              <a:gd name="T42" fmla="*/ 1304 w 3004"/>
              <a:gd name="T43" fmla="*/ 157 h 3004"/>
              <a:gd name="T44" fmla="*/ 990 w 3004"/>
              <a:gd name="T45" fmla="*/ 642 h 3004"/>
              <a:gd name="T46" fmla="*/ 683 w 3004"/>
              <a:gd name="T47" fmla="*/ 819 h 3004"/>
              <a:gd name="T48" fmla="*/ 430 w 3004"/>
              <a:gd name="T49" fmla="*/ 1584 h 3004"/>
              <a:gd name="T50" fmla="*/ 478 w 3004"/>
              <a:gd name="T51" fmla="*/ 2185 h 3004"/>
              <a:gd name="T52" fmla="*/ 1311 w 3004"/>
              <a:gd name="T53" fmla="*/ 2116 h 3004"/>
              <a:gd name="T54" fmla="*/ 512 w 3004"/>
              <a:gd name="T55" fmla="*/ 2437 h 3004"/>
              <a:gd name="T56" fmla="*/ 1502 w 3004"/>
              <a:gd name="T57" fmla="*/ 2867 h 3004"/>
              <a:gd name="T58" fmla="*/ 1406 w 3004"/>
              <a:gd name="T59" fmla="*/ 2225 h 3004"/>
              <a:gd name="T60" fmla="*/ 1666 w 3004"/>
              <a:gd name="T61" fmla="*/ 2171 h 3004"/>
              <a:gd name="T62" fmla="*/ 2546 w 3004"/>
              <a:gd name="T63" fmla="*/ 2109 h 3004"/>
              <a:gd name="T64" fmla="*/ 1502 w 3004"/>
              <a:gd name="T65" fmla="*/ 2867 h 3004"/>
              <a:gd name="T66" fmla="*/ 2041 w 3004"/>
              <a:gd name="T67" fmla="*/ 1591 h 3004"/>
              <a:gd name="T68" fmla="*/ 2253 w 3004"/>
              <a:gd name="T69" fmla="*/ 1229 h 3004"/>
              <a:gd name="T70" fmla="*/ 2342 w 3004"/>
              <a:gd name="T71" fmla="*/ 840 h 3004"/>
              <a:gd name="T72" fmla="*/ 2860 w 3004"/>
              <a:gd name="T73" fmla="*/ 1502 h 3004"/>
              <a:gd name="T74" fmla="*/ 2560 w 3004"/>
              <a:gd name="T75" fmla="*/ 1966 h 30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004" h="3004">
                <a:moveTo>
                  <a:pt x="1502" y="0"/>
                </a:moveTo>
                <a:cubicBezTo>
                  <a:pt x="669" y="0"/>
                  <a:pt x="0" y="669"/>
                  <a:pt x="0" y="1502"/>
                </a:cubicBezTo>
                <a:cubicBezTo>
                  <a:pt x="0" y="2335"/>
                  <a:pt x="669" y="3004"/>
                  <a:pt x="1502" y="3004"/>
                </a:cubicBezTo>
                <a:cubicBezTo>
                  <a:pt x="2335" y="3004"/>
                  <a:pt x="3004" y="2335"/>
                  <a:pt x="3004" y="1502"/>
                </a:cubicBezTo>
                <a:cubicBezTo>
                  <a:pt x="3004" y="669"/>
                  <a:pt x="2335" y="0"/>
                  <a:pt x="1502" y="0"/>
                </a:cubicBezTo>
                <a:close/>
                <a:moveTo>
                  <a:pt x="2253" y="362"/>
                </a:moveTo>
                <a:cubicBezTo>
                  <a:pt x="2253" y="375"/>
                  <a:pt x="2253" y="396"/>
                  <a:pt x="2253" y="410"/>
                </a:cubicBezTo>
                <a:cubicBezTo>
                  <a:pt x="2253" y="553"/>
                  <a:pt x="2239" y="689"/>
                  <a:pt x="2212" y="826"/>
                </a:cubicBezTo>
                <a:cubicBezTo>
                  <a:pt x="2116" y="847"/>
                  <a:pt x="2048" y="928"/>
                  <a:pt x="2048" y="1024"/>
                </a:cubicBezTo>
                <a:cubicBezTo>
                  <a:pt x="2048" y="1079"/>
                  <a:pt x="2068" y="1133"/>
                  <a:pt x="2109" y="1167"/>
                </a:cubicBezTo>
                <a:cubicBezTo>
                  <a:pt x="2062" y="1277"/>
                  <a:pt x="2014" y="1386"/>
                  <a:pt x="1946" y="1488"/>
                </a:cubicBezTo>
                <a:cubicBezTo>
                  <a:pt x="1693" y="1201"/>
                  <a:pt x="1516" y="840"/>
                  <a:pt x="1454" y="437"/>
                </a:cubicBezTo>
                <a:cubicBezTo>
                  <a:pt x="1611" y="341"/>
                  <a:pt x="1782" y="266"/>
                  <a:pt x="1959" y="218"/>
                </a:cubicBezTo>
                <a:cubicBezTo>
                  <a:pt x="2062" y="253"/>
                  <a:pt x="2164" y="300"/>
                  <a:pt x="2253" y="362"/>
                </a:cubicBezTo>
                <a:close/>
                <a:moveTo>
                  <a:pt x="1966" y="1707"/>
                </a:moveTo>
                <a:cubicBezTo>
                  <a:pt x="2089" y="1823"/>
                  <a:pt x="2219" y="1925"/>
                  <a:pt x="2362" y="2007"/>
                </a:cubicBezTo>
                <a:cubicBezTo>
                  <a:pt x="2219" y="2034"/>
                  <a:pt x="2068" y="2048"/>
                  <a:pt x="1911" y="2048"/>
                </a:cubicBezTo>
                <a:cubicBezTo>
                  <a:pt x="1843" y="2048"/>
                  <a:pt x="1775" y="2041"/>
                  <a:pt x="1707" y="2041"/>
                </a:cubicBezTo>
                <a:cubicBezTo>
                  <a:pt x="1707" y="2028"/>
                  <a:pt x="1707" y="2014"/>
                  <a:pt x="1700" y="2000"/>
                </a:cubicBezTo>
                <a:cubicBezTo>
                  <a:pt x="1795" y="1911"/>
                  <a:pt x="1884" y="1809"/>
                  <a:pt x="1966" y="1707"/>
                </a:cubicBezTo>
                <a:close/>
                <a:moveTo>
                  <a:pt x="1502" y="137"/>
                </a:moveTo>
                <a:cubicBezTo>
                  <a:pt x="1577" y="137"/>
                  <a:pt x="1652" y="143"/>
                  <a:pt x="1727" y="157"/>
                </a:cubicBezTo>
                <a:cubicBezTo>
                  <a:pt x="1632" y="198"/>
                  <a:pt x="1536" y="239"/>
                  <a:pt x="1440" y="287"/>
                </a:cubicBezTo>
                <a:cubicBezTo>
                  <a:pt x="1434" y="239"/>
                  <a:pt x="1434" y="191"/>
                  <a:pt x="1434" y="143"/>
                </a:cubicBezTo>
                <a:cubicBezTo>
                  <a:pt x="1454" y="137"/>
                  <a:pt x="1481" y="137"/>
                  <a:pt x="1502" y="137"/>
                </a:cubicBezTo>
                <a:close/>
                <a:moveTo>
                  <a:pt x="1871" y="1604"/>
                </a:moveTo>
                <a:cubicBezTo>
                  <a:pt x="1795" y="1707"/>
                  <a:pt x="1713" y="1795"/>
                  <a:pt x="1625" y="1884"/>
                </a:cubicBezTo>
                <a:cubicBezTo>
                  <a:pt x="1591" y="1857"/>
                  <a:pt x="1550" y="1843"/>
                  <a:pt x="1502" y="1843"/>
                </a:cubicBezTo>
                <a:cubicBezTo>
                  <a:pt x="1413" y="1843"/>
                  <a:pt x="1338" y="1898"/>
                  <a:pt x="1311" y="1980"/>
                </a:cubicBezTo>
                <a:cubicBezTo>
                  <a:pt x="1038" y="1911"/>
                  <a:pt x="778" y="1809"/>
                  <a:pt x="546" y="1666"/>
                </a:cubicBezTo>
                <a:cubicBezTo>
                  <a:pt x="608" y="1434"/>
                  <a:pt x="710" y="1215"/>
                  <a:pt x="840" y="1024"/>
                </a:cubicBezTo>
                <a:cubicBezTo>
                  <a:pt x="853" y="1024"/>
                  <a:pt x="867" y="1031"/>
                  <a:pt x="887" y="1031"/>
                </a:cubicBezTo>
                <a:cubicBezTo>
                  <a:pt x="1004" y="1031"/>
                  <a:pt x="1092" y="942"/>
                  <a:pt x="1092" y="826"/>
                </a:cubicBezTo>
                <a:cubicBezTo>
                  <a:pt x="1092" y="799"/>
                  <a:pt x="1085" y="771"/>
                  <a:pt x="1079" y="744"/>
                </a:cubicBezTo>
                <a:cubicBezTo>
                  <a:pt x="1161" y="662"/>
                  <a:pt x="1242" y="594"/>
                  <a:pt x="1331" y="526"/>
                </a:cubicBezTo>
                <a:cubicBezTo>
                  <a:pt x="1406" y="935"/>
                  <a:pt x="1597" y="1304"/>
                  <a:pt x="1871" y="1604"/>
                </a:cubicBezTo>
                <a:close/>
                <a:moveTo>
                  <a:pt x="341" y="2219"/>
                </a:moveTo>
                <a:cubicBezTo>
                  <a:pt x="218" y="2014"/>
                  <a:pt x="143" y="1782"/>
                  <a:pt x="137" y="1529"/>
                </a:cubicBezTo>
                <a:cubicBezTo>
                  <a:pt x="218" y="1597"/>
                  <a:pt x="300" y="1666"/>
                  <a:pt x="389" y="1720"/>
                </a:cubicBezTo>
                <a:cubicBezTo>
                  <a:pt x="362" y="1871"/>
                  <a:pt x="341" y="2028"/>
                  <a:pt x="341" y="2185"/>
                </a:cubicBezTo>
                <a:cubicBezTo>
                  <a:pt x="341" y="2198"/>
                  <a:pt x="341" y="2212"/>
                  <a:pt x="341" y="2219"/>
                </a:cubicBezTo>
                <a:close/>
                <a:moveTo>
                  <a:pt x="430" y="1584"/>
                </a:moveTo>
                <a:cubicBezTo>
                  <a:pt x="328" y="1516"/>
                  <a:pt x="239" y="1440"/>
                  <a:pt x="150" y="1359"/>
                </a:cubicBezTo>
                <a:cubicBezTo>
                  <a:pt x="218" y="744"/>
                  <a:pt x="696" y="253"/>
                  <a:pt x="1304" y="157"/>
                </a:cubicBezTo>
                <a:cubicBezTo>
                  <a:pt x="1304" y="232"/>
                  <a:pt x="1311" y="300"/>
                  <a:pt x="1318" y="375"/>
                </a:cubicBezTo>
                <a:cubicBezTo>
                  <a:pt x="1201" y="457"/>
                  <a:pt x="1092" y="546"/>
                  <a:pt x="990" y="642"/>
                </a:cubicBezTo>
                <a:cubicBezTo>
                  <a:pt x="956" y="621"/>
                  <a:pt x="922" y="614"/>
                  <a:pt x="887" y="614"/>
                </a:cubicBezTo>
                <a:cubicBezTo>
                  <a:pt x="771" y="614"/>
                  <a:pt x="683" y="703"/>
                  <a:pt x="683" y="819"/>
                </a:cubicBezTo>
                <a:cubicBezTo>
                  <a:pt x="683" y="867"/>
                  <a:pt x="703" y="908"/>
                  <a:pt x="730" y="949"/>
                </a:cubicBezTo>
                <a:cubicBezTo>
                  <a:pt x="594" y="1140"/>
                  <a:pt x="492" y="1352"/>
                  <a:pt x="430" y="1584"/>
                </a:cubicBezTo>
                <a:close/>
                <a:moveTo>
                  <a:pt x="492" y="2417"/>
                </a:moveTo>
                <a:cubicBezTo>
                  <a:pt x="485" y="2342"/>
                  <a:pt x="478" y="2266"/>
                  <a:pt x="478" y="2185"/>
                </a:cubicBezTo>
                <a:cubicBezTo>
                  <a:pt x="478" y="2055"/>
                  <a:pt x="492" y="1925"/>
                  <a:pt x="519" y="1802"/>
                </a:cubicBezTo>
                <a:cubicBezTo>
                  <a:pt x="765" y="1946"/>
                  <a:pt x="1031" y="2055"/>
                  <a:pt x="1311" y="2116"/>
                </a:cubicBezTo>
                <a:cubicBezTo>
                  <a:pt x="1311" y="2123"/>
                  <a:pt x="1311" y="2123"/>
                  <a:pt x="1318" y="2130"/>
                </a:cubicBezTo>
                <a:cubicBezTo>
                  <a:pt x="1079" y="2287"/>
                  <a:pt x="806" y="2389"/>
                  <a:pt x="512" y="2437"/>
                </a:cubicBezTo>
                <a:cubicBezTo>
                  <a:pt x="498" y="2430"/>
                  <a:pt x="498" y="2423"/>
                  <a:pt x="492" y="2417"/>
                </a:cubicBezTo>
                <a:close/>
                <a:moveTo>
                  <a:pt x="1502" y="2867"/>
                </a:moveTo>
                <a:cubicBezTo>
                  <a:pt x="1167" y="2867"/>
                  <a:pt x="867" y="2744"/>
                  <a:pt x="628" y="2546"/>
                </a:cubicBezTo>
                <a:cubicBezTo>
                  <a:pt x="915" y="2492"/>
                  <a:pt x="1174" y="2383"/>
                  <a:pt x="1406" y="2225"/>
                </a:cubicBezTo>
                <a:cubicBezTo>
                  <a:pt x="1434" y="2246"/>
                  <a:pt x="1468" y="2253"/>
                  <a:pt x="1502" y="2253"/>
                </a:cubicBezTo>
                <a:cubicBezTo>
                  <a:pt x="1570" y="2253"/>
                  <a:pt x="1625" y="2219"/>
                  <a:pt x="1666" y="2171"/>
                </a:cubicBezTo>
                <a:cubicBezTo>
                  <a:pt x="1748" y="2178"/>
                  <a:pt x="1830" y="2185"/>
                  <a:pt x="1911" y="2185"/>
                </a:cubicBezTo>
                <a:cubicBezTo>
                  <a:pt x="2130" y="2185"/>
                  <a:pt x="2342" y="2157"/>
                  <a:pt x="2546" y="2109"/>
                </a:cubicBezTo>
                <a:cubicBezTo>
                  <a:pt x="2594" y="2130"/>
                  <a:pt x="2642" y="2157"/>
                  <a:pt x="2690" y="2171"/>
                </a:cubicBezTo>
                <a:cubicBezTo>
                  <a:pt x="2458" y="2587"/>
                  <a:pt x="2014" y="2867"/>
                  <a:pt x="1502" y="2867"/>
                </a:cubicBezTo>
                <a:close/>
                <a:moveTo>
                  <a:pt x="2560" y="1966"/>
                </a:moveTo>
                <a:cubicBezTo>
                  <a:pt x="2369" y="1871"/>
                  <a:pt x="2191" y="1741"/>
                  <a:pt x="2041" y="1591"/>
                </a:cubicBezTo>
                <a:cubicBezTo>
                  <a:pt x="2116" y="1475"/>
                  <a:pt x="2178" y="1352"/>
                  <a:pt x="2232" y="1229"/>
                </a:cubicBezTo>
                <a:cubicBezTo>
                  <a:pt x="2239" y="1229"/>
                  <a:pt x="2246" y="1229"/>
                  <a:pt x="2253" y="1229"/>
                </a:cubicBezTo>
                <a:cubicBezTo>
                  <a:pt x="2369" y="1229"/>
                  <a:pt x="2458" y="1140"/>
                  <a:pt x="2458" y="1024"/>
                </a:cubicBezTo>
                <a:cubicBezTo>
                  <a:pt x="2458" y="942"/>
                  <a:pt x="2410" y="874"/>
                  <a:pt x="2342" y="840"/>
                </a:cubicBezTo>
                <a:cubicBezTo>
                  <a:pt x="2369" y="717"/>
                  <a:pt x="2383" y="594"/>
                  <a:pt x="2383" y="464"/>
                </a:cubicBezTo>
                <a:cubicBezTo>
                  <a:pt x="2676" y="717"/>
                  <a:pt x="2860" y="1085"/>
                  <a:pt x="2860" y="1502"/>
                </a:cubicBezTo>
                <a:cubicBezTo>
                  <a:pt x="2860" y="1638"/>
                  <a:pt x="2840" y="1761"/>
                  <a:pt x="2806" y="1884"/>
                </a:cubicBezTo>
                <a:cubicBezTo>
                  <a:pt x="2731" y="1918"/>
                  <a:pt x="2649" y="1946"/>
                  <a:pt x="2560" y="1966"/>
                </a:cubicBezTo>
                <a:close/>
              </a:path>
            </a:pathLst>
          </a:custGeom>
          <a:solidFill>
            <a:srgbClr val="4D9EBB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09A263BA-705F-4FC3-98FC-3005ED0A12AF}"/>
              </a:ext>
            </a:extLst>
          </p:cNvPr>
          <p:cNvSpPr/>
          <p:nvPr/>
        </p:nvSpPr>
        <p:spPr>
          <a:xfrm>
            <a:off x="1933423" y="2146895"/>
            <a:ext cx="14670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cs typeface="+mn-ea"/>
                <a:sym typeface="+mn-lt"/>
              </a:rPr>
              <a:t>请输入标题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6C72D6E5-AA18-4C18-9E1A-5AB053AA5FEA}"/>
              </a:ext>
            </a:extLst>
          </p:cNvPr>
          <p:cNvSpPr/>
          <p:nvPr/>
        </p:nvSpPr>
        <p:spPr>
          <a:xfrm>
            <a:off x="1933423" y="3429000"/>
            <a:ext cx="14670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cs typeface="+mn-ea"/>
                <a:sym typeface="+mn-lt"/>
              </a:rPr>
              <a:t>请输入标题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B87108D9-16FE-4DAE-8AC3-CE26BDEB446C}"/>
              </a:ext>
            </a:extLst>
          </p:cNvPr>
          <p:cNvSpPr txBox="1"/>
          <p:nvPr/>
        </p:nvSpPr>
        <p:spPr>
          <a:xfrm>
            <a:off x="1933423" y="2547005"/>
            <a:ext cx="3475718" cy="5212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点击输入简要文字内容，文字内容需概括精炼，不用多余的文字修饰，言简意赅的说明该项内容。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05B41435-FFCF-4E52-83B6-A184B6975C43}"/>
              </a:ext>
            </a:extLst>
          </p:cNvPr>
          <p:cNvSpPr txBox="1"/>
          <p:nvPr/>
        </p:nvSpPr>
        <p:spPr>
          <a:xfrm>
            <a:off x="1912319" y="3825491"/>
            <a:ext cx="3475718" cy="5212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点击输入简要文字内容，文字内容需概括精炼，不用多余的文字修饰，言简意赅的说明该项内容。</a:t>
            </a:r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D05B6C67-3018-4FF2-8F36-88D67FAE9D79}"/>
              </a:ext>
            </a:extLst>
          </p:cNvPr>
          <p:cNvSpPr>
            <a:spLocks noEditPoints="1"/>
          </p:cNvSpPr>
          <p:nvPr/>
        </p:nvSpPr>
        <p:spPr bwMode="auto">
          <a:xfrm>
            <a:off x="1214204" y="4860104"/>
            <a:ext cx="621027" cy="575779"/>
          </a:xfrm>
          <a:custGeom>
            <a:avLst/>
            <a:gdLst>
              <a:gd name="T0" fmla="*/ 2903 w 2930"/>
              <a:gd name="T1" fmla="*/ 1416 h 2715"/>
              <a:gd name="T2" fmla="*/ 1514 w 2930"/>
              <a:gd name="T3" fmla="*/ 27 h 2715"/>
              <a:gd name="T4" fmla="*/ 1416 w 2930"/>
              <a:gd name="T5" fmla="*/ 27 h 2715"/>
              <a:gd name="T6" fmla="*/ 375 w 2930"/>
              <a:gd name="T7" fmla="*/ 1068 h 2715"/>
              <a:gd name="T8" fmla="*/ 374 w 2930"/>
              <a:gd name="T9" fmla="*/ 1070 h 2715"/>
              <a:gd name="T10" fmla="*/ 27 w 2930"/>
              <a:gd name="T11" fmla="*/ 1416 h 2715"/>
              <a:gd name="T12" fmla="*/ 27 w 2930"/>
              <a:gd name="T13" fmla="*/ 1514 h 2715"/>
              <a:gd name="T14" fmla="*/ 126 w 2930"/>
              <a:gd name="T15" fmla="*/ 1514 h 2715"/>
              <a:gd name="T16" fmla="*/ 354 w 2930"/>
              <a:gd name="T17" fmla="*/ 1286 h 2715"/>
              <a:gd name="T18" fmla="*/ 354 w 2930"/>
              <a:gd name="T19" fmla="*/ 2438 h 2715"/>
              <a:gd name="T20" fmla="*/ 632 w 2930"/>
              <a:gd name="T21" fmla="*/ 2715 h 2715"/>
              <a:gd name="T22" fmla="*/ 1118 w 2930"/>
              <a:gd name="T23" fmla="*/ 2715 h 2715"/>
              <a:gd name="T24" fmla="*/ 1187 w 2930"/>
              <a:gd name="T25" fmla="*/ 2646 h 2715"/>
              <a:gd name="T26" fmla="*/ 1187 w 2930"/>
              <a:gd name="T27" fmla="*/ 2021 h 2715"/>
              <a:gd name="T28" fmla="*/ 1812 w 2930"/>
              <a:gd name="T29" fmla="*/ 2021 h 2715"/>
              <a:gd name="T30" fmla="*/ 1882 w 2930"/>
              <a:gd name="T31" fmla="*/ 1951 h 2715"/>
              <a:gd name="T32" fmla="*/ 1812 w 2930"/>
              <a:gd name="T33" fmla="*/ 1882 h 2715"/>
              <a:gd name="T34" fmla="*/ 1118 w 2930"/>
              <a:gd name="T35" fmla="*/ 1882 h 2715"/>
              <a:gd name="T36" fmla="*/ 1049 w 2930"/>
              <a:gd name="T37" fmla="*/ 1951 h 2715"/>
              <a:gd name="T38" fmla="*/ 1049 w 2930"/>
              <a:gd name="T39" fmla="*/ 2576 h 2715"/>
              <a:gd name="T40" fmla="*/ 632 w 2930"/>
              <a:gd name="T41" fmla="*/ 2576 h 2715"/>
              <a:gd name="T42" fmla="*/ 493 w 2930"/>
              <a:gd name="T43" fmla="*/ 2438 h 2715"/>
              <a:gd name="T44" fmla="*/ 493 w 2930"/>
              <a:gd name="T45" fmla="*/ 1147 h 2715"/>
              <a:gd name="T46" fmla="*/ 1465 w 2930"/>
              <a:gd name="T47" fmla="*/ 175 h 2715"/>
              <a:gd name="T48" fmla="*/ 2805 w 2930"/>
              <a:gd name="T49" fmla="*/ 1514 h 2715"/>
              <a:gd name="T50" fmla="*/ 2854 w 2930"/>
              <a:gd name="T51" fmla="*/ 1535 h 2715"/>
              <a:gd name="T52" fmla="*/ 2903 w 2930"/>
              <a:gd name="T53" fmla="*/ 1514 h 2715"/>
              <a:gd name="T54" fmla="*/ 2903 w 2930"/>
              <a:gd name="T55" fmla="*/ 1416 h 2715"/>
              <a:gd name="T56" fmla="*/ 2903 w 2930"/>
              <a:gd name="T57" fmla="*/ 1416 h 2715"/>
              <a:gd name="T58" fmla="*/ 2507 w 2930"/>
              <a:gd name="T59" fmla="*/ 1604 h 2715"/>
              <a:gd name="T60" fmla="*/ 2437 w 2930"/>
              <a:gd name="T61" fmla="*/ 1674 h 2715"/>
              <a:gd name="T62" fmla="*/ 2437 w 2930"/>
              <a:gd name="T63" fmla="*/ 2437 h 2715"/>
              <a:gd name="T64" fmla="*/ 2299 w 2930"/>
              <a:gd name="T65" fmla="*/ 2576 h 2715"/>
              <a:gd name="T66" fmla="*/ 1812 w 2930"/>
              <a:gd name="T67" fmla="*/ 2576 h 2715"/>
              <a:gd name="T68" fmla="*/ 1743 w 2930"/>
              <a:gd name="T69" fmla="*/ 2646 h 2715"/>
              <a:gd name="T70" fmla="*/ 1812 w 2930"/>
              <a:gd name="T71" fmla="*/ 2715 h 2715"/>
              <a:gd name="T72" fmla="*/ 2299 w 2930"/>
              <a:gd name="T73" fmla="*/ 2715 h 2715"/>
              <a:gd name="T74" fmla="*/ 2576 w 2930"/>
              <a:gd name="T75" fmla="*/ 2437 h 2715"/>
              <a:gd name="T76" fmla="*/ 2576 w 2930"/>
              <a:gd name="T77" fmla="*/ 1674 h 2715"/>
              <a:gd name="T78" fmla="*/ 2507 w 2930"/>
              <a:gd name="T79" fmla="*/ 1604 h 2715"/>
              <a:gd name="T80" fmla="*/ 2507 w 2930"/>
              <a:gd name="T81" fmla="*/ 1604 h 27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930" h="2715">
                <a:moveTo>
                  <a:pt x="2903" y="1416"/>
                </a:moveTo>
                <a:cubicBezTo>
                  <a:pt x="1514" y="27"/>
                  <a:pt x="1514" y="27"/>
                  <a:pt x="1514" y="27"/>
                </a:cubicBezTo>
                <a:cubicBezTo>
                  <a:pt x="1487" y="0"/>
                  <a:pt x="1443" y="0"/>
                  <a:pt x="1416" y="27"/>
                </a:cubicBezTo>
                <a:cubicBezTo>
                  <a:pt x="375" y="1068"/>
                  <a:pt x="375" y="1068"/>
                  <a:pt x="375" y="1068"/>
                </a:cubicBezTo>
                <a:cubicBezTo>
                  <a:pt x="375" y="1069"/>
                  <a:pt x="374" y="1069"/>
                  <a:pt x="374" y="1070"/>
                </a:cubicBezTo>
                <a:cubicBezTo>
                  <a:pt x="27" y="1416"/>
                  <a:pt x="27" y="1416"/>
                  <a:pt x="27" y="1416"/>
                </a:cubicBezTo>
                <a:cubicBezTo>
                  <a:pt x="0" y="1443"/>
                  <a:pt x="0" y="1487"/>
                  <a:pt x="27" y="1514"/>
                </a:cubicBezTo>
                <a:cubicBezTo>
                  <a:pt x="54" y="1542"/>
                  <a:pt x="98" y="1542"/>
                  <a:pt x="126" y="1514"/>
                </a:cubicBezTo>
                <a:cubicBezTo>
                  <a:pt x="354" y="1286"/>
                  <a:pt x="354" y="1286"/>
                  <a:pt x="354" y="1286"/>
                </a:cubicBezTo>
                <a:cubicBezTo>
                  <a:pt x="354" y="2438"/>
                  <a:pt x="354" y="2438"/>
                  <a:pt x="354" y="2438"/>
                </a:cubicBezTo>
                <a:cubicBezTo>
                  <a:pt x="354" y="2591"/>
                  <a:pt x="479" y="2715"/>
                  <a:pt x="632" y="2715"/>
                </a:cubicBezTo>
                <a:cubicBezTo>
                  <a:pt x="1118" y="2715"/>
                  <a:pt x="1118" y="2715"/>
                  <a:pt x="1118" y="2715"/>
                </a:cubicBezTo>
                <a:cubicBezTo>
                  <a:pt x="1156" y="2715"/>
                  <a:pt x="1187" y="2684"/>
                  <a:pt x="1187" y="2646"/>
                </a:cubicBezTo>
                <a:cubicBezTo>
                  <a:pt x="1187" y="2021"/>
                  <a:pt x="1187" y="2021"/>
                  <a:pt x="1187" y="2021"/>
                </a:cubicBezTo>
                <a:cubicBezTo>
                  <a:pt x="1812" y="2021"/>
                  <a:pt x="1812" y="2021"/>
                  <a:pt x="1812" y="2021"/>
                </a:cubicBezTo>
                <a:cubicBezTo>
                  <a:pt x="1851" y="2021"/>
                  <a:pt x="1882" y="1990"/>
                  <a:pt x="1882" y="1951"/>
                </a:cubicBezTo>
                <a:cubicBezTo>
                  <a:pt x="1882" y="1913"/>
                  <a:pt x="1851" y="1882"/>
                  <a:pt x="1812" y="1882"/>
                </a:cubicBezTo>
                <a:cubicBezTo>
                  <a:pt x="1118" y="1882"/>
                  <a:pt x="1118" y="1882"/>
                  <a:pt x="1118" y="1882"/>
                </a:cubicBezTo>
                <a:cubicBezTo>
                  <a:pt x="1080" y="1882"/>
                  <a:pt x="1049" y="1913"/>
                  <a:pt x="1049" y="1951"/>
                </a:cubicBezTo>
                <a:cubicBezTo>
                  <a:pt x="1049" y="2576"/>
                  <a:pt x="1049" y="2576"/>
                  <a:pt x="1049" y="2576"/>
                </a:cubicBezTo>
                <a:cubicBezTo>
                  <a:pt x="632" y="2576"/>
                  <a:pt x="632" y="2576"/>
                  <a:pt x="632" y="2576"/>
                </a:cubicBezTo>
                <a:cubicBezTo>
                  <a:pt x="555" y="2576"/>
                  <a:pt x="493" y="2514"/>
                  <a:pt x="493" y="2438"/>
                </a:cubicBezTo>
                <a:cubicBezTo>
                  <a:pt x="493" y="1147"/>
                  <a:pt x="493" y="1147"/>
                  <a:pt x="493" y="1147"/>
                </a:cubicBezTo>
                <a:cubicBezTo>
                  <a:pt x="1465" y="175"/>
                  <a:pt x="1465" y="175"/>
                  <a:pt x="1465" y="175"/>
                </a:cubicBezTo>
                <a:cubicBezTo>
                  <a:pt x="2805" y="1514"/>
                  <a:pt x="2805" y="1514"/>
                  <a:pt x="2805" y="1514"/>
                </a:cubicBezTo>
                <a:cubicBezTo>
                  <a:pt x="2819" y="1528"/>
                  <a:pt x="2836" y="1535"/>
                  <a:pt x="2854" y="1535"/>
                </a:cubicBezTo>
                <a:cubicBezTo>
                  <a:pt x="2872" y="1535"/>
                  <a:pt x="2890" y="1528"/>
                  <a:pt x="2903" y="1514"/>
                </a:cubicBezTo>
                <a:cubicBezTo>
                  <a:pt x="2930" y="1487"/>
                  <a:pt x="2930" y="1443"/>
                  <a:pt x="2903" y="1416"/>
                </a:cubicBezTo>
                <a:cubicBezTo>
                  <a:pt x="2903" y="1416"/>
                  <a:pt x="2903" y="1416"/>
                  <a:pt x="2903" y="1416"/>
                </a:cubicBezTo>
                <a:close/>
                <a:moveTo>
                  <a:pt x="2507" y="1604"/>
                </a:moveTo>
                <a:cubicBezTo>
                  <a:pt x="2468" y="1604"/>
                  <a:pt x="2437" y="1635"/>
                  <a:pt x="2437" y="1674"/>
                </a:cubicBezTo>
                <a:cubicBezTo>
                  <a:pt x="2437" y="2437"/>
                  <a:pt x="2437" y="2437"/>
                  <a:pt x="2437" y="2437"/>
                </a:cubicBezTo>
                <a:cubicBezTo>
                  <a:pt x="2437" y="2514"/>
                  <a:pt x="2375" y="2576"/>
                  <a:pt x="2299" y="2576"/>
                </a:cubicBezTo>
                <a:cubicBezTo>
                  <a:pt x="1812" y="2576"/>
                  <a:pt x="1812" y="2576"/>
                  <a:pt x="1812" y="2576"/>
                </a:cubicBezTo>
                <a:cubicBezTo>
                  <a:pt x="1774" y="2576"/>
                  <a:pt x="1743" y="2607"/>
                  <a:pt x="1743" y="2646"/>
                </a:cubicBezTo>
                <a:cubicBezTo>
                  <a:pt x="1743" y="2684"/>
                  <a:pt x="1774" y="2715"/>
                  <a:pt x="1812" y="2715"/>
                </a:cubicBezTo>
                <a:cubicBezTo>
                  <a:pt x="2299" y="2715"/>
                  <a:pt x="2299" y="2715"/>
                  <a:pt x="2299" y="2715"/>
                </a:cubicBezTo>
                <a:cubicBezTo>
                  <a:pt x="2452" y="2715"/>
                  <a:pt x="2576" y="2591"/>
                  <a:pt x="2576" y="2437"/>
                </a:cubicBezTo>
                <a:cubicBezTo>
                  <a:pt x="2576" y="1674"/>
                  <a:pt x="2576" y="1674"/>
                  <a:pt x="2576" y="1674"/>
                </a:cubicBezTo>
                <a:cubicBezTo>
                  <a:pt x="2576" y="1635"/>
                  <a:pt x="2545" y="1604"/>
                  <a:pt x="2507" y="1604"/>
                </a:cubicBezTo>
                <a:cubicBezTo>
                  <a:pt x="2507" y="1604"/>
                  <a:pt x="2507" y="1604"/>
                  <a:pt x="2507" y="1604"/>
                </a:cubicBezTo>
                <a:close/>
              </a:path>
            </a:pathLst>
          </a:custGeom>
          <a:solidFill>
            <a:srgbClr val="4D9EBB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FDEFA0B5-4DFA-458C-8A1D-CC00CA7D7F16}"/>
              </a:ext>
            </a:extLst>
          </p:cNvPr>
          <p:cNvSpPr/>
          <p:nvPr/>
        </p:nvSpPr>
        <p:spPr>
          <a:xfrm>
            <a:off x="1946852" y="4660346"/>
            <a:ext cx="14670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cs typeface="+mn-ea"/>
                <a:sym typeface="+mn-lt"/>
              </a:rPr>
              <a:t>请输入标题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F3B9CE38-57AB-46B4-BB58-05BD949A6D65}"/>
              </a:ext>
            </a:extLst>
          </p:cNvPr>
          <p:cNvSpPr txBox="1"/>
          <p:nvPr/>
        </p:nvSpPr>
        <p:spPr>
          <a:xfrm>
            <a:off x="1946852" y="5060456"/>
            <a:ext cx="3475718" cy="5212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点击输入简要文字内容，文字内容需概括精炼，不用多余的文字修饰，言简意赅的说明该项内容。</a:t>
            </a:r>
          </a:p>
        </p:txBody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F7818156-7D2D-44E9-B881-B97EFB31218A}"/>
              </a:ext>
            </a:extLst>
          </p:cNvPr>
          <p:cNvSpPr>
            <a:spLocks noEditPoints="1"/>
          </p:cNvSpPr>
          <p:nvPr/>
        </p:nvSpPr>
        <p:spPr bwMode="auto">
          <a:xfrm>
            <a:off x="6578366" y="2346653"/>
            <a:ext cx="621027" cy="575779"/>
          </a:xfrm>
          <a:custGeom>
            <a:avLst/>
            <a:gdLst>
              <a:gd name="T0" fmla="*/ 2903 w 2930"/>
              <a:gd name="T1" fmla="*/ 1416 h 2715"/>
              <a:gd name="T2" fmla="*/ 1514 w 2930"/>
              <a:gd name="T3" fmla="*/ 27 h 2715"/>
              <a:gd name="T4" fmla="*/ 1416 w 2930"/>
              <a:gd name="T5" fmla="*/ 27 h 2715"/>
              <a:gd name="T6" fmla="*/ 375 w 2930"/>
              <a:gd name="T7" fmla="*/ 1068 h 2715"/>
              <a:gd name="T8" fmla="*/ 374 w 2930"/>
              <a:gd name="T9" fmla="*/ 1070 h 2715"/>
              <a:gd name="T10" fmla="*/ 27 w 2930"/>
              <a:gd name="T11" fmla="*/ 1416 h 2715"/>
              <a:gd name="T12" fmla="*/ 27 w 2930"/>
              <a:gd name="T13" fmla="*/ 1514 h 2715"/>
              <a:gd name="T14" fmla="*/ 126 w 2930"/>
              <a:gd name="T15" fmla="*/ 1514 h 2715"/>
              <a:gd name="T16" fmla="*/ 354 w 2930"/>
              <a:gd name="T17" fmla="*/ 1286 h 2715"/>
              <a:gd name="T18" fmla="*/ 354 w 2930"/>
              <a:gd name="T19" fmla="*/ 2438 h 2715"/>
              <a:gd name="T20" fmla="*/ 632 w 2930"/>
              <a:gd name="T21" fmla="*/ 2715 h 2715"/>
              <a:gd name="T22" fmla="*/ 1118 w 2930"/>
              <a:gd name="T23" fmla="*/ 2715 h 2715"/>
              <a:gd name="T24" fmla="*/ 1187 w 2930"/>
              <a:gd name="T25" fmla="*/ 2646 h 2715"/>
              <a:gd name="T26" fmla="*/ 1187 w 2930"/>
              <a:gd name="T27" fmla="*/ 2021 h 2715"/>
              <a:gd name="T28" fmla="*/ 1812 w 2930"/>
              <a:gd name="T29" fmla="*/ 2021 h 2715"/>
              <a:gd name="T30" fmla="*/ 1882 w 2930"/>
              <a:gd name="T31" fmla="*/ 1951 h 2715"/>
              <a:gd name="T32" fmla="*/ 1812 w 2930"/>
              <a:gd name="T33" fmla="*/ 1882 h 2715"/>
              <a:gd name="T34" fmla="*/ 1118 w 2930"/>
              <a:gd name="T35" fmla="*/ 1882 h 2715"/>
              <a:gd name="T36" fmla="*/ 1049 w 2930"/>
              <a:gd name="T37" fmla="*/ 1951 h 2715"/>
              <a:gd name="T38" fmla="*/ 1049 w 2930"/>
              <a:gd name="T39" fmla="*/ 2576 h 2715"/>
              <a:gd name="T40" fmla="*/ 632 w 2930"/>
              <a:gd name="T41" fmla="*/ 2576 h 2715"/>
              <a:gd name="T42" fmla="*/ 493 w 2930"/>
              <a:gd name="T43" fmla="*/ 2438 h 2715"/>
              <a:gd name="T44" fmla="*/ 493 w 2930"/>
              <a:gd name="T45" fmla="*/ 1147 h 2715"/>
              <a:gd name="T46" fmla="*/ 1465 w 2930"/>
              <a:gd name="T47" fmla="*/ 175 h 2715"/>
              <a:gd name="T48" fmla="*/ 2805 w 2930"/>
              <a:gd name="T49" fmla="*/ 1514 h 2715"/>
              <a:gd name="T50" fmla="*/ 2854 w 2930"/>
              <a:gd name="T51" fmla="*/ 1535 h 2715"/>
              <a:gd name="T52" fmla="*/ 2903 w 2930"/>
              <a:gd name="T53" fmla="*/ 1514 h 2715"/>
              <a:gd name="T54" fmla="*/ 2903 w 2930"/>
              <a:gd name="T55" fmla="*/ 1416 h 2715"/>
              <a:gd name="T56" fmla="*/ 2903 w 2930"/>
              <a:gd name="T57" fmla="*/ 1416 h 2715"/>
              <a:gd name="T58" fmla="*/ 2507 w 2930"/>
              <a:gd name="T59" fmla="*/ 1604 h 2715"/>
              <a:gd name="T60" fmla="*/ 2437 w 2930"/>
              <a:gd name="T61" fmla="*/ 1674 h 2715"/>
              <a:gd name="T62" fmla="*/ 2437 w 2930"/>
              <a:gd name="T63" fmla="*/ 2437 h 2715"/>
              <a:gd name="T64" fmla="*/ 2299 w 2930"/>
              <a:gd name="T65" fmla="*/ 2576 h 2715"/>
              <a:gd name="T66" fmla="*/ 1812 w 2930"/>
              <a:gd name="T67" fmla="*/ 2576 h 2715"/>
              <a:gd name="T68" fmla="*/ 1743 w 2930"/>
              <a:gd name="T69" fmla="*/ 2646 h 2715"/>
              <a:gd name="T70" fmla="*/ 1812 w 2930"/>
              <a:gd name="T71" fmla="*/ 2715 h 2715"/>
              <a:gd name="T72" fmla="*/ 2299 w 2930"/>
              <a:gd name="T73" fmla="*/ 2715 h 2715"/>
              <a:gd name="T74" fmla="*/ 2576 w 2930"/>
              <a:gd name="T75" fmla="*/ 2437 h 2715"/>
              <a:gd name="T76" fmla="*/ 2576 w 2930"/>
              <a:gd name="T77" fmla="*/ 1674 h 2715"/>
              <a:gd name="T78" fmla="*/ 2507 w 2930"/>
              <a:gd name="T79" fmla="*/ 1604 h 2715"/>
              <a:gd name="T80" fmla="*/ 2507 w 2930"/>
              <a:gd name="T81" fmla="*/ 1604 h 27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930" h="2715">
                <a:moveTo>
                  <a:pt x="2903" y="1416"/>
                </a:moveTo>
                <a:cubicBezTo>
                  <a:pt x="1514" y="27"/>
                  <a:pt x="1514" y="27"/>
                  <a:pt x="1514" y="27"/>
                </a:cubicBezTo>
                <a:cubicBezTo>
                  <a:pt x="1487" y="0"/>
                  <a:pt x="1443" y="0"/>
                  <a:pt x="1416" y="27"/>
                </a:cubicBezTo>
                <a:cubicBezTo>
                  <a:pt x="375" y="1068"/>
                  <a:pt x="375" y="1068"/>
                  <a:pt x="375" y="1068"/>
                </a:cubicBezTo>
                <a:cubicBezTo>
                  <a:pt x="375" y="1069"/>
                  <a:pt x="374" y="1069"/>
                  <a:pt x="374" y="1070"/>
                </a:cubicBezTo>
                <a:cubicBezTo>
                  <a:pt x="27" y="1416"/>
                  <a:pt x="27" y="1416"/>
                  <a:pt x="27" y="1416"/>
                </a:cubicBezTo>
                <a:cubicBezTo>
                  <a:pt x="0" y="1443"/>
                  <a:pt x="0" y="1487"/>
                  <a:pt x="27" y="1514"/>
                </a:cubicBezTo>
                <a:cubicBezTo>
                  <a:pt x="54" y="1542"/>
                  <a:pt x="98" y="1542"/>
                  <a:pt x="126" y="1514"/>
                </a:cubicBezTo>
                <a:cubicBezTo>
                  <a:pt x="354" y="1286"/>
                  <a:pt x="354" y="1286"/>
                  <a:pt x="354" y="1286"/>
                </a:cubicBezTo>
                <a:cubicBezTo>
                  <a:pt x="354" y="2438"/>
                  <a:pt x="354" y="2438"/>
                  <a:pt x="354" y="2438"/>
                </a:cubicBezTo>
                <a:cubicBezTo>
                  <a:pt x="354" y="2591"/>
                  <a:pt x="479" y="2715"/>
                  <a:pt x="632" y="2715"/>
                </a:cubicBezTo>
                <a:cubicBezTo>
                  <a:pt x="1118" y="2715"/>
                  <a:pt x="1118" y="2715"/>
                  <a:pt x="1118" y="2715"/>
                </a:cubicBezTo>
                <a:cubicBezTo>
                  <a:pt x="1156" y="2715"/>
                  <a:pt x="1187" y="2684"/>
                  <a:pt x="1187" y="2646"/>
                </a:cubicBezTo>
                <a:cubicBezTo>
                  <a:pt x="1187" y="2021"/>
                  <a:pt x="1187" y="2021"/>
                  <a:pt x="1187" y="2021"/>
                </a:cubicBezTo>
                <a:cubicBezTo>
                  <a:pt x="1812" y="2021"/>
                  <a:pt x="1812" y="2021"/>
                  <a:pt x="1812" y="2021"/>
                </a:cubicBezTo>
                <a:cubicBezTo>
                  <a:pt x="1851" y="2021"/>
                  <a:pt x="1882" y="1990"/>
                  <a:pt x="1882" y="1951"/>
                </a:cubicBezTo>
                <a:cubicBezTo>
                  <a:pt x="1882" y="1913"/>
                  <a:pt x="1851" y="1882"/>
                  <a:pt x="1812" y="1882"/>
                </a:cubicBezTo>
                <a:cubicBezTo>
                  <a:pt x="1118" y="1882"/>
                  <a:pt x="1118" y="1882"/>
                  <a:pt x="1118" y="1882"/>
                </a:cubicBezTo>
                <a:cubicBezTo>
                  <a:pt x="1080" y="1882"/>
                  <a:pt x="1049" y="1913"/>
                  <a:pt x="1049" y="1951"/>
                </a:cubicBezTo>
                <a:cubicBezTo>
                  <a:pt x="1049" y="2576"/>
                  <a:pt x="1049" y="2576"/>
                  <a:pt x="1049" y="2576"/>
                </a:cubicBezTo>
                <a:cubicBezTo>
                  <a:pt x="632" y="2576"/>
                  <a:pt x="632" y="2576"/>
                  <a:pt x="632" y="2576"/>
                </a:cubicBezTo>
                <a:cubicBezTo>
                  <a:pt x="555" y="2576"/>
                  <a:pt x="493" y="2514"/>
                  <a:pt x="493" y="2438"/>
                </a:cubicBezTo>
                <a:cubicBezTo>
                  <a:pt x="493" y="1147"/>
                  <a:pt x="493" y="1147"/>
                  <a:pt x="493" y="1147"/>
                </a:cubicBezTo>
                <a:cubicBezTo>
                  <a:pt x="1465" y="175"/>
                  <a:pt x="1465" y="175"/>
                  <a:pt x="1465" y="175"/>
                </a:cubicBezTo>
                <a:cubicBezTo>
                  <a:pt x="2805" y="1514"/>
                  <a:pt x="2805" y="1514"/>
                  <a:pt x="2805" y="1514"/>
                </a:cubicBezTo>
                <a:cubicBezTo>
                  <a:pt x="2819" y="1528"/>
                  <a:pt x="2836" y="1535"/>
                  <a:pt x="2854" y="1535"/>
                </a:cubicBezTo>
                <a:cubicBezTo>
                  <a:pt x="2872" y="1535"/>
                  <a:pt x="2890" y="1528"/>
                  <a:pt x="2903" y="1514"/>
                </a:cubicBezTo>
                <a:cubicBezTo>
                  <a:pt x="2930" y="1487"/>
                  <a:pt x="2930" y="1443"/>
                  <a:pt x="2903" y="1416"/>
                </a:cubicBezTo>
                <a:cubicBezTo>
                  <a:pt x="2903" y="1416"/>
                  <a:pt x="2903" y="1416"/>
                  <a:pt x="2903" y="1416"/>
                </a:cubicBezTo>
                <a:close/>
                <a:moveTo>
                  <a:pt x="2507" y="1604"/>
                </a:moveTo>
                <a:cubicBezTo>
                  <a:pt x="2468" y="1604"/>
                  <a:pt x="2437" y="1635"/>
                  <a:pt x="2437" y="1674"/>
                </a:cubicBezTo>
                <a:cubicBezTo>
                  <a:pt x="2437" y="2437"/>
                  <a:pt x="2437" y="2437"/>
                  <a:pt x="2437" y="2437"/>
                </a:cubicBezTo>
                <a:cubicBezTo>
                  <a:pt x="2437" y="2514"/>
                  <a:pt x="2375" y="2576"/>
                  <a:pt x="2299" y="2576"/>
                </a:cubicBezTo>
                <a:cubicBezTo>
                  <a:pt x="1812" y="2576"/>
                  <a:pt x="1812" y="2576"/>
                  <a:pt x="1812" y="2576"/>
                </a:cubicBezTo>
                <a:cubicBezTo>
                  <a:pt x="1774" y="2576"/>
                  <a:pt x="1743" y="2607"/>
                  <a:pt x="1743" y="2646"/>
                </a:cubicBezTo>
                <a:cubicBezTo>
                  <a:pt x="1743" y="2684"/>
                  <a:pt x="1774" y="2715"/>
                  <a:pt x="1812" y="2715"/>
                </a:cubicBezTo>
                <a:cubicBezTo>
                  <a:pt x="2299" y="2715"/>
                  <a:pt x="2299" y="2715"/>
                  <a:pt x="2299" y="2715"/>
                </a:cubicBezTo>
                <a:cubicBezTo>
                  <a:pt x="2452" y="2715"/>
                  <a:pt x="2576" y="2591"/>
                  <a:pt x="2576" y="2437"/>
                </a:cubicBezTo>
                <a:cubicBezTo>
                  <a:pt x="2576" y="1674"/>
                  <a:pt x="2576" y="1674"/>
                  <a:pt x="2576" y="1674"/>
                </a:cubicBezTo>
                <a:cubicBezTo>
                  <a:pt x="2576" y="1635"/>
                  <a:pt x="2545" y="1604"/>
                  <a:pt x="2507" y="1604"/>
                </a:cubicBezTo>
                <a:cubicBezTo>
                  <a:pt x="2507" y="1604"/>
                  <a:pt x="2507" y="1604"/>
                  <a:pt x="2507" y="1604"/>
                </a:cubicBezTo>
                <a:close/>
              </a:path>
            </a:pathLst>
          </a:custGeom>
          <a:solidFill>
            <a:srgbClr val="4D9EBB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6" name="Freeform 9">
            <a:extLst>
              <a:ext uri="{FF2B5EF4-FFF2-40B4-BE49-F238E27FC236}">
                <a16:creationId xmlns:a16="http://schemas.microsoft.com/office/drawing/2014/main" id="{FBB43B71-133D-4595-9C0C-E292EB73B4EB}"/>
              </a:ext>
            </a:extLst>
          </p:cNvPr>
          <p:cNvSpPr>
            <a:spLocks noEditPoints="1"/>
          </p:cNvSpPr>
          <p:nvPr/>
        </p:nvSpPr>
        <p:spPr bwMode="auto">
          <a:xfrm>
            <a:off x="6591795" y="3603527"/>
            <a:ext cx="575491" cy="575779"/>
          </a:xfrm>
          <a:custGeom>
            <a:avLst/>
            <a:gdLst>
              <a:gd name="T0" fmla="*/ 0 w 3004"/>
              <a:gd name="T1" fmla="*/ 1502 h 3004"/>
              <a:gd name="T2" fmla="*/ 3004 w 3004"/>
              <a:gd name="T3" fmla="*/ 1502 h 3004"/>
              <a:gd name="T4" fmla="*/ 2253 w 3004"/>
              <a:gd name="T5" fmla="*/ 362 h 3004"/>
              <a:gd name="T6" fmla="*/ 2212 w 3004"/>
              <a:gd name="T7" fmla="*/ 826 h 3004"/>
              <a:gd name="T8" fmla="*/ 2109 w 3004"/>
              <a:gd name="T9" fmla="*/ 1167 h 3004"/>
              <a:gd name="T10" fmla="*/ 1454 w 3004"/>
              <a:gd name="T11" fmla="*/ 437 h 3004"/>
              <a:gd name="T12" fmla="*/ 2253 w 3004"/>
              <a:gd name="T13" fmla="*/ 362 h 3004"/>
              <a:gd name="T14" fmla="*/ 2362 w 3004"/>
              <a:gd name="T15" fmla="*/ 2007 h 3004"/>
              <a:gd name="T16" fmla="*/ 1707 w 3004"/>
              <a:gd name="T17" fmla="*/ 2041 h 3004"/>
              <a:gd name="T18" fmla="*/ 1966 w 3004"/>
              <a:gd name="T19" fmla="*/ 1707 h 3004"/>
              <a:gd name="T20" fmla="*/ 1727 w 3004"/>
              <a:gd name="T21" fmla="*/ 157 h 3004"/>
              <a:gd name="T22" fmla="*/ 1434 w 3004"/>
              <a:gd name="T23" fmla="*/ 143 h 3004"/>
              <a:gd name="T24" fmla="*/ 1871 w 3004"/>
              <a:gd name="T25" fmla="*/ 1604 h 3004"/>
              <a:gd name="T26" fmla="*/ 1502 w 3004"/>
              <a:gd name="T27" fmla="*/ 1843 h 3004"/>
              <a:gd name="T28" fmla="*/ 546 w 3004"/>
              <a:gd name="T29" fmla="*/ 1666 h 3004"/>
              <a:gd name="T30" fmla="*/ 887 w 3004"/>
              <a:gd name="T31" fmla="*/ 1031 h 3004"/>
              <a:gd name="T32" fmla="*/ 1079 w 3004"/>
              <a:gd name="T33" fmla="*/ 744 h 3004"/>
              <a:gd name="T34" fmla="*/ 1871 w 3004"/>
              <a:gd name="T35" fmla="*/ 1604 h 3004"/>
              <a:gd name="T36" fmla="*/ 137 w 3004"/>
              <a:gd name="T37" fmla="*/ 1529 h 3004"/>
              <a:gd name="T38" fmla="*/ 341 w 3004"/>
              <a:gd name="T39" fmla="*/ 2185 h 3004"/>
              <a:gd name="T40" fmla="*/ 430 w 3004"/>
              <a:gd name="T41" fmla="*/ 1584 h 3004"/>
              <a:gd name="T42" fmla="*/ 1304 w 3004"/>
              <a:gd name="T43" fmla="*/ 157 h 3004"/>
              <a:gd name="T44" fmla="*/ 990 w 3004"/>
              <a:gd name="T45" fmla="*/ 642 h 3004"/>
              <a:gd name="T46" fmla="*/ 683 w 3004"/>
              <a:gd name="T47" fmla="*/ 819 h 3004"/>
              <a:gd name="T48" fmla="*/ 430 w 3004"/>
              <a:gd name="T49" fmla="*/ 1584 h 3004"/>
              <a:gd name="T50" fmla="*/ 478 w 3004"/>
              <a:gd name="T51" fmla="*/ 2185 h 3004"/>
              <a:gd name="T52" fmla="*/ 1311 w 3004"/>
              <a:gd name="T53" fmla="*/ 2116 h 3004"/>
              <a:gd name="T54" fmla="*/ 512 w 3004"/>
              <a:gd name="T55" fmla="*/ 2437 h 3004"/>
              <a:gd name="T56" fmla="*/ 1502 w 3004"/>
              <a:gd name="T57" fmla="*/ 2867 h 3004"/>
              <a:gd name="T58" fmla="*/ 1406 w 3004"/>
              <a:gd name="T59" fmla="*/ 2225 h 3004"/>
              <a:gd name="T60" fmla="*/ 1666 w 3004"/>
              <a:gd name="T61" fmla="*/ 2171 h 3004"/>
              <a:gd name="T62" fmla="*/ 2546 w 3004"/>
              <a:gd name="T63" fmla="*/ 2109 h 3004"/>
              <a:gd name="T64" fmla="*/ 1502 w 3004"/>
              <a:gd name="T65" fmla="*/ 2867 h 3004"/>
              <a:gd name="T66" fmla="*/ 2041 w 3004"/>
              <a:gd name="T67" fmla="*/ 1591 h 3004"/>
              <a:gd name="T68" fmla="*/ 2253 w 3004"/>
              <a:gd name="T69" fmla="*/ 1229 h 3004"/>
              <a:gd name="T70" fmla="*/ 2342 w 3004"/>
              <a:gd name="T71" fmla="*/ 840 h 3004"/>
              <a:gd name="T72" fmla="*/ 2860 w 3004"/>
              <a:gd name="T73" fmla="*/ 1502 h 3004"/>
              <a:gd name="T74" fmla="*/ 2560 w 3004"/>
              <a:gd name="T75" fmla="*/ 1966 h 30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004" h="3004">
                <a:moveTo>
                  <a:pt x="1502" y="0"/>
                </a:moveTo>
                <a:cubicBezTo>
                  <a:pt x="669" y="0"/>
                  <a:pt x="0" y="669"/>
                  <a:pt x="0" y="1502"/>
                </a:cubicBezTo>
                <a:cubicBezTo>
                  <a:pt x="0" y="2335"/>
                  <a:pt x="669" y="3004"/>
                  <a:pt x="1502" y="3004"/>
                </a:cubicBezTo>
                <a:cubicBezTo>
                  <a:pt x="2335" y="3004"/>
                  <a:pt x="3004" y="2335"/>
                  <a:pt x="3004" y="1502"/>
                </a:cubicBezTo>
                <a:cubicBezTo>
                  <a:pt x="3004" y="669"/>
                  <a:pt x="2335" y="0"/>
                  <a:pt x="1502" y="0"/>
                </a:cubicBezTo>
                <a:close/>
                <a:moveTo>
                  <a:pt x="2253" y="362"/>
                </a:moveTo>
                <a:cubicBezTo>
                  <a:pt x="2253" y="375"/>
                  <a:pt x="2253" y="396"/>
                  <a:pt x="2253" y="410"/>
                </a:cubicBezTo>
                <a:cubicBezTo>
                  <a:pt x="2253" y="553"/>
                  <a:pt x="2239" y="689"/>
                  <a:pt x="2212" y="826"/>
                </a:cubicBezTo>
                <a:cubicBezTo>
                  <a:pt x="2116" y="847"/>
                  <a:pt x="2048" y="928"/>
                  <a:pt x="2048" y="1024"/>
                </a:cubicBezTo>
                <a:cubicBezTo>
                  <a:pt x="2048" y="1079"/>
                  <a:pt x="2068" y="1133"/>
                  <a:pt x="2109" y="1167"/>
                </a:cubicBezTo>
                <a:cubicBezTo>
                  <a:pt x="2062" y="1277"/>
                  <a:pt x="2014" y="1386"/>
                  <a:pt x="1946" y="1488"/>
                </a:cubicBezTo>
                <a:cubicBezTo>
                  <a:pt x="1693" y="1201"/>
                  <a:pt x="1516" y="840"/>
                  <a:pt x="1454" y="437"/>
                </a:cubicBezTo>
                <a:cubicBezTo>
                  <a:pt x="1611" y="341"/>
                  <a:pt x="1782" y="266"/>
                  <a:pt x="1959" y="218"/>
                </a:cubicBezTo>
                <a:cubicBezTo>
                  <a:pt x="2062" y="253"/>
                  <a:pt x="2164" y="300"/>
                  <a:pt x="2253" y="362"/>
                </a:cubicBezTo>
                <a:close/>
                <a:moveTo>
                  <a:pt x="1966" y="1707"/>
                </a:moveTo>
                <a:cubicBezTo>
                  <a:pt x="2089" y="1823"/>
                  <a:pt x="2219" y="1925"/>
                  <a:pt x="2362" y="2007"/>
                </a:cubicBezTo>
                <a:cubicBezTo>
                  <a:pt x="2219" y="2034"/>
                  <a:pt x="2068" y="2048"/>
                  <a:pt x="1911" y="2048"/>
                </a:cubicBezTo>
                <a:cubicBezTo>
                  <a:pt x="1843" y="2048"/>
                  <a:pt x="1775" y="2041"/>
                  <a:pt x="1707" y="2041"/>
                </a:cubicBezTo>
                <a:cubicBezTo>
                  <a:pt x="1707" y="2028"/>
                  <a:pt x="1707" y="2014"/>
                  <a:pt x="1700" y="2000"/>
                </a:cubicBezTo>
                <a:cubicBezTo>
                  <a:pt x="1795" y="1911"/>
                  <a:pt x="1884" y="1809"/>
                  <a:pt x="1966" y="1707"/>
                </a:cubicBezTo>
                <a:close/>
                <a:moveTo>
                  <a:pt x="1502" y="137"/>
                </a:moveTo>
                <a:cubicBezTo>
                  <a:pt x="1577" y="137"/>
                  <a:pt x="1652" y="143"/>
                  <a:pt x="1727" y="157"/>
                </a:cubicBezTo>
                <a:cubicBezTo>
                  <a:pt x="1632" y="198"/>
                  <a:pt x="1536" y="239"/>
                  <a:pt x="1440" y="287"/>
                </a:cubicBezTo>
                <a:cubicBezTo>
                  <a:pt x="1434" y="239"/>
                  <a:pt x="1434" y="191"/>
                  <a:pt x="1434" y="143"/>
                </a:cubicBezTo>
                <a:cubicBezTo>
                  <a:pt x="1454" y="137"/>
                  <a:pt x="1481" y="137"/>
                  <a:pt x="1502" y="137"/>
                </a:cubicBezTo>
                <a:close/>
                <a:moveTo>
                  <a:pt x="1871" y="1604"/>
                </a:moveTo>
                <a:cubicBezTo>
                  <a:pt x="1795" y="1707"/>
                  <a:pt x="1713" y="1795"/>
                  <a:pt x="1625" y="1884"/>
                </a:cubicBezTo>
                <a:cubicBezTo>
                  <a:pt x="1591" y="1857"/>
                  <a:pt x="1550" y="1843"/>
                  <a:pt x="1502" y="1843"/>
                </a:cubicBezTo>
                <a:cubicBezTo>
                  <a:pt x="1413" y="1843"/>
                  <a:pt x="1338" y="1898"/>
                  <a:pt x="1311" y="1980"/>
                </a:cubicBezTo>
                <a:cubicBezTo>
                  <a:pt x="1038" y="1911"/>
                  <a:pt x="778" y="1809"/>
                  <a:pt x="546" y="1666"/>
                </a:cubicBezTo>
                <a:cubicBezTo>
                  <a:pt x="608" y="1434"/>
                  <a:pt x="710" y="1215"/>
                  <a:pt x="840" y="1024"/>
                </a:cubicBezTo>
                <a:cubicBezTo>
                  <a:pt x="853" y="1024"/>
                  <a:pt x="867" y="1031"/>
                  <a:pt x="887" y="1031"/>
                </a:cubicBezTo>
                <a:cubicBezTo>
                  <a:pt x="1004" y="1031"/>
                  <a:pt x="1092" y="942"/>
                  <a:pt x="1092" y="826"/>
                </a:cubicBezTo>
                <a:cubicBezTo>
                  <a:pt x="1092" y="799"/>
                  <a:pt x="1085" y="771"/>
                  <a:pt x="1079" y="744"/>
                </a:cubicBezTo>
                <a:cubicBezTo>
                  <a:pt x="1161" y="662"/>
                  <a:pt x="1242" y="594"/>
                  <a:pt x="1331" y="526"/>
                </a:cubicBezTo>
                <a:cubicBezTo>
                  <a:pt x="1406" y="935"/>
                  <a:pt x="1597" y="1304"/>
                  <a:pt x="1871" y="1604"/>
                </a:cubicBezTo>
                <a:close/>
                <a:moveTo>
                  <a:pt x="341" y="2219"/>
                </a:moveTo>
                <a:cubicBezTo>
                  <a:pt x="218" y="2014"/>
                  <a:pt x="143" y="1782"/>
                  <a:pt x="137" y="1529"/>
                </a:cubicBezTo>
                <a:cubicBezTo>
                  <a:pt x="218" y="1597"/>
                  <a:pt x="300" y="1666"/>
                  <a:pt x="389" y="1720"/>
                </a:cubicBezTo>
                <a:cubicBezTo>
                  <a:pt x="362" y="1871"/>
                  <a:pt x="341" y="2028"/>
                  <a:pt x="341" y="2185"/>
                </a:cubicBezTo>
                <a:cubicBezTo>
                  <a:pt x="341" y="2198"/>
                  <a:pt x="341" y="2212"/>
                  <a:pt x="341" y="2219"/>
                </a:cubicBezTo>
                <a:close/>
                <a:moveTo>
                  <a:pt x="430" y="1584"/>
                </a:moveTo>
                <a:cubicBezTo>
                  <a:pt x="328" y="1516"/>
                  <a:pt x="239" y="1440"/>
                  <a:pt x="150" y="1359"/>
                </a:cubicBezTo>
                <a:cubicBezTo>
                  <a:pt x="218" y="744"/>
                  <a:pt x="696" y="253"/>
                  <a:pt x="1304" y="157"/>
                </a:cubicBezTo>
                <a:cubicBezTo>
                  <a:pt x="1304" y="232"/>
                  <a:pt x="1311" y="300"/>
                  <a:pt x="1318" y="375"/>
                </a:cubicBezTo>
                <a:cubicBezTo>
                  <a:pt x="1201" y="457"/>
                  <a:pt x="1092" y="546"/>
                  <a:pt x="990" y="642"/>
                </a:cubicBezTo>
                <a:cubicBezTo>
                  <a:pt x="956" y="621"/>
                  <a:pt x="922" y="614"/>
                  <a:pt x="887" y="614"/>
                </a:cubicBezTo>
                <a:cubicBezTo>
                  <a:pt x="771" y="614"/>
                  <a:pt x="683" y="703"/>
                  <a:pt x="683" y="819"/>
                </a:cubicBezTo>
                <a:cubicBezTo>
                  <a:pt x="683" y="867"/>
                  <a:pt x="703" y="908"/>
                  <a:pt x="730" y="949"/>
                </a:cubicBezTo>
                <a:cubicBezTo>
                  <a:pt x="594" y="1140"/>
                  <a:pt x="492" y="1352"/>
                  <a:pt x="430" y="1584"/>
                </a:cubicBezTo>
                <a:close/>
                <a:moveTo>
                  <a:pt x="492" y="2417"/>
                </a:moveTo>
                <a:cubicBezTo>
                  <a:pt x="485" y="2342"/>
                  <a:pt x="478" y="2266"/>
                  <a:pt x="478" y="2185"/>
                </a:cubicBezTo>
                <a:cubicBezTo>
                  <a:pt x="478" y="2055"/>
                  <a:pt x="492" y="1925"/>
                  <a:pt x="519" y="1802"/>
                </a:cubicBezTo>
                <a:cubicBezTo>
                  <a:pt x="765" y="1946"/>
                  <a:pt x="1031" y="2055"/>
                  <a:pt x="1311" y="2116"/>
                </a:cubicBezTo>
                <a:cubicBezTo>
                  <a:pt x="1311" y="2123"/>
                  <a:pt x="1311" y="2123"/>
                  <a:pt x="1318" y="2130"/>
                </a:cubicBezTo>
                <a:cubicBezTo>
                  <a:pt x="1079" y="2287"/>
                  <a:pt x="806" y="2389"/>
                  <a:pt x="512" y="2437"/>
                </a:cubicBezTo>
                <a:cubicBezTo>
                  <a:pt x="498" y="2430"/>
                  <a:pt x="498" y="2423"/>
                  <a:pt x="492" y="2417"/>
                </a:cubicBezTo>
                <a:close/>
                <a:moveTo>
                  <a:pt x="1502" y="2867"/>
                </a:moveTo>
                <a:cubicBezTo>
                  <a:pt x="1167" y="2867"/>
                  <a:pt x="867" y="2744"/>
                  <a:pt x="628" y="2546"/>
                </a:cubicBezTo>
                <a:cubicBezTo>
                  <a:pt x="915" y="2492"/>
                  <a:pt x="1174" y="2383"/>
                  <a:pt x="1406" y="2225"/>
                </a:cubicBezTo>
                <a:cubicBezTo>
                  <a:pt x="1434" y="2246"/>
                  <a:pt x="1468" y="2253"/>
                  <a:pt x="1502" y="2253"/>
                </a:cubicBezTo>
                <a:cubicBezTo>
                  <a:pt x="1570" y="2253"/>
                  <a:pt x="1625" y="2219"/>
                  <a:pt x="1666" y="2171"/>
                </a:cubicBezTo>
                <a:cubicBezTo>
                  <a:pt x="1748" y="2178"/>
                  <a:pt x="1830" y="2185"/>
                  <a:pt x="1911" y="2185"/>
                </a:cubicBezTo>
                <a:cubicBezTo>
                  <a:pt x="2130" y="2185"/>
                  <a:pt x="2342" y="2157"/>
                  <a:pt x="2546" y="2109"/>
                </a:cubicBezTo>
                <a:cubicBezTo>
                  <a:pt x="2594" y="2130"/>
                  <a:pt x="2642" y="2157"/>
                  <a:pt x="2690" y="2171"/>
                </a:cubicBezTo>
                <a:cubicBezTo>
                  <a:pt x="2458" y="2587"/>
                  <a:pt x="2014" y="2867"/>
                  <a:pt x="1502" y="2867"/>
                </a:cubicBezTo>
                <a:close/>
                <a:moveTo>
                  <a:pt x="2560" y="1966"/>
                </a:moveTo>
                <a:cubicBezTo>
                  <a:pt x="2369" y="1871"/>
                  <a:pt x="2191" y="1741"/>
                  <a:pt x="2041" y="1591"/>
                </a:cubicBezTo>
                <a:cubicBezTo>
                  <a:pt x="2116" y="1475"/>
                  <a:pt x="2178" y="1352"/>
                  <a:pt x="2232" y="1229"/>
                </a:cubicBezTo>
                <a:cubicBezTo>
                  <a:pt x="2239" y="1229"/>
                  <a:pt x="2246" y="1229"/>
                  <a:pt x="2253" y="1229"/>
                </a:cubicBezTo>
                <a:cubicBezTo>
                  <a:pt x="2369" y="1229"/>
                  <a:pt x="2458" y="1140"/>
                  <a:pt x="2458" y="1024"/>
                </a:cubicBezTo>
                <a:cubicBezTo>
                  <a:pt x="2458" y="942"/>
                  <a:pt x="2410" y="874"/>
                  <a:pt x="2342" y="840"/>
                </a:cubicBezTo>
                <a:cubicBezTo>
                  <a:pt x="2369" y="717"/>
                  <a:pt x="2383" y="594"/>
                  <a:pt x="2383" y="464"/>
                </a:cubicBezTo>
                <a:cubicBezTo>
                  <a:pt x="2676" y="717"/>
                  <a:pt x="2860" y="1085"/>
                  <a:pt x="2860" y="1502"/>
                </a:cubicBezTo>
                <a:cubicBezTo>
                  <a:pt x="2860" y="1638"/>
                  <a:pt x="2840" y="1761"/>
                  <a:pt x="2806" y="1884"/>
                </a:cubicBezTo>
                <a:cubicBezTo>
                  <a:pt x="2731" y="1918"/>
                  <a:pt x="2649" y="1946"/>
                  <a:pt x="2560" y="1966"/>
                </a:cubicBezTo>
                <a:close/>
              </a:path>
            </a:pathLst>
          </a:custGeom>
          <a:solidFill>
            <a:srgbClr val="4D9EBB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9FD742B0-7503-45F4-809A-606E387879F7}"/>
              </a:ext>
            </a:extLst>
          </p:cNvPr>
          <p:cNvSpPr/>
          <p:nvPr/>
        </p:nvSpPr>
        <p:spPr>
          <a:xfrm>
            <a:off x="7311014" y="2146895"/>
            <a:ext cx="14670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cs typeface="+mn-ea"/>
                <a:sym typeface="+mn-lt"/>
              </a:rPr>
              <a:t>请输入标题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BE7BD578-DF86-4624-A338-5CD8B6E7218B}"/>
              </a:ext>
            </a:extLst>
          </p:cNvPr>
          <p:cNvSpPr/>
          <p:nvPr/>
        </p:nvSpPr>
        <p:spPr>
          <a:xfrm>
            <a:off x="7311014" y="3429000"/>
            <a:ext cx="14670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cs typeface="+mn-ea"/>
                <a:sym typeface="+mn-lt"/>
              </a:rPr>
              <a:t>请输入标题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AD52A48D-E96D-4730-927F-6458CB135328}"/>
              </a:ext>
            </a:extLst>
          </p:cNvPr>
          <p:cNvSpPr txBox="1"/>
          <p:nvPr/>
        </p:nvSpPr>
        <p:spPr>
          <a:xfrm>
            <a:off x="7311014" y="2547005"/>
            <a:ext cx="3475718" cy="5212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点击输入简要文字内容，文字内容需概括精炼，不用多余的文字修饰，言简意赅的说明该项内容。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0CE8CB9B-E359-4B0D-B841-CF2E99868FD0}"/>
              </a:ext>
            </a:extLst>
          </p:cNvPr>
          <p:cNvSpPr txBox="1"/>
          <p:nvPr/>
        </p:nvSpPr>
        <p:spPr>
          <a:xfrm>
            <a:off x="7289910" y="3825491"/>
            <a:ext cx="3475718" cy="5212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点击输入简要文字内容，文字内容需概括精炼，不用多余的文字修饰，言简意赅的说明该项内容。</a:t>
            </a:r>
          </a:p>
        </p:txBody>
      </p:sp>
      <p:sp>
        <p:nvSpPr>
          <p:cNvPr id="21" name="Freeform 5">
            <a:extLst>
              <a:ext uri="{FF2B5EF4-FFF2-40B4-BE49-F238E27FC236}">
                <a16:creationId xmlns:a16="http://schemas.microsoft.com/office/drawing/2014/main" id="{7EA33C94-361B-4D89-B3BA-475A7A3B370D}"/>
              </a:ext>
            </a:extLst>
          </p:cNvPr>
          <p:cNvSpPr>
            <a:spLocks noEditPoints="1"/>
          </p:cNvSpPr>
          <p:nvPr/>
        </p:nvSpPr>
        <p:spPr bwMode="auto">
          <a:xfrm>
            <a:off x="6591795" y="4860104"/>
            <a:ext cx="621027" cy="575779"/>
          </a:xfrm>
          <a:custGeom>
            <a:avLst/>
            <a:gdLst>
              <a:gd name="T0" fmla="*/ 2903 w 2930"/>
              <a:gd name="T1" fmla="*/ 1416 h 2715"/>
              <a:gd name="T2" fmla="*/ 1514 w 2930"/>
              <a:gd name="T3" fmla="*/ 27 h 2715"/>
              <a:gd name="T4" fmla="*/ 1416 w 2930"/>
              <a:gd name="T5" fmla="*/ 27 h 2715"/>
              <a:gd name="T6" fmla="*/ 375 w 2930"/>
              <a:gd name="T7" fmla="*/ 1068 h 2715"/>
              <a:gd name="T8" fmla="*/ 374 w 2930"/>
              <a:gd name="T9" fmla="*/ 1070 h 2715"/>
              <a:gd name="T10" fmla="*/ 27 w 2930"/>
              <a:gd name="T11" fmla="*/ 1416 h 2715"/>
              <a:gd name="T12" fmla="*/ 27 w 2930"/>
              <a:gd name="T13" fmla="*/ 1514 h 2715"/>
              <a:gd name="T14" fmla="*/ 126 w 2930"/>
              <a:gd name="T15" fmla="*/ 1514 h 2715"/>
              <a:gd name="T16" fmla="*/ 354 w 2930"/>
              <a:gd name="T17" fmla="*/ 1286 h 2715"/>
              <a:gd name="T18" fmla="*/ 354 w 2930"/>
              <a:gd name="T19" fmla="*/ 2438 h 2715"/>
              <a:gd name="T20" fmla="*/ 632 w 2930"/>
              <a:gd name="T21" fmla="*/ 2715 h 2715"/>
              <a:gd name="T22" fmla="*/ 1118 w 2930"/>
              <a:gd name="T23" fmla="*/ 2715 h 2715"/>
              <a:gd name="T24" fmla="*/ 1187 w 2930"/>
              <a:gd name="T25" fmla="*/ 2646 h 2715"/>
              <a:gd name="T26" fmla="*/ 1187 w 2930"/>
              <a:gd name="T27" fmla="*/ 2021 h 2715"/>
              <a:gd name="T28" fmla="*/ 1812 w 2930"/>
              <a:gd name="T29" fmla="*/ 2021 h 2715"/>
              <a:gd name="T30" fmla="*/ 1882 w 2930"/>
              <a:gd name="T31" fmla="*/ 1951 h 2715"/>
              <a:gd name="T32" fmla="*/ 1812 w 2930"/>
              <a:gd name="T33" fmla="*/ 1882 h 2715"/>
              <a:gd name="T34" fmla="*/ 1118 w 2930"/>
              <a:gd name="T35" fmla="*/ 1882 h 2715"/>
              <a:gd name="T36" fmla="*/ 1049 w 2930"/>
              <a:gd name="T37" fmla="*/ 1951 h 2715"/>
              <a:gd name="T38" fmla="*/ 1049 w 2930"/>
              <a:gd name="T39" fmla="*/ 2576 h 2715"/>
              <a:gd name="T40" fmla="*/ 632 w 2930"/>
              <a:gd name="T41" fmla="*/ 2576 h 2715"/>
              <a:gd name="T42" fmla="*/ 493 w 2930"/>
              <a:gd name="T43" fmla="*/ 2438 h 2715"/>
              <a:gd name="T44" fmla="*/ 493 w 2930"/>
              <a:gd name="T45" fmla="*/ 1147 h 2715"/>
              <a:gd name="T46" fmla="*/ 1465 w 2930"/>
              <a:gd name="T47" fmla="*/ 175 h 2715"/>
              <a:gd name="T48" fmla="*/ 2805 w 2930"/>
              <a:gd name="T49" fmla="*/ 1514 h 2715"/>
              <a:gd name="T50" fmla="*/ 2854 w 2930"/>
              <a:gd name="T51" fmla="*/ 1535 h 2715"/>
              <a:gd name="T52" fmla="*/ 2903 w 2930"/>
              <a:gd name="T53" fmla="*/ 1514 h 2715"/>
              <a:gd name="T54" fmla="*/ 2903 w 2930"/>
              <a:gd name="T55" fmla="*/ 1416 h 2715"/>
              <a:gd name="T56" fmla="*/ 2903 w 2930"/>
              <a:gd name="T57" fmla="*/ 1416 h 2715"/>
              <a:gd name="T58" fmla="*/ 2507 w 2930"/>
              <a:gd name="T59" fmla="*/ 1604 h 2715"/>
              <a:gd name="T60" fmla="*/ 2437 w 2930"/>
              <a:gd name="T61" fmla="*/ 1674 h 2715"/>
              <a:gd name="T62" fmla="*/ 2437 w 2930"/>
              <a:gd name="T63" fmla="*/ 2437 h 2715"/>
              <a:gd name="T64" fmla="*/ 2299 w 2930"/>
              <a:gd name="T65" fmla="*/ 2576 h 2715"/>
              <a:gd name="T66" fmla="*/ 1812 w 2930"/>
              <a:gd name="T67" fmla="*/ 2576 h 2715"/>
              <a:gd name="T68" fmla="*/ 1743 w 2930"/>
              <a:gd name="T69" fmla="*/ 2646 h 2715"/>
              <a:gd name="T70" fmla="*/ 1812 w 2930"/>
              <a:gd name="T71" fmla="*/ 2715 h 2715"/>
              <a:gd name="T72" fmla="*/ 2299 w 2930"/>
              <a:gd name="T73" fmla="*/ 2715 h 2715"/>
              <a:gd name="T74" fmla="*/ 2576 w 2930"/>
              <a:gd name="T75" fmla="*/ 2437 h 2715"/>
              <a:gd name="T76" fmla="*/ 2576 w 2930"/>
              <a:gd name="T77" fmla="*/ 1674 h 2715"/>
              <a:gd name="T78" fmla="*/ 2507 w 2930"/>
              <a:gd name="T79" fmla="*/ 1604 h 2715"/>
              <a:gd name="T80" fmla="*/ 2507 w 2930"/>
              <a:gd name="T81" fmla="*/ 1604 h 27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930" h="2715">
                <a:moveTo>
                  <a:pt x="2903" y="1416"/>
                </a:moveTo>
                <a:cubicBezTo>
                  <a:pt x="1514" y="27"/>
                  <a:pt x="1514" y="27"/>
                  <a:pt x="1514" y="27"/>
                </a:cubicBezTo>
                <a:cubicBezTo>
                  <a:pt x="1487" y="0"/>
                  <a:pt x="1443" y="0"/>
                  <a:pt x="1416" y="27"/>
                </a:cubicBezTo>
                <a:cubicBezTo>
                  <a:pt x="375" y="1068"/>
                  <a:pt x="375" y="1068"/>
                  <a:pt x="375" y="1068"/>
                </a:cubicBezTo>
                <a:cubicBezTo>
                  <a:pt x="375" y="1069"/>
                  <a:pt x="374" y="1069"/>
                  <a:pt x="374" y="1070"/>
                </a:cubicBezTo>
                <a:cubicBezTo>
                  <a:pt x="27" y="1416"/>
                  <a:pt x="27" y="1416"/>
                  <a:pt x="27" y="1416"/>
                </a:cubicBezTo>
                <a:cubicBezTo>
                  <a:pt x="0" y="1443"/>
                  <a:pt x="0" y="1487"/>
                  <a:pt x="27" y="1514"/>
                </a:cubicBezTo>
                <a:cubicBezTo>
                  <a:pt x="54" y="1542"/>
                  <a:pt x="98" y="1542"/>
                  <a:pt x="126" y="1514"/>
                </a:cubicBezTo>
                <a:cubicBezTo>
                  <a:pt x="354" y="1286"/>
                  <a:pt x="354" y="1286"/>
                  <a:pt x="354" y="1286"/>
                </a:cubicBezTo>
                <a:cubicBezTo>
                  <a:pt x="354" y="2438"/>
                  <a:pt x="354" y="2438"/>
                  <a:pt x="354" y="2438"/>
                </a:cubicBezTo>
                <a:cubicBezTo>
                  <a:pt x="354" y="2591"/>
                  <a:pt x="479" y="2715"/>
                  <a:pt x="632" y="2715"/>
                </a:cubicBezTo>
                <a:cubicBezTo>
                  <a:pt x="1118" y="2715"/>
                  <a:pt x="1118" y="2715"/>
                  <a:pt x="1118" y="2715"/>
                </a:cubicBezTo>
                <a:cubicBezTo>
                  <a:pt x="1156" y="2715"/>
                  <a:pt x="1187" y="2684"/>
                  <a:pt x="1187" y="2646"/>
                </a:cubicBezTo>
                <a:cubicBezTo>
                  <a:pt x="1187" y="2021"/>
                  <a:pt x="1187" y="2021"/>
                  <a:pt x="1187" y="2021"/>
                </a:cubicBezTo>
                <a:cubicBezTo>
                  <a:pt x="1812" y="2021"/>
                  <a:pt x="1812" y="2021"/>
                  <a:pt x="1812" y="2021"/>
                </a:cubicBezTo>
                <a:cubicBezTo>
                  <a:pt x="1851" y="2021"/>
                  <a:pt x="1882" y="1990"/>
                  <a:pt x="1882" y="1951"/>
                </a:cubicBezTo>
                <a:cubicBezTo>
                  <a:pt x="1882" y="1913"/>
                  <a:pt x="1851" y="1882"/>
                  <a:pt x="1812" y="1882"/>
                </a:cubicBezTo>
                <a:cubicBezTo>
                  <a:pt x="1118" y="1882"/>
                  <a:pt x="1118" y="1882"/>
                  <a:pt x="1118" y="1882"/>
                </a:cubicBezTo>
                <a:cubicBezTo>
                  <a:pt x="1080" y="1882"/>
                  <a:pt x="1049" y="1913"/>
                  <a:pt x="1049" y="1951"/>
                </a:cubicBezTo>
                <a:cubicBezTo>
                  <a:pt x="1049" y="2576"/>
                  <a:pt x="1049" y="2576"/>
                  <a:pt x="1049" y="2576"/>
                </a:cubicBezTo>
                <a:cubicBezTo>
                  <a:pt x="632" y="2576"/>
                  <a:pt x="632" y="2576"/>
                  <a:pt x="632" y="2576"/>
                </a:cubicBezTo>
                <a:cubicBezTo>
                  <a:pt x="555" y="2576"/>
                  <a:pt x="493" y="2514"/>
                  <a:pt x="493" y="2438"/>
                </a:cubicBezTo>
                <a:cubicBezTo>
                  <a:pt x="493" y="1147"/>
                  <a:pt x="493" y="1147"/>
                  <a:pt x="493" y="1147"/>
                </a:cubicBezTo>
                <a:cubicBezTo>
                  <a:pt x="1465" y="175"/>
                  <a:pt x="1465" y="175"/>
                  <a:pt x="1465" y="175"/>
                </a:cubicBezTo>
                <a:cubicBezTo>
                  <a:pt x="2805" y="1514"/>
                  <a:pt x="2805" y="1514"/>
                  <a:pt x="2805" y="1514"/>
                </a:cubicBezTo>
                <a:cubicBezTo>
                  <a:pt x="2819" y="1528"/>
                  <a:pt x="2836" y="1535"/>
                  <a:pt x="2854" y="1535"/>
                </a:cubicBezTo>
                <a:cubicBezTo>
                  <a:pt x="2872" y="1535"/>
                  <a:pt x="2890" y="1528"/>
                  <a:pt x="2903" y="1514"/>
                </a:cubicBezTo>
                <a:cubicBezTo>
                  <a:pt x="2930" y="1487"/>
                  <a:pt x="2930" y="1443"/>
                  <a:pt x="2903" y="1416"/>
                </a:cubicBezTo>
                <a:cubicBezTo>
                  <a:pt x="2903" y="1416"/>
                  <a:pt x="2903" y="1416"/>
                  <a:pt x="2903" y="1416"/>
                </a:cubicBezTo>
                <a:close/>
                <a:moveTo>
                  <a:pt x="2507" y="1604"/>
                </a:moveTo>
                <a:cubicBezTo>
                  <a:pt x="2468" y="1604"/>
                  <a:pt x="2437" y="1635"/>
                  <a:pt x="2437" y="1674"/>
                </a:cubicBezTo>
                <a:cubicBezTo>
                  <a:pt x="2437" y="2437"/>
                  <a:pt x="2437" y="2437"/>
                  <a:pt x="2437" y="2437"/>
                </a:cubicBezTo>
                <a:cubicBezTo>
                  <a:pt x="2437" y="2514"/>
                  <a:pt x="2375" y="2576"/>
                  <a:pt x="2299" y="2576"/>
                </a:cubicBezTo>
                <a:cubicBezTo>
                  <a:pt x="1812" y="2576"/>
                  <a:pt x="1812" y="2576"/>
                  <a:pt x="1812" y="2576"/>
                </a:cubicBezTo>
                <a:cubicBezTo>
                  <a:pt x="1774" y="2576"/>
                  <a:pt x="1743" y="2607"/>
                  <a:pt x="1743" y="2646"/>
                </a:cubicBezTo>
                <a:cubicBezTo>
                  <a:pt x="1743" y="2684"/>
                  <a:pt x="1774" y="2715"/>
                  <a:pt x="1812" y="2715"/>
                </a:cubicBezTo>
                <a:cubicBezTo>
                  <a:pt x="2299" y="2715"/>
                  <a:pt x="2299" y="2715"/>
                  <a:pt x="2299" y="2715"/>
                </a:cubicBezTo>
                <a:cubicBezTo>
                  <a:pt x="2452" y="2715"/>
                  <a:pt x="2576" y="2591"/>
                  <a:pt x="2576" y="2437"/>
                </a:cubicBezTo>
                <a:cubicBezTo>
                  <a:pt x="2576" y="1674"/>
                  <a:pt x="2576" y="1674"/>
                  <a:pt x="2576" y="1674"/>
                </a:cubicBezTo>
                <a:cubicBezTo>
                  <a:pt x="2576" y="1635"/>
                  <a:pt x="2545" y="1604"/>
                  <a:pt x="2507" y="1604"/>
                </a:cubicBezTo>
                <a:cubicBezTo>
                  <a:pt x="2507" y="1604"/>
                  <a:pt x="2507" y="1604"/>
                  <a:pt x="2507" y="1604"/>
                </a:cubicBezTo>
                <a:close/>
              </a:path>
            </a:pathLst>
          </a:custGeom>
          <a:solidFill>
            <a:srgbClr val="4D9EBB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AEEB880C-B472-4640-A3C0-BA1DC7B2F5BE}"/>
              </a:ext>
            </a:extLst>
          </p:cNvPr>
          <p:cNvSpPr/>
          <p:nvPr/>
        </p:nvSpPr>
        <p:spPr>
          <a:xfrm>
            <a:off x="7324443" y="4660346"/>
            <a:ext cx="14670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cs typeface="+mn-ea"/>
                <a:sym typeface="+mn-lt"/>
              </a:rPr>
              <a:t>请输入标题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E88AE84C-922B-4D3B-A73A-EE0B2E100A41}"/>
              </a:ext>
            </a:extLst>
          </p:cNvPr>
          <p:cNvSpPr txBox="1"/>
          <p:nvPr/>
        </p:nvSpPr>
        <p:spPr>
          <a:xfrm>
            <a:off x="7324443" y="5060456"/>
            <a:ext cx="3475718" cy="5212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点击输入简要文字内容，文字内容需概括精炼，不用多余的文字修饰，言简意赅的说明该项内容。</a:t>
            </a:r>
          </a:p>
        </p:txBody>
      </p:sp>
    </p:spTree>
    <p:extLst>
      <p:ext uri="{BB962C8B-B14F-4D97-AF65-F5344CB8AC3E}">
        <p14:creationId xmlns:p14="http://schemas.microsoft.com/office/powerpoint/2010/main" val="3081942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>
        <p14:prism isContent="1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"/>
                            </p:stCondLst>
                            <p:childTnLst>
                              <p:par>
                                <p:cTn id="7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500"/>
                            </p:stCondLst>
                            <p:childTnLst>
                              <p:par>
                                <p:cTn id="9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1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/>
      <p:bldP spid="9" grpId="0"/>
      <p:bldP spid="10" grpId="0"/>
      <p:bldP spid="11" grpId="0"/>
      <p:bldP spid="12" grpId="0" animBg="1"/>
      <p:bldP spid="13" grpId="0"/>
      <p:bldP spid="14" grpId="0"/>
      <p:bldP spid="15" grpId="0" animBg="1"/>
      <p:bldP spid="16" grpId="0" animBg="1"/>
      <p:bldP spid="17" grpId="0"/>
      <p:bldP spid="18" grpId="0"/>
      <p:bldP spid="19" grpId="0"/>
      <p:bldP spid="20" grpId="0"/>
      <p:bldP spid="21" grpId="0" animBg="1"/>
      <p:bldP spid="22" grpId="0"/>
      <p:bldP spid="2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角三角形 3">
            <a:extLst>
              <a:ext uri="{FF2B5EF4-FFF2-40B4-BE49-F238E27FC236}">
                <a16:creationId xmlns:a16="http://schemas.microsoft.com/office/drawing/2014/main" id="{E9BB17DE-8EF9-42EB-947E-1A8624498855}"/>
              </a:ext>
            </a:extLst>
          </p:cNvPr>
          <p:cNvSpPr/>
          <p:nvPr/>
        </p:nvSpPr>
        <p:spPr>
          <a:xfrm flipV="1">
            <a:off x="0" y="-2"/>
            <a:ext cx="815975" cy="872837"/>
          </a:xfrm>
          <a:prstGeom prst="rtTriangle">
            <a:avLst/>
          </a:prstGeom>
          <a:solidFill>
            <a:srgbClr val="4D9EBB"/>
          </a:solidFill>
          <a:ln>
            <a:noFill/>
          </a:ln>
          <a:effectLst>
            <a:outerShdw blurRad="114300" dist="38100" dir="10800000" sx="102000" sy="102000" algn="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F2DE6FD-E831-4186-982B-0EF5773A1315}"/>
              </a:ext>
            </a:extLst>
          </p:cNvPr>
          <p:cNvSpPr txBox="1"/>
          <p:nvPr/>
        </p:nvSpPr>
        <p:spPr>
          <a:xfrm>
            <a:off x="815975" y="234315"/>
            <a:ext cx="8674389" cy="506095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以提高效率为首要目标执行信息化建设项目</a:t>
            </a:r>
          </a:p>
        </p:txBody>
      </p:sp>
      <p:sp>
        <p:nvSpPr>
          <p:cNvPr id="6" name="六边形 5">
            <a:extLst>
              <a:ext uri="{FF2B5EF4-FFF2-40B4-BE49-F238E27FC236}">
                <a16:creationId xmlns:a16="http://schemas.microsoft.com/office/drawing/2014/main" id="{8C43BB92-E4F6-4066-A3B4-6198AD75D607}"/>
              </a:ext>
            </a:extLst>
          </p:cNvPr>
          <p:cNvSpPr>
            <a:spLocks noChangeAspect="1"/>
          </p:cNvSpPr>
          <p:nvPr/>
        </p:nvSpPr>
        <p:spPr>
          <a:xfrm rot="10800000" flipH="1">
            <a:off x="4219667" y="3507228"/>
            <a:ext cx="1149510" cy="990600"/>
          </a:xfrm>
          <a:prstGeom prst="hexagon">
            <a:avLst>
              <a:gd name="adj" fmla="val 28557"/>
              <a:gd name="vf" fmla="val 11547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3" rIns="91428" bIns="45713" rtlCol="0" anchor="ctr"/>
          <a:lstStyle/>
          <a:p>
            <a:pPr algn="ctr"/>
            <a:endParaRPr lang="zh-CN" altLang="en-US" sz="1600" dirty="0"/>
          </a:p>
        </p:txBody>
      </p:sp>
      <p:sp>
        <p:nvSpPr>
          <p:cNvPr id="7" name="六边形 6">
            <a:extLst>
              <a:ext uri="{FF2B5EF4-FFF2-40B4-BE49-F238E27FC236}">
                <a16:creationId xmlns:a16="http://schemas.microsoft.com/office/drawing/2014/main" id="{32910590-862B-481E-9487-A37711199FE7}"/>
              </a:ext>
            </a:extLst>
          </p:cNvPr>
          <p:cNvSpPr>
            <a:spLocks noChangeAspect="1"/>
          </p:cNvSpPr>
          <p:nvPr/>
        </p:nvSpPr>
        <p:spPr>
          <a:xfrm rot="10800000" flipH="1">
            <a:off x="4229192" y="4783577"/>
            <a:ext cx="1149510" cy="990600"/>
          </a:xfrm>
          <a:prstGeom prst="hexagon">
            <a:avLst>
              <a:gd name="adj" fmla="val 28557"/>
              <a:gd name="vf" fmla="val 11547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3" rIns="91428" bIns="45713" rtlCol="0" anchor="ctr"/>
          <a:lstStyle/>
          <a:p>
            <a:pPr algn="ctr"/>
            <a:endParaRPr lang="zh-CN" altLang="en-US" sz="1600" dirty="0"/>
          </a:p>
        </p:txBody>
      </p:sp>
      <p:sp>
        <p:nvSpPr>
          <p:cNvPr id="8" name="六边形 7">
            <a:extLst>
              <a:ext uri="{FF2B5EF4-FFF2-40B4-BE49-F238E27FC236}">
                <a16:creationId xmlns:a16="http://schemas.microsoft.com/office/drawing/2014/main" id="{EC1B7D04-00EA-446B-A34F-CF35DBC01C3B}"/>
              </a:ext>
            </a:extLst>
          </p:cNvPr>
          <p:cNvSpPr>
            <a:spLocks noChangeAspect="1"/>
          </p:cNvSpPr>
          <p:nvPr/>
        </p:nvSpPr>
        <p:spPr>
          <a:xfrm rot="10800000">
            <a:off x="1313464" y="3507230"/>
            <a:ext cx="2787595" cy="990599"/>
          </a:xfrm>
          <a:prstGeom prst="hexagon">
            <a:avLst>
              <a:gd name="adj" fmla="val 28557"/>
              <a:gd name="vf" fmla="val 115470"/>
            </a:avLst>
          </a:prstGeom>
          <a:solidFill>
            <a:srgbClr val="4D9EB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3" rIns="91428" bIns="45713" rtlCol="0" anchor="ctr"/>
          <a:lstStyle/>
          <a:p>
            <a:pPr algn="ctr"/>
            <a:endParaRPr lang="zh-CN" altLang="en-US" sz="1600" dirty="0"/>
          </a:p>
        </p:txBody>
      </p:sp>
      <p:sp>
        <p:nvSpPr>
          <p:cNvPr id="9" name="六边形 8">
            <a:extLst>
              <a:ext uri="{FF2B5EF4-FFF2-40B4-BE49-F238E27FC236}">
                <a16:creationId xmlns:a16="http://schemas.microsoft.com/office/drawing/2014/main" id="{6726A636-7971-4C72-A8DA-C61A40E4CF37}"/>
              </a:ext>
            </a:extLst>
          </p:cNvPr>
          <p:cNvSpPr>
            <a:spLocks noChangeAspect="1"/>
          </p:cNvSpPr>
          <p:nvPr/>
        </p:nvSpPr>
        <p:spPr>
          <a:xfrm rot="10800000" flipH="1">
            <a:off x="4229192" y="2249928"/>
            <a:ext cx="1149510" cy="990600"/>
          </a:xfrm>
          <a:prstGeom prst="hexagon">
            <a:avLst>
              <a:gd name="adj" fmla="val 28557"/>
              <a:gd name="vf" fmla="val 11547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3" rIns="91428" bIns="45713" rtlCol="0" anchor="ctr"/>
          <a:lstStyle/>
          <a:p>
            <a:pPr algn="ctr"/>
            <a:endParaRPr lang="zh-CN" altLang="en-US" sz="1600" dirty="0"/>
          </a:p>
        </p:txBody>
      </p:sp>
      <p:sp>
        <p:nvSpPr>
          <p:cNvPr id="10" name="六边形 9">
            <a:extLst>
              <a:ext uri="{FF2B5EF4-FFF2-40B4-BE49-F238E27FC236}">
                <a16:creationId xmlns:a16="http://schemas.microsoft.com/office/drawing/2014/main" id="{F7E2FE05-6591-470E-B26F-213EA8689AD5}"/>
              </a:ext>
            </a:extLst>
          </p:cNvPr>
          <p:cNvSpPr>
            <a:spLocks noChangeAspect="1"/>
          </p:cNvSpPr>
          <p:nvPr/>
        </p:nvSpPr>
        <p:spPr>
          <a:xfrm rot="10800000">
            <a:off x="1332514" y="2249930"/>
            <a:ext cx="2787595" cy="990599"/>
          </a:xfrm>
          <a:prstGeom prst="hexagon">
            <a:avLst>
              <a:gd name="adj" fmla="val 28557"/>
              <a:gd name="vf" fmla="val 115470"/>
            </a:avLst>
          </a:prstGeom>
          <a:solidFill>
            <a:srgbClr val="4D9EB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3" rIns="91428" bIns="45713" rtlCol="0" anchor="ctr"/>
          <a:lstStyle/>
          <a:p>
            <a:pPr algn="ctr"/>
            <a:endParaRPr lang="zh-CN" altLang="en-US" sz="1400" dirty="0"/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B6DB3891-4340-4927-B150-1478F9224674}"/>
              </a:ext>
            </a:extLst>
          </p:cNvPr>
          <p:cNvGrpSpPr>
            <a:grpSpLocks noChangeAspect="1"/>
          </p:cNvGrpSpPr>
          <p:nvPr/>
        </p:nvGrpSpPr>
        <p:grpSpPr>
          <a:xfrm flipH="1">
            <a:off x="4554587" y="3800342"/>
            <a:ext cx="490081" cy="462905"/>
            <a:chOff x="4954578" y="4001812"/>
            <a:chExt cx="490580" cy="463541"/>
          </a:xfrm>
          <a:solidFill>
            <a:srgbClr val="FEFEFE"/>
          </a:solidFill>
          <a:effectLst/>
        </p:grpSpPr>
        <p:sp>
          <p:nvSpPr>
            <p:cNvPr id="12" name="Freeform 20">
              <a:extLst>
                <a:ext uri="{FF2B5EF4-FFF2-40B4-BE49-F238E27FC236}">
                  <a16:creationId xmlns:a16="http://schemas.microsoft.com/office/drawing/2014/main" id="{E096DB6E-F5F6-4810-9C57-7FF8C4551E3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54578" y="4129960"/>
              <a:ext cx="337890" cy="335393"/>
            </a:xfrm>
            <a:custGeom>
              <a:avLst/>
              <a:gdLst>
                <a:gd name="T0" fmla="*/ 229 w 229"/>
                <a:gd name="T1" fmla="*/ 128 h 227"/>
                <a:gd name="T2" fmla="*/ 229 w 229"/>
                <a:gd name="T3" fmla="*/ 98 h 227"/>
                <a:gd name="T4" fmla="*/ 206 w 229"/>
                <a:gd name="T5" fmla="*/ 93 h 227"/>
                <a:gd name="T6" fmla="*/ 200 w 229"/>
                <a:gd name="T7" fmla="*/ 76 h 227"/>
                <a:gd name="T8" fmla="*/ 216 w 229"/>
                <a:gd name="T9" fmla="*/ 58 h 227"/>
                <a:gd name="T10" fmla="*/ 198 w 229"/>
                <a:gd name="T11" fmla="*/ 34 h 227"/>
                <a:gd name="T12" fmla="*/ 176 w 229"/>
                <a:gd name="T13" fmla="*/ 44 h 227"/>
                <a:gd name="T14" fmla="*/ 161 w 229"/>
                <a:gd name="T15" fmla="*/ 33 h 227"/>
                <a:gd name="T16" fmla="*/ 164 w 229"/>
                <a:gd name="T17" fmla="*/ 9 h 227"/>
                <a:gd name="T18" fmla="*/ 135 w 229"/>
                <a:gd name="T19" fmla="*/ 0 h 227"/>
                <a:gd name="T20" fmla="*/ 123 w 229"/>
                <a:gd name="T21" fmla="*/ 20 h 227"/>
                <a:gd name="T22" fmla="*/ 114 w 229"/>
                <a:gd name="T23" fmla="*/ 20 h 227"/>
                <a:gd name="T24" fmla="*/ 105 w 229"/>
                <a:gd name="T25" fmla="*/ 20 h 227"/>
                <a:gd name="T26" fmla="*/ 93 w 229"/>
                <a:gd name="T27" fmla="*/ 0 h 227"/>
                <a:gd name="T28" fmla="*/ 65 w 229"/>
                <a:gd name="T29" fmla="*/ 9 h 227"/>
                <a:gd name="T30" fmla="*/ 67 w 229"/>
                <a:gd name="T31" fmla="*/ 33 h 227"/>
                <a:gd name="T32" fmla="*/ 52 w 229"/>
                <a:gd name="T33" fmla="*/ 44 h 227"/>
                <a:gd name="T34" fmla="*/ 30 w 229"/>
                <a:gd name="T35" fmla="*/ 34 h 227"/>
                <a:gd name="T36" fmla="*/ 13 w 229"/>
                <a:gd name="T37" fmla="*/ 58 h 227"/>
                <a:gd name="T38" fmla="*/ 29 w 229"/>
                <a:gd name="T39" fmla="*/ 76 h 227"/>
                <a:gd name="T40" fmla="*/ 23 w 229"/>
                <a:gd name="T41" fmla="*/ 94 h 227"/>
                <a:gd name="T42" fmla="*/ 0 w 229"/>
                <a:gd name="T43" fmla="*/ 98 h 227"/>
                <a:gd name="T44" fmla="*/ 0 w 229"/>
                <a:gd name="T45" fmla="*/ 128 h 227"/>
                <a:gd name="T46" fmla="*/ 23 w 229"/>
                <a:gd name="T47" fmla="*/ 133 h 227"/>
                <a:gd name="T48" fmla="*/ 29 w 229"/>
                <a:gd name="T49" fmla="*/ 151 h 227"/>
                <a:gd name="T50" fmla="*/ 13 w 229"/>
                <a:gd name="T51" fmla="*/ 169 h 227"/>
                <a:gd name="T52" fmla="*/ 31 w 229"/>
                <a:gd name="T53" fmla="*/ 193 h 227"/>
                <a:gd name="T54" fmla="*/ 52 w 229"/>
                <a:gd name="T55" fmla="*/ 183 h 227"/>
                <a:gd name="T56" fmla="*/ 67 w 229"/>
                <a:gd name="T57" fmla="*/ 194 h 227"/>
                <a:gd name="T58" fmla="*/ 65 w 229"/>
                <a:gd name="T59" fmla="*/ 218 h 227"/>
                <a:gd name="T60" fmla="*/ 93 w 229"/>
                <a:gd name="T61" fmla="*/ 227 h 227"/>
                <a:gd name="T62" fmla="*/ 105 w 229"/>
                <a:gd name="T63" fmla="*/ 206 h 227"/>
                <a:gd name="T64" fmla="*/ 114 w 229"/>
                <a:gd name="T65" fmla="*/ 207 h 227"/>
                <a:gd name="T66" fmla="*/ 124 w 229"/>
                <a:gd name="T67" fmla="*/ 206 h 227"/>
                <a:gd name="T68" fmla="*/ 135 w 229"/>
                <a:gd name="T69" fmla="*/ 227 h 227"/>
                <a:gd name="T70" fmla="*/ 164 w 229"/>
                <a:gd name="T71" fmla="*/ 217 h 227"/>
                <a:gd name="T72" fmla="*/ 161 w 229"/>
                <a:gd name="T73" fmla="*/ 194 h 227"/>
                <a:gd name="T74" fmla="*/ 176 w 229"/>
                <a:gd name="T75" fmla="*/ 183 h 227"/>
                <a:gd name="T76" fmla="*/ 198 w 229"/>
                <a:gd name="T77" fmla="*/ 193 h 227"/>
                <a:gd name="T78" fmla="*/ 216 w 229"/>
                <a:gd name="T79" fmla="*/ 168 h 227"/>
                <a:gd name="T80" fmla="*/ 200 w 229"/>
                <a:gd name="T81" fmla="*/ 151 h 227"/>
                <a:gd name="T82" fmla="*/ 206 w 229"/>
                <a:gd name="T83" fmla="*/ 133 h 227"/>
                <a:gd name="T84" fmla="*/ 229 w 229"/>
                <a:gd name="T85" fmla="*/ 128 h 227"/>
                <a:gd name="T86" fmla="*/ 114 w 229"/>
                <a:gd name="T87" fmla="*/ 180 h 227"/>
                <a:gd name="T88" fmla="*/ 47 w 229"/>
                <a:gd name="T89" fmla="*/ 113 h 227"/>
                <a:gd name="T90" fmla="*/ 114 w 229"/>
                <a:gd name="T91" fmla="*/ 46 h 227"/>
                <a:gd name="T92" fmla="*/ 181 w 229"/>
                <a:gd name="T93" fmla="*/ 113 h 227"/>
                <a:gd name="T94" fmla="*/ 114 w 229"/>
                <a:gd name="T95" fmla="*/ 18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29" h="227">
                  <a:moveTo>
                    <a:pt x="229" y="128"/>
                  </a:moveTo>
                  <a:cubicBezTo>
                    <a:pt x="229" y="98"/>
                    <a:pt x="229" y="98"/>
                    <a:pt x="229" y="98"/>
                  </a:cubicBezTo>
                  <a:cubicBezTo>
                    <a:pt x="206" y="93"/>
                    <a:pt x="206" y="93"/>
                    <a:pt x="206" y="93"/>
                  </a:cubicBezTo>
                  <a:cubicBezTo>
                    <a:pt x="204" y="87"/>
                    <a:pt x="202" y="81"/>
                    <a:pt x="200" y="76"/>
                  </a:cubicBezTo>
                  <a:cubicBezTo>
                    <a:pt x="216" y="58"/>
                    <a:pt x="216" y="58"/>
                    <a:pt x="216" y="58"/>
                  </a:cubicBezTo>
                  <a:cubicBezTo>
                    <a:pt x="198" y="34"/>
                    <a:pt x="198" y="34"/>
                    <a:pt x="198" y="34"/>
                  </a:cubicBezTo>
                  <a:cubicBezTo>
                    <a:pt x="176" y="44"/>
                    <a:pt x="176" y="44"/>
                    <a:pt x="176" y="44"/>
                  </a:cubicBezTo>
                  <a:cubicBezTo>
                    <a:pt x="172" y="39"/>
                    <a:pt x="167" y="36"/>
                    <a:pt x="161" y="33"/>
                  </a:cubicBezTo>
                  <a:cubicBezTo>
                    <a:pt x="164" y="9"/>
                    <a:pt x="164" y="9"/>
                    <a:pt x="164" y="9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23" y="20"/>
                    <a:pt x="123" y="20"/>
                    <a:pt x="123" y="20"/>
                  </a:cubicBezTo>
                  <a:cubicBezTo>
                    <a:pt x="120" y="20"/>
                    <a:pt x="117" y="20"/>
                    <a:pt x="114" y="20"/>
                  </a:cubicBezTo>
                  <a:cubicBezTo>
                    <a:pt x="111" y="20"/>
                    <a:pt x="108" y="20"/>
                    <a:pt x="105" y="2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7" y="33"/>
                    <a:pt x="67" y="33"/>
                    <a:pt x="67" y="33"/>
                  </a:cubicBezTo>
                  <a:cubicBezTo>
                    <a:pt x="62" y="36"/>
                    <a:pt x="57" y="39"/>
                    <a:pt x="52" y="4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29" y="76"/>
                    <a:pt x="29" y="76"/>
                    <a:pt x="29" y="76"/>
                  </a:cubicBezTo>
                  <a:cubicBezTo>
                    <a:pt x="26" y="81"/>
                    <a:pt x="24" y="87"/>
                    <a:pt x="23" y="94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23" y="133"/>
                    <a:pt x="23" y="133"/>
                    <a:pt x="23" y="133"/>
                  </a:cubicBezTo>
                  <a:cubicBezTo>
                    <a:pt x="24" y="139"/>
                    <a:pt x="26" y="145"/>
                    <a:pt x="29" y="151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31" y="193"/>
                    <a:pt x="31" y="193"/>
                    <a:pt x="31" y="19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7" y="187"/>
                    <a:pt x="62" y="191"/>
                    <a:pt x="67" y="194"/>
                  </a:cubicBezTo>
                  <a:cubicBezTo>
                    <a:pt x="65" y="218"/>
                    <a:pt x="65" y="218"/>
                    <a:pt x="65" y="218"/>
                  </a:cubicBezTo>
                  <a:cubicBezTo>
                    <a:pt x="93" y="227"/>
                    <a:pt x="93" y="227"/>
                    <a:pt x="93" y="227"/>
                  </a:cubicBezTo>
                  <a:cubicBezTo>
                    <a:pt x="105" y="206"/>
                    <a:pt x="105" y="206"/>
                    <a:pt x="105" y="206"/>
                  </a:cubicBezTo>
                  <a:cubicBezTo>
                    <a:pt x="108" y="207"/>
                    <a:pt x="111" y="207"/>
                    <a:pt x="114" y="207"/>
                  </a:cubicBezTo>
                  <a:cubicBezTo>
                    <a:pt x="117" y="207"/>
                    <a:pt x="121" y="207"/>
                    <a:pt x="124" y="206"/>
                  </a:cubicBezTo>
                  <a:cubicBezTo>
                    <a:pt x="135" y="227"/>
                    <a:pt x="135" y="227"/>
                    <a:pt x="135" y="227"/>
                  </a:cubicBezTo>
                  <a:cubicBezTo>
                    <a:pt x="164" y="217"/>
                    <a:pt x="164" y="217"/>
                    <a:pt x="164" y="217"/>
                  </a:cubicBezTo>
                  <a:cubicBezTo>
                    <a:pt x="161" y="194"/>
                    <a:pt x="161" y="194"/>
                    <a:pt x="161" y="194"/>
                  </a:cubicBezTo>
                  <a:cubicBezTo>
                    <a:pt x="167" y="191"/>
                    <a:pt x="172" y="187"/>
                    <a:pt x="176" y="183"/>
                  </a:cubicBezTo>
                  <a:cubicBezTo>
                    <a:pt x="198" y="193"/>
                    <a:pt x="198" y="193"/>
                    <a:pt x="198" y="193"/>
                  </a:cubicBezTo>
                  <a:cubicBezTo>
                    <a:pt x="216" y="168"/>
                    <a:pt x="216" y="168"/>
                    <a:pt x="216" y="168"/>
                  </a:cubicBezTo>
                  <a:cubicBezTo>
                    <a:pt x="200" y="151"/>
                    <a:pt x="200" y="151"/>
                    <a:pt x="200" y="151"/>
                  </a:cubicBezTo>
                  <a:cubicBezTo>
                    <a:pt x="202" y="145"/>
                    <a:pt x="204" y="139"/>
                    <a:pt x="206" y="133"/>
                  </a:cubicBezTo>
                  <a:lnTo>
                    <a:pt x="229" y="128"/>
                  </a:lnTo>
                  <a:close/>
                  <a:moveTo>
                    <a:pt x="114" y="180"/>
                  </a:moveTo>
                  <a:cubicBezTo>
                    <a:pt x="77" y="180"/>
                    <a:pt x="47" y="150"/>
                    <a:pt x="47" y="113"/>
                  </a:cubicBezTo>
                  <a:cubicBezTo>
                    <a:pt x="47" y="76"/>
                    <a:pt x="77" y="46"/>
                    <a:pt x="114" y="46"/>
                  </a:cubicBezTo>
                  <a:cubicBezTo>
                    <a:pt x="151" y="46"/>
                    <a:pt x="181" y="76"/>
                    <a:pt x="181" y="113"/>
                  </a:cubicBezTo>
                  <a:cubicBezTo>
                    <a:pt x="181" y="150"/>
                    <a:pt x="151" y="180"/>
                    <a:pt x="114" y="1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13" name="Freeform 21">
              <a:extLst>
                <a:ext uri="{FF2B5EF4-FFF2-40B4-BE49-F238E27FC236}">
                  <a16:creationId xmlns:a16="http://schemas.microsoft.com/office/drawing/2014/main" id="{4338ABEE-4807-465B-8C04-2CFDD5622AF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45298" y="4001812"/>
              <a:ext cx="199860" cy="199861"/>
            </a:xfrm>
            <a:custGeom>
              <a:avLst/>
              <a:gdLst>
                <a:gd name="T0" fmla="*/ 135 w 135"/>
                <a:gd name="T1" fmla="*/ 76 h 135"/>
                <a:gd name="T2" fmla="*/ 135 w 135"/>
                <a:gd name="T3" fmla="*/ 58 h 135"/>
                <a:gd name="T4" fmla="*/ 122 w 135"/>
                <a:gd name="T5" fmla="*/ 55 h 135"/>
                <a:gd name="T6" fmla="*/ 118 w 135"/>
                <a:gd name="T7" fmla="*/ 45 h 135"/>
                <a:gd name="T8" fmla="*/ 128 w 135"/>
                <a:gd name="T9" fmla="*/ 34 h 135"/>
                <a:gd name="T10" fmla="*/ 117 w 135"/>
                <a:gd name="T11" fmla="*/ 20 h 135"/>
                <a:gd name="T12" fmla="*/ 104 w 135"/>
                <a:gd name="T13" fmla="*/ 26 h 135"/>
                <a:gd name="T14" fmla="*/ 96 w 135"/>
                <a:gd name="T15" fmla="*/ 19 h 135"/>
                <a:gd name="T16" fmla="*/ 97 w 135"/>
                <a:gd name="T17" fmla="*/ 5 h 135"/>
                <a:gd name="T18" fmla="*/ 80 w 135"/>
                <a:gd name="T19" fmla="*/ 0 h 135"/>
                <a:gd name="T20" fmla="*/ 73 w 135"/>
                <a:gd name="T21" fmla="*/ 12 h 135"/>
                <a:gd name="T22" fmla="*/ 67 w 135"/>
                <a:gd name="T23" fmla="*/ 12 h 135"/>
                <a:gd name="T24" fmla="*/ 62 w 135"/>
                <a:gd name="T25" fmla="*/ 12 h 135"/>
                <a:gd name="T26" fmla="*/ 55 w 135"/>
                <a:gd name="T27" fmla="*/ 0 h 135"/>
                <a:gd name="T28" fmla="*/ 38 w 135"/>
                <a:gd name="T29" fmla="*/ 5 h 135"/>
                <a:gd name="T30" fmla="*/ 39 w 135"/>
                <a:gd name="T31" fmla="*/ 19 h 135"/>
                <a:gd name="T32" fmla="*/ 30 w 135"/>
                <a:gd name="T33" fmla="*/ 26 h 135"/>
                <a:gd name="T34" fmla="*/ 18 w 135"/>
                <a:gd name="T35" fmla="*/ 20 h 135"/>
                <a:gd name="T36" fmla="*/ 7 w 135"/>
                <a:gd name="T37" fmla="*/ 34 h 135"/>
                <a:gd name="T38" fmla="*/ 17 w 135"/>
                <a:gd name="T39" fmla="*/ 45 h 135"/>
                <a:gd name="T40" fmla="*/ 13 w 135"/>
                <a:gd name="T41" fmla="*/ 55 h 135"/>
                <a:gd name="T42" fmla="*/ 0 w 135"/>
                <a:gd name="T43" fmla="*/ 58 h 135"/>
                <a:gd name="T44" fmla="*/ 0 w 135"/>
                <a:gd name="T45" fmla="*/ 76 h 135"/>
                <a:gd name="T46" fmla="*/ 13 w 135"/>
                <a:gd name="T47" fmla="*/ 79 h 135"/>
                <a:gd name="T48" fmla="*/ 17 w 135"/>
                <a:gd name="T49" fmla="*/ 90 h 135"/>
                <a:gd name="T50" fmla="*/ 7 w 135"/>
                <a:gd name="T51" fmla="*/ 100 h 135"/>
                <a:gd name="T52" fmla="*/ 18 w 135"/>
                <a:gd name="T53" fmla="*/ 114 h 135"/>
                <a:gd name="T54" fmla="*/ 31 w 135"/>
                <a:gd name="T55" fmla="*/ 109 h 135"/>
                <a:gd name="T56" fmla="*/ 39 w 135"/>
                <a:gd name="T57" fmla="*/ 115 h 135"/>
                <a:gd name="T58" fmla="*/ 38 w 135"/>
                <a:gd name="T59" fmla="*/ 129 h 135"/>
                <a:gd name="T60" fmla="*/ 55 w 135"/>
                <a:gd name="T61" fmla="*/ 135 h 135"/>
                <a:gd name="T62" fmla="*/ 62 w 135"/>
                <a:gd name="T63" fmla="*/ 122 h 135"/>
                <a:gd name="T64" fmla="*/ 68 w 135"/>
                <a:gd name="T65" fmla="*/ 123 h 135"/>
                <a:gd name="T66" fmla="*/ 73 w 135"/>
                <a:gd name="T67" fmla="*/ 122 h 135"/>
                <a:gd name="T68" fmla="*/ 80 w 135"/>
                <a:gd name="T69" fmla="*/ 135 h 135"/>
                <a:gd name="T70" fmla="*/ 97 w 135"/>
                <a:gd name="T71" fmla="*/ 129 h 135"/>
                <a:gd name="T72" fmla="*/ 96 w 135"/>
                <a:gd name="T73" fmla="*/ 115 h 135"/>
                <a:gd name="T74" fmla="*/ 104 w 135"/>
                <a:gd name="T75" fmla="*/ 109 h 135"/>
                <a:gd name="T76" fmla="*/ 117 w 135"/>
                <a:gd name="T77" fmla="*/ 114 h 135"/>
                <a:gd name="T78" fmla="*/ 128 w 135"/>
                <a:gd name="T79" fmla="*/ 100 h 135"/>
                <a:gd name="T80" fmla="*/ 118 w 135"/>
                <a:gd name="T81" fmla="*/ 89 h 135"/>
                <a:gd name="T82" fmla="*/ 122 w 135"/>
                <a:gd name="T83" fmla="*/ 79 h 135"/>
                <a:gd name="T84" fmla="*/ 135 w 135"/>
                <a:gd name="T85" fmla="*/ 76 h 135"/>
                <a:gd name="T86" fmla="*/ 67 w 135"/>
                <a:gd name="T87" fmla="*/ 107 h 135"/>
                <a:gd name="T88" fmla="*/ 28 w 135"/>
                <a:gd name="T89" fmla="*/ 67 h 135"/>
                <a:gd name="T90" fmla="*/ 67 w 135"/>
                <a:gd name="T91" fmla="*/ 27 h 135"/>
                <a:gd name="T92" fmla="*/ 107 w 135"/>
                <a:gd name="T93" fmla="*/ 67 h 135"/>
                <a:gd name="T94" fmla="*/ 67 w 135"/>
                <a:gd name="T95" fmla="*/ 10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5" h="135">
                  <a:moveTo>
                    <a:pt x="135" y="76"/>
                  </a:moveTo>
                  <a:cubicBezTo>
                    <a:pt x="135" y="58"/>
                    <a:pt x="135" y="58"/>
                    <a:pt x="135" y="58"/>
                  </a:cubicBezTo>
                  <a:cubicBezTo>
                    <a:pt x="122" y="55"/>
                    <a:pt x="122" y="55"/>
                    <a:pt x="122" y="55"/>
                  </a:cubicBezTo>
                  <a:cubicBezTo>
                    <a:pt x="121" y="52"/>
                    <a:pt x="120" y="48"/>
                    <a:pt x="118" y="45"/>
                  </a:cubicBezTo>
                  <a:cubicBezTo>
                    <a:pt x="128" y="34"/>
                    <a:pt x="128" y="34"/>
                    <a:pt x="128" y="34"/>
                  </a:cubicBezTo>
                  <a:cubicBezTo>
                    <a:pt x="117" y="20"/>
                    <a:pt x="117" y="20"/>
                    <a:pt x="117" y="20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2" y="23"/>
                    <a:pt x="99" y="21"/>
                    <a:pt x="96" y="19"/>
                  </a:cubicBezTo>
                  <a:cubicBezTo>
                    <a:pt x="97" y="5"/>
                    <a:pt x="97" y="5"/>
                    <a:pt x="97" y="5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1" y="12"/>
                    <a:pt x="69" y="12"/>
                    <a:pt x="67" y="12"/>
                  </a:cubicBezTo>
                  <a:cubicBezTo>
                    <a:pt x="66" y="12"/>
                    <a:pt x="64" y="12"/>
                    <a:pt x="62" y="12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6" y="21"/>
                    <a:pt x="33" y="23"/>
                    <a:pt x="30" y="26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5" y="48"/>
                    <a:pt x="14" y="52"/>
                    <a:pt x="13" y="55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14" y="83"/>
                    <a:pt x="15" y="86"/>
                    <a:pt x="17" y="90"/>
                  </a:cubicBezTo>
                  <a:cubicBezTo>
                    <a:pt x="7" y="100"/>
                    <a:pt x="7" y="100"/>
                    <a:pt x="7" y="100"/>
                  </a:cubicBezTo>
                  <a:cubicBezTo>
                    <a:pt x="18" y="114"/>
                    <a:pt x="18" y="114"/>
                    <a:pt x="18" y="114"/>
                  </a:cubicBezTo>
                  <a:cubicBezTo>
                    <a:pt x="31" y="109"/>
                    <a:pt x="31" y="109"/>
                    <a:pt x="31" y="109"/>
                  </a:cubicBezTo>
                  <a:cubicBezTo>
                    <a:pt x="33" y="111"/>
                    <a:pt x="36" y="113"/>
                    <a:pt x="39" y="115"/>
                  </a:cubicBezTo>
                  <a:cubicBezTo>
                    <a:pt x="38" y="129"/>
                    <a:pt x="38" y="129"/>
                    <a:pt x="38" y="129"/>
                  </a:cubicBezTo>
                  <a:cubicBezTo>
                    <a:pt x="55" y="135"/>
                    <a:pt x="55" y="135"/>
                    <a:pt x="55" y="135"/>
                  </a:cubicBezTo>
                  <a:cubicBezTo>
                    <a:pt x="62" y="122"/>
                    <a:pt x="62" y="122"/>
                    <a:pt x="62" y="122"/>
                  </a:cubicBezTo>
                  <a:cubicBezTo>
                    <a:pt x="64" y="123"/>
                    <a:pt x="66" y="123"/>
                    <a:pt x="68" y="123"/>
                  </a:cubicBezTo>
                  <a:cubicBezTo>
                    <a:pt x="69" y="123"/>
                    <a:pt x="71" y="123"/>
                    <a:pt x="73" y="122"/>
                  </a:cubicBezTo>
                  <a:cubicBezTo>
                    <a:pt x="80" y="135"/>
                    <a:pt x="80" y="135"/>
                    <a:pt x="80" y="135"/>
                  </a:cubicBezTo>
                  <a:cubicBezTo>
                    <a:pt x="97" y="129"/>
                    <a:pt x="97" y="129"/>
                    <a:pt x="97" y="129"/>
                  </a:cubicBezTo>
                  <a:cubicBezTo>
                    <a:pt x="96" y="115"/>
                    <a:pt x="96" y="115"/>
                    <a:pt x="96" y="115"/>
                  </a:cubicBezTo>
                  <a:cubicBezTo>
                    <a:pt x="99" y="113"/>
                    <a:pt x="102" y="111"/>
                    <a:pt x="104" y="109"/>
                  </a:cubicBezTo>
                  <a:cubicBezTo>
                    <a:pt x="117" y="114"/>
                    <a:pt x="117" y="114"/>
                    <a:pt x="117" y="114"/>
                  </a:cubicBezTo>
                  <a:cubicBezTo>
                    <a:pt x="128" y="100"/>
                    <a:pt x="128" y="100"/>
                    <a:pt x="128" y="100"/>
                  </a:cubicBezTo>
                  <a:cubicBezTo>
                    <a:pt x="118" y="89"/>
                    <a:pt x="118" y="89"/>
                    <a:pt x="118" y="89"/>
                  </a:cubicBezTo>
                  <a:cubicBezTo>
                    <a:pt x="120" y="86"/>
                    <a:pt x="121" y="83"/>
                    <a:pt x="122" y="79"/>
                  </a:cubicBezTo>
                  <a:lnTo>
                    <a:pt x="135" y="76"/>
                  </a:lnTo>
                  <a:close/>
                  <a:moveTo>
                    <a:pt x="67" y="107"/>
                  </a:moveTo>
                  <a:cubicBezTo>
                    <a:pt x="46" y="107"/>
                    <a:pt x="28" y="89"/>
                    <a:pt x="28" y="67"/>
                  </a:cubicBezTo>
                  <a:cubicBezTo>
                    <a:pt x="28" y="45"/>
                    <a:pt x="46" y="27"/>
                    <a:pt x="67" y="27"/>
                  </a:cubicBezTo>
                  <a:cubicBezTo>
                    <a:pt x="89" y="27"/>
                    <a:pt x="107" y="45"/>
                    <a:pt x="107" y="67"/>
                  </a:cubicBezTo>
                  <a:cubicBezTo>
                    <a:pt x="107" y="89"/>
                    <a:pt x="89" y="107"/>
                    <a:pt x="67" y="10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</p:grpSp>
      <p:sp>
        <p:nvSpPr>
          <p:cNvPr id="14" name="任意多边形 19">
            <a:extLst>
              <a:ext uri="{FF2B5EF4-FFF2-40B4-BE49-F238E27FC236}">
                <a16:creationId xmlns:a16="http://schemas.microsoft.com/office/drawing/2014/main" id="{ABF1F9E8-ADA3-4D9B-8DAD-2F2C31E65544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604381" y="2586378"/>
            <a:ext cx="409539" cy="297981"/>
          </a:xfrm>
          <a:custGeom>
            <a:avLst/>
            <a:gdLst>
              <a:gd name="connsiteX0" fmla="*/ 290196 w 2438400"/>
              <a:gd name="connsiteY0" fmla="*/ 0 h 1774825"/>
              <a:gd name="connsiteX1" fmla="*/ 2151973 w 2438400"/>
              <a:gd name="connsiteY1" fmla="*/ 0 h 1774825"/>
              <a:gd name="connsiteX2" fmla="*/ 2438400 w 2438400"/>
              <a:gd name="connsiteY2" fmla="*/ 286384 h 1774825"/>
              <a:gd name="connsiteX3" fmla="*/ 2438400 w 2438400"/>
              <a:gd name="connsiteY3" fmla="*/ 1484673 h 1774825"/>
              <a:gd name="connsiteX4" fmla="*/ 2151973 w 2438400"/>
              <a:gd name="connsiteY4" fmla="*/ 1774825 h 1774825"/>
              <a:gd name="connsiteX5" fmla="*/ 290196 w 2438400"/>
              <a:gd name="connsiteY5" fmla="*/ 1774825 h 1774825"/>
              <a:gd name="connsiteX6" fmla="*/ 0 w 2438400"/>
              <a:gd name="connsiteY6" fmla="*/ 1484673 h 1774825"/>
              <a:gd name="connsiteX7" fmla="*/ 0 w 2438400"/>
              <a:gd name="connsiteY7" fmla="*/ 286384 h 1774825"/>
              <a:gd name="connsiteX8" fmla="*/ 290196 w 2438400"/>
              <a:gd name="connsiteY8" fmla="*/ 0 h 1774825"/>
              <a:gd name="connsiteX9" fmla="*/ 471488 w 2438400"/>
              <a:gd name="connsiteY9" fmla="*/ 425450 h 1774825"/>
              <a:gd name="connsiteX10" fmla="*/ 471488 w 2438400"/>
              <a:gd name="connsiteY10" fmla="*/ 598488 h 1774825"/>
              <a:gd name="connsiteX11" fmla="*/ 1971676 w 2438400"/>
              <a:gd name="connsiteY11" fmla="*/ 598488 h 1774825"/>
              <a:gd name="connsiteX12" fmla="*/ 1971676 w 2438400"/>
              <a:gd name="connsiteY12" fmla="*/ 425450 h 1774825"/>
              <a:gd name="connsiteX13" fmla="*/ 471488 w 2438400"/>
              <a:gd name="connsiteY13" fmla="*/ 425450 h 1774825"/>
              <a:gd name="connsiteX14" fmla="*/ 471488 w 2438400"/>
              <a:gd name="connsiteY14" fmla="*/ 801688 h 1774825"/>
              <a:gd name="connsiteX15" fmla="*/ 471488 w 2438400"/>
              <a:gd name="connsiteY15" fmla="*/ 971551 h 1774825"/>
              <a:gd name="connsiteX16" fmla="*/ 1971676 w 2438400"/>
              <a:gd name="connsiteY16" fmla="*/ 971551 h 1774825"/>
              <a:gd name="connsiteX17" fmla="*/ 1971676 w 2438400"/>
              <a:gd name="connsiteY17" fmla="*/ 801688 h 1774825"/>
              <a:gd name="connsiteX18" fmla="*/ 471488 w 2438400"/>
              <a:gd name="connsiteY18" fmla="*/ 801688 h 1774825"/>
              <a:gd name="connsiteX19" fmla="*/ 471488 w 2438400"/>
              <a:gd name="connsiteY19" fmla="*/ 1174750 h 1774825"/>
              <a:gd name="connsiteX20" fmla="*/ 471488 w 2438400"/>
              <a:gd name="connsiteY20" fmla="*/ 1347788 h 1774825"/>
              <a:gd name="connsiteX21" fmla="*/ 1971676 w 2438400"/>
              <a:gd name="connsiteY21" fmla="*/ 1347788 h 1774825"/>
              <a:gd name="connsiteX22" fmla="*/ 1971676 w 2438400"/>
              <a:gd name="connsiteY22" fmla="*/ 1174750 h 1774825"/>
              <a:gd name="connsiteX23" fmla="*/ 471488 w 2438400"/>
              <a:gd name="connsiteY23" fmla="*/ 1174750 h 177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438400" h="1774825">
                <a:moveTo>
                  <a:pt x="290196" y="0"/>
                </a:moveTo>
                <a:cubicBezTo>
                  <a:pt x="2151973" y="0"/>
                  <a:pt x="2151973" y="0"/>
                  <a:pt x="2151973" y="0"/>
                </a:cubicBezTo>
                <a:cubicBezTo>
                  <a:pt x="2310262" y="0"/>
                  <a:pt x="2438400" y="128119"/>
                  <a:pt x="2438400" y="286384"/>
                </a:cubicBezTo>
                <a:lnTo>
                  <a:pt x="2438400" y="1484673"/>
                </a:lnTo>
                <a:cubicBezTo>
                  <a:pt x="2438400" y="1646706"/>
                  <a:pt x="2310262" y="1774825"/>
                  <a:pt x="2151973" y="1774825"/>
                </a:cubicBezTo>
                <a:cubicBezTo>
                  <a:pt x="290196" y="1774825"/>
                  <a:pt x="290196" y="1774825"/>
                  <a:pt x="290196" y="1774825"/>
                </a:cubicBezTo>
                <a:cubicBezTo>
                  <a:pt x="131907" y="1774825"/>
                  <a:pt x="0" y="1646706"/>
                  <a:pt x="0" y="1484673"/>
                </a:cubicBezTo>
                <a:cubicBezTo>
                  <a:pt x="0" y="286384"/>
                  <a:pt x="0" y="286384"/>
                  <a:pt x="0" y="286384"/>
                </a:cubicBezTo>
                <a:cubicBezTo>
                  <a:pt x="0" y="128119"/>
                  <a:pt x="131907" y="0"/>
                  <a:pt x="290196" y="0"/>
                </a:cubicBezTo>
                <a:close/>
                <a:moveTo>
                  <a:pt x="471488" y="425450"/>
                </a:moveTo>
                <a:lnTo>
                  <a:pt x="471488" y="598488"/>
                </a:lnTo>
                <a:lnTo>
                  <a:pt x="1971676" y="598488"/>
                </a:lnTo>
                <a:lnTo>
                  <a:pt x="1971676" y="425450"/>
                </a:lnTo>
                <a:lnTo>
                  <a:pt x="471488" y="425450"/>
                </a:lnTo>
                <a:close/>
                <a:moveTo>
                  <a:pt x="471488" y="801688"/>
                </a:moveTo>
                <a:lnTo>
                  <a:pt x="471488" y="971551"/>
                </a:lnTo>
                <a:lnTo>
                  <a:pt x="1971676" y="971551"/>
                </a:lnTo>
                <a:lnTo>
                  <a:pt x="1971676" y="801688"/>
                </a:lnTo>
                <a:lnTo>
                  <a:pt x="471488" y="801688"/>
                </a:lnTo>
                <a:close/>
                <a:moveTo>
                  <a:pt x="471488" y="1174750"/>
                </a:moveTo>
                <a:lnTo>
                  <a:pt x="471488" y="1347788"/>
                </a:lnTo>
                <a:lnTo>
                  <a:pt x="1971676" y="1347788"/>
                </a:lnTo>
                <a:lnTo>
                  <a:pt x="1971676" y="1174750"/>
                </a:lnTo>
                <a:lnTo>
                  <a:pt x="471488" y="1174750"/>
                </a:lnTo>
                <a:close/>
              </a:path>
            </a:pathLst>
          </a:custGeom>
          <a:solidFill>
            <a:srgbClr val="FE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noAutofit/>
          </a:bodyPr>
          <a:lstStyle/>
          <a:p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15" name="Freeform 148">
            <a:extLst>
              <a:ext uri="{FF2B5EF4-FFF2-40B4-BE49-F238E27FC236}">
                <a16:creationId xmlns:a16="http://schemas.microsoft.com/office/drawing/2014/main" id="{7768F206-62A2-4D28-9542-FDC8B39956DE}"/>
              </a:ext>
            </a:extLst>
          </p:cNvPr>
          <p:cNvSpPr>
            <a:spLocks noEditPoints="1"/>
          </p:cNvSpPr>
          <p:nvPr/>
        </p:nvSpPr>
        <p:spPr bwMode="auto">
          <a:xfrm flipH="1">
            <a:off x="4629528" y="5061272"/>
            <a:ext cx="345773" cy="449522"/>
          </a:xfrm>
          <a:custGeom>
            <a:avLst/>
            <a:gdLst>
              <a:gd name="T0" fmla="*/ 157 w 159"/>
              <a:gd name="T1" fmla="*/ 185 h 207"/>
              <a:gd name="T2" fmla="*/ 89 w 159"/>
              <a:gd name="T3" fmla="*/ 79 h 207"/>
              <a:gd name="T4" fmla="*/ 92 w 159"/>
              <a:gd name="T5" fmla="*/ 24 h 207"/>
              <a:gd name="T6" fmla="*/ 42 w 159"/>
              <a:gd name="T7" fmla="*/ 4 h 207"/>
              <a:gd name="T8" fmla="*/ 70 w 159"/>
              <a:gd name="T9" fmla="*/ 48 h 207"/>
              <a:gd name="T10" fmla="*/ 37 w 159"/>
              <a:gd name="T11" fmla="*/ 69 h 207"/>
              <a:gd name="T12" fmla="*/ 10 w 159"/>
              <a:gd name="T13" fmla="*/ 27 h 207"/>
              <a:gd name="T14" fmla="*/ 10 w 159"/>
              <a:gd name="T15" fmla="*/ 77 h 207"/>
              <a:gd name="T16" fmla="*/ 62 w 159"/>
              <a:gd name="T17" fmla="*/ 96 h 207"/>
              <a:gd name="T18" fmla="*/ 130 w 159"/>
              <a:gd name="T19" fmla="*/ 202 h 207"/>
              <a:gd name="T20" fmla="*/ 143 w 159"/>
              <a:gd name="T21" fmla="*/ 205 h 207"/>
              <a:gd name="T22" fmla="*/ 154 w 159"/>
              <a:gd name="T23" fmla="*/ 197 h 207"/>
              <a:gd name="T24" fmla="*/ 157 w 159"/>
              <a:gd name="T25" fmla="*/ 185 h 207"/>
              <a:gd name="T26" fmla="*/ 144 w 159"/>
              <a:gd name="T27" fmla="*/ 193 h 207"/>
              <a:gd name="T28" fmla="*/ 134 w 159"/>
              <a:gd name="T29" fmla="*/ 191 h 207"/>
              <a:gd name="T30" fmla="*/ 137 w 159"/>
              <a:gd name="T31" fmla="*/ 182 h 207"/>
              <a:gd name="T32" fmla="*/ 146 w 159"/>
              <a:gd name="T33" fmla="*/ 184 h 207"/>
              <a:gd name="T34" fmla="*/ 144 w 159"/>
              <a:gd name="T35" fmla="*/ 193 h 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59" h="207">
                <a:moveTo>
                  <a:pt x="157" y="185"/>
                </a:moveTo>
                <a:cubicBezTo>
                  <a:pt x="89" y="79"/>
                  <a:pt x="89" y="79"/>
                  <a:pt x="89" y="79"/>
                </a:cubicBezTo>
                <a:cubicBezTo>
                  <a:pt x="101" y="63"/>
                  <a:pt x="103" y="42"/>
                  <a:pt x="92" y="24"/>
                </a:cubicBezTo>
                <a:cubicBezTo>
                  <a:pt x="81" y="8"/>
                  <a:pt x="61" y="0"/>
                  <a:pt x="42" y="4"/>
                </a:cubicBezTo>
                <a:cubicBezTo>
                  <a:pt x="70" y="48"/>
                  <a:pt x="70" y="48"/>
                  <a:pt x="70" y="48"/>
                </a:cubicBezTo>
                <a:cubicBezTo>
                  <a:pt x="37" y="69"/>
                  <a:pt x="37" y="69"/>
                  <a:pt x="37" y="69"/>
                </a:cubicBezTo>
                <a:cubicBezTo>
                  <a:pt x="10" y="27"/>
                  <a:pt x="10" y="27"/>
                  <a:pt x="10" y="27"/>
                </a:cubicBezTo>
                <a:cubicBezTo>
                  <a:pt x="1" y="42"/>
                  <a:pt x="0" y="61"/>
                  <a:pt x="10" y="77"/>
                </a:cubicBezTo>
                <a:cubicBezTo>
                  <a:pt x="21" y="95"/>
                  <a:pt x="43" y="102"/>
                  <a:pt x="62" y="96"/>
                </a:cubicBezTo>
                <a:cubicBezTo>
                  <a:pt x="130" y="202"/>
                  <a:pt x="130" y="202"/>
                  <a:pt x="130" y="202"/>
                </a:cubicBezTo>
                <a:cubicBezTo>
                  <a:pt x="133" y="206"/>
                  <a:pt x="138" y="207"/>
                  <a:pt x="143" y="205"/>
                </a:cubicBezTo>
                <a:cubicBezTo>
                  <a:pt x="154" y="197"/>
                  <a:pt x="154" y="197"/>
                  <a:pt x="154" y="197"/>
                </a:cubicBezTo>
                <a:cubicBezTo>
                  <a:pt x="158" y="195"/>
                  <a:pt x="159" y="189"/>
                  <a:pt x="157" y="185"/>
                </a:cubicBezTo>
                <a:close/>
                <a:moveTo>
                  <a:pt x="144" y="193"/>
                </a:moveTo>
                <a:cubicBezTo>
                  <a:pt x="141" y="195"/>
                  <a:pt x="136" y="195"/>
                  <a:pt x="134" y="191"/>
                </a:cubicBezTo>
                <a:cubicBezTo>
                  <a:pt x="132" y="188"/>
                  <a:pt x="133" y="184"/>
                  <a:pt x="137" y="182"/>
                </a:cubicBezTo>
                <a:cubicBezTo>
                  <a:pt x="140" y="180"/>
                  <a:pt x="144" y="181"/>
                  <a:pt x="146" y="184"/>
                </a:cubicBezTo>
                <a:cubicBezTo>
                  <a:pt x="148" y="187"/>
                  <a:pt x="147" y="191"/>
                  <a:pt x="144" y="193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1600" dirty="0">
              <a:solidFill>
                <a:prstClr val="black"/>
              </a:solidFill>
            </a:endParaRPr>
          </a:p>
        </p:txBody>
      </p:sp>
      <p:sp>
        <p:nvSpPr>
          <p:cNvPr id="16" name="文本框 17">
            <a:extLst>
              <a:ext uri="{FF2B5EF4-FFF2-40B4-BE49-F238E27FC236}">
                <a16:creationId xmlns:a16="http://schemas.microsoft.com/office/drawing/2014/main" id="{5191A4E9-519E-4952-AB29-103085A44F04}"/>
              </a:ext>
            </a:extLst>
          </p:cNvPr>
          <p:cNvSpPr txBox="1"/>
          <p:nvPr/>
        </p:nvSpPr>
        <p:spPr>
          <a:xfrm flipH="1">
            <a:off x="1778035" y="2435378"/>
            <a:ext cx="2013909" cy="582295"/>
          </a:xfrm>
          <a:prstGeom prst="rect">
            <a:avLst/>
          </a:prstGeom>
          <a:noFill/>
          <a:effectLst/>
        </p:spPr>
        <p:txBody>
          <a:bodyPr wrap="square" lIns="91428" tIns="45713" rIns="91428" bIns="45713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Oval 20">
            <a:extLst>
              <a:ext uri="{FF2B5EF4-FFF2-40B4-BE49-F238E27FC236}">
                <a16:creationId xmlns:a16="http://schemas.microsoft.com/office/drawing/2014/main" id="{504DE92E-BEDE-4C1A-852A-2551EF30FC34}"/>
              </a:ext>
            </a:extLst>
          </p:cNvPr>
          <p:cNvSpPr/>
          <p:nvPr/>
        </p:nvSpPr>
        <p:spPr>
          <a:xfrm>
            <a:off x="5714777" y="2535796"/>
            <a:ext cx="431004" cy="430849"/>
          </a:xfrm>
          <a:prstGeom prst="ellipse">
            <a:avLst/>
          </a:prstGeom>
          <a:solidFill>
            <a:srgbClr val="4D9E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3" rIns="91428" bIns="45713"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</a:p>
        </p:txBody>
      </p:sp>
      <p:sp>
        <p:nvSpPr>
          <p:cNvPr id="18" name="TextBox 22">
            <a:extLst>
              <a:ext uri="{FF2B5EF4-FFF2-40B4-BE49-F238E27FC236}">
                <a16:creationId xmlns:a16="http://schemas.microsoft.com/office/drawing/2014/main" id="{B3A19AFC-0960-49BF-8758-194337D24163}"/>
              </a:ext>
            </a:extLst>
          </p:cNvPr>
          <p:cNvSpPr txBox="1"/>
          <p:nvPr/>
        </p:nvSpPr>
        <p:spPr>
          <a:xfrm>
            <a:off x="6304658" y="2308495"/>
            <a:ext cx="4466191" cy="828675"/>
          </a:xfrm>
          <a:prstGeom prst="rect">
            <a:avLst/>
          </a:prstGeom>
          <a:noFill/>
        </p:spPr>
        <p:txBody>
          <a:bodyPr wrap="square" lIns="91428" tIns="45713" rIns="91428" bIns="45713" rtlCol="0"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Open Sans" panose="020B0606030504020204" pitchFamily="34" charset="0"/>
              </a:rPr>
              <a:t>替换文字内容，添加相关标题，修改文字内容，也可以直接复制你的内容到此替换文字内容，添加相关标题，修改文字内容</a:t>
            </a:r>
          </a:p>
        </p:txBody>
      </p:sp>
      <p:sp>
        <p:nvSpPr>
          <p:cNvPr id="19" name="Oval 23">
            <a:extLst>
              <a:ext uri="{FF2B5EF4-FFF2-40B4-BE49-F238E27FC236}">
                <a16:creationId xmlns:a16="http://schemas.microsoft.com/office/drawing/2014/main" id="{1CBAAB0B-B400-4780-BCD3-648F143E4031}"/>
              </a:ext>
            </a:extLst>
          </p:cNvPr>
          <p:cNvSpPr/>
          <p:nvPr/>
        </p:nvSpPr>
        <p:spPr>
          <a:xfrm>
            <a:off x="5724303" y="3826487"/>
            <a:ext cx="431004" cy="430849"/>
          </a:xfrm>
          <a:prstGeom prst="ellipse">
            <a:avLst/>
          </a:prstGeom>
          <a:solidFill>
            <a:srgbClr val="4D9E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3" rIns="91428" bIns="45713"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</a:p>
        </p:txBody>
      </p:sp>
      <p:sp>
        <p:nvSpPr>
          <p:cNvPr id="20" name="Oval 23">
            <a:extLst>
              <a:ext uri="{FF2B5EF4-FFF2-40B4-BE49-F238E27FC236}">
                <a16:creationId xmlns:a16="http://schemas.microsoft.com/office/drawing/2014/main" id="{00EFB470-F572-4AE3-8074-AB3F64A71DEF}"/>
              </a:ext>
            </a:extLst>
          </p:cNvPr>
          <p:cNvSpPr/>
          <p:nvPr/>
        </p:nvSpPr>
        <p:spPr>
          <a:xfrm>
            <a:off x="5743353" y="5076623"/>
            <a:ext cx="431004" cy="430849"/>
          </a:xfrm>
          <a:prstGeom prst="ellipse">
            <a:avLst/>
          </a:prstGeom>
          <a:solidFill>
            <a:srgbClr val="4D9E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3" rIns="91428" bIns="45713"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</a:p>
        </p:txBody>
      </p:sp>
      <p:sp>
        <p:nvSpPr>
          <p:cNvPr id="21" name="文本框 17">
            <a:extLst>
              <a:ext uri="{FF2B5EF4-FFF2-40B4-BE49-F238E27FC236}">
                <a16:creationId xmlns:a16="http://schemas.microsoft.com/office/drawing/2014/main" id="{8F2EC939-1734-4F15-A538-4A29DD17F0FB}"/>
              </a:ext>
            </a:extLst>
          </p:cNvPr>
          <p:cNvSpPr txBox="1"/>
          <p:nvPr/>
        </p:nvSpPr>
        <p:spPr>
          <a:xfrm flipH="1">
            <a:off x="1806973" y="3698840"/>
            <a:ext cx="1924590" cy="582295"/>
          </a:xfrm>
          <a:prstGeom prst="rect">
            <a:avLst/>
          </a:prstGeom>
          <a:noFill/>
          <a:effectLst/>
        </p:spPr>
        <p:txBody>
          <a:bodyPr wrap="square" lIns="91428" tIns="45713" rIns="91428" bIns="45713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添加标题</a:t>
            </a:r>
          </a:p>
        </p:txBody>
      </p:sp>
      <p:sp>
        <p:nvSpPr>
          <p:cNvPr id="22" name="文本框 17">
            <a:extLst>
              <a:ext uri="{FF2B5EF4-FFF2-40B4-BE49-F238E27FC236}">
                <a16:creationId xmlns:a16="http://schemas.microsoft.com/office/drawing/2014/main" id="{806722A8-67CA-4752-879B-F60581184A7D}"/>
              </a:ext>
            </a:extLst>
          </p:cNvPr>
          <p:cNvSpPr txBox="1"/>
          <p:nvPr/>
        </p:nvSpPr>
        <p:spPr>
          <a:xfrm flipH="1">
            <a:off x="2028802" y="5097322"/>
            <a:ext cx="1904289" cy="614668"/>
          </a:xfrm>
          <a:prstGeom prst="rect">
            <a:avLst/>
          </a:prstGeom>
          <a:noFill/>
          <a:effectLst/>
        </p:spPr>
        <p:txBody>
          <a:bodyPr wrap="none" lIns="91428" tIns="45713" rIns="91428" bIns="45713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长期规划</a:t>
            </a:r>
            <a:endParaRPr lang="en-US" altLang="zh-CN" sz="2800" dirty="0">
              <a:solidFill>
                <a:schemeClr val="bg1"/>
              </a:solidFill>
            </a:endParaRPr>
          </a:p>
        </p:txBody>
      </p:sp>
      <p:sp>
        <p:nvSpPr>
          <p:cNvPr id="23" name="六边形 22">
            <a:extLst>
              <a:ext uri="{FF2B5EF4-FFF2-40B4-BE49-F238E27FC236}">
                <a16:creationId xmlns:a16="http://schemas.microsoft.com/office/drawing/2014/main" id="{B944B65E-C94D-49C8-9EEA-455002CE4C47}"/>
              </a:ext>
            </a:extLst>
          </p:cNvPr>
          <p:cNvSpPr>
            <a:spLocks noChangeAspect="1"/>
          </p:cNvSpPr>
          <p:nvPr/>
        </p:nvSpPr>
        <p:spPr>
          <a:xfrm rot="10800000">
            <a:off x="1303939" y="4783580"/>
            <a:ext cx="2787595" cy="990599"/>
          </a:xfrm>
          <a:prstGeom prst="hexagon">
            <a:avLst>
              <a:gd name="adj" fmla="val 28557"/>
              <a:gd name="vf" fmla="val 115470"/>
            </a:avLst>
          </a:prstGeom>
          <a:solidFill>
            <a:srgbClr val="4D9EB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3" rIns="91428" bIns="45713" rtlCol="0" anchor="ctr"/>
          <a:lstStyle/>
          <a:p>
            <a:pPr algn="ctr"/>
            <a:endParaRPr lang="zh-CN" altLang="en-US" sz="1600" dirty="0"/>
          </a:p>
        </p:txBody>
      </p:sp>
      <p:sp>
        <p:nvSpPr>
          <p:cNvPr id="24" name="文本框 17">
            <a:extLst>
              <a:ext uri="{FF2B5EF4-FFF2-40B4-BE49-F238E27FC236}">
                <a16:creationId xmlns:a16="http://schemas.microsoft.com/office/drawing/2014/main" id="{C0147F4B-6BB2-45AE-AFCB-95F486FDB62B}"/>
              </a:ext>
            </a:extLst>
          </p:cNvPr>
          <p:cNvSpPr txBox="1"/>
          <p:nvPr/>
        </p:nvSpPr>
        <p:spPr>
          <a:xfrm flipH="1">
            <a:off x="1746593" y="4914807"/>
            <a:ext cx="2192008" cy="582295"/>
          </a:xfrm>
          <a:prstGeom prst="rect">
            <a:avLst/>
          </a:prstGeom>
          <a:noFill/>
          <a:effectLst/>
        </p:spPr>
        <p:txBody>
          <a:bodyPr wrap="square" lIns="91428" tIns="45713" rIns="91428" bIns="45713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添加标题</a:t>
            </a:r>
          </a:p>
        </p:txBody>
      </p:sp>
      <p:sp>
        <p:nvSpPr>
          <p:cNvPr id="25" name="TextBox 22">
            <a:extLst>
              <a:ext uri="{FF2B5EF4-FFF2-40B4-BE49-F238E27FC236}">
                <a16:creationId xmlns:a16="http://schemas.microsoft.com/office/drawing/2014/main" id="{34620C26-7AC3-40A5-80B8-BC62CD6997B7}"/>
              </a:ext>
            </a:extLst>
          </p:cNvPr>
          <p:cNvSpPr txBox="1"/>
          <p:nvPr/>
        </p:nvSpPr>
        <p:spPr>
          <a:xfrm>
            <a:off x="6314183" y="3670570"/>
            <a:ext cx="4466191" cy="828675"/>
          </a:xfrm>
          <a:prstGeom prst="rect">
            <a:avLst/>
          </a:prstGeom>
          <a:noFill/>
        </p:spPr>
        <p:txBody>
          <a:bodyPr wrap="square" lIns="91428" tIns="45713" rIns="91428" bIns="45713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Open Sans" panose="020B0606030504020204" pitchFamily="34" charset="0"/>
                <a:sym typeface="+mn-ea"/>
              </a:rPr>
              <a:t>替换文字内容，添加相关标题，修改文字内容，也可以直接复制你的内容到此替换文字内容，添加相关标题，修改文字内容</a:t>
            </a:r>
          </a:p>
        </p:txBody>
      </p:sp>
      <p:sp>
        <p:nvSpPr>
          <p:cNvPr id="26" name="TextBox 22">
            <a:extLst>
              <a:ext uri="{FF2B5EF4-FFF2-40B4-BE49-F238E27FC236}">
                <a16:creationId xmlns:a16="http://schemas.microsoft.com/office/drawing/2014/main" id="{DBB4DDF3-B012-4104-B239-4C5A89E1E1D7}"/>
              </a:ext>
            </a:extLst>
          </p:cNvPr>
          <p:cNvSpPr txBox="1"/>
          <p:nvPr/>
        </p:nvSpPr>
        <p:spPr>
          <a:xfrm>
            <a:off x="6314183" y="4880244"/>
            <a:ext cx="4466191" cy="828675"/>
          </a:xfrm>
          <a:prstGeom prst="rect">
            <a:avLst/>
          </a:prstGeom>
          <a:noFill/>
        </p:spPr>
        <p:txBody>
          <a:bodyPr wrap="square" lIns="91428" tIns="45713" rIns="91428" bIns="45713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Open Sans" panose="020B0606030504020204" pitchFamily="34" charset="0"/>
                <a:sym typeface="+mn-ea"/>
              </a:rPr>
              <a:t>替换文字内容，添加相关标题，修改文字内容，也可以直接复制你的内容到此替换文字内容，添加相关标题，修改文字内容</a:t>
            </a:r>
          </a:p>
        </p:txBody>
      </p:sp>
    </p:spTree>
    <p:extLst>
      <p:ext uri="{BB962C8B-B14F-4D97-AF65-F5344CB8AC3E}">
        <p14:creationId xmlns:p14="http://schemas.microsoft.com/office/powerpoint/2010/main" val="3245842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>
        <p14:prism isContent="1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/>
      <p:bldP spid="19" grpId="0" bldLvl="0" animBg="1"/>
      <p:bldP spid="20" grpId="0" bldLvl="0" animBg="1"/>
      <p:bldP spid="21" grpId="0" bldLvl="0"/>
      <p:bldP spid="22" grpId="0" bldLvl="0" animBg="1"/>
      <p:bldP spid="23" grpId="0" bldLvl="0" animBg="1"/>
      <p:bldP spid="24" grpId="0" bldLvl="0"/>
      <p:bldP spid="25" grpId="0"/>
      <p:bldP spid="2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角三角形 3">
            <a:extLst>
              <a:ext uri="{FF2B5EF4-FFF2-40B4-BE49-F238E27FC236}">
                <a16:creationId xmlns:a16="http://schemas.microsoft.com/office/drawing/2014/main" id="{E9BB17DE-8EF9-42EB-947E-1A8624498855}"/>
              </a:ext>
            </a:extLst>
          </p:cNvPr>
          <p:cNvSpPr/>
          <p:nvPr/>
        </p:nvSpPr>
        <p:spPr>
          <a:xfrm flipV="1">
            <a:off x="0" y="-2"/>
            <a:ext cx="815975" cy="872837"/>
          </a:xfrm>
          <a:prstGeom prst="rtTriangle">
            <a:avLst/>
          </a:prstGeom>
          <a:solidFill>
            <a:srgbClr val="4D9EBB"/>
          </a:solidFill>
          <a:ln>
            <a:noFill/>
          </a:ln>
          <a:effectLst>
            <a:outerShdw blurRad="114300" dist="38100" dir="10800000" sx="102000" sy="102000" algn="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F2DE6FD-E831-4186-982B-0EF5773A1315}"/>
              </a:ext>
            </a:extLst>
          </p:cNvPr>
          <p:cNvSpPr txBox="1"/>
          <p:nvPr/>
        </p:nvSpPr>
        <p:spPr>
          <a:xfrm>
            <a:off x="815975" y="234315"/>
            <a:ext cx="8674389" cy="506095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以</a:t>
            </a:r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2020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年组织架构规划图</a:t>
            </a:r>
          </a:p>
        </p:txBody>
      </p:sp>
      <p:sp>
        <p:nvSpPr>
          <p:cNvPr id="6" name="出自【趣你的PPT】(微信:qunideppt)：最优质的PPT资源库">
            <a:extLst>
              <a:ext uri="{FF2B5EF4-FFF2-40B4-BE49-F238E27FC236}">
                <a16:creationId xmlns:a16="http://schemas.microsoft.com/office/drawing/2014/main" id="{25F83BD9-5A56-44AA-A6FD-92579B47F3DC}"/>
              </a:ext>
            </a:extLst>
          </p:cNvPr>
          <p:cNvSpPr/>
          <p:nvPr/>
        </p:nvSpPr>
        <p:spPr>
          <a:xfrm>
            <a:off x="1334640" y="5172574"/>
            <a:ext cx="2785113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字魂58号-创中黑" pitchFamily="2" charset="-122"/>
                <a:ea typeface="字魂58号-创中黑" pitchFamily="2" charset="-122"/>
                <a:cs typeface="+mn-ea"/>
                <a:sym typeface="+mn-lt"/>
              </a:rPr>
              <a:t>单击此处编辑标题单击此处编辑标题</a:t>
            </a:r>
            <a:endParaRPr lang="en-US" altLang="en-US" dirty="0">
              <a:solidFill>
                <a:schemeClr val="tx1">
                  <a:lumMod val="85000"/>
                  <a:lumOff val="15000"/>
                </a:schemeClr>
              </a:solidFill>
              <a:latin typeface="字魂58号-创中黑" pitchFamily="2" charset="-122"/>
              <a:ea typeface="字魂58号-创中黑" pitchFamily="2" charset="-122"/>
              <a:cs typeface="+mn-ea"/>
              <a:sym typeface="+mn-lt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1B82354E-3CC0-4B2D-8A71-D35CC4BB6A91}"/>
              </a:ext>
            </a:extLst>
          </p:cNvPr>
          <p:cNvGrpSpPr/>
          <p:nvPr/>
        </p:nvGrpSpPr>
        <p:grpSpPr>
          <a:xfrm>
            <a:off x="4312502" y="2151356"/>
            <a:ext cx="3566995" cy="2964865"/>
            <a:chOff x="3745024" y="2086191"/>
            <a:chExt cx="3983761" cy="3311279"/>
          </a:xfrm>
          <a:solidFill>
            <a:srgbClr val="4D9EBB"/>
          </a:solidFill>
        </p:grpSpPr>
        <p:sp>
          <p:nvSpPr>
            <p:cNvPr id="8" name="出自【趣你的PPT】(微信:qunideppt)：最优质的PPT资源库">
              <a:extLst>
                <a:ext uri="{FF2B5EF4-FFF2-40B4-BE49-F238E27FC236}">
                  <a16:creationId xmlns:a16="http://schemas.microsoft.com/office/drawing/2014/main" id="{56822953-EF82-412C-89D3-4E95579D2B87}"/>
                </a:ext>
              </a:extLst>
            </p:cNvPr>
            <p:cNvSpPr/>
            <p:nvPr/>
          </p:nvSpPr>
          <p:spPr>
            <a:xfrm>
              <a:off x="4266977" y="2772417"/>
              <a:ext cx="529415" cy="828658"/>
            </a:xfrm>
            <a:custGeom>
              <a:avLst/>
              <a:gdLst>
                <a:gd name="connsiteX0" fmla="*/ 357737 w 548331"/>
                <a:gd name="connsiteY0" fmla="*/ 0 h 858265"/>
                <a:gd name="connsiteX1" fmla="*/ 548331 w 548331"/>
                <a:gd name="connsiteY1" fmla="*/ 190594 h 858265"/>
                <a:gd name="connsiteX2" fmla="*/ 499314 w 548331"/>
                <a:gd name="connsiteY2" fmla="*/ 248749 h 858265"/>
                <a:gd name="connsiteX3" fmla="*/ 276391 w 548331"/>
                <a:gd name="connsiteY3" fmla="*/ 772587 h 858265"/>
                <a:gd name="connsiteX4" fmla="*/ 264963 w 548331"/>
                <a:gd name="connsiteY4" fmla="*/ 858265 h 858265"/>
                <a:gd name="connsiteX5" fmla="*/ 0 w 548331"/>
                <a:gd name="connsiteY5" fmla="*/ 858265 h 858265"/>
                <a:gd name="connsiteX6" fmla="*/ 515 w 548331"/>
                <a:gd name="connsiteY6" fmla="*/ 847392 h 858265"/>
                <a:gd name="connsiteX7" fmla="*/ 354383 w 548331"/>
                <a:gd name="connsiteY7" fmla="*/ 3669 h 858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8331" h="858265">
                  <a:moveTo>
                    <a:pt x="357737" y="0"/>
                  </a:moveTo>
                  <a:lnTo>
                    <a:pt x="548331" y="190594"/>
                  </a:lnTo>
                  <a:lnTo>
                    <a:pt x="499314" y="248749"/>
                  </a:lnTo>
                  <a:cubicBezTo>
                    <a:pt x="388652" y="401435"/>
                    <a:pt x="310879" y="579514"/>
                    <a:pt x="276391" y="772587"/>
                  </a:cubicBezTo>
                  <a:lnTo>
                    <a:pt x="264963" y="858265"/>
                  </a:lnTo>
                  <a:lnTo>
                    <a:pt x="0" y="858265"/>
                  </a:lnTo>
                  <a:lnTo>
                    <a:pt x="515" y="847392"/>
                  </a:lnTo>
                  <a:cubicBezTo>
                    <a:pt x="30947" y="527672"/>
                    <a:pt x="158938" y="236396"/>
                    <a:pt x="354383" y="3669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ZHei-B01S"/>
                <a:cs typeface="+mn-ea"/>
                <a:sym typeface="+mn-lt"/>
              </a:endParaRPr>
            </a:p>
          </p:txBody>
        </p:sp>
        <p:sp>
          <p:nvSpPr>
            <p:cNvPr id="9" name="出自【趣你的PPT】(微信:qunideppt)：最优质的PPT资源库">
              <a:extLst>
                <a:ext uri="{FF2B5EF4-FFF2-40B4-BE49-F238E27FC236}">
                  <a16:creationId xmlns:a16="http://schemas.microsoft.com/office/drawing/2014/main" id="{D54CBE84-E715-4C4B-BE46-11DAD1E4C8CF}"/>
                </a:ext>
              </a:extLst>
            </p:cNvPr>
            <p:cNvSpPr/>
            <p:nvPr/>
          </p:nvSpPr>
          <p:spPr>
            <a:xfrm rot="2700000">
              <a:off x="5001793" y="2080060"/>
              <a:ext cx="529415" cy="828658"/>
            </a:xfrm>
            <a:custGeom>
              <a:avLst/>
              <a:gdLst>
                <a:gd name="connsiteX0" fmla="*/ 357737 w 548331"/>
                <a:gd name="connsiteY0" fmla="*/ 0 h 858265"/>
                <a:gd name="connsiteX1" fmla="*/ 548331 w 548331"/>
                <a:gd name="connsiteY1" fmla="*/ 190594 h 858265"/>
                <a:gd name="connsiteX2" fmla="*/ 499314 w 548331"/>
                <a:gd name="connsiteY2" fmla="*/ 248749 h 858265"/>
                <a:gd name="connsiteX3" fmla="*/ 276391 w 548331"/>
                <a:gd name="connsiteY3" fmla="*/ 772587 h 858265"/>
                <a:gd name="connsiteX4" fmla="*/ 264963 w 548331"/>
                <a:gd name="connsiteY4" fmla="*/ 858265 h 858265"/>
                <a:gd name="connsiteX5" fmla="*/ 0 w 548331"/>
                <a:gd name="connsiteY5" fmla="*/ 858265 h 858265"/>
                <a:gd name="connsiteX6" fmla="*/ 515 w 548331"/>
                <a:gd name="connsiteY6" fmla="*/ 847392 h 858265"/>
                <a:gd name="connsiteX7" fmla="*/ 354383 w 548331"/>
                <a:gd name="connsiteY7" fmla="*/ 3669 h 858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8331" h="858265">
                  <a:moveTo>
                    <a:pt x="357737" y="0"/>
                  </a:moveTo>
                  <a:lnTo>
                    <a:pt x="548331" y="190594"/>
                  </a:lnTo>
                  <a:lnTo>
                    <a:pt x="499314" y="248749"/>
                  </a:lnTo>
                  <a:cubicBezTo>
                    <a:pt x="388652" y="401435"/>
                    <a:pt x="310879" y="579514"/>
                    <a:pt x="276391" y="772587"/>
                  </a:cubicBezTo>
                  <a:lnTo>
                    <a:pt x="264963" y="858265"/>
                  </a:lnTo>
                  <a:lnTo>
                    <a:pt x="0" y="858265"/>
                  </a:lnTo>
                  <a:lnTo>
                    <a:pt x="515" y="847392"/>
                  </a:lnTo>
                  <a:cubicBezTo>
                    <a:pt x="30947" y="527672"/>
                    <a:pt x="158938" y="236396"/>
                    <a:pt x="354383" y="3669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ZHei-B01S"/>
                <a:cs typeface="+mn-ea"/>
                <a:sym typeface="+mn-lt"/>
              </a:endParaRPr>
            </a:p>
          </p:txBody>
        </p:sp>
        <p:sp>
          <p:nvSpPr>
            <p:cNvPr id="10" name="出自【趣你的PPT】(微信:qunideppt)：最优质的PPT资源库">
              <a:extLst>
                <a:ext uri="{FF2B5EF4-FFF2-40B4-BE49-F238E27FC236}">
                  <a16:creationId xmlns:a16="http://schemas.microsoft.com/office/drawing/2014/main" id="{506A1FD2-7D29-4C91-99A8-3A0BC1808ED6}"/>
                </a:ext>
              </a:extLst>
            </p:cNvPr>
            <p:cNvSpPr/>
            <p:nvPr/>
          </p:nvSpPr>
          <p:spPr>
            <a:xfrm flipH="1">
              <a:off x="6708624" y="2778549"/>
              <a:ext cx="529415" cy="828658"/>
            </a:xfrm>
            <a:custGeom>
              <a:avLst/>
              <a:gdLst>
                <a:gd name="connsiteX0" fmla="*/ 357737 w 548331"/>
                <a:gd name="connsiteY0" fmla="*/ 0 h 858265"/>
                <a:gd name="connsiteX1" fmla="*/ 548331 w 548331"/>
                <a:gd name="connsiteY1" fmla="*/ 190594 h 858265"/>
                <a:gd name="connsiteX2" fmla="*/ 499314 w 548331"/>
                <a:gd name="connsiteY2" fmla="*/ 248749 h 858265"/>
                <a:gd name="connsiteX3" fmla="*/ 276391 w 548331"/>
                <a:gd name="connsiteY3" fmla="*/ 772587 h 858265"/>
                <a:gd name="connsiteX4" fmla="*/ 264963 w 548331"/>
                <a:gd name="connsiteY4" fmla="*/ 858265 h 858265"/>
                <a:gd name="connsiteX5" fmla="*/ 0 w 548331"/>
                <a:gd name="connsiteY5" fmla="*/ 858265 h 858265"/>
                <a:gd name="connsiteX6" fmla="*/ 515 w 548331"/>
                <a:gd name="connsiteY6" fmla="*/ 847392 h 858265"/>
                <a:gd name="connsiteX7" fmla="*/ 354383 w 548331"/>
                <a:gd name="connsiteY7" fmla="*/ 3669 h 858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8331" h="858265">
                  <a:moveTo>
                    <a:pt x="357737" y="0"/>
                  </a:moveTo>
                  <a:lnTo>
                    <a:pt x="548331" y="190594"/>
                  </a:lnTo>
                  <a:lnTo>
                    <a:pt x="499314" y="248749"/>
                  </a:lnTo>
                  <a:cubicBezTo>
                    <a:pt x="388652" y="401435"/>
                    <a:pt x="310879" y="579514"/>
                    <a:pt x="276391" y="772587"/>
                  </a:cubicBezTo>
                  <a:lnTo>
                    <a:pt x="264963" y="858265"/>
                  </a:lnTo>
                  <a:lnTo>
                    <a:pt x="0" y="858265"/>
                  </a:lnTo>
                  <a:lnTo>
                    <a:pt x="515" y="847392"/>
                  </a:lnTo>
                  <a:cubicBezTo>
                    <a:pt x="30947" y="527672"/>
                    <a:pt x="158938" y="236396"/>
                    <a:pt x="354383" y="3669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ZHei-B01S"/>
                <a:cs typeface="+mn-ea"/>
                <a:sym typeface="+mn-lt"/>
              </a:endParaRPr>
            </a:p>
          </p:txBody>
        </p:sp>
        <p:sp>
          <p:nvSpPr>
            <p:cNvPr id="11" name="出自【趣你的PPT】(微信:qunideppt)：最优质的PPT资源库">
              <a:extLst>
                <a:ext uri="{FF2B5EF4-FFF2-40B4-BE49-F238E27FC236}">
                  <a16:creationId xmlns:a16="http://schemas.microsoft.com/office/drawing/2014/main" id="{13ADA05E-FE62-4454-B9F9-408418F8E452}"/>
                </a:ext>
              </a:extLst>
            </p:cNvPr>
            <p:cNvSpPr/>
            <p:nvPr/>
          </p:nvSpPr>
          <p:spPr>
            <a:xfrm rot="18900000" flipH="1">
              <a:off x="5973809" y="2086191"/>
              <a:ext cx="529415" cy="828658"/>
            </a:xfrm>
            <a:custGeom>
              <a:avLst/>
              <a:gdLst>
                <a:gd name="connsiteX0" fmla="*/ 357737 w 548331"/>
                <a:gd name="connsiteY0" fmla="*/ 0 h 858265"/>
                <a:gd name="connsiteX1" fmla="*/ 548331 w 548331"/>
                <a:gd name="connsiteY1" fmla="*/ 190594 h 858265"/>
                <a:gd name="connsiteX2" fmla="*/ 499314 w 548331"/>
                <a:gd name="connsiteY2" fmla="*/ 248749 h 858265"/>
                <a:gd name="connsiteX3" fmla="*/ 276391 w 548331"/>
                <a:gd name="connsiteY3" fmla="*/ 772587 h 858265"/>
                <a:gd name="connsiteX4" fmla="*/ 264963 w 548331"/>
                <a:gd name="connsiteY4" fmla="*/ 858265 h 858265"/>
                <a:gd name="connsiteX5" fmla="*/ 0 w 548331"/>
                <a:gd name="connsiteY5" fmla="*/ 858265 h 858265"/>
                <a:gd name="connsiteX6" fmla="*/ 515 w 548331"/>
                <a:gd name="connsiteY6" fmla="*/ 847392 h 858265"/>
                <a:gd name="connsiteX7" fmla="*/ 354383 w 548331"/>
                <a:gd name="connsiteY7" fmla="*/ 3669 h 858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8331" h="858265">
                  <a:moveTo>
                    <a:pt x="357737" y="0"/>
                  </a:moveTo>
                  <a:lnTo>
                    <a:pt x="548331" y="190594"/>
                  </a:lnTo>
                  <a:lnTo>
                    <a:pt x="499314" y="248749"/>
                  </a:lnTo>
                  <a:cubicBezTo>
                    <a:pt x="388652" y="401435"/>
                    <a:pt x="310879" y="579514"/>
                    <a:pt x="276391" y="772587"/>
                  </a:cubicBezTo>
                  <a:lnTo>
                    <a:pt x="264963" y="858265"/>
                  </a:lnTo>
                  <a:lnTo>
                    <a:pt x="0" y="858265"/>
                  </a:lnTo>
                  <a:lnTo>
                    <a:pt x="515" y="847392"/>
                  </a:lnTo>
                  <a:cubicBezTo>
                    <a:pt x="30947" y="527672"/>
                    <a:pt x="158938" y="236396"/>
                    <a:pt x="354383" y="3669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ZHei-B01S"/>
                <a:cs typeface="+mn-ea"/>
                <a:sym typeface="+mn-lt"/>
              </a:endParaRPr>
            </a:p>
          </p:txBody>
        </p:sp>
        <p:sp>
          <p:nvSpPr>
            <p:cNvPr id="12" name="出自【趣你的PPT】(微信:qunideppt)：最优质的PPT资源库">
              <a:extLst>
                <a:ext uri="{FF2B5EF4-FFF2-40B4-BE49-F238E27FC236}">
                  <a16:creationId xmlns:a16="http://schemas.microsoft.com/office/drawing/2014/main" id="{CA6A9251-E281-469B-A722-2EA4CFBCAD97}"/>
                </a:ext>
              </a:extLst>
            </p:cNvPr>
            <p:cNvSpPr/>
            <p:nvPr/>
          </p:nvSpPr>
          <p:spPr>
            <a:xfrm flipH="1" flipV="1">
              <a:off x="6702492" y="3870324"/>
              <a:ext cx="529415" cy="828658"/>
            </a:xfrm>
            <a:custGeom>
              <a:avLst/>
              <a:gdLst>
                <a:gd name="connsiteX0" fmla="*/ 357737 w 548331"/>
                <a:gd name="connsiteY0" fmla="*/ 0 h 858265"/>
                <a:gd name="connsiteX1" fmla="*/ 548331 w 548331"/>
                <a:gd name="connsiteY1" fmla="*/ 190594 h 858265"/>
                <a:gd name="connsiteX2" fmla="*/ 499314 w 548331"/>
                <a:gd name="connsiteY2" fmla="*/ 248749 h 858265"/>
                <a:gd name="connsiteX3" fmla="*/ 276391 w 548331"/>
                <a:gd name="connsiteY3" fmla="*/ 772587 h 858265"/>
                <a:gd name="connsiteX4" fmla="*/ 264963 w 548331"/>
                <a:gd name="connsiteY4" fmla="*/ 858265 h 858265"/>
                <a:gd name="connsiteX5" fmla="*/ 0 w 548331"/>
                <a:gd name="connsiteY5" fmla="*/ 858265 h 858265"/>
                <a:gd name="connsiteX6" fmla="*/ 515 w 548331"/>
                <a:gd name="connsiteY6" fmla="*/ 847392 h 858265"/>
                <a:gd name="connsiteX7" fmla="*/ 354383 w 548331"/>
                <a:gd name="connsiteY7" fmla="*/ 3669 h 858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8331" h="858265">
                  <a:moveTo>
                    <a:pt x="357737" y="0"/>
                  </a:moveTo>
                  <a:lnTo>
                    <a:pt x="548331" y="190594"/>
                  </a:lnTo>
                  <a:lnTo>
                    <a:pt x="499314" y="248749"/>
                  </a:lnTo>
                  <a:cubicBezTo>
                    <a:pt x="388652" y="401435"/>
                    <a:pt x="310879" y="579514"/>
                    <a:pt x="276391" y="772587"/>
                  </a:cubicBezTo>
                  <a:lnTo>
                    <a:pt x="264963" y="858265"/>
                  </a:lnTo>
                  <a:lnTo>
                    <a:pt x="0" y="858265"/>
                  </a:lnTo>
                  <a:lnTo>
                    <a:pt x="515" y="847392"/>
                  </a:lnTo>
                  <a:cubicBezTo>
                    <a:pt x="30947" y="527672"/>
                    <a:pt x="158938" y="236396"/>
                    <a:pt x="354383" y="3669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ZHei-B01S"/>
                <a:cs typeface="+mn-ea"/>
                <a:sym typeface="+mn-lt"/>
              </a:endParaRPr>
            </a:p>
          </p:txBody>
        </p:sp>
        <p:sp>
          <p:nvSpPr>
            <p:cNvPr id="13" name="出自【趣你的PPT】(微信:qunideppt)：最优质的PPT资源库">
              <a:extLst>
                <a:ext uri="{FF2B5EF4-FFF2-40B4-BE49-F238E27FC236}">
                  <a16:creationId xmlns:a16="http://schemas.microsoft.com/office/drawing/2014/main" id="{BCC0012B-313B-48BC-BDDC-B07AE980B049}"/>
                </a:ext>
              </a:extLst>
            </p:cNvPr>
            <p:cNvSpPr/>
            <p:nvPr/>
          </p:nvSpPr>
          <p:spPr>
            <a:xfrm rot="2700000" flipH="1" flipV="1">
              <a:off x="5951405" y="4574942"/>
              <a:ext cx="529415" cy="828658"/>
            </a:xfrm>
            <a:custGeom>
              <a:avLst/>
              <a:gdLst>
                <a:gd name="connsiteX0" fmla="*/ 357737 w 548331"/>
                <a:gd name="connsiteY0" fmla="*/ 0 h 858265"/>
                <a:gd name="connsiteX1" fmla="*/ 548331 w 548331"/>
                <a:gd name="connsiteY1" fmla="*/ 190594 h 858265"/>
                <a:gd name="connsiteX2" fmla="*/ 499314 w 548331"/>
                <a:gd name="connsiteY2" fmla="*/ 248749 h 858265"/>
                <a:gd name="connsiteX3" fmla="*/ 276391 w 548331"/>
                <a:gd name="connsiteY3" fmla="*/ 772587 h 858265"/>
                <a:gd name="connsiteX4" fmla="*/ 264963 w 548331"/>
                <a:gd name="connsiteY4" fmla="*/ 858265 h 858265"/>
                <a:gd name="connsiteX5" fmla="*/ 0 w 548331"/>
                <a:gd name="connsiteY5" fmla="*/ 858265 h 858265"/>
                <a:gd name="connsiteX6" fmla="*/ 515 w 548331"/>
                <a:gd name="connsiteY6" fmla="*/ 847392 h 858265"/>
                <a:gd name="connsiteX7" fmla="*/ 354383 w 548331"/>
                <a:gd name="connsiteY7" fmla="*/ 3669 h 858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8331" h="858265">
                  <a:moveTo>
                    <a:pt x="357737" y="0"/>
                  </a:moveTo>
                  <a:lnTo>
                    <a:pt x="548331" y="190594"/>
                  </a:lnTo>
                  <a:lnTo>
                    <a:pt x="499314" y="248749"/>
                  </a:lnTo>
                  <a:cubicBezTo>
                    <a:pt x="388652" y="401435"/>
                    <a:pt x="310879" y="579514"/>
                    <a:pt x="276391" y="772587"/>
                  </a:cubicBezTo>
                  <a:lnTo>
                    <a:pt x="264963" y="858265"/>
                  </a:lnTo>
                  <a:lnTo>
                    <a:pt x="0" y="858265"/>
                  </a:lnTo>
                  <a:lnTo>
                    <a:pt x="515" y="847392"/>
                  </a:lnTo>
                  <a:cubicBezTo>
                    <a:pt x="30947" y="527672"/>
                    <a:pt x="158938" y="236396"/>
                    <a:pt x="354383" y="3669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ZHei-B01S"/>
                <a:cs typeface="+mn-ea"/>
                <a:sym typeface="+mn-lt"/>
              </a:endParaRPr>
            </a:p>
          </p:txBody>
        </p:sp>
        <p:sp>
          <p:nvSpPr>
            <p:cNvPr id="14" name="出自【趣你的PPT】(微信:qunideppt)：最优质的PPT资源库">
              <a:extLst>
                <a:ext uri="{FF2B5EF4-FFF2-40B4-BE49-F238E27FC236}">
                  <a16:creationId xmlns:a16="http://schemas.microsoft.com/office/drawing/2014/main" id="{D8939939-B8F7-42C6-90AF-754B09452221}"/>
                </a:ext>
              </a:extLst>
            </p:cNvPr>
            <p:cNvSpPr/>
            <p:nvPr/>
          </p:nvSpPr>
          <p:spPr>
            <a:xfrm flipV="1">
              <a:off x="4273108" y="3876455"/>
              <a:ext cx="529415" cy="828658"/>
            </a:xfrm>
            <a:custGeom>
              <a:avLst/>
              <a:gdLst>
                <a:gd name="connsiteX0" fmla="*/ 357737 w 548331"/>
                <a:gd name="connsiteY0" fmla="*/ 0 h 858265"/>
                <a:gd name="connsiteX1" fmla="*/ 548331 w 548331"/>
                <a:gd name="connsiteY1" fmla="*/ 190594 h 858265"/>
                <a:gd name="connsiteX2" fmla="*/ 499314 w 548331"/>
                <a:gd name="connsiteY2" fmla="*/ 248749 h 858265"/>
                <a:gd name="connsiteX3" fmla="*/ 276391 w 548331"/>
                <a:gd name="connsiteY3" fmla="*/ 772587 h 858265"/>
                <a:gd name="connsiteX4" fmla="*/ 264963 w 548331"/>
                <a:gd name="connsiteY4" fmla="*/ 858265 h 858265"/>
                <a:gd name="connsiteX5" fmla="*/ 0 w 548331"/>
                <a:gd name="connsiteY5" fmla="*/ 858265 h 858265"/>
                <a:gd name="connsiteX6" fmla="*/ 515 w 548331"/>
                <a:gd name="connsiteY6" fmla="*/ 847392 h 858265"/>
                <a:gd name="connsiteX7" fmla="*/ 354383 w 548331"/>
                <a:gd name="connsiteY7" fmla="*/ 3669 h 858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8331" h="858265">
                  <a:moveTo>
                    <a:pt x="357737" y="0"/>
                  </a:moveTo>
                  <a:lnTo>
                    <a:pt x="548331" y="190594"/>
                  </a:lnTo>
                  <a:lnTo>
                    <a:pt x="499314" y="248749"/>
                  </a:lnTo>
                  <a:cubicBezTo>
                    <a:pt x="388652" y="401435"/>
                    <a:pt x="310879" y="579514"/>
                    <a:pt x="276391" y="772587"/>
                  </a:cubicBezTo>
                  <a:lnTo>
                    <a:pt x="264963" y="858265"/>
                  </a:lnTo>
                  <a:lnTo>
                    <a:pt x="0" y="858265"/>
                  </a:lnTo>
                  <a:lnTo>
                    <a:pt x="515" y="847392"/>
                  </a:lnTo>
                  <a:cubicBezTo>
                    <a:pt x="30947" y="527672"/>
                    <a:pt x="158938" y="236396"/>
                    <a:pt x="354383" y="3669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ZHei-B01S"/>
                <a:cs typeface="+mn-ea"/>
                <a:sym typeface="+mn-lt"/>
              </a:endParaRPr>
            </a:p>
          </p:txBody>
        </p:sp>
        <p:sp>
          <p:nvSpPr>
            <p:cNvPr id="15" name="出自【趣你的PPT】(微信:qunideppt)：最优质的PPT资源库">
              <a:extLst>
                <a:ext uri="{FF2B5EF4-FFF2-40B4-BE49-F238E27FC236}">
                  <a16:creationId xmlns:a16="http://schemas.microsoft.com/office/drawing/2014/main" id="{DC813F00-0D85-4CE7-93F8-D7B3C5A8849A}"/>
                </a:ext>
              </a:extLst>
            </p:cNvPr>
            <p:cNvSpPr/>
            <p:nvPr/>
          </p:nvSpPr>
          <p:spPr>
            <a:xfrm rot="18900000" flipV="1">
              <a:off x="5007923" y="4568812"/>
              <a:ext cx="529415" cy="828658"/>
            </a:xfrm>
            <a:custGeom>
              <a:avLst/>
              <a:gdLst>
                <a:gd name="connsiteX0" fmla="*/ 357737 w 548331"/>
                <a:gd name="connsiteY0" fmla="*/ 0 h 858265"/>
                <a:gd name="connsiteX1" fmla="*/ 548331 w 548331"/>
                <a:gd name="connsiteY1" fmla="*/ 190594 h 858265"/>
                <a:gd name="connsiteX2" fmla="*/ 499314 w 548331"/>
                <a:gd name="connsiteY2" fmla="*/ 248749 h 858265"/>
                <a:gd name="connsiteX3" fmla="*/ 276391 w 548331"/>
                <a:gd name="connsiteY3" fmla="*/ 772587 h 858265"/>
                <a:gd name="connsiteX4" fmla="*/ 264963 w 548331"/>
                <a:gd name="connsiteY4" fmla="*/ 858265 h 858265"/>
                <a:gd name="connsiteX5" fmla="*/ 0 w 548331"/>
                <a:gd name="connsiteY5" fmla="*/ 858265 h 858265"/>
                <a:gd name="connsiteX6" fmla="*/ 515 w 548331"/>
                <a:gd name="connsiteY6" fmla="*/ 847392 h 858265"/>
                <a:gd name="connsiteX7" fmla="*/ 354383 w 548331"/>
                <a:gd name="connsiteY7" fmla="*/ 3669 h 858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8331" h="858265">
                  <a:moveTo>
                    <a:pt x="357737" y="0"/>
                  </a:moveTo>
                  <a:lnTo>
                    <a:pt x="548331" y="190594"/>
                  </a:lnTo>
                  <a:lnTo>
                    <a:pt x="499314" y="248749"/>
                  </a:lnTo>
                  <a:cubicBezTo>
                    <a:pt x="388652" y="401435"/>
                    <a:pt x="310879" y="579514"/>
                    <a:pt x="276391" y="772587"/>
                  </a:cubicBezTo>
                  <a:lnTo>
                    <a:pt x="264963" y="858265"/>
                  </a:lnTo>
                  <a:lnTo>
                    <a:pt x="0" y="858265"/>
                  </a:lnTo>
                  <a:lnTo>
                    <a:pt x="515" y="847392"/>
                  </a:lnTo>
                  <a:cubicBezTo>
                    <a:pt x="30947" y="527672"/>
                    <a:pt x="158938" y="236396"/>
                    <a:pt x="354383" y="3669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ZHei-B01S"/>
                <a:cs typeface="+mn-ea"/>
                <a:sym typeface="+mn-lt"/>
              </a:endParaRPr>
            </a:p>
          </p:txBody>
        </p:sp>
        <p:cxnSp>
          <p:nvCxnSpPr>
            <p:cNvPr id="16" name="出自【趣你的PPT】(微信:qunideppt)：最优质的PPT资源库">
              <a:extLst>
                <a:ext uri="{FF2B5EF4-FFF2-40B4-BE49-F238E27FC236}">
                  <a16:creationId xmlns:a16="http://schemas.microsoft.com/office/drawing/2014/main" id="{AA5FA7F7-56B8-4C56-94EB-9E9A20A6274E}"/>
                </a:ext>
              </a:extLst>
            </p:cNvPr>
            <p:cNvCxnSpPr/>
            <p:nvPr/>
          </p:nvCxnSpPr>
          <p:spPr>
            <a:xfrm flipH="1">
              <a:off x="3910321" y="3760342"/>
              <a:ext cx="618000" cy="0"/>
            </a:xfrm>
            <a:prstGeom prst="line">
              <a:avLst/>
            </a:prstGeom>
            <a:grpFill/>
            <a:ln w="19050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tailEnd type="oval"/>
            </a:ln>
            <a:effectLst/>
          </p:spPr>
        </p:cxnSp>
        <p:grpSp>
          <p:nvGrpSpPr>
            <p:cNvPr id="17" name="Group 13出自【趣你的PPT】(微信:qunideppt)：最优质的PPT资源库">
              <a:extLst>
                <a:ext uri="{FF2B5EF4-FFF2-40B4-BE49-F238E27FC236}">
                  <a16:creationId xmlns:a16="http://schemas.microsoft.com/office/drawing/2014/main" id="{502BF9F4-9244-4EF6-B96B-D0F43A450114}"/>
                </a:ext>
              </a:extLst>
            </p:cNvPr>
            <p:cNvGrpSpPr/>
            <p:nvPr/>
          </p:nvGrpSpPr>
          <p:grpSpPr>
            <a:xfrm>
              <a:off x="3953424" y="2325727"/>
              <a:ext cx="692928" cy="618000"/>
              <a:chOff x="4228147" y="2074893"/>
              <a:chExt cx="692928" cy="640080"/>
            </a:xfrm>
            <a:grpFill/>
          </p:grpSpPr>
          <p:cxnSp>
            <p:nvCxnSpPr>
              <p:cNvPr id="28" name="出自【趣你的PPT】(微信:qunideppt)：最优质的PPT资源库">
                <a:extLst>
                  <a:ext uri="{FF2B5EF4-FFF2-40B4-BE49-F238E27FC236}">
                    <a16:creationId xmlns:a16="http://schemas.microsoft.com/office/drawing/2014/main" id="{0923ECF4-26E0-4F47-8F12-2C07ADF49E6F}"/>
                  </a:ext>
                </a:extLst>
              </p:cNvPr>
              <p:cNvCxnSpPr/>
              <p:nvPr/>
            </p:nvCxnSpPr>
            <p:spPr>
              <a:xfrm rot="2700000" flipH="1">
                <a:off x="4601035" y="2394933"/>
                <a:ext cx="640080" cy="0"/>
              </a:xfrm>
              <a:prstGeom prst="line">
                <a:avLst/>
              </a:prstGeom>
              <a:grpFill/>
              <a:ln w="19050" cap="sq" cmpd="sng" algn="ctr">
                <a:solidFill>
                  <a:srgbClr val="4D9EBB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9" name="出自【趣你的PPT】(微信:qunideppt)：最优质的PPT资源库">
                <a:extLst>
                  <a:ext uri="{FF2B5EF4-FFF2-40B4-BE49-F238E27FC236}">
                    <a16:creationId xmlns:a16="http://schemas.microsoft.com/office/drawing/2014/main" id="{194CCDA3-6C1D-4FB3-ABCE-8AE566107CDE}"/>
                  </a:ext>
                </a:extLst>
              </p:cNvPr>
              <p:cNvCxnSpPr/>
              <p:nvPr/>
            </p:nvCxnSpPr>
            <p:spPr>
              <a:xfrm flipH="1">
                <a:off x="4228147" y="2151217"/>
                <a:ext cx="466625" cy="0"/>
              </a:xfrm>
              <a:prstGeom prst="line">
                <a:avLst/>
              </a:prstGeom>
              <a:grpFill/>
              <a:ln w="19050" cap="flat" cmpd="sng" algn="ctr">
                <a:solidFill>
                  <a:srgbClr val="4D9EBB"/>
                </a:solidFill>
                <a:prstDash val="solid"/>
                <a:miter lim="800000"/>
                <a:headEnd type="none" w="med" len="med"/>
                <a:tailEnd type="oval" w="med" len="med"/>
              </a:ln>
              <a:effectLst/>
            </p:spPr>
          </p:cxnSp>
        </p:grpSp>
        <p:grpSp>
          <p:nvGrpSpPr>
            <p:cNvPr id="18" name="Group 16出自【趣你的PPT】(微信:qunideppt)：最优质的PPT资源库">
              <a:extLst>
                <a:ext uri="{FF2B5EF4-FFF2-40B4-BE49-F238E27FC236}">
                  <a16:creationId xmlns:a16="http://schemas.microsoft.com/office/drawing/2014/main" id="{1B1D0B77-2181-450D-9D38-CCD3771BACCA}"/>
                </a:ext>
              </a:extLst>
            </p:cNvPr>
            <p:cNvGrpSpPr/>
            <p:nvPr/>
          </p:nvGrpSpPr>
          <p:grpSpPr>
            <a:xfrm flipV="1">
              <a:off x="3745024" y="4548952"/>
              <a:ext cx="864389" cy="618000"/>
              <a:chOff x="4056686" y="2074893"/>
              <a:chExt cx="864389" cy="640080"/>
            </a:xfrm>
            <a:grpFill/>
          </p:grpSpPr>
          <p:cxnSp>
            <p:nvCxnSpPr>
              <p:cNvPr id="26" name="出自【趣你的PPT】(微信:qunideppt)：最优质的PPT资源库">
                <a:extLst>
                  <a:ext uri="{FF2B5EF4-FFF2-40B4-BE49-F238E27FC236}">
                    <a16:creationId xmlns:a16="http://schemas.microsoft.com/office/drawing/2014/main" id="{C4606ADB-C659-428F-8C1E-97188505A1A6}"/>
                  </a:ext>
                </a:extLst>
              </p:cNvPr>
              <p:cNvCxnSpPr/>
              <p:nvPr/>
            </p:nvCxnSpPr>
            <p:spPr>
              <a:xfrm rot="2700000" flipH="1">
                <a:off x="4601035" y="2394933"/>
                <a:ext cx="640080" cy="0"/>
              </a:xfrm>
              <a:prstGeom prst="line">
                <a:avLst/>
              </a:prstGeom>
              <a:grpFill/>
              <a:ln w="19050" cap="sq" cmpd="sng" algn="ctr">
                <a:solidFill>
                  <a:srgbClr val="4D9EBB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7" name="出自【趣你的PPT】(微信:qunideppt)：最优质的PPT资源库">
                <a:extLst>
                  <a:ext uri="{FF2B5EF4-FFF2-40B4-BE49-F238E27FC236}">
                    <a16:creationId xmlns:a16="http://schemas.microsoft.com/office/drawing/2014/main" id="{D30B20C6-AD1C-43D2-AA3F-658EF20E2008}"/>
                  </a:ext>
                </a:extLst>
              </p:cNvPr>
              <p:cNvCxnSpPr/>
              <p:nvPr/>
            </p:nvCxnSpPr>
            <p:spPr>
              <a:xfrm flipH="1" flipV="1">
                <a:off x="4056686" y="2166249"/>
                <a:ext cx="638087" cy="0"/>
              </a:xfrm>
              <a:prstGeom prst="line">
                <a:avLst/>
              </a:prstGeom>
              <a:grpFill/>
              <a:ln w="19050" cap="flat" cmpd="sng" algn="ctr">
                <a:solidFill>
                  <a:srgbClr val="4D9EBB"/>
                </a:solidFill>
                <a:prstDash val="solid"/>
                <a:miter lim="800000"/>
                <a:headEnd type="none" w="med" len="med"/>
                <a:tailEnd type="oval" w="med" len="med"/>
              </a:ln>
              <a:effectLst/>
            </p:spPr>
          </p:cxnSp>
        </p:grpSp>
        <p:grpSp>
          <p:nvGrpSpPr>
            <p:cNvPr id="19" name="Group 20出自【趣你的PPT】(微信:qunideppt)：最优质的PPT资源库">
              <a:extLst>
                <a:ext uri="{FF2B5EF4-FFF2-40B4-BE49-F238E27FC236}">
                  <a16:creationId xmlns:a16="http://schemas.microsoft.com/office/drawing/2014/main" id="{E3162B7A-3103-4748-9D30-B8F4DEA4E7EB}"/>
                </a:ext>
              </a:extLst>
            </p:cNvPr>
            <p:cNvGrpSpPr/>
            <p:nvPr/>
          </p:nvGrpSpPr>
          <p:grpSpPr>
            <a:xfrm flipH="1">
              <a:off x="6869545" y="2304248"/>
              <a:ext cx="859240" cy="618000"/>
              <a:chOff x="4061835" y="2074893"/>
              <a:chExt cx="859240" cy="640080"/>
            </a:xfrm>
            <a:grpFill/>
          </p:grpSpPr>
          <p:cxnSp>
            <p:nvCxnSpPr>
              <p:cNvPr id="24" name="出自【趣你的PPT】(微信:qunideppt)：最优质的PPT资源库">
                <a:extLst>
                  <a:ext uri="{FF2B5EF4-FFF2-40B4-BE49-F238E27FC236}">
                    <a16:creationId xmlns:a16="http://schemas.microsoft.com/office/drawing/2014/main" id="{1ED429FD-19D2-4FAB-A2D9-22880AE87CEF}"/>
                  </a:ext>
                </a:extLst>
              </p:cNvPr>
              <p:cNvCxnSpPr/>
              <p:nvPr/>
            </p:nvCxnSpPr>
            <p:spPr>
              <a:xfrm rot="2700000" flipH="1">
                <a:off x="4601035" y="2394933"/>
                <a:ext cx="640080" cy="0"/>
              </a:xfrm>
              <a:prstGeom prst="line">
                <a:avLst/>
              </a:prstGeom>
              <a:grpFill/>
              <a:ln w="19050" cap="sq" cmpd="sng" algn="ctr">
                <a:solidFill>
                  <a:srgbClr val="4D9EBB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5" name="出自【趣你的PPT】(微信:qunideppt)：最优质的PPT资源库">
                <a:extLst>
                  <a:ext uri="{FF2B5EF4-FFF2-40B4-BE49-F238E27FC236}">
                    <a16:creationId xmlns:a16="http://schemas.microsoft.com/office/drawing/2014/main" id="{046D948A-812E-4DA7-9FB6-13DE0B9B84D4}"/>
                  </a:ext>
                </a:extLst>
              </p:cNvPr>
              <p:cNvCxnSpPr/>
              <p:nvPr/>
            </p:nvCxnSpPr>
            <p:spPr>
              <a:xfrm flipH="1">
                <a:off x="4061835" y="2151217"/>
                <a:ext cx="632937" cy="0"/>
              </a:xfrm>
              <a:prstGeom prst="line">
                <a:avLst/>
              </a:prstGeom>
              <a:grpFill/>
              <a:ln w="19050" cap="flat" cmpd="sng" algn="ctr">
                <a:solidFill>
                  <a:srgbClr val="4D9EBB"/>
                </a:solidFill>
                <a:prstDash val="solid"/>
                <a:miter lim="800000"/>
                <a:headEnd type="none" w="med" len="med"/>
                <a:tailEnd type="oval" w="med" len="med"/>
              </a:ln>
              <a:effectLst/>
            </p:spPr>
          </p:cxnSp>
        </p:grpSp>
        <p:cxnSp>
          <p:nvCxnSpPr>
            <p:cNvPr id="20" name="出自【趣你的PPT】(微信:qunideppt)：最优质的PPT资源库">
              <a:extLst>
                <a:ext uri="{FF2B5EF4-FFF2-40B4-BE49-F238E27FC236}">
                  <a16:creationId xmlns:a16="http://schemas.microsoft.com/office/drawing/2014/main" id="{7502002C-D38A-4366-B44E-7CE0ED0D1FA0}"/>
                </a:ext>
              </a:extLst>
            </p:cNvPr>
            <p:cNvCxnSpPr/>
            <p:nvPr/>
          </p:nvCxnSpPr>
          <p:spPr>
            <a:xfrm rot="5400000" flipV="1">
              <a:off x="7299165" y="3396022"/>
              <a:ext cx="0" cy="618000"/>
            </a:xfrm>
            <a:prstGeom prst="line">
              <a:avLst/>
            </a:prstGeom>
            <a:grpFill/>
            <a:ln w="19050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tailEnd type="oval"/>
            </a:ln>
            <a:effectLst/>
          </p:spPr>
        </p:cxnSp>
        <p:grpSp>
          <p:nvGrpSpPr>
            <p:cNvPr id="21" name="Group 24出自【趣你的PPT】(微信:qunideppt)：最优质的PPT资源库">
              <a:extLst>
                <a:ext uri="{FF2B5EF4-FFF2-40B4-BE49-F238E27FC236}">
                  <a16:creationId xmlns:a16="http://schemas.microsoft.com/office/drawing/2014/main" id="{64FA7257-1E83-4BEB-965E-A5EB5DBC245B}"/>
                </a:ext>
              </a:extLst>
            </p:cNvPr>
            <p:cNvGrpSpPr/>
            <p:nvPr/>
          </p:nvGrpSpPr>
          <p:grpSpPr>
            <a:xfrm flipH="1" flipV="1">
              <a:off x="6821094" y="4548952"/>
              <a:ext cx="864002" cy="618000"/>
              <a:chOff x="4057073" y="2074893"/>
              <a:chExt cx="864002" cy="640080"/>
            </a:xfrm>
            <a:grpFill/>
          </p:grpSpPr>
          <p:cxnSp>
            <p:nvCxnSpPr>
              <p:cNvPr id="22" name="出自【趣你的PPT】(微信:qunideppt)：最优质的PPT资源库">
                <a:extLst>
                  <a:ext uri="{FF2B5EF4-FFF2-40B4-BE49-F238E27FC236}">
                    <a16:creationId xmlns:a16="http://schemas.microsoft.com/office/drawing/2014/main" id="{DA5C864B-4E64-4650-B910-DFE6DA2A4D27}"/>
                  </a:ext>
                </a:extLst>
              </p:cNvPr>
              <p:cNvCxnSpPr/>
              <p:nvPr/>
            </p:nvCxnSpPr>
            <p:spPr>
              <a:xfrm rot="2700000" flipH="1">
                <a:off x="4601035" y="2394933"/>
                <a:ext cx="640080" cy="0"/>
              </a:xfrm>
              <a:prstGeom prst="line">
                <a:avLst/>
              </a:prstGeom>
              <a:grpFill/>
              <a:ln w="19050" cap="sq" cmpd="sng" algn="ctr">
                <a:solidFill>
                  <a:srgbClr val="4D9EBB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3" name="出自【趣你的PPT】(微信:qunideppt)：最优质的PPT资源库">
                <a:extLst>
                  <a:ext uri="{FF2B5EF4-FFF2-40B4-BE49-F238E27FC236}">
                    <a16:creationId xmlns:a16="http://schemas.microsoft.com/office/drawing/2014/main" id="{B0C5C391-02B1-43FA-96FF-7EC55B891030}"/>
                  </a:ext>
                </a:extLst>
              </p:cNvPr>
              <p:cNvCxnSpPr/>
              <p:nvPr/>
            </p:nvCxnSpPr>
            <p:spPr>
              <a:xfrm flipH="1" flipV="1">
                <a:off x="4057073" y="2166249"/>
                <a:ext cx="637699" cy="0"/>
              </a:xfrm>
              <a:prstGeom prst="line">
                <a:avLst/>
              </a:prstGeom>
              <a:grpFill/>
              <a:ln w="19050" cap="flat" cmpd="sng" algn="ctr">
                <a:solidFill>
                  <a:srgbClr val="4D9EBB"/>
                </a:solidFill>
                <a:prstDash val="solid"/>
                <a:miter lim="800000"/>
                <a:headEnd type="none" w="med" len="med"/>
                <a:tailEnd type="oval" w="med" len="med"/>
              </a:ln>
              <a:effectLst/>
            </p:spPr>
          </p:cxnSp>
        </p:grpSp>
      </p:grpSp>
      <p:sp>
        <p:nvSpPr>
          <p:cNvPr id="30" name="出自【趣你的PPT】(微信:qunideppt)：最优质的PPT资源库">
            <a:extLst>
              <a:ext uri="{FF2B5EF4-FFF2-40B4-BE49-F238E27FC236}">
                <a16:creationId xmlns:a16="http://schemas.microsoft.com/office/drawing/2014/main" id="{CDEB251E-A27E-4A5E-BA3A-7264C3CC0F8D}"/>
              </a:ext>
            </a:extLst>
          </p:cNvPr>
          <p:cNvSpPr txBox="1"/>
          <p:nvPr/>
        </p:nvSpPr>
        <p:spPr>
          <a:xfrm>
            <a:off x="2357923" y="1846990"/>
            <a:ext cx="2276151" cy="3603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ExtraLight" pitchFamily="34" charset="-122"/>
                <a:ea typeface="思源黑体 CN ExtraLight" pitchFamily="34" charset="-122"/>
                <a:cs typeface="+mn-ea"/>
                <a:sym typeface="+mn-lt"/>
              </a:rPr>
              <a:t>添加您的优势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思源黑体 CN ExtraLight" pitchFamily="34" charset="-122"/>
              <a:ea typeface="思源黑体 CN ExtraLight" pitchFamily="34" charset="-122"/>
              <a:cs typeface="+mn-ea"/>
              <a:sym typeface="+mn-lt"/>
            </a:endParaRPr>
          </a:p>
        </p:txBody>
      </p:sp>
      <p:sp>
        <p:nvSpPr>
          <p:cNvPr id="31" name="出自【趣你的PPT】(微信:qunideppt)：最优质的PPT资源库">
            <a:extLst>
              <a:ext uri="{FF2B5EF4-FFF2-40B4-BE49-F238E27FC236}">
                <a16:creationId xmlns:a16="http://schemas.microsoft.com/office/drawing/2014/main" id="{9946239B-16EC-447F-94DC-F282E94FFC64}"/>
              </a:ext>
            </a:extLst>
          </p:cNvPr>
          <p:cNvSpPr txBox="1"/>
          <p:nvPr/>
        </p:nvSpPr>
        <p:spPr>
          <a:xfrm>
            <a:off x="2350167" y="3213991"/>
            <a:ext cx="2346640" cy="3603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ExtraLight" pitchFamily="34" charset="-122"/>
                <a:ea typeface="思源黑体 CN ExtraLight" pitchFamily="34" charset="-122"/>
                <a:cs typeface="+mn-ea"/>
                <a:sym typeface="+mn-lt"/>
              </a:rPr>
              <a:t>添加您的优势</a:t>
            </a:r>
            <a:endParaRPr lang="en-US" altLang="zh-CN" sz="2000" b="1" dirty="0">
              <a:solidFill>
                <a:schemeClr val="tx1">
                  <a:lumMod val="85000"/>
                  <a:lumOff val="15000"/>
                </a:schemeClr>
              </a:solidFill>
              <a:latin typeface="思源黑体 CN ExtraLight" pitchFamily="34" charset="-122"/>
              <a:ea typeface="思源黑体 CN ExtraLight" pitchFamily="34" charset="-122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字魂59号-创粗黑" pitchFamily="2" charset="-122"/>
              <a:ea typeface="字魂59号-创粗黑" pitchFamily="2" charset="-122"/>
              <a:cs typeface="+mn-ea"/>
              <a:sym typeface="+mn-lt"/>
            </a:endParaRPr>
          </a:p>
        </p:txBody>
      </p:sp>
      <p:sp>
        <p:nvSpPr>
          <p:cNvPr id="32" name="出自【趣你的PPT】(微信:qunideppt)：最优质的PPT资源库">
            <a:extLst>
              <a:ext uri="{FF2B5EF4-FFF2-40B4-BE49-F238E27FC236}">
                <a16:creationId xmlns:a16="http://schemas.microsoft.com/office/drawing/2014/main" id="{1277E899-5614-4A8C-8688-6A52ED971D72}"/>
              </a:ext>
            </a:extLst>
          </p:cNvPr>
          <p:cNvSpPr txBox="1"/>
          <p:nvPr/>
        </p:nvSpPr>
        <p:spPr>
          <a:xfrm>
            <a:off x="2372236" y="4806437"/>
            <a:ext cx="2443763" cy="3603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ExtraLight" pitchFamily="34" charset="-122"/>
                <a:ea typeface="思源黑体 CN ExtraLight" pitchFamily="34" charset="-122"/>
                <a:cs typeface="+mn-ea"/>
                <a:sym typeface="+mn-lt"/>
              </a:rPr>
              <a:t>添加您的优势</a:t>
            </a:r>
            <a:endParaRPr lang="en-US" altLang="zh-CN" sz="2000" b="1" dirty="0">
              <a:solidFill>
                <a:schemeClr val="tx1">
                  <a:lumMod val="85000"/>
                  <a:lumOff val="15000"/>
                </a:schemeClr>
              </a:solidFill>
              <a:latin typeface="思源黑体 CN ExtraLight" pitchFamily="34" charset="-122"/>
              <a:ea typeface="思源黑体 CN ExtraLight" pitchFamily="34" charset="-122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FZHei-B01S"/>
              <a:ea typeface="+mn-ea"/>
              <a:cs typeface="+mn-ea"/>
              <a:sym typeface="+mn-lt"/>
            </a:endParaRPr>
          </a:p>
        </p:txBody>
      </p:sp>
      <p:sp>
        <p:nvSpPr>
          <p:cNvPr id="33" name="出自【趣你的PPT】(微信:qunideppt)：最优质的PPT资源库">
            <a:extLst>
              <a:ext uri="{FF2B5EF4-FFF2-40B4-BE49-F238E27FC236}">
                <a16:creationId xmlns:a16="http://schemas.microsoft.com/office/drawing/2014/main" id="{AF317776-7106-4C5C-A26F-48944C251EE1}"/>
              </a:ext>
            </a:extLst>
          </p:cNvPr>
          <p:cNvSpPr txBox="1"/>
          <p:nvPr/>
        </p:nvSpPr>
        <p:spPr>
          <a:xfrm>
            <a:off x="8197716" y="4702303"/>
            <a:ext cx="2408874" cy="3603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ExtraLight" pitchFamily="34" charset="-122"/>
                <a:ea typeface="思源黑体 CN ExtraLight" pitchFamily="34" charset="-122"/>
                <a:cs typeface="+mn-ea"/>
                <a:sym typeface="+mn-lt"/>
              </a:rPr>
              <a:t>添加您的优势</a:t>
            </a:r>
            <a:endParaRPr lang="en-US" altLang="zh-CN" sz="2000" b="1" dirty="0">
              <a:solidFill>
                <a:schemeClr val="tx1">
                  <a:lumMod val="85000"/>
                  <a:lumOff val="15000"/>
                </a:schemeClr>
              </a:solidFill>
              <a:latin typeface="思源黑体 CN ExtraLight" pitchFamily="34" charset="-122"/>
              <a:ea typeface="思源黑体 CN ExtraLight" pitchFamily="34" charset="-122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FZHei-B01S"/>
              <a:ea typeface="+mn-ea"/>
              <a:cs typeface="+mn-ea"/>
              <a:sym typeface="+mn-lt"/>
            </a:endParaRPr>
          </a:p>
        </p:txBody>
      </p:sp>
      <p:sp>
        <p:nvSpPr>
          <p:cNvPr id="34" name="出自【趣你的PPT】(微信:qunideppt)：最优质的PPT资源库">
            <a:extLst>
              <a:ext uri="{FF2B5EF4-FFF2-40B4-BE49-F238E27FC236}">
                <a16:creationId xmlns:a16="http://schemas.microsoft.com/office/drawing/2014/main" id="{195AE3A0-4CD6-4585-A1AD-F00C17AD0B62}"/>
              </a:ext>
            </a:extLst>
          </p:cNvPr>
          <p:cNvSpPr txBox="1"/>
          <p:nvPr/>
        </p:nvSpPr>
        <p:spPr>
          <a:xfrm>
            <a:off x="8021312" y="3200225"/>
            <a:ext cx="2574606" cy="3603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ExtraLight" pitchFamily="34" charset="-122"/>
                <a:ea typeface="思源黑体 CN ExtraLight" pitchFamily="34" charset="-122"/>
                <a:cs typeface="+mn-ea"/>
                <a:sym typeface="+mn-lt"/>
              </a:rPr>
              <a:t>添加您的优势</a:t>
            </a:r>
            <a:endParaRPr lang="en-US" altLang="zh-CN" sz="2000" b="1" dirty="0">
              <a:solidFill>
                <a:schemeClr val="tx1">
                  <a:lumMod val="85000"/>
                  <a:lumOff val="15000"/>
                </a:schemeClr>
              </a:solidFill>
              <a:latin typeface="思源黑体 CN ExtraLight" pitchFamily="34" charset="-122"/>
              <a:ea typeface="思源黑体 CN ExtraLight" pitchFamily="34" charset="-122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字魂59号-创粗黑" pitchFamily="2" charset="-122"/>
              <a:ea typeface="字魂59号-创粗黑" pitchFamily="2" charset="-122"/>
              <a:cs typeface="+mn-ea"/>
              <a:sym typeface="+mn-lt"/>
            </a:endParaRPr>
          </a:p>
        </p:txBody>
      </p:sp>
      <p:sp>
        <p:nvSpPr>
          <p:cNvPr id="35" name="出自【趣你的PPT】(微信:qunideppt)：最优质的PPT资源库">
            <a:extLst>
              <a:ext uri="{FF2B5EF4-FFF2-40B4-BE49-F238E27FC236}">
                <a16:creationId xmlns:a16="http://schemas.microsoft.com/office/drawing/2014/main" id="{DB3810BD-A573-4CC7-9C05-BAC9A6316C34}"/>
              </a:ext>
            </a:extLst>
          </p:cNvPr>
          <p:cNvSpPr txBox="1"/>
          <p:nvPr/>
        </p:nvSpPr>
        <p:spPr>
          <a:xfrm>
            <a:off x="8021312" y="1846989"/>
            <a:ext cx="2348918" cy="3603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ExtraLight" pitchFamily="34" charset="-122"/>
                <a:ea typeface="思源黑体 CN ExtraLight" pitchFamily="34" charset="-122"/>
                <a:cs typeface="+mn-ea"/>
                <a:sym typeface="+mn-lt"/>
              </a:rPr>
              <a:t>添加您的优势</a:t>
            </a:r>
            <a:endParaRPr lang="en-US" altLang="zh-CN" sz="2000" b="1" dirty="0">
              <a:solidFill>
                <a:schemeClr val="tx1">
                  <a:lumMod val="85000"/>
                  <a:lumOff val="15000"/>
                </a:schemeClr>
              </a:solidFill>
              <a:latin typeface="思源黑体 CN ExtraLight" pitchFamily="34" charset="-122"/>
              <a:ea typeface="思源黑体 CN ExtraLight" pitchFamily="34" charset="-122"/>
              <a:cs typeface="+mn-ea"/>
              <a:sym typeface="+mn-lt"/>
            </a:endParaRPr>
          </a:p>
        </p:txBody>
      </p:sp>
      <p:sp>
        <p:nvSpPr>
          <p:cNvPr id="36" name="出自【趣你的PPT】(微信:qunideppt)：最优质的PPT资源库">
            <a:extLst>
              <a:ext uri="{FF2B5EF4-FFF2-40B4-BE49-F238E27FC236}">
                <a16:creationId xmlns:a16="http://schemas.microsoft.com/office/drawing/2014/main" id="{9DB03C3B-72A6-4989-A2C6-F137A91D732C}"/>
              </a:ext>
            </a:extLst>
          </p:cNvPr>
          <p:cNvSpPr/>
          <p:nvPr/>
        </p:nvSpPr>
        <p:spPr>
          <a:xfrm>
            <a:off x="1337461" y="3560560"/>
            <a:ext cx="2785113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字魂58号-创中黑" pitchFamily="2" charset="-122"/>
                <a:ea typeface="字魂58号-创中黑" pitchFamily="2" charset="-122"/>
                <a:cs typeface="+mn-ea"/>
                <a:sym typeface="+mn-lt"/>
              </a:rPr>
              <a:t>单击此处编辑标题，单击此处编辑标题</a:t>
            </a:r>
            <a:endParaRPr lang="en-US" altLang="en-US" dirty="0">
              <a:solidFill>
                <a:schemeClr val="tx1">
                  <a:lumMod val="85000"/>
                  <a:lumOff val="15000"/>
                </a:schemeClr>
              </a:solidFill>
              <a:latin typeface="字魂58号-创中黑" pitchFamily="2" charset="-122"/>
              <a:ea typeface="字魂58号-创中黑" pitchFamily="2" charset="-122"/>
              <a:cs typeface="+mn-ea"/>
              <a:sym typeface="+mn-lt"/>
            </a:endParaRPr>
          </a:p>
        </p:txBody>
      </p:sp>
      <p:sp>
        <p:nvSpPr>
          <p:cNvPr id="37" name="出自【趣你的PPT】(微信:qunideppt)：最优质的PPT资源库">
            <a:extLst>
              <a:ext uri="{FF2B5EF4-FFF2-40B4-BE49-F238E27FC236}">
                <a16:creationId xmlns:a16="http://schemas.microsoft.com/office/drawing/2014/main" id="{DED4FD58-5C95-473E-9962-8EEBEAA02BF8}"/>
              </a:ext>
            </a:extLst>
          </p:cNvPr>
          <p:cNvSpPr/>
          <p:nvPr/>
        </p:nvSpPr>
        <p:spPr>
          <a:xfrm>
            <a:off x="1365985" y="2207325"/>
            <a:ext cx="2785113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字魂58号-创中黑" pitchFamily="2" charset="-122"/>
                <a:ea typeface="字魂58号-创中黑" pitchFamily="2" charset="-122"/>
                <a:cs typeface="+mn-ea"/>
                <a:sym typeface="+mn-lt"/>
              </a:rPr>
              <a:t>单击此处编辑标题，单击此处编辑标题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字魂58号-创中黑" pitchFamily="2" charset="-122"/>
              <a:ea typeface="字魂58号-创中黑" pitchFamily="2" charset="-122"/>
              <a:cs typeface="+mn-ea"/>
              <a:sym typeface="+mn-lt"/>
            </a:endParaRPr>
          </a:p>
        </p:txBody>
      </p:sp>
      <p:sp>
        <p:nvSpPr>
          <p:cNvPr id="38" name="出自【趣你的PPT】(微信:qunideppt)：最优质的PPT资源库">
            <a:extLst>
              <a:ext uri="{FF2B5EF4-FFF2-40B4-BE49-F238E27FC236}">
                <a16:creationId xmlns:a16="http://schemas.microsoft.com/office/drawing/2014/main" id="{B69C147A-7699-424D-9AE8-4B5EBDCD973F}"/>
              </a:ext>
            </a:extLst>
          </p:cNvPr>
          <p:cNvSpPr/>
          <p:nvPr/>
        </p:nvSpPr>
        <p:spPr>
          <a:xfrm>
            <a:off x="8021312" y="2230073"/>
            <a:ext cx="2785113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字魂58号-创中黑" pitchFamily="2" charset="-122"/>
                <a:ea typeface="字魂58号-创中黑" pitchFamily="2" charset="-122"/>
                <a:cs typeface="+mn-ea"/>
                <a:sym typeface="+mn-lt"/>
              </a:rPr>
              <a:t>单击此处编辑标题，单击此处编辑标题</a:t>
            </a:r>
            <a:endParaRPr lang="en-US" altLang="en-US" dirty="0">
              <a:solidFill>
                <a:schemeClr val="tx1">
                  <a:lumMod val="85000"/>
                  <a:lumOff val="15000"/>
                </a:schemeClr>
              </a:solidFill>
              <a:latin typeface="字魂58号-创中黑" pitchFamily="2" charset="-122"/>
              <a:ea typeface="字魂58号-创中黑" pitchFamily="2" charset="-122"/>
              <a:cs typeface="+mn-ea"/>
              <a:sym typeface="+mn-lt"/>
            </a:endParaRPr>
          </a:p>
        </p:txBody>
      </p:sp>
      <p:sp>
        <p:nvSpPr>
          <p:cNvPr id="39" name="出自【趣你的PPT】(微信:qunideppt)：最优质的PPT资源库">
            <a:extLst>
              <a:ext uri="{FF2B5EF4-FFF2-40B4-BE49-F238E27FC236}">
                <a16:creationId xmlns:a16="http://schemas.microsoft.com/office/drawing/2014/main" id="{8BA51FC9-6DAE-44A4-9D16-5FDFA59A5072}"/>
              </a:ext>
            </a:extLst>
          </p:cNvPr>
          <p:cNvSpPr/>
          <p:nvPr/>
        </p:nvSpPr>
        <p:spPr>
          <a:xfrm>
            <a:off x="8021312" y="3560559"/>
            <a:ext cx="2785114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字魂58号-创中黑" pitchFamily="2" charset="-122"/>
                <a:ea typeface="字魂58号-创中黑" pitchFamily="2" charset="-122"/>
                <a:cs typeface="+mn-ea"/>
                <a:sym typeface="+mn-lt"/>
              </a:rPr>
              <a:t>单击此处编辑标题，单击此处编辑标题</a:t>
            </a:r>
            <a:endParaRPr lang="en-US" altLang="en-US" dirty="0">
              <a:solidFill>
                <a:schemeClr val="tx1">
                  <a:lumMod val="85000"/>
                  <a:lumOff val="15000"/>
                </a:schemeClr>
              </a:solidFill>
              <a:latin typeface="字魂58号-创中黑" pitchFamily="2" charset="-122"/>
              <a:ea typeface="字魂58号-创中黑" pitchFamily="2" charset="-122"/>
              <a:cs typeface="+mn-ea"/>
              <a:sym typeface="+mn-lt"/>
            </a:endParaRPr>
          </a:p>
        </p:txBody>
      </p:sp>
      <p:sp>
        <p:nvSpPr>
          <p:cNvPr id="40" name="出自【趣你的PPT】(微信:qunideppt)：最优质的PPT资源库">
            <a:extLst>
              <a:ext uri="{FF2B5EF4-FFF2-40B4-BE49-F238E27FC236}">
                <a16:creationId xmlns:a16="http://schemas.microsoft.com/office/drawing/2014/main" id="{0A3A9B6A-66CC-418C-A22E-96114C8554E3}"/>
              </a:ext>
            </a:extLst>
          </p:cNvPr>
          <p:cNvSpPr/>
          <p:nvPr/>
        </p:nvSpPr>
        <p:spPr>
          <a:xfrm>
            <a:off x="8227436" y="5062638"/>
            <a:ext cx="2785113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字魂58号-创中黑" pitchFamily="2" charset="-122"/>
                <a:ea typeface="字魂58号-创中黑" pitchFamily="2" charset="-122"/>
                <a:cs typeface="+mn-ea"/>
                <a:sym typeface="+mn-lt"/>
              </a:rPr>
              <a:t>单击此处编辑标题，单击此处编辑标题</a:t>
            </a:r>
            <a:endParaRPr lang="en-US" altLang="en-US" dirty="0">
              <a:solidFill>
                <a:schemeClr val="tx1">
                  <a:lumMod val="85000"/>
                  <a:lumOff val="15000"/>
                </a:schemeClr>
              </a:solidFill>
              <a:latin typeface="字魂58号-创中黑" pitchFamily="2" charset="-122"/>
              <a:ea typeface="字魂58号-创中黑" pitchFamily="2" charset="-122"/>
              <a:cs typeface="+mn-ea"/>
              <a:sym typeface="+mn-lt"/>
            </a:endParaRPr>
          </a:p>
        </p:txBody>
      </p:sp>
      <p:sp>
        <p:nvSpPr>
          <p:cNvPr id="41" name="出自【趣你的PPT】(微信:qunideppt)：最优质的PPT资源库">
            <a:extLst>
              <a:ext uri="{FF2B5EF4-FFF2-40B4-BE49-F238E27FC236}">
                <a16:creationId xmlns:a16="http://schemas.microsoft.com/office/drawing/2014/main" id="{8124D17A-5E2D-414C-8D30-F91199B59AA1}"/>
              </a:ext>
            </a:extLst>
          </p:cNvPr>
          <p:cNvSpPr/>
          <p:nvPr/>
        </p:nvSpPr>
        <p:spPr bwMode="auto">
          <a:xfrm>
            <a:off x="5639628" y="3246342"/>
            <a:ext cx="871209" cy="869721"/>
          </a:xfrm>
          <a:custGeom>
            <a:avLst/>
            <a:gdLst>
              <a:gd name="T0" fmla="+- 0 10794 23"/>
              <a:gd name="T1" fmla="*/ T0 w 21543"/>
              <a:gd name="T2" fmla="*/ 10800 h 21600"/>
              <a:gd name="T3" fmla="+- 0 10794 23"/>
              <a:gd name="T4" fmla="*/ T3 w 21543"/>
              <a:gd name="T5" fmla="*/ 10800 h 21600"/>
              <a:gd name="T6" fmla="+- 0 10794 23"/>
              <a:gd name="T7" fmla="*/ T6 w 21543"/>
              <a:gd name="T8" fmla="*/ 10800 h 21600"/>
              <a:gd name="T9" fmla="+- 0 10794 23"/>
              <a:gd name="T10" fmla="*/ T9 w 2154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43" h="21600">
                <a:moveTo>
                  <a:pt x="16976" y="19986"/>
                </a:moveTo>
                <a:lnTo>
                  <a:pt x="11226" y="17680"/>
                </a:lnTo>
                <a:cubicBezTo>
                  <a:pt x="11088" y="17626"/>
                  <a:pt x="10946" y="17608"/>
                  <a:pt x="10806" y="17600"/>
                </a:cubicBezTo>
                <a:lnTo>
                  <a:pt x="19660" y="3837"/>
                </a:lnTo>
                <a:cubicBezTo>
                  <a:pt x="19660" y="3837"/>
                  <a:pt x="16976" y="19986"/>
                  <a:pt x="16976" y="19986"/>
                </a:cubicBezTo>
                <a:close/>
                <a:moveTo>
                  <a:pt x="6859" y="16244"/>
                </a:moveTo>
                <a:cubicBezTo>
                  <a:pt x="6858" y="16242"/>
                  <a:pt x="6855" y="16240"/>
                  <a:pt x="6854" y="16238"/>
                </a:cubicBezTo>
                <a:lnTo>
                  <a:pt x="19606" y="2552"/>
                </a:lnTo>
                <a:lnTo>
                  <a:pt x="8735" y="19536"/>
                </a:lnTo>
                <a:cubicBezTo>
                  <a:pt x="8735" y="19536"/>
                  <a:pt x="6859" y="16244"/>
                  <a:pt x="6859" y="16244"/>
                </a:cubicBezTo>
                <a:close/>
                <a:moveTo>
                  <a:pt x="2111" y="14024"/>
                </a:moveTo>
                <a:lnTo>
                  <a:pt x="17712" y="3595"/>
                </a:lnTo>
                <a:lnTo>
                  <a:pt x="6369" y="15770"/>
                </a:lnTo>
                <a:cubicBezTo>
                  <a:pt x="6309" y="15734"/>
                  <a:pt x="6256" y="15687"/>
                  <a:pt x="6190" y="15660"/>
                </a:cubicBezTo>
                <a:cubicBezTo>
                  <a:pt x="6190" y="15660"/>
                  <a:pt x="2111" y="14024"/>
                  <a:pt x="2111" y="14024"/>
                </a:cubicBezTo>
                <a:close/>
                <a:moveTo>
                  <a:pt x="21234" y="108"/>
                </a:moveTo>
                <a:cubicBezTo>
                  <a:pt x="21123" y="35"/>
                  <a:pt x="20996" y="0"/>
                  <a:pt x="20868" y="0"/>
                </a:cubicBezTo>
                <a:cubicBezTo>
                  <a:pt x="20738" y="0"/>
                  <a:pt x="20608" y="36"/>
                  <a:pt x="20495" y="113"/>
                </a:cubicBezTo>
                <a:lnTo>
                  <a:pt x="299" y="13613"/>
                </a:lnTo>
                <a:cubicBezTo>
                  <a:pt x="91" y="13751"/>
                  <a:pt x="-23" y="13995"/>
                  <a:pt x="3" y="14244"/>
                </a:cubicBezTo>
                <a:cubicBezTo>
                  <a:pt x="28" y="14494"/>
                  <a:pt x="190" y="14708"/>
                  <a:pt x="422" y="14801"/>
                </a:cubicBezTo>
                <a:lnTo>
                  <a:pt x="5689" y="16914"/>
                </a:lnTo>
                <a:lnTo>
                  <a:pt x="8166" y="21259"/>
                </a:lnTo>
                <a:cubicBezTo>
                  <a:pt x="8284" y="21468"/>
                  <a:pt x="8505" y="21597"/>
                  <a:pt x="8743" y="21599"/>
                </a:cubicBezTo>
                <a:lnTo>
                  <a:pt x="8751" y="21599"/>
                </a:lnTo>
                <a:cubicBezTo>
                  <a:pt x="8987" y="21599"/>
                  <a:pt x="9206" y="21474"/>
                  <a:pt x="9328" y="21271"/>
                </a:cubicBezTo>
                <a:lnTo>
                  <a:pt x="10726" y="18934"/>
                </a:lnTo>
                <a:lnTo>
                  <a:pt x="17253" y="21551"/>
                </a:lnTo>
                <a:cubicBezTo>
                  <a:pt x="17332" y="21584"/>
                  <a:pt x="17418" y="21599"/>
                  <a:pt x="17502" y="21599"/>
                </a:cubicBezTo>
                <a:cubicBezTo>
                  <a:pt x="17617" y="21599"/>
                  <a:pt x="17731" y="21571"/>
                  <a:pt x="17832" y="21512"/>
                </a:cubicBezTo>
                <a:cubicBezTo>
                  <a:pt x="18010" y="21412"/>
                  <a:pt x="18133" y="21238"/>
                  <a:pt x="18167" y="21035"/>
                </a:cubicBezTo>
                <a:lnTo>
                  <a:pt x="21533" y="785"/>
                </a:lnTo>
                <a:cubicBezTo>
                  <a:pt x="21576" y="520"/>
                  <a:pt x="21459" y="254"/>
                  <a:pt x="21234" y="108"/>
                </a:cubicBezTo>
              </a:path>
            </a:pathLst>
          </a:custGeom>
          <a:solidFill>
            <a:srgbClr val="4D9EBB"/>
          </a:solidFill>
          <a:ln>
            <a:noFill/>
          </a:ln>
          <a:effectLst/>
        </p:spPr>
        <p:txBody>
          <a:bodyPr lIns="38100" tIns="38100" rIns="38100" bIns="3810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FZHei-B01S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93451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>
        <p14:prism isContent="1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>
            <a:extLst>
              <a:ext uri="{FF2B5EF4-FFF2-40B4-BE49-F238E27FC236}">
                <a16:creationId xmlns:a16="http://schemas.microsoft.com/office/drawing/2014/main" id="{452E8D8E-C5A6-4773-BB4D-3D5AD3A74A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3648" y="-1"/>
            <a:ext cx="4244454" cy="685800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F80047E7-E728-4248-AACF-DDA733A4DAEB}"/>
              </a:ext>
            </a:extLst>
          </p:cNvPr>
          <p:cNvSpPr txBox="1"/>
          <p:nvPr/>
        </p:nvSpPr>
        <p:spPr>
          <a:xfrm>
            <a:off x="4876516" y="1407184"/>
            <a:ext cx="22365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200" b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2021</a:t>
            </a:r>
            <a:endParaRPr lang="zh-CN" altLang="en-US" sz="72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ED2DC92E-9890-4ED7-B415-AD902DDE7819}"/>
              </a:ext>
            </a:extLst>
          </p:cNvPr>
          <p:cNvSpPr txBox="1"/>
          <p:nvPr/>
        </p:nvSpPr>
        <p:spPr bwMode="auto">
          <a:xfrm>
            <a:off x="4710141" y="2669068"/>
            <a:ext cx="6470517" cy="101566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>
              <a:defRPr sz="2800" b="1" spc="30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  <a:cs typeface="Segoe UI Light" panose="020B0502040204020203" pitchFamily="34" charset="0"/>
              </a:defRPr>
            </a:lvl1pPr>
          </a:lstStyle>
          <a:p>
            <a:pPr algn="dist">
              <a:defRPr/>
            </a:pPr>
            <a:r>
              <a:rPr lang="zh-CN" altLang="en-US" sz="6000" dirty="0">
                <a:latin typeface="+mn-lt"/>
                <a:ea typeface="+mn-ea"/>
                <a:cs typeface="+mn-ea"/>
                <a:sym typeface="+mn-lt"/>
              </a:rPr>
              <a:t>感谢您的观看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10CDC187-F028-4993-A0A8-96D613E7715E}"/>
              </a:ext>
            </a:extLst>
          </p:cNvPr>
          <p:cNvSpPr txBox="1"/>
          <p:nvPr/>
        </p:nvSpPr>
        <p:spPr bwMode="auto">
          <a:xfrm>
            <a:off x="4619246" y="3746286"/>
            <a:ext cx="6819720" cy="36933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>
              <a:defRPr sz="2800" b="1" spc="30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  <a:cs typeface="Segoe UI Light" panose="020B0502040204020203" pitchFamily="34" charset="0"/>
              </a:defRPr>
            </a:lvl1pPr>
          </a:lstStyle>
          <a:p>
            <a:pPr algn="di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800" dirty="0">
                <a:latin typeface="+mn-lt"/>
                <a:ea typeface="+mn-ea"/>
                <a:cs typeface="+mn-ea"/>
                <a:sym typeface="+mn-lt"/>
              </a:rPr>
              <a:t>【</a:t>
            </a:r>
            <a:r>
              <a:rPr lang="zh-CN" altLang="en-US" sz="1800" dirty="0">
                <a:latin typeface="+mn-lt"/>
                <a:ea typeface="+mn-ea"/>
                <a:cs typeface="+mn-ea"/>
                <a:sym typeface="+mn-lt"/>
              </a:rPr>
              <a:t>工作总结</a:t>
            </a:r>
            <a:r>
              <a:rPr lang="en-US" altLang="zh-CN" sz="1800" dirty="0">
                <a:latin typeface="+mn-lt"/>
                <a:ea typeface="+mn-ea"/>
                <a:cs typeface="+mn-ea"/>
                <a:sym typeface="+mn-lt"/>
              </a:rPr>
              <a:t>/</a:t>
            </a:r>
            <a:r>
              <a:rPr lang="zh-CN" altLang="en-US" sz="1800" dirty="0">
                <a:latin typeface="+mn-lt"/>
                <a:ea typeface="+mn-ea"/>
                <a:cs typeface="+mn-ea"/>
                <a:sym typeface="+mn-lt"/>
              </a:rPr>
              <a:t>年终总结</a:t>
            </a:r>
            <a:r>
              <a:rPr lang="en-US" altLang="zh-CN" sz="1800" dirty="0">
                <a:latin typeface="+mn-lt"/>
                <a:ea typeface="+mn-ea"/>
                <a:cs typeface="+mn-ea"/>
                <a:sym typeface="+mn-lt"/>
              </a:rPr>
              <a:t>/</a:t>
            </a:r>
            <a:r>
              <a:rPr lang="zh-CN" altLang="en-US" sz="1800" dirty="0">
                <a:latin typeface="+mn-lt"/>
                <a:ea typeface="+mn-ea"/>
                <a:cs typeface="+mn-ea"/>
                <a:sym typeface="+mn-lt"/>
              </a:rPr>
              <a:t>人力资源</a:t>
            </a:r>
            <a:r>
              <a:rPr lang="en-US" altLang="zh-CN" sz="1800" dirty="0">
                <a:latin typeface="+mn-lt"/>
                <a:ea typeface="+mn-ea"/>
                <a:cs typeface="+mn-ea"/>
                <a:sym typeface="+mn-lt"/>
              </a:rPr>
              <a:t>/</a:t>
            </a:r>
            <a:r>
              <a:rPr lang="zh-CN" altLang="en-US" sz="1800" dirty="0">
                <a:latin typeface="+mn-lt"/>
                <a:ea typeface="+mn-ea"/>
                <a:cs typeface="+mn-ea"/>
                <a:sym typeface="+mn-lt"/>
              </a:rPr>
              <a:t>新年计划</a:t>
            </a:r>
            <a:r>
              <a:rPr lang="en-US" altLang="zh-CN" sz="1800" dirty="0">
                <a:latin typeface="+mn-lt"/>
                <a:ea typeface="+mn-ea"/>
                <a:cs typeface="+mn-ea"/>
                <a:sym typeface="+mn-lt"/>
              </a:rPr>
              <a:t>/</a:t>
            </a:r>
            <a:r>
              <a:rPr lang="zh-CN" altLang="en-US" sz="1800" dirty="0">
                <a:latin typeface="+mn-lt"/>
                <a:ea typeface="+mn-ea"/>
                <a:cs typeface="+mn-ea"/>
                <a:sym typeface="+mn-lt"/>
              </a:rPr>
              <a:t>述职汇报</a:t>
            </a:r>
            <a:r>
              <a:rPr lang="en-US" altLang="zh-CN" sz="1800" dirty="0">
                <a:latin typeface="+mn-lt"/>
                <a:ea typeface="+mn-ea"/>
                <a:cs typeface="+mn-ea"/>
                <a:sym typeface="+mn-lt"/>
              </a:rPr>
              <a:t>】</a:t>
            </a:r>
            <a:endParaRPr lang="zh-CN" altLang="en-US" sz="18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7974D710-5B76-4840-AC2C-E9BFB73C04F8}"/>
              </a:ext>
            </a:extLst>
          </p:cNvPr>
          <p:cNvSpPr/>
          <p:nvPr/>
        </p:nvSpPr>
        <p:spPr>
          <a:xfrm>
            <a:off x="7113026" y="2007348"/>
            <a:ext cx="40676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2400" dirty="0">
                <a:solidFill>
                  <a:srgbClr val="4D9EBB"/>
                </a:solidFill>
                <a:cs typeface="+mn-ea"/>
                <a:sym typeface="+mn-lt"/>
              </a:rPr>
              <a:t>BUSINESS REPORTING</a:t>
            </a:r>
            <a:endParaRPr lang="zh-CN" altLang="en-US" sz="2400" dirty="0">
              <a:solidFill>
                <a:srgbClr val="4D9EBB"/>
              </a:solidFill>
              <a:cs typeface="+mn-ea"/>
              <a:sym typeface="+mn-lt"/>
            </a:endParaRPr>
          </a:p>
        </p:txBody>
      </p:sp>
      <p:sp>
        <p:nvSpPr>
          <p:cNvPr id="10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E3AB8EB6-1A9C-481B-8479-376AEE22C48B}"/>
              </a:ext>
            </a:extLst>
          </p:cNvPr>
          <p:cNvSpPr txBox="1"/>
          <p:nvPr/>
        </p:nvSpPr>
        <p:spPr>
          <a:xfrm>
            <a:off x="4790973" y="4390693"/>
            <a:ext cx="5684565" cy="5107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2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字体视界-一风尚黑体" panose="02000500000000000000" pitchFamily="2" charset="-122"/>
                <a:ea typeface="字体视界-一风尚黑体" panose="02000500000000000000" pitchFamily="2" charset="-122"/>
                <a:cs typeface="+mn-ea"/>
                <a:sym typeface="+mn-lt"/>
              </a:rPr>
              <a:t>Synergistically utilize technically sound portals with frictionless chains. Dramatically customize</a:t>
            </a:r>
            <a:r>
              <a:rPr lang="en-US" sz="12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字体视界-一风尚黑体" panose="02000500000000000000" pitchFamily="2" charset="-122"/>
                <a:ea typeface="字体视界-一风尚黑体" panose="02000500000000000000" pitchFamily="2" charset="-122"/>
                <a:cs typeface="+mn-ea"/>
                <a:sym typeface="+mn-lt"/>
              </a:rPr>
              <a:t> </a:t>
            </a:r>
            <a:r>
              <a:rPr sz="12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字体视界-一风尚黑体" panose="02000500000000000000" pitchFamily="2" charset="-122"/>
                <a:ea typeface="字体视界-一风尚黑体" panose="02000500000000000000" pitchFamily="2" charset="-122"/>
                <a:cs typeface="+mn-ea"/>
                <a:sym typeface="+mn-lt"/>
              </a:rPr>
              <a:t>empowered networks rather than goal-opportunities. 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AF089F9B-91B3-452B-A609-6D7A7EF5B07F}"/>
              </a:ext>
            </a:extLst>
          </p:cNvPr>
          <p:cNvSpPr txBox="1"/>
          <p:nvPr/>
        </p:nvSpPr>
        <p:spPr>
          <a:xfrm>
            <a:off x="4751085" y="5176485"/>
            <a:ext cx="2092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kumimoji="1" lang="zh-CN" altLang="en-US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汇报人：喜爱</a:t>
            </a:r>
            <a:r>
              <a:rPr kumimoji="1" lang="en-US" altLang="zh-CN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PPT</a:t>
            </a:r>
            <a:endParaRPr kumimoji="1" lang="zh-CN" altLang="en-US" sz="24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直角三角形 11">
            <a:extLst>
              <a:ext uri="{FF2B5EF4-FFF2-40B4-BE49-F238E27FC236}">
                <a16:creationId xmlns:a16="http://schemas.microsoft.com/office/drawing/2014/main" id="{414612E9-C257-4AD8-8869-8227EAC2A684}"/>
              </a:ext>
            </a:extLst>
          </p:cNvPr>
          <p:cNvSpPr/>
          <p:nvPr/>
        </p:nvSpPr>
        <p:spPr>
          <a:xfrm flipH="1">
            <a:off x="10590662" y="4966291"/>
            <a:ext cx="1601337" cy="1891708"/>
          </a:xfrm>
          <a:prstGeom prst="rtTriangle">
            <a:avLst/>
          </a:prstGeom>
          <a:solidFill>
            <a:srgbClr val="4D9EBB"/>
          </a:solidFill>
          <a:ln>
            <a:noFill/>
          </a:ln>
          <a:effectLst>
            <a:outerShdw blurRad="114300" dist="38100" dir="10800000" sx="102000" sy="102000" algn="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DFCBD5A8-C8EE-48B3-B918-2EB6CB80EA92}"/>
              </a:ext>
            </a:extLst>
          </p:cNvPr>
          <p:cNvSpPr/>
          <p:nvPr/>
        </p:nvSpPr>
        <p:spPr>
          <a:xfrm>
            <a:off x="3948545" y="1556938"/>
            <a:ext cx="521928" cy="2558680"/>
          </a:xfrm>
          <a:prstGeom prst="rect">
            <a:avLst/>
          </a:prstGeom>
          <a:solidFill>
            <a:srgbClr val="4D9E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9981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9000">
        <p:split orient="vert"/>
      </p:transition>
    </mc:Choice>
    <mc:Fallback xmlns="">
      <p:transition spd="slow" advTm="9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125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625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0" grpId="0" animBg="1"/>
      <p:bldP spid="11" grpId="0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571C49D1-D9C3-4273-B240-7637B662E2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3648" y="-1"/>
            <a:ext cx="4244454" cy="6858000"/>
          </a:xfrm>
          <a:prstGeom prst="rect">
            <a:avLst/>
          </a:prstGeom>
        </p:spPr>
      </p:pic>
      <p:sp>
        <p:nvSpPr>
          <p:cNvPr id="5" name="直角三角形 4">
            <a:extLst>
              <a:ext uri="{FF2B5EF4-FFF2-40B4-BE49-F238E27FC236}">
                <a16:creationId xmlns:a16="http://schemas.microsoft.com/office/drawing/2014/main" id="{6BB6C646-127B-4552-B177-93667D1A8588}"/>
              </a:ext>
            </a:extLst>
          </p:cNvPr>
          <p:cNvSpPr/>
          <p:nvPr/>
        </p:nvSpPr>
        <p:spPr>
          <a:xfrm flipH="1">
            <a:off x="10590662" y="4966291"/>
            <a:ext cx="1601337" cy="1891708"/>
          </a:xfrm>
          <a:prstGeom prst="rtTriangle">
            <a:avLst/>
          </a:prstGeom>
          <a:solidFill>
            <a:srgbClr val="4D9EBB"/>
          </a:solidFill>
          <a:ln>
            <a:noFill/>
          </a:ln>
          <a:effectLst>
            <a:outerShdw blurRad="114300" dist="38100" dir="10800000" sx="102000" sy="102000" algn="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2A74EF65-FED1-48D4-A38A-81A26F7BC28A}"/>
              </a:ext>
            </a:extLst>
          </p:cNvPr>
          <p:cNvSpPr/>
          <p:nvPr/>
        </p:nvSpPr>
        <p:spPr>
          <a:xfrm>
            <a:off x="3948545" y="1556938"/>
            <a:ext cx="521928" cy="2558680"/>
          </a:xfrm>
          <a:prstGeom prst="rect">
            <a:avLst/>
          </a:prstGeom>
          <a:solidFill>
            <a:srgbClr val="4D9E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B3C16090-D181-47CB-93DB-94847C4D53E2}"/>
              </a:ext>
            </a:extLst>
          </p:cNvPr>
          <p:cNvSpPr txBox="1"/>
          <p:nvPr/>
        </p:nvSpPr>
        <p:spPr>
          <a:xfrm>
            <a:off x="4876516" y="1310202"/>
            <a:ext cx="26068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Part  01</a:t>
            </a:r>
            <a:endParaRPr lang="zh-CN" altLang="en-US" sz="54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D7D212A5-6884-4177-9820-B628756B558F}"/>
              </a:ext>
            </a:extLst>
          </p:cNvPr>
          <p:cNvSpPr txBox="1"/>
          <p:nvPr/>
        </p:nvSpPr>
        <p:spPr bwMode="auto">
          <a:xfrm>
            <a:off x="4783139" y="2330514"/>
            <a:ext cx="6819720" cy="193899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>
              <a:defRPr sz="2800" b="1" spc="30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  <a:cs typeface="Segoe UI Light" panose="020B0502040204020203" pitchFamily="34" charset="0"/>
              </a:defRPr>
            </a:lvl1pPr>
          </a:lstStyle>
          <a:p>
            <a:pPr>
              <a:defRPr/>
            </a:pPr>
            <a:r>
              <a:rPr lang="zh-CN" altLang="en-US" sz="6000" dirty="0">
                <a:latin typeface="+mn-lt"/>
                <a:ea typeface="+mn-ea"/>
                <a:cs typeface="+mn-ea"/>
                <a:sym typeface="+mn-lt"/>
              </a:rPr>
              <a:t>公司行政人事工作整体概况</a:t>
            </a:r>
          </a:p>
        </p:txBody>
      </p:sp>
      <p:sp>
        <p:nvSpPr>
          <p:cNvPr id="9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B57425F6-30D8-49BA-AC16-8D47CC67733A}"/>
              </a:ext>
            </a:extLst>
          </p:cNvPr>
          <p:cNvSpPr txBox="1"/>
          <p:nvPr/>
        </p:nvSpPr>
        <p:spPr>
          <a:xfrm>
            <a:off x="4906097" y="4455574"/>
            <a:ext cx="5684565" cy="5107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2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字体视界-一风尚黑体" panose="02000500000000000000" pitchFamily="2" charset="-122"/>
                <a:ea typeface="字体视界-一风尚黑体" panose="02000500000000000000" pitchFamily="2" charset="-122"/>
                <a:cs typeface="+mn-ea"/>
                <a:sym typeface="+mn-lt"/>
              </a:rPr>
              <a:t>Synergistically utilize technically sound portals with frictionless chains. Dramatically customize</a:t>
            </a:r>
            <a:r>
              <a:rPr lang="en-US" sz="12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字体视界-一风尚黑体" panose="02000500000000000000" pitchFamily="2" charset="-122"/>
                <a:ea typeface="字体视界-一风尚黑体" panose="02000500000000000000" pitchFamily="2" charset="-122"/>
                <a:cs typeface="+mn-ea"/>
                <a:sym typeface="+mn-lt"/>
              </a:rPr>
              <a:t> </a:t>
            </a:r>
            <a:r>
              <a:rPr sz="12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字体视界-一风尚黑体" panose="02000500000000000000" pitchFamily="2" charset="-122"/>
                <a:ea typeface="字体视界-一风尚黑体" panose="02000500000000000000" pitchFamily="2" charset="-122"/>
                <a:cs typeface="+mn-ea"/>
                <a:sym typeface="+mn-lt"/>
              </a:rPr>
              <a:t>empowered networks rather than goal-opportunities. </a:t>
            </a:r>
          </a:p>
        </p:txBody>
      </p:sp>
    </p:spTree>
    <p:extLst>
      <p:ext uri="{BB962C8B-B14F-4D97-AF65-F5344CB8AC3E}">
        <p14:creationId xmlns:p14="http://schemas.microsoft.com/office/powerpoint/2010/main" val="4257863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375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角三角形 3">
            <a:extLst>
              <a:ext uri="{FF2B5EF4-FFF2-40B4-BE49-F238E27FC236}">
                <a16:creationId xmlns:a16="http://schemas.microsoft.com/office/drawing/2014/main" id="{E9BB17DE-8EF9-42EB-947E-1A8624498855}"/>
              </a:ext>
            </a:extLst>
          </p:cNvPr>
          <p:cNvSpPr/>
          <p:nvPr/>
        </p:nvSpPr>
        <p:spPr>
          <a:xfrm flipV="1">
            <a:off x="0" y="-2"/>
            <a:ext cx="815975" cy="872837"/>
          </a:xfrm>
          <a:prstGeom prst="rtTriangle">
            <a:avLst/>
          </a:prstGeom>
          <a:solidFill>
            <a:srgbClr val="4D9EBB"/>
          </a:solidFill>
          <a:ln>
            <a:noFill/>
          </a:ln>
          <a:effectLst>
            <a:outerShdw blurRad="114300" dist="38100" dir="10800000" sx="102000" sy="102000" algn="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F2DE6FD-E831-4186-982B-0EF5773A1315}"/>
              </a:ext>
            </a:extLst>
          </p:cNvPr>
          <p:cNvSpPr txBox="1"/>
          <p:nvPr/>
        </p:nvSpPr>
        <p:spPr>
          <a:xfrm>
            <a:off x="815975" y="234315"/>
            <a:ext cx="6268085" cy="506095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201</a:t>
            </a:r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9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年涵盖的工作内容以及差距分析</a:t>
            </a:r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C246E81E-F283-46D7-9C68-E292482FC7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61876826"/>
              </p:ext>
            </p:extLst>
          </p:nvPr>
        </p:nvGraphicFramePr>
        <p:xfrm>
          <a:off x="874712" y="1524000"/>
          <a:ext cx="10442575" cy="43091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59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02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852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11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277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5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solidFill>
                      <a:srgbClr val="4D9E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50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长处</a:t>
                      </a:r>
                    </a:p>
                  </a:txBody>
                  <a:tcPr>
                    <a:solidFill>
                      <a:srgbClr val="4D9E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50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欠缺的地方</a:t>
                      </a:r>
                    </a:p>
                  </a:txBody>
                  <a:tcPr>
                    <a:solidFill>
                      <a:srgbClr val="4D9E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50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改善启发</a:t>
                      </a:r>
                    </a:p>
                  </a:txBody>
                  <a:tcPr>
                    <a:solidFill>
                      <a:srgbClr val="4D9E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261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3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  <a:p>
                      <a:pPr algn="ctr">
                        <a:buNone/>
                      </a:pPr>
                      <a:endParaRPr lang="zh-CN" altLang="en-US" sz="13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1300">
                          <a:latin typeface="+mn-lt"/>
                          <a:ea typeface="+mn-ea"/>
                          <a:cs typeface="+mn-ea"/>
                          <a:sym typeface="+mn-lt"/>
                        </a:rPr>
                        <a:t>行政事务管理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3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  <a:p>
                      <a:pPr algn="ctr">
                        <a:buNone/>
                      </a:pPr>
                      <a:endParaRPr lang="zh-CN" altLang="en-US" sz="13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1300">
                          <a:latin typeface="+mn-lt"/>
                          <a:ea typeface="+mn-ea"/>
                          <a:cs typeface="+mn-ea"/>
                          <a:sym typeface="+mn-lt"/>
                        </a:rPr>
                        <a:t>行政管理的制度相对健全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3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1300">
                          <a:latin typeface="+mn-lt"/>
                          <a:ea typeface="+mn-ea"/>
                          <a:cs typeface="+mn-ea"/>
                          <a:sym typeface="+mn-lt"/>
                        </a:rPr>
                        <a:t>内部沟通的有效途径不足</a:t>
                      </a:r>
                    </a:p>
                    <a:p>
                      <a:pPr algn="ctr">
                        <a:buNone/>
                      </a:pPr>
                      <a:r>
                        <a:rPr lang="zh-CN" altLang="en-US" sz="1300">
                          <a:latin typeface="+mn-lt"/>
                          <a:ea typeface="+mn-ea"/>
                          <a:cs typeface="+mn-ea"/>
                          <a:sym typeface="+mn-lt"/>
                        </a:rPr>
                        <a:t>“奖优罚懒”的奖惩管理不足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00">
                          <a:latin typeface="+mn-lt"/>
                          <a:ea typeface="+mn-ea"/>
                          <a:cs typeface="+mn-ea"/>
                          <a:sym typeface="+mn-lt"/>
                        </a:rPr>
                        <a:t>加强上下、部门沟通的有效管道</a:t>
                      </a:r>
                    </a:p>
                    <a:p>
                      <a:pPr algn="ctr">
                        <a:buNone/>
                      </a:pPr>
                      <a:r>
                        <a:rPr lang="zh-CN" altLang="en-US" sz="1300">
                          <a:latin typeface="+mn-lt"/>
                          <a:ea typeface="+mn-ea"/>
                          <a:cs typeface="+mn-ea"/>
                          <a:sym typeface="+mn-lt"/>
                        </a:rPr>
                        <a:t>强化奖惩手段</a:t>
                      </a:r>
                    </a:p>
                    <a:p>
                      <a:pPr algn="ctr">
                        <a:buNone/>
                      </a:pPr>
                      <a:r>
                        <a:rPr lang="zh-CN" altLang="en-US" sz="1300">
                          <a:latin typeface="+mn-lt"/>
                          <a:ea typeface="+mn-ea"/>
                          <a:cs typeface="+mn-ea"/>
                          <a:sym typeface="+mn-lt"/>
                        </a:rPr>
                        <a:t>细化行政辅助类工作的方法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91103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3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  <a:p>
                      <a:pPr algn="ctr">
                        <a:buNone/>
                      </a:pPr>
                      <a:endParaRPr lang="zh-CN" altLang="en-US" sz="13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1300">
                          <a:latin typeface="+mn-lt"/>
                          <a:ea typeface="+mn-ea"/>
                          <a:cs typeface="+mn-ea"/>
                          <a:sym typeface="+mn-lt"/>
                        </a:rPr>
                        <a:t>人力资源管理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3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  <a:p>
                      <a:pPr algn="ctr">
                        <a:buNone/>
                      </a:pPr>
                      <a:endParaRPr lang="zh-CN" altLang="en-US" sz="13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1300">
                          <a:latin typeface="+mn-lt"/>
                          <a:ea typeface="+mn-ea"/>
                          <a:cs typeface="+mn-ea"/>
                          <a:sym typeface="+mn-lt"/>
                        </a:rPr>
                        <a:t>计划验收型的绩效考核管理模式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00">
                          <a:latin typeface="+mn-lt"/>
                          <a:ea typeface="+mn-ea"/>
                          <a:cs typeface="+mn-ea"/>
                          <a:sym typeface="+mn-lt"/>
                        </a:rPr>
                        <a:t>缺乏后备人才保留/培养的措施</a:t>
                      </a:r>
                    </a:p>
                    <a:p>
                      <a:pPr algn="ctr">
                        <a:buNone/>
                      </a:pPr>
                      <a:r>
                        <a:rPr lang="zh-CN" altLang="en-US" sz="1300">
                          <a:latin typeface="+mn-lt"/>
                          <a:ea typeface="+mn-ea"/>
                          <a:cs typeface="+mn-ea"/>
                          <a:sym typeface="+mn-lt"/>
                        </a:rPr>
                        <a:t>未能突出高绩效员工的奖励</a:t>
                      </a:r>
                    </a:p>
                    <a:p>
                      <a:pPr algn="ctr">
                        <a:buNone/>
                      </a:pPr>
                      <a:r>
                        <a:rPr lang="zh-CN" altLang="en-US" sz="1300">
                          <a:latin typeface="+mn-lt"/>
                          <a:ea typeface="+mn-ea"/>
                          <a:cs typeface="+mn-ea"/>
                          <a:sym typeface="+mn-lt"/>
                        </a:rPr>
                        <a:t>目标设定的方法不够且滞后，缺乏关键业绩指标以反映真实情况变化并探讨问题根源</a:t>
                      </a:r>
                    </a:p>
                    <a:p>
                      <a:pPr algn="ctr">
                        <a:buNone/>
                      </a:pPr>
                      <a:r>
                        <a:rPr lang="zh-CN" altLang="en-US" sz="1300">
                          <a:latin typeface="+mn-lt"/>
                          <a:ea typeface="+mn-ea"/>
                          <a:cs typeface="+mn-ea"/>
                          <a:sym typeface="+mn-lt"/>
                        </a:rPr>
                        <a:t>需加强员工的职业发展机会规划与沟通</a:t>
                      </a:r>
                    </a:p>
                    <a:p>
                      <a:pPr algn="ctr">
                        <a:buNone/>
                      </a:pPr>
                      <a:r>
                        <a:rPr lang="zh-CN" altLang="en-US" sz="1300">
                          <a:latin typeface="+mn-lt"/>
                          <a:ea typeface="+mn-ea"/>
                          <a:cs typeface="+mn-ea"/>
                          <a:sym typeface="+mn-lt"/>
                        </a:rPr>
                        <a:t>薪酬奖励机制执行力度不足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00">
                          <a:latin typeface="+mn-lt"/>
                          <a:ea typeface="+mn-ea"/>
                          <a:cs typeface="+mn-ea"/>
                          <a:sym typeface="+mn-lt"/>
                        </a:rPr>
                        <a:t>修订业绩考核机制和关键业绩考核指标</a:t>
                      </a:r>
                    </a:p>
                    <a:p>
                      <a:pPr algn="ctr">
                        <a:buNone/>
                      </a:pPr>
                      <a:r>
                        <a:rPr lang="zh-CN" altLang="en-US" sz="1300">
                          <a:latin typeface="+mn-lt"/>
                          <a:ea typeface="+mn-ea"/>
                          <a:cs typeface="+mn-ea"/>
                          <a:sym typeface="+mn-lt"/>
                        </a:rPr>
                        <a:t>加强优秀人才的培训培养管理</a:t>
                      </a:r>
                    </a:p>
                    <a:p>
                      <a:pPr algn="ctr">
                        <a:buNone/>
                      </a:pPr>
                      <a:r>
                        <a:rPr lang="zh-CN" altLang="en-US" sz="1300">
                          <a:latin typeface="+mn-lt"/>
                          <a:ea typeface="+mn-ea"/>
                          <a:cs typeface="+mn-ea"/>
                          <a:sym typeface="+mn-lt"/>
                        </a:rPr>
                        <a:t>鼓励合理化建议</a:t>
                      </a:r>
                    </a:p>
                    <a:p>
                      <a:pPr algn="ctr">
                        <a:buNone/>
                      </a:pPr>
                      <a:r>
                        <a:rPr lang="zh-CN" altLang="en-US" sz="1300">
                          <a:latin typeface="+mn-lt"/>
                          <a:ea typeface="+mn-ea"/>
                          <a:cs typeface="+mn-ea"/>
                          <a:sym typeface="+mn-lt"/>
                        </a:rPr>
                        <a:t>修订有效的薪酬奖励和员工职业发展机制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2261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3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1300">
                          <a:latin typeface="+mn-lt"/>
                          <a:ea typeface="+mn-ea"/>
                          <a:cs typeface="+mn-ea"/>
                          <a:sym typeface="+mn-lt"/>
                        </a:rPr>
                        <a:t>企业文化建设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3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1300">
                          <a:latin typeface="+mn-lt"/>
                          <a:ea typeface="+mn-ea"/>
                          <a:cs typeface="+mn-ea"/>
                          <a:sym typeface="+mn-lt"/>
                        </a:rPr>
                        <a:t>员工对企业文化认知度增强</a:t>
                      </a:r>
                    </a:p>
                    <a:p>
                      <a:pPr algn="ctr">
                        <a:buNone/>
                      </a:pPr>
                      <a:r>
                        <a:rPr lang="zh-CN" altLang="en-US" sz="1300">
                          <a:latin typeface="+mn-lt"/>
                          <a:ea typeface="+mn-ea"/>
                          <a:cs typeface="+mn-ea"/>
                          <a:sym typeface="+mn-lt"/>
                        </a:rPr>
                        <a:t>具有明确的企业文化管理手册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3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1300">
                          <a:latin typeface="+mn-lt"/>
                          <a:ea typeface="+mn-ea"/>
                          <a:cs typeface="+mn-ea"/>
                          <a:sym typeface="+mn-lt"/>
                        </a:rPr>
                        <a:t>需强化企业精神并提供升迁管道给优异员工</a:t>
                      </a:r>
                    </a:p>
                    <a:p>
                      <a:pPr algn="ctr">
                        <a:buNone/>
                      </a:pPr>
                      <a:r>
                        <a:rPr lang="zh-CN" altLang="en-US" sz="1300">
                          <a:latin typeface="+mn-lt"/>
                          <a:ea typeface="+mn-ea"/>
                          <a:cs typeface="+mn-ea"/>
                          <a:sym typeface="+mn-lt"/>
                        </a:rPr>
                        <a:t>缺乏培训和考试的长效机制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3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130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建立基本的公司价值体系和信念</a:t>
                      </a:r>
                    </a:p>
                    <a:p>
                      <a:pPr algn="ctr">
                        <a:buNone/>
                      </a:pPr>
                      <a:r>
                        <a:rPr lang="zh-CN" altLang="en-US" sz="130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强化企业文化培训和考核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325121"/>
      </p:ext>
    </p:extLst>
  </p:cSld>
  <p:clrMapOvr>
    <a:masterClrMapping/>
  </p:clrMapOvr>
  <p:transition spd="slow" advTm="2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角三角形 3">
            <a:extLst>
              <a:ext uri="{FF2B5EF4-FFF2-40B4-BE49-F238E27FC236}">
                <a16:creationId xmlns:a16="http://schemas.microsoft.com/office/drawing/2014/main" id="{E9BB17DE-8EF9-42EB-947E-1A8624498855}"/>
              </a:ext>
            </a:extLst>
          </p:cNvPr>
          <p:cNvSpPr/>
          <p:nvPr/>
        </p:nvSpPr>
        <p:spPr>
          <a:xfrm flipV="1">
            <a:off x="0" y="-2"/>
            <a:ext cx="815975" cy="872837"/>
          </a:xfrm>
          <a:prstGeom prst="rtTriangle">
            <a:avLst/>
          </a:prstGeom>
          <a:solidFill>
            <a:srgbClr val="4D9EBB"/>
          </a:solidFill>
          <a:ln>
            <a:noFill/>
          </a:ln>
          <a:effectLst>
            <a:outerShdw blurRad="114300" dist="38100" dir="10800000" sx="102000" sy="102000" algn="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F2DE6FD-E831-4186-982B-0EF5773A1315}"/>
              </a:ext>
            </a:extLst>
          </p:cNvPr>
          <p:cNvSpPr txBox="1"/>
          <p:nvPr/>
        </p:nvSpPr>
        <p:spPr>
          <a:xfrm>
            <a:off x="815975" y="234315"/>
            <a:ext cx="8674389" cy="506095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人才市场的低端人才供大于求，同时高端和特殊人才稀缺</a:t>
            </a:r>
          </a:p>
        </p:txBody>
      </p:sp>
      <p:sp>
        <p:nvSpPr>
          <p:cNvPr id="7" name="TextBox 20">
            <a:extLst>
              <a:ext uri="{FF2B5EF4-FFF2-40B4-BE49-F238E27FC236}">
                <a16:creationId xmlns:a16="http://schemas.microsoft.com/office/drawing/2014/main" id="{CC88E94B-CB5B-475D-A970-1F0259DDBAF4}"/>
              </a:ext>
            </a:extLst>
          </p:cNvPr>
          <p:cNvSpPr txBox="1"/>
          <p:nvPr/>
        </p:nvSpPr>
        <p:spPr>
          <a:xfrm>
            <a:off x="970789" y="1876443"/>
            <a:ext cx="5263757" cy="3109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2017年中国市场整体平均加薪率7.9％以上 </a:t>
            </a:r>
          </a:p>
        </p:txBody>
      </p:sp>
      <p:sp>
        <p:nvSpPr>
          <p:cNvPr id="8" name="TextBox 21">
            <a:extLst>
              <a:ext uri="{FF2B5EF4-FFF2-40B4-BE49-F238E27FC236}">
                <a16:creationId xmlns:a16="http://schemas.microsoft.com/office/drawing/2014/main" id="{89FC5E95-D4DA-4D86-A99F-3B9994F1F769}"/>
              </a:ext>
            </a:extLst>
          </p:cNvPr>
          <p:cNvSpPr txBox="1"/>
          <p:nvPr/>
        </p:nvSpPr>
        <p:spPr>
          <a:xfrm>
            <a:off x="970789" y="4576876"/>
            <a:ext cx="4460190" cy="12043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2017年有87%的参调公司增加员工人数（2013年仅有60%），平均增加数量接近企业员工总数的1/4</a:t>
            </a:r>
          </a:p>
        </p:txBody>
      </p:sp>
      <p:sp>
        <p:nvSpPr>
          <p:cNvPr id="9" name="TextBox 22">
            <a:extLst>
              <a:ext uri="{FF2B5EF4-FFF2-40B4-BE49-F238E27FC236}">
                <a16:creationId xmlns:a16="http://schemas.microsoft.com/office/drawing/2014/main" id="{C80B521D-56B9-49DD-9787-44FF56EA5B2E}"/>
              </a:ext>
            </a:extLst>
          </p:cNvPr>
          <p:cNvSpPr txBox="1"/>
          <p:nvPr/>
        </p:nvSpPr>
        <p:spPr>
          <a:xfrm>
            <a:off x="970788" y="2779999"/>
            <a:ext cx="4460191" cy="12043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高绩效员工与普通绩效员工的年度奖金差距是2-3倍，企业将薪酬杠杆向高绩效人才倾斜的趋势愈发清晰。 </a:t>
            </a:r>
          </a:p>
        </p:txBody>
      </p:sp>
      <p:sp>
        <p:nvSpPr>
          <p:cNvPr id="10" name="TextBox 23">
            <a:extLst>
              <a:ext uri="{FF2B5EF4-FFF2-40B4-BE49-F238E27FC236}">
                <a16:creationId xmlns:a16="http://schemas.microsoft.com/office/drawing/2014/main" id="{2C2D94C5-E770-4E47-B007-CD238D4FC947}"/>
              </a:ext>
            </a:extLst>
          </p:cNvPr>
          <p:cNvSpPr txBox="1"/>
          <p:nvPr/>
        </p:nvSpPr>
        <p:spPr>
          <a:xfrm>
            <a:off x="6598071" y="3984303"/>
            <a:ext cx="4457855" cy="203530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有51%的公司为鼓励员工稳定性，提供了“长期留任激励奖金”，该奖金平均可达2.5个月工资；也有相当数量的公司提供了目标绩效奖金、特殊福利包、股票期权等多种计划来保留人才</a:t>
            </a:r>
          </a:p>
        </p:txBody>
      </p:sp>
      <p:sp>
        <p:nvSpPr>
          <p:cNvPr id="11" name="TextBox 24">
            <a:extLst>
              <a:ext uri="{FF2B5EF4-FFF2-40B4-BE49-F238E27FC236}">
                <a16:creationId xmlns:a16="http://schemas.microsoft.com/office/drawing/2014/main" id="{5A88CF03-B988-4EDC-A355-60111CF2E715}"/>
              </a:ext>
            </a:extLst>
          </p:cNvPr>
          <p:cNvSpPr txBox="1"/>
          <p:nvPr/>
        </p:nvSpPr>
        <p:spPr>
          <a:xfrm>
            <a:off x="6419601" y="1809198"/>
            <a:ext cx="4636326" cy="16198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最为广泛采用的举措的则是企业专门的培训和发展项目（58%），培训作为提升员工技能及敬业度的重要手段，无疑会成为人力资源工作重心，以配合企业的再度启航</a:t>
            </a:r>
          </a:p>
        </p:txBody>
      </p:sp>
    </p:spTree>
    <p:extLst>
      <p:ext uri="{BB962C8B-B14F-4D97-AF65-F5344CB8AC3E}">
        <p14:creationId xmlns:p14="http://schemas.microsoft.com/office/powerpoint/2010/main" val="4128922285"/>
      </p:ext>
    </p:extLst>
  </p:cSld>
  <p:clrMapOvr>
    <a:masterClrMapping/>
  </p:clrMapOvr>
  <p:transition spd="slow" advTm="2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1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8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571C49D1-D9C3-4273-B240-7637B662E2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3648" y="-1"/>
            <a:ext cx="4244454" cy="6858000"/>
          </a:xfrm>
          <a:prstGeom prst="rect">
            <a:avLst/>
          </a:prstGeom>
        </p:spPr>
      </p:pic>
      <p:sp>
        <p:nvSpPr>
          <p:cNvPr id="5" name="直角三角形 4">
            <a:extLst>
              <a:ext uri="{FF2B5EF4-FFF2-40B4-BE49-F238E27FC236}">
                <a16:creationId xmlns:a16="http://schemas.microsoft.com/office/drawing/2014/main" id="{6BB6C646-127B-4552-B177-93667D1A8588}"/>
              </a:ext>
            </a:extLst>
          </p:cNvPr>
          <p:cNvSpPr/>
          <p:nvPr/>
        </p:nvSpPr>
        <p:spPr>
          <a:xfrm flipH="1">
            <a:off x="10590662" y="4966291"/>
            <a:ext cx="1601337" cy="1891708"/>
          </a:xfrm>
          <a:prstGeom prst="rtTriangle">
            <a:avLst/>
          </a:prstGeom>
          <a:solidFill>
            <a:srgbClr val="4D9EBB"/>
          </a:solidFill>
          <a:ln>
            <a:noFill/>
          </a:ln>
          <a:effectLst>
            <a:outerShdw blurRad="114300" dist="38100" dir="10800000" sx="102000" sy="102000" algn="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2A74EF65-FED1-48D4-A38A-81A26F7BC28A}"/>
              </a:ext>
            </a:extLst>
          </p:cNvPr>
          <p:cNvSpPr/>
          <p:nvPr/>
        </p:nvSpPr>
        <p:spPr>
          <a:xfrm>
            <a:off x="3948545" y="1556938"/>
            <a:ext cx="521928" cy="2558680"/>
          </a:xfrm>
          <a:prstGeom prst="rect">
            <a:avLst/>
          </a:prstGeom>
          <a:solidFill>
            <a:srgbClr val="4D9E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B3C16090-D181-47CB-93DB-94847C4D53E2}"/>
              </a:ext>
            </a:extLst>
          </p:cNvPr>
          <p:cNvSpPr txBox="1"/>
          <p:nvPr/>
        </p:nvSpPr>
        <p:spPr>
          <a:xfrm>
            <a:off x="4876516" y="1310202"/>
            <a:ext cx="26068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Part  02</a:t>
            </a:r>
            <a:endParaRPr lang="zh-CN" altLang="en-US" sz="54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D7D212A5-6884-4177-9820-B628756B558F}"/>
              </a:ext>
            </a:extLst>
          </p:cNvPr>
          <p:cNvSpPr txBox="1"/>
          <p:nvPr/>
        </p:nvSpPr>
        <p:spPr bwMode="auto">
          <a:xfrm>
            <a:off x="4783139" y="2330514"/>
            <a:ext cx="6819720" cy="193899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>
              <a:defRPr sz="2800" b="1" spc="30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  <a:cs typeface="Segoe UI Light" panose="020B0502040204020203" pitchFamily="34" charset="0"/>
              </a:defRPr>
            </a:lvl1pPr>
          </a:lstStyle>
          <a:p>
            <a:pPr>
              <a:defRPr/>
            </a:pPr>
            <a:r>
              <a:rPr lang="zh-CN" altLang="en-US" sz="6000" dirty="0">
                <a:latin typeface="+mn-lt"/>
                <a:ea typeface="+mn-ea"/>
                <a:cs typeface="+mn-ea"/>
                <a:sym typeface="+mn-lt"/>
              </a:rPr>
              <a:t>行政人事工作的总结和计划</a:t>
            </a:r>
          </a:p>
        </p:txBody>
      </p:sp>
      <p:sp>
        <p:nvSpPr>
          <p:cNvPr id="9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B57425F6-30D8-49BA-AC16-8D47CC67733A}"/>
              </a:ext>
            </a:extLst>
          </p:cNvPr>
          <p:cNvSpPr txBox="1"/>
          <p:nvPr/>
        </p:nvSpPr>
        <p:spPr>
          <a:xfrm>
            <a:off x="4906097" y="4455574"/>
            <a:ext cx="5684565" cy="5107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2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字体视界-一风尚黑体" panose="02000500000000000000" pitchFamily="2" charset="-122"/>
                <a:ea typeface="字体视界-一风尚黑体" panose="02000500000000000000" pitchFamily="2" charset="-122"/>
                <a:cs typeface="+mn-ea"/>
                <a:sym typeface="+mn-lt"/>
              </a:rPr>
              <a:t>Synergistically utilize technically sound portals with frictionless chains. Dramatically customize</a:t>
            </a:r>
            <a:r>
              <a:rPr lang="en-US" sz="12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字体视界-一风尚黑体" panose="02000500000000000000" pitchFamily="2" charset="-122"/>
                <a:ea typeface="字体视界-一风尚黑体" panose="02000500000000000000" pitchFamily="2" charset="-122"/>
                <a:cs typeface="+mn-ea"/>
                <a:sym typeface="+mn-lt"/>
              </a:rPr>
              <a:t> </a:t>
            </a:r>
            <a:r>
              <a:rPr sz="12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字体视界-一风尚黑体" panose="02000500000000000000" pitchFamily="2" charset="-122"/>
                <a:ea typeface="字体视界-一风尚黑体" panose="02000500000000000000" pitchFamily="2" charset="-122"/>
                <a:cs typeface="+mn-ea"/>
                <a:sym typeface="+mn-lt"/>
              </a:rPr>
              <a:t>empowered networks rather than goal-opportunities. </a:t>
            </a:r>
          </a:p>
        </p:txBody>
      </p:sp>
    </p:spTree>
    <p:extLst>
      <p:ext uri="{BB962C8B-B14F-4D97-AF65-F5344CB8AC3E}">
        <p14:creationId xmlns:p14="http://schemas.microsoft.com/office/powerpoint/2010/main" val="3455103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375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矩形 35">
            <a:extLst>
              <a:ext uri="{FF2B5EF4-FFF2-40B4-BE49-F238E27FC236}">
                <a16:creationId xmlns:a16="http://schemas.microsoft.com/office/drawing/2014/main" id="{EFA9D2D3-D571-42E7-BC0E-1CE4FC0DAE57}"/>
              </a:ext>
            </a:extLst>
          </p:cNvPr>
          <p:cNvSpPr/>
          <p:nvPr/>
        </p:nvSpPr>
        <p:spPr>
          <a:xfrm>
            <a:off x="5070764" y="822581"/>
            <a:ext cx="7121236" cy="5564363"/>
          </a:xfrm>
          <a:prstGeom prst="rect">
            <a:avLst/>
          </a:prstGeom>
          <a:solidFill>
            <a:srgbClr val="4D9E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直角三角形 3">
            <a:extLst>
              <a:ext uri="{FF2B5EF4-FFF2-40B4-BE49-F238E27FC236}">
                <a16:creationId xmlns:a16="http://schemas.microsoft.com/office/drawing/2014/main" id="{E9BB17DE-8EF9-42EB-947E-1A8624498855}"/>
              </a:ext>
            </a:extLst>
          </p:cNvPr>
          <p:cNvSpPr/>
          <p:nvPr/>
        </p:nvSpPr>
        <p:spPr>
          <a:xfrm flipV="1">
            <a:off x="0" y="-2"/>
            <a:ext cx="815975" cy="872837"/>
          </a:xfrm>
          <a:prstGeom prst="rtTriangle">
            <a:avLst/>
          </a:prstGeom>
          <a:solidFill>
            <a:srgbClr val="4D9EBB"/>
          </a:solidFill>
          <a:ln>
            <a:noFill/>
          </a:ln>
          <a:effectLst>
            <a:outerShdw blurRad="114300" dist="38100" dir="10800000" sx="102000" sy="102000" algn="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F2DE6FD-E831-4186-982B-0EF5773A1315}"/>
              </a:ext>
            </a:extLst>
          </p:cNvPr>
          <p:cNvSpPr txBox="1"/>
          <p:nvPr/>
        </p:nvSpPr>
        <p:spPr>
          <a:xfrm>
            <a:off x="815975" y="234315"/>
            <a:ext cx="8674389" cy="506095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员工总体情况</a:t>
            </a:r>
          </a:p>
        </p:txBody>
      </p:sp>
      <p:grpSp>
        <p:nvGrpSpPr>
          <p:cNvPr id="19" name="Group 14">
            <a:extLst>
              <a:ext uri="{FF2B5EF4-FFF2-40B4-BE49-F238E27FC236}">
                <a16:creationId xmlns:a16="http://schemas.microsoft.com/office/drawing/2014/main" id="{B40D2806-92ED-41BE-B3E6-805D4FF610A3}"/>
              </a:ext>
            </a:extLst>
          </p:cNvPr>
          <p:cNvGrpSpPr/>
          <p:nvPr/>
        </p:nvGrpSpPr>
        <p:grpSpPr>
          <a:xfrm>
            <a:off x="5897897" y="1453193"/>
            <a:ext cx="4667636" cy="803493"/>
            <a:chOff x="8451509" y="2034687"/>
            <a:chExt cx="3933596" cy="803577"/>
          </a:xfrm>
        </p:grpSpPr>
        <p:sp>
          <p:nvSpPr>
            <p:cNvPr id="20" name="TextBox 12">
              <a:extLst>
                <a:ext uri="{FF2B5EF4-FFF2-40B4-BE49-F238E27FC236}">
                  <a16:creationId xmlns:a16="http://schemas.microsoft.com/office/drawing/2014/main" id="{66C1B3E5-5750-463C-B350-F2BB411BE4F7}"/>
                </a:ext>
              </a:extLst>
            </p:cNvPr>
            <p:cNvSpPr txBox="1"/>
            <p:nvPr/>
          </p:nvSpPr>
          <p:spPr>
            <a:xfrm>
              <a:off x="8451509" y="2034687"/>
              <a:ext cx="592292" cy="6451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320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  <a:endParaRPr lang="en-US" altLang="zh-CN" sz="3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1" name="Rectangle 13">
              <a:extLst>
                <a:ext uri="{FF2B5EF4-FFF2-40B4-BE49-F238E27FC236}">
                  <a16:creationId xmlns:a16="http://schemas.microsoft.com/office/drawing/2014/main" id="{92120941-ED36-4AAA-B5F1-7A5115CED71A}"/>
                </a:ext>
              </a:extLst>
            </p:cNvPr>
            <p:cNvSpPr/>
            <p:nvPr/>
          </p:nvSpPr>
          <p:spPr>
            <a:xfrm>
              <a:off x="9187050" y="2102473"/>
              <a:ext cx="3198055" cy="73579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离职原因概况：公司制度严格；竞争对手针对性的招聘；</a:t>
              </a:r>
            </a:p>
          </p:txBody>
        </p:sp>
      </p:grpSp>
      <p:grpSp>
        <p:nvGrpSpPr>
          <p:cNvPr id="22" name="Group 15">
            <a:extLst>
              <a:ext uri="{FF2B5EF4-FFF2-40B4-BE49-F238E27FC236}">
                <a16:creationId xmlns:a16="http://schemas.microsoft.com/office/drawing/2014/main" id="{C63B7CFE-6D72-4A07-AD64-C767D9D15E34}"/>
              </a:ext>
            </a:extLst>
          </p:cNvPr>
          <p:cNvGrpSpPr/>
          <p:nvPr/>
        </p:nvGrpSpPr>
        <p:grpSpPr>
          <a:xfrm>
            <a:off x="5893712" y="2573415"/>
            <a:ext cx="4671821" cy="846086"/>
            <a:chOff x="8514715" y="2034687"/>
            <a:chExt cx="3937124" cy="846176"/>
          </a:xfrm>
        </p:grpSpPr>
        <p:sp>
          <p:nvSpPr>
            <p:cNvPr id="23" name="TextBox 16">
              <a:extLst>
                <a:ext uri="{FF2B5EF4-FFF2-40B4-BE49-F238E27FC236}">
                  <a16:creationId xmlns:a16="http://schemas.microsoft.com/office/drawing/2014/main" id="{35DA293E-E99A-455E-BCEF-B2F78E742CDC}"/>
                </a:ext>
              </a:extLst>
            </p:cNvPr>
            <p:cNvSpPr txBox="1"/>
            <p:nvPr/>
          </p:nvSpPr>
          <p:spPr>
            <a:xfrm>
              <a:off x="8514715" y="2034687"/>
              <a:ext cx="592292" cy="6451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320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  <a:endParaRPr lang="en-US" altLang="zh-CN" sz="3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4" name="Rectangle 17">
              <a:extLst>
                <a:ext uri="{FF2B5EF4-FFF2-40B4-BE49-F238E27FC236}">
                  <a16:creationId xmlns:a16="http://schemas.microsoft.com/office/drawing/2014/main" id="{8630CCC0-8A5C-4F2E-B2A3-FC0546FF9097}"/>
                </a:ext>
              </a:extLst>
            </p:cNvPr>
            <p:cNvSpPr/>
            <p:nvPr/>
          </p:nvSpPr>
          <p:spPr>
            <a:xfrm>
              <a:off x="9253784" y="2145071"/>
              <a:ext cx="3198055" cy="7357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工作岗位挑战性不强；职业发展机会的有限性；</a:t>
              </a:r>
            </a:p>
          </p:txBody>
        </p:sp>
      </p:grpSp>
      <p:grpSp>
        <p:nvGrpSpPr>
          <p:cNvPr id="25" name="Group 18">
            <a:extLst>
              <a:ext uri="{FF2B5EF4-FFF2-40B4-BE49-F238E27FC236}">
                <a16:creationId xmlns:a16="http://schemas.microsoft.com/office/drawing/2014/main" id="{3C3F8968-9F32-473E-8086-3DFEAB439EE3}"/>
              </a:ext>
            </a:extLst>
          </p:cNvPr>
          <p:cNvGrpSpPr/>
          <p:nvPr/>
        </p:nvGrpSpPr>
        <p:grpSpPr>
          <a:xfrm>
            <a:off x="5892863" y="4826317"/>
            <a:ext cx="4904051" cy="1138702"/>
            <a:chOff x="8514343" y="2034687"/>
            <a:chExt cx="4132832" cy="1138825"/>
          </a:xfrm>
        </p:grpSpPr>
        <p:sp>
          <p:nvSpPr>
            <p:cNvPr id="26" name="TextBox 19">
              <a:extLst>
                <a:ext uri="{FF2B5EF4-FFF2-40B4-BE49-F238E27FC236}">
                  <a16:creationId xmlns:a16="http://schemas.microsoft.com/office/drawing/2014/main" id="{B42417F0-7417-48D9-8189-4ACBAD138D50}"/>
                </a:ext>
              </a:extLst>
            </p:cNvPr>
            <p:cNvSpPr txBox="1"/>
            <p:nvPr/>
          </p:nvSpPr>
          <p:spPr>
            <a:xfrm>
              <a:off x="8514343" y="2034687"/>
              <a:ext cx="592292" cy="6451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3200">
                  <a:solidFill>
                    <a:schemeClr val="bg1"/>
                  </a:solidFill>
                  <a:cs typeface="+mn-ea"/>
                  <a:sym typeface="+mn-lt"/>
                </a:rPr>
                <a:t>04</a:t>
              </a:r>
              <a:endParaRPr lang="en-US" altLang="zh-CN" sz="3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7" name="Rectangle 20">
              <a:extLst>
                <a:ext uri="{FF2B5EF4-FFF2-40B4-BE49-F238E27FC236}">
                  <a16:creationId xmlns:a16="http://schemas.microsoft.com/office/drawing/2014/main" id="{1ABA406B-7CE1-429A-B6FB-C73B1F8C4CE8}"/>
                </a:ext>
              </a:extLst>
            </p:cNvPr>
            <p:cNvSpPr/>
            <p:nvPr/>
          </p:nvSpPr>
          <p:spPr>
            <a:xfrm>
              <a:off x="9259765" y="2105284"/>
              <a:ext cx="3387410" cy="10682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人际关系的处理不善；上下级、部门间沟通不畅；加班时间长，等。</a:t>
              </a:r>
            </a:p>
          </p:txBody>
        </p:sp>
      </p:grpSp>
      <p:grpSp>
        <p:nvGrpSpPr>
          <p:cNvPr id="28" name="Group 21">
            <a:extLst>
              <a:ext uri="{FF2B5EF4-FFF2-40B4-BE49-F238E27FC236}">
                <a16:creationId xmlns:a16="http://schemas.microsoft.com/office/drawing/2014/main" id="{5815E7FE-CDB5-429F-9011-AD13D926798C}"/>
              </a:ext>
            </a:extLst>
          </p:cNvPr>
          <p:cNvGrpSpPr/>
          <p:nvPr/>
        </p:nvGrpSpPr>
        <p:grpSpPr>
          <a:xfrm>
            <a:off x="5892864" y="3699867"/>
            <a:ext cx="4738099" cy="821354"/>
            <a:chOff x="8475665" y="2034687"/>
            <a:chExt cx="3992979" cy="821439"/>
          </a:xfrm>
        </p:grpSpPr>
        <p:sp>
          <p:nvSpPr>
            <p:cNvPr id="29" name="TextBox 22">
              <a:extLst>
                <a:ext uri="{FF2B5EF4-FFF2-40B4-BE49-F238E27FC236}">
                  <a16:creationId xmlns:a16="http://schemas.microsoft.com/office/drawing/2014/main" id="{AE1C4BC7-5A5E-4404-96E7-2EF1C4719153}"/>
                </a:ext>
              </a:extLst>
            </p:cNvPr>
            <p:cNvSpPr txBox="1"/>
            <p:nvPr/>
          </p:nvSpPr>
          <p:spPr>
            <a:xfrm>
              <a:off x="8475665" y="2034687"/>
              <a:ext cx="592292" cy="6451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3200" dirty="0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</a:p>
          </p:txBody>
        </p:sp>
        <p:sp>
          <p:nvSpPr>
            <p:cNvPr id="30" name="Rectangle 23">
              <a:extLst>
                <a:ext uri="{FF2B5EF4-FFF2-40B4-BE49-F238E27FC236}">
                  <a16:creationId xmlns:a16="http://schemas.microsoft.com/office/drawing/2014/main" id="{CB585A56-03E6-4E89-BB4D-42EFBC8A5BFF}"/>
                </a:ext>
              </a:extLst>
            </p:cNvPr>
            <p:cNvSpPr/>
            <p:nvPr/>
          </p:nvSpPr>
          <p:spPr>
            <a:xfrm>
              <a:off x="9270589" y="2120335"/>
              <a:ext cx="3198055" cy="73579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薪资水平不满意；氛围压抑、积极性不强；办公环境不理想；</a:t>
              </a:r>
            </a:p>
          </p:txBody>
        </p:sp>
      </p:grpSp>
      <p:grpSp>
        <p:nvGrpSpPr>
          <p:cNvPr id="31" name="Group 37">
            <a:extLst>
              <a:ext uri="{FF2B5EF4-FFF2-40B4-BE49-F238E27FC236}">
                <a16:creationId xmlns:a16="http://schemas.microsoft.com/office/drawing/2014/main" id="{FFF7E25D-5719-46AF-8DA1-79303B700638}"/>
              </a:ext>
            </a:extLst>
          </p:cNvPr>
          <p:cNvGrpSpPr/>
          <p:nvPr/>
        </p:nvGrpSpPr>
        <p:grpSpPr>
          <a:xfrm>
            <a:off x="939934" y="2256686"/>
            <a:ext cx="3844449" cy="3031628"/>
            <a:chOff x="689317" y="2256183"/>
            <a:chExt cx="3854548" cy="3031960"/>
          </a:xfrm>
        </p:grpSpPr>
        <p:sp>
          <p:nvSpPr>
            <p:cNvPr id="32" name="Rectangle 27">
              <a:extLst>
                <a:ext uri="{FF2B5EF4-FFF2-40B4-BE49-F238E27FC236}">
                  <a16:creationId xmlns:a16="http://schemas.microsoft.com/office/drawing/2014/main" id="{0A75F144-7849-40EC-B057-747A17B0086E}"/>
                </a:ext>
              </a:extLst>
            </p:cNvPr>
            <p:cNvSpPr/>
            <p:nvPr/>
          </p:nvSpPr>
          <p:spPr>
            <a:xfrm>
              <a:off x="689317" y="2256183"/>
              <a:ext cx="3854548" cy="3031960"/>
            </a:xfrm>
            <a:prstGeom prst="rect">
              <a:avLst/>
            </a:prstGeom>
            <a:noFill/>
            <a:ln>
              <a:solidFill>
                <a:srgbClr val="4D9EB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3" name="TextBox 28">
              <a:extLst>
                <a:ext uri="{FF2B5EF4-FFF2-40B4-BE49-F238E27FC236}">
                  <a16:creationId xmlns:a16="http://schemas.microsoft.com/office/drawing/2014/main" id="{D9D13851-B7BC-4843-BBD2-2D89D7108A75}"/>
                </a:ext>
              </a:extLst>
            </p:cNvPr>
            <p:cNvSpPr txBox="1"/>
            <p:nvPr/>
          </p:nvSpPr>
          <p:spPr>
            <a:xfrm>
              <a:off x="1103992" y="2777120"/>
              <a:ext cx="1455026" cy="5540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500">
                  <a:solidFill>
                    <a:srgbClr val="313C42"/>
                  </a:solidFill>
                  <a:cs typeface="+mn-ea"/>
                  <a:sym typeface="+mn-lt"/>
                </a:rPr>
                <a:t>01</a:t>
              </a:r>
              <a:endParaRPr lang="en-US" altLang="zh-CN" sz="2500" dirty="0">
                <a:solidFill>
                  <a:srgbClr val="313C42"/>
                </a:solidFill>
                <a:cs typeface="+mn-ea"/>
                <a:sym typeface="+mn-lt"/>
              </a:endParaRPr>
            </a:p>
          </p:txBody>
        </p:sp>
        <p:sp>
          <p:nvSpPr>
            <p:cNvPr id="34" name="Rectangle 29">
              <a:extLst>
                <a:ext uri="{FF2B5EF4-FFF2-40B4-BE49-F238E27FC236}">
                  <a16:creationId xmlns:a16="http://schemas.microsoft.com/office/drawing/2014/main" id="{539360E2-1657-4C8E-9D2C-635A83EB1EBA}"/>
                </a:ext>
              </a:extLst>
            </p:cNvPr>
            <p:cNvSpPr/>
            <p:nvPr/>
          </p:nvSpPr>
          <p:spPr>
            <a:xfrm>
              <a:off x="1129140" y="3189621"/>
              <a:ext cx="3004396" cy="14765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sz="1500" dirty="0">
                  <a:solidFill>
                    <a:srgbClr val="313C42"/>
                  </a:solidFill>
                  <a:cs typeface="+mn-ea"/>
                  <a:sym typeface="+mn-lt"/>
                </a:rPr>
                <a:t>A、201</a:t>
              </a:r>
              <a:r>
                <a:rPr lang="en-US" altLang="zh-CN" sz="1500" dirty="0">
                  <a:solidFill>
                    <a:srgbClr val="313C42"/>
                  </a:solidFill>
                  <a:cs typeface="+mn-ea"/>
                  <a:sym typeface="+mn-lt"/>
                </a:rPr>
                <a:t>8</a:t>
              </a:r>
              <a:r>
                <a:rPr sz="1500" dirty="0">
                  <a:solidFill>
                    <a:srgbClr val="313C42"/>
                  </a:solidFill>
                  <a:cs typeface="+mn-ea"/>
                  <a:sym typeface="+mn-lt"/>
                </a:rPr>
                <a:t>年春节后是普遍的离职高峰期，人员流动明显增加。</a:t>
              </a:r>
            </a:p>
            <a:p>
              <a:pPr algn="just">
                <a:lnSpc>
                  <a:spcPct val="120000"/>
                </a:lnSpc>
              </a:pPr>
              <a:r>
                <a:rPr sz="1500" dirty="0">
                  <a:solidFill>
                    <a:srgbClr val="313C42"/>
                  </a:solidFill>
                  <a:cs typeface="+mn-ea"/>
                  <a:sym typeface="+mn-lt"/>
                </a:rPr>
                <a:t>B、20</a:t>
              </a:r>
              <a:r>
                <a:rPr lang="en-US" altLang="zh-CN" sz="1500" dirty="0">
                  <a:solidFill>
                    <a:srgbClr val="313C42"/>
                  </a:solidFill>
                  <a:cs typeface="+mn-ea"/>
                  <a:sym typeface="+mn-lt"/>
                </a:rPr>
                <a:t>15</a:t>
              </a:r>
              <a:r>
                <a:rPr sz="1500" dirty="0">
                  <a:solidFill>
                    <a:srgbClr val="313C42"/>
                  </a:solidFill>
                  <a:cs typeface="+mn-ea"/>
                  <a:sym typeface="+mn-lt"/>
                </a:rPr>
                <a:t>年7月份开始，随着经济形势好转，营销人员数量增加明显。</a:t>
              </a:r>
            </a:p>
          </p:txBody>
        </p:sp>
        <p:sp>
          <p:nvSpPr>
            <p:cNvPr id="35" name="Rectangle 30">
              <a:extLst>
                <a:ext uri="{FF2B5EF4-FFF2-40B4-BE49-F238E27FC236}">
                  <a16:creationId xmlns:a16="http://schemas.microsoft.com/office/drawing/2014/main" id="{6E258303-93B0-40AD-A16B-F22CE1267454}"/>
                </a:ext>
              </a:extLst>
            </p:cNvPr>
            <p:cNvSpPr/>
            <p:nvPr/>
          </p:nvSpPr>
          <p:spPr>
            <a:xfrm>
              <a:off x="1129140" y="4634471"/>
              <a:ext cx="3004396" cy="3708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760" dirty="0">
                  <a:solidFill>
                    <a:srgbClr val="313C42"/>
                  </a:solidFill>
                  <a:cs typeface="+mn-ea"/>
                  <a:sym typeface="+mn-lt"/>
                </a:rPr>
                <a:t>Please replace text, click add relevant headline, modify the text content, also can copy your content to this directly.</a:t>
              </a:r>
              <a:r>
                <a:rPr lang="zh-CN" altLang="en-US" sz="760" dirty="0">
                  <a:solidFill>
                    <a:srgbClr val="313C42"/>
                  </a:solidFill>
                  <a:cs typeface="+mn-ea"/>
                  <a:sym typeface="+mn-lt"/>
                </a:rPr>
                <a:t>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07867936"/>
      </p:ext>
    </p:extLst>
  </p:cSld>
  <p:clrMapOvr>
    <a:masterClrMapping/>
  </p:clrMapOvr>
  <p:transition spd="slow" advTm="2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角三角形 3">
            <a:extLst>
              <a:ext uri="{FF2B5EF4-FFF2-40B4-BE49-F238E27FC236}">
                <a16:creationId xmlns:a16="http://schemas.microsoft.com/office/drawing/2014/main" id="{E9BB17DE-8EF9-42EB-947E-1A8624498855}"/>
              </a:ext>
            </a:extLst>
          </p:cNvPr>
          <p:cNvSpPr/>
          <p:nvPr/>
        </p:nvSpPr>
        <p:spPr>
          <a:xfrm flipV="1">
            <a:off x="0" y="-2"/>
            <a:ext cx="815975" cy="872837"/>
          </a:xfrm>
          <a:prstGeom prst="rtTriangle">
            <a:avLst/>
          </a:prstGeom>
          <a:solidFill>
            <a:srgbClr val="4D9EBB"/>
          </a:solidFill>
          <a:ln>
            <a:noFill/>
          </a:ln>
          <a:effectLst>
            <a:outerShdw blurRad="114300" dist="38100" dir="10800000" sx="102000" sy="102000" algn="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F2DE6FD-E831-4186-982B-0EF5773A1315}"/>
              </a:ext>
            </a:extLst>
          </p:cNvPr>
          <p:cNvSpPr txBox="1"/>
          <p:nvPr/>
        </p:nvSpPr>
        <p:spPr>
          <a:xfrm>
            <a:off x="815975" y="234315"/>
            <a:ext cx="8674389" cy="506095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员工稳定性有待提高</a:t>
            </a:r>
          </a:p>
        </p:txBody>
      </p:sp>
      <p:grpSp>
        <p:nvGrpSpPr>
          <p:cNvPr id="6" name="Group 3">
            <a:extLst>
              <a:ext uri="{FF2B5EF4-FFF2-40B4-BE49-F238E27FC236}">
                <a16:creationId xmlns:a16="http://schemas.microsoft.com/office/drawing/2014/main" id="{65D24F92-F8D8-4E75-B8F8-118C57EB8EE6}"/>
              </a:ext>
            </a:extLst>
          </p:cNvPr>
          <p:cNvGrpSpPr/>
          <p:nvPr/>
        </p:nvGrpSpPr>
        <p:grpSpPr>
          <a:xfrm>
            <a:off x="2133476" y="1289697"/>
            <a:ext cx="7403343" cy="2827740"/>
            <a:chOff x="3924550" y="1767172"/>
            <a:chExt cx="7404155" cy="2828050"/>
          </a:xfrm>
        </p:grpSpPr>
        <p:sp>
          <p:nvSpPr>
            <p:cNvPr id="7" name="TextBox 39">
              <a:extLst>
                <a:ext uri="{FF2B5EF4-FFF2-40B4-BE49-F238E27FC236}">
                  <a16:creationId xmlns:a16="http://schemas.microsoft.com/office/drawing/2014/main" id="{99809279-FC31-478B-B3E4-5DF5C3E2C09B}"/>
                </a:ext>
              </a:extLst>
            </p:cNvPr>
            <p:cNvSpPr txBox="1"/>
            <p:nvPr/>
          </p:nvSpPr>
          <p:spPr>
            <a:xfrm>
              <a:off x="6904437" y="4258170"/>
              <a:ext cx="397910" cy="337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325">
                  <a:solidFill>
                    <a:srgbClr val="313C42"/>
                  </a:solidFill>
                  <a:cs typeface="+mn-ea"/>
                  <a:sym typeface="+mn-lt"/>
                </a:rPr>
                <a:t>40%</a:t>
              </a:r>
            </a:p>
          </p:txBody>
        </p:sp>
        <p:sp>
          <p:nvSpPr>
            <p:cNvPr id="8" name="TextBox 40">
              <a:extLst>
                <a:ext uri="{FF2B5EF4-FFF2-40B4-BE49-F238E27FC236}">
                  <a16:creationId xmlns:a16="http://schemas.microsoft.com/office/drawing/2014/main" id="{84963334-6BFD-455B-9D83-125F2484815C}"/>
                </a:ext>
              </a:extLst>
            </p:cNvPr>
            <p:cNvSpPr txBox="1"/>
            <p:nvPr/>
          </p:nvSpPr>
          <p:spPr>
            <a:xfrm>
              <a:off x="7557141" y="4258170"/>
              <a:ext cx="397910" cy="337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325">
                  <a:solidFill>
                    <a:srgbClr val="313C42"/>
                  </a:solidFill>
                  <a:cs typeface="+mn-ea"/>
                  <a:sym typeface="+mn-lt"/>
                </a:rPr>
                <a:t>50%</a:t>
              </a:r>
            </a:p>
          </p:txBody>
        </p:sp>
        <p:sp>
          <p:nvSpPr>
            <p:cNvPr id="9" name="TextBox 41">
              <a:extLst>
                <a:ext uri="{FF2B5EF4-FFF2-40B4-BE49-F238E27FC236}">
                  <a16:creationId xmlns:a16="http://schemas.microsoft.com/office/drawing/2014/main" id="{BE936300-9473-49C9-8478-FE5EB494462F}"/>
                </a:ext>
              </a:extLst>
            </p:cNvPr>
            <p:cNvSpPr txBox="1"/>
            <p:nvPr/>
          </p:nvSpPr>
          <p:spPr>
            <a:xfrm>
              <a:off x="8193658" y="4258170"/>
              <a:ext cx="397910" cy="337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325">
                  <a:solidFill>
                    <a:srgbClr val="313C42"/>
                  </a:solidFill>
                  <a:cs typeface="+mn-ea"/>
                  <a:sym typeface="+mn-lt"/>
                </a:rPr>
                <a:t>60%</a:t>
              </a:r>
            </a:p>
          </p:txBody>
        </p:sp>
        <p:sp>
          <p:nvSpPr>
            <p:cNvPr id="10" name="TextBox 42">
              <a:extLst>
                <a:ext uri="{FF2B5EF4-FFF2-40B4-BE49-F238E27FC236}">
                  <a16:creationId xmlns:a16="http://schemas.microsoft.com/office/drawing/2014/main" id="{AB024DDA-59B6-43A1-91A8-E99DC84FFAA1}"/>
                </a:ext>
              </a:extLst>
            </p:cNvPr>
            <p:cNvSpPr txBox="1"/>
            <p:nvPr/>
          </p:nvSpPr>
          <p:spPr>
            <a:xfrm>
              <a:off x="6222705" y="4258170"/>
              <a:ext cx="397910" cy="337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325">
                  <a:solidFill>
                    <a:srgbClr val="313C42"/>
                  </a:solidFill>
                  <a:cs typeface="+mn-ea"/>
                  <a:sym typeface="+mn-lt"/>
                </a:rPr>
                <a:t>30%</a:t>
              </a:r>
            </a:p>
          </p:txBody>
        </p:sp>
        <p:sp>
          <p:nvSpPr>
            <p:cNvPr id="11" name="TextBox 43">
              <a:extLst>
                <a:ext uri="{FF2B5EF4-FFF2-40B4-BE49-F238E27FC236}">
                  <a16:creationId xmlns:a16="http://schemas.microsoft.com/office/drawing/2014/main" id="{6487A43F-EC84-4636-A6F7-5669A3811FE0}"/>
                </a:ext>
              </a:extLst>
            </p:cNvPr>
            <p:cNvSpPr txBox="1"/>
            <p:nvPr/>
          </p:nvSpPr>
          <p:spPr>
            <a:xfrm>
              <a:off x="10815110" y="4258170"/>
              <a:ext cx="457226" cy="337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325">
                  <a:solidFill>
                    <a:srgbClr val="313C42"/>
                  </a:solidFill>
                  <a:cs typeface="+mn-ea"/>
                  <a:sym typeface="+mn-lt"/>
                </a:rPr>
                <a:t>100%</a:t>
              </a:r>
            </a:p>
          </p:txBody>
        </p:sp>
        <p:sp>
          <p:nvSpPr>
            <p:cNvPr id="12" name="TextBox 44">
              <a:extLst>
                <a:ext uri="{FF2B5EF4-FFF2-40B4-BE49-F238E27FC236}">
                  <a16:creationId xmlns:a16="http://schemas.microsoft.com/office/drawing/2014/main" id="{F2B6FBA2-5ED0-4214-A24F-E6EAEA4E627C}"/>
                </a:ext>
              </a:extLst>
            </p:cNvPr>
            <p:cNvSpPr txBox="1"/>
            <p:nvPr/>
          </p:nvSpPr>
          <p:spPr>
            <a:xfrm>
              <a:off x="5538017" y="4258170"/>
              <a:ext cx="397910" cy="337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325">
                  <a:solidFill>
                    <a:srgbClr val="313C42"/>
                  </a:solidFill>
                  <a:cs typeface="+mn-ea"/>
                  <a:sym typeface="+mn-lt"/>
                </a:rPr>
                <a:t>20%</a:t>
              </a:r>
            </a:p>
          </p:txBody>
        </p:sp>
        <p:sp>
          <p:nvSpPr>
            <p:cNvPr id="13" name="TextBox 45">
              <a:extLst>
                <a:ext uri="{FF2B5EF4-FFF2-40B4-BE49-F238E27FC236}">
                  <a16:creationId xmlns:a16="http://schemas.microsoft.com/office/drawing/2014/main" id="{8A11F0A5-B37F-48CA-8439-68011CECF615}"/>
                </a:ext>
              </a:extLst>
            </p:cNvPr>
            <p:cNvSpPr txBox="1"/>
            <p:nvPr/>
          </p:nvSpPr>
          <p:spPr>
            <a:xfrm>
              <a:off x="8808003" y="4258170"/>
              <a:ext cx="397910" cy="337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325">
                  <a:solidFill>
                    <a:srgbClr val="313C42"/>
                  </a:solidFill>
                  <a:cs typeface="+mn-ea"/>
                  <a:sym typeface="+mn-lt"/>
                </a:rPr>
                <a:t>70%</a:t>
              </a:r>
            </a:p>
          </p:txBody>
        </p:sp>
        <p:sp>
          <p:nvSpPr>
            <p:cNvPr id="14" name="TextBox 46">
              <a:extLst>
                <a:ext uri="{FF2B5EF4-FFF2-40B4-BE49-F238E27FC236}">
                  <a16:creationId xmlns:a16="http://schemas.microsoft.com/office/drawing/2014/main" id="{6541421C-E17B-42F8-8006-D3267435B0C7}"/>
                </a:ext>
              </a:extLst>
            </p:cNvPr>
            <p:cNvSpPr txBox="1"/>
            <p:nvPr/>
          </p:nvSpPr>
          <p:spPr>
            <a:xfrm>
              <a:off x="9451379" y="4258170"/>
              <a:ext cx="397910" cy="337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325">
                  <a:solidFill>
                    <a:srgbClr val="313C42"/>
                  </a:solidFill>
                  <a:cs typeface="+mn-ea"/>
                  <a:sym typeface="+mn-lt"/>
                </a:rPr>
                <a:t>80%</a:t>
              </a:r>
            </a:p>
          </p:txBody>
        </p:sp>
        <p:sp>
          <p:nvSpPr>
            <p:cNvPr id="15" name="TextBox 47">
              <a:extLst>
                <a:ext uri="{FF2B5EF4-FFF2-40B4-BE49-F238E27FC236}">
                  <a16:creationId xmlns:a16="http://schemas.microsoft.com/office/drawing/2014/main" id="{027247D9-0495-4103-B6B5-4E86FBCF3B99}"/>
                </a:ext>
              </a:extLst>
            </p:cNvPr>
            <p:cNvSpPr txBox="1"/>
            <p:nvPr/>
          </p:nvSpPr>
          <p:spPr>
            <a:xfrm>
              <a:off x="10136941" y="4258170"/>
              <a:ext cx="397910" cy="337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325">
                  <a:solidFill>
                    <a:srgbClr val="313C42"/>
                  </a:solidFill>
                  <a:cs typeface="+mn-ea"/>
                  <a:sym typeface="+mn-lt"/>
                </a:rPr>
                <a:t>90%</a:t>
              </a:r>
            </a:p>
          </p:txBody>
        </p:sp>
        <p:sp>
          <p:nvSpPr>
            <p:cNvPr id="16" name="TextBox 48">
              <a:extLst>
                <a:ext uri="{FF2B5EF4-FFF2-40B4-BE49-F238E27FC236}">
                  <a16:creationId xmlns:a16="http://schemas.microsoft.com/office/drawing/2014/main" id="{44D9A2A7-40A4-4BE9-9498-07673E3647AC}"/>
                </a:ext>
              </a:extLst>
            </p:cNvPr>
            <p:cNvSpPr txBox="1"/>
            <p:nvPr/>
          </p:nvSpPr>
          <p:spPr>
            <a:xfrm>
              <a:off x="4401766" y="4258170"/>
              <a:ext cx="338591" cy="337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325">
                  <a:solidFill>
                    <a:srgbClr val="313C42"/>
                  </a:solidFill>
                  <a:cs typeface="+mn-ea"/>
                  <a:sym typeface="+mn-lt"/>
                </a:rPr>
                <a:t>0%</a:t>
              </a:r>
            </a:p>
          </p:txBody>
        </p:sp>
        <p:sp>
          <p:nvSpPr>
            <p:cNvPr id="17" name="TextBox 49">
              <a:extLst>
                <a:ext uri="{FF2B5EF4-FFF2-40B4-BE49-F238E27FC236}">
                  <a16:creationId xmlns:a16="http://schemas.microsoft.com/office/drawing/2014/main" id="{CE2564FA-3113-47EE-9BF6-F0F2609E3CFC}"/>
                </a:ext>
              </a:extLst>
            </p:cNvPr>
            <p:cNvSpPr txBox="1"/>
            <p:nvPr/>
          </p:nvSpPr>
          <p:spPr>
            <a:xfrm>
              <a:off x="4911382" y="4258170"/>
              <a:ext cx="397910" cy="337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325">
                  <a:solidFill>
                    <a:srgbClr val="313C42"/>
                  </a:solidFill>
                  <a:cs typeface="+mn-ea"/>
                  <a:sym typeface="+mn-lt"/>
                </a:rPr>
                <a:t>10%</a:t>
              </a:r>
            </a:p>
          </p:txBody>
        </p:sp>
        <p:sp>
          <p:nvSpPr>
            <p:cNvPr id="18" name="Rectangle 50">
              <a:extLst>
                <a:ext uri="{FF2B5EF4-FFF2-40B4-BE49-F238E27FC236}">
                  <a16:creationId xmlns:a16="http://schemas.microsoft.com/office/drawing/2014/main" id="{1B331E9E-13DF-49E7-8A3A-F48CEAD7938A}"/>
                </a:ext>
              </a:extLst>
            </p:cNvPr>
            <p:cNvSpPr/>
            <p:nvPr/>
          </p:nvSpPr>
          <p:spPr>
            <a:xfrm>
              <a:off x="4446089" y="1883284"/>
              <a:ext cx="6882616" cy="30949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325">
                <a:solidFill>
                  <a:srgbClr val="313C42"/>
                </a:solidFill>
                <a:cs typeface="+mn-ea"/>
                <a:sym typeface="+mn-lt"/>
              </a:endParaRPr>
            </a:p>
          </p:txBody>
        </p:sp>
        <p:sp>
          <p:nvSpPr>
            <p:cNvPr id="19" name="Rectangle 51">
              <a:extLst>
                <a:ext uri="{FF2B5EF4-FFF2-40B4-BE49-F238E27FC236}">
                  <a16:creationId xmlns:a16="http://schemas.microsoft.com/office/drawing/2014/main" id="{BD822749-2822-4C5F-BC38-B234FA5BA7B4}"/>
                </a:ext>
              </a:extLst>
            </p:cNvPr>
            <p:cNvSpPr/>
            <p:nvPr/>
          </p:nvSpPr>
          <p:spPr>
            <a:xfrm>
              <a:off x="4446089" y="1883284"/>
              <a:ext cx="2377439" cy="309490"/>
            </a:xfrm>
            <a:prstGeom prst="rect">
              <a:avLst/>
            </a:prstGeom>
            <a:solidFill>
              <a:srgbClr val="4D9E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325">
                <a:solidFill>
                  <a:srgbClr val="313C42"/>
                </a:solidFill>
                <a:cs typeface="+mn-ea"/>
                <a:sym typeface="+mn-lt"/>
              </a:endParaRPr>
            </a:p>
          </p:txBody>
        </p:sp>
        <p:sp>
          <p:nvSpPr>
            <p:cNvPr id="20" name="Rectangle 52">
              <a:extLst>
                <a:ext uri="{FF2B5EF4-FFF2-40B4-BE49-F238E27FC236}">
                  <a16:creationId xmlns:a16="http://schemas.microsoft.com/office/drawing/2014/main" id="{5EB5FD8E-8A0D-4FA1-8472-EF4AEE8B9AB3}"/>
                </a:ext>
              </a:extLst>
            </p:cNvPr>
            <p:cNvSpPr/>
            <p:nvPr/>
          </p:nvSpPr>
          <p:spPr>
            <a:xfrm>
              <a:off x="4446089" y="2340484"/>
              <a:ext cx="6882616" cy="30949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325">
                <a:solidFill>
                  <a:srgbClr val="313C42"/>
                </a:solidFill>
                <a:cs typeface="+mn-ea"/>
                <a:sym typeface="+mn-lt"/>
              </a:endParaRPr>
            </a:p>
          </p:txBody>
        </p:sp>
        <p:sp>
          <p:nvSpPr>
            <p:cNvPr id="21" name="Rectangle 53">
              <a:extLst>
                <a:ext uri="{FF2B5EF4-FFF2-40B4-BE49-F238E27FC236}">
                  <a16:creationId xmlns:a16="http://schemas.microsoft.com/office/drawing/2014/main" id="{6DFA0D20-3F75-40F0-A901-DD077C007B56}"/>
                </a:ext>
              </a:extLst>
            </p:cNvPr>
            <p:cNvSpPr/>
            <p:nvPr/>
          </p:nvSpPr>
          <p:spPr>
            <a:xfrm>
              <a:off x="4446089" y="2340484"/>
              <a:ext cx="1272539" cy="309490"/>
            </a:xfrm>
            <a:prstGeom prst="rect">
              <a:avLst/>
            </a:prstGeom>
            <a:solidFill>
              <a:srgbClr val="4D9E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325">
                <a:solidFill>
                  <a:srgbClr val="313C42"/>
                </a:solidFill>
                <a:cs typeface="+mn-ea"/>
                <a:sym typeface="+mn-lt"/>
              </a:endParaRPr>
            </a:p>
          </p:txBody>
        </p:sp>
        <p:sp>
          <p:nvSpPr>
            <p:cNvPr id="22" name="Rectangle 54">
              <a:extLst>
                <a:ext uri="{FF2B5EF4-FFF2-40B4-BE49-F238E27FC236}">
                  <a16:creationId xmlns:a16="http://schemas.microsoft.com/office/drawing/2014/main" id="{CC57AB46-5EF8-40F3-A2D1-64BA120A28DB}"/>
                </a:ext>
              </a:extLst>
            </p:cNvPr>
            <p:cNvSpPr/>
            <p:nvPr/>
          </p:nvSpPr>
          <p:spPr>
            <a:xfrm>
              <a:off x="4446089" y="2797684"/>
              <a:ext cx="6882616" cy="30949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325">
                <a:solidFill>
                  <a:srgbClr val="313C42"/>
                </a:solidFill>
                <a:cs typeface="+mn-ea"/>
                <a:sym typeface="+mn-lt"/>
              </a:endParaRPr>
            </a:p>
          </p:txBody>
        </p:sp>
        <p:sp>
          <p:nvSpPr>
            <p:cNvPr id="23" name="Rectangle 55">
              <a:extLst>
                <a:ext uri="{FF2B5EF4-FFF2-40B4-BE49-F238E27FC236}">
                  <a16:creationId xmlns:a16="http://schemas.microsoft.com/office/drawing/2014/main" id="{20B4508B-17EA-477D-88D7-6DA772B3E664}"/>
                </a:ext>
              </a:extLst>
            </p:cNvPr>
            <p:cNvSpPr/>
            <p:nvPr/>
          </p:nvSpPr>
          <p:spPr>
            <a:xfrm>
              <a:off x="4446089" y="2797684"/>
              <a:ext cx="925829" cy="309490"/>
            </a:xfrm>
            <a:prstGeom prst="rect">
              <a:avLst/>
            </a:prstGeom>
            <a:solidFill>
              <a:srgbClr val="4D9E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325">
                <a:solidFill>
                  <a:srgbClr val="313C42"/>
                </a:solidFill>
                <a:cs typeface="+mn-ea"/>
                <a:sym typeface="+mn-lt"/>
              </a:endParaRPr>
            </a:p>
          </p:txBody>
        </p:sp>
        <p:sp>
          <p:nvSpPr>
            <p:cNvPr id="24" name="Rectangle 56">
              <a:extLst>
                <a:ext uri="{FF2B5EF4-FFF2-40B4-BE49-F238E27FC236}">
                  <a16:creationId xmlns:a16="http://schemas.microsoft.com/office/drawing/2014/main" id="{C8326CC4-A2D3-45E5-B3DE-630FC69BAD8E}"/>
                </a:ext>
              </a:extLst>
            </p:cNvPr>
            <p:cNvSpPr/>
            <p:nvPr/>
          </p:nvSpPr>
          <p:spPr>
            <a:xfrm>
              <a:off x="4446089" y="3254884"/>
              <a:ext cx="6882616" cy="30949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325">
                <a:solidFill>
                  <a:srgbClr val="313C42"/>
                </a:solidFill>
                <a:cs typeface="+mn-ea"/>
                <a:sym typeface="+mn-lt"/>
              </a:endParaRPr>
            </a:p>
          </p:txBody>
        </p:sp>
        <p:sp>
          <p:nvSpPr>
            <p:cNvPr id="25" name="Rectangle 57">
              <a:extLst>
                <a:ext uri="{FF2B5EF4-FFF2-40B4-BE49-F238E27FC236}">
                  <a16:creationId xmlns:a16="http://schemas.microsoft.com/office/drawing/2014/main" id="{04C379C1-48A6-4D6A-9EE6-BAB718F0A3A5}"/>
                </a:ext>
              </a:extLst>
            </p:cNvPr>
            <p:cNvSpPr/>
            <p:nvPr/>
          </p:nvSpPr>
          <p:spPr>
            <a:xfrm>
              <a:off x="4446089" y="3254884"/>
              <a:ext cx="2023109" cy="309490"/>
            </a:xfrm>
            <a:prstGeom prst="rect">
              <a:avLst/>
            </a:prstGeom>
            <a:solidFill>
              <a:srgbClr val="4D9E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325">
                <a:solidFill>
                  <a:srgbClr val="313C42"/>
                </a:solidFill>
                <a:cs typeface="+mn-ea"/>
                <a:sym typeface="+mn-lt"/>
              </a:endParaRPr>
            </a:p>
          </p:txBody>
        </p:sp>
        <p:sp>
          <p:nvSpPr>
            <p:cNvPr id="26" name="Rectangle 58">
              <a:extLst>
                <a:ext uri="{FF2B5EF4-FFF2-40B4-BE49-F238E27FC236}">
                  <a16:creationId xmlns:a16="http://schemas.microsoft.com/office/drawing/2014/main" id="{FCD4AC05-1D0E-4250-9497-25BB283B8F04}"/>
                </a:ext>
              </a:extLst>
            </p:cNvPr>
            <p:cNvSpPr/>
            <p:nvPr/>
          </p:nvSpPr>
          <p:spPr>
            <a:xfrm>
              <a:off x="4446089" y="3712084"/>
              <a:ext cx="6882616" cy="30949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325">
                <a:solidFill>
                  <a:srgbClr val="313C42"/>
                </a:solidFill>
                <a:cs typeface="+mn-ea"/>
                <a:sym typeface="+mn-lt"/>
              </a:endParaRPr>
            </a:p>
          </p:txBody>
        </p:sp>
        <p:sp>
          <p:nvSpPr>
            <p:cNvPr id="27" name="Rectangle 59">
              <a:extLst>
                <a:ext uri="{FF2B5EF4-FFF2-40B4-BE49-F238E27FC236}">
                  <a16:creationId xmlns:a16="http://schemas.microsoft.com/office/drawing/2014/main" id="{4490F1F9-C095-441C-9E5F-971063409ACA}"/>
                </a:ext>
              </a:extLst>
            </p:cNvPr>
            <p:cNvSpPr/>
            <p:nvPr/>
          </p:nvSpPr>
          <p:spPr>
            <a:xfrm>
              <a:off x="4446089" y="3712084"/>
              <a:ext cx="1710689" cy="309490"/>
            </a:xfrm>
            <a:prstGeom prst="rect">
              <a:avLst/>
            </a:prstGeom>
            <a:solidFill>
              <a:srgbClr val="4D9E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325">
                <a:solidFill>
                  <a:srgbClr val="313C42"/>
                </a:solidFill>
                <a:cs typeface="+mn-ea"/>
                <a:sym typeface="+mn-lt"/>
              </a:endParaRPr>
            </a:p>
          </p:txBody>
        </p:sp>
        <p:sp>
          <p:nvSpPr>
            <p:cNvPr id="28" name="Rectangle 60">
              <a:extLst>
                <a:ext uri="{FF2B5EF4-FFF2-40B4-BE49-F238E27FC236}">
                  <a16:creationId xmlns:a16="http://schemas.microsoft.com/office/drawing/2014/main" id="{B51FF183-4BAD-48F4-87CA-D2EA1B90879F}"/>
                </a:ext>
              </a:extLst>
            </p:cNvPr>
            <p:cNvSpPr/>
            <p:nvPr/>
          </p:nvSpPr>
          <p:spPr>
            <a:xfrm>
              <a:off x="6823528" y="1883284"/>
              <a:ext cx="1463039" cy="309490"/>
            </a:xfrm>
            <a:prstGeom prst="rect">
              <a:avLst/>
            </a:prstGeom>
            <a:solidFill>
              <a:srgbClr val="6AC5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325">
                <a:solidFill>
                  <a:srgbClr val="313C42"/>
                </a:solidFill>
                <a:cs typeface="+mn-ea"/>
                <a:sym typeface="+mn-lt"/>
              </a:endParaRPr>
            </a:p>
          </p:txBody>
        </p:sp>
        <p:sp>
          <p:nvSpPr>
            <p:cNvPr id="29" name="Rectangle 61">
              <a:extLst>
                <a:ext uri="{FF2B5EF4-FFF2-40B4-BE49-F238E27FC236}">
                  <a16:creationId xmlns:a16="http://schemas.microsoft.com/office/drawing/2014/main" id="{ACEAC6B2-ECCC-4BE1-8E69-51651C24831E}"/>
                </a:ext>
              </a:extLst>
            </p:cNvPr>
            <p:cNvSpPr/>
            <p:nvPr/>
          </p:nvSpPr>
          <p:spPr>
            <a:xfrm>
              <a:off x="5718628" y="2340484"/>
              <a:ext cx="1626870" cy="309490"/>
            </a:xfrm>
            <a:prstGeom prst="rect">
              <a:avLst/>
            </a:prstGeom>
            <a:solidFill>
              <a:srgbClr val="6AC5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325">
                <a:solidFill>
                  <a:srgbClr val="313C42"/>
                </a:solidFill>
                <a:cs typeface="+mn-ea"/>
                <a:sym typeface="+mn-lt"/>
              </a:endParaRPr>
            </a:p>
          </p:txBody>
        </p:sp>
        <p:sp>
          <p:nvSpPr>
            <p:cNvPr id="30" name="Rectangle 62">
              <a:extLst>
                <a:ext uri="{FF2B5EF4-FFF2-40B4-BE49-F238E27FC236}">
                  <a16:creationId xmlns:a16="http://schemas.microsoft.com/office/drawing/2014/main" id="{95A5FA80-CEA8-45EC-9907-F9242A13E134}"/>
                </a:ext>
              </a:extLst>
            </p:cNvPr>
            <p:cNvSpPr/>
            <p:nvPr/>
          </p:nvSpPr>
          <p:spPr>
            <a:xfrm>
              <a:off x="5371918" y="2796805"/>
              <a:ext cx="1451610" cy="309490"/>
            </a:xfrm>
            <a:prstGeom prst="rect">
              <a:avLst/>
            </a:prstGeom>
            <a:solidFill>
              <a:srgbClr val="6AC5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325">
                <a:solidFill>
                  <a:srgbClr val="313C42"/>
                </a:solidFill>
                <a:cs typeface="+mn-ea"/>
                <a:sym typeface="+mn-lt"/>
              </a:endParaRPr>
            </a:p>
          </p:txBody>
        </p:sp>
        <p:sp>
          <p:nvSpPr>
            <p:cNvPr id="31" name="Rectangle 63">
              <a:extLst>
                <a:ext uri="{FF2B5EF4-FFF2-40B4-BE49-F238E27FC236}">
                  <a16:creationId xmlns:a16="http://schemas.microsoft.com/office/drawing/2014/main" id="{33D62F7F-4F0A-499F-A9ED-13A20878FDFA}"/>
                </a:ext>
              </a:extLst>
            </p:cNvPr>
            <p:cNvSpPr/>
            <p:nvPr/>
          </p:nvSpPr>
          <p:spPr>
            <a:xfrm>
              <a:off x="6469198" y="3254884"/>
              <a:ext cx="1474470" cy="309490"/>
            </a:xfrm>
            <a:prstGeom prst="rect">
              <a:avLst/>
            </a:prstGeom>
            <a:solidFill>
              <a:srgbClr val="6AC5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325">
                <a:solidFill>
                  <a:srgbClr val="313C42"/>
                </a:solidFill>
                <a:cs typeface="+mn-ea"/>
                <a:sym typeface="+mn-lt"/>
              </a:endParaRPr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69EC97EE-4983-4A1B-9FC7-FB80472BA8C5}"/>
                </a:ext>
              </a:extLst>
            </p:cNvPr>
            <p:cNvSpPr/>
            <p:nvPr/>
          </p:nvSpPr>
          <p:spPr>
            <a:xfrm>
              <a:off x="6156778" y="3712084"/>
              <a:ext cx="1329690" cy="309490"/>
            </a:xfrm>
            <a:prstGeom prst="rect">
              <a:avLst/>
            </a:prstGeom>
            <a:solidFill>
              <a:srgbClr val="6AC5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325">
                <a:solidFill>
                  <a:srgbClr val="313C42"/>
                </a:solidFill>
                <a:cs typeface="+mn-ea"/>
                <a:sym typeface="+mn-lt"/>
              </a:endParaRPr>
            </a:p>
          </p:txBody>
        </p:sp>
        <p:sp>
          <p:nvSpPr>
            <p:cNvPr id="33" name="Rectangle 65">
              <a:extLst>
                <a:ext uri="{FF2B5EF4-FFF2-40B4-BE49-F238E27FC236}">
                  <a16:creationId xmlns:a16="http://schemas.microsoft.com/office/drawing/2014/main" id="{1BCCB98D-C189-41A7-9F2C-809FEE600650}"/>
                </a:ext>
              </a:extLst>
            </p:cNvPr>
            <p:cNvSpPr/>
            <p:nvPr/>
          </p:nvSpPr>
          <p:spPr>
            <a:xfrm>
              <a:off x="8286566" y="1883284"/>
              <a:ext cx="1381763" cy="30949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325">
                <a:solidFill>
                  <a:srgbClr val="313C42"/>
                </a:solidFill>
                <a:cs typeface="+mn-ea"/>
                <a:sym typeface="+mn-lt"/>
              </a:endParaRPr>
            </a:p>
          </p:txBody>
        </p:sp>
        <p:sp>
          <p:nvSpPr>
            <p:cNvPr id="34" name="Rectangle 66">
              <a:extLst>
                <a:ext uri="{FF2B5EF4-FFF2-40B4-BE49-F238E27FC236}">
                  <a16:creationId xmlns:a16="http://schemas.microsoft.com/office/drawing/2014/main" id="{E7996796-3776-4EF2-AE75-38F5C8FBC948}"/>
                </a:ext>
              </a:extLst>
            </p:cNvPr>
            <p:cNvSpPr/>
            <p:nvPr/>
          </p:nvSpPr>
          <p:spPr>
            <a:xfrm>
              <a:off x="7345498" y="2340484"/>
              <a:ext cx="3320853" cy="30949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325">
                <a:solidFill>
                  <a:srgbClr val="313C42"/>
                </a:solidFill>
                <a:cs typeface="+mn-ea"/>
                <a:sym typeface="+mn-lt"/>
              </a:endParaRPr>
            </a:p>
          </p:txBody>
        </p:sp>
        <p:sp>
          <p:nvSpPr>
            <p:cNvPr id="35" name="Rectangle 67">
              <a:extLst>
                <a:ext uri="{FF2B5EF4-FFF2-40B4-BE49-F238E27FC236}">
                  <a16:creationId xmlns:a16="http://schemas.microsoft.com/office/drawing/2014/main" id="{3878CC95-FCBF-4FE3-9F6D-32329E29E776}"/>
                </a:ext>
              </a:extLst>
            </p:cNvPr>
            <p:cNvSpPr/>
            <p:nvPr/>
          </p:nvSpPr>
          <p:spPr>
            <a:xfrm>
              <a:off x="6821623" y="2796805"/>
              <a:ext cx="2116455" cy="30949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325">
                <a:solidFill>
                  <a:srgbClr val="313C42"/>
                </a:solidFill>
                <a:cs typeface="+mn-ea"/>
                <a:sym typeface="+mn-lt"/>
              </a:endParaRPr>
            </a:p>
          </p:txBody>
        </p:sp>
        <p:sp>
          <p:nvSpPr>
            <p:cNvPr id="36" name="Rectangle 68">
              <a:extLst>
                <a:ext uri="{FF2B5EF4-FFF2-40B4-BE49-F238E27FC236}">
                  <a16:creationId xmlns:a16="http://schemas.microsoft.com/office/drawing/2014/main" id="{7C668F27-5B9B-49F8-A791-FBFFC0F50ACB}"/>
                </a:ext>
              </a:extLst>
            </p:cNvPr>
            <p:cNvSpPr/>
            <p:nvPr/>
          </p:nvSpPr>
          <p:spPr>
            <a:xfrm>
              <a:off x="7943668" y="3254884"/>
              <a:ext cx="1724661" cy="30949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325">
                <a:solidFill>
                  <a:srgbClr val="313C42"/>
                </a:solidFill>
                <a:cs typeface="+mn-ea"/>
                <a:sym typeface="+mn-lt"/>
              </a:endParaRPr>
            </a:p>
          </p:txBody>
        </p:sp>
        <p:sp>
          <p:nvSpPr>
            <p:cNvPr id="37" name="Rectangle 69">
              <a:extLst>
                <a:ext uri="{FF2B5EF4-FFF2-40B4-BE49-F238E27FC236}">
                  <a16:creationId xmlns:a16="http://schemas.microsoft.com/office/drawing/2014/main" id="{1567DCFB-9CB8-454B-AEED-D6317894FDC3}"/>
                </a:ext>
              </a:extLst>
            </p:cNvPr>
            <p:cNvSpPr/>
            <p:nvPr/>
          </p:nvSpPr>
          <p:spPr>
            <a:xfrm>
              <a:off x="7486468" y="3712084"/>
              <a:ext cx="1710689" cy="30949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325">
                <a:solidFill>
                  <a:srgbClr val="313C42"/>
                </a:solidFill>
                <a:cs typeface="+mn-ea"/>
                <a:sym typeface="+mn-lt"/>
              </a:endParaRPr>
            </a:p>
          </p:txBody>
        </p:sp>
        <p:cxnSp>
          <p:nvCxnSpPr>
            <p:cNvPr id="38" name="Straight Connector 70">
              <a:extLst>
                <a:ext uri="{FF2B5EF4-FFF2-40B4-BE49-F238E27FC236}">
                  <a16:creationId xmlns:a16="http://schemas.microsoft.com/office/drawing/2014/main" id="{D9E708B0-9381-4070-B8FF-D7584498DE33}"/>
                </a:ext>
              </a:extLst>
            </p:cNvPr>
            <p:cNvCxnSpPr/>
            <p:nvPr/>
          </p:nvCxnSpPr>
          <p:spPr>
            <a:xfrm>
              <a:off x="4446089" y="1767172"/>
              <a:ext cx="0" cy="2412945"/>
            </a:xfrm>
            <a:prstGeom prst="line">
              <a:avLst/>
            </a:prstGeom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71">
              <a:extLst>
                <a:ext uri="{FF2B5EF4-FFF2-40B4-BE49-F238E27FC236}">
                  <a16:creationId xmlns:a16="http://schemas.microsoft.com/office/drawing/2014/main" id="{81EB83B5-4DD7-4866-A512-E71324BD69F7}"/>
                </a:ext>
              </a:extLst>
            </p:cNvPr>
            <p:cNvSpPr txBox="1"/>
            <p:nvPr/>
          </p:nvSpPr>
          <p:spPr>
            <a:xfrm>
              <a:off x="3924550" y="1853363"/>
              <a:ext cx="421956" cy="337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325" dirty="0">
                  <a:solidFill>
                    <a:srgbClr val="313C42"/>
                  </a:solidFill>
                  <a:cs typeface="+mn-ea"/>
                  <a:sym typeface="+mn-lt"/>
                </a:rPr>
                <a:t>2019</a:t>
              </a:r>
            </a:p>
          </p:txBody>
        </p:sp>
        <p:sp>
          <p:nvSpPr>
            <p:cNvPr id="40" name="TextBox 72">
              <a:extLst>
                <a:ext uri="{FF2B5EF4-FFF2-40B4-BE49-F238E27FC236}">
                  <a16:creationId xmlns:a16="http://schemas.microsoft.com/office/drawing/2014/main" id="{C24FB81A-F1FE-4E30-915F-E31C28718382}"/>
                </a:ext>
              </a:extLst>
            </p:cNvPr>
            <p:cNvSpPr txBox="1"/>
            <p:nvPr/>
          </p:nvSpPr>
          <p:spPr>
            <a:xfrm>
              <a:off x="3924550" y="2310563"/>
              <a:ext cx="421956" cy="337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325">
                  <a:solidFill>
                    <a:srgbClr val="313C42"/>
                  </a:solidFill>
                  <a:cs typeface="+mn-ea"/>
                  <a:sym typeface="+mn-lt"/>
                </a:rPr>
                <a:t>2018</a:t>
              </a:r>
            </a:p>
          </p:txBody>
        </p:sp>
        <p:sp>
          <p:nvSpPr>
            <p:cNvPr id="41" name="TextBox 73">
              <a:extLst>
                <a:ext uri="{FF2B5EF4-FFF2-40B4-BE49-F238E27FC236}">
                  <a16:creationId xmlns:a16="http://schemas.microsoft.com/office/drawing/2014/main" id="{68266036-77CE-4487-9806-84F35B503FA7}"/>
                </a:ext>
              </a:extLst>
            </p:cNvPr>
            <p:cNvSpPr txBox="1"/>
            <p:nvPr/>
          </p:nvSpPr>
          <p:spPr>
            <a:xfrm>
              <a:off x="3924550" y="2766884"/>
              <a:ext cx="421956" cy="337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325">
                  <a:solidFill>
                    <a:srgbClr val="313C42"/>
                  </a:solidFill>
                  <a:cs typeface="+mn-ea"/>
                  <a:sym typeface="+mn-lt"/>
                </a:rPr>
                <a:t>2017</a:t>
              </a:r>
            </a:p>
          </p:txBody>
        </p:sp>
        <p:sp>
          <p:nvSpPr>
            <p:cNvPr id="42" name="TextBox 74">
              <a:extLst>
                <a:ext uri="{FF2B5EF4-FFF2-40B4-BE49-F238E27FC236}">
                  <a16:creationId xmlns:a16="http://schemas.microsoft.com/office/drawing/2014/main" id="{8BCA3D09-A2AC-4F60-B6B3-723BEC31F501}"/>
                </a:ext>
              </a:extLst>
            </p:cNvPr>
            <p:cNvSpPr txBox="1"/>
            <p:nvPr/>
          </p:nvSpPr>
          <p:spPr>
            <a:xfrm>
              <a:off x="3924550" y="3224963"/>
              <a:ext cx="421956" cy="337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325">
                  <a:solidFill>
                    <a:srgbClr val="313C42"/>
                  </a:solidFill>
                  <a:cs typeface="+mn-ea"/>
                  <a:sym typeface="+mn-lt"/>
                </a:rPr>
                <a:t>2016</a:t>
              </a:r>
            </a:p>
          </p:txBody>
        </p:sp>
        <p:sp>
          <p:nvSpPr>
            <p:cNvPr id="43" name="TextBox 75">
              <a:extLst>
                <a:ext uri="{FF2B5EF4-FFF2-40B4-BE49-F238E27FC236}">
                  <a16:creationId xmlns:a16="http://schemas.microsoft.com/office/drawing/2014/main" id="{B3579634-0280-4872-BA61-06BDEE0DAE41}"/>
                </a:ext>
              </a:extLst>
            </p:cNvPr>
            <p:cNvSpPr txBox="1"/>
            <p:nvPr/>
          </p:nvSpPr>
          <p:spPr>
            <a:xfrm>
              <a:off x="3924550" y="3682163"/>
              <a:ext cx="421956" cy="337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325">
                  <a:solidFill>
                    <a:srgbClr val="313C42"/>
                  </a:solidFill>
                  <a:cs typeface="+mn-ea"/>
                  <a:sym typeface="+mn-lt"/>
                </a:rPr>
                <a:t>2015</a:t>
              </a:r>
            </a:p>
          </p:txBody>
        </p:sp>
      </p:grpSp>
      <p:sp>
        <p:nvSpPr>
          <p:cNvPr id="44" name="Rectangle 79">
            <a:extLst>
              <a:ext uri="{FF2B5EF4-FFF2-40B4-BE49-F238E27FC236}">
                <a16:creationId xmlns:a16="http://schemas.microsoft.com/office/drawing/2014/main" id="{9A629155-4AA1-47DF-92F1-351E23F41C47}"/>
              </a:ext>
            </a:extLst>
          </p:cNvPr>
          <p:cNvSpPr/>
          <p:nvPr/>
        </p:nvSpPr>
        <p:spPr>
          <a:xfrm>
            <a:off x="797091" y="4851977"/>
            <a:ext cx="3560560" cy="11825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altLang="zh-CN" sz="1500" dirty="0">
                <a:solidFill>
                  <a:srgbClr val="313C42"/>
                </a:solidFill>
                <a:cs typeface="+mn-ea"/>
                <a:sym typeface="+mn-lt"/>
              </a:rPr>
              <a:t> 2019年在员工招聘中我们重视岗位和学历的适应度，更多地是根据岗位对在岗者的要求选择适应的学历，同时重视高学历人员的选择。</a:t>
            </a:r>
          </a:p>
        </p:txBody>
      </p:sp>
      <p:sp>
        <p:nvSpPr>
          <p:cNvPr id="45" name="Rectangle 82">
            <a:extLst>
              <a:ext uri="{FF2B5EF4-FFF2-40B4-BE49-F238E27FC236}">
                <a16:creationId xmlns:a16="http://schemas.microsoft.com/office/drawing/2014/main" id="{DB80C902-208D-411E-ABD1-3049AEF430EE}"/>
              </a:ext>
            </a:extLst>
          </p:cNvPr>
          <p:cNvSpPr/>
          <p:nvPr/>
        </p:nvSpPr>
        <p:spPr>
          <a:xfrm>
            <a:off x="4471723" y="4822825"/>
            <a:ext cx="3295456" cy="11825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altLang="zh-CN" sz="1500" dirty="0">
                <a:solidFill>
                  <a:srgbClr val="313C42"/>
                </a:solidFill>
                <a:cs typeface="+mn-ea"/>
                <a:sym typeface="+mn-lt"/>
              </a:rPr>
              <a:t> 从公司整体学历分布上看：研发系统的整体学历水平最高，高学历人员比例70%，高于去年同期60%的水平。</a:t>
            </a:r>
          </a:p>
        </p:txBody>
      </p:sp>
      <p:sp>
        <p:nvSpPr>
          <p:cNvPr id="46" name="Rectangle 85">
            <a:extLst>
              <a:ext uri="{FF2B5EF4-FFF2-40B4-BE49-F238E27FC236}">
                <a16:creationId xmlns:a16="http://schemas.microsoft.com/office/drawing/2014/main" id="{D53CD3EB-1A94-4B88-9DCD-D66FDF0581D9}"/>
              </a:ext>
            </a:extLst>
          </p:cNvPr>
          <p:cNvSpPr/>
          <p:nvPr/>
        </p:nvSpPr>
        <p:spPr>
          <a:xfrm>
            <a:off x="7842186" y="4822825"/>
            <a:ext cx="3691445" cy="11825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altLang="zh-CN" sz="1500" dirty="0">
                <a:solidFill>
                  <a:srgbClr val="313C42"/>
                </a:solidFill>
                <a:cs typeface="+mn-ea"/>
                <a:sym typeface="+mn-lt"/>
              </a:rPr>
              <a:t> 2018年计划仍需要在高学历、高层次人才招聘上下功夫，研发高学历层次力争达到80%，其他部门人员（生产员工除外）原则上选择大专以上学历。</a:t>
            </a:r>
          </a:p>
        </p:txBody>
      </p:sp>
    </p:spTree>
    <p:extLst>
      <p:ext uri="{BB962C8B-B14F-4D97-AF65-F5344CB8AC3E}">
        <p14:creationId xmlns:p14="http://schemas.microsoft.com/office/powerpoint/2010/main" val="2982225612"/>
      </p:ext>
    </p:extLst>
  </p:cSld>
  <p:clrMapOvr>
    <a:masterClrMapping/>
  </p:clrMapOvr>
  <p:transition spd="slow" advTm="2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4" grpId="0"/>
      <p:bldP spid="45" grpId="0"/>
      <p:bldP spid="4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角三角形 3">
            <a:extLst>
              <a:ext uri="{FF2B5EF4-FFF2-40B4-BE49-F238E27FC236}">
                <a16:creationId xmlns:a16="http://schemas.microsoft.com/office/drawing/2014/main" id="{E9BB17DE-8EF9-42EB-947E-1A8624498855}"/>
              </a:ext>
            </a:extLst>
          </p:cNvPr>
          <p:cNvSpPr/>
          <p:nvPr/>
        </p:nvSpPr>
        <p:spPr>
          <a:xfrm flipV="1">
            <a:off x="0" y="-2"/>
            <a:ext cx="815975" cy="872837"/>
          </a:xfrm>
          <a:prstGeom prst="rtTriangle">
            <a:avLst/>
          </a:prstGeom>
          <a:solidFill>
            <a:srgbClr val="4D9EBB"/>
          </a:solidFill>
          <a:ln>
            <a:noFill/>
          </a:ln>
          <a:effectLst>
            <a:outerShdw blurRad="114300" dist="38100" dir="10800000" sx="102000" sy="102000" algn="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F2DE6FD-E831-4186-982B-0EF5773A1315}"/>
              </a:ext>
            </a:extLst>
          </p:cNvPr>
          <p:cNvSpPr txBox="1"/>
          <p:nvPr/>
        </p:nvSpPr>
        <p:spPr>
          <a:xfrm>
            <a:off x="815975" y="234315"/>
            <a:ext cx="8674389" cy="506095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员工队伍的学历结构有待提高</a:t>
            </a:r>
          </a:p>
        </p:txBody>
      </p:sp>
      <p:grpSp>
        <p:nvGrpSpPr>
          <p:cNvPr id="6" name="Group 30">
            <a:extLst>
              <a:ext uri="{FF2B5EF4-FFF2-40B4-BE49-F238E27FC236}">
                <a16:creationId xmlns:a16="http://schemas.microsoft.com/office/drawing/2014/main" id="{756DB5D2-FFFB-43C6-90BD-664978ED71FC}"/>
              </a:ext>
            </a:extLst>
          </p:cNvPr>
          <p:cNvGrpSpPr/>
          <p:nvPr/>
        </p:nvGrpSpPr>
        <p:grpSpPr>
          <a:xfrm>
            <a:off x="8621583" y="1804491"/>
            <a:ext cx="2149627" cy="1626298"/>
            <a:chOff x="8590924" y="2194234"/>
            <a:chExt cx="3046760" cy="1626473"/>
          </a:xfrm>
        </p:grpSpPr>
        <p:sp>
          <p:nvSpPr>
            <p:cNvPr id="7" name="Rectangle 28">
              <a:extLst>
                <a:ext uri="{FF2B5EF4-FFF2-40B4-BE49-F238E27FC236}">
                  <a16:creationId xmlns:a16="http://schemas.microsoft.com/office/drawing/2014/main" id="{A60A3AF2-4F4B-4F30-96CA-3D14F6B97EDD}"/>
                </a:ext>
              </a:extLst>
            </p:cNvPr>
            <p:cNvSpPr/>
            <p:nvPr/>
          </p:nvSpPr>
          <p:spPr>
            <a:xfrm>
              <a:off x="8647438" y="2623603"/>
              <a:ext cx="2990246" cy="11971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1200" dirty="0">
                  <a:solidFill>
                    <a:srgbClr val="313C42"/>
                  </a:solidFill>
                  <a:cs typeface="+mn-ea"/>
                  <a:sym typeface="+mn-lt"/>
                </a:rPr>
                <a:t>有着丰富的失败教训或成功经验，因此新老员工在职比例的不合理会将影响工作效率、企业文化传承和经验积累等。</a:t>
              </a:r>
            </a:p>
          </p:txBody>
        </p:sp>
        <p:sp>
          <p:nvSpPr>
            <p:cNvPr id="8" name="TextBox 29">
              <a:extLst>
                <a:ext uri="{FF2B5EF4-FFF2-40B4-BE49-F238E27FC236}">
                  <a16:creationId xmlns:a16="http://schemas.microsoft.com/office/drawing/2014/main" id="{9F9F1D2B-D0F1-4301-8C06-E620181D09AC}"/>
                </a:ext>
              </a:extLst>
            </p:cNvPr>
            <p:cNvSpPr txBox="1"/>
            <p:nvPr/>
          </p:nvSpPr>
          <p:spPr>
            <a:xfrm>
              <a:off x="8590924" y="2194234"/>
              <a:ext cx="584359" cy="5540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500">
                  <a:solidFill>
                    <a:srgbClr val="313C42"/>
                  </a:solidFill>
                  <a:cs typeface="+mn-ea"/>
                  <a:sym typeface="+mn-lt"/>
                </a:rPr>
                <a:t>02</a:t>
              </a:r>
              <a:endParaRPr lang="en-US" altLang="zh-CN" sz="2500" dirty="0">
                <a:solidFill>
                  <a:srgbClr val="313C42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" name="Group 31">
            <a:extLst>
              <a:ext uri="{FF2B5EF4-FFF2-40B4-BE49-F238E27FC236}">
                <a16:creationId xmlns:a16="http://schemas.microsoft.com/office/drawing/2014/main" id="{0144EE58-E77D-41A7-A7BE-AA959E04785C}"/>
              </a:ext>
            </a:extLst>
          </p:cNvPr>
          <p:cNvGrpSpPr/>
          <p:nvPr/>
        </p:nvGrpSpPr>
        <p:grpSpPr>
          <a:xfrm>
            <a:off x="8621583" y="4126894"/>
            <a:ext cx="2149627" cy="1626298"/>
            <a:chOff x="8590924" y="2194234"/>
            <a:chExt cx="3046760" cy="1626473"/>
          </a:xfrm>
        </p:grpSpPr>
        <p:sp>
          <p:nvSpPr>
            <p:cNvPr id="10" name="Rectangle 32">
              <a:extLst>
                <a:ext uri="{FF2B5EF4-FFF2-40B4-BE49-F238E27FC236}">
                  <a16:creationId xmlns:a16="http://schemas.microsoft.com/office/drawing/2014/main" id="{9FDA90D7-14C3-4123-AB86-39F69D342281}"/>
                </a:ext>
              </a:extLst>
            </p:cNvPr>
            <p:cNvSpPr/>
            <p:nvPr/>
          </p:nvSpPr>
          <p:spPr>
            <a:xfrm>
              <a:off x="8647438" y="2623603"/>
              <a:ext cx="2990246" cy="11971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1200" dirty="0">
                  <a:solidFill>
                    <a:srgbClr val="313C42"/>
                  </a:solidFill>
                  <a:cs typeface="+mn-ea"/>
                  <a:sym typeface="+mn-lt"/>
                </a:rPr>
                <a:t>2018年在员工招聘中我们重视岗位和学历的适应度，更多地是根据岗位对在岗者的要求选择适应的学历，同时重视高学历人员的选择。</a:t>
              </a:r>
            </a:p>
          </p:txBody>
        </p:sp>
        <p:sp>
          <p:nvSpPr>
            <p:cNvPr id="11" name="TextBox 33">
              <a:extLst>
                <a:ext uri="{FF2B5EF4-FFF2-40B4-BE49-F238E27FC236}">
                  <a16:creationId xmlns:a16="http://schemas.microsoft.com/office/drawing/2014/main" id="{04C374A7-483A-4698-9F39-ECE110B5A3B8}"/>
                </a:ext>
              </a:extLst>
            </p:cNvPr>
            <p:cNvSpPr txBox="1"/>
            <p:nvPr/>
          </p:nvSpPr>
          <p:spPr>
            <a:xfrm>
              <a:off x="8590924" y="2194234"/>
              <a:ext cx="584359" cy="5540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500">
                  <a:solidFill>
                    <a:srgbClr val="313C42"/>
                  </a:solidFill>
                  <a:cs typeface="+mn-ea"/>
                  <a:sym typeface="+mn-lt"/>
                </a:rPr>
                <a:t>04</a:t>
              </a:r>
              <a:endParaRPr lang="en-US" altLang="zh-CN" sz="2500" dirty="0">
                <a:solidFill>
                  <a:srgbClr val="313C42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2" name="Group 34">
            <a:extLst>
              <a:ext uri="{FF2B5EF4-FFF2-40B4-BE49-F238E27FC236}">
                <a16:creationId xmlns:a16="http://schemas.microsoft.com/office/drawing/2014/main" id="{EAFAD220-142B-499B-946C-570B0F71CCCD}"/>
              </a:ext>
            </a:extLst>
          </p:cNvPr>
          <p:cNvGrpSpPr/>
          <p:nvPr/>
        </p:nvGrpSpPr>
        <p:grpSpPr>
          <a:xfrm flipH="1">
            <a:off x="1378272" y="4112925"/>
            <a:ext cx="2109752" cy="1626298"/>
            <a:chOff x="8647438" y="2180262"/>
            <a:chExt cx="2990246" cy="1626473"/>
          </a:xfrm>
        </p:grpSpPr>
        <p:sp>
          <p:nvSpPr>
            <p:cNvPr id="13" name="Rectangle 35">
              <a:extLst>
                <a:ext uri="{FF2B5EF4-FFF2-40B4-BE49-F238E27FC236}">
                  <a16:creationId xmlns:a16="http://schemas.microsoft.com/office/drawing/2014/main" id="{E022CEF7-49CA-4EEB-9571-A310526C0332}"/>
                </a:ext>
              </a:extLst>
            </p:cNvPr>
            <p:cNvSpPr/>
            <p:nvPr/>
          </p:nvSpPr>
          <p:spPr>
            <a:xfrm>
              <a:off x="8647438" y="2609631"/>
              <a:ext cx="2990246" cy="11971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1200" dirty="0">
                  <a:solidFill>
                    <a:srgbClr val="313C42"/>
                  </a:solidFill>
                  <a:cs typeface="+mn-ea"/>
                  <a:sym typeface="+mn-lt"/>
                </a:rPr>
                <a:t>2019年将改善新老员工的比例关系：增强新老员工的经验交流、扩大导师制的适用范围、做好老员工的职业生涯规划等。</a:t>
              </a:r>
            </a:p>
          </p:txBody>
        </p:sp>
        <p:sp>
          <p:nvSpPr>
            <p:cNvPr id="14" name="TextBox 36">
              <a:extLst>
                <a:ext uri="{FF2B5EF4-FFF2-40B4-BE49-F238E27FC236}">
                  <a16:creationId xmlns:a16="http://schemas.microsoft.com/office/drawing/2014/main" id="{9E56C622-585E-4A7E-A657-5B8A3C3FD0F9}"/>
                </a:ext>
              </a:extLst>
            </p:cNvPr>
            <p:cNvSpPr txBox="1"/>
            <p:nvPr/>
          </p:nvSpPr>
          <p:spPr>
            <a:xfrm>
              <a:off x="8647438" y="2180262"/>
              <a:ext cx="584360" cy="5540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2500">
                  <a:solidFill>
                    <a:srgbClr val="313C42"/>
                  </a:solidFill>
                  <a:cs typeface="+mn-ea"/>
                  <a:sym typeface="+mn-lt"/>
                </a:rPr>
                <a:t>03</a:t>
              </a:r>
              <a:endParaRPr lang="en-US" altLang="zh-CN" sz="2500" dirty="0">
                <a:solidFill>
                  <a:srgbClr val="313C42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5" name="Group 37">
            <a:extLst>
              <a:ext uri="{FF2B5EF4-FFF2-40B4-BE49-F238E27FC236}">
                <a16:creationId xmlns:a16="http://schemas.microsoft.com/office/drawing/2014/main" id="{BB316B0A-5268-41F8-8A89-0F6209C5F91E}"/>
              </a:ext>
            </a:extLst>
          </p:cNvPr>
          <p:cNvGrpSpPr/>
          <p:nvPr/>
        </p:nvGrpSpPr>
        <p:grpSpPr>
          <a:xfrm flipH="1">
            <a:off x="1378272" y="1818462"/>
            <a:ext cx="2158013" cy="1612328"/>
            <a:chOff x="8579034" y="2208206"/>
            <a:chExt cx="3058650" cy="1612501"/>
          </a:xfrm>
        </p:grpSpPr>
        <p:sp>
          <p:nvSpPr>
            <p:cNvPr id="16" name="Rectangle 38">
              <a:extLst>
                <a:ext uri="{FF2B5EF4-FFF2-40B4-BE49-F238E27FC236}">
                  <a16:creationId xmlns:a16="http://schemas.microsoft.com/office/drawing/2014/main" id="{16A363DE-DF09-4398-963A-9C19D37309B5}"/>
                </a:ext>
              </a:extLst>
            </p:cNvPr>
            <p:cNvSpPr/>
            <p:nvPr/>
          </p:nvSpPr>
          <p:spPr>
            <a:xfrm>
              <a:off x="8647438" y="2623603"/>
              <a:ext cx="2990246" cy="11971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1200" dirty="0">
                  <a:solidFill>
                    <a:srgbClr val="313C42"/>
                  </a:solidFill>
                  <a:cs typeface="+mn-ea"/>
                  <a:sym typeface="+mn-lt"/>
                </a:rPr>
                <a:t>2018年底，2年以上的在职员工仅14%，1年以下的新入职员工数达57%。多数老员工熟悉公司制度、掌握着公司核心部门或环节</a:t>
              </a:r>
            </a:p>
          </p:txBody>
        </p:sp>
        <p:sp>
          <p:nvSpPr>
            <p:cNvPr id="17" name="TextBox 39">
              <a:extLst>
                <a:ext uri="{FF2B5EF4-FFF2-40B4-BE49-F238E27FC236}">
                  <a16:creationId xmlns:a16="http://schemas.microsoft.com/office/drawing/2014/main" id="{A00828A0-9EC7-4D50-ADCF-14641AEEAC11}"/>
                </a:ext>
              </a:extLst>
            </p:cNvPr>
            <p:cNvSpPr txBox="1"/>
            <p:nvPr/>
          </p:nvSpPr>
          <p:spPr>
            <a:xfrm>
              <a:off x="8579034" y="2208206"/>
              <a:ext cx="584360" cy="5540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2500">
                  <a:solidFill>
                    <a:srgbClr val="313C42"/>
                  </a:solidFill>
                  <a:cs typeface="+mn-ea"/>
                  <a:sym typeface="+mn-lt"/>
                </a:rPr>
                <a:t>01</a:t>
              </a:r>
              <a:endParaRPr lang="en-US" altLang="zh-CN" sz="2500" dirty="0">
                <a:solidFill>
                  <a:srgbClr val="313C42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19" name="图片 18">
            <a:extLst>
              <a:ext uri="{FF2B5EF4-FFF2-40B4-BE49-F238E27FC236}">
                <a16:creationId xmlns:a16="http://schemas.microsoft.com/office/drawing/2014/main" id="{5B41E4DA-D4C1-4D87-A3A4-94E059B6E9B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7" b="16667"/>
          <a:stretch/>
        </p:blipFill>
        <p:spPr>
          <a:xfrm>
            <a:off x="4027615" y="1804491"/>
            <a:ext cx="4142510" cy="414251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829043483"/>
      </p:ext>
    </p:extLst>
  </p:cSld>
  <p:clrMapOvr>
    <a:masterClrMapping/>
  </p:clrMapOvr>
  <p:transition spd="slow" advTm="2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4026</TotalTime>
  <Words>2009</Words>
  <Application>Microsoft Office PowerPoint</Application>
  <PresentationFormat>宽屏</PresentationFormat>
  <Paragraphs>321</Paragraphs>
  <Slides>27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9" baseType="lpstr">
      <vt:lpstr>FZHei-B01S</vt:lpstr>
      <vt:lpstr>等线</vt:lpstr>
      <vt:lpstr>等线 Light</vt:lpstr>
      <vt:lpstr>思源黑体 CN ExtraLight</vt:lpstr>
      <vt:lpstr>微软雅黑</vt:lpstr>
      <vt:lpstr>字魂57号-创细黑</vt:lpstr>
      <vt:lpstr>字魂58号-创中黑</vt:lpstr>
      <vt:lpstr>字魂59号-创粗黑</vt:lpstr>
      <vt:lpstr>字体视界-一风尚黑体</vt:lpstr>
      <vt:lpstr>Arial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https:/www.ypppt.com</cp:keywords>
  <cp:lastModifiedBy>天 下</cp:lastModifiedBy>
  <cp:revision>308</cp:revision>
  <dcterms:created xsi:type="dcterms:W3CDTF">2019-06-11T09:29:47Z</dcterms:created>
  <dcterms:modified xsi:type="dcterms:W3CDTF">2021-02-13T15:20:18Z</dcterms:modified>
</cp:coreProperties>
</file>