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handoutMasterIdLst>
    <p:handoutMasterId r:id="rId47"/>
  </p:handoutMasterIdLst>
  <p:sldIdLst>
    <p:sldId id="256" r:id="rId2"/>
    <p:sldId id="257" r:id="rId3"/>
    <p:sldId id="258" r:id="rId4"/>
    <p:sldId id="264" r:id="rId5"/>
    <p:sldId id="265" r:id="rId6"/>
    <p:sldId id="266" r:id="rId7"/>
    <p:sldId id="267" r:id="rId8"/>
    <p:sldId id="268" r:id="rId9"/>
    <p:sldId id="269" r:id="rId10"/>
    <p:sldId id="270" r:id="rId11"/>
    <p:sldId id="271" r:id="rId12"/>
    <p:sldId id="272" r:id="rId13"/>
    <p:sldId id="273" r:id="rId14"/>
    <p:sldId id="274" r:id="rId15"/>
    <p:sldId id="275" r:id="rId16"/>
    <p:sldId id="259" r:id="rId17"/>
    <p:sldId id="276" r:id="rId18"/>
    <p:sldId id="277" r:id="rId19"/>
    <p:sldId id="278" r:id="rId20"/>
    <p:sldId id="279" r:id="rId21"/>
    <p:sldId id="280" r:id="rId22"/>
    <p:sldId id="281" r:id="rId23"/>
    <p:sldId id="282" r:id="rId24"/>
    <p:sldId id="261" r:id="rId25"/>
    <p:sldId id="283" r:id="rId26"/>
    <p:sldId id="284" r:id="rId27"/>
    <p:sldId id="285" r:id="rId28"/>
    <p:sldId id="286" r:id="rId29"/>
    <p:sldId id="287" r:id="rId30"/>
    <p:sldId id="288" r:id="rId31"/>
    <p:sldId id="289" r:id="rId32"/>
    <p:sldId id="290" r:id="rId33"/>
    <p:sldId id="291" r:id="rId34"/>
    <p:sldId id="260" r:id="rId35"/>
    <p:sldId id="292" r:id="rId36"/>
    <p:sldId id="293" r:id="rId37"/>
    <p:sldId id="294" r:id="rId38"/>
    <p:sldId id="295" r:id="rId39"/>
    <p:sldId id="296" r:id="rId40"/>
    <p:sldId id="297" r:id="rId41"/>
    <p:sldId id="298" r:id="rId42"/>
    <p:sldId id="299" r:id="rId43"/>
    <p:sldId id="300" r:id="rId44"/>
    <p:sldId id="262" r:id="rId45"/>
  </p:sldIdLst>
  <p:sldSz cx="12192000"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CCCCCC"/>
    <a:srgbClr val="808080"/>
    <a:srgbClr val="969696"/>
    <a:srgbClr val="595959"/>
    <a:srgbClr val="437CED"/>
    <a:srgbClr val="0D6AB0"/>
    <a:srgbClr val="6FCD1D"/>
    <a:srgbClr val="93E030"/>
    <a:srgbClr val="73B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60"/>
  </p:normalViewPr>
  <p:slideViewPr>
    <p:cSldViewPr snapToGrid="0">
      <p:cViewPr varScale="1">
        <p:scale>
          <a:sx n="108" d="100"/>
          <a:sy n="108" d="100"/>
        </p:scale>
        <p:origin x="630" y="102"/>
      </p:cViewPr>
      <p:guideLst>
        <p:guide orient="horz" pos="2160"/>
        <p:guide pos="3840"/>
      </p:guideLst>
    </p:cSldViewPr>
  </p:slideViewPr>
  <p:notesTextViewPr>
    <p:cViewPr>
      <p:scale>
        <a:sx n="1" d="1"/>
        <a:sy n="1" d="1"/>
      </p:scale>
      <p:origin x="0" y="0"/>
    </p:cViewPr>
  </p:notesTextViewPr>
  <p:sorterViewPr>
    <p:cViewPr>
      <p:scale>
        <a:sx n="50" d="100"/>
        <a:sy n="50" d="100"/>
      </p:scale>
      <p:origin x="0" y="5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chemeClr val="bg1">
            <a:lumMod val="95000"/>
          </a:schemeClr>
        </a:solidFill>
        <a:effectLst/>
      </p:bgPr>
    </p:bg>
    <p:spTree>
      <p:nvGrpSpPr>
        <p:cNvPr id="1" name=""/>
        <p:cNvGrpSpPr/>
        <p:nvPr/>
      </p:nvGrpSpPr>
      <p:grpSpPr>
        <a:xfrm>
          <a:off x="0" y="0"/>
          <a:ext cx="0" cy="0"/>
          <a:chOff x="0" y="0"/>
          <a:chExt cx="0" cy="0"/>
        </a:xfrm>
      </p:grpSpPr>
      <p:sp>
        <p:nvSpPr>
          <p:cNvPr id="9" name="直角三角形 8"/>
          <p:cNvSpPr/>
          <p:nvPr userDrawn="1"/>
        </p:nvSpPr>
        <p:spPr>
          <a:xfrm flipV="1">
            <a:off x="0" y="0"/>
            <a:ext cx="7251700" cy="6858001"/>
          </a:xfrm>
          <a:custGeom>
            <a:avLst/>
            <a:gdLst/>
            <a:ahLst/>
            <a:cxnLst/>
            <a:rect l="l" t="t" r="r" b="b"/>
            <a:pathLst>
              <a:path w="7251700" h="6858001">
                <a:moveTo>
                  <a:pt x="6045200" y="6858001"/>
                </a:moveTo>
                <a:lnTo>
                  <a:pt x="7251700" y="6858001"/>
                </a:lnTo>
                <a:lnTo>
                  <a:pt x="6045200" y="1"/>
                </a:lnTo>
                <a:lnTo>
                  <a:pt x="6045200" y="0"/>
                </a:lnTo>
                <a:lnTo>
                  <a:pt x="0" y="0"/>
                </a:lnTo>
                <a:lnTo>
                  <a:pt x="0" y="6858000"/>
                </a:lnTo>
                <a:lnTo>
                  <a:pt x="6045200" y="685800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平行四边形 1"/>
          <p:cNvSpPr/>
          <p:nvPr userDrawn="1"/>
        </p:nvSpPr>
        <p:spPr>
          <a:xfrm>
            <a:off x="6031132" y="0"/>
            <a:ext cx="1523218" cy="6858002"/>
          </a:xfrm>
          <a:prstGeom prst="parallelogram">
            <a:avLst>
              <a:gd name="adj" fmla="val 79353"/>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 name="椭圆形标注 16"/>
          <p:cNvSpPr/>
          <p:nvPr userDrawn="1"/>
        </p:nvSpPr>
        <p:spPr>
          <a:xfrm>
            <a:off x="7852411" y="2031768"/>
            <a:ext cx="3641608" cy="3641608"/>
          </a:xfrm>
          <a:prstGeom prst="wedgeEllipseCallout">
            <a:avLst>
              <a:gd name="adj1" fmla="val 16626"/>
              <a:gd name="adj2" fmla="val 5515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3"/>
          <p:cNvSpPr txBox="1"/>
          <p:nvPr userDrawn="1"/>
        </p:nvSpPr>
        <p:spPr>
          <a:xfrm>
            <a:off x="7850821" y="2698410"/>
            <a:ext cx="3644791" cy="2308324"/>
          </a:xfrm>
          <a:prstGeom prst="rect">
            <a:avLst/>
          </a:prstGeom>
          <a:noFill/>
        </p:spPr>
        <p:txBody>
          <a:bodyPr wrap="square">
            <a:spAutoFit/>
          </a:bodyPr>
          <a:lstStyle/>
          <a:p>
            <a:pPr algn="ctr">
              <a:defRPr/>
            </a:pPr>
            <a:r>
              <a:rPr lang="zh-CN" altLang="en-US" sz="7200" b="1" dirty="0">
                <a:ln w="19050">
                  <a:noFill/>
                </a:ln>
                <a:solidFill>
                  <a:schemeClr val="bg1"/>
                </a:solidFill>
                <a:latin typeface="微软雅黑" panose="020B0503020204020204" pitchFamily="34" charset="-122"/>
                <a:ea typeface="微软雅黑" panose="020B0503020204020204" pitchFamily="34" charset="-122"/>
              </a:rPr>
              <a:t>企业文化浅探</a:t>
            </a:r>
          </a:p>
        </p:txBody>
      </p:sp>
      <p:sp>
        <p:nvSpPr>
          <p:cNvPr id="19" name="TextBox 2"/>
          <p:cNvSpPr txBox="1"/>
          <p:nvPr userDrawn="1"/>
        </p:nvSpPr>
        <p:spPr>
          <a:xfrm>
            <a:off x="9984432" y="372800"/>
            <a:ext cx="1944216" cy="523220"/>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800" dirty="0">
                <a:solidFill>
                  <a:srgbClr val="6B6B6B"/>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800" dirty="0">
              <a:solidFill>
                <a:srgbClr val="6B6B6B"/>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5436973" y="0"/>
            <a:ext cx="67550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5152768" y="0"/>
            <a:ext cx="284205" cy="6858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9748571" y="346070"/>
            <a:ext cx="2003258" cy="850682"/>
          </a:xfrm>
          <a:prstGeom prst="rect">
            <a:avLst/>
          </a:prstGeom>
        </p:spPr>
        <p:txBody>
          <a:bodyPr wrap="square">
            <a:spAutoFit/>
          </a:bodyPr>
          <a:lstStyle/>
          <a:p>
            <a:pPr marL="0" marR="0" lvl="0" indent="0" algn="r" defTabSz="914400" eaLnBrk="1" latinLnBrk="0" hangingPunct="1">
              <a:lnSpc>
                <a:spcPct val="112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9300"/>
                </a:solidFill>
                <a:effectLst/>
                <a:uLnTx/>
                <a:uFillTx/>
                <a:latin typeface="微软雅黑" panose="020B0503020204020204" pitchFamily="34" charset="-122"/>
                <a:ea typeface="微软雅黑" panose="020B0503020204020204" pitchFamily="34" charset="-122"/>
              </a:rPr>
              <a:t>目录页 </a:t>
            </a:r>
            <a:r>
              <a:rPr kumimoji="0" lang="en-US" altLang="zh-CN" sz="2800" b="1" i="0" u="none" strike="noStrike" kern="1200" cap="none" spc="0" normalizeH="0" baseline="0" noProof="0" dirty="0">
                <a:ln>
                  <a:noFill/>
                </a:ln>
                <a:solidFill>
                  <a:srgbClr val="FF9300"/>
                </a:solidFill>
                <a:effectLst/>
                <a:uLnTx/>
                <a:uFillTx/>
                <a:latin typeface="微软雅黑" panose="020B0503020204020204" pitchFamily="34" charset="-122"/>
                <a:ea typeface="微软雅黑" panose="020B0503020204020204" pitchFamily="34" charset="-122"/>
              </a:rPr>
              <a:t> </a:t>
            </a:r>
          </a:p>
          <a:p>
            <a:pPr marL="0" marR="0" lvl="0" indent="0" algn="r" defTabSz="914400" eaLnBrk="1" latinLnBrk="0" hangingPunct="1">
              <a:lnSpc>
                <a:spcPct val="112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lumMod val="50000"/>
                  </a:schemeClr>
                </a:solidFill>
                <a:effectLst/>
                <a:uLnTx/>
                <a:uFillTx/>
                <a:latin typeface="Calibri" panose="020F0502020204030204"/>
                <a:ea typeface="宋体" panose="02010600030101010101" pitchFamily="2" charset="-122"/>
              </a:rPr>
              <a:t>CONTENTS PAGE </a:t>
            </a:r>
            <a:endParaRPr kumimoji="0" lang="zh-CN" altLang="en-US" sz="1800" b="0" i="0" u="none" strike="noStrike" kern="0" cap="none" spc="0" normalizeH="0" baseline="0" noProof="0" dirty="0">
              <a:ln>
                <a:noFill/>
              </a:ln>
              <a:solidFill>
                <a:schemeClr val="bg1">
                  <a:lumMod val="50000"/>
                </a:schemeClr>
              </a:solidFill>
              <a:effectLst/>
              <a:uLnTx/>
              <a:uFillTx/>
            </a:endParaRPr>
          </a:p>
        </p:txBody>
      </p:sp>
      <p:sp>
        <p:nvSpPr>
          <p:cNvPr id="6" name="TextBox 5"/>
          <p:cNvSpPr txBox="1"/>
          <p:nvPr userDrawn="1"/>
        </p:nvSpPr>
        <p:spPr>
          <a:xfrm>
            <a:off x="7341973" y="5019482"/>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04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需要何种文化</a:t>
            </a:r>
          </a:p>
        </p:txBody>
      </p:sp>
      <p:sp>
        <p:nvSpPr>
          <p:cNvPr id="7" name="TextBox 6"/>
          <p:cNvSpPr txBox="1"/>
          <p:nvPr userDrawn="1"/>
        </p:nvSpPr>
        <p:spPr>
          <a:xfrm>
            <a:off x="7341973" y="2787234"/>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01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文化知识概述</a:t>
            </a:r>
          </a:p>
        </p:txBody>
      </p:sp>
      <p:sp>
        <p:nvSpPr>
          <p:cNvPr id="8" name="TextBox 10"/>
          <p:cNvSpPr txBox="1"/>
          <p:nvPr userDrawn="1"/>
        </p:nvSpPr>
        <p:spPr>
          <a:xfrm>
            <a:off x="7341973" y="3531317"/>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02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企业文化概述</a:t>
            </a:r>
          </a:p>
        </p:txBody>
      </p:sp>
      <p:sp>
        <p:nvSpPr>
          <p:cNvPr id="9" name="TextBox 11"/>
          <p:cNvSpPr txBox="1"/>
          <p:nvPr userDrawn="1"/>
        </p:nvSpPr>
        <p:spPr>
          <a:xfrm>
            <a:off x="7341973" y="4275400"/>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03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为啥要做文化</a:t>
            </a:r>
          </a:p>
        </p:txBody>
      </p:sp>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0" y="-1"/>
            <a:ext cx="5152768" cy="68580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7" name="矩形 6"/>
          <p:cNvSpPr/>
          <p:nvPr userDrawn="1"/>
        </p:nvSpPr>
        <p:spPr>
          <a:xfrm>
            <a:off x="5436973" y="0"/>
            <a:ext cx="67550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152768" y="0"/>
            <a:ext cx="284205"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9748571" y="346070"/>
            <a:ext cx="2003258" cy="850682"/>
          </a:xfrm>
          <a:prstGeom prst="rect">
            <a:avLst/>
          </a:prstGeom>
        </p:spPr>
        <p:txBody>
          <a:bodyPr wrap="square">
            <a:spAutoFit/>
          </a:bodyPr>
          <a:lstStyle/>
          <a:p>
            <a:pPr marL="0" marR="0" lvl="0" indent="0" algn="r" defTabSz="914400" eaLnBrk="1" latinLnBrk="0" hangingPunct="1">
              <a:lnSpc>
                <a:spcPct val="112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9300"/>
                </a:solidFill>
                <a:effectLst/>
                <a:uLnTx/>
                <a:uFillTx/>
                <a:latin typeface="微软雅黑" panose="020B0503020204020204" pitchFamily="34" charset="-122"/>
                <a:ea typeface="微软雅黑" panose="020B0503020204020204" pitchFamily="34" charset="-122"/>
              </a:rPr>
              <a:t>过渡页 </a:t>
            </a:r>
            <a:r>
              <a:rPr kumimoji="0" lang="en-US" altLang="zh-CN" sz="2800" b="1" i="0" u="none" strike="noStrike" kern="1200" cap="none" spc="0" normalizeH="0" baseline="0" noProof="0" dirty="0">
                <a:ln>
                  <a:noFill/>
                </a:ln>
                <a:solidFill>
                  <a:srgbClr val="FF9300"/>
                </a:solidFill>
                <a:effectLst/>
                <a:uLnTx/>
                <a:uFillTx/>
                <a:latin typeface="微软雅黑" panose="020B0503020204020204" pitchFamily="34" charset="-122"/>
                <a:ea typeface="微软雅黑" panose="020B0503020204020204" pitchFamily="34" charset="-122"/>
              </a:rPr>
              <a:t> </a:t>
            </a:r>
          </a:p>
          <a:p>
            <a:pPr marL="0" marR="0" lvl="0" indent="0" algn="r" defTabSz="914400" eaLnBrk="1" latinLnBrk="0" hangingPunct="1">
              <a:lnSpc>
                <a:spcPct val="112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lumMod val="50000"/>
                  </a:schemeClr>
                </a:solidFill>
                <a:effectLst/>
                <a:uLnTx/>
                <a:uFillTx/>
                <a:latin typeface="+mn-lt"/>
                <a:ea typeface="宋体" panose="02010600030101010101" pitchFamily="2" charset="-122"/>
              </a:rPr>
              <a:t>TRANSITION </a:t>
            </a:r>
            <a:r>
              <a:rPr kumimoji="0" lang="en-US" altLang="zh-CN" sz="1600" b="0" i="0" u="none" strike="noStrike" kern="1200" cap="none" spc="0" normalizeH="0" baseline="0" noProof="0" dirty="0">
                <a:ln>
                  <a:noFill/>
                </a:ln>
                <a:solidFill>
                  <a:schemeClr val="bg1">
                    <a:lumMod val="50000"/>
                  </a:schemeClr>
                </a:solidFill>
                <a:effectLst/>
                <a:uLnTx/>
                <a:uFillTx/>
                <a:latin typeface="Calibri" panose="020F0502020204030204"/>
                <a:ea typeface="宋体" panose="02010600030101010101" pitchFamily="2" charset="-122"/>
              </a:rPr>
              <a:t>PAGE </a:t>
            </a:r>
            <a:endParaRPr kumimoji="0" lang="zh-CN" altLang="en-US" sz="1800" b="0" i="0" u="none" strike="noStrike" kern="0" cap="none" spc="0" normalizeH="0" baseline="0" noProof="0" dirty="0">
              <a:ln>
                <a:noFill/>
              </a:ln>
              <a:solidFill>
                <a:schemeClr val="bg1">
                  <a:lumMod val="50000"/>
                </a:schemeClr>
              </a:solidFill>
              <a:effectLst/>
              <a:uLnTx/>
              <a:uFillTx/>
            </a:endParaRPr>
          </a:p>
        </p:txBody>
      </p:sp>
      <p:sp>
        <p:nvSpPr>
          <p:cNvPr id="12" name="TextBox 5"/>
          <p:cNvSpPr txBox="1"/>
          <p:nvPr userDrawn="1"/>
        </p:nvSpPr>
        <p:spPr>
          <a:xfrm>
            <a:off x="7341973" y="5019482"/>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04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需要何种文化</a:t>
            </a:r>
          </a:p>
        </p:txBody>
      </p:sp>
      <p:sp>
        <p:nvSpPr>
          <p:cNvPr id="13" name="TextBox 6"/>
          <p:cNvSpPr txBox="1"/>
          <p:nvPr userDrawn="1"/>
        </p:nvSpPr>
        <p:spPr>
          <a:xfrm>
            <a:off x="7341973" y="2787234"/>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01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文化知识概述</a:t>
            </a:r>
          </a:p>
        </p:txBody>
      </p:sp>
      <p:sp>
        <p:nvSpPr>
          <p:cNvPr id="14" name="TextBox 10"/>
          <p:cNvSpPr txBox="1"/>
          <p:nvPr userDrawn="1"/>
        </p:nvSpPr>
        <p:spPr>
          <a:xfrm>
            <a:off x="7341973" y="3531317"/>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02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企业文化概述</a:t>
            </a:r>
          </a:p>
        </p:txBody>
      </p:sp>
      <p:sp>
        <p:nvSpPr>
          <p:cNvPr id="15" name="TextBox 11"/>
          <p:cNvSpPr txBox="1"/>
          <p:nvPr userDrawn="1"/>
        </p:nvSpPr>
        <p:spPr>
          <a:xfrm>
            <a:off x="7341973" y="4275400"/>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03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为啥要做文化</a:t>
            </a:r>
          </a:p>
        </p:txBody>
      </p:sp>
      <p:pic>
        <p:nvPicPr>
          <p:cNvPr id="16" name="图片 1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5614" b="5614"/>
          <a:stretch>
            <a:fillRect/>
          </a:stretch>
        </p:blipFill>
        <p:spPr>
          <a:xfrm>
            <a:off x="0" y="-1"/>
            <a:ext cx="5152768" cy="685800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第一章</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2000" baseline="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文化知识概述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第二章</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2000" baseline="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企业文化概述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第三章</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2000" baseline="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为啥要做文化</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第四章</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2000" baseline="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需要何种文化</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p:cNvSpPr/>
          <p:nvPr userDrawn="1"/>
        </p:nvSpPr>
        <p:spPr>
          <a:xfrm>
            <a:off x="0" y="6338455"/>
            <a:ext cx="574766" cy="519545"/>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74766" y="6338455"/>
            <a:ext cx="11617233" cy="51954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燕尾形 10"/>
          <p:cNvSpPr/>
          <p:nvPr userDrawn="1"/>
        </p:nvSpPr>
        <p:spPr>
          <a:xfrm>
            <a:off x="193599" y="6475132"/>
            <a:ext cx="187569" cy="24618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userDrawn="1"/>
        </p:nvSpPr>
        <p:spPr>
          <a:xfrm>
            <a:off x="11356958" y="6439663"/>
            <a:ext cx="360000" cy="360000"/>
          </a:xfrm>
          <a:prstGeom prst="ellipse">
            <a:avLst/>
          </a:prstGeom>
          <a:solidFill>
            <a:srgbClr val="FFFFFF">
              <a:alpha val="34902"/>
            </a:srgbClr>
          </a:solidFill>
          <a:ln w="12700" cap="flat" cmpd="sng" algn="ctr">
            <a:noFill/>
            <a:prstDash val="solid"/>
            <a:miter lim="800000"/>
          </a:ln>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TextBox 15"/>
          <p:cNvSpPr txBox="1"/>
          <p:nvPr userDrawn="1"/>
        </p:nvSpPr>
        <p:spPr>
          <a:xfrm>
            <a:off x="11211743" y="6450386"/>
            <a:ext cx="650430"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任意多边形 7"/>
          <p:cNvSpPr/>
          <p:nvPr userDrawn="1"/>
        </p:nvSpPr>
        <p:spPr>
          <a:xfrm>
            <a:off x="574729" y="201474"/>
            <a:ext cx="864000" cy="864000"/>
          </a:xfrm>
          <a:custGeom>
            <a:avLst/>
            <a:gdLst>
              <a:gd name="connsiteX0" fmla="*/ 0 w 864000"/>
              <a:gd name="connsiteY0" fmla="*/ 0 h 864000"/>
              <a:gd name="connsiteX1" fmla="*/ 864000 w 864000"/>
              <a:gd name="connsiteY1" fmla="*/ 0 h 864000"/>
              <a:gd name="connsiteX2" fmla="*/ 864000 w 864000"/>
              <a:gd name="connsiteY2" fmla="*/ 261737 h 864000"/>
              <a:gd name="connsiteX3" fmla="*/ 751007 w 864000"/>
              <a:gd name="connsiteY3" fmla="*/ 261737 h 864000"/>
              <a:gd name="connsiteX4" fmla="*/ 751007 w 864000"/>
              <a:gd name="connsiteY4" fmla="*/ 112993 h 864000"/>
              <a:gd name="connsiteX5" fmla="*/ 112993 w 864000"/>
              <a:gd name="connsiteY5" fmla="*/ 112993 h 864000"/>
              <a:gd name="connsiteX6" fmla="*/ 112993 w 864000"/>
              <a:gd name="connsiteY6" fmla="*/ 751007 h 864000"/>
              <a:gd name="connsiteX7" fmla="*/ 246681 w 864000"/>
              <a:gd name="connsiteY7" fmla="*/ 751007 h 864000"/>
              <a:gd name="connsiteX8" fmla="*/ 246681 w 864000"/>
              <a:gd name="connsiteY8" fmla="*/ 864000 h 864000"/>
              <a:gd name="connsiteX9" fmla="*/ 0 w 864000"/>
              <a:gd name="connsiteY9" fmla="*/ 86400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0" y="0"/>
                </a:moveTo>
                <a:lnTo>
                  <a:pt x="864000" y="0"/>
                </a:lnTo>
                <a:lnTo>
                  <a:pt x="864000" y="261737"/>
                </a:lnTo>
                <a:lnTo>
                  <a:pt x="751007" y="261737"/>
                </a:lnTo>
                <a:lnTo>
                  <a:pt x="751007" y="112993"/>
                </a:lnTo>
                <a:lnTo>
                  <a:pt x="112993" y="112993"/>
                </a:lnTo>
                <a:lnTo>
                  <a:pt x="112993" y="751007"/>
                </a:lnTo>
                <a:lnTo>
                  <a:pt x="246681" y="751007"/>
                </a:lnTo>
                <a:lnTo>
                  <a:pt x="246681" y="864000"/>
                </a:lnTo>
                <a:lnTo>
                  <a:pt x="0" y="864000"/>
                </a:ln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ziliao/" TargetMode="External"/><Relationship Id="rId17" Type="http://schemas.openxmlformats.org/officeDocument/2006/relationships/image" Target="../media/image7.png"/><Relationship Id="rId2" Type="http://schemas.openxmlformats.org/officeDocument/2006/relationships/hyperlink" Target="http://www.1ppt.com/moban/" TargetMode="External"/><Relationship Id="rId16" Type="http://schemas.openxmlformats.org/officeDocument/2006/relationships/hyperlink" Target="http://www.1ppt.com/jiaoan/" TargetMode="External"/><Relationship Id="rId1" Type="http://schemas.openxmlformats.org/officeDocument/2006/relationships/slideLayout" Target="../slideLayouts/slideLayout4.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5" Type="http://schemas.openxmlformats.org/officeDocument/2006/relationships/hyperlink" Target="http://www.1ppt.com/shiti/" TargetMode="External"/><Relationship Id="rId10" Type="http://schemas.openxmlformats.org/officeDocument/2006/relationships/hyperlink" Target="http://www.1ppt.com/word/" TargetMode="External"/><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fanw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文化的特性</a:t>
            </a:r>
            <a:endParaRPr lang="zh-CN" altLang="en-US" sz="2000" dirty="0"/>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46455" y="1704001"/>
            <a:ext cx="4943982" cy="369332"/>
          </a:xfrm>
          <a:prstGeom prst="rect">
            <a:avLst/>
          </a:prstGeom>
          <a:noFill/>
        </p:spPr>
        <p:txBody>
          <a:bodyPr wrap="none" rtlCol="0">
            <a:spAutoFit/>
          </a:bodyPr>
          <a:lstStyle/>
          <a:p>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）文化是人们行动的指南，具有强大的引导力</a:t>
            </a:r>
          </a:p>
        </p:txBody>
      </p:sp>
      <p:sp>
        <p:nvSpPr>
          <p:cNvPr id="22" name="矩形 21"/>
          <p:cNvSpPr/>
          <p:nvPr/>
        </p:nvSpPr>
        <p:spPr>
          <a:xfrm>
            <a:off x="708460" y="2305219"/>
            <a:ext cx="6902883" cy="1169038"/>
          </a:xfrm>
          <a:prstGeom prst="rect">
            <a:avLst/>
          </a:prstGeom>
        </p:spPr>
        <p:txBody>
          <a:bodyPr wrap="square">
            <a:spAutoFit/>
          </a:bodyPr>
          <a:lstStyle/>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文化可比作是心灵的软件，也就是说文化支配着人的行为，文化有着强大的约束力和动力，这也正是我们进行文化建设的原因。</a:t>
            </a:r>
          </a:p>
        </p:txBody>
      </p:sp>
      <p:sp>
        <p:nvSpPr>
          <p:cNvPr id="11" name="矩形 10"/>
          <p:cNvSpPr/>
          <p:nvPr/>
        </p:nvSpPr>
        <p:spPr>
          <a:xfrm>
            <a:off x="1058616" y="4437112"/>
            <a:ext cx="6552727" cy="961289"/>
          </a:xfrm>
          <a:prstGeom prst="rect">
            <a:avLst/>
          </a:prstGeom>
        </p:spPr>
        <p:txBody>
          <a:bodyPr wrap="square">
            <a:spAutoFit/>
          </a:bodyPr>
          <a:lstStyle/>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为什么春节时无论怎样辛苦，我们都要回家和家人团聚？</a:t>
            </a:r>
            <a:r>
              <a:rPr lang="en-US" altLang="zh-CN" sz="2000" b="1" dirty="0">
                <a:solidFill>
                  <a:srgbClr val="FF9300"/>
                </a:solidFill>
                <a:latin typeface="微软雅黑" panose="020B0503020204020204" pitchFamily="34" charset="-122"/>
                <a:ea typeface="微软雅黑" panose="020B0503020204020204" pitchFamily="34" charset="-122"/>
              </a:rPr>
              <a:t>——</a:t>
            </a:r>
            <a:r>
              <a:rPr lang="zh-CN" altLang="en-US" sz="2000" b="1" dirty="0">
                <a:solidFill>
                  <a:srgbClr val="FF9300"/>
                </a:solidFill>
                <a:latin typeface="微软雅黑" panose="020B0503020204020204" pitchFamily="34" charset="-122"/>
                <a:ea typeface="微软雅黑" panose="020B0503020204020204" pitchFamily="34" charset="-122"/>
              </a:rPr>
              <a:t>这就是文化的强大引导力。</a:t>
            </a:r>
          </a:p>
        </p:txBody>
      </p:sp>
      <p:pic>
        <p:nvPicPr>
          <p:cNvPr id="10" name="Picture 2" descr="http://www.xsnet.cn/images/news/xs/shms/2012/1/4/80B2DF8D43E24EED8BE126CD42C14CB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7946454" y="1479884"/>
            <a:ext cx="3886200" cy="4320482"/>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1" fill="hold">
                            <p:stCondLst>
                              <p:cond delay="1150"/>
                            </p:stCondLst>
                            <p:childTnLst>
                              <p:par>
                                <p:cTn id="12" presetID="2" presetClass="entr" presetSubtype="1" decel="10000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文化的特性</a:t>
            </a:r>
            <a:endParaRPr lang="zh-CN" altLang="en-US" sz="2000" dirty="0"/>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46455" y="1704001"/>
            <a:ext cx="6098144" cy="369332"/>
          </a:xfrm>
          <a:prstGeom prst="rect">
            <a:avLst/>
          </a:prstGeom>
          <a:noFill/>
        </p:spPr>
        <p:txBody>
          <a:bodyPr wrap="none" rtlCol="0">
            <a:spAutoFit/>
          </a:bodyPr>
          <a:lstStyle/>
          <a:p>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）进入不同的群体，我们要符合群体文化，才能好好生存</a:t>
            </a:r>
          </a:p>
        </p:txBody>
      </p:sp>
      <p:sp>
        <p:nvSpPr>
          <p:cNvPr id="22" name="矩形 21"/>
          <p:cNvSpPr/>
          <p:nvPr/>
        </p:nvSpPr>
        <p:spPr>
          <a:xfrm>
            <a:off x="708460" y="2305219"/>
            <a:ext cx="6902883" cy="2072640"/>
          </a:xfrm>
          <a:prstGeom prst="rect">
            <a:avLst/>
          </a:prstGeom>
        </p:spPr>
        <p:txBody>
          <a:bodyPr wrap="square">
            <a:spAutoFit/>
          </a:bodyPr>
          <a:lstStyle/>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从一种文化进入到另一种文化，如果只是参观旅游，那么感受一下新鲜，开一下眼界就算完成使命。如果想要融入，那就需要主动适应这种做法文化，就要按照这里的习惯做事。即通常所说的 “入乡随俗”。</a:t>
            </a:r>
          </a:p>
          <a:p>
            <a:pPr marL="342900" indent="-342900">
              <a:lnSpc>
                <a:spcPct val="120000"/>
              </a:lnSpc>
              <a:spcBef>
                <a:spcPts val="600"/>
              </a:spcBef>
              <a:spcAft>
                <a:spcPts val="600"/>
              </a:spcAft>
              <a:buFont typeface="Wingdings" panose="05000000000000000000" pitchFamily="2" charset="2"/>
              <a:buChar char="p"/>
            </a:pPr>
            <a:endPar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1058616" y="4954474"/>
            <a:ext cx="6376900" cy="553998"/>
          </a:xfrm>
          <a:prstGeom prst="rect">
            <a:avLst/>
          </a:prstGeom>
        </p:spPr>
        <p:txBody>
          <a:bodyPr wrap="square">
            <a:spAutoFit/>
          </a:bodyPr>
          <a:lstStyle/>
          <a:p>
            <a:pPr>
              <a:lnSpc>
                <a:spcPct val="150000"/>
              </a:lnSpc>
            </a:pPr>
            <a:r>
              <a:rPr lang="zh-CN" altLang="en-US" sz="2000" b="1" dirty="0">
                <a:solidFill>
                  <a:srgbClr val="FF9300"/>
                </a:solidFill>
                <a:latin typeface="微软雅黑" panose="020B0503020204020204" pitchFamily="34" charset="-122"/>
                <a:ea typeface="微软雅黑" panose="020B0503020204020204" pitchFamily="34" charset="-122"/>
              </a:rPr>
              <a:t>这也正是我们为什么要学习企业文化的原因之一。</a:t>
            </a: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209179" y="1479883"/>
            <a:ext cx="3374002" cy="4329441"/>
          </a:xfrm>
          <a:prstGeom prst="rect">
            <a:avLst/>
          </a:prstGeom>
          <a:noFill/>
          <a:ln w="19050">
            <a:solidFill>
              <a:schemeClr val="bg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1" fill="hold">
                            <p:stCondLst>
                              <p:cond delay="1150"/>
                            </p:stCondLst>
                            <p:childTnLst>
                              <p:par>
                                <p:cTn id="12" presetID="2" presetClass="entr" presetSubtype="1" decel="10000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文化的特性</a:t>
            </a:r>
            <a:endParaRPr lang="zh-CN" altLang="en-US" sz="2000" dirty="0"/>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46455" y="1704001"/>
            <a:ext cx="4020652" cy="369332"/>
          </a:xfrm>
          <a:prstGeom prst="rect">
            <a:avLst/>
          </a:prstGeom>
          <a:noFill/>
        </p:spPr>
        <p:txBody>
          <a:bodyPr wrap="none" rtlCol="0">
            <a:spAutoFit/>
          </a:bodyPr>
          <a:lstStyle/>
          <a:p>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）文化建设，就是让群体更有竞争力</a:t>
            </a:r>
          </a:p>
        </p:txBody>
      </p:sp>
      <p:sp>
        <p:nvSpPr>
          <p:cNvPr id="22" name="矩形 21"/>
          <p:cNvSpPr/>
          <p:nvPr/>
        </p:nvSpPr>
        <p:spPr>
          <a:xfrm>
            <a:off x="708460" y="2305219"/>
            <a:ext cx="6902883" cy="1538370"/>
          </a:xfrm>
          <a:prstGeom prst="rect">
            <a:avLst/>
          </a:prstGeom>
        </p:spPr>
        <p:txBody>
          <a:bodyPr wrap="square">
            <a:spAutoFit/>
          </a:bodyPr>
          <a:lstStyle/>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文化本是群体的一种传统，是一种常态，是不自觉中长期形成的。那么，为什么要刻意去建设文化呢？其目的主要是为了让群体更有竞争力，而文化建设的方法，那就是继承传统精华，学习先进经验，再加上群体的创新等。</a:t>
            </a:r>
          </a:p>
        </p:txBody>
      </p:sp>
      <p:sp>
        <p:nvSpPr>
          <p:cNvPr id="11" name="矩形 10"/>
          <p:cNvSpPr/>
          <p:nvPr/>
        </p:nvSpPr>
        <p:spPr>
          <a:xfrm>
            <a:off x="1058616" y="4124302"/>
            <a:ext cx="6376900" cy="1422954"/>
          </a:xfrm>
          <a:prstGeom prst="rect">
            <a:avLst/>
          </a:prstGeom>
        </p:spPr>
        <p:txBody>
          <a:bodyPr wrap="square">
            <a:spAutoFit/>
          </a:bodyPr>
          <a:lstStyle/>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比如，赵武灵王的</a:t>
            </a:r>
            <a:r>
              <a:rPr lang="zh-CN" altLang="en-US" sz="2000" b="1" dirty="0">
                <a:solidFill>
                  <a:srgbClr val="FF9300"/>
                </a:solidFill>
                <a:latin typeface="微软雅黑" panose="020B0503020204020204" pitchFamily="34" charset="-122"/>
                <a:ea typeface="微软雅黑" panose="020B0503020204020204" pitchFamily="34" charset="-122"/>
              </a:rPr>
              <a:t>胡服骑射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，日本的“黑船事件”后的</a:t>
            </a:r>
            <a:r>
              <a:rPr lang="zh-CN" altLang="en-US" sz="2000" b="1" dirty="0">
                <a:solidFill>
                  <a:srgbClr val="FF9300"/>
                </a:solidFill>
                <a:latin typeface="微软雅黑" panose="020B0503020204020204" pitchFamily="34" charset="-122"/>
                <a:ea typeface="微软雅黑" panose="020B0503020204020204" pitchFamily="34" charset="-122"/>
              </a:rPr>
              <a:t>脱亚入欧和全盘西化</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世纪</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80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年代后</a:t>
            </a:r>
            <a:r>
              <a:rPr lang="zh-CN" altLang="en-US" sz="2000" b="1" dirty="0">
                <a:solidFill>
                  <a:srgbClr val="FF9300"/>
                </a:solidFill>
                <a:latin typeface="微软雅黑" panose="020B0503020204020204" pitchFamily="34" charset="-122"/>
                <a:ea typeface="微软雅黑" panose="020B0503020204020204" pitchFamily="34" charset="-122"/>
              </a:rPr>
              <a:t>美国研究</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学习日本的企业文化等。</a:t>
            </a:r>
          </a:p>
        </p:txBody>
      </p:sp>
      <p:pic>
        <p:nvPicPr>
          <p:cNvPr id="15" name="Picture 2" descr="http://fs.gamedb.com.tw/photo/13245470006153464.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056847" y="1479883"/>
            <a:ext cx="3841722" cy="4329441"/>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1" fill="hold">
                            <p:stCondLst>
                              <p:cond delay="1150"/>
                            </p:stCondLst>
                            <p:childTnLst>
                              <p:par>
                                <p:cTn id="12" presetID="2" presetClass="entr" presetSubtype="1" decel="10000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文化的特性</a:t>
            </a:r>
            <a:endParaRPr lang="zh-CN" altLang="en-US" sz="2000" dirty="0"/>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46455" y="1704001"/>
            <a:ext cx="4482317" cy="369332"/>
          </a:xfrm>
          <a:prstGeom prst="rect">
            <a:avLst/>
          </a:prstGeom>
          <a:noFill/>
        </p:spPr>
        <p:txBody>
          <a:bodyPr wrap="none" rtlCol="0">
            <a:spAutoFit/>
          </a:bodyPr>
          <a:lstStyle/>
          <a:p>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）群体的强大，让群体的文化更有影响力</a:t>
            </a:r>
          </a:p>
        </p:txBody>
      </p:sp>
      <p:sp>
        <p:nvSpPr>
          <p:cNvPr id="22" name="矩形 21"/>
          <p:cNvSpPr/>
          <p:nvPr/>
        </p:nvSpPr>
        <p:spPr>
          <a:xfrm>
            <a:off x="708460" y="2305219"/>
            <a:ext cx="6902883" cy="1538370"/>
          </a:xfrm>
          <a:prstGeom prst="rect">
            <a:avLst/>
          </a:prstGeom>
        </p:spPr>
        <p:txBody>
          <a:bodyPr wrap="square">
            <a:spAutoFit/>
          </a:bodyPr>
          <a:lstStyle/>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为什么许多人喜欢喝可乐，穿牛仔，看美剧？那是因为美国今日的强大，其文化影响全世界；为什么中国、日本、韩国、越南都拥有共同的传统节日？那是因为中国过去的强大，其文化影响了周边国家。</a:t>
            </a:r>
          </a:p>
        </p:txBody>
      </p:sp>
      <p:pic>
        <p:nvPicPr>
          <p:cNvPr id="10" name="Picture 2" descr="http://img.xiami.com/images/album/img94/68994/5013431332319846.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056845" y="1479883"/>
            <a:ext cx="3841723" cy="4329441"/>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12" name="矩形 11"/>
          <p:cNvSpPr/>
          <p:nvPr/>
        </p:nvSpPr>
        <p:spPr>
          <a:xfrm>
            <a:off x="1058616" y="4954474"/>
            <a:ext cx="6376900" cy="499624"/>
          </a:xfrm>
          <a:prstGeom prst="rect">
            <a:avLst/>
          </a:prstGeom>
        </p:spPr>
        <p:txBody>
          <a:bodyPr wrap="square">
            <a:spAutoFit/>
          </a:bodyPr>
          <a:lstStyle/>
          <a:p>
            <a:pPr>
              <a:lnSpc>
                <a:spcPct val="150000"/>
              </a:lnSpc>
            </a:pPr>
            <a:r>
              <a:rPr lang="zh-CN" altLang="en-US" sz="2000" b="1" dirty="0">
                <a:solidFill>
                  <a:srgbClr val="FF9300"/>
                </a:solidFill>
                <a:latin typeface="微软雅黑" panose="020B0503020204020204" pitchFamily="34" charset="-122"/>
                <a:ea typeface="微软雅黑" panose="020B0503020204020204" pitchFamily="34" charset="-122"/>
              </a:rPr>
              <a:t>那些年我们追过的美剧。。。</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1" fill="hold">
                            <p:stCondLst>
                              <p:cond delay="1150"/>
                            </p:stCondLst>
                            <p:childTnLst>
                              <p:par>
                                <p:cTn id="12" presetID="2" presetClass="entr" presetSubtype="1" decel="10000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文化的特性</a:t>
            </a:r>
            <a:endParaRPr lang="zh-CN" altLang="en-US" sz="2000" dirty="0"/>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46455" y="1704001"/>
            <a:ext cx="4713150" cy="369332"/>
          </a:xfrm>
          <a:prstGeom prst="rect">
            <a:avLst/>
          </a:prstGeom>
          <a:noFill/>
        </p:spPr>
        <p:txBody>
          <a:bodyPr wrap="none" rtlCol="0">
            <a:spAutoFit/>
          </a:bodyPr>
          <a:lstStyle/>
          <a:p>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）领导者对文化有强大的示范和引领的作用</a:t>
            </a:r>
          </a:p>
        </p:txBody>
      </p:sp>
      <p:sp>
        <p:nvSpPr>
          <p:cNvPr id="22" name="矩形 21"/>
          <p:cNvSpPr/>
          <p:nvPr/>
        </p:nvSpPr>
        <p:spPr>
          <a:xfrm>
            <a:off x="708460" y="2305219"/>
            <a:ext cx="6902883" cy="1538370"/>
          </a:xfrm>
          <a:prstGeom prst="rect">
            <a:avLst/>
          </a:prstGeom>
        </p:spPr>
        <p:txBody>
          <a:bodyPr wrap="square">
            <a:spAutoFit/>
          </a:bodyPr>
          <a:lstStyle/>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古有“母仪天下”之词，说的就是皇后是天下女人之表率、典范。领导者的表率和典范，它象无声的命令影响着带动着整个群体。隋文帝崇尚节俭，以身作则，在隋初形成崇尚节俭的社会风气。一扫魏晋南北朝以来的奢靡之风。</a:t>
            </a:r>
          </a:p>
        </p:txBody>
      </p: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237318" y="1479883"/>
            <a:ext cx="3487240" cy="4329441"/>
          </a:xfrm>
          <a:prstGeom prst="rect">
            <a:avLst/>
          </a:prstGeom>
          <a:noFill/>
          <a:ln w="19050">
            <a:solidFill>
              <a:schemeClr val="bg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1.3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文化的体系</a:t>
            </a:r>
            <a:endParaRPr lang="zh-CN" altLang="en-US" sz="2000" dirty="0"/>
          </a:p>
        </p:txBody>
      </p:sp>
      <p:sp>
        <p:nvSpPr>
          <p:cNvPr id="9" name="矩形 8"/>
          <p:cNvSpPr/>
          <p:nvPr/>
        </p:nvSpPr>
        <p:spPr>
          <a:xfrm>
            <a:off x="614149" y="2348880"/>
            <a:ext cx="11352104" cy="3384376"/>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dirty="0">
              <a:solidFill>
                <a:sysClr val="window" lastClr="FFFFFF"/>
              </a:solidFill>
              <a:latin typeface="Tahoma" panose="020B0604030504040204"/>
              <a:ea typeface="微软雅黑" panose="020B0503020204020204" pitchFamily="34" charset="-122"/>
            </a:endParaRPr>
          </a:p>
        </p:txBody>
      </p:sp>
      <p:graphicFrame>
        <p:nvGraphicFramePr>
          <p:cNvPr id="10" name="表格 9"/>
          <p:cNvGraphicFramePr>
            <a:graphicFrameLocks noGrp="1"/>
          </p:cNvGraphicFramePr>
          <p:nvPr/>
        </p:nvGraphicFramePr>
        <p:xfrm>
          <a:off x="750627" y="2468338"/>
          <a:ext cx="11109189" cy="3120900"/>
        </p:xfrm>
        <a:graphic>
          <a:graphicData uri="http://schemas.openxmlformats.org/drawingml/2006/table">
            <a:tbl>
              <a:tblPr firstRow="1" firstCol="1" bandRow="1">
                <a:tableStyleId>{21E4AEA4-8DFA-4A89-87EB-49C32662AFE0}</a:tableStyleId>
              </a:tblPr>
              <a:tblGrid>
                <a:gridCol w="2442949">
                  <a:extLst>
                    <a:ext uri="{9D8B030D-6E8A-4147-A177-3AD203B41FA5}">
                      <a16:colId xmlns:a16="http://schemas.microsoft.com/office/drawing/2014/main" val="20000"/>
                    </a:ext>
                  </a:extLst>
                </a:gridCol>
                <a:gridCol w="1630101">
                  <a:extLst>
                    <a:ext uri="{9D8B030D-6E8A-4147-A177-3AD203B41FA5}">
                      <a16:colId xmlns:a16="http://schemas.microsoft.com/office/drawing/2014/main" val="20001"/>
                    </a:ext>
                  </a:extLst>
                </a:gridCol>
                <a:gridCol w="7036139">
                  <a:extLst>
                    <a:ext uri="{9D8B030D-6E8A-4147-A177-3AD203B41FA5}">
                      <a16:colId xmlns:a16="http://schemas.microsoft.com/office/drawing/2014/main" val="20002"/>
                    </a:ext>
                  </a:extLst>
                </a:gridCol>
              </a:tblGrid>
              <a:tr h="624180">
                <a:tc>
                  <a:txBody>
                    <a:bodyPr/>
                    <a:lstStyle/>
                    <a:p>
                      <a:pPr algn="ctr" fontAlgn="ctr"/>
                      <a:r>
                        <a:rPr lang="zh-CN" altLang="en-US" sz="1800" u="none" strike="noStrike" dirty="0">
                          <a:effectLst/>
                          <a:latin typeface="微软雅黑" panose="020B0503020204020204" pitchFamily="34" charset="-122"/>
                          <a:ea typeface="微软雅黑" panose="020B0503020204020204" pitchFamily="34" charset="-122"/>
                        </a:rPr>
                        <a:t>对应理解</a:t>
                      </a:r>
                      <a:endParaRPr lang="en-US" sz="18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marL="0" algn="ctr" defTabSz="914400" rtl="0" eaLnBrk="1" fontAlgn="ctr" latinLnBrk="0" hangingPunct="1"/>
                      <a:r>
                        <a:rPr lang="zh-CN" altLang="en-US" sz="1800" u="none" strike="noStrike" kern="1200" dirty="0">
                          <a:effectLst/>
                          <a:latin typeface="微软雅黑" panose="020B0503020204020204" pitchFamily="34" charset="-122"/>
                          <a:ea typeface="微软雅黑" panose="020B0503020204020204" pitchFamily="34" charset="-122"/>
                        </a:rPr>
                        <a:t>层级</a:t>
                      </a:r>
                      <a:endParaRPr lang="zh-CN" altLang="en-US"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marL="0" algn="ctr" defTabSz="914400" rtl="0" eaLnBrk="1" fontAlgn="ctr" latinLnBrk="0" hangingPunct="1"/>
                      <a:r>
                        <a:rPr lang="zh-CN" altLang="en-US" sz="1800" u="none" strike="noStrike" kern="1200" baseline="0" dirty="0">
                          <a:effectLst/>
                          <a:latin typeface="微软雅黑" panose="020B0503020204020204" pitchFamily="34" charset="-122"/>
                          <a:ea typeface="微软雅黑" panose="020B0503020204020204" pitchFamily="34" charset="-122"/>
                        </a:rPr>
                        <a:t>对应内容</a:t>
                      </a:r>
                      <a:endParaRPr lang="zh-CN" altLang="en-US"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9525" marR="9525" marT="9525" marB="0" anchor="ctr"/>
                </a:tc>
                <a:extLst>
                  <a:ext uri="{0D108BD9-81ED-4DB2-BD59-A6C34878D82A}">
                    <a16:rowId xmlns:a16="http://schemas.microsoft.com/office/drawing/2014/main" val="10000"/>
                  </a:ext>
                </a:extLst>
              </a:tr>
              <a:tr h="624180">
                <a:tc>
                  <a:txBody>
                    <a:bodyPr/>
                    <a:lstStyle/>
                    <a:p>
                      <a:pPr algn="ctr">
                        <a:lnSpc>
                          <a:spcPts val="1875"/>
                        </a:lnSpc>
                        <a:spcAft>
                          <a:spcPts val="0"/>
                        </a:spcAft>
                      </a:pPr>
                      <a:r>
                        <a:rPr lang="zh-CN" sz="1800" u="none" strike="noStrike" kern="1200" dirty="0">
                          <a:effectLst/>
                          <a:latin typeface="微软雅黑" panose="020B0503020204020204" pitchFamily="34" charset="-122"/>
                          <a:ea typeface="微软雅黑" panose="020B0503020204020204" pitchFamily="34" charset="-122"/>
                        </a:rPr>
                        <a:t>习惯怎么想</a:t>
                      </a:r>
                      <a:endParaRPr lang="zh-CN"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lnSpc>
                          <a:spcPts val="1875"/>
                        </a:lnSpc>
                        <a:spcAft>
                          <a:spcPts val="0"/>
                        </a:spcAft>
                      </a:pPr>
                      <a:r>
                        <a:rPr 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心态文化</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ts val="1875"/>
                        </a:lnSpc>
                        <a:spcAft>
                          <a:spcPts val="0"/>
                        </a:spcAft>
                      </a:pPr>
                      <a:r>
                        <a:rPr 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价值观念、审美情趣、思维方式、道德情操、宗教信仰等。</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1"/>
                  </a:ext>
                </a:extLst>
              </a:tr>
              <a:tr h="624180">
                <a:tc>
                  <a:txBody>
                    <a:bodyPr/>
                    <a:lstStyle/>
                    <a:p>
                      <a:pPr algn="ctr">
                        <a:lnSpc>
                          <a:spcPts val="1875"/>
                        </a:lnSpc>
                        <a:spcAft>
                          <a:spcPts val="0"/>
                        </a:spcAft>
                      </a:pPr>
                      <a:r>
                        <a:rPr lang="zh-CN" sz="1800" u="none" strike="noStrike" kern="1200">
                          <a:effectLst/>
                          <a:latin typeface="微软雅黑" panose="020B0503020204020204" pitchFamily="34" charset="-122"/>
                          <a:ea typeface="微软雅黑" panose="020B0503020204020204" pitchFamily="34" charset="-122"/>
                        </a:rPr>
                        <a:t>习惯怎么做</a:t>
                      </a:r>
                      <a:endParaRPr lang="zh-CN" sz="1800" b="1" u="none" strike="noStrike" kern="120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lnSpc>
                          <a:spcPts val="1875"/>
                        </a:lnSpc>
                        <a:spcAft>
                          <a:spcPts val="0"/>
                        </a:spcAft>
                      </a:pPr>
                      <a:r>
                        <a:rPr 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行为文化</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ts val="1875"/>
                        </a:lnSpc>
                        <a:spcAft>
                          <a:spcPts val="0"/>
                        </a:spcAft>
                      </a:pPr>
                      <a:r>
                        <a:rPr 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多指人际关系中约定俗成的礼仪、民俗、风俗，即行为习惯。</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2"/>
                  </a:ext>
                </a:extLst>
              </a:tr>
              <a:tr h="624180">
                <a:tc>
                  <a:txBody>
                    <a:bodyPr/>
                    <a:lstStyle/>
                    <a:p>
                      <a:pPr algn="ctr">
                        <a:lnSpc>
                          <a:spcPts val="1875"/>
                        </a:lnSpc>
                        <a:spcAft>
                          <a:spcPts val="0"/>
                        </a:spcAft>
                      </a:pPr>
                      <a:r>
                        <a:rPr lang="zh-CN" sz="1800" u="none" strike="noStrike" kern="1200" dirty="0">
                          <a:effectLst/>
                          <a:latin typeface="微软雅黑" panose="020B0503020204020204" pitchFamily="34" charset="-122"/>
                          <a:ea typeface="微软雅黑" panose="020B0503020204020204" pitchFamily="34" charset="-122"/>
                        </a:rPr>
                        <a:t>确保怎么做</a:t>
                      </a:r>
                      <a:endParaRPr lang="zh-CN"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lnSpc>
                          <a:spcPts val="1875"/>
                        </a:lnSpc>
                        <a:spcAft>
                          <a:spcPts val="0"/>
                        </a:spcAft>
                      </a:pPr>
                      <a:r>
                        <a:rPr lang="zh-CN" sz="1800">
                          <a:solidFill>
                            <a:schemeClr val="tx1">
                              <a:lumMod val="65000"/>
                              <a:lumOff val="35000"/>
                            </a:schemeClr>
                          </a:solidFill>
                          <a:effectLst/>
                          <a:latin typeface="微软雅黑" panose="020B0503020204020204" pitchFamily="34" charset="-122"/>
                          <a:ea typeface="微软雅黑" panose="020B0503020204020204" pitchFamily="34" charset="-122"/>
                        </a:rPr>
                        <a:t>制度文化</a:t>
                      </a:r>
                      <a:endParaRPr lang="zh-CN" sz="1800" b="1">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ts val="1875"/>
                        </a:lnSpc>
                        <a:spcAft>
                          <a:spcPts val="0"/>
                        </a:spcAft>
                      </a:pPr>
                      <a:r>
                        <a:rPr 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如家族制度、婚姻制度、官吏制度、经济制度、政治法律制度等。</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3"/>
                  </a:ext>
                </a:extLst>
              </a:tr>
              <a:tr h="624180">
                <a:tc>
                  <a:txBody>
                    <a:bodyPr/>
                    <a:lstStyle/>
                    <a:p>
                      <a:pPr algn="ctr">
                        <a:lnSpc>
                          <a:spcPts val="1875"/>
                        </a:lnSpc>
                        <a:spcAft>
                          <a:spcPts val="0"/>
                        </a:spcAft>
                      </a:pPr>
                      <a:r>
                        <a:rPr lang="zh-CN" sz="1800" u="none" strike="noStrike" kern="1200" dirty="0">
                          <a:effectLst/>
                          <a:latin typeface="微软雅黑" panose="020B0503020204020204" pitchFamily="34" charset="-122"/>
                          <a:ea typeface="微软雅黑" panose="020B0503020204020204" pitchFamily="34" charset="-122"/>
                        </a:rPr>
                        <a:t>结果怎么样</a:t>
                      </a:r>
                      <a:endParaRPr lang="zh-CN"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lnSpc>
                          <a:spcPts val="1875"/>
                        </a:lnSpc>
                        <a:spcAft>
                          <a:spcPts val="0"/>
                        </a:spcAft>
                      </a:pPr>
                      <a:r>
                        <a:rPr 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物态文化</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ts val="1875"/>
                        </a:lnSpc>
                        <a:spcAft>
                          <a:spcPts val="0"/>
                        </a:spcAft>
                      </a:pPr>
                      <a:r>
                        <a:rPr 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服饰文化、饮食文化、建筑艺术文化均属物态文化层。 </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4"/>
                  </a:ext>
                </a:extLst>
              </a:tr>
            </a:tbl>
          </a:graphicData>
        </a:graphic>
      </p:graphicFrame>
      <p:sp>
        <p:nvSpPr>
          <p:cNvPr id="12" name="TextBox 3"/>
          <p:cNvSpPr txBox="1">
            <a:spLocks noChangeArrowheads="1"/>
          </p:cNvSpPr>
          <p:nvPr/>
        </p:nvSpPr>
        <p:spPr bwMode="auto">
          <a:xfrm>
            <a:off x="876620" y="1501333"/>
            <a:ext cx="972108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文化的四层说：</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中国文化概论</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（张岱年，方克立主编）</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4"/>
          <p:cNvSpPr/>
          <p:nvPr/>
        </p:nvSpPr>
        <p:spPr>
          <a:xfrm>
            <a:off x="6478433" y="3391947"/>
            <a:ext cx="4176464" cy="648072"/>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10"/>
          <p:cNvSpPr txBox="1"/>
          <p:nvPr/>
        </p:nvSpPr>
        <p:spPr>
          <a:xfrm>
            <a:off x="7341973" y="3531317"/>
            <a:ext cx="3832304" cy="369332"/>
          </a:xfrm>
          <a:prstGeom prst="rect">
            <a:avLst/>
          </a:prstGeom>
          <a:noFill/>
        </p:spPr>
        <p:txBody>
          <a:bodyPr vert="horz" wrap="square" lIns="0" tIns="0" rIns="0" bIns="0" rtlCol="0" anchor="ctr">
            <a:spAutoFit/>
          </a:bodyPr>
          <a:lstStyle/>
          <a:p>
            <a:pPr algn="l"/>
            <a:r>
              <a:rPr lang="en-US" altLang="zh-CN" sz="2400" dirty="0">
                <a:solidFill>
                  <a:schemeClr val="bg1"/>
                </a:solidFill>
                <a:latin typeface="Impact" panose="020B0806030902050204" pitchFamily="34" charset="0"/>
                <a:ea typeface="微软雅黑" panose="020B0503020204020204" pitchFamily="34" charset="-122"/>
              </a:rPr>
              <a:t>02    </a:t>
            </a:r>
            <a:r>
              <a:rPr lang="zh-CN" altLang="en-US" sz="2400" dirty="0">
                <a:solidFill>
                  <a:schemeClr val="bg1"/>
                </a:solidFill>
                <a:latin typeface="微软雅黑" panose="020B0503020204020204" pitchFamily="34" charset="-122"/>
                <a:ea typeface="微软雅黑" panose="020B0503020204020204" pitchFamily="34" charset="-122"/>
              </a:rPr>
              <a:t>企业文化概述</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企业文化的起源</a:t>
            </a:r>
            <a:endParaRPr lang="zh-CN" altLang="en-US" sz="2000" dirty="0"/>
          </a:p>
        </p:txBody>
      </p:sp>
      <p:sp>
        <p:nvSpPr>
          <p:cNvPr id="3" name="TextBox 3"/>
          <p:cNvSpPr txBox="1">
            <a:spLocks noChangeArrowheads="1"/>
          </p:cNvSpPr>
          <p:nvPr/>
        </p:nvSpPr>
        <p:spPr bwMode="auto">
          <a:xfrm>
            <a:off x="876620" y="980728"/>
            <a:ext cx="97210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近年来，企业文化一直是管理实践和管理学研究的</a:t>
            </a:r>
            <a:r>
              <a:rPr lang="zh-CN" altLang="en-US" sz="28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热点</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a:xfrm>
            <a:off x="842591" y="1840040"/>
            <a:ext cx="10945216" cy="1300869"/>
          </a:xfrm>
          <a:prstGeom prst="rect">
            <a:avLst/>
          </a:prstGeom>
        </p:spPr>
        <p:txBody>
          <a:bodyPr wrap="square">
            <a:spAutoFit/>
          </a:bodyPr>
          <a:lstStyle/>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“企业文化”这个名词的出现始于</a:t>
            </a:r>
            <a:r>
              <a:rPr lang="en-US" altLang="zh-CN" dirty="0">
                <a:solidFill>
                  <a:srgbClr val="545454"/>
                </a:solidFill>
                <a:latin typeface="微软雅黑" panose="020B0503020204020204" pitchFamily="34" charset="-122"/>
                <a:ea typeface="微软雅黑" panose="020B0503020204020204" pitchFamily="34" charset="-122"/>
              </a:rPr>
              <a:t>20</a:t>
            </a:r>
            <a:r>
              <a:rPr lang="zh-CN" altLang="en-US" dirty="0">
                <a:solidFill>
                  <a:srgbClr val="545454"/>
                </a:solidFill>
                <a:latin typeface="微软雅黑" panose="020B0503020204020204" pitchFamily="34" charset="-122"/>
                <a:ea typeface="微软雅黑" panose="020B0503020204020204" pitchFamily="34" charset="-122"/>
              </a:rPr>
              <a:t>世纪</a:t>
            </a:r>
            <a:r>
              <a:rPr lang="en-US" altLang="zh-CN" dirty="0">
                <a:solidFill>
                  <a:srgbClr val="545454"/>
                </a:solidFill>
                <a:latin typeface="微软雅黑" panose="020B0503020204020204" pitchFamily="34" charset="-122"/>
                <a:ea typeface="微软雅黑" panose="020B0503020204020204" pitchFamily="34" charset="-122"/>
              </a:rPr>
              <a:t>80</a:t>
            </a:r>
            <a:r>
              <a:rPr lang="zh-CN" altLang="en-US" dirty="0">
                <a:solidFill>
                  <a:srgbClr val="545454"/>
                </a:solidFill>
                <a:latin typeface="微软雅黑" panose="020B0503020204020204" pitchFamily="34" charset="-122"/>
                <a:ea typeface="微软雅黑" panose="020B0503020204020204" pitchFamily="34" charset="-122"/>
              </a:rPr>
              <a:t>年代初。</a:t>
            </a:r>
            <a:endParaRPr lang="en-US" altLang="zh-CN" dirty="0">
              <a:solidFill>
                <a:srgbClr val="545454"/>
              </a:solidFill>
              <a:latin typeface="微软雅黑" panose="020B0503020204020204" pitchFamily="34" charset="-122"/>
              <a:ea typeface="微软雅黑" panose="020B0503020204020204" pitchFamily="34" charset="-122"/>
            </a:endParaRP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源于日本经济发展奇迹而引起的美日比较管理学研究热潮。</a:t>
            </a:r>
            <a:endParaRPr lang="en-US" altLang="zh-CN" dirty="0">
              <a:solidFill>
                <a:srgbClr val="545454"/>
              </a:solidFill>
              <a:latin typeface="微软雅黑" panose="020B0503020204020204" pitchFamily="34" charset="-122"/>
              <a:ea typeface="微软雅黑" panose="020B0503020204020204" pitchFamily="34" charset="-122"/>
            </a:endParaRP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改革开放后，企业文化作为一种管理模式也被引入中国。</a:t>
            </a:r>
          </a:p>
        </p:txBody>
      </p:sp>
      <p:sp>
        <p:nvSpPr>
          <p:cNvPr id="5" name="TextBox 10"/>
          <p:cNvSpPr txBox="1"/>
          <p:nvPr/>
        </p:nvSpPr>
        <p:spPr>
          <a:xfrm>
            <a:off x="876620" y="5138028"/>
            <a:ext cx="8084264" cy="523220"/>
          </a:xfrm>
          <a:prstGeom prst="rect">
            <a:avLst/>
          </a:prstGeom>
          <a:noFill/>
        </p:spPr>
        <p:txBody>
          <a:bodyPr wrap="none" rtlCol="0">
            <a:spAutoFit/>
          </a:bodyPr>
          <a:lstStyle/>
          <a:p>
            <a:r>
              <a:rPr lang="zh-CN" altLang="en-US" sz="2800" b="1" dirty="0">
                <a:solidFill>
                  <a:srgbClr val="FF6600"/>
                </a:solidFill>
                <a:latin typeface="微软雅黑" panose="020B0503020204020204" pitchFamily="34" charset="-122"/>
                <a:ea typeface="微软雅黑" panose="020B0503020204020204" pitchFamily="34" charset="-122"/>
              </a:rPr>
              <a:t>中国的企业文化实践和研究，也日趋丰富和普遍。</a:t>
            </a:r>
          </a:p>
        </p:txBody>
      </p:sp>
      <p:pic>
        <p:nvPicPr>
          <p:cNvPr id="6" name="Picture 2" descr="F:\360云盘\02-个人资料\！PPT图片及版面资源\05-PPT精选插图\04-图标\passort_0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500" y="378904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如何理解企业文化</a:t>
            </a:r>
            <a:endParaRPr lang="zh-CN" altLang="en-US" sz="2000" dirty="0"/>
          </a:p>
        </p:txBody>
      </p:sp>
      <p:sp>
        <p:nvSpPr>
          <p:cNvPr id="7" name="TextBox 3"/>
          <p:cNvSpPr txBox="1">
            <a:spLocks noChangeArrowheads="1"/>
          </p:cNvSpPr>
          <p:nvPr/>
        </p:nvSpPr>
        <p:spPr bwMode="auto">
          <a:xfrm>
            <a:off x="876620" y="1146810"/>
            <a:ext cx="97210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企业文化实际上就是整个社会文化中的“</a:t>
            </a:r>
            <a:r>
              <a:rPr lang="zh-CN" altLang="en-US" sz="2000" b="1" dirty="0">
                <a:solidFill>
                  <a:srgbClr val="FF8500"/>
                </a:solidFill>
                <a:latin typeface="微软雅黑" panose="020B0503020204020204" pitchFamily="34" charset="-122"/>
                <a:ea typeface="微软雅黑" panose="020B0503020204020204" pitchFamily="34" charset="-122"/>
                <a:cs typeface="Arial" panose="020B0604020202020204" pitchFamily="34" charset="0"/>
              </a:rPr>
              <a:t>亚文化</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”或“</a:t>
            </a:r>
            <a:r>
              <a:rPr lang="zh-CN" altLang="en-US" sz="2000" b="1" dirty="0">
                <a:solidFill>
                  <a:srgbClr val="FF8500"/>
                </a:solidFill>
                <a:latin typeface="微软雅黑" panose="020B0503020204020204" pitchFamily="34" charset="-122"/>
                <a:ea typeface="微软雅黑" panose="020B0503020204020204" pitchFamily="34" charset="-122"/>
                <a:cs typeface="Arial" panose="020B0604020202020204" pitchFamily="34" charset="0"/>
              </a:rPr>
              <a:t>次文化</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Box 10"/>
          <p:cNvSpPr txBox="1"/>
          <p:nvPr/>
        </p:nvSpPr>
        <p:spPr>
          <a:xfrm>
            <a:off x="3676066" y="2860487"/>
            <a:ext cx="8352928" cy="1508105"/>
          </a:xfrm>
          <a:prstGeom prst="rect">
            <a:avLst/>
          </a:prstGeom>
          <a:noFill/>
        </p:spPr>
        <p:txBody>
          <a:bodyPr wrap="square" rtlCol="0">
            <a:spAutoFit/>
          </a:bodyPr>
          <a:lstStyle/>
          <a:p>
            <a:pPr>
              <a:spcBef>
                <a:spcPts val="1200"/>
              </a:spcBef>
            </a:pP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故而，企业文化就可以理解为：</a:t>
            </a:r>
            <a:endPar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endParaRPr>
          </a:p>
          <a:p>
            <a:pPr>
              <a:spcBef>
                <a:spcPts val="1200"/>
              </a:spcBef>
            </a:pPr>
            <a:r>
              <a:rPr lang="zh-CN" altLang="en-US" sz="4800" dirty="0">
                <a:solidFill>
                  <a:schemeClr val="tx1">
                    <a:lumMod val="65000"/>
                    <a:lumOff val="35000"/>
                  </a:schemeClr>
                </a:solidFill>
                <a:latin typeface="微软雅黑" panose="020B0503020204020204" pitchFamily="34" charset="-122"/>
                <a:ea typeface="微软雅黑" panose="020B0503020204020204" pitchFamily="34" charset="-122"/>
              </a:rPr>
              <a:t>在企业中</a:t>
            </a:r>
            <a:r>
              <a:rPr lang="zh-CN" altLang="en-US" sz="5400" b="1" dirty="0">
                <a:solidFill>
                  <a:srgbClr val="FF8500"/>
                </a:solidFill>
                <a:latin typeface="微软雅黑" panose="020B0503020204020204" pitchFamily="34" charset="-122"/>
                <a:ea typeface="微软雅黑" panose="020B0503020204020204" pitchFamily="34" charset="-122"/>
              </a:rPr>
              <a:t>做事的习惯方式</a:t>
            </a:r>
            <a:r>
              <a:rPr lang="zh-CN" altLang="en-US" sz="5400" b="1" dirty="0">
                <a:solidFill>
                  <a:schemeClr val="tx1">
                    <a:lumMod val="65000"/>
                    <a:lumOff val="35000"/>
                  </a:schemeClr>
                </a:solidFill>
                <a:latin typeface="微软雅黑" panose="020B0503020204020204" pitchFamily="34" charset="-122"/>
                <a:ea typeface="微软雅黑" panose="020B0503020204020204" pitchFamily="34" charset="-122"/>
              </a:rPr>
              <a:t>。</a:t>
            </a:r>
          </a:p>
        </p:txBody>
      </p:sp>
      <p:pic>
        <p:nvPicPr>
          <p:cNvPr id="9" name="Picture 2" descr="F:\360云盘\02-个人资料\！PPT图片及版面资源\05-PPT精选插图\04-图标\西装小人.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11" y="1811349"/>
            <a:ext cx="3096344" cy="43737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2.3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企业文化层次</a:t>
            </a:r>
            <a:endParaRPr lang="zh-CN" altLang="en-US" sz="2000" dirty="0"/>
          </a:p>
        </p:txBody>
      </p:sp>
      <p:sp>
        <p:nvSpPr>
          <p:cNvPr id="7" name="TextBox 3"/>
          <p:cNvSpPr txBox="1">
            <a:spLocks noChangeArrowheads="1"/>
          </p:cNvSpPr>
          <p:nvPr/>
        </p:nvSpPr>
        <p:spPr bwMode="auto">
          <a:xfrm>
            <a:off x="876620" y="1146810"/>
            <a:ext cx="972108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类比于文化的四个层次，结合</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CIS</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导入理论，企业文化可分四层或三层。</a:t>
            </a:r>
          </a:p>
        </p:txBody>
      </p:sp>
      <p:sp>
        <p:nvSpPr>
          <p:cNvPr id="6" name="矩形 5"/>
          <p:cNvSpPr/>
          <p:nvPr/>
        </p:nvSpPr>
        <p:spPr>
          <a:xfrm>
            <a:off x="614149" y="2348880"/>
            <a:ext cx="11352104" cy="3384376"/>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dirty="0">
              <a:solidFill>
                <a:sysClr val="window" lastClr="FFFFFF"/>
              </a:solidFill>
              <a:latin typeface="Tahoma" panose="020B0604030504040204"/>
              <a:ea typeface="微软雅黑" panose="020B0503020204020204" pitchFamily="34" charset="-122"/>
            </a:endParaRPr>
          </a:p>
        </p:txBody>
      </p:sp>
      <p:graphicFrame>
        <p:nvGraphicFramePr>
          <p:cNvPr id="10" name="表格 9"/>
          <p:cNvGraphicFramePr>
            <a:graphicFrameLocks noGrp="1"/>
          </p:cNvGraphicFramePr>
          <p:nvPr/>
        </p:nvGraphicFramePr>
        <p:xfrm>
          <a:off x="723330" y="2468338"/>
          <a:ext cx="11136484" cy="3120900"/>
        </p:xfrm>
        <a:graphic>
          <a:graphicData uri="http://schemas.openxmlformats.org/drawingml/2006/table">
            <a:tbl>
              <a:tblPr firstRow="1" firstCol="1" bandRow="1">
                <a:tableStyleId>{21E4AEA4-8DFA-4A89-87EB-49C32662AFE0}</a:tableStyleId>
              </a:tblPr>
              <a:tblGrid>
                <a:gridCol w="2784121">
                  <a:extLst>
                    <a:ext uri="{9D8B030D-6E8A-4147-A177-3AD203B41FA5}">
                      <a16:colId xmlns:a16="http://schemas.microsoft.com/office/drawing/2014/main" val="20000"/>
                    </a:ext>
                  </a:extLst>
                </a:gridCol>
                <a:gridCol w="2784121">
                  <a:extLst>
                    <a:ext uri="{9D8B030D-6E8A-4147-A177-3AD203B41FA5}">
                      <a16:colId xmlns:a16="http://schemas.microsoft.com/office/drawing/2014/main" val="20001"/>
                    </a:ext>
                  </a:extLst>
                </a:gridCol>
                <a:gridCol w="2784121">
                  <a:extLst>
                    <a:ext uri="{9D8B030D-6E8A-4147-A177-3AD203B41FA5}">
                      <a16:colId xmlns:a16="http://schemas.microsoft.com/office/drawing/2014/main" val="20002"/>
                    </a:ext>
                  </a:extLst>
                </a:gridCol>
                <a:gridCol w="2784121">
                  <a:extLst>
                    <a:ext uri="{9D8B030D-6E8A-4147-A177-3AD203B41FA5}">
                      <a16:colId xmlns:a16="http://schemas.microsoft.com/office/drawing/2014/main" val="20003"/>
                    </a:ext>
                  </a:extLst>
                </a:gridCol>
              </a:tblGrid>
              <a:tr h="624180">
                <a:tc>
                  <a:txBody>
                    <a:bodyPr/>
                    <a:lstStyle/>
                    <a:p>
                      <a:pPr algn="ctr" fontAlgn="ctr"/>
                      <a:r>
                        <a:rPr lang="zh-CN" altLang="en-US" sz="1800" u="none" strike="noStrike" dirty="0">
                          <a:effectLst/>
                          <a:latin typeface="微软雅黑" panose="020B0503020204020204" pitchFamily="34" charset="-122"/>
                          <a:ea typeface="微软雅黑" panose="020B0503020204020204" pitchFamily="34" charset="-122"/>
                        </a:rPr>
                        <a:t>四层文化层次</a:t>
                      </a:r>
                      <a:endParaRPr lang="en-US" sz="18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marL="0" algn="ctr" defTabSz="914400" rtl="0" eaLnBrk="1" fontAlgn="ctr" latinLnBrk="0" hangingPunct="1"/>
                      <a:r>
                        <a:rPr lang="zh-CN" altLang="en-US" sz="1800" u="none" strike="noStrike" kern="1200" dirty="0">
                          <a:effectLst/>
                          <a:latin typeface="微软雅黑" panose="020B0503020204020204" pitchFamily="34" charset="-122"/>
                          <a:ea typeface="微软雅黑" panose="020B0503020204020204" pitchFamily="34" charset="-122"/>
                        </a:rPr>
                        <a:t>四层企业文化</a:t>
                      </a:r>
                      <a:endParaRPr lang="zh-CN" altLang="en-US"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marL="0" algn="ctr" defTabSz="914400" rtl="0" eaLnBrk="1" fontAlgn="ctr" latinLnBrk="0" hangingPunct="1"/>
                      <a:r>
                        <a:rPr lang="zh-CN" altLang="en-US" sz="1800" u="none" strike="noStrike" kern="1200" baseline="0" dirty="0">
                          <a:effectLst/>
                          <a:latin typeface="微软雅黑" panose="020B0503020204020204" pitchFamily="34" charset="-122"/>
                          <a:ea typeface="微软雅黑" panose="020B0503020204020204" pitchFamily="34" charset="-122"/>
                        </a:rPr>
                        <a:t>三层企业文化</a:t>
                      </a:r>
                      <a:endParaRPr lang="zh-CN" altLang="en-US"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marL="0" algn="ctr" defTabSz="914400" rtl="0" eaLnBrk="1" fontAlgn="ctr" latinLnBrk="0" hangingPunct="1"/>
                      <a:r>
                        <a:rPr lang="en-US" altLang="zh-CN" sz="1800" u="none" strike="noStrike" kern="1200" dirty="0">
                          <a:effectLst/>
                          <a:latin typeface="微软雅黑" panose="020B0503020204020204" pitchFamily="34" charset="-122"/>
                          <a:ea typeface="微软雅黑" panose="020B0503020204020204" pitchFamily="34" charset="-122"/>
                        </a:rPr>
                        <a:t>CIS</a:t>
                      </a:r>
                      <a:r>
                        <a:rPr lang="zh-CN" altLang="en-US" sz="1800" u="none" strike="noStrike" kern="1200" dirty="0">
                          <a:effectLst/>
                          <a:latin typeface="微软雅黑" panose="020B0503020204020204" pitchFamily="34" charset="-122"/>
                          <a:ea typeface="微软雅黑" panose="020B0503020204020204" pitchFamily="34" charset="-122"/>
                        </a:rPr>
                        <a:t>（企业识别系统）</a:t>
                      </a:r>
                      <a:endParaRPr lang="zh-CN" altLang="en-US"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9525" marR="9525" marT="9525" marB="0" anchor="ctr"/>
                </a:tc>
                <a:extLst>
                  <a:ext uri="{0D108BD9-81ED-4DB2-BD59-A6C34878D82A}">
                    <a16:rowId xmlns:a16="http://schemas.microsoft.com/office/drawing/2014/main" val="10000"/>
                  </a:ext>
                </a:extLst>
              </a:tr>
              <a:tr h="624180">
                <a:tc>
                  <a:txBody>
                    <a:bodyPr/>
                    <a:lstStyle/>
                    <a:p>
                      <a:pPr algn="ctr">
                        <a:lnSpc>
                          <a:spcPts val="1875"/>
                        </a:lnSpc>
                        <a:spcAft>
                          <a:spcPts val="0"/>
                        </a:spcAft>
                      </a:pPr>
                      <a:r>
                        <a:rPr lang="zh-CN" altLang="en-US" sz="1800" u="none" strike="noStrike" kern="1200" dirty="0">
                          <a:effectLst/>
                          <a:latin typeface="微软雅黑" panose="020B0503020204020204" pitchFamily="34" charset="-122"/>
                          <a:ea typeface="微软雅黑" panose="020B0503020204020204" pitchFamily="34" charset="-122"/>
                        </a:rPr>
                        <a:t>心态文化</a:t>
                      </a:r>
                      <a:endParaRPr lang="zh-CN"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lnSpc>
                          <a:spcPts val="1875"/>
                        </a:lnSpc>
                        <a:spcAft>
                          <a:spcPts val="0"/>
                        </a:spcAft>
                      </a:pP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精神层文化</a:t>
                      </a:r>
                      <a:endParaRPr lang="zh-CN" altLang="en-US"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ts val="1875"/>
                        </a:lnSpc>
                        <a:spcAft>
                          <a:spcPts val="0"/>
                        </a:spcAft>
                      </a:pP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精神理念层</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ts val="1875"/>
                        </a:lnSpc>
                        <a:spcAft>
                          <a:spcPts val="0"/>
                        </a:spcAft>
                      </a:pPr>
                      <a:r>
                        <a:rPr lang="en-US" alt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MI</a:t>
                      </a: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（理念识别）</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1"/>
                  </a:ext>
                </a:extLst>
              </a:tr>
              <a:tr h="624180">
                <a:tc>
                  <a:txBody>
                    <a:bodyPr/>
                    <a:lstStyle/>
                    <a:p>
                      <a:pPr algn="ctr">
                        <a:lnSpc>
                          <a:spcPts val="1875"/>
                        </a:lnSpc>
                        <a:spcAft>
                          <a:spcPts val="0"/>
                        </a:spcAft>
                      </a:pPr>
                      <a:r>
                        <a:rPr lang="zh-CN" altLang="en-US" sz="1800" u="none" strike="noStrike" kern="1200" dirty="0">
                          <a:effectLst/>
                          <a:latin typeface="微软雅黑" panose="020B0503020204020204" pitchFamily="34" charset="-122"/>
                          <a:ea typeface="微软雅黑" panose="020B0503020204020204" pitchFamily="34" charset="-122"/>
                        </a:rPr>
                        <a:t>行为文化</a:t>
                      </a:r>
                      <a:endParaRPr lang="zh-CN"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lnSpc>
                          <a:spcPts val="1875"/>
                        </a:lnSpc>
                        <a:spcAft>
                          <a:spcPts val="0"/>
                        </a:spcAft>
                      </a:pP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行为层文化</a:t>
                      </a:r>
                      <a:endParaRPr lang="zh-CN" altLang="en-US"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rowSpan="2">
                  <a:txBody>
                    <a:bodyPr/>
                    <a:lstStyle/>
                    <a:p>
                      <a:pPr algn="ctr">
                        <a:lnSpc>
                          <a:spcPts val="1875"/>
                        </a:lnSpc>
                        <a:spcAft>
                          <a:spcPts val="0"/>
                        </a:spcAft>
                      </a:pP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行为制度层</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rowSpan="2">
                  <a:txBody>
                    <a:bodyPr/>
                    <a:lstStyle/>
                    <a:p>
                      <a:pPr algn="ctr">
                        <a:lnSpc>
                          <a:spcPts val="1875"/>
                        </a:lnSpc>
                        <a:spcAft>
                          <a:spcPts val="0"/>
                        </a:spcAft>
                      </a:pPr>
                      <a:r>
                        <a:rPr lang="en-US" alt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BI</a:t>
                      </a: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（行为识别）</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2"/>
                  </a:ext>
                </a:extLst>
              </a:tr>
              <a:tr h="624180">
                <a:tc>
                  <a:txBody>
                    <a:bodyPr/>
                    <a:lstStyle/>
                    <a:p>
                      <a:pPr algn="ctr">
                        <a:lnSpc>
                          <a:spcPts val="1875"/>
                        </a:lnSpc>
                        <a:spcAft>
                          <a:spcPts val="0"/>
                        </a:spcAft>
                      </a:pPr>
                      <a:r>
                        <a:rPr lang="zh-CN" altLang="en-US" sz="1800" u="none" strike="noStrike" kern="1200" dirty="0">
                          <a:effectLst/>
                          <a:latin typeface="微软雅黑" panose="020B0503020204020204" pitchFamily="34" charset="-122"/>
                          <a:ea typeface="微软雅黑" panose="020B0503020204020204" pitchFamily="34" charset="-122"/>
                        </a:rPr>
                        <a:t>制度文化</a:t>
                      </a:r>
                      <a:endParaRPr lang="zh-CN"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lnSpc>
                          <a:spcPts val="1875"/>
                        </a:lnSpc>
                        <a:spcAft>
                          <a:spcPts val="0"/>
                        </a:spcAft>
                      </a:pP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制度层文化</a:t>
                      </a:r>
                      <a:endParaRPr lang="zh-CN" altLang="en-US"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vMerge="1">
                  <a:txBody>
                    <a:bodyPr/>
                    <a:lstStyle/>
                    <a:p>
                      <a:endParaRPr lang="zh-CN"/>
                    </a:p>
                  </a:txBody>
                  <a:tcPr marL="68580" marR="68580" marT="0" marB="0" anchor="ctr"/>
                </a:tc>
                <a:tc vMerge="1">
                  <a:txBody>
                    <a:bodyPr/>
                    <a:lstStyle/>
                    <a:p>
                      <a:endParaRPr lang="zh-CN"/>
                    </a:p>
                  </a:txBody>
                  <a:tcPr marL="68580" marR="68580" marT="0" marB="0" anchor="ctr"/>
                </a:tc>
                <a:extLst>
                  <a:ext uri="{0D108BD9-81ED-4DB2-BD59-A6C34878D82A}">
                    <a16:rowId xmlns:a16="http://schemas.microsoft.com/office/drawing/2014/main" val="10003"/>
                  </a:ext>
                </a:extLst>
              </a:tr>
              <a:tr h="624180">
                <a:tc>
                  <a:txBody>
                    <a:bodyPr/>
                    <a:lstStyle/>
                    <a:p>
                      <a:pPr algn="ctr">
                        <a:lnSpc>
                          <a:spcPts val="1875"/>
                        </a:lnSpc>
                        <a:spcAft>
                          <a:spcPts val="0"/>
                        </a:spcAft>
                      </a:pPr>
                      <a:r>
                        <a:rPr lang="zh-CN" altLang="en-US" sz="1800" u="none" strike="noStrike" kern="1200" dirty="0">
                          <a:effectLst/>
                          <a:latin typeface="微软雅黑" panose="020B0503020204020204" pitchFamily="34" charset="-122"/>
                          <a:ea typeface="微软雅黑" panose="020B0503020204020204" pitchFamily="34" charset="-122"/>
                        </a:rPr>
                        <a:t>物态文化</a:t>
                      </a:r>
                      <a:endParaRPr lang="zh-CN"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lnSpc>
                          <a:spcPts val="1875"/>
                        </a:lnSpc>
                        <a:spcAft>
                          <a:spcPts val="0"/>
                        </a:spcAft>
                      </a:pP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物质层文化</a:t>
                      </a:r>
                      <a:endParaRPr lang="zh-CN" altLang="en-US"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ts val="1875"/>
                        </a:lnSpc>
                        <a:spcAft>
                          <a:spcPts val="0"/>
                        </a:spcAft>
                      </a:pP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形象物质层</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lnSpc>
                          <a:spcPts val="1875"/>
                        </a:lnSpc>
                        <a:spcAft>
                          <a:spcPts val="0"/>
                        </a:spcAft>
                      </a:pPr>
                      <a:r>
                        <a:rPr lang="en-US" altLang="zh-CN" sz="1800" dirty="0">
                          <a:solidFill>
                            <a:schemeClr val="tx1">
                              <a:lumMod val="65000"/>
                              <a:lumOff val="35000"/>
                            </a:schemeClr>
                          </a:solidFill>
                          <a:effectLst/>
                          <a:latin typeface="微软雅黑" panose="020B0503020204020204" pitchFamily="34" charset="-122"/>
                          <a:ea typeface="微软雅黑" panose="020B0503020204020204" pitchFamily="34" charset="-122"/>
                        </a:rPr>
                        <a:t>VI</a:t>
                      </a:r>
                      <a:r>
                        <a:rPr lang="zh-CN" altLang="en-US" sz="1800" dirty="0">
                          <a:solidFill>
                            <a:schemeClr val="tx1">
                              <a:lumMod val="65000"/>
                              <a:lumOff val="35000"/>
                            </a:schemeClr>
                          </a:solidFill>
                          <a:effectLst/>
                          <a:latin typeface="微软雅黑" panose="020B0503020204020204" pitchFamily="34" charset="-122"/>
                          <a:ea typeface="微软雅黑" panose="020B0503020204020204" pitchFamily="34" charset="-122"/>
                        </a:rPr>
                        <a:t>（视觉识别）</a:t>
                      </a:r>
                      <a:endParaRPr 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企业文化定义</a:t>
            </a:r>
            <a:endParaRPr lang="zh-CN" altLang="en-US" sz="2000" dirty="0"/>
          </a:p>
        </p:txBody>
      </p:sp>
      <p:sp>
        <p:nvSpPr>
          <p:cNvPr id="8" name="TextBox 3"/>
          <p:cNvSpPr txBox="1">
            <a:spLocks noChangeArrowheads="1"/>
          </p:cNvSpPr>
          <p:nvPr/>
        </p:nvSpPr>
        <p:spPr bwMode="auto">
          <a:xfrm>
            <a:off x="876620" y="1501333"/>
            <a:ext cx="972108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企业文化尚无公认的定义。</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TextBox 10"/>
          <p:cNvSpPr txBox="1"/>
          <p:nvPr/>
        </p:nvSpPr>
        <p:spPr>
          <a:xfrm>
            <a:off x="876620" y="2541091"/>
            <a:ext cx="10767171" cy="2376035"/>
          </a:xfrm>
          <a:prstGeom prst="rect">
            <a:avLst/>
          </a:prstGeom>
          <a:noFill/>
        </p:spPr>
        <p:txBody>
          <a:bodyPr wrap="square" rtlCol="0">
            <a:spAutoFit/>
          </a:bodyPr>
          <a:lstStyle/>
          <a:p>
            <a:pPr>
              <a:spcBef>
                <a:spcPts val="1200"/>
              </a:spcBef>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结合企业文化的层次结构，我们可以将其定义为：</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spcBef>
                <a:spcPts val="1200"/>
              </a:spcBef>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企业在长期的生存和发展中所形成的、为绝大多数成员所共同遵循的，并用来教育新成员的一套</a:t>
            </a:r>
            <a:r>
              <a:rPr lang="zh-CN" altLang="en-US" sz="3200" b="1" dirty="0">
                <a:solidFill>
                  <a:srgbClr val="FF8500"/>
                </a:solidFill>
                <a:latin typeface="微软雅黑" panose="020B0503020204020204" pitchFamily="34" charset="-122"/>
                <a:ea typeface="微软雅黑" panose="020B0503020204020204" pitchFamily="34" charset="-122"/>
              </a:rPr>
              <a:t>价值体系</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以及在价值观统帅下形成的</a:t>
            </a:r>
            <a:r>
              <a:rPr lang="zh-CN" altLang="en-US" sz="3200" b="1" dirty="0">
                <a:solidFill>
                  <a:srgbClr val="FF8500"/>
                </a:solidFill>
                <a:latin typeface="微软雅黑" panose="020B0503020204020204" pitchFamily="34" charset="-122"/>
                <a:ea typeface="微软雅黑" panose="020B0503020204020204" pitchFamily="34" charset="-122"/>
              </a:rPr>
              <a:t>行为规范</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200" b="1" dirty="0">
                <a:solidFill>
                  <a:srgbClr val="FF8500"/>
                </a:solidFill>
                <a:latin typeface="微软雅黑" panose="020B0503020204020204" pitchFamily="34" charset="-122"/>
                <a:ea typeface="微软雅黑" panose="020B0503020204020204" pitchFamily="34" charset="-122"/>
              </a:rPr>
              <a:t>制度规定</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以及</a:t>
            </a:r>
            <a:r>
              <a:rPr lang="zh-CN" altLang="en-US" sz="3200" b="1" dirty="0">
                <a:solidFill>
                  <a:srgbClr val="FF8500"/>
                </a:solidFill>
                <a:latin typeface="微软雅黑" panose="020B0503020204020204" pitchFamily="34" charset="-122"/>
                <a:ea typeface="微软雅黑" panose="020B0503020204020204" pitchFamily="34" charset="-122"/>
              </a:rPr>
              <a:t>物质表征</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企业文化定义</a:t>
            </a:r>
            <a:endParaRPr lang="zh-CN" altLang="en-US" sz="2000" dirty="0"/>
          </a:p>
        </p:txBody>
      </p:sp>
      <p:sp>
        <p:nvSpPr>
          <p:cNvPr id="5" name="TextBox 6"/>
          <p:cNvSpPr txBox="1"/>
          <p:nvPr/>
        </p:nvSpPr>
        <p:spPr>
          <a:xfrm>
            <a:off x="1574723" y="1412776"/>
            <a:ext cx="4752526"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anose="020B0800000000000000" pitchFamily="34" charset="-122"/>
                <a:ea typeface="华康俪金黑W8(P)" panose="020B0800000000000000" pitchFamily="34" charset="-122"/>
              </a:rPr>
              <a:t>→ 爱德加</a:t>
            </a:r>
            <a:r>
              <a:rPr lang="en-US" altLang="zh-CN" sz="2000" dirty="0">
                <a:solidFill>
                  <a:srgbClr val="5F5E5C"/>
                </a:solidFill>
                <a:latin typeface="华康俪金黑W8(P)" panose="020B0800000000000000" pitchFamily="34" charset="-122"/>
                <a:ea typeface="华康俪金黑W8(P)" panose="020B0800000000000000" pitchFamily="34" charset="-122"/>
              </a:rPr>
              <a:t>•</a:t>
            </a:r>
            <a:r>
              <a:rPr lang="zh-CN" altLang="en-US" sz="2000" dirty="0">
                <a:solidFill>
                  <a:srgbClr val="5F5E5C"/>
                </a:solidFill>
                <a:latin typeface="华康俪金黑W8(P)" panose="020B0800000000000000" pitchFamily="34" charset="-122"/>
                <a:ea typeface="华康俪金黑W8(P)" panose="020B0800000000000000" pitchFamily="34" charset="-122"/>
              </a:rPr>
              <a:t>沙因</a:t>
            </a:r>
          </a:p>
        </p:txBody>
      </p:sp>
      <p:grpSp>
        <p:nvGrpSpPr>
          <p:cNvPr id="6" name="组合 5"/>
          <p:cNvGrpSpPr/>
          <p:nvPr/>
        </p:nvGrpSpPr>
        <p:grpSpPr>
          <a:xfrm>
            <a:off x="1574723" y="1973727"/>
            <a:ext cx="9925052" cy="1490736"/>
            <a:chOff x="-155055" y="2770631"/>
            <a:chExt cx="9925052" cy="1490736"/>
          </a:xfrm>
        </p:grpSpPr>
        <p:sp>
          <p:nvSpPr>
            <p:cNvPr id="7" name="圆角矩形 6"/>
            <p:cNvSpPr/>
            <p:nvPr/>
          </p:nvSpPr>
          <p:spPr>
            <a:xfrm>
              <a:off x="-155055" y="2922831"/>
              <a:ext cx="9925052" cy="1338536"/>
            </a:xfrm>
            <a:prstGeom prst="roundRect">
              <a:avLst>
                <a:gd name="adj" fmla="val 4375"/>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等腰三角形 9"/>
            <p:cNvSpPr/>
            <p:nvPr/>
          </p:nvSpPr>
          <p:spPr>
            <a:xfrm flipH="1">
              <a:off x="-48110" y="2770631"/>
              <a:ext cx="288032" cy="171464"/>
            </a:xfrm>
            <a:prstGeom prst="triangle">
              <a:avLst>
                <a:gd name="adj" fmla="val 0"/>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TextBox 6"/>
            <p:cNvSpPr txBox="1"/>
            <p:nvPr/>
          </p:nvSpPr>
          <p:spPr>
            <a:xfrm>
              <a:off x="-95099" y="3023321"/>
              <a:ext cx="9793088" cy="1172629"/>
            </a:xfrm>
            <a:prstGeom prst="rect">
              <a:avLst/>
            </a:prstGeom>
            <a:noFill/>
          </p:spPr>
          <p:txBody>
            <a:bodyPr wrap="square" rtlCol="0">
              <a:spAutoFit/>
            </a:bodyPr>
            <a:lstStyle/>
            <a:p>
              <a:pPr>
                <a:lnSpc>
                  <a:spcPct val="130000"/>
                </a:lnSpc>
              </a:pPr>
              <a:r>
                <a:rPr lang="zh-CN" altLang="en-US" dirty="0">
                  <a:solidFill>
                    <a:prstClr val="white"/>
                  </a:solidFill>
                  <a:latin typeface="微软雅黑" panose="020B0503020204020204" pitchFamily="34" charset="-122"/>
                  <a:ea typeface="微软雅黑" panose="020B0503020204020204" pitchFamily="34" charset="-122"/>
                </a:rPr>
                <a:t>企业文化是一群人在解决适应环境和内部团结的问题时习得的、成体系的一系列基本预设。这些预设在实践中卓有成效，所以被认为是正确的，被当做解决问题时正确的感知、思考和感觉的方式教给新成员。</a:t>
              </a:r>
              <a:endParaRPr lang="zh-CN" altLang="zh-CN" dirty="0">
                <a:solidFill>
                  <a:prstClr val="white"/>
                </a:solidFill>
                <a:latin typeface="微软雅黑" panose="020B0503020204020204" pitchFamily="34" charset="-122"/>
                <a:ea typeface="微软雅黑" panose="020B0503020204020204" pitchFamily="34" charset="-122"/>
              </a:endParaRPr>
            </a:p>
          </p:txBody>
        </p:sp>
      </p:grpSp>
      <p:cxnSp>
        <p:nvCxnSpPr>
          <p:cNvPr id="12" name="直接连接符 11"/>
          <p:cNvCxnSpPr/>
          <p:nvPr/>
        </p:nvCxnSpPr>
        <p:spPr>
          <a:xfrm flipH="1">
            <a:off x="7611343" y="1606734"/>
            <a:ext cx="388843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extBox 14"/>
          <p:cNvSpPr txBox="1"/>
          <p:nvPr/>
        </p:nvSpPr>
        <p:spPr>
          <a:xfrm>
            <a:off x="1575197" y="3897593"/>
            <a:ext cx="4752526" cy="435504"/>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anose="020B0800000000000000" pitchFamily="34" charset="-122"/>
                <a:ea typeface="华康俪金黑W8(P)" panose="020B0800000000000000" pitchFamily="34" charset="-122"/>
              </a:rPr>
              <a:t>→ 约翰</a:t>
            </a:r>
            <a:r>
              <a:rPr lang="en-US" altLang="zh-CN" sz="2000" dirty="0">
                <a:solidFill>
                  <a:srgbClr val="5F5E5C"/>
                </a:solidFill>
                <a:latin typeface="华康俪金黑W8(P)" panose="020B0800000000000000" pitchFamily="34" charset="-122"/>
                <a:ea typeface="华康俪金黑W8(P)" panose="020B0800000000000000" pitchFamily="34" charset="-122"/>
              </a:rPr>
              <a:t>•</a:t>
            </a:r>
            <a:r>
              <a:rPr lang="zh-CN" altLang="en-US" sz="2000" dirty="0">
                <a:solidFill>
                  <a:srgbClr val="5F5E5C"/>
                </a:solidFill>
                <a:latin typeface="华康俪金黑W8(P)" panose="020B0800000000000000" pitchFamily="34" charset="-122"/>
                <a:ea typeface="华康俪金黑W8(P)" panose="020B0800000000000000" pitchFamily="34" charset="-122"/>
              </a:rPr>
              <a:t>科特和詹姆斯</a:t>
            </a:r>
            <a:r>
              <a:rPr lang="en-US" altLang="zh-CN" sz="2000" dirty="0">
                <a:solidFill>
                  <a:srgbClr val="5F5E5C"/>
                </a:solidFill>
                <a:latin typeface="华康俪金黑W8(P)" panose="020B0800000000000000" pitchFamily="34" charset="-122"/>
                <a:ea typeface="华康俪金黑W8(P)" panose="020B0800000000000000" pitchFamily="34" charset="-122"/>
              </a:rPr>
              <a:t>•</a:t>
            </a:r>
            <a:r>
              <a:rPr lang="zh-CN" altLang="en-US" sz="2000" dirty="0">
                <a:solidFill>
                  <a:srgbClr val="5F5E5C"/>
                </a:solidFill>
                <a:latin typeface="华康俪金黑W8(P)" panose="020B0800000000000000" pitchFamily="34" charset="-122"/>
                <a:ea typeface="华康俪金黑W8(P)" panose="020B0800000000000000" pitchFamily="34" charset="-122"/>
              </a:rPr>
              <a:t>赫斯克特</a:t>
            </a:r>
          </a:p>
        </p:txBody>
      </p:sp>
      <p:grpSp>
        <p:nvGrpSpPr>
          <p:cNvPr id="14" name="组合 13"/>
          <p:cNvGrpSpPr/>
          <p:nvPr/>
        </p:nvGrpSpPr>
        <p:grpSpPr>
          <a:xfrm>
            <a:off x="1575197" y="4458544"/>
            <a:ext cx="9925052" cy="1274712"/>
            <a:chOff x="-155055" y="2770631"/>
            <a:chExt cx="9925052" cy="1274712"/>
          </a:xfrm>
        </p:grpSpPr>
        <p:sp>
          <p:nvSpPr>
            <p:cNvPr id="15" name="圆角矩形 14"/>
            <p:cNvSpPr/>
            <p:nvPr/>
          </p:nvSpPr>
          <p:spPr>
            <a:xfrm>
              <a:off x="-155055" y="2922831"/>
              <a:ext cx="9925052" cy="1122512"/>
            </a:xfrm>
            <a:prstGeom prst="roundRect">
              <a:avLst>
                <a:gd name="adj" fmla="val 4375"/>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等腰三角形 15"/>
            <p:cNvSpPr/>
            <p:nvPr/>
          </p:nvSpPr>
          <p:spPr>
            <a:xfrm flipH="1">
              <a:off x="-48110" y="2770631"/>
              <a:ext cx="288032" cy="171464"/>
            </a:xfrm>
            <a:prstGeom prst="triangle">
              <a:avLst>
                <a:gd name="adj" fmla="val 0"/>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TextBox 6"/>
            <p:cNvSpPr txBox="1"/>
            <p:nvPr/>
          </p:nvSpPr>
          <p:spPr>
            <a:xfrm>
              <a:off x="-95099" y="3109239"/>
              <a:ext cx="9793088" cy="777457"/>
            </a:xfrm>
            <a:prstGeom prst="rect">
              <a:avLst/>
            </a:prstGeom>
            <a:noFill/>
          </p:spPr>
          <p:txBody>
            <a:bodyPr wrap="square" rtlCol="0">
              <a:spAutoFit/>
            </a:bodyPr>
            <a:lstStyle/>
            <a:p>
              <a:pPr>
                <a:lnSpc>
                  <a:spcPct val="130000"/>
                </a:lnSpc>
              </a:pPr>
              <a:r>
                <a:rPr lang="zh-CN" altLang="en-US" dirty="0">
                  <a:solidFill>
                    <a:prstClr val="white"/>
                  </a:solidFill>
                  <a:latin typeface="微软雅黑" panose="020B0503020204020204" pitchFamily="34" charset="-122"/>
                  <a:ea typeface="微软雅黑" panose="020B0503020204020204" pitchFamily="34" charset="-122"/>
                </a:rPr>
                <a:t>企业文化通常代表一系列相互依存的价值观念和行为方式的总和。这些价值观念、行为方式往往为一个企业全体员工所共有，往往是通过较长的时间积淀、存留下来的。</a:t>
              </a:r>
              <a:endParaRPr lang="zh-CN" altLang="zh-CN" dirty="0">
                <a:solidFill>
                  <a:prstClr val="white"/>
                </a:solidFill>
                <a:latin typeface="微软雅黑" panose="020B0503020204020204" pitchFamily="34" charset="-122"/>
                <a:ea typeface="微软雅黑" panose="020B0503020204020204" pitchFamily="34" charset="-122"/>
              </a:endParaRPr>
            </a:p>
          </p:txBody>
        </p:sp>
      </p:grpSp>
      <p:sp>
        <p:nvSpPr>
          <p:cNvPr id="18" name="TextBox 3"/>
          <p:cNvSpPr txBox="1">
            <a:spLocks noChangeArrowheads="1"/>
          </p:cNvSpPr>
          <p:nvPr/>
        </p:nvSpPr>
        <p:spPr bwMode="auto">
          <a:xfrm>
            <a:off x="876619" y="1052736"/>
            <a:ext cx="106231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algn="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其他参考定义</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500"/>
                            </p:stCondLst>
                            <p:childTnLst>
                              <p:par>
                                <p:cTn id="18" presetID="2" presetClass="entr" presetSubtype="4" decel="10000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企业文化定义</a:t>
            </a:r>
            <a:endParaRPr lang="zh-CN" altLang="en-US" sz="2000" dirty="0"/>
          </a:p>
        </p:txBody>
      </p:sp>
      <p:cxnSp>
        <p:nvCxnSpPr>
          <p:cNvPr id="12" name="直接连接符 11"/>
          <p:cNvCxnSpPr/>
          <p:nvPr/>
        </p:nvCxnSpPr>
        <p:spPr>
          <a:xfrm flipH="1">
            <a:off x="7611343" y="1606734"/>
            <a:ext cx="388843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TextBox 3"/>
          <p:cNvSpPr txBox="1">
            <a:spLocks noChangeArrowheads="1"/>
          </p:cNvSpPr>
          <p:nvPr/>
        </p:nvSpPr>
        <p:spPr bwMode="auto">
          <a:xfrm>
            <a:off x="876619" y="1052736"/>
            <a:ext cx="106231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algn="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其他参考定义</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TextBox 6"/>
          <p:cNvSpPr txBox="1"/>
          <p:nvPr/>
        </p:nvSpPr>
        <p:spPr>
          <a:xfrm>
            <a:off x="1574723" y="1412776"/>
            <a:ext cx="4752526" cy="435504"/>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anose="020B0800000000000000" pitchFamily="34" charset="-122"/>
                <a:ea typeface="华康俪金黑W8(P)" panose="020B0800000000000000" pitchFamily="34" charset="-122"/>
              </a:rPr>
              <a:t>→ 杰克琳</a:t>
            </a:r>
            <a:r>
              <a:rPr lang="en-US" altLang="zh-CN" sz="2000" dirty="0">
                <a:solidFill>
                  <a:srgbClr val="5F5E5C"/>
                </a:solidFill>
                <a:latin typeface="华康俪金黑W8(P)" panose="020B0800000000000000" pitchFamily="34" charset="-122"/>
                <a:ea typeface="华康俪金黑W8(P)" panose="020B0800000000000000" pitchFamily="34" charset="-122"/>
              </a:rPr>
              <a:t>•</a:t>
            </a:r>
            <a:r>
              <a:rPr lang="zh-CN" altLang="en-US" sz="2000" dirty="0">
                <a:solidFill>
                  <a:srgbClr val="5F5E5C"/>
                </a:solidFill>
                <a:latin typeface="华康俪金黑W8(P)" panose="020B0800000000000000" pitchFamily="34" charset="-122"/>
                <a:ea typeface="华康俪金黑W8(P)" panose="020B0800000000000000" pitchFamily="34" charset="-122"/>
              </a:rPr>
              <a:t>谢瑞顿和詹姆斯</a:t>
            </a:r>
            <a:r>
              <a:rPr lang="en-US" altLang="zh-CN" sz="2000" dirty="0">
                <a:solidFill>
                  <a:srgbClr val="5F5E5C"/>
                </a:solidFill>
                <a:latin typeface="华康俪金黑W8(P)" panose="020B0800000000000000" pitchFamily="34" charset="-122"/>
                <a:ea typeface="华康俪金黑W8(P)" panose="020B0800000000000000" pitchFamily="34" charset="-122"/>
              </a:rPr>
              <a:t>•</a:t>
            </a:r>
            <a:r>
              <a:rPr lang="zh-CN" altLang="en-US" sz="2000" dirty="0">
                <a:solidFill>
                  <a:srgbClr val="5F5E5C"/>
                </a:solidFill>
                <a:latin typeface="华康俪金黑W8(P)" panose="020B0800000000000000" pitchFamily="34" charset="-122"/>
                <a:ea typeface="华康俪金黑W8(P)" panose="020B0800000000000000" pitchFamily="34" charset="-122"/>
              </a:rPr>
              <a:t>斯特恩</a:t>
            </a:r>
          </a:p>
        </p:txBody>
      </p:sp>
      <p:grpSp>
        <p:nvGrpSpPr>
          <p:cNvPr id="20" name="组合 19"/>
          <p:cNvGrpSpPr/>
          <p:nvPr/>
        </p:nvGrpSpPr>
        <p:grpSpPr>
          <a:xfrm>
            <a:off x="1574723" y="1973727"/>
            <a:ext cx="9925052" cy="1490736"/>
            <a:chOff x="-155055" y="2770631"/>
            <a:chExt cx="9925052" cy="1490736"/>
          </a:xfrm>
        </p:grpSpPr>
        <p:sp>
          <p:nvSpPr>
            <p:cNvPr id="21" name="圆角矩形 20"/>
            <p:cNvSpPr/>
            <p:nvPr/>
          </p:nvSpPr>
          <p:spPr>
            <a:xfrm>
              <a:off x="-155055" y="2922831"/>
              <a:ext cx="9925052" cy="1338536"/>
            </a:xfrm>
            <a:prstGeom prst="roundRect">
              <a:avLst>
                <a:gd name="adj" fmla="val 4375"/>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等腰三角形 21"/>
            <p:cNvSpPr/>
            <p:nvPr/>
          </p:nvSpPr>
          <p:spPr>
            <a:xfrm flipH="1">
              <a:off x="-48110" y="2770631"/>
              <a:ext cx="288032" cy="171464"/>
            </a:xfrm>
            <a:prstGeom prst="triangle">
              <a:avLst>
                <a:gd name="adj" fmla="val 0"/>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TextBox 6"/>
            <p:cNvSpPr txBox="1"/>
            <p:nvPr/>
          </p:nvSpPr>
          <p:spPr>
            <a:xfrm>
              <a:off x="-95099" y="3023321"/>
              <a:ext cx="9793088" cy="1172629"/>
            </a:xfrm>
            <a:prstGeom prst="rect">
              <a:avLst/>
            </a:prstGeom>
            <a:noFill/>
          </p:spPr>
          <p:txBody>
            <a:bodyPr wrap="square" rtlCol="0">
              <a:spAutoFit/>
            </a:bodyPr>
            <a:lstStyle/>
            <a:p>
              <a:pPr>
                <a:lnSpc>
                  <a:spcPct val="130000"/>
                </a:lnSpc>
              </a:pPr>
              <a:r>
                <a:rPr lang="zh-CN" altLang="en-US" dirty="0">
                  <a:solidFill>
                    <a:prstClr val="white"/>
                  </a:solidFill>
                  <a:latin typeface="微软雅黑" panose="020B0503020204020204" pitchFamily="34" charset="-122"/>
                  <a:ea typeface="微软雅黑" panose="020B0503020204020204" pitchFamily="34" charset="-122"/>
                </a:rPr>
                <a:t>企业文化通常指的是企业的环境或个性，以及它所有的方法面面。它是“我们在这儿的办事方式”，连同其自身的特征，它很像一个人的个性。具体包括观念、价值取向、行为表征、管理作风和氛围、制度、标准和程序等。</a:t>
              </a:r>
              <a:endParaRPr lang="zh-CN" altLang="zh-CN" dirty="0">
                <a:solidFill>
                  <a:prstClr val="white"/>
                </a:solidFill>
                <a:latin typeface="微软雅黑" panose="020B0503020204020204" pitchFamily="34" charset="-122"/>
                <a:ea typeface="微软雅黑" panose="020B0503020204020204" pitchFamily="34" charset="-122"/>
              </a:endParaRPr>
            </a:p>
          </p:txBody>
        </p:sp>
      </p:grpSp>
      <p:sp>
        <p:nvSpPr>
          <p:cNvPr id="24" name="TextBox 14"/>
          <p:cNvSpPr txBox="1"/>
          <p:nvPr/>
        </p:nvSpPr>
        <p:spPr>
          <a:xfrm>
            <a:off x="1575197" y="3897593"/>
            <a:ext cx="4752526"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anose="020B0800000000000000" pitchFamily="34" charset="-122"/>
                <a:ea typeface="华康俪金黑W8(P)" panose="020B0800000000000000" pitchFamily="34" charset="-122"/>
              </a:rPr>
              <a:t>→ 查尔斯</a:t>
            </a:r>
            <a:r>
              <a:rPr lang="en-US" altLang="zh-CN" sz="2000" dirty="0">
                <a:solidFill>
                  <a:srgbClr val="5F5E5C"/>
                </a:solidFill>
                <a:latin typeface="华康俪金黑W8(P)" panose="020B0800000000000000" pitchFamily="34" charset="-122"/>
                <a:ea typeface="华康俪金黑W8(P)" panose="020B0800000000000000" pitchFamily="34" charset="-122"/>
              </a:rPr>
              <a:t>•</a:t>
            </a:r>
            <a:r>
              <a:rPr lang="zh-CN" altLang="en-US" sz="2000" dirty="0">
                <a:solidFill>
                  <a:srgbClr val="5F5E5C"/>
                </a:solidFill>
                <a:latin typeface="华康俪金黑W8(P)" panose="020B0800000000000000" pitchFamily="34" charset="-122"/>
                <a:ea typeface="华康俪金黑W8(P)" panose="020B0800000000000000" pitchFamily="34" charset="-122"/>
              </a:rPr>
              <a:t>希尔和盖洛斯</a:t>
            </a:r>
            <a:r>
              <a:rPr lang="en-US" altLang="zh-CN" sz="2000" dirty="0">
                <a:solidFill>
                  <a:srgbClr val="5F5E5C"/>
                </a:solidFill>
                <a:latin typeface="华康俪金黑W8(P)" panose="020B0800000000000000" pitchFamily="34" charset="-122"/>
                <a:ea typeface="华康俪金黑W8(P)" panose="020B0800000000000000" pitchFamily="34" charset="-122"/>
              </a:rPr>
              <a:t>•</a:t>
            </a:r>
            <a:r>
              <a:rPr lang="zh-CN" altLang="en-US" sz="2000" dirty="0">
                <a:solidFill>
                  <a:srgbClr val="5F5E5C"/>
                </a:solidFill>
                <a:latin typeface="华康俪金黑W8(P)" panose="020B0800000000000000" pitchFamily="34" charset="-122"/>
                <a:ea typeface="华康俪金黑W8(P)" panose="020B0800000000000000" pitchFamily="34" charset="-122"/>
              </a:rPr>
              <a:t>琼斯</a:t>
            </a:r>
          </a:p>
        </p:txBody>
      </p:sp>
      <p:grpSp>
        <p:nvGrpSpPr>
          <p:cNvPr id="25" name="组合 24"/>
          <p:cNvGrpSpPr/>
          <p:nvPr/>
        </p:nvGrpSpPr>
        <p:grpSpPr>
          <a:xfrm>
            <a:off x="1575197" y="4458544"/>
            <a:ext cx="9925052" cy="1274712"/>
            <a:chOff x="-155055" y="2770631"/>
            <a:chExt cx="9925052" cy="1274712"/>
          </a:xfrm>
        </p:grpSpPr>
        <p:sp>
          <p:nvSpPr>
            <p:cNvPr id="26" name="圆角矩形 25"/>
            <p:cNvSpPr/>
            <p:nvPr/>
          </p:nvSpPr>
          <p:spPr>
            <a:xfrm>
              <a:off x="-155055" y="2922831"/>
              <a:ext cx="9925052" cy="1122512"/>
            </a:xfrm>
            <a:prstGeom prst="roundRect">
              <a:avLst>
                <a:gd name="adj" fmla="val 4375"/>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flipH="1">
              <a:off x="-48110" y="2770631"/>
              <a:ext cx="288032" cy="171464"/>
            </a:xfrm>
            <a:prstGeom prst="triangle">
              <a:avLst>
                <a:gd name="adj" fmla="val 0"/>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TextBox 6"/>
            <p:cNvSpPr txBox="1"/>
            <p:nvPr/>
          </p:nvSpPr>
          <p:spPr>
            <a:xfrm>
              <a:off x="-95099" y="3109239"/>
              <a:ext cx="9793088" cy="777457"/>
            </a:xfrm>
            <a:prstGeom prst="rect">
              <a:avLst/>
            </a:prstGeom>
            <a:noFill/>
          </p:spPr>
          <p:txBody>
            <a:bodyPr wrap="square" rtlCol="0">
              <a:spAutoFit/>
            </a:bodyPr>
            <a:lstStyle/>
            <a:p>
              <a:pPr>
                <a:lnSpc>
                  <a:spcPct val="130000"/>
                </a:lnSpc>
              </a:pPr>
              <a:r>
                <a:rPr lang="zh-CN" altLang="en-US" dirty="0">
                  <a:solidFill>
                    <a:prstClr val="white"/>
                  </a:solidFill>
                  <a:latin typeface="微软雅黑" panose="020B0503020204020204" pitchFamily="34" charset="-122"/>
                  <a:ea typeface="微软雅黑" panose="020B0503020204020204" pitchFamily="34" charset="-122"/>
                </a:rPr>
                <a:t>企业文化是企业中人们共同拥有的特有的价值观和行为准则的聚合，这些价值观和行为准则构成企业中人们之间和他们与企业外各利益方之间交往的方式。</a:t>
              </a:r>
              <a:endParaRPr lang="zh-CN" altLang="zh-CN"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1500"/>
                            </p:stCondLst>
                            <p:childTnLst>
                              <p:par>
                                <p:cTn id="18" presetID="2" presetClass="entr" presetSubtype="4" decel="10000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2.5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企业文化特点</a:t>
            </a:r>
            <a:endParaRPr lang="zh-CN" altLang="en-US" sz="2000" dirty="0"/>
          </a:p>
        </p:txBody>
      </p:sp>
      <p:sp>
        <p:nvSpPr>
          <p:cNvPr id="15" name="TextBox 3"/>
          <p:cNvSpPr txBox="1">
            <a:spLocks noChangeArrowheads="1"/>
          </p:cNvSpPr>
          <p:nvPr/>
        </p:nvSpPr>
        <p:spPr bwMode="auto">
          <a:xfrm>
            <a:off x="876620" y="1501333"/>
            <a:ext cx="97210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企业文化，貌似不可琢磨，其实在企业内部如同</a:t>
            </a:r>
            <a:r>
              <a:rPr lang="zh-CN" altLang="en-US" sz="2000" b="1" dirty="0">
                <a:solidFill>
                  <a:srgbClr val="FF8500"/>
                </a:solidFill>
                <a:latin typeface="微软雅黑" panose="020B0503020204020204" pitchFamily="34" charset="-122"/>
                <a:ea typeface="微软雅黑" panose="020B0503020204020204" pitchFamily="34" charset="-122"/>
                <a:cs typeface="Arial" panose="020B0604020202020204" pitchFamily="34" charset="0"/>
              </a:rPr>
              <a:t>空气</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一般无处不在。</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矩形 15"/>
          <p:cNvSpPr/>
          <p:nvPr/>
        </p:nvSpPr>
        <p:spPr>
          <a:xfrm>
            <a:off x="842591" y="2272147"/>
            <a:ext cx="10945216" cy="2538452"/>
          </a:xfrm>
          <a:prstGeom prst="rect">
            <a:avLst/>
          </a:prstGeom>
        </p:spPr>
        <p:txBody>
          <a:bodyPr wrap="square">
            <a:spAutoFit/>
          </a:bodyPr>
          <a:lstStyle/>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它看似无形，却渗透到生产、经营和管理的每个细节当中；</a:t>
            </a: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它不是管理方法，而是形成管理方法的理念；</a:t>
            </a: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它不是行为活动，而是产生行为活动的原因；</a:t>
            </a: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它不是人际关系，而是人际关系反映的处世哲学；</a:t>
            </a: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它不是工作状态，而是这种状态所蕴涵的对工作的感情；</a:t>
            </a: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它不是服务态度，而是服务态度中体现的精神境界；</a:t>
            </a:r>
          </a:p>
        </p:txBody>
      </p:sp>
      <p:sp>
        <p:nvSpPr>
          <p:cNvPr id="17" name="TextBox 8"/>
          <p:cNvSpPr txBox="1"/>
          <p:nvPr/>
        </p:nvSpPr>
        <p:spPr>
          <a:xfrm>
            <a:off x="876620" y="5014917"/>
            <a:ext cx="10983195" cy="461665"/>
          </a:xfrm>
          <a:prstGeom prst="rect">
            <a:avLst/>
          </a:prstGeom>
          <a:noFill/>
        </p:spPr>
        <p:txBody>
          <a:bodyPr wrap="square" rtlCol="0">
            <a:spAutoFit/>
          </a:bodyPr>
          <a:lstStyle/>
          <a:p>
            <a:pPr>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总之，企业文化渗透于企业一切活动之中，员工的</a:t>
            </a:r>
            <a:r>
              <a:rPr lang="zh-CN" altLang="en-US" sz="2400" b="1" dirty="0">
                <a:solidFill>
                  <a:srgbClr val="FF8500"/>
                </a:solidFill>
                <a:latin typeface="微软雅黑" panose="020B0503020204020204" pitchFamily="34" charset="-122"/>
                <a:ea typeface="微软雅黑" panose="020B0503020204020204" pitchFamily="34" charset="-122"/>
              </a:rPr>
              <a:t>一切行为都可以在这里找到标准和方向。</a:t>
            </a:r>
          </a:p>
        </p:txBody>
      </p:sp>
      <p:pic>
        <p:nvPicPr>
          <p:cNvPr id="29" name="Picture 2" descr="F:\360云盘\02-个人资料\！PPT图片及版面资源\05-PPT精选插图\04-图标\F4083DABB17723C30B9634EC250809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9414" y="1501333"/>
            <a:ext cx="3435873" cy="34977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p:nvPr/>
        </p:nvSpPr>
        <p:spPr>
          <a:xfrm>
            <a:off x="6478433" y="4136030"/>
            <a:ext cx="4176464" cy="648072"/>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1"/>
          <p:cNvSpPr txBox="1"/>
          <p:nvPr/>
        </p:nvSpPr>
        <p:spPr>
          <a:xfrm>
            <a:off x="7341973" y="4275400"/>
            <a:ext cx="3832304" cy="369332"/>
          </a:xfrm>
          <a:prstGeom prst="rect">
            <a:avLst/>
          </a:prstGeom>
          <a:noFill/>
        </p:spPr>
        <p:txBody>
          <a:bodyPr vert="horz" wrap="square" lIns="0" tIns="0" rIns="0" bIns="0" rtlCol="0" anchor="ctr">
            <a:spAutoFit/>
          </a:bodyPr>
          <a:lstStyle/>
          <a:p>
            <a:pPr algn="l"/>
            <a:r>
              <a:rPr lang="en-US" altLang="zh-CN" sz="2400" dirty="0">
                <a:solidFill>
                  <a:schemeClr val="bg1"/>
                </a:solidFill>
                <a:latin typeface="Impact" panose="020B0806030902050204" pitchFamily="34" charset="0"/>
                <a:ea typeface="微软雅黑" panose="020B0503020204020204" pitchFamily="34" charset="-122"/>
              </a:rPr>
              <a:t>03    </a:t>
            </a:r>
            <a:r>
              <a:rPr lang="zh-CN" altLang="en-US" sz="2400" dirty="0">
                <a:solidFill>
                  <a:schemeClr val="bg1"/>
                </a:solidFill>
                <a:latin typeface="微软雅黑" panose="020B0503020204020204" pitchFamily="34" charset="-122"/>
                <a:ea typeface="微软雅黑" panose="020B0503020204020204" pitchFamily="34" charset="-122"/>
              </a:rPr>
              <a:t>为啥要做文化</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文化也是竞争力</a:t>
            </a:r>
            <a:endParaRPr lang="zh-CN" altLang="en-US" sz="2000" dirty="0"/>
          </a:p>
        </p:txBody>
      </p:sp>
      <p:sp>
        <p:nvSpPr>
          <p:cNvPr id="3" name="TextBox 9"/>
          <p:cNvSpPr txBox="1"/>
          <p:nvPr/>
        </p:nvSpPr>
        <p:spPr>
          <a:xfrm>
            <a:off x="862895" y="1196752"/>
            <a:ext cx="4752526" cy="435504"/>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anose="020B0800000000000000" pitchFamily="34" charset="-122"/>
                <a:ea typeface="华康俪金黑W8(P)" panose="020B0800000000000000" pitchFamily="34" charset="-122"/>
              </a:rPr>
              <a:t>→ 于光远（经济学家）</a:t>
            </a:r>
          </a:p>
        </p:txBody>
      </p:sp>
      <p:grpSp>
        <p:nvGrpSpPr>
          <p:cNvPr id="4" name="组合 3"/>
          <p:cNvGrpSpPr/>
          <p:nvPr/>
        </p:nvGrpSpPr>
        <p:grpSpPr>
          <a:xfrm>
            <a:off x="862895" y="1757703"/>
            <a:ext cx="10852904" cy="863946"/>
            <a:chOff x="-155055" y="2770631"/>
            <a:chExt cx="10852904" cy="863946"/>
          </a:xfrm>
        </p:grpSpPr>
        <p:sp>
          <p:nvSpPr>
            <p:cNvPr id="5" name="圆角矩形 4"/>
            <p:cNvSpPr/>
            <p:nvPr/>
          </p:nvSpPr>
          <p:spPr>
            <a:xfrm>
              <a:off x="-155055" y="2922831"/>
              <a:ext cx="10852904" cy="711746"/>
            </a:xfrm>
            <a:prstGeom prst="roundRect">
              <a:avLst>
                <a:gd name="adj" fmla="val 4375"/>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等腰三角形 5"/>
            <p:cNvSpPr/>
            <p:nvPr/>
          </p:nvSpPr>
          <p:spPr>
            <a:xfrm flipH="1">
              <a:off x="-48110" y="2770631"/>
              <a:ext cx="288032" cy="171464"/>
            </a:xfrm>
            <a:prstGeom prst="triangle">
              <a:avLst>
                <a:gd name="adj" fmla="val 0"/>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TextBox 6"/>
            <p:cNvSpPr txBox="1"/>
            <p:nvPr/>
          </p:nvSpPr>
          <p:spPr>
            <a:xfrm>
              <a:off x="-95099" y="2986655"/>
              <a:ext cx="10648932" cy="561757"/>
            </a:xfrm>
            <a:prstGeom prst="rect">
              <a:avLst/>
            </a:prstGeom>
            <a:noFill/>
          </p:spPr>
          <p:txBody>
            <a:bodyPr wrap="square" rtlCol="0">
              <a:spAutoFit/>
            </a:bodyPr>
            <a:lstStyle/>
            <a:p>
              <a:pPr>
                <a:lnSpc>
                  <a:spcPct val="130000"/>
                </a:lnSpc>
              </a:pPr>
              <a:r>
                <a:rPr lang="zh-CN" altLang="en-US" sz="2600" b="1" dirty="0">
                  <a:solidFill>
                    <a:prstClr val="white"/>
                  </a:solidFill>
                  <a:latin typeface="微软雅黑" panose="020B0503020204020204" pitchFamily="34" charset="-122"/>
                  <a:ea typeface="微软雅黑" panose="020B0503020204020204" pitchFamily="34" charset="-122"/>
                </a:rPr>
                <a:t>国家兴盛靠经济，经济繁荣靠企业，企业兴旺靠管理，管理关键是文化。</a:t>
              </a:r>
              <a:endParaRPr lang="zh-CN" altLang="zh-CN" sz="2600" b="1" dirty="0">
                <a:solidFill>
                  <a:prstClr val="white"/>
                </a:solidFill>
                <a:latin typeface="微软雅黑" panose="020B0503020204020204" pitchFamily="34" charset="-122"/>
                <a:ea typeface="微软雅黑" panose="020B0503020204020204" pitchFamily="34" charset="-122"/>
              </a:endParaRPr>
            </a:p>
          </p:txBody>
        </p:sp>
      </p:grpSp>
      <p:sp>
        <p:nvSpPr>
          <p:cNvPr id="8" name="TextBox 3"/>
          <p:cNvSpPr txBox="1">
            <a:spLocks noChangeArrowheads="1"/>
          </p:cNvSpPr>
          <p:nvPr/>
        </p:nvSpPr>
        <p:spPr bwMode="auto">
          <a:xfrm>
            <a:off x="876620" y="2875002"/>
            <a:ext cx="9721080"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①文化的竞争优势是独特的、难以模仿的。</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TextBox 3"/>
          <p:cNvSpPr txBox="1">
            <a:spLocks noChangeArrowheads="1"/>
          </p:cNvSpPr>
          <p:nvPr/>
        </p:nvSpPr>
        <p:spPr bwMode="auto">
          <a:xfrm>
            <a:off x="876620" y="4482260"/>
            <a:ext cx="9721080"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②文化的竞争优势是企业持续竞争优势的重要来源。</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TextBox 18"/>
          <p:cNvSpPr txBox="1"/>
          <p:nvPr/>
        </p:nvSpPr>
        <p:spPr>
          <a:xfrm>
            <a:off x="1092644" y="5014917"/>
            <a:ext cx="9903075" cy="923330"/>
          </a:xfrm>
          <a:prstGeom prst="rect">
            <a:avLst/>
          </a:prstGeom>
          <a:noFill/>
        </p:spPr>
        <p:txBody>
          <a:bodyPr wrap="square" rtlCol="0">
            <a:spAutoFit/>
          </a:bodyPr>
          <a:lstStyle/>
          <a:p>
            <a:pPr marL="342900" indent="-342900">
              <a:spcBef>
                <a:spcPts val="120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“资源终会枯竭，</a:t>
            </a:r>
            <a:r>
              <a:rPr lang="zh-CN" altLang="en-US" sz="2200" b="1" dirty="0">
                <a:solidFill>
                  <a:srgbClr val="FF8500"/>
                </a:solidFill>
                <a:latin typeface="微软雅黑" panose="020B0503020204020204" pitchFamily="34" charset="-122"/>
                <a:ea typeface="微软雅黑" panose="020B0503020204020204" pitchFamily="34" charset="-122"/>
              </a:rPr>
              <a:t>唯有文化生生不息。</a:t>
            </a: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spcBef>
                <a:spcPts val="120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“一年企业靠运气，十年企业靠经营，</a:t>
            </a:r>
            <a:r>
              <a:rPr lang="zh-CN" altLang="en-US" sz="2200" b="1" dirty="0">
                <a:solidFill>
                  <a:srgbClr val="FF8500"/>
                </a:solidFill>
                <a:latin typeface="微软雅黑" panose="020B0503020204020204" pitchFamily="34" charset="-122"/>
                <a:ea typeface="微软雅黑" panose="020B0503020204020204" pitchFamily="34" charset="-122"/>
              </a:rPr>
              <a:t>百年企业靠文化</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1" name="TextBox 19"/>
          <p:cNvSpPr txBox="1"/>
          <p:nvPr/>
        </p:nvSpPr>
        <p:spPr>
          <a:xfrm>
            <a:off x="1092644" y="3388886"/>
            <a:ext cx="9903075" cy="800219"/>
          </a:xfrm>
          <a:prstGeom prst="rect">
            <a:avLst/>
          </a:prstGeom>
          <a:noFill/>
        </p:spPr>
        <p:txBody>
          <a:bodyPr wrap="square" rtlCol="0">
            <a:spAutoFit/>
          </a:bodyPr>
          <a:lstStyle/>
          <a:p>
            <a:pPr marL="285750" indent="-285750">
              <a:spcBef>
                <a:spcPts val="120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企业环境、战略及战略阶段、领导层不同，造就不同的文化；</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spcBef>
                <a:spcPts val="120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文化非一朝一夕能够形成，而是长期的培育、涤荡和积淀的结果；</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345607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文化可以弥补制度不足</a:t>
            </a:r>
            <a:endParaRPr lang="zh-CN" altLang="en-US" sz="2000" dirty="0"/>
          </a:p>
        </p:txBody>
      </p:sp>
      <p:sp>
        <p:nvSpPr>
          <p:cNvPr id="12" name="TextBox 9"/>
          <p:cNvSpPr txBox="1"/>
          <p:nvPr/>
        </p:nvSpPr>
        <p:spPr>
          <a:xfrm>
            <a:off x="862895" y="1196752"/>
            <a:ext cx="4752526" cy="435504"/>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anose="020B0800000000000000" pitchFamily="34" charset="-122"/>
                <a:ea typeface="华康俪金黑W8(P)" panose="020B0800000000000000" pitchFamily="34" charset="-122"/>
              </a:rPr>
              <a:t>→ 肖知兴博士</a:t>
            </a:r>
          </a:p>
        </p:txBody>
      </p:sp>
      <p:grpSp>
        <p:nvGrpSpPr>
          <p:cNvPr id="13" name="组合 12"/>
          <p:cNvGrpSpPr/>
          <p:nvPr/>
        </p:nvGrpSpPr>
        <p:grpSpPr>
          <a:xfrm>
            <a:off x="862895" y="1685695"/>
            <a:ext cx="10852904" cy="1095233"/>
            <a:chOff x="-155055" y="2770631"/>
            <a:chExt cx="10852904" cy="1095233"/>
          </a:xfrm>
        </p:grpSpPr>
        <p:sp>
          <p:nvSpPr>
            <p:cNvPr id="14" name="圆角矩形 13"/>
            <p:cNvSpPr/>
            <p:nvPr/>
          </p:nvSpPr>
          <p:spPr>
            <a:xfrm>
              <a:off x="-155055" y="2922830"/>
              <a:ext cx="10852904" cy="943034"/>
            </a:xfrm>
            <a:prstGeom prst="roundRect">
              <a:avLst>
                <a:gd name="adj" fmla="val 4375"/>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等腰三角形 14"/>
            <p:cNvSpPr/>
            <p:nvPr/>
          </p:nvSpPr>
          <p:spPr>
            <a:xfrm flipH="1">
              <a:off x="-48110" y="2770631"/>
              <a:ext cx="288032" cy="171464"/>
            </a:xfrm>
            <a:prstGeom prst="triangle">
              <a:avLst>
                <a:gd name="adj" fmla="val 0"/>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TextBox 6"/>
            <p:cNvSpPr txBox="1"/>
            <p:nvPr/>
          </p:nvSpPr>
          <p:spPr>
            <a:xfrm>
              <a:off x="-95099" y="2986655"/>
              <a:ext cx="10648932" cy="777457"/>
            </a:xfrm>
            <a:prstGeom prst="rect">
              <a:avLst/>
            </a:prstGeom>
            <a:noFill/>
          </p:spPr>
          <p:txBody>
            <a:bodyPr wrap="square" rtlCol="0">
              <a:spAutoFit/>
            </a:bodyPr>
            <a:lstStyle/>
            <a:p>
              <a:pPr>
                <a:lnSpc>
                  <a:spcPct val="130000"/>
                </a:lnSpc>
              </a:pPr>
              <a:r>
                <a:rPr lang="zh-CN" altLang="en-US" b="1" dirty="0">
                  <a:solidFill>
                    <a:prstClr val="white"/>
                  </a:solidFill>
                  <a:latin typeface="微软雅黑" panose="020B0503020204020204" pitchFamily="34" charset="-122"/>
                  <a:ea typeface="微软雅黑" panose="020B0503020204020204" pitchFamily="34" charset="-122"/>
                </a:rPr>
                <a:t>企业需要文化的根本原因在于，各种理性控制制度很昂贵，而且永远无法百分之百地涵盖员工的工作行为，在知识密集型企业尤其如此。所以需要企业文化这个塑造人的行为方式的软性工具。</a:t>
              </a:r>
              <a:endParaRPr lang="zh-CN" altLang="zh-CN" b="1" dirty="0">
                <a:solidFill>
                  <a:prstClr val="white"/>
                </a:solidFill>
                <a:latin typeface="微软雅黑" panose="020B0503020204020204" pitchFamily="34" charset="-122"/>
                <a:ea typeface="微软雅黑" panose="020B0503020204020204" pitchFamily="34" charset="-122"/>
              </a:endParaRPr>
            </a:p>
          </p:txBody>
        </p:sp>
      </p:grpSp>
      <p:sp>
        <p:nvSpPr>
          <p:cNvPr id="17" name="TextBox 3"/>
          <p:cNvSpPr txBox="1">
            <a:spLocks noChangeArrowheads="1"/>
          </p:cNvSpPr>
          <p:nvPr/>
        </p:nvSpPr>
        <p:spPr bwMode="auto">
          <a:xfrm>
            <a:off x="969840" y="2852936"/>
            <a:ext cx="972108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文化对制度的补充作用：</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① 在没有监督或制度覆盖不到的时候，员工在文化的指引下恰当处理当前面临的问题；</a:t>
            </a:r>
          </a:p>
          <a:p>
            <a:pPr eaLnBrk="1" hangingPunct="1">
              <a:lnSpc>
                <a:spcPct val="15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② 员工在文化指引下形成的习惯性工作方式或解决办法，企业可以将其形成制度；</a:t>
            </a:r>
          </a:p>
          <a:p>
            <a:pPr eaLnBrk="1" hangingPunct="1">
              <a:lnSpc>
                <a:spcPct val="15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③ 企业可以用文化判断出现有制度中不合理的部分，进行修改和完善。</a:t>
            </a:r>
          </a:p>
        </p:txBody>
      </p:sp>
      <p:sp>
        <p:nvSpPr>
          <p:cNvPr id="18" name="TextBox 18"/>
          <p:cNvSpPr txBox="1"/>
          <p:nvPr/>
        </p:nvSpPr>
        <p:spPr>
          <a:xfrm>
            <a:off x="969840" y="5014917"/>
            <a:ext cx="10745959" cy="912558"/>
          </a:xfrm>
          <a:prstGeom prst="rect">
            <a:avLst/>
          </a:prstGeom>
          <a:noFill/>
        </p:spPr>
        <p:txBody>
          <a:bodyPr wrap="square" rtlCol="0">
            <a:spAutoFit/>
          </a:bodyPr>
          <a:lstStyle/>
          <a:p>
            <a:pPr>
              <a:lnSpc>
                <a:spcPct val="130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普遍共识：企业管理在沿着“</a:t>
            </a:r>
            <a:r>
              <a:rPr lang="zh-CN" altLang="en-US" sz="2300" b="1" dirty="0">
                <a:solidFill>
                  <a:srgbClr val="FF8500"/>
                </a:solidFill>
                <a:latin typeface="微软雅黑" panose="020B0503020204020204" pitchFamily="34" charset="-122"/>
                <a:ea typeface="微软雅黑" panose="020B0503020204020204" pitchFamily="34" charset="-122"/>
              </a:rPr>
              <a:t>经验管理（人治）</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300" b="1" dirty="0">
                <a:solidFill>
                  <a:srgbClr val="FF8500"/>
                </a:solidFill>
                <a:latin typeface="微软雅黑" panose="020B0503020204020204" pitchFamily="34" charset="-122"/>
                <a:ea typeface="微软雅黑" panose="020B0503020204020204" pitchFamily="34" charset="-122"/>
              </a:rPr>
              <a:t>科学管理（法治）</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300" b="1" dirty="0">
                <a:solidFill>
                  <a:srgbClr val="FF8500"/>
                </a:solidFill>
                <a:latin typeface="微软雅黑" panose="020B0503020204020204" pitchFamily="34" charset="-122"/>
                <a:ea typeface="微软雅黑" panose="020B0503020204020204" pitchFamily="34" charset="-122"/>
              </a:rPr>
              <a:t>文化管理（文治）</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”的方向演进。</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7700524"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3.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用文化形成传说中的“无为而治”的局面，大大降低管理成本。</a:t>
            </a:r>
          </a:p>
        </p:txBody>
      </p:sp>
      <p:sp>
        <p:nvSpPr>
          <p:cNvPr id="10" name="TextBox 11"/>
          <p:cNvSpPr txBox="1"/>
          <p:nvPr/>
        </p:nvSpPr>
        <p:spPr>
          <a:xfrm>
            <a:off x="823301" y="1700808"/>
            <a:ext cx="10623155" cy="1566583"/>
          </a:xfrm>
          <a:prstGeom prst="rect">
            <a:avLst/>
          </a:prstGeom>
          <a:noFill/>
        </p:spPr>
        <p:txBody>
          <a:bodyPr wrap="square" rtlCol="0">
            <a:spAutoFit/>
          </a:bodyPr>
          <a:lstStyle/>
          <a:p>
            <a:pPr>
              <a:lnSpc>
                <a:spcPct val="130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“文化是习以为常的，是不自觉的。”，也就是说，当文化一旦形成，我们的许多行为</a:t>
            </a:r>
            <a:r>
              <a:rPr lang="zh-CN" altLang="en-US" sz="2400" b="1" dirty="0">
                <a:solidFill>
                  <a:srgbClr val="FF8500"/>
                </a:solidFill>
                <a:latin typeface="微软雅黑" panose="020B0503020204020204" pitchFamily="34" charset="-122"/>
                <a:ea typeface="微软雅黑" panose="020B0503020204020204" pitchFamily="34" charset="-122"/>
              </a:rPr>
              <a:t>不需要思考就知道该如何去做</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，而且视为当然，不会感觉到奇怪。</a:t>
            </a:r>
          </a:p>
          <a:p>
            <a:pPr>
              <a:lnSpc>
                <a:spcPct val="130000"/>
              </a:lnSpc>
              <a:spcBef>
                <a:spcPts val="1200"/>
              </a:spcBef>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1" name="Picture 2" descr="C:\Documents and Settings\t11318\桌面\13101503_5864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2678493" y="3516286"/>
            <a:ext cx="7381121" cy="202889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5939963"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用文化强大的引导力，引导员工的行为。</a:t>
            </a:r>
          </a:p>
        </p:txBody>
      </p:sp>
      <p:sp>
        <p:nvSpPr>
          <p:cNvPr id="5" name="TextBox 11"/>
          <p:cNvSpPr txBox="1"/>
          <p:nvPr/>
        </p:nvSpPr>
        <p:spPr>
          <a:xfrm>
            <a:off x="823301" y="1700808"/>
            <a:ext cx="10623155" cy="572464"/>
          </a:xfrm>
          <a:prstGeom prst="rect">
            <a:avLst/>
          </a:prstGeom>
          <a:noFill/>
        </p:spPr>
        <p:txBody>
          <a:bodyPr wrap="square" rtlCol="0">
            <a:spAutoFit/>
          </a:bodyPr>
          <a:lstStyle/>
          <a:p>
            <a:pPr>
              <a:lnSpc>
                <a:spcPct val="130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如何通过最好的方法让员工的行为符合公司的期望和要求？答案就是</a:t>
            </a:r>
            <a:r>
              <a:rPr lang="zh-CN" altLang="en-US" sz="2400" b="1" dirty="0">
                <a:solidFill>
                  <a:srgbClr val="FF8500"/>
                </a:solidFill>
                <a:latin typeface="微软雅黑" panose="020B0503020204020204" pitchFamily="34" charset="-122"/>
                <a:ea typeface="微软雅黑" panose="020B0503020204020204" pitchFamily="34" charset="-122"/>
              </a:rPr>
              <a:t>文化</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 name="TextBox 6"/>
          <p:cNvSpPr txBox="1"/>
          <p:nvPr/>
        </p:nvSpPr>
        <p:spPr>
          <a:xfrm>
            <a:off x="791352" y="2568504"/>
            <a:ext cx="10623155" cy="1720471"/>
          </a:xfrm>
          <a:prstGeom prst="rect">
            <a:avLst/>
          </a:prstGeom>
          <a:noFill/>
        </p:spPr>
        <p:txBody>
          <a:bodyPr wrap="square" rtlCol="0">
            <a:spAutoFit/>
          </a:bodyPr>
          <a:lstStyle/>
          <a:p>
            <a:pPr>
              <a:lnSpc>
                <a:spcPct val="130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400" b="1" dirty="0">
                <a:solidFill>
                  <a:srgbClr val="FF8500"/>
                </a:solidFill>
                <a:latin typeface="微软雅黑" panose="020B0503020204020204" pitchFamily="34" charset="-122"/>
                <a:ea typeface="微软雅黑" panose="020B0503020204020204" pitchFamily="34" charset="-122"/>
              </a:rPr>
              <a:t>文化是人们行动的指南，具有强大的引导力。</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文化引导我们去做那些符合公司文化的行为，哪怕困难重重；</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反之，对不符合文化的行为，则发挥一种“</a:t>
            </a:r>
            <a:r>
              <a:rPr lang="zh-CN" altLang="en-US" sz="2400" b="1" dirty="0">
                <a:solidFill>
                  <a:srgbClr val="FF8500"/>
                </a:solidFill>
                <a:latin typeface="微软雅黑" panose="020B0503020204020204" pitchFamily="34" charset="-122"/>
                <a:ea typeface="微软雅黑" panose="020B0503020204020204" pitchFamily="34" charset="-122"/>
              </a:rPr>
              <a:t>软约束</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”的作用，为企业提供“</a:t>
            </a:r>
            <a:r>
              <a:rPr lang="zh-CN" altLang="en-US" sz="2400" b="1" dirty="0">
                <a:solidFill>
                  <a:srgbClr val="FF8500"/>
                </a:solidFill>
                <a:latin typeface="微软雅黑" panose="020B0503020204020204" pitchFamily="34" charset="-122"/>
                <a:ea typeface="微软雅黑" panose="020B0503020204020204" pitchFamily="34" charset="-122"/>
              </a:rPr>
              <a:t>免疫</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”功能。</a:t>
            </a:r>
          </a:p>
        </p:txBody>
      </p:sp>
      <p:pic>
        <p:nvPicPr>
          <p:cNvPr id="7" name="Picture 2" descr="F:\360云盘\02-个人资料\！PPT图片及版面资源\05-PPT精选插图\03-人物\C36C0675438238128DA74BF55A61DDF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4787" y="1124744"/>
            <a:ext cx="3103563" cy="4962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5939963"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5.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让企业优秀传统文化得以传承和发扬。</a:t>
            </a:r>
          </a:p>
        </p:txBody>
      </p:sp>
      <p:sp>
        <p:nvSpPr>
          <p:cNvPr id="8" name="TextBox 6"/>
          <p:cNvSpPr txBox="1"/>
          <p:nvPr/>
        </p:nvSpPr>
        <p:spPr>
          <a:xfrm>
            <a:off x="791352" y="4872701"/>
            <a:ext cx="10623155" cy="932563"/>
          </a:xfrm>
          <a:prstGeom prst="rect">
            <a:avLst/>
          </a:prstGeom>
          <a:noFill/>
        </p:spPr>
        <p:txBody>
          <a:bodyPr wrap="square" rtlCol="0">
            <a:spAutoFit/>
          </a:bodyPr>
          <a:lstStyle/>
          <a:p>
            <a:pPr>
              <a:lnSpc>
                <a:spcPct val="135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文化会不断</a:t>
            </a:r>
            <a:r>
              <a:rPr lang="zh-CN" altLang="en-US" sz="2400" b="1" dirty="0">
                <a:solidFill>
                  <a:srgbClr val="FF0000"/>
                </a:solidFill>
                <a:latin typeface="微软雅黑" panose="020B0503020204020204" pitchFamily="34" charset="-122"/>
                <a:ea typeface="微软雅黑" panose="020B0503020204020204" pitchFamily="34" charset="-122"/>
              </a:rPr>
              <a:t>稀释</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、或在传承过程中被“</a:t>
            </a:r>
            <a:r>
              <a:rPr lang="zh-CN" altLang="en-US" sz="2400" b="1" dirty="0">
                <a:solidFill>
                  <a:srgbClr val="FF0000"/>
                </a:solidFill>
                <a:latin typeface="微软雅黑" panose="020B0503020204020204" pitchFamily="34" charset="-122"/>
                <a:ea typeface="微软雅黑" panose="020B0503020204020204" pitchFamily="34" charset="-122"/>
              </a:rPr>
              <a:t>打折</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”。如不对以往文化进行</a:t>
            </a:r>
            <a:r>
              <a:rPr lang="zh-CN" altLang="en-US" sz="2400" b="1" dirty="0">
                <a:solidFill>
                  <a:srgbClr val="FF8500"/>
                </a:solidFill>
                <a:latin typeface="微软雅黑" panose="020B0503020204020204" pitchFamily="34" charset="-122"/>
                <a:ea typeface="微软雅黑" panose="020B0503020204020204" pitchFamily="34" charset="-122"/>
              </a:rPr>
              <a:t>抢救性发掘</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和</a:t>
            </a:r>
            <a:r>
              <a:rPr lang="zh-CN" altLang="en-US" sz="2400" b="1" dirty="0">
                <a:solidFill>
                  <a:srgbClr val="FF8500"/>
                </a:solidFill>
                <a:latin typeface="微软雅黑" panose="020B0503020204020204" pitchFamily="34" charset="-122"/>
                <a:ea typeface="微软雅黑" panose="020B0503020204020204" pitchFamily="34" charset="-122"/>
              </a:rPr>
              <a:t>传承</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，必然会导致企业传统文化的流失，从而给企业的发展带来后劲不足的困扰。</a:t>
            </a:r>
          </a:p>
        </p:txBody>
      </p:sp>
      <p:pic>
        <p:nvPicPr>
          <p:cNvPr id="9" name="Picture 2" descr="C:\Documents and Settings\t11318\桌面\接力棒.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6531223" y="1625602"/>
            <a:ext cx="4883284" cy="2976926"/>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nvSpPr>
        <p:spPr>
          <a:xfrm>
            <a:off x="6478433" y="2647864"/>
            <a:ext cx="4176464" cy="648072"/>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6"/>
          <p:cNvSpPr txBox="1"/>
          <p:nvPr/>
        </p:nvSpPr>
        <p:spPr>
          <a:xfrm>
            <a:off x="7341973" y="2787234"/>
            <a:ext cx="3832304" cy="369332"/>
          </a:xfrm>
          <a:prstGeom prst="rect">
            <a:avLst/>
          </a:prstGeom>
          <a:noFill/>
        </p:spPr>
        <p:txBody>
          <a:bodyPr vert="horz" wrap="square" lIns="0" tIns="0" rIns="0" bIns="0" rtlCol="0" anchor="ctr">
            <a:spAutoFit/>
          </a:bodyPr>
          <a:lstStyle/>
          <a:p>
            <a:pPr algn="l"/>
            <a:r>
              <a:rPr lang="en-US" altLang="zh-CN" sz="2400" dirty="0">
                <a:solidFill>
                  <a:schemeClr val="bg1"/>
                </a:solidFill>
                <a:latin typeface="Impact" panose="020B0806030902050204" pitchFamily="34" charset="0"/>
                <a:ea typeface="微软雅黑" panose="020B0503020204020204" pitchFamily="34" charset="-122"/>
              </a:rPr>
              <a:t>01    </a:t>
            </a:r>
            <a:r>
              <a:rPr lang="zh-CN" altLang="en-US" sz="2400" dirty="0">
                <a:solidFill>
                  <a:schemeClr val="bg1"/>
                </a:solidFill>
                <a:latin typeface="微软雅黑" panose="020B0503020204020204" pitchFamily="34" charset="-122"/>
                <a:ea typeface="微软雅黑" panose="020B0503020204020204" pitchFamily="34" charset="-122"/>
              </a:rPr>
              <a:t>文化知识概述</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5939963"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6.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整体文化弱，子文化就会成为主导。</a:t>
            </a:r>
          </a:p>
        </p:txBody>
      </p:sp>
      <p:sp>
        <p:nvSpPr>
          <p:cNvPr id="5" name="TextBox 6"/>
          <p:cNvSpPr txBox="1"/>
          <p:nvPr/>
        </p:nvSpPr>
        <p:spPr>
          <a:xfrm>
            <a:off x="791352" y="1268760"/>
            <a:ext cx="10623155" cy="881780"/>
          </a:xfrm>
          <a:prstGeom prst="rect">
            <a:avLst/>
          </a:prstGeom>
          <a:noFill/>
        </p:spPr>
        <p:txBody>
          <a:bodyPr wrap="square" rtlCol="0">
            <a:spAutoFit/>
          </a:bodyPr>
          <a:lstStyle/>
          <a:p>
            <a:pPr>
              <a:lnSpc>
                <a:spcPct val="135000"/>
              </a:lnSpc>
              <a:spcBef>
                <a:spcPts val="12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如果公司整体的企业文化弱，企业内部则会被各种“</a:t>
            </a:r>
            <a:r>
              <a:rPr lang="zh-CN" altLang="en-US" sz="2000" b="1" dirty="0">
                <a:solidFill>
                  <a:srgbClr val="FF8500"/>
                </a:solidFill>
                <a:latin typeface="微软雅黑" panose="020B0503020204020204" pitchFamily="34" charset="-122"/>
                <a:ea typeface="微软雅黑" panose="020B0503020204020204" pitchFamily="34" charset="-122"/>
              </a:rPr>
              <a:t>潜文化</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”和“</a:t>
            </a:r>
            <a:r>
              <a:rPr lang="zh-CN" altLang="en-US" sz="2000" b="1" dirty="0">
                <a:solidFill>
                  <a:srgbClr val="FF8500"/>
                </a:solidFill>
                <a:latin typeface="微软雅黑" panose="020B0503020204020204" pitchFamily="34" charset="-122"/>
                <a:ea typeface="微软雅黑" panose="020B0503020204020204" pitchFamily="34" charset="-122"/>
              </a:rPr>
              <a:t>子文化</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”所占领，</a:t>
            </a:r>
            <a:r>
              <a:rPr lang="zh-CN" altLang="en-US" b="1" dirty="0">
                <a:solidFill>
                  <a:srgbClr val="FF8500"/>
                </a:solidFill>
                <a:latin typeface="微软雅黑" panose="020B0503020204020204" pitchFamily="34" charset="-122"/>
                <a:ea typeface="微软雅黑" panose="020B0503020204020204" pitchFamily="34" charset="-122"/>
              </a:rPr>
              <a:t>上司的文化</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往往会形成部门</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分支的文化。</a:t>
            </a:r>
          </a:p>
        </p:txBody>
      </p:sp>
      <p:sp>
        <p:nvSpPr>
          <p:cNvPr id="6" name="TextBox 3"/>
          <p:cNvSpPr txBox="1">
            <a:spLocks noChangeArrowheads="1"/>
          </p:cNvSpPr>
          <p:nvPr/>
        </p:nvSpPr>
        <p:spPr bwMode="auto">
          <a:xfrm>
            <a:off x="791352" y="2721694"/>
            <a:ext cx="97210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① 不是每个部门都会很幸运地碰到一个能塑造好的部门文化的经理；</a:t>
            </a:r>
          </a:p>
          <a:p>
            <a:pPr eaLnBrk="1" hangingPunct="1">
              <a:lnSpc>
                <a:spcPct val="150000"/>
              </a:lnSpc>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② 文化的山头林立，也会造成公司整体的凝聚力下降。</a:t>
            </a:r>
          </a:p>
        </p:txBody>
      </p:sp>
      <p:pic>
        <p:nvPicPr>
          <p:cNvPr id="7" name="Picture 2" descr="F:\360云盘\02-个人资料\！PPT图片及版面资源\05-PPT精选插图\03-人物\34-1103231J253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2100" y="3538612"/>
            <a:ext cx="3714866" cy="2470386"/>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10" name="圆角矩形 9"/>
          <p:cNvSpPr/>
          <p:nvPr/>
        </p:nvSpPr>
        <p:spPr>
          <a:xfrm>
            <a:off x="914599" y="2204864"/>
            <a:ext cx="1656184" cy="496389"/>
          </a:xfrm>
          <a:prstGeom prst="roundRect">
            <a:avLst>
              <a:gd name="adj" fmla="val 545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存在问题</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5939963"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7.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文化先行，为未来战略实施保驾护航。</a:t>
            </a:r>
          </a:p>
        </p:txBody>
      </p:sp>
      <p:sp>
        <p:nvSpPr>
          <p:cNvPr id="8" name="TextBox 3"/>
          <p:cNvSpPr txBox="1">
            <a:spLocks noChangeArrowheads="1"/>
          </p:cNvSpPr>
          <p:nvPr/>
        </p:nvSpPr>
        <p:spPr bwMode="auto">
          <a:xfrm>
            <a:off x="791352" y="1844824"/>
            <a:ext cx="97210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marL="285750" indent="-285750" eaLnBrk="1" hangingPunct="1">
              <a:lnSpc>
                <a:spcPct val="150000"/>
              </a:lnSpc>
              <a:buFont typeface="Wingdings" panose="05000000000000000000" pitchFamily="2" charset="2"/>
              <a:buChar char="u"/>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企业在不同的发展阶段，适用不同特点的企业文化；</a:t>
            </a:r>
          </a:p>
          <a:p>
            <a:pPr marL="285750" indent="-285750" eaLnBrk="1" hangingPunct="1">
              <a:lnSpc>
                <a:spcPct val="150000"/>
              </a:lnSpc>
              <a:buFont typeface="Wingdings" panose="05000000000000000000" pitchFamily="2" charset="2"/>
              <a:buChar char="u"/>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我们要基于公司的发展战略，来建设</a:t>
            </a:r>
            <a:r>
              <a:rPr lang="zh-CN" altLang="en-US" sz="1800" b="1" dirty="0">
                <a:solidFill>
                  <a:srgbClr val="FF8500"/>
                </a:solidFill>
                <a:latin typeface="微软雅黑" panose="020B0503020204020204" pitchFamily="34" charset="-122"/>
                <a:ea typeface="微软雅黑" panose="020B0503020204020204" pitchFamily="34" charset="-122"/>
                <a:cs typeface="Arial" panose="020B0604020202020204" pitchFamily="34" charset="0"/>
              </a:rPr>
              <a:t>促进未来成功的企业文化</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p>
        </p:txBody>
      </p:sp>
      <p:pic>
        <p:nvPicPr>
          <p:cNvPr id="9" name="Picture 5" descr="下国际象棋高精度图片素材"/>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6444491" y="2964315"/>
            <a:ext cx="4961012" cy="2913067"/>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8.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明确的文化有利于针对性的选人和吸引志同道合之人。</a:t>
            </a:r>
          </a:p>
        </p:txBody>
      </p:sp>
      <p:sp>
        <p:nvSpPr>
          <p:cNvPr id="5" name="TextBox 6"/>
          <p:cNvSpPr txBox="1"/>
          <p:nvPr/>
        </p:nvSpPr>
        <p:spPr>
          <a:xfrm>
            <a:off x="791352" y="1124744"/>
            <a:ext cx="10623155" cy="1265796"/>
          </a:xfrm>
          <a:prstGeom prst="rect">
            <a:avLst/>
          </a:prstGeom>
          <a:noFill/>
        </p:spPr>
        <p:txBody>
          <a:bodyPr wrap="square" rtlCol="0">
            <a:spAutoFit/>
          </a:bodyPr>
          <a:lstStyle/>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我们招募的是认同企业文化的每一级的员工，而不仅仅是优秀的员工。</a:t>
            </a:r>
            <a:endParaRPr lang="en-US" altLang="zh-CN" dirty="0">
              <a:solidFill>
                <a:srgbClr val="545454"/>
              </a:solidFill>
              <a:latin typeface="微软雅黑" panose="020B0503020204020204" pitchFamily="34" charset="-122"/>
              <a:ea typeface="微软雅黑" panose="020B0503020204020204" pitchFamily="34" charset="-122"/>
            </a:endParaRP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公司若已经建设有明确的企业文化，则就有了明确的判断标准。</a:t>
            </a:r>
            <a:endParaRPr lang="en-US" altLang="zh-CN" dirty="0">
              <a:solidFill>
                <a:srgbClr val="545454"/>
              </a:solidFill>
              <a:latin typeface="微软雅黑" panose="020B0503020204020204" pitchFamily="34" charset="-122"/>
              <a:ea typeface="微软雅黑" panose="020B0503020204020204" pitchFamily="34" charset="-122"/>
            </a:endParaRP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公司有了明确的企业文化，也会吸引志同道合之人。</a:t>
            </a:r>
          </a:p>
        </p:txBody>
      </p:sp>
      <p:sp>
        <p:nvSpPr>
          <p:cNvPr id="6" name="TextBox 3"/>
          <p:cNvSpPr txBox="1">
            <a:spLocks noChangeArrowheads="1"/>
          </p:cNvSpPr>
          <p:nvPr/>
        </p:nvSpPr>
        <p:spPr bwMode="auto">
          <a:xfrm>
            <a:off x="791351" y="2420888"/>
            <a:ext cx="998834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企业文化是“巢”，可以引来“金凤凰”</a:t>
            </a:r>
            <a:r>
              <a:rPr lang="en-US" altLang="zh-CN" sz="2000" b="1" dirty="0">
                <a:solidFill>
                  <a:srgbClr val="FF85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b="1" dirty="0">
                <a:solidFill>
                  <a:srgbClr val="FF8500"/>
                </a:solidFill>
                <a:latin typeface="微软雅黑" panose="020B0503020204020204" pitchFamily="34" charset="-122"/>
                <a:ea typeface="微软雅黑" panose="020B0503020204020204" pitchFamily="34" charset="-122"/>
                <a:cs typeface="Arial" panose="020B0604020202020204" pitchFamily="34" charset="0"/>
              </a:rPr>
              <a:t>因为企业文化好，所以我来应聘”。</a:t>
            </a:r>
            <a:endParaRPr lang="zh-CN" altLang="en-US" sz="1800" b="1" dirty="0">
              <a:solidFill>
                <a:srgbClr val="FF850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7" name="Picture 2" descr="F:\360云盘\02-个人资料\！PPT图片及版面资源\05-PPT精选插图\03-人物\154486-1205091326025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3315454" y="3140968"/>
            <a:ext cx="8099053" cy="2715957"/>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70270" y="3316406"/>
            <a:ext cx="10736429" cy="2265528"/>
          </a:xfrm>
          <a:prstGeom prst="roundRect">
            <a:avLst>
              <a:gd name="adj" fmla="val 2209"/>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9.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文化建设促进品牌价值升华。</a:t>
            </a:r>
          </a:p>
        </p:txBody>
      </p:sp>
      <p:sp>
        <p:nvSpPr>
          <p:cNvPr id="8" name="TextBox 6"/>
          <p:cNvSpPr txBox="1"/>
          <p:nvPr/>
        </p:nvSpPr>
        <p:spPr>
          <a:xfrm>
            <a:off x="791352" y="1280315"/>
            <a:ext cx="10623155" cy="852541"/>
          </a:xfrm>
          <a:prstGeom prst="rect">
            <a:avLst/>
          </a:prstGeom>
          <a:noFill/>
        </p:spPr>
        <p:txBody>
          <a:bodyPr wrap="square" rtlCol="0">
            <a:spAutoFit/>
          </a:bodyPr>
          <a:lstStyle/>
          <a:p>
            <a:pPr>
              <a:lnSpc>
                <a:spcPct val="130000"/>
              </a:lnSpc>
              <a:spcBef>
                <a:spcPts val="500"/>
              </a:spcBef>
            </a:pPr>
            <a:r>
              <a:rPr lang="zh-CN" altLang="en-US" dirty="0">
                <a:solidFill>
                  <a:srgbClr val="545454"/>
                </a:solidFill>
                <a:latin typeface="微软雅黑" panose="020B0503020204020204" pitchFamily="34" charset="-122"/>
                <a:ea typeface="微软雅黑" panose="020B0503020204020204" pitchFamily="34" charset="-122"/>
              </a:rPr>
              <a:t>优秀的企业文化，对于</a:t>
            </a:r>
            <a:r>
              <a:rPr lang="zh-CN" altLang="en-US" sz="2000" b="1" dirty="0">
                <a:solidFill>
                  <a:srgbClr val="FF8500"/>
                </a:solidFill>
                <a:latin typeface="微软雅黑" panose="020B0503020204020204" pitchFamily="34" charset="-122"/>
                <a:ea typeface="微软雅黑" panose="020B0503020204020204" pitchFamily="34" charset="-122"/>
              </a:rPr>
              <a:t>提升企业的品牌形象将发挥巨大的作用</a:t>
            </a:r>
            <a:r>
              <a:rPr lang="zh-CN" altLang="en-US" dirty="0">
                <a:solidFill>
                  <a:srgbClr val="545454"/>
                </a:solidFill>
                <a:latin typeface="微软雅黑" panose="020B0503020204020204" pitchFamily="34" charset="-122"/>
                <a:ea typeface="微软雅黑" panose="020B0503020204020204" pitchFamily="34" charset="-122"/>
              </a:rPr>
              <a:t>。无论是世界著名的跨国公司，还是国内知名的企业集团。</a:t>
            </a:r>
          </a:p>
        </p:txBody>
      </p:sp>
      <p:sp>
        <p:nvSpPr>
          <p:cNvPr id="10" name="TextBox 4"/>
          <p:cNvSpPr txBox="1"/>
          <p:nvPr/>
        </p:nvSpPr>
        <p:spPr>
          <a:xfrm>
            <a:off x="924479" y="4849996"/>
            <a:ext cx="1620957" cy="523220"/>
          </a:xfrm>
          <a:prstGeom prst="rect">
            <a:avLst/>
          </a:prstGeom>
          <a:noFill/>
        </p:spPr>
        <p:txBody>
          <a:bodyPr wrap="none" rtlCol="0">
            <a:spAutoFit/>
          </a:bodyPr>
          <a:lstStyle/>
          <a:p>
            <a:r>
              <a:rPr lang="zh-CN" altLang="en-US" sz="2800" b="1" dirty="0">
                <a:solidFill>
                  <a:srgbClr val="FF8500"/>
                </a:solidFill>
                <a:latin typeface="微软雅黑" panose="020B0503020204020204" pitchFamily="34" charset="-122"/>
                <a:ea typeface="微软雅黑" panose="020B0503020204020204" pitchFamily="34" charset="-122"/>
              </a:rPr>
              <a:t>尊重员工</a:t>
            </a:r>
          </a:p>
        </p:txBody>
      </p:sp>
      <p:sp>
        <p:nvSpPr>
          <p:cNvPr id="12" name="矩形 11"/>
          <p:cNvSpPr/>
          <p:nvPr/>
        </p:nvSpPr>
        <p:spPr>
          <a:xfrm>
            <a:off x="3001021" y="4849996"/>
            <a:ext cx="2698175" cy="523220"/>
          </a:xfrm>
          <a:prstGeom prst="rect">
            <a:avLst/>
          </a:prstGeom>
        </p:spPr>
        <p:txBody>
          <a:bodyPr wrap="none">
            <a:spAutoFit/>
          </a:bodyPr>
          <a:lstStyle/>
          <a:p>
            <a:r>
              <a:rPr lang="zh-CN" altLang="en-US" sz="2800" b="1" dirty="0">
                <a:solidFill>
                  <a:srgbClr val="FF8500"/>
                </a:solidFill>
                <a:latin typeface="微软雅黑" panose="020B0503020204020204" pitchFamily="34" charset="-122"/>
                <a:ea typeface="微软雅黑" panose="020B0503020204020204" pitchFamily="34" charset="-122"/>
              </a:rPr>
              <a:t>对员工关怀备至</a:t>
            </a:r>
          </a:p>
        </p:txBody>
      </p:sp>
      <p:sp>
        <p:nvSpPr>
          <p:cNvPr id="14" name="矩形 13"/>
          <p:cNvSpPr/>
          <p:nvPr/>
        </p:nvSpPr>
        <p:spPr>
          <a:xfrm>
            <a:off x="6100189" y="4849996"/>
            <a:ext cx="2339102" cy="523220"/>
          </a:xfrm>
          <a:prstGeom prst="rect">
            <a:avLst/>
          </a:prstGeom>
        </p:spPr>
        <p:txBody>
          <a:bodyPr wrap="none">
            <a:spAutoFit/>
          </a:bodyPr>
          <a:lstStyle/>
          <a:p>
            <a:r>
              <a:rPr lang="zh-CN" altLang="en-US" sz="2800" b="1" dirty="0">
                <a:solidFill>
                  <a:srgbClr val="FF8500"/>
                </a:solidFill>
                <a:latin typeface="微软雅黑" panose="020B0503020204020204" pitchFamily="34" charset="-122"/>
                <a:ea typeface="微软雅黑" panose="020B0503020204020204" pitchFamily="34" charset="-122"/>
              </a:rPr>
              <a:t>以奋斗者为本</a:t>
            </a:r>
          </a:p>
        </p:txBody>
      </p:sp>
      <p:sp>
        <p:nvSpPr>
          <p:cNvPr id="15" name="矩形 14"/>
          <p:cNvSpPr/>
          <p:nvPr/>
        </p:nvSpPr>
        <p:spPr>
          <a:xfrm>
            <a:off x="8908524" y="4849996"/>
            <a:ext cx="2698175" cy="523220"/>
          </a:xfrm>
          <a:prstGeom prst="rect">
            <a:avLst/>
          </a:prstGeom>
        </p:spPr>
        <p:txBody>
          <a:bodyPr wrap="none">
            <a:spAutoFit/>
          </a:bodyPr>
          <a:lstStyle/>
          <a:p>
            <a:r>
              <a:rPr lang="zh-CN" altLang="en-US" sz="2800" b="1" dirty="0">
                <a:solidFill>
                  <a:srgbClr val="FF8500"/>
                </a:solidFill>
                <a:latin typeface="微软雅黑" panose="020B0503020204020204" pitchFamily="34" charset="-122"/>
                <a:ea typeface="微软雅黑" panose="020B0503020204020204" pitchFamily="34" charset="-122"/>
              </a:rPr>
              <a:t>质量是生存根本</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4"/>
          <p:cNvSpPr/>
          <p:nvPr/>
        </p:nvSpPr>
        <p:spPr>
          <a:xfrm>
            <a:off x="6478433" y="4880112"/>
            <a:ext cx="4176464" cy="648072"/>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5"/>
          <p:cNvSpPr txBox="1"/>
          <p:nvPr/>
        </p:nvSpPr>
        <p:spPr>
          <a:xfrm>
            <a:off x="7341973" y="5019482"/>
            <a:ext cx="3832304" cy="369332"/>
          </a:xfrm>
          <a:prstGeom prst="rect">
            <a:avLst/>
          </a:prstGeom>
          <a:noFill/>
        </p:spPr>
        <p:txBody>
          <a:bodyPr vert="horz" wrap="square" lIns="0" tIns="0" rIns="0" bIns="0" rtlCol="0" anchor="ctr">
            <a:spAutoFit/>
          </a:bodyPr>
          <a:lstStyle/>
          <a:p>
            <a:pPr algn="l"/>
            <a:r>
              <a:rPr lang="en-US" altLang="zh-CN" sz="2400" dirty="0">
                <a:solidFill>
                  <a:schemeClr val="bg1"/>
                </a:solidFill>
                <a:latin typeface="Impact" panose="020B0806030902050204" pitchFamily="34" charset="0"/>
                <a:ea typeface="微软雅黑" panose="020B0503020204020204" pitchFamily="34" charset="-122"/>
              </a:rPr>
              <a:t>04    </a:t>
            </a:r>
            <a:r>
              <a:rPr lang="zh-CN" altLang="en-US" sz="2400" dirty="0">
                <a:solidFill>
                  <a:schemeClr val="bg1"/>
                </a:solidFill>
                <a:latin typeface="微软雅黑" panose="020B0503020204020204" pitchFamily="34" charset="-122"/>
                <a:ea typeface="微软雅黑" panose="020B0503020204020204" pitchFamily="34" charset="-122"/>
              </a:rPr>
              <a:t>需要何种文化</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6745181" cy="400110"/>
          </a:xfrm>
          <a:prstGeom prst="rect">
            <a:avLst/>
          </a:prstGeom>
        </p:spPr>
        <p:txBody>
          <a:bodyPr wrap="square">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研究成果（参考）</a:t>
            </a:r>
          </a:p>
        </p:txBody>
      </p:sp>
      <p:sp>
        <p:nvSpPr>
          <p:cNvPr id="3" name="矩形 2"/>
          <p:cNvSpPr/>
          <p:nvPr/>
        </p:nvSpPr>
        <p:spPr>
          <a:xfrm>
            <a:off x="1631468" y="2564904"/>
            <a:ext cx="3888432" cy="2952328"/>
          </a:xfrm>
          <a:prstGeom prst="rect">
            <a:avLst/>
          </a:prstGeom>
          <a:noFill/>
          <a:ln>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
          <p:cNvSpPr txBox="1"/>
          <p:nvPr/>
        </p:nvSpPr>
        <p:spPr>
          <a:xfrm>
            <a:off x="1580229" y="3152523"/>
            <a:ext cx="3939671" cy="2205219"/>
          </a:xfrm>
          <a:prstGeom prst="rect">
            <a:avLst/>
          </a:prstGeom>
          <a:noFill/>
        </p:spPr>
        <p:txBody>
          <a:bodyPr wrap="square" rtlCol="0">
            <a:spAutoFit/>
          </a:bodyPr>
          <a:lstStyle/>
          <a:p>
            <a:pPr marL="342900" indent="-342900">
              <a:lnSpc>
                <a:spcPct val="130000"/>
              </a:lnSpc>
              <a:spcBef>
                <a:spcPts val="500"/>
              </a:spcBef>
              <a:buFont typeface="Wingdings" panose="05000000000000000000" pitchFamily="2" charset="2"/>
              <a:buChar char="n"/>
            </a:pPr>
            <a:r>
              <a:rPr lang="zh-CN" altLang="en-US" sz="2400" dirty="0">
                <a:solidFill>
                  <a:srgbClr val="545454"/>
                </a:solidFill>
                <a:latin typeface="微软雅黑" panose="020B0503020204020204" pitchFamily="34" charset="-122"/>
                <a:ea typeface="微软雅黑" panose="020B0503020204020204" pitchFamily="34" charset="-122"/>
              </a:rPr>
              <a:t>人的价值高于物的价值，</a:t>
            </a:r>
            <a:endParaRPr lang="en-US" altLang="zh-CN" sz="2400" dirty="0">
              <a:solidFill>
                <a:srgbClr val="545454"/>
              </a:solidFill>
              <a:latin typeface="微软雅黑" panose="020B0503020204020204" pitchFamily="34" charset="-122"/>
              <a:ea typeface="微软雅黑" panose="020B0503020204020204" pitchFamily="34" charset="-122"/>
            </a:endParaRPr>
          </a:p>
          <a:p>
            <a:pPr marL="342900" indent="-342900">
              <a:lnSpc>
                <a:spcPct val="130000"/>
              </a:lnSpc>
              <a:spcBef>
                <a:spcPts val="500"/>
              </a:spcBef>
              <a:buFont typeface="Wingdings" panose="05000000000000000000" pitchFamily="2" charset="2"/>
              <a:buChar char="n"/>
            </a:pPr>
            <a:r>
              <a:rPr lang="zh-CN" altLang="en-US" sz="2400" dirty="0">
                <a:solidFill>
                  <a:srgbClr val="545454"/>
                </a:solidFill>
                <a:latin typeface="微软雅黑" panose="020B0503020204020204" pitchFamily="34" charset="-122"/>
                <a:ea typeface="微软雅黑" panose="020B0503020204020204" pitchFamily="34" charset="-122"/>
              </a:rPr>
              <a:t>共同价值高于个人价值，</a:t>
            </a:r>
            <a:endParaRPr lang="en-US" altLang="zh-CN" sz="2400" dirty="0">
              <a:solidFill>
                <a:srgbClr val="545454"/>
              </a:solidFill>
              <a:latin typeface="微软雅黑" panose="020B0503020204020204" pitchFamily="34" charset="-122"/>
              <a:ea typeface="微软雅黑" panose="020B0503020204020204" pitchFamily="34" charset="-122"/>
            </a:endParaRPr>
          </a:p>
          <a:p>
            <a:pPr marL="342900" indent="-342900">
              <a:lnSpc>
                <a:spcPct val="130000"/>
              </a:lnSpc>
              <a:spcBef>
                <a:spcPts val="500"/>
              </a:spcBef>
              <a:buFont typeface="Wingdings" panose="05000000000000000000" pitchFamily="2" charset="2"/>
              <a:buChar char="n"/>
            </a:pPr>
            <a:r>
              <a:rPr lang="zh-CN" altLang="en-US" sz="2400" dirty="0">
                <a:solidFill>
                  <a:srgbClr val="545454"/>
                </a:solidFill>
                <a:latin typeface="微软雅黑" panose="020B0503020204020204" pitchFamily="34" charset="-122"/>
                <a:ea typeface="微软雅黑" panose="020B0503020204020204" pitchFamily="34" charset="-122"/>
              </a:rPr>
              <a:t>社会价值高于利润价值，</a:t>
            </a:r>
            <a:endParaRPr lang="en-US" altLang="zh-CN" sz="2400" dirty="0">
              <a:solidFill>
                <a:srgbClr val="545454"/>
              </a:solidFill>
              <a:latin typeface="微软雅黑" panose="020B0503020204020204" pitchFamily="34" charset="-122"/>
              <a:ea typeface="微软雅黑" panose="020B0503020204020204" pitchFamily="34" charset="-122"/>
            </a:endParaRPr>
          </a:p>
          <a:p>
            <a:pPr marL="342900" indent="-342900">
              <a:lnSpc>
                <a:spcPct val="130000"/>
              </a:lnSpc>
              <a:spcBef>
                <a:spcPts val="500"/>
              </a:spcBef>
              <a:buFont typeface="Wingdings" panose="05000000000000000000" pitchFamily="2" charset="2"/>
              <a:buChar char="n"/>
            </a:pPr>
            <a:r>
              <a:rPr lang="zh-CN" altLang="en-US" sz="2400" dirty="0">
                <a:solidFill>
                  <a:srgbClr val="545454"/>
                </a:solidFill>
                <a:latin typeface="微软雅黑" panose="020B0503020204020204" pitchFamily="34" charset="-122"/>
                <a:ea typeface="微软雅黑" panose="020B0503020204020204" pitchFamily="34" charset="-122"/>
              </a:rPr>
              <a:t>用户价值高于生产价值。</a:t>
            </a:r>
          </a:p>
        </p:txBody>
      </p:sp>
      <p:sp>
        <p:nvSpPr>
          <p:cNvPr id="5" name="矩形 4"/>
          <p:cNvSpPr/>
          <p:nvPr/>
        </p:nvSpPr>
        <p:spPr>
          <a:xfrm>
            <a:off x="1631468" y="2564904"/>
            <a:ext cx="3888432" cy="504056"/>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兰德公司 研究成果</a:t>
            </a:r>
          </a:p>
        </p:txBody>
      </p:sp>
      <p:pic>
        <p:nvPicPr>
          <p:cNvPr id="6" name="Picture 2" descr="http://www.elaphye.net/imgs/12-11-20-19578184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8663" y="2559355"/>
            <a:ext cx="4533145" cy="295787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矩形 6"/>
          <p:cNvSpPr/>
          <p:nvPr/>
        </p:nvSpPr>
        <p:spPr>
          <a:xfrm>
            <a:off x="842591" y="1412776"/>
            <a:ext cx="10513168" cy="461665"/>
          </a:xfrm>
          <a:prstGeom prst="rect">
            <a:avLst/>
          </a:prstGeom>
        </p:spPr>
        <p:txBody>
          <a:bodyPr wrap="square">
            <a:spAutoFit/>
          </a:bodyPr>
          <a:lstStyle/>
          <a:p>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兰德公司曾花</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年时间跟踪了</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500</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家世界大公司，发现</a:t>
            </a:r>
            <a:r>
              <a:rPr lang="zh-CN" altLang="zh-CN" sz="2400" b="1" dirty="0">
                <a:solidFill>
                  <a:srgbClr val="FF8500"/>
                </a:solidFill>
                <a:latin typeface="微软雅黑" panose="020B0503020204020204" pitchFamily="34" charset="-122"/>
                <a:ea typeface="微软雅黑" panose="020B0503020204020204" pitchFamily="34" charset="-122"/>
              </a:rPr>
              <a:t>百年不衰的企业</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都有一个共同特点</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p:transition>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9843591" y="1124744"/>
            <a:ext cx="1728192" cy="624080"/>
          </a:xfrm>
          <a:prstGeom prst="roundRect">
            <a:avLst>
              <a:gd name="adj" fmla="val 4305"/>
            </a:avLst>
          </a:prstGeom>
          <a:solidFill>
            <a:srgbClr val="FF8500"/>
          </a:solidFill>
          <a:ln>
            <a:solidFill>
              <a:srgbClr val="FF85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客户至上</a:t>
            </a:r>
          </a:p>
        </p:txBody>
      </p:sp>
      <p:sp>
        <p:nvSpPr>
          <p:cNvPr id="9" name="矩形 8"/>
          <p:cNvSpPr/>
          <p:nvPr/>
        </p:nvSpPr>
        <p:spPr>
          <a:xfrm>
            <a:off x="3002831" y="1844824"/>
            <a:ext cx="8568952" cy="572464"/>
          </a:xfrm>
          <a:prstGeom prst="rect">
            <a:avLst/>
          </a:prstGeom>
        </p:spPr>
        <p:txBody>
          <a:bodyPr wrap="square">
            <a:spAutoFit/>
          </a:bodyPr>
          <a:lstStyle/>
          <a:p>
            <a:pPr algn="r">
              <a:lnSpc>
                <a:spcPct val="13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客户是衣食父母、客户是上帝</a:t>
            </a:r>
          </a:p>
        </p:txBody>
      </p:sp>
      <p:sp>
        <p:nvSpPr>
          <p:cNvPr id="10" name="TextBox 3"/>
          <p:cNvSpPr txBox="1">
            <a:spLocks noChangeArrowheads="1"/>
          </p:cNvSpPr>
          <p:nvPr/>
        </p:nvSpPr>
        <p:spPr bwMode="auto">
          <a:xfrm>
            <a:off x="791351" y="3075925"/>
            <a:ext cx="1078043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marL="285750" indent="-285750" eaLnBrk="1" hangingPunct="1">
              <a:lnSpc>
                <a:spcPct val="150000"/>
              </a:lnSpc>
              <a:buFont typeface="Wingdings" panose="05000000000000000000" pitchFamily="2" charset="2"/>
              <a:buChar char="p"/>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尊重客户，理解客户，持续提供超越客户期望的产品和服务，引导积极、健康的现代生活方式。这是万科一直坚持和倡导的理念。</a:t>
            </a:r>
          </a:p>
          <a:p>
            <a:pPr marL="285750" indent="-285750" eaLnBrk="1" hangingPunct="1">
              <a:lnSpc>
                <a:spcPct val="150000"/>
              </a:lnSpc>
              <a:buFont typeface="Wingdings" panose="05000000000000000000" pitchFamily="2" charset="2"/>
              <a:buChar char="p"/>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在客户眼中，我们每一位员工都代表万科。</a:t>
            </a:r>
          </a:p>
          <a:p>
            <a:pPr marL="285750" indent="-285750" eaLnBrk="1" hangingPunct="1">
              <a:lnSpc>
                <a:spcPct val="150000"/>
              </a:lnSpc>
              <a:buFont typeface="Wingdings" panose="05000000000000000000" pitchFamily="2" charset="2"/>
              <a:buChar char="p"/>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我们</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的失误，对于客户而言，就是</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100%</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的损失。</a:t>
            </a:r>
          </a:p>
          <a:p>
            <a:pPr marL="285750" indent="-285750" eaLnBrk="1" hangingPunct="1">
              <a:lnSpc>
                <a:spcPct val="150000"/>
              </a:lnSpc>
              <a:buFont typeface="Wingdings" panose="05000000000000000000" pitchFamily="2" charset="2"/>
              <a:buChar char="p"/>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衡量我们成功与否的最重要的标准，是我们让客户满意的程度。</a:t>
            </a:r>
          </a:p>
          <a:p>
            <a:pPr marL="285750" indent="-285750" eaLnBrk="1" hangingPunct="1">
              <a:lnSpc>
                <a:spcPct val="150000"/>
              </a:lnSpc>
              <a:buFont typeface="Wingdings" panose="05000000000000000000" pitchFamily="2" charset="2"/>
              <a:buChar char="p"/>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与客户一起成长，让万科在投诉中完美。</a:t>
            </a:r>
          </a:p>
        </p:txBody>
      </p:sp>
      <p:sp>
        <p:nvSpPr>
          <p:cNvPr id="11" name="圆角矩形 10"/>
          <p:cNvSpPr/>
          <p:nvPr/>
        </p:nvSpPr>
        <p:spPr>
          <a:xfrm>
            <a:off x="914599" y="2559095"/>
            <a:ext cx="5256584" cy="496389"/>
          </a:xfrm>
          <a:prstGeom prst="roundRect">
            <a:avLst>
              <a:gd name="adj" fmla="val 5451"/>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案例：客户是我们永远的伙伴（万科）</a:t>
            </a:r>
            <a:r>
              <a:rPr lang="en-US" altLang="zh-CN"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
        <p:nvSpPr>
          <p:cNvPr id="12" name="矩形 1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普世的商业价值观是根本。</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普世的商业价值观是根本。</a:t>
            </a:r>
          </a:p>
        </p:txBody>
      </p:sp>
      <p:sp>
        <p:nvSpPr>
          <p:cNvPr id="7" name="圆角矩形 6"/>
          <p:cNvSpPr/>
          <p:nvPr/>
        </p:nvSpPr>
        <p:spPr>
          <a:xfrm>
            <a:off x="9843591" y="1124744"/>
            <a:ext cx="1728192" cy="624080"/>
          </a:xfrm>
          <a:prstGeom prst="roundRect">
            <a:avLst>
              <a:gd name="adj" fmla="val 4305"/>
            </a:avLst>
          </a:prstGeom>
          <a:solidFill>
            <a:srgbClr val="FF8500"/>
          </a:solidFill>
          <a:ln>
            <a:solidFill>
              <a:srgbClr val="FF85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诚信</a:t>
            </a:r>
          </a:p>
        </p:txBody>
      </p:sp>
      <p:sp>
        <p:nvSpPr>
          <p:cNvPr id="13" name="矩形 12"/>
          <p:cNvSpPr/>
          <p:nvPr/>
        </p:nvSpPr>
        <p:spPr>
          <a:xfrm>
            <a:off x="3002831" y="1844824"/>
            <a:ext cx="8568952" cy="525657"/>
          </a:xfrm>
          <a:prstGeom prst="rect">
            <a:avLst/>
          </a:prstGeom>
        </p:spPr>
        <p:txBody>
          <a:bodyPr wrap="square">
            <a:spAutoFit/>
          </a:bodyPr>
          <a:lstStyle/>
          <a:p>
            <a:pPr algn="r">
              <a:lnSpc>
                <a:spcPct val="13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信守承诺，言而有信的</a:t>
            </a:r>
            <a:r>
              <a:rPr lang="zh-CN" altLang="en-US" sz="2400" b="1" dirty="0">
                <a:solidFill>
                  <a:srgbClr val="FF8500"/>
                </a:solidFill>
                <a:latin typeface="微软雅黑" panose="020B0503020204020204" pitchFamily="34" charset="-122"/>
                <a:ea typeface="微软雅黑" panose="020B0503020204020204" pitchFamily="34" charset="-122"/>
              </a:rPr>
              <a:t>契约精神</a:t>
            </a:r>
          </a:p>
        </p:txBody>
      </p:sp>
      <p:sp>
        <p:nvSpPr>
          <p:cNvPr id="14" name="TextBox 3"/>
          <p:cNvSpPr txBox="1">
            <a:spLocks noChangeArrowheads="1"/>
          </p:cNvSpPr>
          <p:nvPr/>
        </p:nvSpPr>
        <p:spPr bwMode="auto">
          <a:xfrm>
            <a:off x="791351" y="5274348"/>
            <a:ext cx="10780431"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与潘石屹的合作，一次用烟盒签字、一次饭店菜单签字，两次合计</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60</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亿元的合作金额。</a:t>
            </a:r>
          </a:p>
        </p:txBody>
      </p:sp>
      <p:sp>
        <p:nvSpPr>
          <p:cNvPr id="15" name="圆角矩形 14"/>
          <p:cNvSpPr/>
          <p:nvPr/>
        </p:nvSpPr>
        <p:spPr>
          <a:xfrm>
            <a:off x="914599" y="4757518"/>
            <a:ext cx="5256584" cy="496389"/>
          </a:xfrm>
          <a:prstGeom prst="roundRect">
            <a:avLst>
              <a:gd name="adj" fmla="val 5451"/>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任志强：有了信誉，废纸签字也值钱</a:t>
            </a:r>
            <a:r>
              <a:rPr lang="en-US" altLang="zh-CN"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
        <p:nvSpPr>
          <p:cNvPr id="16" name="TextBox 12"/>
          <p:cNvSpPr txBox="1"/>
          <p:nvPr/>
        </p:nvSpPr>
        <p:spPr>
          <a:xfrm>
            <a:off x="1202631" y="2772099"/>
            <a:ext cx="10211876" cy="492443"/>
          </a:xfrm>
          <a:prstGeom prst="rect">
            <a:avLst/>
          </a:prstGeom>
          <a:noFill/>
        </p:spPr>
        <p:txBody>
          <a:bodyPr wrap="square" rtlCol="0">
            <a:spAutoFit/>
          </a:bodyPr>
          <a:lstStyle/>
          <a:p>
            <a:pPr>
              <a:lnSpc>
                <a:spcPct val="130000"/>
              </a:lnSpc>
              <a:spcBef>
                <a:spcPts val="500"/>
              </a:spcBef>
            </a:pPr>
            <a:r>
              <a:rPr lang="zh-CN" altLang="en-US" dirty="0">
                <a:solidFill>
                  <a:srgbClr val="545454"/>
                </a:solidFill>
                <a:latin typeface="微软雅黑" panose="020B0503020204020204" pitchFamily="34" charset="-122"/>
                <a:ea typeface="微软雅黑" panose="020B0503020204020204" pitchFamily="34" charset="-122"/>
              </a:rPr>
              <a:t>要把诚信作为企业的生命加以爱护，“</a:t>
            </a:r>
            <a:r>
              <a:rPr lang="zh-CN" altLang="en-US" sz="2000" b="1" dirty="0">
                <a:solidFill>
                  <a:srgbClr val="FF8500"/>
                </a:solidFill>
                <a:latin typeface="微软雅黑" panose="020B0503020204020204" pitchFamily="34" charset="-122"/>
                <a:ea typeface="微软雅黑" panose="020B0503020204020204" pitchFamily="34" charset="-122"/>
              </a:rPr>
              <a:t>如果没有了诚信就等于是自杀</a:t>
            </a:r>
            <a:r>
              <a:rPr lang="zh-CN" altLang="en-US" dirty="0">
                <a:solidFill>
                  <a:srgbClr val="545454"/>
                </a:solidFill>
                <a:latin typeface="微软雅黑" panose="020B0503020204020204" pitchFamily="34" charset="-122"/>
                <a:ea typeface="微软雅黑" panose="020B0503020204020204" pitchFamily="34" charset="-122"/>
              </a:rPr>
              <a:t>”。</a:t>
            </a:r>
            <a:r>
              <a:rPr lang="en-US" altLang="zh-CN" dirty="0">
                <a:solidFill>
                  <a:srgbClr val="545454"/>
                </a:solidFill>
                <a:latin typeface="微软雅黑" panose="020B0503020204020204" pitchFamily="34" charset="-122"/>
                <a:ea typeface="微软雅黑" panose="020B0503020204020204" pitchFamily="34" charset="-122"/>
              </a:rPr>
              <a:t> ——</a:t>
            </a:r>
            <a:r>
              <a:rPr lang="zh-CN" altLang="en-US" dirty="0">
                <a:solidFill>
                  <a:srgbClr val="545454"/>
                </a:solidFill>
                <a:latin typeface="微软雅黑" panose="020B0503020204020204" pitchFamily="34" charset="-122"/>
                <a:ea typeface="微软雅黑" panose="020B0503020204020204" pitchFamily="34" charset="-122"/>
              </a:rPr>
              <a:t>任志强</a:t>
            </a:r>
          </a:p>
        </p:txBody>
      </p:sp>
      <p:sp>
        <p:nvSpPr>
          <p:cNvPr id="17" name="TextBox 13"/>
          <p:cNvSpPr txBox="1"/>
          <p:nvPr/>
        </p:nvSpPr>
        <p:spPr>
          <a:xfrm>
            <a:off x="1202631" y="3336608"/>
            <a:ext cx="10211876" cy="492443"/>
          </a:xfrm>
          <a:prstGeom prst="rect">
            <a:avLst/>
          </a:prstGeom>
          <a:noFill/>
        </p:spPr>
        <p:txBody>
          <a:bodyPr wrap="square" rtlCol="0">
            <a:spAutoFit/>
          </a:bodyPr>
          <a:lstStyle/>
          <a:p>
            <a:pPr>
              <a:lnSpc>
                <a:spcPct val="130000"/>
              </a:lnSpc>
              <a:spcBef>
                <a:spcPts val="500"/>
              </a:spcBef>
            </a:pPr>
            <a:r>
              <a:rPr lang="zh-CN" altLang="en-US" dirty="0">
                <a:solidFill>
                  <a:srgbClr val="545454"/>
                </a:solidFill>
                <a:latin typeface="微软雅黑" panose="020B0503020204020204" pitchFamily="34" charset="-122"/>
                <a:ea typeface="微软雅黑" panose="020B0503020204020204" pitchFamily="34" charset="-122"/>
              </a:rPr>
              <a:t>企业诚信，首先体现在企业提供的产品和服务方面，特别是要保证</a:t>
            </a:r>
            <a:r>
              <a:rPr lang="zh-CN" altLang="en-US" sz="2000" b="1" dirty="0">
                <a:solidFill>
                  <a:srgbClr val="FF8500"/>
                </a:solidFill>
                <a:latin typeface="微软雅黑" panose="020B0503020204020204" pitchFamily="34" charset="-122"/>
                <a:ea typeface="微软雅黑" panose="020B0503020204020204" pitchFamily="34" charset="-122"/>
              </a:rPr>
              <a:t>产品品质过硬</a:t>
            </a:r>
            <a:r>
              <a:rPr lang="zh-CN" altLang="en-US" dirty="0">
                <a:solidFill>
                  <a:srgbClr val="545454"/>
                </a:solidFill>
                <a:latin typeface="微软雅黑" panose="020B0503020204020204" pitchFamily="34" charset="-122"/>
                <a:ea typeface="微软雅黑" panose="020B0503020204020204" pitchFamily="34" charset="-122"/>
              </a:rPr>
              <a:t>。 </a:t>
            </a:r>
            <a:r>
              <a:rPr lang="en-US" altLang="zh-CN" dirty="0">
                <a:solidFill>
                  <a:srgbClr val="545454"/>
                </a:solidFill>
                <a:latin typeface="微软雅黑" panose="020B0503020204020204" pitchFamily="34" charset="-122"/>
                <a:ea typeface="微软雅黑" panose="020B0503020204020204" pitchFamily="34" charset="-122"/>
              </a:rPr>
              <a:t>——</a:t>
            </a:r>
            <a:r>
              <a:rPr lang="zh-CN" altLang="en-US" dirty="0">
                <a:solidFill>
                  <a:srgbClr val="545454"/>
                </a:solidFill>
                <a:latin typeface="微软雅黑" panose="020B0503020204020204" pitchFamily="34" charset="-122"/>
                <a:ea typeface="微软雅黑" panose="020B0503020204020204" pitchFamily="34" charset="-122"/>
              </a:rPr>
              <a:t>茅于轼</a:t>
            </a:r>
          </a:p>
        </p:txBody>
      </p:sp>
      <p:sp>
        <p:nvSpPr>
          <p:cNvPr id="18" name="圆角矩形 17"/>
          <p:cNvSpPr/>
          <p:nvPr/>
        </p:nvSpPr>
        <p:spPr>
          <a:xfrm>
            <a:off x="914599" y="2894747"/>
            <a:ext cx="288032" cy="288032"/>
          </a:xfrm>
          <a:prstGeom prst="round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9" name="圆角矩形 18"/>
          <p:cNvSpPr/>
          <p:nvPr/>
        </p:nvSpPr>
        <p:spPr>
          <a:xfrm>
            <a:off x="914599" y="3429000"/>
            <a:ext cx="288032" cy="288032"/>
          </a:xfrm>
          <a:prstGeom prst="round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不要忽略了“以人为本”。</a:t>
            </a:r>
          </a:p>
        </p:txBody>
      </p:sp>
      <p:sp>
        <p:nvSpPr>
          <p:cNvPr id="11" name="矩形 10"/>
          <p:cNvSpPr/>
          <p:nvPr/>
        </p:nvSpPr>
        <p:spPr>
          <a:xfrm>
            <a:off x="842591" y="1412776"/>
            <a:ext cx="10513168" cy="400110"/>
          </a:xfrm>
          <a:prstGeom prst="rect">
            <a:avLst/>
          </a:prstGeom>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当代企业价值观一个最突出的特征就是坚持以人为本。“以人为本”可以从两个角度来考虑：</a:t>
            </a:r>
          </a:p>
        </p:txBody>
      </p:sp>
      <p:sp>
        <p:nvSpPr>
          <p:cNvPr id="20" name="TextBox 12"/>
          <p:cNvSpPr txBox="1"/>
          <p:nvPr/>
        </p:nvSpPr>
        <p:spPr>
          <a:xfrm>
            <a:off x="1202631" y="2830515"/>
            <a:ext cx="10211876" cy="892552"/>
          </a:xfrm>
          <a:prstGeom prst="rect">
            <a:avLst/>
          </a:prstGeom>
          <a:noFill/>
        </p:spPr>
        <p:txBody>
          <a:bodyPr wrap="square" rtlCol="0">
            <a:spAutoFit/>
          </a:bodyPr>
          <a:lstStyle/>
          <a:p>
            <a:pPr>
              <a:lnSpc>
                <a:spcPct val="130000"/>
              </a:lnSpc>
              <a:spcBef>
                <a:spcPts val="500"/>
              </a:spcBef>
            </a:pPr>
            <a:r>
              <a:rPr lang="zh-CN" altLang="en-US" dirty="0">
                <a:solidFill>
                  <a:srgbClr val="545454"/>
                </a:solidFill>
                <a:latin typeface="微软雅黑" panose="020B0503020204020204" pitchFamily="34" charset="-122"/>
                <a:ea typeface="微软雅黑" panose="020B0503020204020204" pitchFamily="34" charset="-122"/>
              </a:rPr>
              <a:t>一是从利益分配的角度，扭转原本只注重客户利益、股东利益而忽略员工利益的情况，</a:t>
            </a:r>
            <a:r>
              <a:rPr lang="zh-CN" altLang="en-US" sz="2000" b="1" dirty="0">
                <a:solidFill>
                  <a:srgbClr val="FF8500"/>
                </a:solidFill>
                <a:latin typeface="微软雅黑" panose="020B0503020204020204" pitchFamily="34" charset="-122"/>
                <a:ea typeface="微软雅黑" panose="020B0503020204020204" pitchFamily="34" charset="-122"/>
              </a:rPr>
              <a:t>适度提升员工利益的分配额度</a:t>
            </a:r>
            <a:r>
              <a:rPr lang="zh-CN" altLang="en-US" dirty="0">
                <a:solidFill>
                  <a:srgbClr val="545454"/>
                </a:solidFill>
                <a:latin typeface="微软雅黑" panose="020B0503020204020204" pitchFamily="34" charset="-122"/>
                <a:ea typeface="微软雅黑" panose="020B0503020204020204" pitchFamily="34" charset="-122"/>
              </a:rPr>
              <a:t>，找到促进企业竞争力提升，有利于企业发展的</a:t>
            </a:r>
            <a:r>
              <a:rPr lang="zh-CN" altLang="en-US" sz="2000" b="1" dirty="0">
                <a:solidFill>
                  <a:srgbClr val="FF8500"/>
                </a:solidFill>
                <a:latin typeface="微软雅黑" panose="020B0503020204020204" pitchFamily="34" charset="-122"/>
                <a:ea typeface="微软雅黑" panose="020B0503020204020204" pitchFamily="34" charset="-122"/>
              </a:rPr>
              <a:t>最佳平衡点</a:t>
            </a:r>
            <a:r>
              <a:rPr lang="zh-CN" altLang="en-US" dirty="0">
                <a:solidFill>
                  <a:srgbClr val="545454"/>
                </a:solidFill>
                <a:latin typeface="微软雅黑" panose="020B0503020204020204" pitchFamily="34" charset="-122"/>
                <a:ea typeface="微软雅黑" panose="020B0503020204020204" pitchFamily="34" charset="-122"/>
              </a:rPr>
              <a:t>。</a:t>
            </a:r>
          </a:p>
        </p:txBody>
      </p:sp>
      <p:sp>
        <p:nvSpPr>
          <p:cNvPr id="21" name="TextBox 13"/>
          <p:cNvSpPr txBox="1"/>
          <p:nvPr/>
        </p:nvSpPr>
        <p:spPr>
          <a:xfrm>
            <a:off x="1202631" y="3947628"/>
            <a:ext cx="10211876" cy="1212640"/>
          </a:xfrm>
          <a:prstGeom prst="rect">
            <a:avLst/>
          </a:prstGeom>
          <a:noFill/>
        </p:spPr>
        <p:txBody>
          <a:bodyPr wrap="square" rtlCol="0">
            <a:spAutoFit/>
          </a:bodyPr>
          <a:lstStyle/>
          <a:p>
            <a:pPr>
              <a:lnSpc>
                <a:spcPct val="130000"/>
              </a:lnSpc>
              <a:spcBef>
                <a:spcPts val="500"/>
              </a:spcBef>
            </a:pPr>
            <a:r>
              <a:rPr lang="zh-CN" altLang="en-US" dirty="0">
                <a:solidFill>
                  <a:srgbClr val="545454"/>
                </a:solidFill>
                <a:latin typeface="微软雅黑" panose="020B0503020204020204" pitchFamily="34" charset="-122"/>
                <a:ea typeface="微软雅黑" panose="020B0503020204020204" pitchFamily="34" charset="-122"/>
              </a:rPr>
              <a:t>二是对</a:t>
            </a:r>
            <a:r>
              <a:rPr lang="zh-CN" altLang="en-US" sz="2000" b="1" dirty="0">
                <a:solidFill>
                  <a:srgbClr val="FF8500"/>
                </a:solidFill>
                <a:latin typeface="微软雅黑" panose="020B0503020204020204" pitchFamily="34" charset="-122"/>
                <a:ea typeface="微软雅黑" panose="020B0503020204020204" pitchFamily="34" charset="-122"/>
              </a:rPr>
              <a:t>人性基本规律</a:t>
            </a:r>
            <a:r>
              <a:rPr lang="zh-CN" altLang="en-US" dirty="0">
                <a:solidFill>
                  <a:srgbClr val="545454"/>
                </a:solidFill>
                <a:latin typeface="微软雅黑" panose="020B0503020204020204" pitchFamily="34" charset="-122"/>
                <a:ea typeface="微软雅黑" panose="020B0503020204020204" pitchFamily="34" charset="-122"/>
              </a:rPr>
              <a:t>和</a:t>
            </a:r>
            <a:r>
              <a:rPr lang="zh-CN" altLang="en-US" sz="2000" b="1" dirty="0">
                <a:solidFill>
                  <a:srgbClr val="FF8500"/>
                </a:solidFill>
                <a:latin typeface="微软雅黑" panose="020B0503020204020204" pitchFamily="34" charset="-122"/>
                <a:ea typeface="微软雅黑" panose="020B0503020204020204" pitchFamily="34" charset="-122"/>
              </a:rPr>
              <a:t>人的发展客观规律</a:t>
            </a:r>
            <a:r>
              <a:rPr lang="zh-CN" altLang="en-US" dirty="0">
                <a:solidFill>
                  <a:srgbClr val="545454"/>
                </a:solidFill>
                <a:latin typeface="微软雅黑" panose="020B0503020204020204" pitchFamily="34" charset="-122"/>
                <a:ea typeface="微软雅黑" panose="020B0503020204020204" pitchFamily="34" charset="-122"/>
              </a:rPr>
              <a:t>的尊重，就是俗称的人性化管理，即重视人、尊重人、关心人、理解人、信任人、发展人、激励人、成就人，注重感情投资，倡导平等沟通，鼓励民主参与，确保利益公平，营造平等、尊重、亲和、信任、合作、分享、快乐和爱的团队氛围。</a:t>
            </a:r>
          </a:p>
        </p:txBody>
      </p:sp>
      <p:sp>
        <p:nvSpPr>
          <p:cNvPr id="22" name="圆角矩形 21"/>
          <p:cNvSpPr/>
          <p:nvPr/>
        </p:nvSpPr>
        <p:spPr>
          <a:xfrm>
            <a:off x="914599" y="2953163"/>
            <a:ext cx="288032" cy="288032"/>
          </a:xfrm>
          <a:prstGeom prst="round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3" name="圆角矩形 22"/>
          <p:cNvSpPr/>
          <p:nvPr/>
        </p:nvSpPr>
        <p:spPr>
          <a:xfrm>
            <a:off x="914599" y="4040020"/>
            <a:ext cx="288032" cy="288032"/>
          </a:xfrm>
          <a:prstGeom prst="round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3.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要促进企业竞争力的提升。</a:t>
            </a:r>
          </a:p>
        </p:txBody>
      </p:sp>
      <p:sp>
        <p:nvSpPr>
          <p:cNvPr id="8" name="矩形 7"/>
          <p:cNvSpPr/>
          <p:nvPr/>
        </p:nvSpPr>
        <p:spPr>
          <a:xfrm>
            <a:off x="842591" y="1412776"/>
            <a:ext cx="10801200" cy="954107"/>
          </a:xfrm>
          <a:prstGeom prst="rect">
            <a:avLst/>
          </a:prstGeom>
        </p:spPr>
        <p:txBody>
          <a:bodyPr wrap="square">
            <a:spAutoFit/>
          </a:bodyPr>
          <a:lstStyle/>
          <a:p>
            <a:pPr>
              <a:lnSpc>
                <a:spcPct val="14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从前面文化特性的分析中，我们了解，建设文化目的主要是为了让群体更有竞争力，因此，</a:t>
            </a:r>
            <a:r>
              <a:rPr lang="zh-CN" altLang="en-US" sz="2000" b="1" dirty="0">
                <a:solidFill>
                  <a:srgbClr val="FF8500"/>
                </a:solidFill>
                <a:latin typeface="微软雅黑" panose="020B0503020204020204" pitchFamily="34" charset="-122"/>
                <a:ea typeface="微软雅黑" panose="020B0503020204020204" pitchFamily="34" charset="-122"/>
              </a:rPr>
              <a:t>企业文化建设要围绕企业竞争力的提升来开展</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。比如，前面所举赵武灵王胡服骑射的例子。</a:t>
            </a:r>
          </a:p>
        </p:txBody>
      </p:sp>
      <p:sp>
        <p:nvSpPr>
          <p:cNvPr id="9" name="矩形 8"/>
          <p:cNvSpPr/>
          <p:nvPr/>
        </p:nvSpPr>
        <p:spPr>
          <a:xfrm>
            <a:off x="986607" y="3284984"/>
            <a:ext cx="8424936" cy="2520280"/>
          </a:xfrm>
          <a:prstGeom prst="rect">
            <a:avLst/>
          </a:prstGeom>
          <a:solidFill>
            <a:srgbClr val="E9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86607" y="3284984"/>
            <a:ext cx="1152128" cy="144016"/>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30623" y="3573016"/>
            <a:ext cx="8136904" cy="2108269"/>
          </a:xfrm>
          <a:prstGeom prst="rect">
            <a:avLst/>
          </a:prstGeom>
        </p:spPr>
        <p:txBody>
          <a:bodyPr wrap="square">
            <a:spAutoFit/>
          </a:bodyPr>
          <a:lstStyle/>
          <a:p>
            <a:pPr>
              <a:lnSpc>
                <a:spcPct val="140000"/>
              </a:lnSpc>
              <a:spcBef>
                <a:spcPts val="6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张瑞敏通过“砸冰箱”事件使海尔职工树立起了“</a:t>
            </a:r>
            <a:r>
              <a:rPr lang="zh-CN" altLang="en-US" b="1" dirty="0">
                <a:solidFill>
                  <a:srgbClr val="FF8500"/>
                </a:solidFill>
                <a:latin typeface="微软雅黑" panose="020B0503020204020204" pitchFamily="34" charset="-122"/>
                <a:ea typeface="微软雅黑" panose="020B0503020204020204" pitchFamily="34" charset="-122"/>
              </a:rPr>
              <a:t>有缺陷的产品就是废品</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”的观念。海尔从转变员工的质量观念入手，实现品牌经营。坚持“海尔创世界名牌：第一是质量、第二是质量、第三还是质量”的宗旨，走向世界。</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40000"/>
              </a:lnSpc>
              <a:spcBef>
                <a:spcPts val="60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通过狠抓质量管理，海尔获得了我国电冰箱的首块质量金牌，海尔的品牌得以初步树立。</a:t>
            </a: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560" y="2672915"/>
            <a:ext cx="2088232" cy="3132349"/>
          </a:xfrm>
          <a:prstGeom prst="rect">
            <a:avLst/>
          </a:prstGeom>
          <a:noFill/>
          <a:ln w="19050">
            <a:solidFill>
              <a:schemeClr val="bg1"/>
            </a:solidFill>
          </a:ln>
        </p:spPr>
      </p:pic>
      <p:sp>
        <p:nvSpPr>
          <p:cNvPr id="15" name="矩形 14"/>
          <p:cNvSpPr/>
          <p:nvPr/>
        </p:nvSpPr>
        <p:spPr>
          <a:xfrm>
            <a:off x="3362871" y="3096263"/>
            <a:ext cx="4378122" cy="410882"/>
          </a:xfrm>
          <a:prstGeom prst="rect">
            <a:avLst/>
          </a:prstGeom>
        </p:spPr>
        <p:txBody>
          <a:bodyPr wrap="none">
            <a:spAutoFit/>
          </a:bodyPr>
          <a:lstStyle/>
          <a:p>
            <a:pPr indent="266700" algn="just">
              <a:lnSpc>
                <a:spcPct val="115000"/>
              </a:lnSpc>
              <a:spcAft>
                <a:spcPts val="420"/>
              </a:spcAft>
            </a:pPr>
            <a:r>
              <a:rPr lang="zh-CN" altLang="zh-CN" b="1" kern="100" dirty="0">
                <a:solidFill>
                  <a:srgbClr val="FF8500"/>
                </a:solidFill>
                <a:latin typeface="微软雅黑" panose="020B0503020204020204" pitchFamily="34" charset="-122"/>
                <a:ea typeface="微软雅黑" panose="020B0503020204020204" pitchFamily="34" charset="-122"/>
              </a:rPr>
              <a:t>【案例：海尔质量文化与企业竞争力】</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如何理解文化</a:t>
            </a:r>
            <a:endParaRPr lang="zh-CN" altLang="en-US" sz="2000" dirty="0"/>
          </a:p>
        </p:txBody>
      </p:sp>
      <p:sp>
        <p:nvSpPr>
          <p:cNvPr id="19" name="矩形 18"/>
          <p:cNvSpPr/>
          <p:nvPr/>
        </p:nvSpPr>
        <p:spPr>
          <a:xfrm>
            <a:off x="842591" y="1725860"/>
            <a:ext cx="10781138" cy="1300869"/>
          </a:xfrm>
          <a:prstGeom prst="rect">
            <a:avLst/>
          </a:prstGeom>
        </p:spPr>
        <p:txBody>
          <a:bodyPr wrap="square">
            <a:spAutoFit/>
          </a:bodyPr>
          <a:lstStyle/>
          <a:p>
            <a:pPr marL="285750" indent="-285750">
              <a:lnSpc>
                <a:spcPct val="130000"/>
              </a:lnSpc>
              <a:spcBef>
                <a:spcPts val="500"/>
              </a:spcBef>
              <a:buFont typeface="Wingdings" panose="05000000000000000000" pitchFamily="2" charset="2"/>
              <a:buChar char="n"/>
            </a:pPr>
            <a:r>
              <a:rPr lang="zh-CN" altLang="en-US" dirty="0">
                <a:solidFill>
                  <a:schemeClr val="accent2"/>
                </a:solidFill>
                <a:latin typeface="微软雅黑" panose="020B0503020204020204" pitchFamily="34" charset="-122"/>
                <a:ea typeface="微软雅黑" panose="020B0503020204020204" pitchFamily="34" charset="-122"/>
              </a:rPr>
              <a:t>文化究竟是什么？似乎谁都知道，又似乎谁也说不清楚</a:t>
            </a:r>
            <a:r>
              <a:rPr lang="en-US" altLang="zh-CN" dirty="0">
                <a:solidFill>
                  <a:schemeClr val="accent2"/>
                </a:solidFill>
                <a:latin typeface="微软雅黑" panose="020B0503020204020204" pitchFamily="34" charset="-122"/>
                <a:ea typeface="微软雅黑" panose="020B0503020204020204" pitchFamily="34" charset="-122"/>
              </a:rPr>
              <a:t>……</a:t>
            </a:r>
          </a:p>
          <a:p>
            <a:pPr marL="285750" indent="-285750">
              <a:lnSpc>
                <a:spcPct val="130000"/>
              </a:lnSpc>
              <a:spcBef>
                <a:spcPts val="500"/>
              </a:spcBef>
              <a:buFont typeface="Wingdings" panose="05000000000000000000" pitchFamily="2" charset="2"/>
              <a:buChar char="n"/>
            </a:pPr>
            <a:r>
              <a:rPr lang="zh-CN" altLang="en-US" dirty="0">
                <a:solidFill>
                  <a:schemeClr val="accent2"/>
                </a:solidFill>
                <a:latin typeface="微软雅黑" panose="020B0503020204020204" pitchFamily="34" charset="-122"/>
                <a:ea typeface="微软雅黑" panose="020B0503020204020204" pitchFamily="34" charset="-122"/>
              </a:rPr>
              <a:t>对“文化”的定义多达两百多种，但没有公认的、令人满意的定义。</a:t>
            </a:r>
            <a:endParaRPr lang="en-US" altLang="zh-CN" dirty="0">
              <a:solidFill>
                <a:schemeClr val="accent2"/>
              </a:solidFill>
              <a:latin typeface="微软雅黑" panose="020B0503020204020204" pitchFamily="34" charset="-122"/>
              <a:ea typeface="微软雅黑" panose="020B0503020204020204" pitchFamily="34" charset="-122"/>
            </a:endParaRPr>
          </a:p>
          <a:p>
            <a:pPr marL="285750" indent="-285750">
              <a:lnSpc>
                <a:spcPct val="130000"/>
              </a:lnSpc>
              <a:spcBef>
                <a:spcPts val="500"/>
              </a:spcBef>
              <a:buFont typeface="Wingdings" panose="05000000000000000000" pitchFamily="2" charset="2"/>
              <a:buChar char="n"/>
            </a:pPr>
            <a:r>
              <a:rPr lang="zh-CN" altLang="en-US" dirty="0">
                <a:solidFill>
                  <a:schemeClr val="accent2"/>
                </a:solidFill>
                <a:latin typeface="微软雅黑" panose="020B0503020204020204" pitchFamily="34" charset="-122"/>
                <a:ea typeface="微软雅黑" panose="020B0503020204020204" pitchFamily="34" charset="-122"/>
              </a:rPr>
              <a:t>多数定义：广义的文化是人类创造的物质财富和精神财富的总和，狭义仅指精神财富</a:t>
            </a:r>
            <a:r>
              <a:rPr lang="zh-CN" altLang="en-US" dirty="0">
                <a:solidFill>
                  <a:srgbClr val="545454"/>
                </a:solidFill>
                <a:latin typeface="微软雅黑" panose="020B0503020204020204" pitchFamily="34" charset="-122"/>
                <a:ea typeface="微软雅黑" panose="020B0503020204020204" pitchFamily="34" charset="-122"/>
              </a:rPr>
              <a:t>。</a:t>
            </a:r>
          </a:p>
        </p:txBody>
      </p:sp>
      <p:sp>
        <p:nvSpPr>
          <p:cNvPr id="20" name="矩形 19"/>
          <p:cNvSpPr/>
          <p:nvPr/>
        </p:nvSpPr>
        <p:spPr>
          <a:xfrm>
            <a:off x="842592" y="4365104"/>
            <a:ext cx="6927070" cy="1240917"/>
          </a:xfrm>
          <a:prstGeom prst="rect">
            <a:avLst/>
          </a:prstGeom>
        </p:spPr>
        <p:txBody>
          <a:bodyPr wrap="square">
            <a:spAutoFit/>
          </a:bodyPr>
          <a:lstStyle/>
          <a:p>
            <a:pPr>
              <a:lnSpc>
                <a:spcPct val="15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“文化”一词，似乎能够包罗万象，又似乎很虚，虚到无法理解。</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3600" b="1" dirty="0">
                <a:solidFill>
                  <a:srgbClr val="FF8500"/>
                </a:solidFill>
                <a:latin typeface="微软雅黑" panose="020B0503020204020204" pitchFamily="34" charset="-122"/>
                <a:ea typeface="微软雅黑" panose="020B0503020204020204" pitchFamily="34" charset="-122"/>
              </a:rPr>
              <a:t>您是如何理解文化的呢？</a:t>
            </a:r>
          </a:p>
        </p:txBody>
      </p:sp>
      <p:pic>
        <p:nvPicPr>
          <p:cNvPr id="22" name="图片 21"/>
          <p:cNvPicPr>
            <a:picLocks noChangeAspect="1"/>
          </p:cNvPicPr>
          <p:nvPr/>
        </p:nvPicPr>
        <p:blipFill rotWithShape="1">
          <a:blip r:embed="rId2" cstate="print">
            <a:extLst>
              <a:ext uri="{28A0092B-C50C-407E-A947-70E740481C1C}">
                <a14:useLocalDpi xmlns:a14="http://schemas.microsoft.com/office/drawing/2010/main" val="0"/>
              </a:ext>
            </a:extLst>
          </a:blip>
          <a:srcRect l="7020" r="6353" b="90"/>
          <a:stretch>
            <a:fillRect/>
          </a:stretch>
        </p:blipFill>
        <p:spPr>
          <a:xfrm>
            <a:off x="8994197" y="400139"/>
            <a:ext cx="3099661" cy="5938316"/>
          </a:xfrm>
          <a:prstGeom prst="rect">
            <a:avLst/>
          </a:prstGeom>
        </p:spPr>
      </p:pic>
      <p:sp>
        <p:nvSpPr>
          <p:cNvPr id="23" name="TextBox 1"/>
          <p:cNvSpPr txBox="1"/>
          <p:nvPr/>
        </p:nvSpPr>
        <p:spPr>
          <a:xfrm>
            <a:off x="842591" y="1246932"/>
            <a:ext cx="3312368" cy="369332"/>
          </a:xfrm>
          <a:prstGeom prst="rect">
            <a:avLst/>
          </a:prstGeom>
          <a:noFill/>
        </p:spPr>
        <p:txBody>
          <a:bodyPr wrap="square" rtlCol="0">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）大家都很困惑</a:t>
            </a:r>
          </a:p>
        </p:txBody>
      </p:sp>
      <p:grpSp>
        <p:nvGrpSpPr>
          <p:cNvPr id="30" name="组合 29"/>
          <p:cNvGrpSpPr/>
          <p:nvPr/>
        </p:nvGrpSpPr>
        <p:grpSpPr>
          <a:xfrm>
            <a:off x="842591" y="1616264"/>
            <a:ext cx="3627679" cy="72000"/>
            <a:chOff x="842591" y="1616264"/>
            <a:chExt cx="3627679" cy="72000"/>
          </a:xfrm>
        </p:grpSpPr>
        <p:cxnSp>
          <p:nvCxnSpPr>
            <p:cNvPr id="27" name="直接连接符 26"/>
            <p:cNvCxnSpPr/>
            <p:nvPr/>
          </p:nvCxnSpPr>
          <p:spPr>
            <a:xfrm>
              <a:off x="870270" y="1652264"/>
              <a:ext cx="3600000" cy="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42591" y="1616264"/>
              <a:ext cx="72000" cy="72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要服务于企业的发展战略。</a:t>
            </a:r>
          </a:p>
        </p:txBody>
      </p:sp>
      <p:sp>
        <p:nvSpPr>
          <p:cNvPr id="11" name="矩形 10"/>
          <p:cNvSpPr/>
          <p:nvPr/>
        </p:nvSpPr>
        <p:spPr>
          <a:xfrm>
            <a:off x="842591" y="1196752"/>
            <a:ext cx="10513168" cy="954107"/>
          </a:xfrm>
          <a:prstGeom prst="rect">
            <a:avLst/>
          </a:prstGeom>
        </p:spPr>
        <p:txBody>
          <a:bodyPr wrap="square">
            <a:spAutoFit/>
          </a:bodyPr>
          <a:lstStyle/>
          <a:p>
            <a:pPr>
              <a:lnSpc>
                <a:spcPct val="14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企业文化不可能作为单一的附加行为独立存在，它必须结合企业的发展阶段及运营水平，</a:t>
            </a:r>
            <a:r>
              <a:rPr lang="zh-CN" altLang="en-US" sz="2000" b="1" dirty="0">
                <a:solidFill>
                  <a:srgbClr val="FF8500"/>
                </a:solidFill>
                <a:latin typeface="微软雅黑" panose="020B0503020204020204" pitchFamily="34" charset="-122"/>
                <a:ea typeface="微软雅黑" panose="020B0503020204020204" pitchFamily="34" charset="-122"/>
              </a:rPr>
              <a:t>服务于企业的发展战略</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。同样，不同的战略也会塑造和强化不同的文化。</a:t>
            </a:r>
          </a:p>
        </p:txBody>
      </p:sp>
      <p:sp>
        <p:nvSpPr>
          <p:cNvPr id="16" name="矩形 15"/>
          <p:cNvSpPr/>
          <p:nvPr/>
        </p:nvSpPr>
        <p:spPr>
          <a:xfrm>
            <a:off x="986607" y="2348879"/>
            <a:ext cx="10225136" cy="3562523"/>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dirty="0">
              <a:solidFill>
                <a:sysClr val="window" lastClr="FFFFFF"/>
              </a:solidFill>
              <a:latin typeface="Tahoma" panose="020B0604030504040204"/>
              <a:ea typeface="微软雅黑" panose="020B0503020204020204" pitchFamily="34" charset="-122"/>
            </a:endParaRPr>
          </a:p>
        </p:txBody>
      </p:sp>
      <p:graphicFrame>
        <p:nvGraphicFramePr>
          <p:cNvPr id="17" name="表格 16"/>
          <p:cNvGraphicFramePr>
            <a:graphicFrameLocks noGrp="1"/>
          </p:cNvGraphicFramePr>
          <p:nvPr/>
        </p:nvGraphicFramePr>
        <p:xfrm>
          <a:off x="1103326" y="2441042"/>
          <a:ext cx="10009112" cy="3404429"/>
        </p:xfrm>
        <a:graphic>
          <a:graphicData uri="http://schemas.openxmlformats.org/drawingml/2006/table">
            <a:tbl>
              <a:tblPr firstRow="1" firstCol="1" bandRow="1">
                <a:tableStyleId>{21E4AEA4-8DFA-4A89-87EB-49C32662AFE0}</a:tableStyleId>
              </a:tblPr>
              <a:tblGrid>
                <a:gridCol w="1837116">
                  <a:extLst>
                    <a:ext uri="{9D8B030D-6E8A-4147-A177-3AD203B41FA5}">
                      <a16:colId xmlns:a16="http://schemas.microsoft.com/office/drawing/2014/main" val="20000"/>
                    </a:ext>
                  </a:extLst>
                </a:gridCol>
                <a:gridCol w="3610882">
                  <a:extLst>
                    <a:ext uri="{9D8B030D-6E8A-4147-A177-3AD203B41FA5}">
                      <a16:colId xmlns:a16="http://schemas.microsoft.com/office/drawing/2014/main" val="20001"/>
                    </a:ext>
                  </a:extLst>
                </a:gridCol>
                <a:gridCol w="4561114">
                  <a:extLst>
                    <a:ext uri="{9D8B030D-6E8A-4147-A177-3AD203B41FA5}">
                      <a16:colId xmlns:a16="http://schemas.microsoft.com/office/drawing/2014/main" val="20002"/>
                    </a:ext>
                  </a:extLst>
                </a:gridCol>
              </a:tblGrid>
              <a:tr h="486347">
                <a:tc>
                  <a:txBody>
                    <a:bodyPr/>
                    <a:lstStyle/>
                    <a:p>
                      <a:pPr algn="ctr" fontAlgn="ctr"/>
                      <a:r>
                        <a:rPr lang="zh-CN" altLang="en-US" sz="1800" u="none" strike="noStrike" dirty="0">
                          <a:effectLst/>
                          <a:latin typeface="微软雅黑" panose="020B0503020204020204" pitchFamily="34" charset="-122"/>
                          <a:ea typeface="微软雅黑" panose="020B0503020204020204" pitchFamily="34" charset="-122"/>
                        </a:rPr>
                        <a:t>战略</a:t>
                      </a:r>
                      <a:endParaRPr lang="en-US" sz="18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marL="0" algn="ctr" defTabSz="914400" rtl="0" eaLnBrk="1" fontAlgn="ctr" latinLnBrk="0" hangingPunct="1"/>
                      <a:r>
                        <a:rPr lang="zh-CN" altLang="en-US" sz="1800" u="none" strike="noStrike" kern="1200" dirty="0">
                          <a:effectLst/>
                          <a:latin typeface="微软雅黑" panose="020B0503020204020204" pitchFamily="34" charset="-122"/>
                          <a:ea typeface="微软雅黑" panose="020B0503020204020204" pitchFamily="34" charset="-122"/>
                        </a:rPr>
                        <a:t>战略重点</a:t>
                      </a:r>
                      <a:endParaRPr lang="zh-CN" altLang="en-US"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marL="0" algn="ctr" defTabSz="914400" rtl="0" eaLnBrk="1" fontAlgn="ctr" latinLnBrk="0" hangingPunct="1"/>
                      <a:r>
                        <a:rPr lang="zh-CN" altLang="en-US" sz="1800" u="none" strike="noStrike" kern="1200" dirty="0">
                          <a:effectLst/>
                          <a:latin typeface="微软雅黑" panose="020B0503020204020204" pitchFamily="34" charset="-122"/>
                          <a:ea typeface="微软雅黑" panose="020B0503020204020204" pitchFamily="34" charset="-122"/>
                        </a:rPr>
                        <a:t>文化特点</a:t>
                      </a:r>
                      <a:endParaRPr lang="zh-CN" altLang="en-US" sz="18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9525" marR="9525" marT="9525" marB="0" anchor="ctr"/>
                </a:tc>
                <a:extLst>
                  <a:ext uri="{0D108BD9-81ED-4DB2-BD59-A6C34878D82A}">
                    <a16:rowId xmlns:a16="http://schemas.microsoft.com/office/drawing/2014/main" val="10000"/>
                  </a:ext>
                </a:extLst>
              </a:tr>
              <a:tr h="486347">
                <a:tc>
                  <a:txBody>
                    <a:bodyPr/>
                    <a:lstStyle/>
                    <a:p>
                      <a:pPr algn="ctr">
                        <a:lnSpc>
                          <a:spcPts val="1875"/>
                        </a:lnSpc>
                        <a:spcAft>
                          <a:spcPts val="0"/>
                        </a:spcAft>
                      </a:pPr>
                      <a:r>
                        <a:rPr lang="zh-CN" altLang="en-US" sz="1600" u="none" strike="noStrike" kern="1200" dirty="0">
                          <a:effectLst/>
                          <a:latin typeface="微软雅黑" panose="020B0503020204020204" pitchFamily="34" charset="-122"/>
                          <a:ea typeface="微软雅黑" panose="020B0503020204020204" pitchFamily="34" charset="-122"/>
                        </a:rPr>
                        <a:t>领先者战略</a:t>
                      </a:r>
                      <a:endParaRPr lang="zh-CN" sz="16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独创、首创</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marL="0" algn="ctr" defTabSz="914400" rtl="0" eaLnBrk="1" latinLnBrk="0" hangingPunct="1">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冒险、开拓精神</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1"/>
                  </a:ext>
                </a:extLst>
              </a:tr>
              <a:tr h="486347">
                <a:tc>
                  <a:txBody>
                    <a:bodyPr/>
                    <a:lstStyle/>
                    <a:p>
                      <a:pPr marL="0" algn="ctr" defTabSz="914400" rtl="0" eaLnBrk="1" latinLnBrk="0" hangingPunct="1">
                        <a:lnSpc>
                          <a:spcPts val="1875"/>
                        </a:lnSpc>
                        <a:spcAft>
                          <a:spcPts val="0"/>
                        </a:spcAft>
                      </a:pPr>
                      <a:r>
                        <a:rPr lang="zh-CN" sz="1600" u="none" strike="noStrike" kern="1200">
                          <a:effectLst/>
                          <a:latin typeface="微软雅黑" panose="020B0503020204020204" pitchFamily="34" charset="-122"/>
                          <a:ea typeface="微软雅黑" panose="020B0503020204020204" pitchFamily="34" charset="-122"/>
                        </a:rPr>
                        <a:t>跟随者战略</a:t>
                      </a:r>
                      <a:endParaRPr lang="zh-CN" sz="1600" b="1" u="none" strike="noStrike" kern="120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跟进和改良</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marL="0" algn="ctr" defTabSz="914400" rtl="0" eaLnBrk="1" latinLnBrk="0" hangingPunct="1">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稳健、务实精神</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2"/>
                  </a:ext>
                </a:extLst>
              </a:tr>
              <a:tr h="486347">
                <a:tc>
                  <a:txBody>
                    <a:bodyPr/>
                    <a:lstStyle/>
                    <a:p>
                      <a:pPr marL="0" algn="ctr" defTabSz="914400" rtl="0" eaLnBrk="1" latinLnBrk="0" hangingPunct="1">
                        <a:lnSpc>
                          <a:spcPts val="1875"/>
                        </a:lnSpc>
                        <a:spcAft>
                          <a:spcPts val="0"/>
                        </a:spcAft>
                      </a:pPr>
                      <a:r>
                        <a:rPr lang="zh-CN" sz="1600" u="none" strike="noStrike" kern="1200" dirty="0">
                          <a:effectLst/>
                          <a:latin typeface="微软雅黑" panose="020B0503020204020204" pitchFamily="34" charset="-122"/>
                          <a:ea typeface="微软雅黑" panose="020B0503020204020204" pitchFamily="34" charset="-122"/>
                        </a:rPr>
                        <a:t>低成本战略</a:t>
                      </a:r>
                      <a:endParaRPr lang="zh-CN" sz="16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扩大规模，降低成本</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marL="0" algn="ctr" defTabSz="914400" rtl="0" eaLnBrk="1" latinLnBrk="0" hangingPunct="1">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成本文化</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3"/>
                  </a:ext>
                </a:extLst>
              </a:tr>
              <a:tr h="486347">
                <a:tc>
                  <a:txBody>
                    <a:bodyPr/>
                    <a:lstStyle/>
                    <a:p>
                      <a:pPr marL="0" algn="ctr" defTabSz="914400" rtl="0" eaLnBrk="1" latinLnBrk="0" hangingPunct="1">
                        <a:lnSpc>
                          <a:spcPts val="1875"/>
                        </a:lnSpc>
                        <a:spcAft>
                          <a:spcPts val="0"/>
                        </a:spcAft>
                      </a:pPr>
                      <a:r>
                        <a:rPr lang="zh-CN" sz="1600" u="none" strike="noStrike" kern="1200" dirty="0">
                          <a:effectLst/>
                          <a:latin typeface="微软雅黑" panose="020B0503020204020204" pitchFamily="34" charset="-122"/>
                          <a:ea typeface="微软雅黑" panose="020B0503020204020204" pitchFamily="34" charset="-122"/>
                        </a:rPr>
                        <a:t>差异化战略</a:t>
                      </a:r>
                      <a:endParaRPr lang="zh-CN" sz="16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创新和差异</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marL="0" algn="ctr" defTabSz="914400" rtl="0" eaLnBrk="1" latinLnBrk="0" hangingPunct="1">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创新文化</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4"/>
                  </a:ext>
                </a:extLst>
              </a:tr>
              <a:tr h="486347">
                <a:tc>
                  <a:txBody>
                    <a:bodyPr/>
                    <a:lstStyle/>
                    <a:p>
                      <a:pPr marL="0" algn="ctr" defTabSz="914400" rtl="0" eaLnBrk="1" latinLnBrk="0" hangingPunct="1">
                        <a:lnSpc>
                          <a:spcPts val="1875"/>
                        </a:lnSpc>
                        <a:spcAft>
                          <a:spcPts val="0"/>
                        </a:spcAft>
                      </a:pPr>
                      <a:r>
                        <a:rPr lang="zh-CN" sz="1600" u="none" strike="noStrike" kern="1200" dirty="0">
                          <a:effectLst/>
                          <a:latin typeface="微软雅黑" panose="020B0503020204020204" pitchFamily="34" charset="-122"/>
                          <a:ea typeface="微软雅黑" panose="020B0503020204020204" pitchFamily="34" charset="-122"/>
                        </a:rPr>
                        <a:t>专业化战略</a:t>
                      </a:r>
                      <a:endParaRPr lang="zh-CN" sz="16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集中资源做擅长领域，专、细、精</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marL="0" algn="ctr" defTabSz="914400" rtl="0" eaLnBrk="1" latinLnBrk="0" hangingPunct="1">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严谨、精益求精</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5"/>
                  </a:ext>
                </a:extLst>
              </a:tr>
              <a:tr h="486347">
                <a:tc>
                  <a:txBody>
                    <a:bodyPr/>
                    <a:lstStyle/>
                    <a:p>
                      <a:pPr marL="0" algn="ctr" defTabSz="914400" rtl="0" eaLnBrk="1" latinLnBrk="0" hangingPunct="1">
                        <a:lnSpc>
                          <a:spcPts val="1875"/>
                        </a:lnSpc>
                        <a:spcAft>
                          <a:spcPts val="0"/>
                        </a:spcAft>
                      </a:pPr>
                      <a:r>
                        <a:rPr lang="zh-CN" sz="1600" u="none" strike="noStrike" kern="1200" dirty="0">
                          <a:effectLst/>
                          <a:latin typeface="微软雅黑" panose="020B0503020204020204" pitchFamily="34" charset="-122"/>
                          <a:ea typeface="微软雅黑" panose="020B0503020204020204" pitchFamily="34" charset="-122"/>
                        </a:rPr>
                        <a:t>多元化战略</a:t>
                      </a:r>
                      <a:endParaRPr lang="zh-CN" sz="1600" b="1" u="none" strike="noStrike" kern="12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强调开放思维，开发新领域</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marL="0" algn="ctr" defTabSz="914400" rtl="0" eaLnBrk="1" latinLnBrk="0" hangingPunct="1">
                        <a:spcAft>
                          <a:spcPts val="0"/>
                        </a:spcAft>
                      </a:pPr>
                      <a:r>
                        <a:rPr lang="zh-CN" sz="1600" kern="1200" dirty="0">
                          <a:solidFill>
                            <a:schemeClr val="tx1">
                              <a:lumMod val="65000"/>
                              <a:lumOff val="35000"/>
                            </a:schemeClr>
                          </a:solidFill>
                          <a:effectLst/>
                          <a:latin typeface="微软雅黑" panose="020B0503020204020204" pitchFamily="34" charset="-122"/>
                          <a:ea typeface="微软雅黑" panose="020B0503020204020204" pitchFamily="34" charset="-122"/>
                        </a:rPr>
                        <a:t>灵活、开放，敢于尝试</a:t>
                      </a:r>
                      <a:endParaRPr lang="zh-CN" sz="1600" b="1" kern="1200" dirty="0">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5.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企业优秀的传统文化需要挖掘和弘扬。</a:t>
            </a:r>
          </a:p>
        </p:txBody>
      </p:sp>
      <p:sp>
        <p:nvSpPr>
          <p:cNvPr id="6" name="矩形 5"/>
          <p:cNvSpPr/>
          <p:nvPr/>
        </p:nvSpPr>
        <p:spPr>
          <a:xfrm>
            <a:off x="914599" y="1124744"/>
            <a:ext cx="4824536" cy="2246769"/>
          </a:xfrm>
          <a:prstGeom prst="rect">
            <a:avLst/>
          </a:prstGeom>
        </p:spPr>
        <p:txBody>
          <a:bodyPr wrap="square">
            <a:spAutoFit/>
          </a:bodyPr>
          <a:lstStyle/>
          <a:p>
            <a:pPr>
              <a:lnSpc>
                <a:spcPct val="14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企业的传统文化受</a:t>
            </a:r>
            <a:r>
              <a:rPr lang="zh-CN" altLang="en-US" sz="2000" b="1" dirty="0">
                <a:solidFill>
                  <a:srgbClr val="FF8500"/>
                </a:solidFill>
                <a:latin typeface="微软雅黑" panose="020B0503020204020204" pitchFamily="34" charset="-122"/>
                <a:ea typeface="微软雅黑" panose="020B0503020204020204" pitchFamily="34" charset="-122"/>
              </a:rPr>
              <a:t>企业创办者的影响是最大的</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，这些都是企业过去的成功基因，是企业的</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DNA</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，是企业最宝贵的精神财富，是企业文化应该继承和发扬的。</a:t>
            </a:r>
          </a:p>
          <a:p>
            <a:pPr>
              <a:lnSpc>
                <a:spcPct val="140000"/>
              </a:lnSpc>
            </a:pP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圆角矩形 6"/>
          <p:cNvSpPr/>
          <p:nvPr/>
        </p:nvSpPr>
        <p:spPr>
          <a:xfrm>
            <a:off x="951109" y="4221088"/>
            <a:ext cx="10620674" cy="1512169"/>
          </a:xfrm>
          <a:prstGeom prst="roundRect">
            <a:avLst>
              <a:gd name="adj" fmla="val 1280"/>
            </a:avLst>
          </a:prstGeom>
          <a:solidFill>
            <a:srgbClr val="FF8500"/>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endParaRPr lang="zh-CN" altLang="en-US" sz="2400" kern="0" dirty="0">
              <a:solidFill>
                <a:sysClr val="window" lastClr="FFFFFF"/>
              </a:solidFill>
              <a:latin typeface="华康俪金黑W8(P)" panose="020B0800000000000000" pitchFamily="34" charset="-122"/>
              <a:ea typeface="华康俪金黑W8(P)" panose="020B0800000000000000" pitchFamily="34" charset="-122"/>
            </a:endParaRPr>
          </a:p>
        </p:txBody>
      </p:sp>
      <p:sp>
        <p:nvSpPr>
          <p:cNvPr id="8" name="矩形 7"/>
          <p:cNvSpPr/>
          <p:nvPr/>
        </p:nvSpPr>
        <p:spPr>
          <a:xfrm>
            <a:off x="1058615" y="4307758"/>
            <a:ext cx="10369152" cy="1338828"/>
          </a:xfrm>
          <a:prstGeom prst="rect">
            <a:avLst/>
          </a:prstGeom>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美国新港新闻造船和码头公司的创办人杭亭顿曾经在</a:t>
            </a:r>
            <a:r>
              <a:rPr lang="en-US" altLang="zh-CN" b="1" dirty="0">
                <a:solidFill>
                  <a:schemeClr val="bg1"/>
                </a:solidFill>
                <a:latin typeface="微软雅黑" panose="020B0503020204020204" pitchFamily="34" charset="-122"/>
                <a:ea typeface="微软雅黑" panose="020B0503020204020204" pitchFamily="34" charset="-122"/>
              </a:rPr>
              <a:t>1866</a:t>
            </a:r>
            <a:r>
              <a:rPr lang="zh-CN" altLang="en-US" b="1" dirty="0">
                <a:solidFill>
                  <a:schemeClr val="bg1"/>
                </a:solidFill>
                <a:latin typeface="微软雅黑" panose="020B0503020204020204" pitchFamily="34" charset="-122"/>
                <a:ea typeface="微软雅黑" panose="020B0503020204020204" pitchFamily="34" charset="-122"/>
              </a:rPr>
              <a:t>年说过这样一段话：“</a:t>
            </a:r>
            <a:r>
              <a:rPr lang="zh-CN" altLang="en-US" b="1" dirty="0">
                <a:solidFill>
                  <a:srgbClr val="FFFF00"/>
                </a:solidFill>
                <a:latin typeface="微软雅黑" panose="020B0503020204020204" pitchFamily="34" charset="-122"/>
                <a:ea typeface="微软雅黑" panose="020B0503020204020204" pitchFamily="34" charset="-122"/>
              </a:rPr>
              <a:t>我们要造好船，如果可能的话，赚点钱。如果必要的话，赔点钱。但永远要造好船</a:t>
            </a:r>
            <a:r>
              <a:rPr lang="zh-CN" altLang="en-US" b="1" dirty="0">
                <a:solidFill>
                  <a:schemeClr val="bg1"/>
                </a:solidFill>
                <a:latin typeface="微软雅黑" panose="020B0503020204020204" pitchFamily="34" charset="-122"/>
                <a:ea typeface="微软雅黑" panose="020B0503020204020204" pitchFamily="34" charset="-122"/>
              </a:rPr>
              <a:t>。”直到</a:t>
            </a:r>
            <a:r>
              <a:rPr lang="en-US" altLang="zh-CN" b="1" dirty="0">
                <a:solidFill>
                  <a:schemeClr val="bg1"/>
                </a:solidFill>
                <a:latin typeface="微软雅黑" panose="020B0503020204020204" pitchFamily="34" charset="-122"/>
                <a:ea typeface="微软雅黑" panose="020B0503020204020204" pitchFamily="34" charset="-122"/>
              </a:rPr>
              <a:t>1987</a:t>
            </a:r>
            <a:r>
              <a:rPr lang="zh-CN" altLang="en-US" b="1" dirty="0">
                <a:solidFill>
                  <a:schemeClr val="bg1"/>
                </a:solidFill>
                <a:latin typeface="微软雅黑" panose="020B0503020204020204" pitchFamily="34" charset="-122"/>
                <a:ea typeface="微软雅黑" panose="020B0503020204020204" pitchFamily="34" charset="-122"/>
              </a:rPr>
              <a:t>年，他的这段话还被他的公司的副总裁引用并铭刻在公司最显眼的地方，成为公司的文化和信仰。 </a:t>
            </a:r>
            <a:endParaRPr lang="zh-CN" altLang="en-US" sz="4000" b="1" dirty="0">
              <a:solidFill>
                <a:srgbClr val="FFFF00"/>
              </a:solidFill>
              <a:latin typeface="微软雅黑" panose="020B0503020204020204" pitchFamily="34" charset="-122"/>
              <a:ea typeface="微软雅黑" panose="020B0503020204020204" pitchFamily="34" charset="-122"/>
            </a:endParaRPr>
          </a:p>
        </p:txBody>
      </p:sp>
      <p:pic>
        <p:nvPicPr>
          <p:cNvPr id="9" name="Picture 6" descr="http://media.hamptonroads.com/cache/files/images/blogs/961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5908203" y="1145548"/>
            <a:ext cx="5616624" cy="2931524"/>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6.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跟上时代脉搏，提高认同度。</a:t>
            </a:r>
          </a:p>
        </p:txBody>
      </p:sp>
      <p:sp>
        <p:nvSpPr>
          <p:cNvPr id="10" name="矩形 9"/>
          <p:cNvSpPr/>
          <p:nvPr/>
        </p:nvSpPr>
        <p:spPr>
          <a:xfrm>
            <a:off x="842591" y="1225428"/>
            <a:ext cx="10873208" cy="476541"/>
          </a:xfrm>
          <a:prstGeom prst="rect">
            <a:avLst/>
          </a:prstGeom>
        </p:spPr>
        <p:txBody>
          <a:bodyPr wrap="square">
            <a:spAutoFit/>
          </a:bodyPr>
          <a:lstStyle/>
          <a:p>
            <a:pPr>
              <a:lnSpc>
                <a:spcPct val="14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企业文化的时代印记是非常明显的。过去耳熟能详的口号，是否真的就是得到员工的认同？</a:t>
            </a:r>
          </a:p>
        </p:txBody>
      </p:sp>
      <p:sp>
        <p:nvSpPr>
          <p:cNvPr id="11" name="TextBox 6"/>
          <p:cNvSpPr txBox="1"/>
          <p:nvPr/>
        </p:nvSpPr>
        <p:spPr>
          <a:xfrm>
            <a:off x="791352" y="4931362"/>
            <a:ext cx="10623155" cy="956672"/>
          </a:xfrm>
          <a:prstGeom prst="rect">
            <a:avLst/>
          </a:prstGeom>
          <a:noFill/>
        </p:spPr>
        <p:txBody>
          <a:bodyPr wrap="square" rtlCol="0">
            <a:spAutoFit/>
          </a:bodyPr>
          <a:lstStyle/>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讲奉献，不如讲有</a:t>
            </a:r>
            <a:r>
              <a:rPr lang="zh-CN" altLang="en-US" sz="2000" b="1" dirty="0">
                <a:solidFill>
                  <a:srgbClr val="FF8500"/>
                </a:solidFill>
                <a:latin typeface="微软雅黑" panose="020B0503020204020204" pitchFamily="34" charset="-122"/>
                <a:ea typeface="微软雅黑" panose="020B0503020204020204" pitchFamily="34" charset="-122"/>
              </a:rPr>
              <a:t>付出才有收获</a:t>
            </a:r>
            <a:r>
              <a:rPr lang="zh-CN" altLang="en-US" dirty="0">
                <a:solidFill>
                  <a:srgbClr val="545454"/>
                </a:solidFill>
                <a:latin typeface="微软雅黑" panose="020B0503020204020204" pitchFamily="34" charset="-122"/>
                <a:ea typeface="微软雅黑" panose="020B0503020204020204" pitchFamily="34" charset="-122"/>
              </a:rPr>
              <a:t>；</a:t>
            </a:r>
            <a:endParaRPr lang="en-US" altLang="zh-CN" dirty="0">
              <a:solidFill>
                <a:srgbClr val="545454"/>
              </a:solidFill>
              <a:latin typeface="微软雅黑" panose="020B0503020204020204" pitchFamily="34" charset="-122"/>
              <a:ea typeface="微软雅黑" panose="020B0503020204020204" pitchFamily="34" charset="-122"/>
            </a:endParaRPr>
          </a:p>
          <a:p>
            <a:pPr marL="285750" indent="-285750">
              <a:lnSpc>
                <a:spcPct val="130000"/>
              </a:lnSpc>
              <a:spcBef>
                <a:spcPts val="500"/>
              </a:spcBef>
              <a:buFont typeface="Wingdings" panose="05000000000000000000" pitchFamily="2" charset="2"/>
              <a:buChar char="n"/>
            </a:pPr>
            <a:r>
              <a:rPr lang="zh-CN" altLang="en-US" dirty="0">
                <a:solidFill>
                  <a:srgbClr val="545454"/>
                </a:solidFill>
                <a:latin typeface="微软雅黑" panose="020B0503020204020204" pitchFamily="34" charset="-122"/>
                <a:ea typeface="微软雅黑" panose="020B0503020204020204" pitchFamily="34" charset="-122"/>
              </a:rPr>
              <a:t>讲敬业，更要强调</a:t>
            </a:r>
            <a:r>
              <a:rPr lang="zh-CN" altLang="en-US" sz="2000" b="1" dirty="0">
                <a:solidFill>
                  <a:srgbClr val="FF8500"/>
                </a:solidFill>
                <a:latin typeface="微软雅黑" panose="020B0503020204020204" pitchFamily="34" charset="-122"/>
                <a:ea typeface="微软雅黑" panose="020B0503020204020204" pitchFamily="34" charset="-122"/>
              </a:rPr>
              <a:t>职业道德、个人品牌</a:t>
            </a:r>
            <a:r>
              <a:rPr lang="zh-CN" altLang="en-US" dirty="0">
                <a:solidFill>
                  <a:srgbClr val="545454"/>
                </a:solidFill>
                <a:latin typeface="微软雅黑" panose="020B0503020204020204" pitchFamily="34" charset="-122"/>
                <a:ea typeface="微软雅黑" panose="020B0503020204020204" pitchFamily="34" charset="-122"/>
              </a:rPr>
              <a:t>。</a:t>
            </a:r>
          </a:p>
        </p:txBody>
      </p:sp>
      <p:sp>
        <p:nvSpPr>
          <p:cNvPr id="2" name="矩形 1"/>
          <p:cNvSpPr/>
          <p:nvPr/>
        </p:nvSpPr>
        <p:spPr>
          <a:xfrm>
            <a:off x="870270" y="1901211"/>
            <a:ext cx="10662088" cy="993092"/>
          </a:xfrm>
          <a:prstGeom prst="rect">
            <a:avLst/>
          </a:prstGeom>
        </p:spPr>
        <p:txBody>
          <a:bodyPr wrap="square">
            <a:spAutoFit/>
          </a:bodyPr>
          <a:lstStyle/>
          <a:p>
            <a:pPr algn="just">
              <a:lnSpc>
                <a:spcPct val="115000"/>
              </a:lnSpc>
              <a:spcAft>
                <a:spcPts val="420"/>
              </a:spcAft>
            </a:pPr>
            <a:r>
              <a:rPr lang="zh-CN" altLang="zh-CN" sz="2400" b="1" kern="100" dirty="0">
                <a:solidFill>
                  <a:schemeClr val="tx1">
                    <a:lumMod val="65000"/>
                    <a:lumOff val="35000"/>
                  </a:schemeClr>
                </a:solidFill>
                <a:latin typeface="微软雅黑" panose="020B0503020204020204" pitchFamily="34" charset="-122"/>
                <a:ea typeface="微软雅黑" panose="020B0503020204020204" pitchFamily="34" charset="-122"/>
                <a:cs typeface="宋体-18030"/>
              </a:rPr>
              <a:t>艰苦奋斗</a:t>
            </a:r>
            <a:r>
              <a:rPr lang="zh-CN" altLang="zh-CN" sz="2400" b="1" kern="100" dirty="0">
                <a:solidFill>
                  <a:srgbClr val="FF9300"/>
                </a:solidFill>
                <a:latin typeface="微软雅黑" panose="020B0503020204020204" pitchFamily="34" charset="-122"/>
                <a:ea typeface="微软雅黑" panose="020B0503020204020204" pitchFamily="34" charset="-122"/>
                <a:cs typeface="宋体-18030"/>
              </a:rPr>
              <a:t>，为什么一定要艰苦？为什么就不能是快乐的奋斗呢？</a:t>
            </a:r>
            <a:endParaRPr lang="zh-CN" altLang="zh-CN" sz="2400" b="1" kern="100" dirty="0">
              <a:solidFill>
                <a:srgbClr val="FF9300"/>
              </a:solidFill>
              <a:latin typeface="微软雅黑" panose="020B0503020204020204" pitchFamily="34" charset="-122"/>
              <a:ea typeface="微软雅黑" panose="020B0503020204020204" pitchFamily="34" charset="-122"/>
            </a:endParaRPr>
          </a:p>
          <a:p>
            <a:pPr algn="just">
              <a:lnSpc>
                <a:spcPct val="115000"/>
              </a:lnSpc>
              <a:spcAft>
                <a:spcPts val="420"/>
              </a:spcAft>
            </a:pPr>
            <a:r>
              <a:rPr lang="zh-CN" altLang="zh-CN" sz="2400" b="1" kern="100" dirty="0">
                <a:solidFill>
                  <a:schemeClr val="tx1">
                    <a:lumMod val="65000"/>
                    <a:lumOff val="35000"/>
                  </a:schemeClr>
                </a:solidFill>
                <a:latin typeface="微软雅黑" panose="020B0503020204020204" pitchFamily="34" charset="-122"/>
                <a:ea typeface="微软雅黑" panose="020B0503020204020204" pitchFamily="34" charset="-122"/>
                <a:cs typeface="宋体-18030"/>
              </a:rPr>
              <a:t>无私奉献</a:t>
            </a:r>
            <a:r>
              <a:rPr lang="zh-CN" altLang="zh-CN" sz="2400" b="1" kern="100" dirty="0">
                <a:solidFill>
                  <a:srgbClr val="FF9300"/>
                </a:solidFill>
                <a:latin typeface="微软雅黑" panose="020B0503020204020204" pitchFamily="34" charset="-122"/>
                <a:ea typeface="微软雅黑" panose="020B0503020204020204" pitchFamily="34" charset="-122"/>
                <a:cs typeface="宋体-18030"/>
              </a:rPr>
              <a:t>，我们还要不要吃饭？要不要养家？不如不要工资算了！</a:t>
            </a:r>
            <a:endParaRPr lang="zh-CN" altLang="zh-CN" sz="2400" b="1" kern="100" dirty="0">
              <a:solidFill>
                <a:srgbClr val="FF9300"/>
              </a:solidFill>
              <a:latin typeface="微软雅黑" panose="020B0503020204020204" pitchFamily="34" charset="-122"/>
              <a:ea typeface="微软雅黑" panose="020B0503020204020204" pitchFamily="34" charset="-122"/>
            </a:endParaRPr>
          </a:p>
        </p:txBody>
      </p:sp>
      <p:sp>
        <p:nvSpPr>
          <p:cNvPr id="14" name="TextBox 9"/>
          <p:cNvSpPr txBox="1"/>
          <p:nvPr/>
        </p:nvSpPr>
        <p:spPr>
          <a:xfrm>
            <a:off x="862895" y="3121086"/>
            <a:ext cx="4752526" cy="435504"/>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anose="020B0800000000000000" pitchFamily="34" charset="-122"/>
                <a:ea typeface="华康俪金黑W8(P)" panose="020B0800000000000000" pitchFamily="34" charset="-122"/>
              </a:rPr>
              <a:t>→ 肖知兴博士</a:t>
            </a:r>
          </a:p>
        </p:txBody>
      </p:sp>
      <p:grpSp>
        <p:nvGrpSpPr>
          <p:cNvPr id="15" name="组合 14"/>
          <p:cNvGrpSpPr/>
          <p:nvPr/>
        </p:nvGrpSpPr>
        <p:grpSpPr>
          <a:xfrm>
            <a:off x="862895" y="3610029"/>
            <a:ext cx="10852904" cy="1095233"/>
            <a:chOff x="-155055" y="2770631"/>
            <a:chExt cx="10852904" cy="1095233"/>
          </a:xfrm>
        </p:grpSpPr>
        <p:sp>
          <p:nvSpPr>
            <p:cNvPr id="16" name="圆角矩形 15"/>
            <p:cNvSpPr/>
            <p:nvPr/>
          </p:nvSpPr>
          <p:spPr>
            <a:xfrm>
              <a:off x="-155055" y="2922830"/>
              <a:ext cx="10852904" cy="943034"/>
            </a:xfrm>
            <a:prstGeom prst="roundRect">
              <a:avLst>
                <a:gd name="adj" fmla="val 4375"/>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flipH="1">
              <a:off x="-48110" y="2770631"/>
              <a:ext cx="288032" cy="171464"/>
            </a:xfrm>
            <a:prstGeom prst="triangle">
              <a:avLst>
                <a:gd name="adj" fmla="val 0"/>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TextBox 6"/>
            <p:cNvSpPr txBox="1"/>
            <p:nvPr/>
          </p:nvSpPr>
          <p:spPr>
            <a:xfrm>
              <a:off x="-95099" y="2986655"/>
              <a:ext cx="10648932" cy="732508"/>
            </a:xfrm>
            <a:prstGeom prst="rect">
              <a:avLst/>
            </a:prstGeom>
            <a:noFill/>
          </p:spPr>
          <p:txBody>
            <a:bodyPr wrap="square" rtlCol="0">
              <a:spAutoFit/>
            </a:bodyPr>
            <a:lstStyle/>
            <a:p>
              <a:pPr>
                <a:lnSpc>
                  <a:spcPct val="130000"/>
                </a:lnSpc>
              </a:pPr>
              <a:r>
                <a:rPr lang="zh-CN" altLang="en-US" sz="3200" b="1" dirty="0">
                  <a:solidFill>
                    <a:prstClr val="white"/>
                  </a:solidFill>
                  <a:latin typeface="微软雅黑" panose="020B0503020204020204" pitchFamily="34" charset="-122"/>
                  <a:ea typeface="微软雅黑" panose="020B0503020204020204" pitchFamily="34" charset="-122"/>
                </a:rPr>
                <a:t>大家都是利益最大化的经济人，甭给我来无私奉献那一套。</a:t>
              </a:r>
              <a:endParaRPr lang="zh-CN" altLang="zh-CN" sz="32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0405" y="3735731"/>
            <a:ext cx="2880366" cy="2880366"/>
          </a:xfrm>
          <a:prstGeom prst="rect">
            <a:avLst/>
          </a:prstGeom>
        </p:spPr>
      </p:pic>
      <p:sp>
        <p:nvSpPr>
          <p:cNvPr id="2" name="矩形 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7.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企业价值观和员工价值观和谐统一。</a:t>
            </a:r>
          </a:p>
        </p:txBody>
      </p:sp>
      <p:sp>
        <p:nvSpPr>
          <p:cNvPr id="3" name="矩形 2"/>
          <p:cNvSpPr/>
          <p:nvPr/>
        </p:nvSpPr>
        <p:spPr>
          <a:xfrm>
            <a:off x="842591" y="1225428"/>
            <a:ext cx="10873208" cy="954107"/>
          </a:xfrm>
          <a:prstGeom prst="rect">
            <a:avLst/>
          </a:prstGeom>
        </p:spPr>
        <p:txBody>
          <a:bodyPr wrap="square">
            <a:spAutoFit/>
          </a:bodyPr>
          <a:lstStyle/>
          <a:p>
            <a:pPr>
              <a:lnSpc>
                <a:spcPct val="14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对于任何一个企业而言，只有当企业内绝大部分员工的个人价值观趋同时，整个企业的价值观才可能形成，而企业价值观是企业全体或多数员工一致赞同的共同理念。这也就是说：</a:t>
            </a:r>
          </a:p>
        </p:txBody>
      </p:sp>
      <p:sp>
        <p:nvSpPr>
          <p:cNvPr id="4" name="圆角矩形 3"/>
          <p:cNvSpPr/>
          <p:nvPr/>
        </p:nvSpPr>
        <p:spPr>
          <a:xfrm>
            <a:off x="842591" y="2459981"/>
            <a:ext cx="10620674" cy="1512169"/>
          </a:xfrm>
          <a:prstGeom prst="roundRect">
            <a:avLst>
              <a:gd name="adj" fmla="val 1280"/>
            </a:avLst>
          </a:prstGeom>
          <a:solidFill>
            <a:srgbClr val="FF8500"/>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endParaRPr lang="zh-CN" altLang="en-US" sz="2400" kern="0" dirty="0">
              <a:solidFill>
                <a:sysClr val="window" lastClr="FFFFFF"/>
              </a:solidFill>
              <a:latin typeface="华康俪金黑W8(P)" panose="020B0800000000000000" pitchFamily="34" charset="-122"/>
              <a:ea typeface="华康俪金黑W8(P)" panose="020B0800000000000000" pitchFamily="34" charset="-122"/>
            </a:endParaRPr>
          </a:p>
        </p:txBody>
      </p:sp>
      <p:sp>
        <p:nvSpPr>
          <p:cNvPr id="5" name="矩形 4"/>
          <p:cNvSpPr/>
          <p:nvPr/>
        </p:nvSpPr>
        <p:spPr>
          <a:xfrm>
            <a:off x="950097" y="2546651"/>
            <a:ext cx="10369152" cy="1308884"/>
          </a:xfrm>
          <a:prstGeom prst="rect">
            <a:avLst/>
          </a:prstGeom>
        </p:spPr>
        <p:txBody>
          <a:bodyPr wrap="square">
            <a:spAutoFit/>
          </a:bodyPr>
          <a:lstStyle/>
          <a:p>
            <a:pPr>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企业价值观和与员工个人价值观是和谐统一的，不能是背道而驰的，否则企业何来向心力？</a:t>
            </a:r>
            <a:endParaRPr lang="zh-CN" altLang="en-US" sz="5400" b="1" dirty="0">
              <a:solidFill>
                <a:srgbClr val="FFFF00"/>
              </a:solidFill>
              <a:latin typeface="微软雅黑" panose="020B0503020204020204" pitchFamily="34" charset="-122"/>
              <a:ea typeface="微软雅黑" panose="020B0503020204020204" pitchFamily="34" charset="-122"/>
            </a:endParaRPr>
          </a:p>
        </p:txBody>
      </p:sp>
      <p:sp>
        <p:nvSpPr>
          <p:cNvPr id="6" name="等腰三角形 5"/>
          <p:cNvSpPr/>
          <p:nvPr/>
        </p:nvSpPr>
        <p:spPr>
          <a:xfrm>
            <a:off x="10986452" y="2266205"/>
            <a:ext cx="178271" cy="193776"/>
          </a:xfrm>
          <a:prstGeom prst="triangle">
            <a:avLst>
              <a:gd name="adj" fmla="val 0"/>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12192000" cy="3938963"/>
          </a:xfrm>
          <a:prstGeom prst="rect">
            <a:avLst/>
          </a:prstGeom>
        </p:spPr>
      </p:pic>
      <p:sp>
        <p:nvSpPr>
          <p:cNvPr id="3" name="矩形 2"/>
          <p:cNvSpPr/>
          <p:nvPr/>
        </p:nvSpPr>
        <p:spPr>
          <a:xfrm>
            <a:off x="0" y="3938964"/>
            <a:ext cx="12192000" cy="26233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 Box 2"/>
          <p:cNvSpPr txBox="1">
            <a:spLocks noChangeArrowheads="1"/>
          </p:cNvSpPr>
          <p:nvPr/>
        </p:nvSpPr>
        <p:spPr bwMode="auto">
          <a:xfrm>
            <a:off x="3878263" y="5125234"/>
            <a:ext cx="4435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个人观点 . 请多指正 </a:t>
            </a:r>
          </a:p>
        </p:txBody>
      </p:sp>
      <p:cxnSp>
        <p:nvCxnSpPr>
          <p:cNvPr id="5" name="直接连接符 4"/>
          <p:cNvCxnSpPr/>
          <p:nvPr/>
        </p:nvCxnSpPr>
        <p:spPr>
          <a:xfrm>
            <a:off x="2998813" y="5840639"/>
            <a:ext cx="61943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19"/>
          <p:cNvSpPr txBox="1"/>
          <p:nvPr/>
        </p:nvSpPr>
        <p:spPr>
          <a:xfrm>
            <a:off x="5311170" y="5981359"/>
            <a:ext cx="1919115" cy="369332"/>
          </a:xfrm>
          <a:prstGeom prst="rect">
            <a:avLst/>
          </a:prstGeom>
          <a:noFill/>
        </p:spPr>
        <p:txBody>
          <a:bodyPr wrap="none" rtlCol="0" anchor="ctr">
            <a:spAutoFit/>
          </a:bodyPr>
          <a:lstStyle/>
          <a:p>
            <a:r>
              <a:rPr lang="zh-CN" altLang="en-US" dirty="0">
                <a:solidFill>
                  <a:srgbClr val="FF9300"/>
                </a:solidFill>
                <a:latin typeface="微软雅黑" panose="020B0503020204020204" pitchFamily="34" charset="-122"/>
                <a:ea typeface="微软雅黑" panose="020B0503020204020204" pitchFamily="34" charset="-122"/>
              </a:rPr>
              <a:t>* 感谢您的阅读 *</a:t>
            </a:r>
          </a:p>
        </p:txBody>
      </p:sp>
      <p:sp>
        <p:nvSpPr>
          <p:cNvPr id="7" name="TextBox 3"/>
          <p:cNvSpPr txBox="1"/>
          <p:nvPr/>
        </p:nvSpPr>
        <p:spPr>
          <a:xfrm>
            <a:off x="6967422" y="3911027"/>
            <a:ext cx="5224578" cy="516745"/>
          </a:xfrm>
          <a:prstGeom prst="rect">
            <a:avLst/>
          </a:prstGeom>
          <a:noFill/>
        </p:spPr>
        <p:txBody>
          <a:bodyPr wrap="square">
            <a:spAutoFit/>
          </a:bodyPr>
          <a:lstStyle/>
          <a:p>
            <a:pPr algn="r">
              <a:lnSpc>
                <a:spcPct val="120000"/>
              </a:lnSpc>
              <a:defRPr/>
            </a:pPr>
            <a:endParaRPr lang="en-US" altLang="zh-CN" sz="1200" b="0" dirty="0">
              <a:solidFill>
                <a:prstClr val="white"/>
              </a:solidFill>
              <a:effectLst/>
              <a:latin typeface="微软雅黑" panose="020B0503020204020204" pitchFamily="34" charset="-122"/>
              <a:ea typeface="微软雅黑" panose="020B0503020204020204" pitchFamily="34" charset="-122"/>
            </a:endParaRPr>
          </a:p>
          <a:p>
            <a:pPr algn="r">
              <a:lnSpc>
                <a:spcPct val="120000"/>
              </a:lnSpc>
              <a:defRPr/>
            </a:pPr>
            <a:endParaRPr lang="zh-CN" altLang="en-US" sz="1200" b="0" dirty="0">
              <a:solidFill>
                <a:prstClr val="white"/>
              </a:solidFill>
              <a:effectLst/>
              <a:latin typeface="微软雅黑" panose="020B0503020204020204" pitchFamily="34" charset="-122"/>
              <a:ea typeface="微软雅黑" panose="020B0503020204020204" pitchFamily="34" charset="-122"/>
            </a:endParaRPr>
          </a:p>
        </p:txBody>
      </p:sp>
    </p:spTree>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如何理解文化</a:t>
            </a:r>
            <a:endParaRPr lang="zh-CN" altLang="en-US" sz="2000" dirty="0"/>
          </a:p>
        </p:txBody>
      </p:sp>
      <p:sp>
        <p:nvSpPr>
          <p:cNvPr id="19" name="矩形 18"/>
          <p:cNvSpPr/>
          <p:nvPr/>
        </p:nvSpPr>
        <p:spPr>
          <a:xfrm>
            <a:off x="842591" y="1725860"/>
            <a:ext cx="10781138" cy="1660968"/>
          </a:xfrm>
          <a:prstGeom prst="rect">
            <a:avLst/>
          </a:prstGeom>
        </p:spPr>
        <p:txBody>
          <a:bodyPr wrap="square">
            <a:spAutoFit/>
          </a:bodyPr>
          <a:lstStyle/>
          <a:p>
            <a:pPr marL="285750" indent="-285750">
              <a:lnSpc>
                <a:spcPct val="130000"/>
              </a:lnSpc>
              <a:spcBef>
                <a:spcPts val="500"/>
              </a:spcBef>
              <a:buFont typeface="Wingdings" panose="05000000000000000000" pitchFamily="2" charset="2"/>
              <a:buChar char="n"/>
            </a:pPr>
            <a:r>
              <a:rPr lang="zh-CN" altLang="en-US" dirty="0">
                <a:solidFill>
                  <a:schemeClr val="accent2"/>
                </a:solidFill>
                <a:latin typeface="微软雅黑" panose="020B0503020204020204" pitchFamily="34" charset="-122"/>
                <a:ea typeface="微软雅黑" panose="020B0503020204020204" pitchFamily="34" charset="-122"/>
              </a:rPr>
              <a:t>“观乎天文，以察时变；观乎人文，以化成天下”</a:t>
            </a:r>
            <a:r>
              <a:rPr lang="en-US" altLang="zh-CN" dirty="0">
                <a:solidFill>
                  <a:schemeClr val="accent2"/>
                </a:solidFill>
                <a:latin typeface="微软雅黑" panose="020B0503020204020204" pitchFamily="34" charset="-122"/>
                <a:ea typeface="微软雅黑" panose="020B0503020204020204" pitchFamily="34" charset="-122"/>
              </a:rPr>
              <a:t>——《</a:t>
            </a:r>
            <a:r>
              <a:rPr lang="zh-CN" altLang="en-US" dirty="0">
                <a:solidFill>
                  <a:schemeClr val="accent2"/>
                </a:solidFill>
                <a:latin typeface="微软雅黑" panose="020B0503020204020204" pitchFamily="34" charset="-122"/>
                <a:ea typeface="微软雅黑" panose="020B0503020204020204" pitchFamily="34" charset="-122"/>
              </a:rPr>
              <a:t>易传</a:t>
            </a:r>
            <a:r>
              <a:rPr lang="en-US" altLang="zh-CN" dirty="0">
                <a:solidFill>
                  <a:schemeClr val="accent2"/>
                </a:solidFill>
                <a:latin typeface="微软雅黑" panose="020B0503020204020204" pitchFamily="34" charset="-122"/>
                <a:ea typeface="微软雅黑" panose="020B0503020204020204" pitchFamily="34" charset="-122"/>
              </a:rPr>
              <a:t>》</a:t>
            </a:r>
          </a:p>
          <a:p>
            <a:pPr marL="285750" indent="-285750">
              <a:lnSpc>
                <a:spcPct val="130000"/>
              </a:lnSpc>
              <a:spcBef>
                <a:spcPts val="500"/>
              </a:spcBef>
              <a:buFont typeface="Wingdings" panose="05000000000000000000" pitchFamily="2" charset="2"/>
              <a:buChar char="n"/>
            </a:pPr>
            <a:r>
              <a:rPr lang="en-US" altLang="zh-CN" dirty="0">
                <a:solidFill>
                  <a:schemeClr val="accent2"/>
                </a:solidFill>
                <a:latin typeface="微软雅黑" panose="020B0503020204020204" pitchFamily="34" charset="-122"/>
                <a:ea typeface="微软雅黑" panose="020B0503020204020204" pitchFamily="34" charset="-122"/>
              </a:rPr>
              <a:t>“</a:t>
            </a:r>
            <a:r>
              <a:rPr lang="zh-CN" altLang="en-US" dirty="0">
                <a:solidFill>
                  <a:schemeClr val="accent2"/>
                </a:solidFill>
                <a:latin typeface="微软雅黑" panose="020B0503020204020204" pitchFamily="34" charset="-122"/>
                <a:ea typeface="微软雅黑" panose="020B0503020204020204" pitchFamily="34" charset="-122"/>
              </a:rPr>
              <a:t>圣人之治天下也，先文德而后武力。凡武之兴，为不服也。文化不改，然后加诛”</a:t>
            </a:r>
            <a:r>
              <a:rPr lang="en-US" altLang="zh-CN" dirty="0">
                <a:solidFill>
                  <a:schemeClr val="accent2"/>
                </a:solidFill>
                <a:latin typeface="微软雅黑" panose="020B0503020204020204" pitchFamily="34" charset="-122"/>
                <a:ea typeface="微软雅黑" panose="020B0503020204020204" pitchFamily="34" charset="-122"/>
              </a:rPr>
              <a:t>——《</a:t>
            </a:r>
            <a:r>
              <a:rPr lang="zh-CN" altLang="en-US" dirty="0">
                <a:solidFill>
                  <a:schemeClr val="accent2"/>
                </a:solidFill>
                <a:latin typeface="微软雅黑" panose="020B0503020204020204" pitchFamily="34" charset="-122"/>
                <a:ea typeface="微软雅黑" panose="020B0503020204020204" pitchFamily="34" charset="-122"/>
              </a:rPr>
              <a:t>说苑</a:t>
            </a:r>
            <a:r>
              <a:rPr lang="en-US" altLang="zh-CN" dirty="0">
                <a:solidFill>
                  <a:schemeClr val="accent2"/>
                </a:solidFill>
                <a:latin typeface="微软雅黑" panose="020B0503020204020204" pitchFamily="34" charset="-122"/>
                <a:ea typeface="微软雅黑" panose="020B0503020204020204" pitchFamily="34" charset="-122"/>
              </a:rPr>
              <a:t>》</a:t>
            </a:r>
          </a:p>
          <a:p>
            <a:pPr marL="285750" indent="-285750">
              <a:lnSpc>
                <a:spcPct val="130000"/>
              </a:lnSpc>
              <a:spcBef>
                <a:spcPts val="500"/>
              </a:spcBef>
              <a:buFont typeface="Wingdings" panose="05000000000000000000" pitchFamily="2" charset="2"/>
              <a:buChar char="n"/>
            </a:pPr>
            <a:r>
              <a:rPr lang="en-US" altLang="zh-CN" dirty="0">
                <a:solidFill>
                  <a:schemeClr val="accent2"/>
                </a:solidFill>
                <a:latin typeface="微软雅黑" panose="020B0503020204020204" pitchFamily="34" charset="-122"/>
                <a:ea typeface="微软雅黑" panose="020B0503020204020204" pitchFamily="34" charset="-122"/>
              </a:rPr>
              <a:t>“</a:t>
            </a:r>
            <a:r>
              <a:rPr lang="zh-CN" altLang="en-US" dirty="0">
                <a:solidFill>
                  <a:schemeClr val="accent2"/>
                </a:solidFill>
                <a:latin typeface="微软雅黑" panose="020B0503020204020204" pitchFamily="34" charset="-122"/>
                <a:ea typeface="微软雅黑" panose="020B0503020204020204" pitchFamily="34" charset="-122"/>
              </a:rPr>
              <a:t>文化”的本义是“以文教化”，它表示对人知识的学习、性情的陶冶、品德的教养等，比如，“没文化，真可怕”，“他是文化人”等语境中含义。</a:t>
            </a:r>
          </a:p>
        </p:txBody>
      </p:sp>
      <p:sp>
        <p:nvSpPr>
          <p:cNvPr id="23" name="TextBox 1"/>
          <p:cNvSpPr txBox="1"/>
          <p:nvPr/>
        </p:nvSpPr>
        <p:spPr>
          <a:xfrm>
            <a:off x="842591" y="1246932"/>
            <a:ext cx="3312368" cy="369332"/>
          </a:xfrm>
          <a:prstGeom prst="rect">
            <a:avLst/>
          </a:prstGeom>
          <a:noFill/>
        </p:spPr>
        <p:txBody>
          <a:bodyPr wrap="square" rtlCol="0">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）探寻“文化”起源</a:t>
            </a:r>
          </a:p>
        </p:txBody>
      </p:sp>
      <p:grpSp>
        <p:nvGrpSpPr>
          <p:cNvPr id="30" name="组合 29"/>
          <p:cNvGrpSpPr/>
          <p:nvPr/>
        </p:nvGrpSpPr>
        <p:grpSpPr>
          <a:xfrm>
            <a:off x="842591" y="1616264"/>
            <a:ext cx="3627679" cy="72000"/>
            <a:chOff x="842591" y="1616264"/>
            <a:chExt cx="3627679" cy="72000"/>
          </a:xfrm>
        </p:grpSpPr>
        <p:cxnSp>
          <p:nvCxnSpPr>
            <p:cNvPr id="27" name="直接连接符 26"/>
            <p:cNvCxnSpPr/>
            <p:nvPr/>
          </p:nvCxnSpPr>
          <p:spPr>
            <a:xfrm>
              <a:off x="870270" y="1652264"/>
              <a:ext cx="3600000" cy="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42591" y="1616264"/>
              <a:ext cx="72000" cy="72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842592" y="4365104"/>
            <a:ext cx="7920879" cy="969496"/>
          </a:xfrm>
          <a:prstGeom prst="rect">
            <a:avLst/>
          </a:prstGeom>
        </p:spPr>
        <p:txBody>
          <a:bodyPr wrap="square">
            <a:spAutoFit/>
          </a:bodyPr>
          <a:lstStyle/>
          <a:p>
            <a:pPr>
              <a:lnSpc>
                <a:spcPct val="15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现在“文化”已成为一个内涵丰富、外延宽广的多维概念。</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比如，</a:t>
            </a:r>
            <a:r>
              <a:rPr lang="zh-CN" altLang="en-US" sz="2000" b="1" dirty="0">
                <a:solidFill>
                  <a:srgbClr val="FF8500"/>
                </a:solidFill>
                <a:latin typeface="微软雅黑" panose="020B0503020204020204" pitchFamily="34" charset="-122"/>
                <a:ea typeface="微软雅黑" panose="020B0503020204020204" pitchFamily="34" charset="-122"/>
              </a:rPr>
              <a:t>服装文化、酒文化、茶文化、饮食文化，企业文化</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等。</a:t>
            </a:r>
            <a:endParaRPr lang="zh-CN" altLang="en-US" sz="3600" b="1" dirty="0">
              <a:solidFill>
                <a:srgbClr val="FF85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4929" y="3348789"/>
            <a:ext cx="2813086" cy="281308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如何理解文化</a:t>
            </a:r>
            <a:endParaRPr lang="zh-CN" altLang="en-US" sz="2000" dirty="0"/>
          </a:p>
        </p:txBody>
      </p:sp>
      <p:sp>
        <p:nvSpPr>
          <p:cNvPr id="19" name="矩形 18"/>
          <p:cNvSpPr/>
          <p:nvPr/>
        </p:nvSpPr>
        <p:spPr>
          <a:xfrm>
            <a:off x="842591" y="1725860"/>
            <a:ext cx="10781138" cy="1660968"/>
          </a:xfrm>
          <a:prstGeom prst="rect">
            <a:avLst/>
          </a:prstGeom>
        </p:spPr>
        <p:txBody>
          <a:bodyPr wrap="square">
            <a:spAutoFit/>
          </a:bodyPr>
          <a:lstStyle/>
          <a:p>
            <a:pPr marL="285750" indent="-285750">
              <a:lnSpc>
                <a:spcPct val="130000"/>
              </a:lnSpc>
              <a:spcBef>
                <a:spcPts val="500"/>
              </a:spcBef>
              <a:buFont typeface="Wingdings" panose="05000000000000000000" pitchFamily="2" charset="2"/>
              <a:buChar char="n"/>
            </a:pPr>
            <a:r>
              <a:rPr lang="zh-CN" altLang="en-US" dirty="0">
                <a:solidFill>
                  <a:schemeClr val="accent2"/>
                </a:solidFill>
                <a:latin typeface="微软雅黑" panose="020B0503020204020204" pitchFamily="34" charset="-122"/>
                <a:ea typeface="微软雅黑" panose="020B0503020204020204" pitchFamily="34" charset="-122"/>
              </a:rPr>
              <a:t>文化是无形的，就像电一样，通过负载在物体上，我们才能感知它。</a:t>
            </a:r>
          </a:p>
          <a:p>
            <a:pPr marL="285750" indent="-285750">
              <a:lnSpc>
                <a:spcPct val="130000"/>
              </a:lnSpc>
              <a:spcBef>
                <a:spcPts val="500"/>
              </a:spcBef>
              <a:buFont typeface="Wingdings" panose="05000000000000000000" pitchFamily="2" charset="2"/>
              <a:buChar char="n"/>
            </a:pPr>
            <a:r>
              <a:rPr lang="zh-CN" altLang="en-US" dirty="0">
                <a:solidFill>
                  <a:schemeClr val="accent2"/>
                </a:solidFill>
                <a:latin typeface="微软雅黑" panose="020B0503020204020204" pitchFamily="34" charset="-122"/>
                <a:ea typeface="微软雅黑" panose="020B0503020204020204" pitchFamily="34" charset="-122"/>
              </a:rPr>
              <a:t>我们可以通过一些“文化”的用词语境，来理解文化的含义。</a:t>
            </a:r>
          </a:p>
          <a:p>
            <a:pPr marL="285750" indent="-285750">
              <a:lnSpc>
                <a:spcPct val="130000"/>
              </a:lnSpc>
              <a:spcBef>
                <a:spcPts val="500"/>
              </a:spcBef>
              <a:buFont typeface="Wingdings" panose="05000000000000000000" pitchFamily="2" charset="2"/>
              <a:buChar char="n"/>
            </a:pPr>
            <a:r>
              <a:rPr lang="zh-CN" altLang="en-US" dirty="0">
                <a:solidFill>
                  <a:schemeClr val="accent2"/>
                </a:solidFill>
                <a:latin typeface="微软雅黑" panose="020B0503020204020204" pitchFamily="34" charset="-122"/>
                <a:ea typeface="微软雅黑" panose="020B0503020204020204" pitchFamily="34" charset="-122"/>
              </a:rPr>
              <a:t>结合语境，服装文化、饮食文化、酒文化、茶文化、节日文化等，就可以理解为是穿衣习惯、饮食习惯、喝酒习惯、节日风俗等。</a:t>
            </a:r>
          </a:p>
        </p:txBody>
      </p:sp>
      <p:sp>
        <p:nvSpPr>
          <p:cNvPr id="23" name="TextBox 1"/>
          <p:cNvSpPr txBox="1"/>
          <p:nvPr/>
        </p:nvSpPr>
        <p:spPr>
          <a:xfrm>
            <a:off x="842590" y="1246932"/>
            <a:ext cx="3849725" cy="369332"/>
          </a:xfrm>
          <a:prstGeom prst="rect">
            <a:avLst/>
          </a:prstGeom>
          <a:noFill/>
        </p:spPr>
        <p:txBody>
          <a:bodyPr wrap="square" rtlCol="0">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）从用词环境分析“文化”含义</a:t>
            </a:r>
          </a:p>
        </p:txBody>
      </p:sp>
      <p:grpSp>
        <p:nvGrpSpPr>
          <p:cNvPr id="30" name="组合 29"/>
          <p:cNvGrpSpPr/>
          <p:nvPr/>
        </p:nvGrpSpPr>
        <p:grpSpPr>
          <a:xfrm>
            <a:off x="842591" y="1616264"/>
            <a:ext cx="3627679" cy="72000"/>
            <a:chOff x="842591" y="1616264"/>
            <a:chExt cx="3627679" cy="72000"/>
          </a:xfrm>
        </p:grpSpPr>
        <p:cxnSp>
          <p:nvCxnSpPr>
            <p:cNvPr id="27" name="直接连接符 26"/>
            <p:cNvCxnSpPr/>
            <p:nvPr/>
          </p:nvCxnSpPr>
          <p:spPr>
            <a:xfrm>
              <a:off x="870270" y="1652264"/>
              <a:ext cx="3600000" cy="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42591" y="1616264"/>
              <a:ext cx="72000" cy="72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圆角矩形 9"/>
          <p:cNvSpPr/>
          <p:nvPr/>
        </p:nvSpPr>
        <p:spPr>
          <a:xfrm>
            <a:off x="951109" y="4263481"/>
            <a:ext cx="9756577" cy="1469776"/>
          </a:xfrm>
          <a:prstGeom prst="roundRect">
            <a:avLst>
              <a:gd name="adj" fmla="val 1280"/>
            </a:avLst>
          </a:prstGeom>
          <a:solidFill>
            <a:srgbClr val="FF8500"/>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endParaRPr lang="zh-CN" altLang="en-US" sz="2400" kern="0" dirty="0">
              <a:solidFill>
                <a:sysClr val="window" lastClr="FFFFFF"/>
              </a:solidFill>
              <a:latin typeface="华康俪金黑W8(P)" panose="020B0800000000000000" pitchFamily="34" charset="-122"/>
              <a:ea typeface="华康俪金黑W8(P)" panose="020B0800000000000000" pitchFamily="34" charset="-122"/>
            </a:endParaRPr>
          </a:p>
        </p:txBody>
      </p:sp>
      <p:sp>
        <p:nvSpPr>
          <p:cNvPr id="12" name="矩形 11"/>
          <p:cNvSpPr/>
          <p:nvPr/>
        </p:nvSpPr>
        <p:spPr>
          <a:xfrm>
            <a:off x="1058615" y="4437112"/>
            <a:ext cx="9577063" cy="1246495"/>
          </a:xfrm>
          <a:prstGeom prst="rect">
            <a:avLst/>
          </a:prstGeom>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从语境中来理解，文化实际上就可以理解为是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做事的习惯方式，习惯做法，就是习惯怎么做。</a:t>
            </a:r>
            <a:endParaRPr lang="zh-CN" altLang="en-US" sz="4000" b="1"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文化的特性</a:t>
            </a:r>
            <a:endParaRPr lang="zh-CN" altLang="en-US" sz="2000" dirty="0"/>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2" descr="http://www.28ms.cn/uploads/allimg/121118/177025.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8209181" y="1479884"/>
            <a:ext cx="3433486" cy="4329441"/>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746455" y="1704001"/>
            <a:ext cx="4943982" cy="369332"/>
          </a:xfrm>
          <a:prstGeom prst="rect">
            <a:avLst/>
          </a:prstGeom>
          <a:noFill/>
        </p:spPr>
        <p:txBody>
          <a:bodyPr wrap="none" rtlCol="0">
            <a:spAutoFit/>
          </a:bodyPr>
          <a:lstStyle/>
          <a:p>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）文化是传统，是习惯，而非一时一刻的做法</a:t>
            </a:r>
          </a:p>
        </p:txBody>
      </p:sp>
      <p:sp>
        <p:nvSpPr>
          <p:cNvPr id="22" name="矩形 21"/>
          <p:cNvSpPr/>
          <p:nvPr/>
        </p:nvSpPr>
        <p:spPr>
          <a:xfrm>
            <a:off x="708460" y="2305219"/>
            <a:ext cx="6902883" cy="1200329"/>
          </a:xfrm>
          <a:prstGeom prst="rect">
            <a:avLst/>
          </a:prstGeom>
        </p:spPr>
        <p:txBody>
          <a:bodyPr wrap="square">
            <a:spAutoFit/>
          </a:bodyPr>
          <a:lstStyle/>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文化是长时间形成、积淀并传承下来的习惯做法，风俗等。比如，过年吃饺子，放鞭炮是我们的祖先在很久以前就形成的风俗。</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文化的特性</a:t>
            </a:r>
            <a:endParaRPr lang="zh-CN" altLang="en-US" sz="2000" dirty="0"/>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46455" y="1704001"/>
            <a:ext cx="5867312" cy="369332"/>
          </a:xfrm>
          <a:prstGeom prst="rect">
            <a:avLst/>
          </a:prstGeom>
          <a:noFill/>
        </p:spPr>
        <p:txBody>
          <a:bodyPr wrap="none" rtlCol="0">
            <a:spAutoFit/>
          </a:bodyPr>
          <a:lstStyle/>
          <a:p>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）文化之间是有差异的，差异的实质就是习惯做法不同</a:t>
            </a:r>
          </a:p>
        </p:txBody>
      </p:sp>
      <p:sp>
        <p:nvSpPr>
          <p:cNvPr id="22" name="矩形 21"/>
          <p:cNvSpPr/>
          <p:nvPr/>
        </p:nvSpPr>
        <p:spPr>
          <a:xfrm>
            <a:off x="708460" y="2305219"/>
            <a:ext cx="6902883" cy="3322320"/>
          </a:xfrm>
          <a:prstGeom prst="rect">
            <a:avLst/>
          </a:prstGeom>
        </p:spPr>
        <p:txBody>
          <a:bodyPr wrap="square">
            <a:spAutoFit/>
          </a:bodyPr>
          <a:lstStyle/>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首先是，由于不同群体所处环境不同和面临需要解决的问题不同，解决问题的做法也必须不同。例如处在热带的人需要减暑，而处在寒带的人需要保温，他们的服装文化就会出现极大的差异；</a:t>
            </a:r>
          </a:p>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其次是，对于同一个问题也可以有多种多样的解决方法。以婚礼仪式为例，不同民族、不同国家的做法差异就很大，所以文化一定是多元的。</a:t>
            </a:r>
          </a:p>
          <a:p>
            <a:pPr marL="342900" indent="-342900">
              <a:lnSpc>
                <a:spcPct val="120000"/>
              </a:lnSpc>
              <a:spcBef>
                <a:spcPts val="600"/>
              </a:spcBef>
              <a:spcAft>
                <a:spcPts val="600"/>
              </a:spcAft>
              <a:buFont typeface="Wingdings" panose="05000000000000000000" pitchFamily="2" charset="2"/>
              <a:buChar char="p"/>
            </a:pPr>
            <a:endPar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8332471" y="1068624"/>
            <a:ext cx="3862703" cy="5269831"/>
            <a:chOff x="8332471" y="1068624"/>
            <a:chExt cx="3862703" cy="5269831"/>
          </a:xfrm>
        </p:grpSpPr>
        <p:sp>
          <p:nvSpPr>
            <p:cNvPr id="11" name="矩形 10"/>
            <p:cNvSpPr/>
            <p:nvPr/>
          </p:nvSpPr>
          <p:spPr>
            <a:xfrm>
              <a:off x="9615751" y="3631531"/>
              <a:ext cx="648071" cy="144016"/>
            </a:xfrm>
            <a:prstGeom prst="rect">
              <a:avLst/>
            </a:prstGeom>
            <a:noFill/>
            <a:ln w="25400" cap="flat" cmpd="sng" algn="ctr">
              <a:noFill/>
              <a:prstDash val="solid"/>
            </a:ln>
            <a:effectLst/>
          </p:spPr>
          <p:txBody>
            <a:bodyPr rtlCol="0" anchor="ctr"/>
            <a:lstStyle/>
            <a:p>
              <a:pPr marL="0" marR="0" lvl="0" indent="0" defTabSz="914400" eaLnBrk="1" latinLnBrk="0" hangingPunct="1">
                <a:spcBef>
                  <a:spcPts val="0"/>
                </a:spcBef>
                <a:spcAft>
                  <a:spcPts val="0"/>
                </a:spcAft>
                <a:buClrTx/>
                <a:buSzTx/>
                <a:buFontTx/>
                <a:buNone/>
                <a:defRPr/>
              </a:pP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PPT</a:t>
              </a: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模板下载：</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hlinkClick r:id="rId2"/>
                </a:rPr>
                <a:t>www.1ppt.com/moban/</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     </a:t>
              </a: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行业</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PPT</a:t>
              </a: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模板：</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hlinkClick r:id="rId3"/>
                </a:rPr>
                <a:t>www.1ppt.com/hangye/</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 </a:t>
              </a:r>
            </a:p>
            <a:p>
              <a:pPr marL="0" marR="0" lvl="0" indent="0" defTabSz="914400" eaLnBrk="1" latinLnBrk="0" hangingPunct="1">
                <a:spcBef>
                  <a:spcPts val="0"/>
                </a:spcBef>
                <a:spcAft>
                  <a:spcPts val="0"/>
                </a:spcAft>
                <a:buClrTx/>
                <a:buSzTx/>
                <a:buFontTx/>
                <a:buNone/>
                <a:defRPr/>
              </a:pP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节日</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PPT</a:t>
              </a: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模板：</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hlinkClick r:id="rId4"/>
                </a:rPr>
                <a:t>www.1ppt.com/jieri/</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           PPT</a:t>
              </a: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素材下载：</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hlinkClick r:id="rId5"/>
                </a:rPr>
                <a:t>www.1ppt.com/sucai/</a:t>
              </a:r>
              <a:endPar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endParaRPr>
            </a:p>
            <a:p>
              <a:pPr marL="0" marR="0" lvl="0" indent="0" defTabSz="914400" eaLnBrk="1" latinLnBrk="0" hangingPunct="1">
                <a:spcBef>
                  <a:spcPts val="0"/>
                </a:spcBef>
                <a:spcAft>
                  <a:spcPts val="0"/>
                </a:spcAft>
                <a:buClrTx/>
                <a:buSzTx/>
                <a:buFontTx/>
                <a:buNone/>
                <a:defRPr/>
              </a:pP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PPT</a:t>
              </a: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背景图片：</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hlinkClick r:id="rId6"/>
                </a:rPr>
                <a:t>www.1ppt.com/beijing/</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      PPT</a:t>
              </a: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图表下载：</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hlinkClick r:id="rId7"/>
                </a:rPr>
                <a:t>www.1ppt.com/tubiao/</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      </a:t>
              </a:r>
            </a:p>
            <a:p>
              <a:pPr marL="0" marR="0" lvl="0" indent="0" defTabSz="914400" eaLnBrk="1" latinLnBrk="0" hangingPunct="1">
                <a:spcBef>
                  <a:spcPts val="0"/>
                </a:spcBef>
                <a:spcAft>
                  <a:spcPts val="0"/>
                </a:spcAft>
                <a:buClrTx/>
                <a:buSzTx/>
                <a:buFontTx/>
                <a:buNone/>
                <a:defRPr/>
              </a:pP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优秀</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PPT</a:t>
              </a: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下载：</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hlinkClick r:id="rId8"/>
                </a:rPr>
                <a:t>www.1ppt.com/xiazai/</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        PPT</a:t>
              </a: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教程： </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hlinkClick r:id="rId9"/>
                </a:rPr>
                <a:t>www.1ppt.com/powerpoint/</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      </a:t>
              </a:r>
            </a:p>
            <a:p>
              <a:pPr marL="0" marR="0" lvl="0" indent="0" defTabSz="914400" eaLnBrk="1" latinLnBrk="0" hangingPunct="1">
                <a:spcBef>
                  <a:spcPts val="0"/>
                </a:spcBef>
                <a:spcAft>
                  <a:spcPts val="0"/>
                </a:spcAft>
                <a:buClrTx/>
                <a:buSzTx/>
                <a:buFontTx/>
                <a:buNone/>
                <a:defRPr/>
              </a:pP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Word</a:t>
              </a: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教程： </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hlinkClick r:id="rId10"/>
                </a:rPr>
                <a:t>www.1ppt.com/word/</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              Excel</a:t>
              </a: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教程：</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hlinkClick r:id="rId11"/>
                </a:rPr>
                <a:t>www.1ppt.com/excel/</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  </a:t>
              </a:r>
            </a:p>
            <a:p>
              <a:pPr marL="0" marR="0" lvl="0" indent="0" defTabSz="914400" eaLnBrk="1" latinLnBrk="0" hangingPunct="1">
                <a:spcBef>
                  <a:spcPts val="0"/>
                </a:spcBef>
                <a:spcAft>
                  <a:spcPts val="0"/>
                </a:spcAft>
                <a:buClrTx/>
                <a:buSzTx/>
                <a:buFontTx/>
                <a:buNone/>
                <a:defRPr/>
              </a:pP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资料下载：</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hlinkClick r:id="rId12"/>
                </a:rPr>
                <a:t>www.1ppt.com/ziliao/</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                PPT</a:t>
              </a: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课件下载：</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hlinkClick r:id="rId13"/>
                </a:rPr>
                <a:t>www.1ppt.com/kejian/</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 </a:t>
              </a:r>
            </a:p>
            <a:p>
              <a:pPr marL="0" marR="0" lvl="0" indent="0" defTabSz="914400" eaLnBrk="1" latinLnBrk="0" hangingPunct="1">
                <a:spcBef>
                  <a:spcPts val="0"/>
                </a:spcBef>
                <a:spcAft>
                  <a:spcPts val="0"/>
                </a:spcAft>
                <a:buClrTx/>
                <a:buSzTx/>
                <a:buFontTx/>
                <a:buNone/>
                <a:defRPr/>
              </a:pP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范文下载：</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hlinkClick r:id="rId14"/>
                </a:rPr>
                <a:t>www.1ppt.com/fanwen/</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             </a:t>
              </a: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试卷下载：</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hlinkClick r:id="rId15"/>
                </a:rPr>
                <a:t>www.1ppt.com/shiti/</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  </a:t>
              </a:r>
            </a:p>
            <a:p>
              <a:pPr marL="0" marR="0" lvl="0" indent="0" defTabSz="914400" eaLnBrk="1" latinLnBrk="0" hangingPunct="1">
                <a:spcBef>
                  <a:spcPts val="0"/>
                </a:spcBef>
                <a:spcAft>
                  <a:spcPts val="0"/>
                </a:spcAft>
                <a:buClrTx/>
                <a:buSzTx/>
                <a:buFontTx/>
                <a:buNone/>
                <a:defRPr/>
              </a:pPr>
              <a:r>
                <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教案下载：</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hlinkClick r:id="rId16"/>
                </a:rPr>
                <a:t>www.1ppt.com/jiaoan/</a:t>
              </a: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  </a:t>
              </a:r>
            </a:p>
            <a:p>
              <a:pPr marL="0" marR="0" lvl="0" indent="0" defTabSz="914400" eaLnBrk="1" latinLnBrk="0" hangingPunct="1">
                <a:spcBef>
                  <a:spcPts val="0"/>
                </a:spcBef>
                <a:spcAft>
                  <a:spcPts val="0"/>
                </a:spcAft>
                <a:buClrTx/>
                <a:buSzTx/>
                <a:buFontTx/>
                <a:buNone/>
                <a:defRPr/>
              </a:pPr>
              <a:r>
                <a:rPr kumimoji="0" lang="en-US" altLang="zh-CN"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rPr>
                <a:t>  </a:t>
              </a:r>
              <a:endParaRPr kumimoji="0" lang="zh-CN" altLang="en-US" sz="100" b="0" i="0" u="none" strike="noStrike" kern="0" cap="none" spc="0" normalizeH="0" baseline="0" noProof="0" dirty="0">
                <a:ln>
                  <a:noFill/>
                </a:ln>
                <a:solidFill>
                  <a:srgbClr val="EEECE1">
                    <a:lumMod val="25000"/>
                  </a:srgbClr>
                </a:solidFill>
                <a:effectLst/>
                <a:uLnTx/>
                <a:uFillTx/>
                <a:latin typeface="Calibri" panose="020F0502020204030204"/>
                <a:ea typeface="宋体" panose="02010600030101010101" pitchFamily="2" charset="-122"/>
              </a:endParaRPr>
            </a:p>
          </p:txBody>
        </p:sp>
        <p:pic>
          <p:nvPicPr>
            <p:cNvPr id="10" name="Picture 2" descr="C:\Documents and Settings\hp1\桌面\揭开.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32471" y="1068624"/>
              <a:ext cx="3862703" cy="526983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文化的特性</a:t>
            </a:r>
            <a:endParaRPr lang="zh-CN" altLang="en-US" sz="2000" dirty="0"/>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89545" y="1588169"/>
            <a:ext cx="7200000" cy="735989"/>
          </a:xfrm>
          <a:custGeom>
            <a:avLst/>
            <a:gdLst>
              <a:gd name="connsiteX0" fmla="*/ 0 w 7200000"/>
              <a:gd name="connsiteY0" fmla="*/ 0 h 735989"/>
              <a:gd name="connsiteX1" fmla="*/ 7200000 w 7200000"/>
              <a:gd name="connsiteY1" fmla="*/ 0 h 735989"/>
              <a:gd name="connsiteX2" fmla="*/ 7200000 w 7200000"/>
              <a:gd name="connsiteY2" fmla="*/ 553452 h 735989"/>
              <a:gd name="connsiteX3" fmla="*/ 6878559 w 7200000"/>
              <a:gd name="connsiteY3" fmla="*/ 553452 h 735989"/>
              <a:gd name="connsiteX4" fmla="*/ 6725655 w 7200000"/>
              <a:gd name="connsiteY4" fmla="*/ 735989 h 735989"/>
              <a:gd name="connsiteX5" fmla="*/ 6725655 w 7200000"/>
              <a:gd name="connsiteY5" fmla="*/ 553452 h 735989"/>
              <a:gd name="connsiteX6" fmla="*/ 0 w 7200000"/>
              <a:gd name="connsiteY6" fmla="*/ 553452 h 73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000" h="735989">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46455" y="1704001"/>
            <a:ext cx="3789820" cy="369332"/>
          </a:xfrm>
          <a:prstGeom prst="rect">
            <a:avLst/>
          </a:prstGeom>
          <a:noFill/>
        </p:spPr>
        <p:txBody>
          <a:bodyPr wrap="none" rtlCol="0">
            <a:spAutoFit/>
          </a:bodyPr>
          <a:lstStyle/>
          <a:p>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）文化是习以为常的，是不自觉的</a:t>
            </a:r>
          </a:p>
        </p:txBody>
      </p:sp>
      <p:sp>
        <p:nvSpPr>
          <p:cNvPr id="22" name="矩形 21"/>
          <p:cNvSpPr/>
          <p:nvPr/>
        </p:nvSpPr>
        <p:spPr>
          <a:xfrm>
            <a:off x="708460" y="2305219"/>
            <a:ext cx="6902883" cy="1169038"/>
          </a:xfrm>
          <a:prstGeom prst="rect">
            <a:avLst/>
          </a:prstGeom>
        </p:spPr>
        <p:txBody>
          <a:bodyPr wrap="square">
            <a:spAutoFit/>
          </a:bodyPr>
          <a:lstStyle/>
          <a:p>
            <a:pPr marL="342900" indent="-342900">
              <a:lnSpc>
                <a:spcPct val="120000"/>
              </a:lnSpc>
              <a:spcBef>
                <a:spcPts val="600"/>
              </a:spcBef>
              <a:spcAft>
                <a:spcPts val="600"/>
              </a:spcAft>
              <a:buFont typeface="Wingdings" panose="05000000000000000000" pitchFamily="2" charset="2"/>
              <a:buChar char="p"/>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如同人呼吸氧气一样，只有在人们缺氧时，才会突然感到氧气的重要。我们对于自己的文化的许多方面都视为当然，只是在与异文化接触时，才会感到自己文化的独特之处。</a:t>
            </a:r>
          </a:p>
        </p:txBody>
      </p:sp>
      <p:pic>
        <p:nvPicPr>
          <p:cNvPr id="9" name="Picture 2" descr="C:\Documents and Settings\hp1\桌面\未标题-1 拷贝.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649767" y="1479884"/>
            <a:ext cx="5545408" cy="4541404"/>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1058616" y="4437112"/>
            <a:ext cx="5184575" cy="1015663"/>
          </a:xfrm>
          <a:prstGeom prst="rect">
            <a:avLst/>
          </a:prstGeom>
        </p:spPr>
        <p:txBody>
          <a:bodyPr wrap="square">
            <a:spAutoFit/>
          </a:bodyPr>
          <a:lstStyle/>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文化就是一种不需要思考就能表现出来的思维模式和行为模式。</a:t>
            </a:r>
            <a:r>
              <a:rPr lang="en-US" altLang="zh-CN" sz="2000" b="1" dirty="0">
                <a:solidFill>
                  <a:srgbClr val="FF9300"/>
                </a:solidFill>
                <a:latin typeface="微软雅黑" panose="020B0503020204020204" pitchFamily="34" charset="-122"/>
                <a:ea typeface="微软雅黑" panose="020B0503020204020204" pitchFamily="34" charset="-122"/>
              </a:rPr>
              <a:t>——《</a:t>
            </a:r>
            <a:r>
              <a:rPr lang="zh-CN" altLang="en-US" sz="2000" b="1" dirty="0">
                <a:solidFill>
                  <a:srgbClr val="FF9300"/>
                </a:solidFill>
                <a:latin typeface="微软雅黑" panose="020B0503020204020204" pitchFamily="34" charset="-122"/>
                <a:ea typeface="微软雅黑" panose="020B0503020204020204" pitchFamily="34" charset="-122"/>
              </a:rPr>
              <a:t>美国传统词典</a:t>
            </a:r>
            <a:r>
              <a:rPr lang="en-US" altLang="zh-CN" sz="2000" b="1" dirty="0">
                <a:solidFill>
                  <a:srgbClr val="FF9300"/>
                </a:solidFill>
                <a:latin typeface="微软雅黑" panose="020B0503020204020204" pitchFamily="34" charset="-122"/>
                <a:ea typeface="微软雅黑" panose="020B0503020204020204" pitchFamily="34" charset="-122"/>
              </a:rPr>
              <a:t>》</a:t>
            </a:r>
            <a:endParaRPr lang="zh-CN" altLang="en-US" sz="2800" b="1" dirty="0">
              <a:solidFill>
                <a:srgbClr val="FF93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1" fill="hold">
                            <p:stCondLst>
                              <p:cond delay="1150"/>
                            </p:stCondLst>
                            <p:childTnLst>
                              <p:par>
                                <p:cTn id="12" presetID="2" presetClass="entr" presetSubtype="1" decel="10000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765.企业文化的重要性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3777</Words>
  <Application>Microsoft Office PowerPoint</Application>
  <PresentationFormat>宽屏</PresentationFormat>
  <Paragraphs>253</Paragraphs>
  <Slides>44</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44</vt:i4>
      </vt:variant>
    </vt:vector>
  </HeadingPairs>
  <TitlesOfParts>
    <vt:vector size="54" baseType="lpstr">
      <vt:lpstr>Arial Unicode MS</vt:lpstr>
      <vt:lpstr>华康俪金黑W8(P)</vt:lpstr>
      <vt:lpstr>微软雅黑</vt:lpstr>
      <vt:lpstr>Arial</vt:lpstr>
      <vt:lpstr>Broadway</vt:lpstr>
      <vt:lpstr>Calibri</vt:lpstr>
      <vt:lpstr>Impact</vt:lpstr>
      <vt:lpstr>Tahoma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173</cp:revision>
  <dcterms:created xsi:type="dcterms:W3CDTF">2013-10-18T12:56:00Z</dcterms:created>
  <dcterms:modified xsi:type="dcterms:W3CDTF">2021-01-05T13:48:17Z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