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0" r:id="rId5"/>
    <p:sldId id="271" r:id="rId6"/>
    <p:sldId id="274" r:id="rId7"/>
    <p:sldId id="275" r:id="rId8"/>
    <p:sldId id="259" r:id="rId9"/>
    <p:sldId id="272" r:id="rId10"/>
    <p:sldId id="282" r:id="rId11"/>
    <p:sldId id="277" r:id="rId12"/>
    <p:sldId id="260" r:id="rId13"/>
    <p:sldId id="278" r:id="rId14"/>
    <p:sldId id="261" r:id="rId15"/>
    <p:sldId id="273" r:id="rId16"/>
    <p:sldId id="263" r:id="rId17"/>
    <p:sldId id="264" r:id="rId18"/>
    <p:sldId id="265" r:id="rId19"/>
    <p:sldId id="279" r:id="rId20"/>
    <p:sldId id="267" r:id="rId21"/>
    <p:sldId id="280" r:id="rId22"/>
    <p:sldId id="286" r:id="rId23"/>
    <p:sldId id="285" r:id="rId24"/>
    <p:sldId id="283" r:id="rId25"/>
    <p:sldId id="287" r:id="rId26"/>
    <p:sldId id="269" r:id="rId27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FF6699"/>
    <a:srgbClr val="FFFFFF"/>
    <a:srgbClr val="CC0000"/>
    <a:srgbClr val="51C5FF"/>
    <a:srgbClr val="8F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FE9E1B2-8424-40CC-9F21-C992245CEAF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04B00C2-2D91-462A-BC10-EF1AD13260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B00C2-2D91-462A-BC10-EF1AD13260D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2D60-9401-46E2-9366-B85FC46C5AF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1A16-01D1-40D2-B149-9224602FAC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757F-D82D-4400-A18C-8EE5B03410A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1F35-17CA-487D-993B-09BEFE8743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E5B9-02CB-40E1-8EB4-412919C18AE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4317-47F6-42F3-99C9-F4A3166DD0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8724-0038-47DD-969A-FAF35C5EA74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50A7-9029-4963-B88F-87DD51D601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C2C0-A0DA-45AC-A0FA-83A0B0FA579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0182-AFCC-4A8E-8C68-E9677FF745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CCB6-C66C-4039-AFCB-9C7F3443846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9D14-B07A-4E4F-B450-24C4B061E9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2FCA-5EC4-414C-A5E1-A175BB9AFE1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3FE4-8380-44D7-A7D6-6378EDF22D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2449-0670-425E-BE68-9F675A2605A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4D0A-B954-49BB-B5B6-109817E543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A42D-A9B5-4CBF-A8AF-44BEAFBDF43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541B-90DF-49EB-BED2-57678F9716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0C51-9623-48A4-A3D9-B5C23C4947C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0556-C66C-410B-88BB-E443F4A18E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39D6-3999-4370-9C29-23C6BC86194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4CDB-0C51-4345-814D-B179DC7BF9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72000">
              <a:schemeClr val="bg1">
                <a:lumMod val="95000"/>
              </a:schemeClr>
            </a:gs>
            <a:gs pos="35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AE0C71-89BA-4917-92A8-2AAB6C4EEA3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FC6634-55E1-4047-B417-7BD54B96711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hyperlink" Target="http://www.iconpng.com/icon/12611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://www.iconpng.com/icon/13480" TargetMode="Externa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hyperlink" Target="http://www.iconpng.com/icon/7048" TargetMode="External"/><Relationship Id="rId5" Type="http://schemas.openxmlformats.org/officeDocument/2006/relationships/image" Target="../media/image40.png"/><Relationship Id="rId15" Type="http://schemas.openxmlformats.org/officeDocument/2006/relationships/image" Target="../media/image46.jpe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hyperlink" Target="http://www.iconpng.com/icon/17002" TargetMode="External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52625"/>
            <a:ext cx="6084888" cy="169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9125" y="2060575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繁" pitchFamily="49" charset="-122"/>
                <a:ea typeface="汉仪综艺体繁" pitchFamily="49" charset="-122"/>
              </a:rPr>
              <a:t>的魅力</a:t>
            </a:r>
          </a:p>
        </p:txBody>
      </p:sp>
      <p:sp>
        <p:nvSpPr>
          <p:cNvPr id="4" name="矩形 3"/>
          <p:cNvSpPr/>
          <p:nvPr/>
        </p:nvSpPr>
        <p:spPr>
          <a:xfrm>
            <a:off x="8459788" y="1952625"/>
            <a:ext cx="627062" cy="169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1685925"/>
            <a:ext cx="1201738" cy="112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eyesigh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0450" y="1952625"/>
            <a:ext cx="22558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职场精英大图 点击还原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-57652"/>
            <a:ext cx="9118848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1402" y="4497431"/>
            <a:ext cx="1723549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距离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4214" y="555962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距离产生美，保持一定的磁场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699792" y="2096852"/>
            <a:ext cx="3168352" cy="9361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074270">
            <a:off x="4055988" y="2418337"/>
            <a:ext cx="80021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90CM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213" y="4710113"/>
            <a:ext cx="3776662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展现你的魅力</a:t>
            </a:r>
          </a:p>
        </p:txBody>
      </p:sp>
      <p:sp>
        <p:nvSpPr>
          <p:cNvPr id="5" name="矩形 4"/>
          <p:cNvSpPr/>
          <p:nvPr/>
        </p:nvSpPr>
        <p:spPr>
          <a:xfrm>
            <a:off x="946150" y="4879975"/>
            <a:ext cx="1897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第一篇章 </a:t>
            </a:r>
          </a:p>
        </p:txBody>
      </p:sp>
      <p:sp>
        <p:nvSpPr>
          <p:cNvPr id="6" name="矩形 5"/>
          <p:cNvSpPr/>
          <p:nvPr/>
        </p:nvSpPr>
        <p:spPr>
          <a:xfrm>
            <a:off x="755650" y="0"/>
            <a:ext cx="792163" cy="1268413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805488" y="2852738"/>
            <a:ext cx="1627187" cy="1338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沟通的外形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沟通的内涵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沟通的智慧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-4329113" y="3241675"/>
            <a:ext cx="4572001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>
                <a:latin typeface="Calibri" panose="020F0502020204030204" pitchFamily="34" charset="0"/>
              </a:rPr>
              <a:t>多用敬语</a:t>
            </a:r>
          </a:p>
          <a:p>
            <a:r>
              <a:rPr lang="zh-CN" altLang="zh-CN">
                <a:latin typeface="Calibri" panose="020F0502020204030204" pitchFamily="34" charset="0"/>
              </a:rPr>
              <a:t>谦虚但不虚伪</a:t>
            </a:r>
          </a:p>
          <a:p>
            <a:r>
              <a:rPr lang="zh-CN" altLang="zh-CN">
                <a:latin typeface="Calibri" panose="020F0502020204030204" pitchFamily="34" charset="0"/>
              </a:rPr>
              <a:t>慎用反问多用征询语句</a:t>
            </a:r>
          </a:p>
          <a:p>
            <a:r>
              <a:rPr lang="zh-CN" altLang="zh-CN">
                <a:latin typeface="Calibri" panose="020F0502020204030204" pitchFamily="34" charset="0"/>
              </a:rPr>
              <a:t>包容的心态</a:t>
            </a:r>
          </a:p>
          <a:p>
            <a:r>
              <a:rPr lang="zh-CN" altLang="zh-CN">
                <a:latin typeface="Calibri" panose="020F0502020204030204" pitchFamily="34" charset="0"/>
              </a:rPr>
              <a:t>不抢话，不现场纠错</a:t>
            </a:r>
          </a:p>
          <a:p>
            <a:r>
              <a:rPr lang="zh-CN" altLang="zh-CN">
                <a:latin typeface="Calibri" panose="020F0502020204030204" pitchFamily="34" charset="0"/>
              </a:rPr>
              <a:t>善于聆听</a:t>
            </a:r>
          </a:p>
        </p:txBody>
      </p:sp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1927225" y="1195388"/>
            <a:ext cx="15684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用词是否准确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550" y="1904679"/>
            <a:ext cx="10134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Gill Sans Ultra Bold Condensed" pitchFamily="34" charset="0"/>
                <a:ea typeface="+mn-ea"/>
              </a:rPr>
              <a:t>Please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Gill Sans Ultra Bold Condensed" pitchFamily="34" charset="0"/>
              <a:ea typeface="+mn-ea"/>
            </a:endParaRPr>
          </a:p>
        </p:txBody>
      </p:sp>
      <p:pic>
        <p:nvPicPr>
          <p:cNvPr id="5124" name="Picture 4" descr="http://tool.sccnn.com/sflib/3671/1690_61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102" y="2613239"/>
            <a:ext cx="574314" cy="52810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6629" name="矩形 7"/>
          <p:cNvSpPr>
            <a:spLocks noChangeArrowheads="1"/>
          </p:cNvSpPr>
          <p:nvPr/>
        </p:nvSpPr>
        <p:spPr bwMode="auto">
          <a:xfrm>
            <a:off x="1927225" y="2735263"/>
            <a:ext cx="15684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谦虚但不虚伪</a:t>
            </a:r>
          </a:p>
        </p:txBody>
      </p:sp>
      <p:sp>
        <p:nvSpPr>
          <p:cNvPr id="26630" name="矩形 8"/>
          <p:cNvSpPr>
            <a:spLocks noChangeArrowheads="1"/>
          </p:cNvSpPr>
          <p:nvPr/>
        </p:nvSpPr>
        <p:spPr bwMode="auto">
          <a:xfrm>
            <a:off x="1927225" y="1965325"/>
            <a:ext cx="1108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多用敬语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95399" y="1052736"/>
            <a:ext cx="533721" cy="6050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40" name="TextBox 39"/>
          <p:cNvSpPr txBox="1"/>
          <p:nvPr/>
        </p:nvSpPr>
        <p:spPr>
          <a:xfrm>
            <a:off x="774598" y="3388239"/>
            <a:ext cx="11753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Gill Sans Ultra Bold Condensed" pitchFamily="34" charset="0"/>
                <a:ea typeface="+mn-ea"/>
              </a:rPr>
              <a:t>Can I…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Gill Sans Ultra Bold Condensed" pitchFamily="34" charset="0"/>
              <a:ea typeface="+mn-ea"/>
            </a:endParaRPr>
          </a:p>
        </p:txBody>
      </p:sp>
      <p:sp>
        <p:nvSpPr>
          <p:cNvPr id="26633" name="矩形 24"/>
          <p:cNvSpPr>
            <a:spLocks noChangeArrowheads="1"/>
          </p:cNvSpPr>
          <p:nvPr/>
        </p:nvSpPr>
        <p:spPr bwMode="auto">
          <a:xfrm>
            <a:off x="1927225" y="3505200"/>
            <a:ext cx="24923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慎用反问多用征询语句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6080" y="4096799"/>
            <a:ext cx="530893" cy="59747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6635" name="矩形 38"/>
          <p:cNvSpPr>
            <a:spLocks noChangeArrowheads="1"/>
          </p:cNvSpPr>
          <p:nvPr/>
        </p:nvSpPr>
        <p:spPr bwMode="auto">
          <a:xfrm>
            <a:off x="1927225" y="4275138"/>
            <a:ext cx="133826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包容的心态</a:t>
            </a:r>
          </a:p>
        </p:txBody>
      </p:sp>
      <p:sp>
        <p:nvSpPr>
          <p:cNvPr id="26636" name="矩形 40"/>
          <p:cNvSpPr>
            <a:spLocks noChangeArrowheads="1"/>
          </p:cNvSpPr>
          <p:nvPr/>
        </p:nvSpPr>
        <p:spPr bwMode="auto">
          <a:xfrm>
            <a:off x="5578475" y="5045075"/>
            <a:ext cx="18272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善于聆听</a:t>
            </a:r>
          </a:p>
        </p:txBody>
      </p:sp>
      <p:pic>
        <p:nvPicPr>
          <p:cNvPr id="26637" name="Picture 17" descr="http://www.web07.cn/uploads/Png/c101206/12915b254320-29E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1773238"/>
            <a:ext cx="32131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禁止符 41"/>
          <p:cNvSpPr/>
          <p:nvPr/>
        </p:nvSpPr>
        <p:spPr>
          <a:xfrm>
            <a:off x="1056080" y="4941168"/>
            <a:ext cx="504057" cy="504057"/>
          </a:xfrm>
          <a:prstGeom prst="noSmoking">
            <a:avLst>
              <a:gd name="adj" fmla="val 1235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639" name="矩形 42"/>
          <p:cNvSpPr>
            <a:spLocks noChangeArrowheads="1"/>
          </p:cNvSpPr>
          <p:nvPr/>
        </p:nvSpPr>
        <p:spPr bwMode="auto">
          <a:xfrm>
            <a:off x="1927225" y="5045075"/>
            <a:ext cx="226218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不抢话，不现场纠错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213" y="4710113"/>
            <a:ext cx="3776662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展现你的魅力</a:t>
            </a:r>
          </a:p>
        </p:txBody>
      </p:sp>
      <p:sp>
        <p:nvSpPr>
          <p:cNvPr id="5" name="矩形 4"/>
          <p:cNvSpPr/>
          <p:nvPr/>
        </p:nvSpPr>
        <p:spPr>
          <a:xfrm>
            <a:off x="946150" y="4879975"/>
            <a:ext cx="1897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第一篇章 </a:t>
            </a:r>
          </a:p>
        </p:txBody>
      </p:sp>
      <p:sp>
        <p:nvSpPr>
          <p:cNvPr id="6" name="矩形 5"/>
          <p:cNvSpPr/>
          <p:nvPr/>
        </p:nvSpPr>
        <p:spPr>
          <a:xfrm>
            <a:off x="755650" y="0"/>
            <a:ext cx="792163" cy="1268413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805488" y="2852738"/>
            <a:ext cx="1627187" cy="1338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沟通的外形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沟通的内涵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沟通的智慧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梯形 12"/>
          <p:cNvSpPr/>
          <p:nvPr/>
        </p:nvSpPr>
        <p:spPr>
          <a:xfrm rot="7846170">
            <a:off x="4662487" y="2622551"/>
            <a:ext cx="2792413" cy="3217862"/>
          </a:xfrm>
          <a:prstGeom prst="trapezoid">
            <a:avLst>
              <a:gd name="adj" fmla="val 40075"/>
            </a:avLst>
          </a:prstGeom>
          <a:gradFill>
            <a:gsLst>
              <a:gs pos="0">
                <a:schemeClr val="bg1"/>
              </a:gs>
              <a:gs pos="4300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4" name="矩形 3"/>
          <p:cNvSpPr>
            <a:spLocks noChangeArrowheads="1"/>
          </p:cNvSpPr>
          <p:nvPr/>
        </p:nvSpPr>
        <p:spPr bwMode="auto">
          <a:xfrm>
            <a:off x="10117138" y="2854325"/>
            <a:ext cx="45720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>
                <a:latin typeface="Calibri" panose="020F0502020204030204" pitchFamily="34" charset="0"/>
              </a:rPr>
              <a:t>记住对方的名字</a:t>
            </a:r>
          </a:p>
          <a:p>
            <a:r>
              <a:rPr lang="zh-CN" altLang="zh-CN">
                <a:latin typeface="Calibri" panose="020F0502020204030204" pitchFamily="34" charset="0"/>
              </a:rPr>
              <a:t>快速思考</a:t>
            </a:r>
          </a:p>
          <a:p>
            <a:r>
              <a:rPr lang="zh-CN" altLang="zh-CN">
                <a:latin typeface="Calibri" panose="020F0502020204030204" pitchFamily="34" charset="0"/>
              </a:rPr>
              <a:t>逻辑严密</a:t>
            </a:r>
          </a:p>
          <a:p>
            <a:r>
              <a:rPr lang="zh-CN" altLang="zh-CN">
                <a:latin typeface="Calibri" panose="020F0502020204030204" pitchFamily="34" charset="0"/>
              </a:rPr>
              <a:t>断句语推测</a:t>
            </a:r>
          </a:p>
          <a:p>
            <a:r>
              <a:rPr lang="en-US" altLang="zh-CN">
                <a:latin typeface="Calibri" panose="020F0502020204030204" pitchFamily="34" charset="0"/>
              </a:rPr>
              <a:t>36</a:t>
            </a:r>
            <a:r>
              <a:rPr lang="zh-CN" altLang="zh-CN">
                <a:latin typeface="Calibri" panose="020F0502020204030204" pitchFamily="34" charset="0"/>
              </a:rPr>
              <a:t>计的应用</a:t>
            </a:r>
          </a:p>
          <a:p>
            <a:r>
              <a:rPr lang="zh-CN" altLang="zh-CN">
                <a:latin typeface="Calibri" panose="020F0502020204030204" pitchFamily="34" charset="0"/>
              </a:rPr>
              <a:t>近语的选择</a:t>
            </a:r>
          </a:p>
        </p:txBody>
      </p:sp>
      <p:sp>
        <p:nvSpPr>
          <p:cNvPr id="5" name="矩形 4"/>
          <p:cNvSpPr/>
          <p:nvPr/>
        </p:nvSpPr>
        <p:spPr>
          <a:xfrm>
            <a:off x="1411288" y="2565400"/>
            <a:ext cx="5032375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记住对方的名字</a:t>
            </a:r>
          </a:p>
        </p:txBody>
      </p:sp>
      <p:sp>
        <p:nvSpPr>
          <p:cNvPr id="7" name="矩形 6"/>
          <p:cNvSpPr/>
          <p:nvPr/>
        </p:nvSpPr>
        <p:spPr>
          <a:xfrm>
            <a:off x="1411288" y="1903413"/>
            <a:ext cx="22367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快速思考</a:t>
            </a:r>
          </a:p>
        </p:txBody>
      </p:sp>
      <p:sp>
        <p:nvSpPr>
          <p:cNvPr id="8" name="矩形 7"/>
          <p:cNvSpPr/>
          <p:nvPr/>
        </p:nvSpPr>
        <p:spPr>
          <a:xfrm>
            <a:off x="3794125" y="2105025"/>
            <a:ext cx="1211263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逻辑严密</a:t>
            </a:r>
          </a:p>
        </p:txBody>
      </p:sp>
      <p:sp>
        <p:nvSpPr>
          <p:cNvPr id="9" name="矩形 8"/>
          <p:cNvSpPr/>
          <p:nvPr/>
        </p:nvSpPr>
        <p:spPr>
          <a:xfrm>
            <a:off x="1411288" y="3411538"/>
            <a:ext cx="1962150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断句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推测</a:t>
            </a:r>
          </a:p>
        </p:txBody>
      </p:sp>
      <p:sp>
        <p:nvSpPr>
          <p:cNvPr id="10" name="矩形 9"/>
          <p:cNvSpPr/>
          <p:nvPr/>
        </p:nvSpPr>
        <p:spPr>
          <a:xfrm>
            <a:off x="2851150" y="3513138"/>
            <a:ext cx="18018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察言观</a:t>
            </a:r>
            <a:r>
              <a:rPr lang="zh-CN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色</a:t>
            </a:r>
          </a:p>
        </p:txBody>
      </p:sp>
      <p:sp>
        <p:nvSpPr>
          <p:cNvPr id="11" name="矩形 10"/>
          <p:cNvSpPr/>
          <p:nvPr/>
        </p:nvSpPr>
        <p:spPr>
          <a:xfrm>
            <a:off x="1411288" y="4006850"/>
            <a:ext cx="19097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36</a:t>
            </a:r>
            <a:r>
              <a:rPr lang="zh-CN" altLang="zh-C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r>
              <a:rPr lang="zh-CN" altLang="zh-C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</a:p>
        </p:txBody>
      </p:sp>
      <p:sp>
        <p:nvSpPr>
          <p:cNvPr id="12" name="矩形 11"/>
          <p:cNvSpPr/>
          <p:nvPr/>
        </p:nvSpPr>
        <p:spPr>
          <a:xfrm>
            <a:off x="3460750" y="4368800"/>
            <a:ext cx="17224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近语的选择</a:t>
            </a:r>
          </a:p>
        </p:txBody>
      </p:sp>
      <p:pic>
        <p:nvPicPr>
          <p:cNvPr id="6146" name="Picture 2" descr="http://www.iconpng.com/png/human/k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813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213" y="4710113"/>
            <a:ext cx="30575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工作中的</a:t>
            </a:r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6150" y="4875213"/>
            <a:ext cx="1897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第二篇章 </a:t>
            </a:r>
          </a:p>
        </p:txBody>
      </p:sp>
      <p:sp>
        <p:nvSpPr>
          <p:cNvPr id="6" name="矩形 5"/>
          <p:cNvSpPr/>
          <p:nvPr/>
        </p:nvSpPr>
        <p:spPr>
          <a:xfrm>
            <a:off x="755650" y="0"/>
            <a:ext cx="792163" cy="1268413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805488" y="2852738"/>
            <a:ext cx="1397000" cy="1338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上级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工作对象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6419" y="3717032"/>
            <a:ext cx="4820832" cy="2880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32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预判</a:t>
            </a:r>
            <a:r>
              <a:rPr lang="zh-CN" altLang="zh-CN" sz="2000" b="1" dirty="0"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2000" b="1" dirty="0"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zh-CN" sz="32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拘谨</a:t>
            </a:r>
            <a:r>
              <a:rPr lang="zh-CN" altLang="zh-CN" sz="2000" b="1" dirty="0"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zh-CN" sz="32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放肆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2000" b="1" dirty="0"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了解领导的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习惯</a:t>
            </a:r>
            <a:r>
              <a:rPr lang="zh-CN" altLang="zh-CN" sz="2000" b="1" dirty="0"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、观察领导的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心情</a:t>
            </a:r>
          </a:p>
        </p:txBody>
      </p:sp>
      <p:pic>
        <p:nvPicPr>
          <p:cNvPr id="1038" name="Picture 14" descr="http://appleheadlines.com/wp-content/uploads/2011/02/steve-jobs-serious.jpe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2383244" y="1484784"/>
            <a:ext cx="1540684" cy="1440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34" name="Picture 10" descr="http://t1.gstatic.com/images?q=tbn:ANd9GcSrvtPJdfnDy4GCcSIXN_2m4V-sLv6by_lnhKpe1whh94ozSsk5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3999640" y="1484784"/>
            <a:ext cx="1639303" cy="1440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36" name="Picture 12" descr="http://t0.gstatic.com/images?q=tbn:ANd9GcQQfQs_fF_1bvJWei2RCg4WQAzaf8efTbB9-GnqS-8E7ksQ0926g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655" y="1484784"/>
            <a:ext cx="1440000" cy="1440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944688" y="1484313"/>
            <a:ext cx="360362" cy="14398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上级</a:t>
            </a:r>
          </a:p>
        </p:txBody>
      </p:sp>
      <p:pic>
        <p:nvPicPr>
          <p:cNvPr id="1046" name="Picture 22" descr="http://pic.iresearch.cn/news/0200/2008/1113/0040@13584.jp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7230368" y="1484784"/>
            <a:ext cx="1590104" cy="144208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668961" y="3717032"/>
            <a:ext cx="2912357" cy="2880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2000" b="1" dirty="0"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沟通信息的</a:t>
            </a:r>
            <a:r>
              <a:rPr lang="zh-CN" altLang="zh-CN" sz="32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32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言简</a:t>
            </a:r>
            <a:r>
              <a:rPr lang="zh-CN" altLang="zh-CN" sz="2000" b="1" dirty="0"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意赅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32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zh-CN" sz="2000" b="1" dirty="0">
                <a:effectLst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35600" y="2997200"/>
            <a:ext cx="2520950" cy="1930400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豁达的心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注意用语</a:t>
            </a:r>
            <a:endParaRPr lang="zh-CN" altLang="en-US" sz="2000">
              <a:solidFill>
                <a:srgbClr val="9537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情绪的控制</a:t>
            </a:r>
            <a:endParaRPr lang="zh-CN" altLang="zh-CN" sz="2000">
              <a:solidFill>
                <a:srgbClr val="9537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46" name="组合 4"/>
          <p:cNvGrpSpPr/>
          <p:nvPr/>
        </p:nvGrpSpPr>
        <p:grpSpPr bwMode="auto">
          <a:xfrm rot="-455795">
            <a:off x="923925" y="1481138"/>
            <a:ext cx="1873250" cy="2160587"/>
            <a:chOff x="1226152" y="2137147"/>
            <a:chExt cx="2421530" cy="2514665"/>
          </a:xfrm>
        </p:grpSpPr>
        <p:sp>
          <p:nvSpPr>
            <p:cNvPr id="3" name="矩形 2"/>
            <p:cNvSpPr/>
            <p:nvPr/>
          </p:nvSpPr>
          <p:spPr>
            <a:xfrm>
              <a:off x="1226152" y="2137147"/>
              <a:ext cx="2421530" cy="251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052" name="Picture 4" descr="讲解的商务人物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1331141" y="2216754"/>
              <a:ext cx="2201950" cy="167952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1747" name="组合 6"/>
          <p:cNvGrpSpPr/>
          <p:nvPr/>
        </p:nvGrpSpPr>
        <p:grpSpPr bwMode="auto">
          <a:xfrm rot="461060">
            <a:off x="2511425" y="1835150"/>
            <a:ext cx="2052638" cy="2071688"/>
            <a:chOff x="2851734" y="1636904"/>
            <a:chExt cx="2132904" cy="2152136"/>
          </a:xfrm>
        </p:grpSpPr>
        <p:sp>
          <p:nvSpPr>
            <p:cNvPr id="6" name="矩形 5"/>
            <p:cNvSpPr/>
            <p:nvPr/>
          </p:nvSpPr>
          <p:spPr>
            <a:xfrm>
              <a:off x="2851734" y="1636904"/>
              <a:ext cx="2132904" cy="2152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054" name="Picture 6" descr="商务团队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41733" y="1737970"/>
              <a:ext cx="1951449" cy="129787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1748" name="组合 8"/>
          <p:cNvGrpSpPr/>
          <p:nvPr/>
        </p:nvGrpSpPr>
        <p:grpSpPr bwMode="auto">
          <a:xfrm rot="-792589">
            <a:off x="657225" y="3336925"/>
            <a:ext cx="1879600" cy="1949450"/>
            <a:chOff x="5598798" y="2132856"/>
            <a:chExt cx="1872208" cy="1944216"/>
          </a:xfrm>
        </p:grpSpPr>
        <p:sp>
          <p:nvSpPr>
            <p:cNvPr id="8" name="矩形 7"/>
            <p:cNvSpPr/>
            <p:nvPr/>
          </p:nvSpPr>
          <p:spPr>
            <a:xfrm>
              <a:off x="5598798" y="2132856"/>
              <a:ext cx="1872208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058" name="Picture 10" descr="年轻商务女士带领三人团队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52681" y="2233014"/>
              <a:ext cx="1764683" cy="1174762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1749" name="组合 10"/>
          <p:cNvGrpSpPr/>
          <p:nvPr/>
        </p:nvGrpSpPr>
        <p:grpSpPr bwMode="auto">
          <a:xfrm rot="809571">
            <a:off x="2333625" y="3424238"/>
            <a:ext cx="2155825" cy="2003425"/>
            <a:chOff x="-1116632" y="3789040"/>
            <a:chExt cx="2016224" cy="1872208"/>
          </a:xfrm>
        </p:grpSpPr>
        <p:sp>
          <p:nvSpPr>
            <p:cNvPr id="10" name="矩形 9"/>
            <p:cNvSpPr/>
            <p:nvPr/>
          </p:nvSpPr>
          <p:spPr>
            <a:xfrm>
              <a:off x="-1116632" y="3789040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1752" name="Picture 12" descr="商务团队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1056499" y="3898996"/>
              <a:ext cx="1888891" cy="125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矩形 17"/>
          <p:cNvSpPr/>
          <p:nvPr/>
        </p:nvSpPr>
        <p:spPr>
          <a:xfrm>
            <a:off x="5435600" y="2544763"/>
            <a:ext cx="2520950" cy="471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Colleague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同事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商务谈判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350" y="549275"/>
            <a:ext cx="9169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9700" y="2947988"/>
            <a:ext cx="3619500" cy="652462"/>
          </a:xfr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forceAA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Partner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工作对象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18100" y="3933825"/>
            <a:ext cx="3702050" cy="23241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戒骄戒躁有一颗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善用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缓兵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之计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底线</a:t>
            </a:r>
          </a:p>
        </p:txBody>
      </p:sp>
      <p:sp>
        <p:nvSpPr>
          <p:cNvPr id="3" name="矩形 2"/>
          <p:cNvSpPr/>
          <p:nvPr/>
        </p:nvSpPr>
        <p:spPr>
          <a:xfrm>
            <a:off x="334963" y="3933825"/>
            <a:ext cx="4572000" cy="22828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聆听、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关注、抓住沟通的</a:t>
            </a:r>
            <a:r>
              <a:rPr lang="zh-CN" altLang="zh-CN" sz="24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讲</a:t>
            </a:r>
            <a:r>
              <a:rPr lang="zh-CN" altLang="zh-CN" sz="24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道理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摆</a:t>
            </a:r>
            <a:r>
              <a:rPr lang="zh-CN" altLang="zh-CN" sz="24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事实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语速</a:t>
            </a:r>
            <a:r>
              <a:rPr lang="zh-CN" altLang="zh-CN" sz="24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平缓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，底气</a:t>
            </a:r>
            <a:r>
              <a:rPr lang="zh-CN" altLang="zh-CN" sz="24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充足</a:t>
            </a:r>
            <a:endParaRPr lang="en-US" altLang="zh-CN" sz="2400" b="1">
              <a:solidFill>
                <a:srgbClr val="9537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点到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为止</a:t>
            </a:r>
          </a:p>
        </p:txBody>
      </p:sp>
      <p:pic>
        <p:nvPicPr>
          <p:cNvPr id="32773" name="Picture 6" descr="http://t0.gstatic.com/images?q=tbn:ANd9GcTKqGJOkC7sMPfYt_mtXvpwH5r2QB9WcKPLXQ1gdADeViv9GMnLI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938" y="4897438"/>
            <a:ext cx="11525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石头素材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8375" y="5013325"/>
            <a:ext cx="15017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213" y="4710113"/>
            <a:ext cx="292735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zh-CN" altLang="en-US" sz="32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沟通能力</a:t>
            </a:r>
            <a:endParaRPr lang="zh-CN" altLang="en-US" sz="4400" b="1">
              <a:solidFill>
                <a:srgbClr val="9537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6150" y="4875213"/>
            <a:ext cx="1897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第三篇章 </a:t>
            </a:r>
          </a:p>
        </p:txBody>
      </p:sp>
      <p:sp>
        <p:nvSpPr>
          <p:cNvPr id="6" name="矩形 5"/>
          <p:cNvSpPr/>
          <p:nvPr/>
        </p:nvSpPr>
        <p:spPr>
          <a:xfrm>
            <a:off x="755650" y="0"/>
            <a:ext cx="792163" cy="1268413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583668" y="440668"/>
            <a:ext cx="6156684" cy="615668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  <a:lumMod val="6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4" name="矩形 3"/>
          <p:cNvSpPr>
            <a:spLocks noChangeArrowheads="1"/>
          </p:cNvSpPr>
          <p:nvPr/>
        </p:nvSpPr>
        <p:spPr bwMode="auto">
          <a:xfrm>
            <a:off x="1779588" y="-1323975"/>
            <a:ext cx="45720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>
                <a:latin typeface="Calibri" panose="020F0502020204030204" pitchFamily="34" charset="0"/>
              </a:rPr>
              <a:t>通过现场寻找魅力男、魅力女</a:t>
            </a:r>
            <a:r>
              <a:rPr lang="en-US" altLang="zh-CN">
                <a:latin typeface="Calibri" panose="020F0502020204030204" pitchFamily="34" charset="0"/>
              </a:rPr>
              <a:t>--------</a:t>
            </a:r>
            <a:r>
              <a:rPr lang="zh-CN" altLang="zh-CN">
                <a:latin typeface="Calibri" panose="020F0502020204030204" pitchFamily="34" charset="0"/>
              </a:rPr>
              <a:t>导出魅力的要素——外形、内涵、智慧。</a:t>
            </a:r>
          </a:p>
        </p:txBody>
      </p:sp>
      <p:sp>
        <p:nvSpPr>
          <p:cNvPr id="6" name="矩形 5"/>
          <p:cNvSpPr/>
          <p:nvPr/>
        </p:nvSpPr>
        <p:spPr>
          <a:xfrm>
            <a:off x="2976563" y="1196975"/>
            <a:ext cx="3262312" cy="1754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6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魅力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如何定义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7050" y="3390900"/>
            <a:ext cx="1701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68738" y="3362325"/>
            <a:ext cx="15287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220913" y="5343525"/>
            <a:ext cx="800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外形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32288" y="5343525"/>
            <a:ext cx="800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内涵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48388" y="5343525"/>
            <a:ext cx="800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智慧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3263" y="3354388"/>
            <a:ext cx="1530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539750" y="3479800"/>
            <a:ext cx="8031163" cy="294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4839" name="Picture 2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225" y="3400425"/>
            <a:ext cx="80660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39750" y="404813"/>
            <a:ext cx="8031163" cy="294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4819" name="Picture 12" descr="地图图标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67008">
            <a:off x="6979052" y="2739972"/>
            <a:ext cx="5413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-6229350" y="1120775"/>
            <a:ext cx="5165725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dirty="0">
                <a:latin typeface="Calibri" panose="020F0502020204030204" pitchFamily="34" charset="0"/>
              </a:rPr>
              <a:t>幽默细胞的培养</a:t>
            </a:r>
          </a:p>
          <a:p>
            <a:r>
              <a:rPr lang="zh-CN" altLang="en-US" dirty="0">
                <a:latin typeface="Calibri" panose="020F0502020204030204" pitchFamily="34" charset="0"/>
              </a:rPr>
              <a:t>涉</a:t>
            </a:r>
            <a:r>
              <a:rPr lang="zh-CN" altLang="zh-CN" dirty="0">
                <a:latin typeface="Calibri" panose="020F0502020204030204" pitchFamily="34" charset="0"/>
              </a:rPr>
              <a:t>略大量信息，并形成一定的观点，最好是独家的解析或极难获取的资源。</a:t>
            </a:r>
          </a:p>
          <a:p>
            <a:r>
              <a:rPr lang="zh-CN" altLang="zh-CN" dirty="0">
                <a:latin typeface="Calibri" panose="020F0502020204030204" pitchFamily="34" charset="0"/>
              </a:rPr>
              <a:t>提前了解对方，并掌握一定的知识或信息</a:t>
            </a:r>
          </a:p>
          <a:p>
            <a:r>
              <a:rPr lang="zh-CN" altLang="zh-CN" dirty="0">
                <a:latin typeface="Calibri" panose="020F0502020204030204" pitchFamily="34" charset="0"/>
              </a:rPr>
              <a:t>快速捕捉信息给予对方惊喜</a:t>
            </a:r>
          </a:p>
          <a:p>
            <a:r>
              <a:rPr lang="zh-CN" altLang="zh-CN" dirty="0">
                <a:latin typeface="Calibri" panose="020F0502020204030204" pitchFamily="34" charset="0"/>
              </a:rPr>
              <a:t>自信</a:t>
            </a:r>
            <a:endParaRPr lang="en-US" altLang="zh-CN" dirty="0">
              <a:latin typeface="Calibri" panose="020F0502020204030204" pitchFamily="34" charset="0"/>
            </a:endParaRPr>
          </a:p>
          <a:p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213" y="479425"/>
            <a:ext cx="2622550" cy="579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r>
              <a:rPr lang="zh-CN" altLang="zh-CN" sz="3200" b="1" dirty="0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能力训练</a:t>
            </a:r>
          </a:p>
        </p:txBody>
      </p:sp>
      <p:sp>
        <p:nvSpPr>
          <p:cNvPr id="34822" name="矩形 4"/>
          <p:cNvSpPr>
            <a:spLocks noChangeArrowheads="1"/>
          </p:cNvSpPr>
          <p:nvPr/>
        </p:nvSpPr>
        <p:spPr bwMode="auto">
          <a:xfrm>
            <a:off x="3319909" y="1272952"/>
            <a:ext cx="1108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幽默细胞</a:t>
            </a:r>
          </a:p>
        </p:txBody>
      </p:sp>
      <p:sp>
        <p:nvSpPr>
          <p:cNvPr id="34823" name="矩形 6"/>
          <p:cNvSpPr>
            <a:spLocks noChangeArrowheads="1"/>
          </p:cNvSpPr>
          <p:nvPr/>
        </p:nvSpPr>
        <p:spPr bwMode="auto">
          <a:xfrm>
            <a:off x="2972415" y="3866083"/>
            <a:ext cx="43402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提前了解对方，并掌握一定的知识或信息</a:t>
            </a:r>
          </a:p>
        </p:txBody>
      </p:sp>
      <p:sp>
        <p:nvSpPr>
          <p:cNvPr id="34824" name="矩形 7"/>
          <p:cNvSpPr>
            <a:spLocks noChangeArrowheads="1"/>
          </p:cNvSpPr>
          <p:nvPr/>
        </p:nvSpPr>
        <p:spPr bwMode="auto">
          <a:xfrm>
            <a:off x="2972415" y="4435996"/>
            <a:ext cx="295433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快速捕捉信息给予对方惊喜</a:t>
            </a:r>
          </a:p>
        </p:txBody>
      </p:sp>
      <p:sp>
        <p:nvSpPr>
          <p:cNvPr id="34825" name="矩形 8"/>
          <p:cNvSpPr>
            <a:spLocks noChangeArrowheads="1"/>
          </p:cNvSpPr>
          <p:nvPr/>
        </p:nvSpPr>
        <p:spPr bwMode="auto">
          <a:xfrm>
            <a:off x="4969966" y="1273746"/>
            <a:ext cx="6461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6" name="Picture 4" descr="http://www.web07.cn/uploads/Photo/c100804/12PY3N1440-5b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482" y="1567345"/>
            <a:ext cx="1863431" cy="186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6" descr="打扮成圣诞鹿的牛头犬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08275" y="1788597"/>
            <a:ext cx="11969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>
          <a:xfrm>
            <a:off x="818654" y="1284859"/>
            <a:ext cx="344488" cy="346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73091" y="1284859"/>
            <a:ext cx="344488" cy="346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0" name="矩形 11"/>
          <p:cNvSpPr>
            <a:spLocks noChangeArrowheads="1"/>
          </p:cNvSpPr>
          <p:nvPr/>
        </p:nvSpPr>
        <p:spPr bwMode="auto">
          <a:xfrm>
            <a:off x="6595690" y="1178520"/>
            <a:ext cx="1936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涉略大量信息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形成独特的见解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244853" y="1267421"/>
            <a:ext cx="344487" cy="3444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32" name="Picture 18" descr="照相机图标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80312" y="2237804"/>
            <a:ext cx="363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20" descr="高楼大厦图标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983537" y="2167954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22" descr="股票走势图图标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4437" y="2779142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24" descr="newspaper图标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485187" y="2164779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6" name="TextBox 13"/>
          <p:cNvSpPr txBox="1">
            <a:spLocks noChangeArrowheads="1"/>
          </p:cNvSpPr>
          <p:nvPr/>
        </p:nvSpPr>
        <p:spPr bwMode="auto">
          <a:xfrm>
            <a:off x="7597899" y="2779142"/>
            <a:ext cx="3429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…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34837" name="Picture 7" descr="E:\PPT素材\锐普\人物\创意商务 (535)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5872" y="1754560"/>
            <a:ext cx="2435612" cy="14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 rot="5400000">
            <a:off x="1476478" y="4298341"/>
            <a:ext cx="1524776" cy="707886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Who?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8455" y="5200984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业务的专业化</a:t>
            </a:r>
          </a:p>
        </p:txBody>
      </p:sp>
      <p:sp>
        <p:nvSpPr>
          <p:cNvPr id="4" name="矩形 3"/>
          <p:cNvSpPr/>
          <p:nvPr/>
        </p:nvSpPr>
        <p:spPr>
          <a:xfrm>
            <a:off x="1271985" y="1273230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演讲能力训练</a:t>
            </a:r>
          </a:p>
        </p:txBody>
      </p:sp>
      <p:sp>
        <p:nvSpPr>
          <p:cNvPr id="27" name="椭圆 26"/>
          <p:cNvSpPr/>
          <p:nvPr/>
        </p:nvSpPr>
        <p:spPr>
          <a:xfrm>
            <a:off x="2912566" y="1284859"/>
            <a:ext cx="344488" cy="346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669401" y="3889896"/>
            <a:ext cx="344488" cy="346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669401" y="4435996"/>
            <a:ext cx="344488" cy="346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24442" y="5224241"/>
            <a:ext cx="344488" cy="346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213" y="4710113"/>
            <a:ext cx="21351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药方</a:t>
            </a:r>
          </a:p>
        </p:txBody>
      </p:sp>
      <p:sp>
        <p:nvSpPr>
          <p:cNvPr id="5" name="矩形 4"/>
          <p:cNvSpPr/>
          <p:nvPr/>
        </p:nvSpPr>
        <p:spPr>
          <a:xfrm>
            <a:off x="946150" y="4875213"/>
            <a:ext cx="1897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第四篇章 </a:t>
            </a:r>
          </a:p>
        </p:txBody>
      </p:sp>
      <p:sp>
        <p:nvSpPr>
          <p:cNvPr id="6" name="矩形 5"/>
          <p:cNvSpPr/>
          <p:nvPr/>
        </p:nvSpPr>
        <p:spPr>
          <a:xfrm>
            <a:off x="755650" y="0"/>
            <a:ext cx="792163" cy="1268413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978400" y="2512892"/>
            <a:ext cx="2957861" cy="175432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沟通的最高境界</a:t>
            </a:r>
            <a:endParaRPr lang="en-US" altLang="zh-CN" dirty="0"/>
          </a:p>
          <a:p>
            <a:r>
              <a:rPr lang="zh-CN" altLang="en-US" dirty="0"/>
              <a:t>星云大师的介绍</a:t>
            </a:r>
          </a:p>
          <a:p>
            <a:r>
              <a:rPr lang="zh-CN" altLang="en-US" dirty="0"/>
              <a:t>心药方：</a:t>
            </a:r>
            <a:r>
              <a:rPr lang="en-US" altLang="zh-CN" dirty="0"/>
              <a:t>50  </a:t>
            </a:r>
            <a:r>
              <a:rPr lang="zh-CN" altLang="en-US" dirty="0"/>
              <a:t>禅学的地图</a:t>
            </a:r>
          </a:p>
          <a:p>
            <a:r>
              <a:rPr lang="zh-CN" altLang="en-US" dirty="0"/>
              <a:t>良好的沟通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心型 手大图 点击还原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71600" y="186747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用心沟通</a:t>
            </a:r>
          </a:p>
        </p:txBody>
      </p:sp>
      <p:sp>
        <p:nvSpPr>
          <p:cNvPr id="10" name="矩形 9"/>
          <p:cNvSpPr/>
          <p:nvPr/>
        </p:nvSpPr>
        <p:spPr>
          <a:xfrm>
            <a:off x="986086" y="135995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沟通的最高境界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src.baidu.com/baike/pic/item/b3508d130fed58d16438db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21812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419872" y="2138587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星云大师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（释星云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1927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年－）</a:t>
            </a:r>
          </a:p>
        </p:txBody>
      </p:sp>
      <p:sp>
        <p:nvSpPr>
          <p:cNvPr id="5" name="矩形 4"/>
          <p:cNvSpPr/>
          <p:nvPr/>
        </p:nvSpPr>
        <p:spPr>
          <a:xfrm>
            <a:off x="3419174" y="2858788"/>
            <a:ext cx="4572000" cy="21209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树立“以文化弘扬佛法，以教育培养人才，以慈善福利社会，以共修净化人心”宗旨，致力推动佛教教育、文化、慈善、弘法事业。并融古汇今，手拟规章制度，将佛教带往现代化的里程碑。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庙宇香圈禅意大图 点击还原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347"/>
            <a:ext cx="9144000" cy="68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15616" y="1556792"/>
            <a:ext cx="15696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心药方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2348880"/>
            <a:ext cx="4572000" cy="1338828"/>
          </a:xfrm>
          <a:prstGeom prst="rect">
            <a:avLst/>
          </a:prstGeom>
          <a:solidFill>
            <a:srgbClr val="FFFFFF">
              <a:alpha val="23922"/>
            </a:srgb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慈悲心一片、好肚肠一条、温柔半两、道理三分、信行要紧、中直一块、孝顺七分、老实一个、阴骘全用、方便不拘多少。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971600" y="2567462"/>
            <a:ext cx="7567547" cy="2661976"/>
          </a:xfrm>
          <a:custGeom>
            <a:avLst/>
            <a:gdLst>
              <a:gd name="connsiteX0" fmla="*/ 65438 w 5670742"/>
              <a:gd name="connsiteY0" fmla="*/ 2798700 h 3888043"/>
              <a:gd name="connsiteX1" fmla="*/ 336901 w 5670742"/>
              <a:gd name="connsiteY1" fmla="*/ 741300 h 3888043"/>
              <a:gd name="connsiteX2" fmla="*/ 2680051 w 5670742"/>
              <a:gd name="connsiteY2" fmla="*/ 3884550 h 3888043"/>
              <a:gd name="connsiteX3" fmla="*/ 2465738 w 5670742"/>
              <a:gd name="connsiteY3" fmla="*/ 12638 h 3888043"/>
              <a:gd name="connsiteX4" fmla="*/ 5251801 w 5670742"/>
              <a:gd name="connsiteY4" fmla="*/ 2555813 h 3888043"/>
              <a:gd name="connsiteX5" fmla="*/ 5608988 w 5670742"/>
              <a:gd name="connsiteY5" fmla="*/ 26925 h 3888043"/>
              <a:gd name="connsiteX0-1" fmla="*/ 65438 w 5841037"/>
              <a:gd name="connsiteY0-2" fmla="*/ 2794969 h 3884312"/>
              <a:gd name="connsiteX1-3" fmla="*/ 336901 w 5841037"/>
              <a:gd name="connsiteY1-4" fmla="*/ 737569 h 3884312"/>
              <a:gd name="connsiteX2-5" fmla="*/ 2680051 w 5841037"/>
              <a:gd name="connsiteY2-6" fmla="*/ 3880819 h 3884312"/>
              <a:gd name="connsiteX3-7" fmla="*/ 2465738 w 5841037"/>
              <a:gd name="connsiteY3-8" fmla="*/ 8907 h 3884312"/>
              <a:gd name="connsiteX4-9" fmla="*/ 5579519 w 5841037"/>
              <a:gd name="connsiteY4-10" fmla="*/ 2739715 h 3884312"/>
              <a:gd name="connsiteX5-11" fmla="*/ 5608988 w 5841037"/>
              <a:gd name="connsiteY5-12" fmla="*/ 23194 h 388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841037" h="3884312">
                <a:moveTo>
                  <a:pt x="65438" y="2794969"/>
                </a:moveTo>
                <a:cubicBezTo>
                  <a:pt x="-16715" y="1675781"/>
                  <a:pt x="-98868" y="556594"/>
                  <a:pt x="336901" y="737569"/>
                </a:cubicBezTo>
                <a:cubicBezTo>
                  <a:pt x="772670" y="918544"/>
                  <a:pt x="2325245" y="4002263"/>
                  <a:pt x="2680051" y="3880819"/>
                </a:cubicBezTo>
                <a:cubicBezTo>
                  <a:pt x="3034857" y="3759375"/>
                  <a:pt x="1982493" y="199091"/>
                  <a:pt x="2465738" y="8907"/>
                </a:cubicBezTo>
                <a:cubicBezTo>
                  <a:pt x="2948983" y="-181277"/>
                  <a:pt x="5055644" y="2737334"/>
                  <a:pt x="5579519" y="2739715"/>
                </a:cubicBezTo>
                <a:cubicBezTo>
                  <a:pt x="6103394" y="2742096"/>
                  <a:pt x="5692332" y="1288828"/>
                  <a:pt x="5608988" y="23194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17" descr="http://www.web07.cn/uploads/Png/c101206/12915b254320-29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428" y="613193"/>
            <a:ext cx="2212936" cy="22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三十二角星 5"/>
          <p:cNvSpPr/>
          <p:nvPr/>
        </p:nvSpPr>
        <p:spPr>
          <a:xfrm>
            <a:off x="3124798" y="2413846"/>
            <a:ext cx="3535434" cy="3535434"/>
          </a:xfrm>
          <a:prstGeom prst="star32">
            <a:avLst>
              <a:gd name="adj" fmla="val 4511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90914" y="3164375"/>
            <a:ext cx="2577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rial Black" panose="020B0A04020102020204" pitchFamily="34" charset="0"/>
              </a:rPr>
              <a:t>I HOPE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Arial Black" panose="020B0A04020102020204" pitchFamily="34" charset="0"/>
              </a:rPr>
              <a:t>I NEND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Arial Black" panose="020B0A04020102020204" pitchFamily="34" charset="0"/>
              </a:rPr>
              <a:t>I LIKE</a:t>
            </a:r>
            <a:endParaRPr lang="zh-CN" alt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怀旧麦克风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0" b="100000" l="10693" r="89910">
                        <a14:foregroundMark x1="36898" y1="14000" x2="36898" y2="14000"/>
                        <a14:foregroundMark x1="38253" y1="12500" x2="38253" y2="12500"/>
                        <a14:foregroundMark x1="39307" y1="18500" x2="39307" y2="18500"/>
                        <a14:foregroundMark x1="38554" y1="31300" x2="38554" y2="31300"/>
                        <a14:foregroundMark x1="40964" y1="32800" x2="40964" y2="32800"/>
                        <a14:foregroundMark x1="36596" y1="31300" x2="36596" y2="31300"/>
                        <a14:foregroundMark x1="34940" y1="27100" x2="34940" y2="27100"/>
                        <a14:foregroundMark x1="33886" y1="24000" x2="33886" y2="24000"/>
                        <a14:foregroundMark x1="32530" y1="20200" x2="32530" y2="20200"/>
                        <a14:foregroundMark x1="32530" y1="18900" x2="32530" y2="18900"/>
                        <a14:foregroundMark x1="44277" y1="26400" x2="44277" y2="26400"/>
                        <a14:foregroundMark x1="43524" y1="31300" x2="43524" y2="31300"/>
                        <a14:foregroundMark x1="43524" y1="33900" x2="43524" y2="33900"/>
                        <a14:foregroundMark x1="41867" y1="26000" x2="41867" y2="26000"/>
                        <a14:foregroundMark x1="43223" y1="20400" x2="42922" y2="19100"/>
                        <a14:foregroundMark x1="42169" y1="12500" x2="42169" y2="12500"/>
                        <a14:foregroundMark x1="41265" y1="9200" x2="41265" y2="9200"/>
                        <a14:foregroundMark x1="39608" y1="9000" x2="39608" y2="9000"/>
                        <a14:foregroundMark x1="40964" y1="13800" x2="40964" y2="13800"/>
                        <a14:foregroundMark x1="43976" y1="22900" x2="43976" y2="22900"/>
                        <a14:foregroundMark x1="43524" y1="21300" x2="43524" y2="21300"/>
                        <a14:foregroundMark x1="39910" y1="24600" x2="39910" y2="24600"/>
                        <a14:foregroundMark x1="40964" y1="63500" x2="40964" y2="63500"/>
                        <a14:foregroundMark x1="41566" y1="61500" x2="41566" y2="61500"/>
                        <a14:foregroundMark x1="43524" y1="45400" x2="43524" y2="45400"/>
                        <a14:foregroundMark x1="40211" y1="49800" x2="40211" y2="49800"/>
                        <a14:foregroundMark x1="40211" y1="51500" x2="40211" y2="51500"/>
                        <a14:foregroundMark x1="39910" y1="52400" x2="39910" y2="52400"/>
                        <a14:foregroundMark x1="44578" y1="76900" x2="44578" y2="76900"/>
                        <a14:foregroundMark x1="49247" y1="90600" x2="49247" y2="90600"/>
                        <a14:foregroundMark x1="46536" y1="80000" x2="46536" y2="80000"/>
                        <a14:foregroundMark x1="46235" y1="86000" x2="46235" y2="86000"/>
                        <a14:foregroundMark x1="48193" y1="88400" x2="48193" y2="88400"/>
                        <a14:foregroundMark x1="47590" y1="89900" x2="47590" y2="89900"/>
                        <a14:foregroundMark x1="46536" y1="94800" x2="46536" y2="94800"/>
                        <a14:foregroundMark x1="46536" y1="96100" x2="46536" y2="961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3600875"/>
            <a:ext cx="2160240" cy="325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 rot="2278083">
            <a:off x="1312532" y="393299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说对方想听的</a:t>
            </a:r>
          </a:p>
        </p:txBody>
      </p:sp>
      <p:sp>
        <p:nvSpPr>
          <p:cNvPr id="9" name="矩形 8"/>
          <p:cNvSpPr/>
          <p:nvPr/>
        </p:nvSpPr>
        <p:spPr>
          <a:xfrm rot="1428555">
            <a:off x="6501077" y="366761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听对方想说的</a:t>
            </a:r>
          </a:p>
        </p:txBody>
      </p:sp>
      <p:sp>
        <p:nvSpPr>
          <p:cNvPr id="14" name="矩形 13"/>
          <p:cNvSpPr/>
          <p:nvPr/>
        </p:nvSpPr>
        <p:spPr>
          <a:xfrm>
            <a:off x="755576" y="758093"/>
            <a:ext cx="3422826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良好的沟通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扬帆出海素材大图 点击还原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" name="矩形 3"/>
          <p:cNvSpPr>
            <a:spLocks noChangeArrowheads="1"/>
          </p:cNvSpPr>
          <p:nvPr/>
        </p:nvSpPr>
        <p:spPr bwMode="auto">
          <a:xfrm>
            <a:off x="0" y="4633925"/>
            <a:ext cx="9144000" cy="743986"/>
          </a:xfrm>
          <a:prstGeom prst="rect">
            <a:avLst/>
          </a:prstGeom>
          <a:solidFill>
            <a:srgbClr val="953735">
              <a:alpha val="80000"/>
            </a:srgbClr>
          </a:solidFill>
        </p:spPr>
        <p:txBody>
          <a:bodyPr vert="horz"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为美好的未来，我们要好好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213" y="4710113"/>
            <a:ext cx="3776662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展现你的魅力</a:t>
            </a:r>
          </a:p>
        </p:txBody>
      </p:sp>
      <p:sp>
        <p:nvSpPr>
          <p:cNvPr id="5" name="矩形 4"/>
          <p:cNvSpPr/>
          <p:nvPr/>
        </p:nvSpPr>
        <p:spPr>
          <a:xfrm>
            <a:off x="946150" y="4879975"/>
            <a:ext cx="1897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第一篇章 </a:t>
            </a:r>
          </a:p>
        </p:txBody>
      </p:sp>
      <p:sp>
        <p:nvSpPr>
          <p:cNvPr id="6" name="矩形 5"/>
          <p:cNvSpPr/>
          <p:nvPr/>
        </p:nvSpPr>
        <p:spPr>
          <a:xfrm>
            <a:off x="755650" y="0"/>
            <a:ext cx="792163" cy="1268413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805488" y="2852738"/>
            <a:ext cx="1627187" cy="1290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沟通的外形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沟通的内涵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沟通的智慧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.bizhicool.com/l/25001-35000/20095292446140418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173"/>
            <a:ext cx="9098764" cy="68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83568" y="1700808"/>
            <a:ext cx="2879725" cy="1016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微笑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8156" y="2061170"/>
            <a:ext cx="461962" cy="55403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表情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098156" y="2061170"/>
            <a:ext cx="0" cy="6556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微笑的男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4925" y="-25400"/>
            <a:ext cx="91789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微笑的男人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-36513" y="2336800"/>
            <a:ext cx="9178926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64250" y="1341438"/>
            <a:ext cx="1963738" cy="9223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眼神</a:t>
            </a:r>
          </a:p>
        </p:txBody>
      </p:sp>
      <p:pic>
        <p:nvPicPr>
          <p:cNvPr id="11" name="Picture 2" descr="微笑的男人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5088" y="4332288"/>
            <a:ext cx="18383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捂着耳朵恐惧大喊的帅哥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1913" y="3600450"/>
            <a:ext cx="1838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22232" y="3716338"/>
            <a:ext cx="6461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恐惧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94021" y="4365104"/>
            <a:ext cx="6463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诚恳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6025" y="1566863"/>
            <a:ext cx="461963" cy="5524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表情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566025" y="1463675"/>
            <a:ext cx="0" cy="6556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0" name="Picture 2" descr="微笑的男人"/>
          <p:cNvPicPr>
            <a:picLocks noChangeAspect="1" noChangeArrowheads="1"/>
          </p:cNvPicPr>
          <p:nvPr/>
        </p:nvPicPr>
        <p:blipFill>
          <a:blip r:embed="rId7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-36513" y="-26988"/>
            <a:ext cx="9178926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bizhi.zhuoku.com/2009/10/30/Lie_to_Me/Lie_to_Me13.jpg"/>
          <p:cNvPicPr>
            <a:picLocks noChangeAspect="1" noChangeArrowheads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 bwMode="auto">
          <a:xfrm>
            <a:off x="5123178" y="4955120"/>
            <a:ext cx="1839600" cy="4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078103" y="49551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8346" y="2536171"/>
            <a:ext cx="336941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落落大方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6870" y="2837796"/>
            <a:ext cx="461962" cy="55403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仪态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756870" y="2736196"/>
            <a:ext cx="0" cy="6556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http://www.chnbloger.com/wuxl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9" b="100000" l="5703" r="97149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87851" y="1034430"/>
            <a:ext cx="467677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0" y="1125538"/>
            <a:ext cx="9042400" cy="479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noFill/>
            </a:endParaRPr>
          </a:p>
        </p:txBody>
      </p:sp>
      <p:pic>
        <p:nvPicPr>
          <p:cNvPr id="22530" name="Picture 12" descr="http://everyguyed.com/wp-content/uploads/2010/10/5-types-of-body-language-to-av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1125538"/>
            <a:ext cx="5838826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pdjiaoyu.com/upload/body_langua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81588" y="3786188"/>
            <a:ext cx="1920875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images.businessweek.com/ss/06/04/sb_presentations/image/intro2.jp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7167563" y="3786188"/>
            <a:ext cx="1439862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5003800" y="1989138"/>
            <a:ext cx="3671888" cy="9223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肢体语言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6550" y="2341563"/>
            <a:ext cx="461963" cy="554037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仪态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956550" y="2341563"/>
            <a:ext cx="0" cy="655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6900" y="908050"/>
            <a:ext cx="8064500" cy="5184775"/>
          </a:xfrm>
          <a:prstGeom prst="rect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554" name="Picture 6" descr="利郎服饰"/>
          <p:cNvPicPr>
            <a:picLocks noChangeAspect="1" noChangeArrowheads="1"/>
          </p:cNvPicPr>
          <p:nvPr/>
        </p:nvPicPr>
        <p:blipFill>
          <a:blip r:embed="rId3" cstate="screen"/>
          <a:srcRect l="278" t="201" r="-278" b="3917"/>
          <a:stretch>
            <a:fillRect/>
          </a:stretch>
        </p:blipFill>
        <p:spPr bwMode="auto">
          <a:xfrm>
            <a:off x="811213" y="1039813"/>
            <a:ext cx="2630487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img.hc360.com/bm/info/images/200911/2009110313165134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888" y="1036638"/>
            <a:ext cx="24685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pic.bianews.com/data/0000/001/06/Img_106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54413" y="1039813"/>
            <a:ext cx="24177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987675" y="4686300"/>
            <a:ext cx="3402013" cy="8302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0950" y="4956175"/>
            <a:ext cx="461963" cy="55403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仪态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022850" y="5105400"/>
            <a:ext cx="0" cy="395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矩形 1"/>
          <p:cNvSpPr>
            <a:spLocks noChangeArrowheads="1"/>
          </p:cNvSpPr>
          <p:nvPr/>
        </p:nvSpPr>
        <p:spPr bwMode="auto">
          <a:xfrm>
            <a:off x="3582988" y="4706938"/>
            <a:ext cx="141605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穿着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跳动的音波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721225" y="1219200"/>
            <a:ext cx="1722438" cy="1016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音量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矩形 4"/>
          <p:cNvSpPr>
            <a:spLocks noChangeArrowheads="1"/>
          </p:cNvSpPr>
          <p:nvPr/>
        </p:nvSpPr>
        <p:spPr bwMode="auto">
          <a:xfrm>
            <a:off x="6443663" y="1571625"/>
            <a:ext cx="2339975" cy="66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适度且不造作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E3DB2CD-C554-4F9A-9169-5ED178D56F1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33.沟通培训简约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全屏显示(4:3)</PresentationFormat>
  <Paragraphs>163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汉仪综艺体繁</vt:lpstr>
      <vt:lpstr>微软雅黑</vt:lpstr>
      <vt:lpstr>Arial</vt:lpstr>
      <vt:lpstr>Arial Black</vt:lpstr>
      <vt:lpstr>Calibri</vt:lpstr>
      <vt:lpstr>Gill Sans Ultra Bold Condensed</vt:lpstr>
      <vt:lpstr>Office 主题​​</vt:lpstr>
      <vt:lpstr>沟通的魅力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Partner工作对象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沟通的魅力</dc:title>
  <dc:creator/>
  <cp:lastModifiedBy>天 下</cp:lastModifiedBy>
  <cp:revision>95</cp:revision>
  <dcterms:created xsi:type="dcterms:W3CDTF">2011-02-23T01:08:00Z</dcterms:created>
  <dcterms:modified xsi:type="dcterms:W3CDTF">2021-01-05T13:48:19Z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