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00" autoAdjust="0"/>
  </p:normalViewPr>
  <p:slideViewPr>
    <p:cSldViewPr snapToGrid="0">
      <p:cViewPr varScale="1">
        <p:scale>
          <a:sx n="91" d="100"/>
          <a:sy n="91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74DF2-E9E5-4F41-90C0-8946BDCA7AB1}" type="doc">
      <dgm:prSet loTypeId="urn:microsoft.com/office/officeart/2005/8/layout/cycle8#3" loCatId="cycle" qsTypeId="urn:microsoft.com/office/officeart/2005/8/quickstyle/simple1#11" qsCatId="simple" csTypeId="urn:microsoft.com/office/officeart/2005/8/colors/accent1_2#11" csCatId="accent1" phldr="1"/>
      <dgm:spPr/>
    </dgm:pt>
    <dgm:pt modelId="{7C84A07E-A3E2-433C-8740-17CE28F0A7F4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P</a:t>
          </a:r>
          <a:endParaRPr lang="zh-CN" alt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D80836F-05CA-4F6C-A925-8C41CE03418F}" type="parTrans" cxnId="{0589F2BC-003F-4F01-BDBE-AFA3E86B4C01}">
      <dgm:prSet/>
      <dgm:spPr/>
      <dgm:t>
        <a:bodyPr/>
        <a:lstStyle/>
        <a:p>
          <a:endParaRPr lang="zh-CN" altLang="en-US"/>
        </a:p>
      </dgm:t>
    </dgm:pt>
    <dgm:pt modelId="{C4C66332-EC8F-455D-9D30-58261E3E1A69}" type="sibTrans" cxnId="{0589F2BC-003F-4F01-BDBE-AFA3E86B4C01}">
      <dgm:prSet/>
      <dgm:spPr/>
      <dgm:t>
        <a:bodyPr/>
        <a:lstStyle/>
        <a:p>
          <a:endParaRPr lang="zh-CN" altLang="en-US"/>
        </a:p>
      </dgm:t>
    </dgm:pt>
    <dgm:pt modelId="{35DD39F0-7084-47AA-B6FC-13CF1C976CA3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D</a:t>
          </a:r>
          <a:endParaRPr lang="zh-CN" alt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90B8F9-F273-4A7A-B5B0-FC7226EC6261}" type="parTrans" cxnId="{F79F91AA-E682-4E3E-95AE-44EED9269E8F}">
      <dgm:prSet/>
      <dgm:spPr/>
      <dgm:t>
        <a:bodyPr/>
        <a:lstStyle/>
        <a:p>
          <a:endParaRPr lang="zh-CN" altLang="en-US"/>
        </a:p>
      </dgm:t>
    </dgm:pt>
    <dgm:pt modelId="{BFF1D869-B213-4FCD-B8E6-1EC8989D09CB}" type="sibTrans" cxnId="{F79F91AA-E682-4E3E-95AE-44EED9269E8F}">
      <dgm:prSet/>
      <dgm:spPr/>
      <dgm:t>
        <a:bodyPr/>
        <a:lstStyle/>
        <a:p>
          <a:endParaRPr lang="zh-CN" altLang="en-US"/>
        </a:p>
      </dgm:t>
    </dgm:pt>
    <dgm:pt modelId="{82D6A6C2-D653-46FF-973A-21FEE6BDBDCF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C</a:t>
          </a:r>
          <a:endParaRPr lang="zh-CN" alt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A940C3-2222-4933-A5DB-CCC2DF15F6B4}" type="parTrans" cxnId="{FE0B97D4-A8C9-4882-84FF-89890567A9FF}">
      <dgm:prSet/>
      <dgm:spPr/>
      <dgm:t>
        <a:bodyPr/>
        <a:lstStyle/>
        <a:p>
          <a:endParaRPr lang="zh-CN" altLang="en-US"/>
        </a:p>
      </dgm:t>
    </dgm:pt>
    <dgm:pt modelId="{1A57578A-FE21-4A21-AD4F-14A171AE0937}" type="sibTrans" cxnId="{FE0B97D4-A8C9-4882-84FF-89890567A9FF}">
      <dgm:prSet/>
      <dgm:spPr/>
      <dgm:t>
        <a:bodyPr/>
        <a:lstStyle/>
        <a:p>
          <a:endParaRPr lang="zh-CN" altLang="en-US"/>
        </a:p>
      </dgm:t>
    </dgm:pt>
    <dgm:pt modelId="{79D5AA38-2AE2-43E9-8A64-430192ECC8DC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A</a:t>
          </a:r>
          <a:endParaRPr lang="zh-CN" alt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E3FCF91-8882-469C-A13E-F17B6CC2518B}" type="parTrans" cxnId="{68CCA168-3EA4-489D-B1D0-50FD3F608723}">
      <dgm:prSet/>
      <dgm:spPr/>
      <dgm:t>
        <a:bodyPr/>
        <a:lstStyle/>
        <a:p>
          <a:endParaRPr lang="zh-CN" altLang="en-US"/>
        </a:p>
      </dgm:t>
    </dgm:pt>
    <dgm:pt modelId="{56ABF888-3740-4DD3-8EB8-DBA8EBA15730}" type="sibTrans" cxnId="{68CCA168-3EA4-489D-B1D0-50FD3F608723}">
      <dgm:prSet/>
      <dgm:spPr/>
      <dgm:t>
        <a:bodyPr/>
        <a:lstStyle/>
        <a:p>
          <a:endParaRPr lang="zh-CN" altLang="en-US"/>
        </a:p>
      </dgm:t>
    </dgm:pt>
    <dgm:pt modelId="{30758A79-F76F-47ED-95FE-982C967A22B9}" type="pres">
      <dgm:prSet presAssocID="{57674DF2-E9E5-4F41-90C0-8946BDCA7AB1}" presName="compositeShape" presStyleCnt="0">
        <dgm:presLayoutVars>
          <dgm:chMax val="7"/>
          <dgm:dir/>
          <dgm:resizeHandles val="exact"/>
        </dgm:presLayoutVars>
      </dgm:prSet>
      <dgm:spPr/>
    </dgm:pt>
    <dgm:pt modelId="{D376D769-3D2D-4E5F-A883-196B8754E8A0}" type="pres">
      <dgm:prSet presAssocID="{57674DF2-E9E5-4F41-90C0-8946BDCA7AB1}" presName="wedge1" presStyleLbl="node1" presStyleIdx="0" presStyleCnt="4"/>
      <dgm:spPr/>
    </dgm:pt>
    <dgm:pt modelId="{A6D00701-EADC-4B58-BC48-7A61C138C736}" type="pres">
      <dgm:prSet presAssocID="{57674DF2-E9E5-4F41-90C0-8946BDCA7AB1}" presName="dummy1a" presStyleCnt="0"/>
      <dgm:spPr/>
    </dgm:pt>
    <dgm:pt modelId="{6E5D56DB-B4B9-45DA-BAC8-CAFB81B9DD54}" type="pres">
      <dgm:prSet presAssocID="{57674DF2-E9E5-4F41-90C0-8946BDCA7AB1}" presName="dummy1b" presStyleCnt="0"/>
      <dgm:spPr/>
    </dgm:pt>
    <dgm:pt modelId="{D01C61D7-8872-489A-80BA-25B3E9CCADCD}" type="pres">
      <dgm:prSet presAssocID="{57674DF2-E9E5-4F41-90C0-8946BDCA7AB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55B3662-A183-43BD-AA23-BBBC7AE67D95}" type="pres">
      <dgm:prSet presAssocID="{57674DF2-E9E5-4F41-90C0-8946BDCA7AB1}" presName="wedge2" presStyleLbl="node1" presStyleIdx="1" presStyleCnt="4"/>
      <dgm:spPr/>
    </dgm:pt>
    <dgm:pt modelId="{C5927F3C-4049-4213-8E21-C222CF515611}" type="pres">
      <dgm:prSet presAssocID="{57674DF2-E9E5-4F41-90C0-8946BDCA7AB1}" presName="dummy2a" presStyleCnt="0"/>
      <dgm:spPr/>
    </dgm:pt>
    <dgm:pt modelId="{1A289D6A-88C8-430B-825B-A90E94EE66E1}" type="pres">
      <dgm:prSet presAssocID="{57674DF2-E9E5-4F41-90C0-8946BDCA7AB1}" presName="dummy2b" presStyleCnt="0"/>
      <dgm:spPr/>
    </dgm:pt>
    <dgm:pt modelId="{2DF9ECEC-D554-4CD0-9928-CCE2455A7B80}" type="pres">
      <dgm:prSet presAssocID="{57674DF2-E9E5-4F41-90C0-8946BDCA7A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E26778F-F178-4A98-AF21-33E185659ACB}" type="pres">
      <dgm:prSet presAssocID="{57674DF2-E9E5-4F41-90C0-8946BDCA7AB1}" presName="wedge3" presStyleLbl="node1" presStyleIdx="2" presStyleCnt="4"/>
      <dgm:spPr/>
    </dgm:pt>
    <dgm:pt modelId="{31E5BBB7-216D-446A-8A4E-7460669D635F}" type="pres">
      <dgm:prSet presAssocID="{57674DF2-E9E5-4F41-90C0-8946BDCA7AB1}" presName="dummy3a" presStyleCnt="0"/>
      <dgm:spPr/>
    </dgm:pt>
    <dgm:pt modelId="{3E34208B-479F-49BB-A1CC-CEE47C9961A3}" type="pres">
      <dgm:prSet presAssocID="{57674DF2-E9E5-4F41-90C0-8946BDCA7AB1}" presName="dummy3b" presStyleCnt="0"/>
      <dgm:spPr/>
    </dgm:pt>
    <dgm:pt modelId="{9CF12626-E29A-45D6-BC69-659CB6BC1A62}" type="pres">
      <dgm:prSet presAssocID="{57674DF2-E9E5-4F41-90C0-8946BDCA7A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58E474-5B33-43F6-A808-C62D200D999B}" type="pres">
      <dgm:prSet presAssocID="{57674DF2-E9E5-4F41-90C0-8946BDCA7AB1}" presName="wedge4" presStyleLbl="node1" presStyleIdx="3" presStyleCnt="4"/>
      <dgm:spPr/>
    </dgm:pt>
    <dgm:pt modelId="{589B6615-0C2C-492F-82AC-78E9310BC448}" type="pres">
      <dgm:prSet presAssocID="{57674DF2-E9E5-4F41-90C0-8946BDCA7AB1}" presName="dummy4a" presStyleCnt="0"/>
      <dgm:spPr/>
    </dgm:pt>
    <dgm:pt modelId="{68DFE215-032A-43AB-85A1-05330E2FAC80}" type="pres">
      <dgm:prSet presAssocID="{57674DF2-E9E5-4F41-90C0-8946BDCA7AB1}" presName="dummy4b" presStyleCnt="0"/>
      <dgm:spPr/>
    </dgm:pt>
    <dgm:pt modelId="{1733E945-4FD1-43FB-95A8-4B0302169D16}" type="pres">
      <dgm:prSet presAssocID="{57674DF2-E9E5-4F41-90C0-8946BDCA7A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913E43A-0AC2-47FC-B6E7-09FE1FCC82C1}" type="pres">
      <dgm:prSet presAssocID="{C4C66332-EC8F-455D-9D30-58261E3E1A69}" presName="arrowWedge1" presStyleLbl="fgSibTrans2D1" presStyleIdx="0" presStyleCnt="4"/>
      <dgm:spPr>
        <a:solidFill>
          <a:schemeClr val="bg1">
            <a:lumMod val="75000"/>
          </a:schemeClr>
        </a:solidFill>
      </dgm:spPr>
    </dgm:pt>
    <dgm:pt modelId="{1185B11A-3EBF-4B90-A8AA-1D1C79177C75}" type="pres">
      <dgm:prSet presAssocID="{BFF1D869-B213-4FCD-B8E6-1EC8989D09CB}" presName="arrowWedge2" presStyleLbl="fgSibTrans2D1" presStyleIdx="1" presStyleCnt="4"/>
      <dgm:spPr>
        <a:solidFill>
          <a:schemeClr val="bg1">
            <a:lumMod val="75000"/>
          </a:schemeClr>
        </a:solidFill>
      </dgm:spPr>
    </dgm:pt>
    <dgm:pt modelId="{33C3EF67-54B7-4A53-854F-39779AADE432}" type="pres">
      <dgm:prSet presAssocID="{1A57578A-FE21-4A21-AD4F-14A171AE0937}" presName="arrowWedge3" presStyleLbl="fgSibTrans2D1" presStyleIdx="2" presStyleCnt="4"/>
      <dgm:spPr>
        <a:solidFill>
          <a:schemeClr val="bg1">
            <a:lumMod val="75000"/>
          </a:schemeClr>
        </a:solidFill>
      </dgm:spPr>
    </dgm:pt>
    <dgm:pt modelId="{8E7B3E79-45F5-4D67-97FC-31D666030EF1}" type="pres">
      <dgm:prSet presAssocID="{56ABF888-3740-4DD3-8EB8-DBA8EBA15730}" presName="arrowWedge4" presStyleLbl="fgSibTrans2D1" presStyleIdx="3" presStyleCnt="4"/>
      <dgm:spPr>
        <a:solidFill>
          <a:schemeClr val="bg1">
            <a:lumMod val="75000"/>
          </a:schemeClr>
        </a:solidFill>
      </dgm:spPr>
    </dgm:pt>
  </dgm:ptLst>
  <dgm:cxnLst>
    <dgm:cxn modelId="{086A3F10-FC85-4145-B350-779A2B1E9DAB}" type="presOf" srcId="{7C84A07E-A3E2-433C-8740-17CE28F0A7F4}" destId="{D01C61D7-8872-489A-80BA-25B3E9CCADCD}" srcOrd="1" destOrd="0" presId="urn:microsoft.com/office/officeart/2005/8/layout/cycle8#3"/>
    <dgm:cxn modelId="{50589D2E-E33E-4BC6-B5F2-F119EA06CE1D}" type="presOf" srcId="{82D6A6C2-D653-46FF-973A-21FEE6BDBDCF}" destId="{9CF12626-E29A-45D6-BC69-659CB6BC1A62}" srcOrd="1" destOrd="0" presId="urn:microsoft.com/office/officeart/2005/8/layout/cycle8#3"/>
    <dgm:cxn modelId="{A6D58F32-ECF2-464A-A6F9-5D1BB78A46D5}" type="presOf" srcId="{57674DF2-E9E5-4F41-90C0-8946BDCA7AB1}" destId="{30758A79-F76F-47ED-95FE-982C967A22B9}" srcOrd="0" destOrd="0" presId="urn:microsoft.com/office/officeart/2005/8/layout/cycle8#3"/>
    <dgm:cxn modelId="{D7FC9E32-382B-4779-84AD-D87B629E0268}" type="presOf" srcId="{35DD39F0-7084-47AA-B6FC-13CF1C976CA3}" destId="{2DF9ECEC-D554-4CD0-9928-CCE2455A7B80}" srcOrd="1" destOrd="0" presId="urn:microsoft.com/office/officeart/2005/8/layout/cycle8#3"/>
    <dgm:cxn modelId="{E4407C34-DC28-410E-8784-F8F012E2908F}" type="presOf" srcId="{79D5AA38-2AE2-43E9-8A64-430192ECC8DC}" destId="{1733E945-4FD1-43FB-95A8-4B0302169D16}" srcOrd="1" destOrd="0" presId="urn:microsoft.com/office/officeart/2005/8/layout/cycle8#3"/>
    <dgm:cxn modelId="{68CCA168-3EA4-489D-B1D0-50FD3F608723}" srcId="{57674DF2-E9E5-4F41-90C0-8946BDCA7AB1}" destId="{79D5AA38-2AE2-43E9-8A64-430192ECC8DC}" srcOrd="3" destOrd="0" parTransId="{2E3FCF91-8882-469C-A13E-F17B6CC2518B}" sibTransId="{56ABF888-3740-4DD3-8EB8-DBA8EBA15730}"/>
    <dgm:cxn modelId="{471AF873-61A0-4E5D-B06D-E5FD8EE4ACBF}" type="presOf" srcId="{82D6A6C2-D653-46FF-973A-21FEE6BDBDCF}" destId="{0E26778F-F178-4A98-AF21-33E185659ACB}" srcOrd="0" destOrd="0" presId="urn:microsoft.com/office/officeart/2005/8/layout/cycle8#3"/>
    <dgm:cxn modelId="{958A8C83-1EBF-4FF6-B022-9279356DEEC9}" type="presOf" srcId="{35DD39F0-7084-47AA-B6FC-13CF1C976CA3}" destId="{155B3662-A183-43BD-AA23-BBBC7AE67D95}" srcOrd="0" destOrd="0" presId="urn:microsoft.com/office/officeart/2005/8/layout/cycle8#3"/>
    <dgm:cxn modelId="{F79F91AA-E682-4E3E-95AE-44EED9269E8F}" srcId="{57674DF2-E9E5-4F41-90C0-8946BDCA7AB1}" destId="{35DD39F0-7084-47AA-B6FC-13CF1C976CA3}" srcOrd="1" destOrd="0" parTransId="{A590B8F9-F273-4A7A-B5B0-FC7226EC6261}" sibTransId="{BFF1D869-B213-4FCD-B8E6-1EC8989D09CB}"/>
    <dgm:cxn modelId="{0589F2BC-003F-4F01-BDBE-AFA3E86B4C01}" srcId="{57674DF2-E9E5-4F41-90C0-8946BDCA7AB1}" destId="{7C84A07E-A3E2-433C-8740-17CE28F0A7F4}" srcOrd="0" destOrd="0" parTransId="{0D80836F-05CA-4F6C-A925-8C41CE03418F}" sibTransId="{C4C66332-EC8F-455D-9D30-58261E3E1A69}"/>
    <dgm:cxn modelId="{D94C11D0-F750-47FD-98AE-129494388837}" type="presOf" srcId="{7C84A07E-A3E2-433C-8740-17CE28F0A7F4}" destId="{D376D769-3D2D-4E5F-A883-196B8754E8A0}" srcOrd="0" destOrd="0" presId="urn:microsoft.com/office/officeart/2005/8/layout/cycle8#3"/>
    <dgm:cxn modelId="{FE0B97D4-A8C9-4882-84FF-89890567A9FF}" srcId="{57674DF2-E9E5-4F41-90C0-8946BDCA7AB1}" destId="{82D6A6C2-D653-46FF-973A-21FEE6BDBDCF}" srcOrd="2" destOrd="0" parTransId="{64A940C3-2222-4933-A5DB-CCC2DF15F6B4}" sibTransId="{1A57578A-FE21-4A21-AD4F-14A171AE0937}"/>
    <dgm:cxn modelId="{A9FCC8F0-6080-40F5-83D6-BE2585AFB36B}" type="presOf" srcId="{79D5AA38-2AE2-43E9-8A64-430192ECC8DC}" destId="{E958E474-5B33-43F6-A808-C62D200D999B}" srcOrd="0" destOrd="0" presId="urn:microsoft.com/office/officeart/2005/8/layout/cycle8#3"/>
    <dgm:cxn modelId="{95418722-8741-4CC3-9180-7AB61DBDCD3C}" type="presParOf" srcId="{30758A79-F76F-47ED-95FE-982C967A22B9}" destId="{D376D769-3D2D-4E5F-A883-196B8754E8A0}" srcOrd="0" destOrd="0" presId="urn:microsoft.com/office/officeart/2005/8/layout/cycle8#3"/>
    <dgm:cxn modelId="{76601E6C-73CF-4DC6-B214-93A0F3219AC2}" type="presParOf" srcId="{30758A79-F76F-47ED-95FE-982C967A22B9}" destId="{A6D00701-EADC-4B58-BC48-7A61C138C736}" srcOrd="1" destOrd="0" presId="urn:microsoft.com/office/officeart/2005/8/layout/cycle8#3"/>
    <dgm:cxn modelId="{11DD8B8E-E884-4896-9628-3CA15CE49996}" type="presParOf" srcId="{30758A79-F76F-47ED-95FE-982C967A22B9}" destId="{6E5D56DB-B4B9-45DA-BAC8-CAFB81B9DD54}" srcOrd="2" destOrd="0" presId="urn:microsoft.com/office/officeart/2005/8/layout/cycle8#3"/>
    <dgm:cxn modelId="{EBC11C31-CB9C-4D34-A5CE-F04980196F85}" type="presParOf" srcId="{30758A79-F76F-47ED-95FE-982C967A22B9}" destId="{D01C61D7-8872-489A-80BA-25B3E9CCADCD}" srcOrd="3" destOrd="0" presId="urn:microsoft.com/office/officeart/2005/8/layout/cycle8#3"/>
    <dgm:cxn modelId="{90125191-8245-4B9B-BD2E-46C2AE56B838}" type="presParOf" srcId="{30758A79-F76F-47ED-95FE-982C967A22B9}" destId="{155B3662-A183-43BD-AA23-BBBC7AE67D95}" srcOrd="4" destOrd="0" presId="urn:microsoft.com/office/officeart/2005/8/layout/cycle8#3"/>
    <dgm:cxn modelId="{4777483E-7B0C-4750-A235-F542DA457975}" type="presParOf" srcId="{30758A79-F76F-47ED-95FE-982C967A22B9}" destId="{C5927F3C-4049-4213-8E21-C222CF515611}" srcOrd="5" destOrd="0" presId="urn:microsoft.com/office/officeart/2005/8/layout/cycle8#3"/>
    <dgm:cxn modelId="{E8F069DC-4D50-4C1F-969B-2037BA246D60}" type="presParOf" srcId="{30758A79-F76F-47ED-95FE-982C967A22B9}" destId="{1A289D6A-88C8-430B-825B-A90E94EE66E1}" srcOrd="6" destOrd="0" presId="urn:microsoft.com/office/officeart/2005/8/layout/cycle8#3"/>
    <dgm:cxn modelId="{A9B724B9-BE45-453F-B938-96C9A51C979A}" type="presParOf" srcId="{30758A79-F76F-47ED-95FE-982C967A22B9}" destId="{2DF9ECEC-D554-4CD0-9928-CCE2455A7B80}" srcOrd="7" destOrd="0" presId="urn:microsoft.com/office/officeart/2005/8/layout/cycle8#3"/>
    <dgm:cxn modelId="{4BC69A55-A4E6-406B-98BD-BFC49D1DA4CF}" type="presParOf" srcId="{30758A79-F76F-47ED-95FE-982C967A22B9}" destId="{0E26778F-F178-4A98-AF21-33E185659ACB}" srcOrd="8" destOrd="0" presId="urn:microsoft.com/office/officeart/2005/8/layout/cycle8#3"/>
    <dgm:cxn modelId="{88EA4515-E88B-4D27-A8C2-D6B2B4621F17}" type="presParOf" srcId="{30758A79-F76F-47ED-95FE-982C967A22B9}" destId="{31E5BBB7-216D-446A-8A4E-7460669D635F}" srcOrd="9" destOrd="0" presId="urn:microsoft.com/office/officeart/2005/8/layout/cycle8#3"/>
    <dgm:cxn modelId="{B2FFD492-5109-4FF6-BEA3-DFC0CB092B32}" type="presParOf" srcId="{30758A79-F76F-47ED-95FE-982C967A22B9}" destId="{3E34208B-479F-49BB-A1CC-CEE47C9961A3}" srcOrd="10" destOrd="0" presId="urn:microsoft.com/office/officeart/2005/8/layout/cycle8#3"/>
    <dgm:cxn modelId="{946FCCCD-5628-4864-B556-B47588EFB686}" type="presParOf" srcId="{30758A79-F76F-47ED-95FE-982C967A22B9}" destId="{9CF12626-E29A-45D6-BC69-659CB6BC1A62}" srcOrd="11" destOrd="0" presId="urn:microsoft.com/office/officeart/2005/8/layout/cycle8#3"/>
    <dgm:cxn modelId="{32BFC9F1-D77F-450D-8D18-1D0DACE7B735}" type="presParOf" srcId="{30758A79-F76F-47ED-95FE-982C967A22B9}" destId="{E958E474-5B33-43F6-A808-C62D200D999B}" srcOrd="12" destOrd="0" presId="urn:microsoft.com/office/officeart/2005/8/layout/cycle8#3"/>
    <dgm:cxn modelId="{F5616360-A286-4EB2-9A8B-E0CCA02F43BD}" type="presParOf" srcId="{30758A79-F76F-47ED-95FE-982C967A22B9}" destId="{589B6615-0C2C-492F-82AC-78E9310BC448}" srcOrd="13" destOrd="0" presId="urn:microsoft.com/office/officeart/2005/8/layout/cycle8#3"/>
    <dgm:cxn modelId="{D6DB8DC7-2C49-4903-899D-86AECE2E3BBA}" type="presParOf" srcId="{30758A79-F76F-47ED-95FE-982C967A22B9}" destId="{68DFE215-032A-43AB-85A1-05330E2FAC80}" srcOrd="14" destOrd="0" presId="urn:microsoft.com/office/officeart/2005/8/layout/cycle8#3"/>
    <dgm:cxn modelId="{DD2B5A2F-78D7-4A84-8D0A-0A9B0CF8AEBD}" type="presParOf" srcId="{30758A79-F76F-47ED-95FE-982C967A22B9}" destId="{1733E945-4FD1-43FB-95A8-4B0302169D16}" srcOrd="15" destOrd="0" presId="urn:microsoft.com/office/officeart/2005/8/layout/cycle8#3"/>
    <dgm:cxn modelId="{6CD039C3-B2CA-4908-BC46-B57D56540C13}" type="presParOf" srcId="{30758A79-F76F-47ED-95FE-982C967A22B9}" destId="{7913E43A-0AC2-47FC-B6E7-09FE1FCC82C1}" srcOrd="16" destOrd="0" presId="urn:microsoft.com/office/officeart/2005/8/layout/cycle8#3"/>
    <dgm:cxn modelId="{EA9D947E-D215-4629-B801-5E98B105CA50}" type="presParOf" srcId="{30758A79-F76F-47ED-95FE-982C967A22B9}" destId="{1185B11A-3EBF-4B90-A8AA-1D1C79177C75}" srcOrd="17" destOrd="0" presId="urn:microsoft.com/office/officeart/2005/8/layout/cycle8#3"/>
    <dgm:cxn modelId="{FACE3566-0B8E-43D2-B509-67C449CB2027}" type="presParOf" srcId="{30758A79-F76F-47ED-95FE-982C967A22B9}" destId="{33C3EF67-54B7-4A53-854F-39779AADE432}" srcOrd="18" destOrd="0" presId="urn:microsoft.com/office/officeart/2005/8/layout/cycle8#3"/>
    <dgm:cxn modelId="{AB4059AF-7B30-455F-A20F-9C2AEEDA2CD1}" type="presParOf" srcId="{30758A79-F76F-47ED-95FE-982C967A22B9}" destId="{8E7B3E79-45F5-4D67-97FC-31D666030EF1}" srcOrd="19" destOrd="0" presId="urn:microsoft.com/office/officeart/2005/8/layout/cycle8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74DF2-E9E5-4F41-90C0-8946BDCA7AB1}" type="doc">
      <dgm:prSet loTypeId="urn:microsoft.com/office/officeart/2005/8/layout/cycle8#4" loCatId="cycle" qsTypeId="urn:microsoft.com/office/officeart/2005/8/quickstyle/simple1#12" qsCatId="simple" csTypeId="urn:microsoft.com/office/officeart/2005/8/colors/accent1_2#12" csCatId="accent1" phldr="1"/>
      <dgm:spPr/>
    </dgm:pt>
    <dgm:pt modelId="{7C84A07E-A3E2-433C-8740-17CE28F0A7F4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P</a:t>
          </a:r>
          <a:endParaRPr lang="zh-CN" alt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D80836F-05CA-4F6C-A925-8C41CE03418F}" type="parTrans" cxnId="{0589F2BC-003F-4F01-BDBE-AFA3E86B4C01}">
      <dgm:prSet/>
      <dgm:spPr/>
      <dgm:t>
        <a:bodyPr/>
        <a:lstStyle/>
        <a:p>
          <a:endParaRPr lang="zh-CN" altLang="en-US"/>
        </a:p>
      </dgm:t>
    </dgm:pt>
    <dgm:pt modelId="{C4C66332-EC8F-455D-9D30-58261E3E1A69}" type="sibTrans" cxnId="{0589F2BC-003F-4F01-BDBE-AFA3E86B4C01}">
      <dgm:prSet/>
      <dgm:spPr/>
      <dgm:t>
        <a:bodyPr/>
        <a:lstStyle/>
        <a:p>
          <a:endParaRPr lang="zh-CN" altLang="en-US"/>
        </a:p>
      </dgm:t>
    </dgm:pt>
    <dgm:pt modelId="{35DD39F0-7084-47AA-B6FC-13CF1C976CA3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D</a:t>
          </a:r>
          <a:endParaRPr lang="zh-CN" alt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90B8F9-F273-4A7A-B5B0-FC7226EC6261}" type="parTrans" cxnId="{F79F91AA-E682-4E3E-95AE-44EED9269E8F}">
      <dgm:prSet/>
      <dgm:spPr/>
      <dgm:t>
        <a:bodyPr/>
        <a:lstStyle/>
        <a:p>
          <a:endParaRPr lang="zh-CN" altLang="en-US"/>
        </a:p>
      </dgm:t>
    </dgm:pt>
    <dgm:pt modelId="{BFF1D869-B213-4FCD-B8E6-1EC8989D09CB}" type="sibTrans" cxnId="{F79F91AA-E682-4E3E-95AE-44EED9269E8F}">
      <dgm:prSet/>
      <dgm:spPr/>
      <dgm:t>
        <a:bodyPr/>
        <a:lstStyle/>
        <a:p>
          <a:endParaRPr lang="zh-CN" altLang="en-US"/>
        </a:p>
      </dgm:t>
    </dgm:pt>
    <dgm:pt modelId="{82D6A6C2-D653-46FF-973A-21FEE6BDBDCF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C</a:t>
          </a:r>
          <a:endParaRPr lang="zh-CN" alt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A940C3-2222-4933-A5DB-CCC2DF15F6B4}" type="parTrans" cxnId="{FE0B97D4-A8C9-4882-84FF-89890567A9FF}">
      <dgm:prSet/>
      <dgm:spPr/>
      <dgm:t>
        <a:bodyPr/>
        <a:lstStyle/>
        <a:p>
          <a:endParaRPr lang="zh-CN" altLang="en-US"/>
        </a:p>
      </dgm:t>
    </dgm:pt>
    <dgm:pt modelId="{1A57578A-FE21-4A21-AD4F-14A171AE0937}" type="sibTrans" cxnId="{FE0B97D4-A8C9-4882-84FF-89890567A9FF}">
      <dgm:prSet/>
      <dgm:spPr/>
      <dgm:t>
        <a:bodyPr/>
        <a:lstStyle/>
        <a:p>
          <a:endParaRPr lang="zh-CN" altLang="en-US"/>
        </a:p>
      </dgm:t>
    </dgm:pt>
    <dgm:pt modelId="{79D5AA38-2AE2-43E9-8A64-430192ECC8DC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A</a:t>
          </a:r>
          <a:endParaRPr lang="zh-CN" alt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E3FCF91-8882-469C-A13E-F17B6CC2518B}" type="parTrans" cxnId="{68CCA168-3EA4-489D-B1D0-50FD3F608723}">
      <dgm:prSet/>
      <dgm:spPr/>
      <dgm:t>
        <a:bodyPr/>
        <a:lstStyle/>
        <a:p>
          <a:endParaRPr lang="zh-CN" altLang="en-US"/>
        </a:p>
      </dgm:t>
    </dgm:pt>
    <dgm:pt modelId="{56ABF888-3740-4DD3-8EB8-DBA8EBA15730}" type="sibTrans" cxnId="{68CCA168-3EA4-489D-B1D0-50FD3F608723}">
      <dgm:prSet/>
      <dgm:spPr/>
      <dgm:t>
        <a:bodyPr/>
        <a:lstStyle/>
        <a:p>
          <a:endParaRPr lang="zh-CN" altLang="en-US"/>
        </a:p>
      </dgm:t>
    </dgm:pt>
    <dgm:pt modelId="{30758A79-F76F-47ED-95FE-982C967A22B9}" type="pres">
      <dgm:prSet presAssocID="{57674DF2-E9E5-4F41-90C0-8946BDCA7AB1}" presName="compositeShape" presStyleCnt="0">
        <dgm:presLayoutVars>
          <dgm:chMax val="7"/>
          <dgm:dir/>
          <dgm:resizeHandles val="exact"/>
        </dgm:presLayoutVars>
      </dgm:prSet>
      <dgm:spPr/>
    </dgm:pt>
    <dgm:pt modelId="{D376D769-3D2D-4E5F-A883-196B8754E8A0}" type="pres">
      <dgm:prSet presAssocID="{57674DF2-E9E5-4F41-90C0-8946BDCA7AB1}" presName="wedge1" presStyleLbl="node1" presStyleIdx="0" presStyleCnt="4"/>
      <dgm:spPr/>
    </dgm:pt>
    <dgm:pt modelId="{A6D00701-EADC-4B58-BC48-7A61C138C736}" type="pres">
      <dgm:prSet presAssocID="{57674DF2-E9E5-4F41-90C0-8946BDCA7AB1}" presName="dummy1a" presStyleCnt="0"/>
      <dgm:spPr/>
    </dgm:pt>
    <dgm:pt modelId="{6E5D56DB-B4B9-45DA-BAC8-CAFB81B9DD54}" type="pres">
      <dgm:prSet presAssocID="{57674DF2-E9E5-4F41-90C0-8946BDCA7AB1}" presName="dummy1b" presStyleCnt="0"/>
      <dgm:spPr/>
    </dgm:pt>
    <dgm:pt modelId="{D01C61D7-8872-489A-80BA-25B3E9CCADCD}" type="pres">
      <dgm:prSet presAssocID="{57674DF2-E9E5-4F41-90C0-8946BDCA7AB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55B3662-A183-43BD-AA23-BBBC7AE67D95}" type="pres">
      <dgm:prSet presAssocID="{57674DF2-E9E5-4F41-90C0-8946BDCA7AB1}" presName="wedge2" presStyleLbl="node1" presStyleIdx="1" presStyleCnt="4"/>
      <dgm:spPr/>
    </dgm:pt>
    <dgm:pt modelId="{C5927F3C-4049-4213-8E21-C222CF515611}" type="pres">
      <dgm:prSet presAssocID="{57674DF2-E9E5-4F41-90C0-8946BDCA7AB1}" presName="dummy2a" presStyleCnt="0"/>
      <dgm:spPr/>
    </dgm:pt>
    <dgm:pt modelId="{1A289D6A-88C8-430B-825B-A90E94EE66E1}" type="pres">
      <dgm:prSet presAssocID="{57674DF2-E9E5-4F41-90C0-8946BDCA7AB1}" presName="dummy2b" presStyleCnt="0"/>
      <dgm:spPr/>
    </dgm:pt>
    <dgm:pt modelId="{2DF9ECEC-D554-4CD0-9928-CCE2455A7B80}" type="pres">
      <dgm:prSet presAssocID="{57674DF2-E9E5-4F41-90C0-8946BDCA7A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E26778F-F178-4A98-AF21-33E185659ACB}" type="pres">
      <dgm:prSet presAssocID="{57674DF2-E9E5-4F41-90C0-8946BDCA7AB1}" presName="wedge3" presStyleLbl="node1" presStyleIdx="2" presStyleCnt="4"/>
      <dgm:spPr/>
    </dgm:pt>
    <dgm:pt modelId="{31E5BBB7-216D-446A-8A4E-7460669D635F}" type="pres">
      <dgm:prSet presAssocID="{57674DF2-E9E5-4F41-90C0-8946BDCA7AB1}" presName="dummy3a" presStyleCnt="0"/>
      <dgm:spPr/>
    </dgm:pt>
    <dgm:pt modelId="{3E34208B-479F-49BB-A1CC-CEE47C9961A3}" type="pres">
      <dgm:prSet presAssocID="{57674DF2-E9E5-4F41-90C0-8946BDCA7AB1}" presName="dummy3b" presStyleCnt="0"/>
      <dgm:spPr/>
    </dgm:pt>
    <dgm:pt modelId="{9CF12626-E29A-45D6-BC69-659CB6BC1A62}" type="pres">
      <dgm:prSet presAssocID="{57674DF2-E9E5-4F41-90C0-8946BDCA7A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58E474-5B33-43F6-A808-C62D200D999B}" type="pres">
      <dgm:prSet presAssocID="{57674DF2-E9E5-4F41-90C0-8946BDCA7AB1}" presName="wedge4" presStyleLbl="node1" presStyleIdx="3" presStyleCnt="4"/>
      <dgm:spPr/>
    </dgm:pt>
    <dgm:pt modelId="{589B6615-0C2C-492F-82AC-78E9310BC448}" type="pres">
      <dgm:prSet presAssocID="{57674DF2-E9E5-4F41-90C0-8946BDCA7AB1}" presName="dummy4a" presStyleCnt="0"/>
      <dgm:spPr/>
    </dgm:pt>
    <dgm:pt modelId="{68DFE215-032A-43AB-85A1-05330E2FAC80}" type="pres">
      <dgm:prSet presAssocID="{57674DF2-E9E5-4F41-90C0-8946BDCA7AB1}" presName="dummy4b" presStyleCnt="0"/>
      <dgm:spPr/>
    </dgm:pt>
    <dgm:pt modelId="{1733E945-4FD1-43FB-95A8-4B0302169D16}" type="pres">
      <dgm:prSet presAssocID="{57674DF2-E9E5-4F41-90C0-8946BDCA7A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913E43A-0AC2-47FC-B6E7-09FE1FCC82C1}" type="pres">
      <dgm:prSet presAssocID="{C4C66332-EC8F-455D-9D30-58261E3E1A69}" presName="arrowWedge1" presStyleLbl="fgSibTrans2D1" presStyleIdx="0" presStyleCnt="4"/>
      <dgm:spPr>
        <a:solidFill>
          <a:schemeClr val="bg1">
            <a:lumMod val="75000"/>
          </a:schemeClr>
        </a:solidFill>
      </dgm:spPr>
    </dgm:pt>
    <dgm:pt modelId="{1185B11A-3EBF-4B90-A8AA-1D1C79177C75}" type="pres">
      <dgm:prSet presAssocID="{BFF1D869-B213-4FCD-B8E6-1EC8989D09CB}" presName="arrowWedge2" presStyleLbl="fgSibTrans2D1" presStyleIdx="1" presStyleCnt="4"/>
      <dgm:spPr>
        <a:solidFill>
          <a:schemeClr val="bg1">
            <a:lumMod val="75000"/>
          </a:schemeClr>
        </a:solidFill>
      </dgm:spPr>
    </dgm:pt>
    <dgm:pt modelId="{33C3EF67-54B7-4A53-854F-39779AADE432}" type="pres">
      <dgm:prSet presAssocID="{1A57578A-FE21-4A21-AD4F-14A171AE0937}" presName="arrowWedge3" presStyleLbl="fgSibTrans2D1" presStyleIdx="2" presStyleCnt="4"/>
      <dgm:spPr>
        <a:solidFill>
          <a:schemeClr val="bg1">
            <a:lumMod val="75000"/>
          </a:schemeClr>
        </a:solidFill>
      </dgm:spPr>
    </dgm:pt>
    <dgm:pt modelId="{8E7B3E79-45F5-4D67-97FC-31D666030EF1}" type="pres">
      <dgm:prSet presAssocID="{56ABF888-3740-4DD3-8EB8-DBA8EBA15730}" presName="arrowWedge4" presStyleLbl="fgSibTrans2D1" presStyleIdx="3" presStyleCnt="4"/>
      <dgm:spPr>
        <a:solidFill>
          <a:schemeClr val="bg1">
            <a:lumMod val="75000"/>
          </a:schemeClr>
        </a:solidFill>
      </dgm:spPr>
    </dgm:pt>
  </dgm:ptLst>
  <dgm:cxnLst>
    <dgm:cxn modelId="{E747AB0D-BBAE-4146-8FFC-45764E2F355C}" type="presOf" srcId="{82D6A6C2-D653-46FF-973A-21FEE6BDBDCF}" destId="{9CF12626-E29A-45D6-BC69-659CB6BC1A62}" srcOrd="1" destOrd="0" presId="urn:microsoft.com/office/officeart/2005/8/layout/cycle8#4"/>
    <dgm:cxn modelId="{68CCA168-3EA4-489D-B1D0-50FD3F608723}" srcId="{57674DF2-E9E5-4F41-90C0-8946BDCA7AB1}" destId="{79D5AA38-2AE2-43E9-8A64-430192ECC8DC}" srcOrd="3" destOrd="0" parTransId="{2E3FCF91-8882-469C-A13E-F17B6CC2518B}" sibTransId="{56ABF888-3740-4DD3-8EB8-DBA8EBA15730}"/>
    <dgm:cxn modelId="{B156D468-26C5-4F46-A03B-A4877C0A5F2D}" type="presOf" srcId="{79D5AA38-2AE2-43E9-8A64-430192ECC8DC}" destId="{1733E945-4FD1-43FB-95A8-4B0302169D16}" srcOrd="1" destOrd="0" presId="urn:microsoft.com/office/officeart/2005/8/layout/cycle8#4"/>
    <dgm:cxn modelId="{C158E26E-97F0-4C9F-B9F3-CE1A06D658C6}" type="presOf" srcId="{57674DF2-E9E5-4F41-90C0-8946BDCA7AB1}" destId="{30758A79-F76F-47ED-95FE-982C967A22B9}" srcOrd="0" destOrd="0" presId="urn:microsoft.com/office/officeart/2005/8/layout/cycle8#4"/>
    <dgm:cxn modelId="{F79F91AA-E682-4E3E-95AE-44EED9269E8F}" srcId="{57674DF2-E9E5-4F41-90C0-8946BDCA7AB1}" destId="{35DD39F0-7084-47AA-B6FC-13CF1C976CA3}" srcOrd="1" destOrd="0" parTransId="{A590B8F9-F273-4A7A-B5B0-FC7226EC6261}" sibTransId="{BFF1D869-B213-4FCD-B8E6-1EC8989D09CB}"/>
    <dgm:cxn modelId="{0A857DBB-2FC3-431C-AF93-80DED5A5D8DA}" type="presOf" srcId="{35DD39F0-7084-47AA-B6FC-13CF1C976CA3}" destId="{155B3662-A183-43BD-AA23-BBBC7AE67D95}" srcOrd="0" destOrd="0" presId="urn:microsoft.com/office/officeart/2005/8/layout/cycle8#4"/>
    <dgm:cxn modelId="{0589F2BC-003F-4F01-BDBE-AFA3E86B4C01}" srcId="{57674DF2-E9E5-4F41-90C0-8946BDCA7AB1}" destId="{7C84A07E-A3E2-433C-8740-17CE28F0A7F4}" srcOrd="0" destOrd="0" parTransId="{0D80836F-05CA-4F6C-A925-8C41CE03418F}" sibTransId="{C4C66332-EC8F-455D-9D30-58261E3E1A69}"/>
    <dgm:cxn modelId="{FE0B97D4-A8C9-4882-84FF-89890567A9FF}" srcId="{57674DF2-E9E5-4F41-90C0-8946BDCA7AB1}" destId="{82D6A6C2-D653-46FF-973A-21FEE6BDBDCF}" srcOrd="2" destOrd="0" parTransId="{64A940C3-2222-4933-A5DB-CCC2DF15F6B4}" sibTransId="{1A57578A-FE21-4A21-AD4F-14A171AE0937}"/>
    <dgm:cxn modelId="{2EB2A0DB-A51C-4AEF-AAB0-0D4B6909F1D9}" type="presOf" srcId="{35DD39F0-7084-47AA-B6FC-13CF1C976CA3}" destId="{2DF9ECEC-D554-4CD0-9928-CCE2455A7B80}" srcOrd="1" destOrd="0" presId="urn:microsoft.com/office/officeart/2005/8/layout/cycle8#4"/>
    <dgm:cxn modelId="{9FFF55DF-B27F-437F-BE7D-D414B5D74A29}" type="presOf" srcId="{79D5AA38-2AE2-43E9-8A64-430192ECC8DC}" destId="{E958E474-5B33-43F6-A808-C62D200D999B}" srcOrd="0" destOrd="0" presId="urn:microsoft.com/office/officeart/2005/8/layout/cycle8#4"/>
    <dgm:cxn modelId="{229705E2-CDD2-4497-854C-D26DCA3B14AF}" type="presOf" srcId="{7C84A07E-A3E2-433C-8740-17CE28F0A7F4}" destId="{D376D769-3D2D-4E5F-A883-196B8754E8A0}" srcOrd="0" destOrd="0" presId="urn:microsoft.com/office/officeart/2005/8/layout/cycle8#4"/>
    <dgm:cxn modelId="{71FD5DEA-4B56-42B4-9DEA-385BDB02F8E4}" type="presOf" srcId="{7C84A07E-A3E2-433C-8740-17CE28F0A7F4}" destId="{D01C61D7-8872-489A-80BA-25B3E9CCADCD}" srcOrd="1" destOrd="0" presId="urn:microsoft.com/office/officeart/2005/8/layout/cycle8#4"/>
    <dgm:cxn modelId="{8CBB82FF-E2B9-4661-9795-50A1AF12389D}" type="presOf" srcId="{82D6A6C2-D653-46FF-973A-21FEE6BDBDCF}" destId="{0E26778F-F178-4A98-AF21-33E185659ACB}" srcOrd="0" destOrd="0" presId="urn:microsoft.com/office/officeart/2005/8/layout/cycle8#4"/>
    <dgm:cxn modelId="{DE313AA8-AFCA-4723-B56C-E2D727DDA3FE}" type="presParOf" srcId="{30758A79-F76F-47ED-95FE-982C967A22B9}" destId="{D376D769-3D2D-4E5F-A883-196B8754E8A0}" srcOrd="0" destOrd="0" presId="urn:microsoft.com/office/officeart/2005/8/layout/cycle8#4"/>
    <dgm:cxn modelId="{A109C3D9-FDCC-443C-8C59-903825D378CC}" type="presParOf" srcId="{30758A79-F76F-47ED-95FE-982C967A22B9}" destId="{A6D00701-EADC-4B58-BC48-7A61C138C736}" srcOrd="1" destOrd="0" presId="urn:microsoft.com/office/officeart/2005/8/layout/cycle8#4"/>
    <dgm:cxn modelId="{85F2FCAB-883A-46FF-9201-C4236C7FB2B8}" type="presParOf" srcId="{30758A79-F76F-47ED-95FE-982C967A22B9}" destId="{6E5D56DB-B4B9-45DA-BAC8-CAFB81B9DD54}" srcOrd="2" destOrd="0" presId="urn:microsoft.com/office/officeart/2005/8/layout/cycle8#4"/>
    <dgm:cxn modelId="{B0E9A4ED-784B-4F07-8FFA-DF92602BB823}" type="presParOf" srcId="{30758A79-F76F-47ED-95FE-982C967A22B9}" destId="{D01C61D7-8872-489A-80BA-25B3E9CCADCD}" srcOrd="3" destOrd="0" presId="urn:microsoft.com/office/officeart/2005/8/layout/cycle8#4"/>
    <dgm:cxn modelId="{7F56E06C-7DB7-4DA9-86F5-8B298EA2CF3D}" type="presParOf" srcId="{30758A79-F76F-47ED-95FE-982C967A22B9}" destId="{155B3662-A183-43BD-AA23-BBBC7AE67D95}" srcOrd="4" destOrd="0" presId="urn:microsoft.com/office/officeart/2005/8/layout/cycle8#4"/>
    <dgm:cxn modelId="{1894EE36-A9DA-4545-A1EC-7F9BAFA9DE7A}" type="presParOf" srcId="{30758A79-F76F-47ED-95FE-982C967A22B9}" destId="{C5927F3C-4049-4213-8E21-C222CF515611}" srcOrd="5" destOrd="0" presId="urn:microsoft.com/office/officeart/2005/8/layout/cycle8#4"/>
    <dgm:cxn modelId="{D309F2C0-78CE-4893-996A-1D7C5DD5E1C0}" type="presParOf" srcId="{30758A79-F76F-47ED-95FE-982C967A22B9}" destId="{1A289D6A-88C8-430B-825B-A90E94EE66E1}" srcOrd="6" destOrd="0" presId="urn:microsoft.com/office/officeart/2005/8/layout/cycle8#4"/>
    <dgm:cxn modelId="{D77B8F52-BB79-4454-BB21-1C3B2231DBD5}" type="presParOf" srcId="{30758A79-F76F-47ED-95FE-982C967A22B9}" destId="{2DF9ECEC-D554-4CD0-9928-CCE2455A7B80}" srcOrd="7" destOrd="0" presId="urn:microsoft.com/office/officeart/2005/8/layout/cycle8#4"/>
    <dgm:cxn modelId="{4697ED81-48C6-4D91-BB4F-03F954BECD65}" type="presParOf" srcId="{30758A79-F76F-47ED-95FE-982C967A22B9}" destId="{0E26778F-F178-4A98-AF21-33E185659ACB}" srcOrd="8" destOrd="0" presId="urn:microsoft.com/office/officeart/2005/8/layout/cycle8#4"/>
    <dgm:cxn modelId="{C3B40402-26FC-43C8-A2C7-0C6C2455B1B3}" type="presParOf" srcId="{30758A79-F76F-47ED-95FE-982C967A22B9}" destId="{31E5BBB7-216D-446A-8A4E-7460669D635F}" srcOrd="9" destOrd="0" presId="urn:microsoft.com/office/officeart/2005/8/layout/cycle8#4"/>
    <dgm:cxn modelId="{5D6DC84B-79E2-4A5D-B7A0-3679376540EA}" type="presParOf" srcId="{30758A79-F76F-47ED-95FE-982C967A22B9}" destId="{3E34208B-479F-49BB-A1CC-CEE47C9961A3}" srcOrd="10" destOrd="0" presId="urn:microsoft.com/office/officeart/2005/8/layout/cycle8#4"/>
    <dgm:cxn modelId="{696E1242-53B2-4E9C-A687-A2D0463CD731}" type="presParOf" srcId="{30758A79-F76F-47ED-95FE-982C967A22B9}" destId="{9CF12626-E29A-45D6-BC69-659CB6BC1A62}" srcOrd="11" destOrd="0" presId="urn:microsoft.com/office/officeart/2005/8/layout/cycle8#4"/>
    <dgm:cxn modelId="{BAB84583-55A8-46F1-BE24-4C139A261AAD}" type="presParOf" srcId="{30758A79-F76F-47ED-95FE-982C967A22B9}" destId="{E958E474-5B33-43F6-A808-C62D200D999B}" srcOrd="12" destOrd="0" presId="urn:microsoft.com/office/officeart/2005/8/layout/cycle8#4"/>
    <dgm:cxn modelId="{A42BB6C3-9FC8-443C-98A9-3F4F610B9749}" type="presParOf" srcId="{30758A79-F76F-47ED-95FE-982C967A22B9}" destId="{589B6615-0C2C-492F-82AC-78E9310BC448}" srcOrd="13" destOrd="0" presId="urn:microsoft.com/office/officeart/2005/8/layout/cycle8#4"/>
    <dgm:cxn modelId="{49832E15-D35F-4472-BAF0-3F1986BF0776}" type="presParOf" srcId="{30758A79-F76F-47ED-95FE-982C967A22B9}" destId="{68DFE215-032A-43AB-85A1-05330E2FAC80}" srcOrd="14" destOrd="0" presId="urn:microsoft.com/office/officeart/2005/8/layout/cycle8#4"/>
    <dgm:cxn modelId="{6C2BB8F2-45CE-4B17-AE07-13BCF1BA0AFB}" type="presParOf" srcId="{30758A79-F76F-47ED-95FE-982C967A22B9}" destId="{1733E945-4FD1-43FB-95A8-4B0302169D16}" srcOrd="15" destOrd="0" presId="urn:microsoft.com/office/officeart/2005/8/layout/cycle8#4"/>
    <dgm:cxn modelId="{6B3DC6F8-6981-433D-918B-02E766128D14}" type="presParOf" srcId="{30758A79-F76F-47ED-95FE-982C967A22B9}" destId="{7913E43A-0AC2-47FC-B6E7-09FE1FCC82C1}" srcOrd="16" destOrd="0" presId="urn:microsoft.com/office/officeart/2005/8/layout/cycle8#4"/>
    <dgm:cxn modelId="{60F64B8C-F92D-4041-8B08-BDA3832F4328}" type="presParOf" srcId="{30758A79-F76F-47ED-95FE-982C967A22B9}" destId="{1185B11A-3EBF-4B90-A8AA-1D1C79177C75}" srcOrd="17" destOrd="0" presId="urn:microsoft.com/office/officeart/2005/8/layout/cycle8#4"/>
    <dgm:cxn modelId="{10DA8024-B8D3-4DBF-8A3A-7177F2BA1482}" type="presParOf" srcId="{30758A79-F76F-47ED-95FE-982C967A22B9}" destId="{33C3EF67-54B7-4A53-854F-39779AADE432}" srcOrd="18" destOrd="0" presId="urn:microsoft.com/office/officeart/2005/8/layout/cycle8#4"/>
    <dgm:cxn modelId="{A88256C0-AB24-435C-9DEF-F8AFD190EFEE}" type="presParOf" srcId="{30758A79-F76F-47ED-95FE-982C967A22B9}" destId="{8E7B3E79-45F5-4D67-97FC-31D666030EF1}" srcOrd="19" destOrd="0" presId="urn:microsoft.com/office/officeart/2005/8/layout/cycle8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6D769-3D2D-4E5F-A883-196B8754E8A0}">
      <dsp:nvSpPr>
        <dsp:cNvPr id="0" name=""/>
        <dsp:cNvSpPr/>
      </dsp:nvSpPr>
      <dsp:spPr>
        <a:xfrm>
          <a:off x="770708" y="153570"/>
          <a:ext cx="2186943" cy="2186943"/>
        </a:xfrm>
        <a:prstGeom prst="pie">
          <a:avLst>
            <a:gd name="adj1" fmla="val 16200000"/>
            <a:gd name="adj2" fmla="val 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P</a:t>
          </a:r>
          <a:endParaRPr lang="zh-CN" alt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1931611" y="606840"/>
        <a:ext cx="807086" cy="598805"/>
      </dsp:txXfrm>
    </dsp:sp>
    <dsp:sp modelId="{155B3662-A183-43BD-AA23-BBBC7AE67D95}">
      <dsp:nvSpPr>
        <dsp:cNvPr id="0" name=""/>
        <dsp:cNvSpPr/>
      </dsp:nvSpPr>
      <dsp:spPr>
        <a:xfrm>
          <a:off x="770708" y="226989"/>
          <a:ext cx="2186943" cy="2186943"/>
        </a:xfrm>
        <a:prstGeom prst="pie">
          <a:avLst>
            <a:gd name="adj1" fmla="val 0"/>
            <a:gd name="adj2" fmla="val 54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D</a:t>
          </a:r>
          <a:endParaRPr lang="zh-CN" alt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1931611" y="1361857"/>
        <a:ext cx="807086" cy="598805"/>
      </dsp:txXfrm>
    </dsp:sp>
    <dsp:sp modelId="{0E26778F-F178-4A98-AF21-33E185659ACB}">
      <dsp:nvSpPr>
        <dsp:cNvPr id="0" name=""/>
        <dsp:cNvSpPr/>
      </dsp:nvSpPr>
      <dsp:spPr>
        <a:xfrm>
          <a:off x="697289" y="226989"/>
          <a:ext cx="2186943" cy="2186943"/>
        </a:xfrm>
        <a:prstGeom prst="pie">
          <a:avLst>
            <a:gd name="adj1" fmla="val 5400000"/>
            <a:gd name="adj2" fmla="val 108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C</a:t>
          </a:r>
          <a:endParaRPr lang="zh-CN" alt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916244" y="1361857"/>
        <a:ext cx="807086" cy="598805"/>
      </dsp:txXfrm>
    </dsp:sp>
    <dsp:sp modelId="{E958E474-5B33-43F6-A808-C62D200D999B}">
      <dsp:nvSpPr>
        <dsp:cNvPr id="0" name=""/>
        <dsp:cNvSpPr/>
      </dsp:nvSpPr>
      <dsp:spPr>
        <a:xfrm>
          <a:off x="697289" y="153570"/>
          <a:ext cx="2186943" cy="2186943"/>
        </a:xfrm>
        <a:prstGeom prst="pie">
          <a:avLst>
            <a:gd name="adj1" fmla="val 10800000"/>
            <a:gd name="adj2" fmla="val 162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A</a:t>
          </a:r>
          <a:endParaRPr lang="zh-CN" alt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916244" y="606840"/>
        <a:ext cx="807086" cy="598805"/>
      </dsp:txXfrm>
    </dsp:sp>
    <dsp:sp modelId="{7913E43A-0AC2-47FC-B6E7-09FE1FCC82C1}">
      <dsp:nvSpPr>
        <dsp:cNvPr id="0" name=""/>
        <dsp:cNvSpPr/>
      </dsp:nvSpPr>
      <dsp:spPr>
        <a:xfrm>
          <a:off x="635326" y="18188"/>
          <a:ext cx="2457707" cy="245770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5B11A-3EBF-4B90-A8AA-1D1C79177C75}">
      <dsp:nvSpPr>
        <dsp:cNvPr id="0" name=""/>
        <dsp:cNvSpPr/>
      </dsp:nvSpPr>
      <dsp:spPr>
        <a:xfrm>
          <a:off x="635326" y="91607"/>
          <a:ext cx="2457707" cy="245770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3EF67-54B7-4A53-854F-39779AADE432}">
      <dsp:nvSpPr>
        <dsp:cNvPr id="0" name=""/>
        <dsp:cNvSpPr/>
      </dsp:nvSpPr>
      <dsp:spPr>
        <a:xfrm>
          <a:off x="561907" y="91607"/>
          <a:ext cx="2457707" cy="245770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B3E79-45F5-4D67-97FC-31D666030EF1}">
      <dsp:nvSpPr>
        <dsp:cNvPr id="0" name=""/>
        <dsp:cNvSpPr/>
      </dsp:nvSpPr>
      <dsp:spPr>
        <a:xfrm>
          <a:off x="561907" y="18188"/>
          <a:ext cx="2457707" cy="245770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6D769-3D2D-4E5F-A883-196B8754E8A0}">
      <dsp:nvSpPr>
        <dsp:cNvPr id="0" name=""/>
        <dsp:cNvSpPr/>
      </dsp:nvSpPr>
      <dsp:spPr>
        <a:xfrm>
          <a:off x="770708" y="153570"/>
          <a:ext cx="2186943" cy="2186943"/>
        </a:xfrm>
        <a:prstGeom prst="pie">
          <a:avLst>
            <a:gd name="adj1" fmla="val 16200000"/>
            <a:gd name="adj2" fmla="val 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P</a:t>
          </a:r>
          <a:endParaRPr lang="zh-CN" alt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1931611" y="606840"/>
        <a:ext cx="807086" cy="598805"/>
      </dsp:txXfrm>
    </dsp:sp>
    <dsp:sp modelId="{155B3662-A183-43BD-AA23-BBBC7AE67D95}">
      <dsp:nvSpPr>
        <dsp:cNvPr id="0" name=""/>
        <dsp:cNvSpPr/>
      </dsp:nvSpPr>
      <dsp:spPr>
        <a:xfrm>
          <a:off x="770708" y="226989"/>
          <a:ext cx="2186943" cy="2186943"/>
        </a:xfrm>
        <a:prstGeom prst="pie">
          <a:avLst>
            <a:gd name="adj1" fmla="val 0"/>
            <a:gd name="adj2" fmla="val 54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D</a:t>
          </a:r>
          <a:endParaRPr lang="zh-CN" alt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1931611" y="1361857"/>
        <a:ext cx="807086" cy="598805"/>
      </dsp:txXfrm>
    </dsp:sp>
    <dsp:sp modelId="{0E26778F-F178-4A98-AF21-33E185659ACB}">
      <dsp:nvSpPr>
        <dsp:cNvPr id="0" name=""/>
        <dsp:cNvSpPr/>
      </dsp:nvSpPr>
      <dsp:spPr>
        <a:xfrm>
          <a:off x="697289" y="226989"/>
          <a:ext cx="2186943" cy="2186943"/>
        </a:xfrm>
        <a:prstGeom prst="pie">
          <a:avLst>
            <a:gd name="adj1" fmla="val 5400000"/>
            <a:gd name="adj2" fmla="val 108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C</a:t>
          </a:r>
          <a:endParaRPr lang="zh-CN" alt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916244" y="1361857"/>
        <a:ext cx="807086" cy="598805"/>
      </dsp:txXfrm>
    </dsp:sp>
    <dsp:sp modelId="{E958E474-5B33-43F6-A808-C62D200D999B}">
      <dsp:nvSpPr>
        <dsp:cNvPr id="0" name=""/>
        <dsp:cNvSpPr/>
      </dsp:nvSpPr>
      <dsp:spPr>
        <a:xfrm>
          <a:off x="697289" y="153570"/>
          <a:ext cx="2186943" cy="2186943"/>
        </a:xfrm>
        <a:prstGeom prst="pie">
          <a:avLst>
            <a:gd name="adj1" fmla="val 10800000"/>
            <a:gd name="adj2" fmla="val 162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A</a:t>
          </a:r>
          <a:endParaRPr lang="zh-CN" alt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916244" y="606840"/>
        <a:ext cx="807086" cy="598805"/>
      </dsp:txXfrm>
    </dsp:sp>
    <dsp:sp modelId="{7913E43A-0AC2-47FC-B6E7-09FE1FCC82C1}">
      <dsp:nvSpPr>
        <dsp:cNvPr id="0" name=""/>
        <dsp:cNvSpPr/>
      </dsp:nvSpPr>
      <dsp:spPr>
        <a:xfrm>
          <a:off x="635326" y="18188"/>
          <a:ext cx="2457707" cy="245770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5B11A-3EBF-4B90-A8AA-1D1C79177C75}">
      <dsp:nvSpPr>
        <dsp:cNvPr id="0" name=""/>
        <dsp:cNvSpPr/>
      </dsp:nvSpPr>
      <dsp:spPr>
        <a:xfrm>
          <a:off x="635326" y="91607"/>
          <a:ext cx="2457707" cy="245770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3EF67-54B7-4A53-854F-39779AADE432}">
      <dsp:nvSpPr>
        <dsp:cNvPr id="0" name=""/>
        <dsp:cNvSpPr/>
      </dsp:nvSpPr>
      <dsp:spPr>
        <a:xfrm>
          <a:off x="561907" y="91607"/>
          <a:ext cx="2457707" cy="245770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B3E79-45F5-4D67-97FC-31D666030EF1}">
      <dsp:nvSpPr>
        <dsp:cNvPr id="0" name=""/>
        <dsp:cNvSpPr/>
      </dsp:nvSpPr>
      <dsp:spPr>
        <a:xfrm>
          <a:off x="561907" y="18188"/>
          <a:ext cx="2457707" cy="245770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3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#4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2705A-F59B-4FC0-8F4E-679FDA9C339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436EB-BB3B-42A2-BC52-1E69401EBA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04135F-43C9-49FF-ABD3-411C257023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62E881-B2B6-4E4A-9004-02AB3A7978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20BC2-2209-4A66-9FEC-13D5365DCD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292843-3A3E-48A2-96F3-E38551D542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00EF11-BBD8-4A3B-9637-83060FC96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E0D649-EAA3-4D9A-A730-04AE424232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DB12EB-600B-4354-9363-DC7F58B1EA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3A8A9-3B8C-437A-A73C-1AB168783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854C5B-2BEB-41EF-8C73-8C43CD5049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78552F-9218-468A-8B0D-F77D5B3E75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5C97D7-A434-4226-A219-CC609305FB1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3D40A3-2B1E-4BDE-A6D8-AC98EB57F9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BB591A-D69D-43AE-B3D5-09FF4A45EC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EB7C5C-2B2B-49F5-97F0-3EBB1540D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C95A68-7A98-4C09-84CD-E5C2C1CFD0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97D880-30B0-43F2-AE10-8467A75BAC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4EC763-7C02-4EDF-8C92-50B88CC39B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0C6B-6B58-47B9-8878-C262297284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60云盘\02-个人资料\！PPT图片及版面资源\05-PPT精选插图\01-生活类\01-生活综合\look.com.ua-5609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2602736" y="3573016"/>
            <a:ext cx="6986528" cy="144655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b="1" spc="40" dirty="0">
                <a:ln w="28575">
                  <a:solidFill>
                    <a:srgbClr val="FFFFFF"/>
                  </a:solidFill>
                </a:ln>
                <a:solidFill>
                  <a:srgbClr val="F68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目标管理实务</a:t>
            </a:r>
            <a:endParaRPr lang="en-US" sz="8800" b="1" spc="40" dirty="0">
              <a:ln w="28575">
                <a:solidFill>
                  <a:srgbClr val="FFFFFF"/>
                </a:solidFill>
              </a:ln>
              <a:solidFill>
                <a:srgbClr val="F68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14"/>
          <p:cNvGrpSpPr/>
          <p:nvPr userDrawn="1"/>
        </p:nvGrpSpPr>
        <p:grpSpPr bwMode="auto">
          <a:xfrm>
            <a:off x="9048750" y="3644900"/>
            <a:ext cx="511175" cy="355600"/>
            <a:chOff x="6393399" y="4700483"/>
            <a:chExt cx="511552" cy="355744"/>
          </a:xfrm>
        </p:grpSpPr>
        <p:sp>
          <p:nvSpPr>
            <p:cNvPr id="5" name="二十四角星 10"/>
            <p:cNvSpPr>
              <a:spLocks noChangeArrowheads="1"/>
            </p:cNvSpPr>
            <p:nvPr/>
          </p:nvSpPr>
          <p:spPr bwMode="auto">
            <a:xfrm>
              <a:off x="6410875" y="4700483"/>
              <a:ext cx="355862" cy="355744"/>
            </a:xfrm>
            <a:prstGeom prst="star24">
              <a:avLst>
                <a:gd name="adj" fmla="val 37500"/>
              </a:avLst>
            </a:prstGeom>
            <a:solidFill>
              <a:srgbClr val="FFC000"/>
            </a:solidFill>
            <a:ln w="12700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CN" altLang="en-US" sz="16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TextBox 11"/>
            <p:cNvSpPr txBox="1">
              <a:spLocks noChangeArrowheads="1"/>
            </p:cNvSpPr>
            <p:nvPr/>
          </p:nvSpPr>
          <p:spPr bwMode="auto">
            <a:xfrm rot="-1169604">
              <a:off x="6393399" y="4729070"/>
              <a:ext cx="511552" cy="277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200">
                  <a:solidFill>
                    <a:srgbClr val="FFFFFF"/>
                  </a:solidFill>
                  <a:latin typeface="Arial Black" panose="020B0A04020102020204" pitchFamily="34" charset="0"/>
                </a:rPr>
                <a:t>V2</a:t>
              </a:r>
              <a:endParaRPr lang="zh-CN" altLang="en-US" sz="120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449263" y="404813"/>
            <a:ext cx="461962" cy="2051050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中层经理培训系列</a:t>
            </a:r>
            <a:endParaRPr lang="en-US" spc="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19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85185E-6 L 2.5E-6 1.85185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19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siatu.com/uploads/Photo/201109/17/asia7186420110917101937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1125538"/>
            <a:ext cx="51117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空心弧 2"/>
          <p:cNvSpPr/>
          <p:nvPr userDrawn="1"/>
        </p:nvSpPr>
        <p:spPr>
          <a:xfrm>
            <a:off x="766763" y="836613"/>
            <a:ext cx="5473700" cy="5473700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solidFill>
            <a:srgbClr val="46A7DE"/>
          </a:solidFill>
          <a:ln w="25400" cap="flat" cmpd="sng" algn="ctr">
            <a:solidFill>
              <a:srgbClr val="FF9300"/>
            </a:solidFill>
            <a:prstDash val="solid"/>
          </a:ln>
          <a:effectLst/>
        </p:spPr>
      </p:sp>
      <p:grpSp>
        <p:nvGrpSpPr>
          <p:cNvPr id="4" name="组合 4"/>
          <p:cNvGrpSpPr/>
          <p:nvPr userDrawn="1"/>
        </p:nvGrpSpPr>
        <p:grpSpPr bwMode="auto">
          <a:xfrm>
            <a:off x="5597525" y="2211388"/>
            <a:ext cx="5970588" cy="782637"/>
            <a:chOff x="1537511" y="1631288"/>
            <a:chExt cx="5971437" cy="781507"/>
          </a:xfrm>
        </p:grpSpPr>
        <p:grpSp>
          <p:nvGrpSpPr>
            <p:cNvPr id="5" name="组合 5"/>
            <p:cNvGrpSpPr/>
            <p:nvPr/>
          </p:nvGrpSpPr>
          <p:grpSpPr bwMode="auto">
            <a:xfrm>
              <a:off x="1537511" y="1631288"/>
              <a:ext cx="5971437" cy="781507"/>
              <a:chOff x="1537511" y="1631288"/>
              <a:chExt cx="5971437" cy="781507"/>
            </a:xfrm>
          </p:grpSpPr>
          <p:grpSp>
            <p:nvGrpSpPr>
              <p:cNvPr id="7" name="组合 8"/>
              <p:cNvGrpSpPr/>
              <p:nvPr userDrawn="1"/>
            </p:nvGrpSpPr>
            <p:grpSpPr bwMode="auto">
              <a:xfrm>
                <a:off x="1928264" y="1709439"/>
                <a:ext cx="5580684" cy="625205"/>
                <a:chOff x="460128" y="312440"/>
                <a:chExt cx="5580684" cy="625205"/>
              </a:xfrm>
            </p:grpSpPr>
            <p:sp>
              <p:nvSpPr>
                <p:cNvPr id="11" name="矩形 10"/>
                <p:cNvSpPr/>
                <p:nvPr userDrawn="1"/>
              </p:nvSpPr>
              <p:spPr>
                <a:xfrm>
                  <a:off x="459956" y="311964"/>
                  <a:ext cx="5580856" cy="626158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</p:sp>
            <p:sp>
              <p:nvSpPr>
                <p:cNvPr id="12" name="矩形 17"/>
                <p:cNvSpPr>
                  <a:spLocks noChangeArrowheads="1"/>
                </p:cNvSpPr>
                <p:nvPr/>
              </p:nvSpPr>
              <p:spPr bwMode="auto">
                <a:xfrm>
                  <a:off x="459956" y="311964"/>
                  <a:ext cx="5580856" cy="626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496257" tIns="60960" rIns="60960" bIns="60960" anchor="ctr"/>
                <a:lstStyle/>
                <a:p>
                  <a:pPr defTabSz="10668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2400">
                      <a:solidFill>
                        <a:srgbClr val="646464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rPr>
                    <a:t>单击此处添加文字内容</a:t>
                  </a:r>
                  <a:endParaRPr lang="zh-CN" altLang="en-US" sz="24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矩形 18"/>
                <p:cNvSpPr>
                  <a:spLocks noChangeArrowheads="1"/>
                </p:cNvSpPr>
                <p:nvPr userDrawn="1"/>
              </p:nvSpPr>
              <p:spPr bwMode="auto">
                <a:xfrm>
                  <a:off x="502825" y="340497"/>
                  <a:ext cx="5537987" cy="562749"/>
                </a:xfrm>
                <a:prstGeom prst="rect">
                  <a:avLst/>
                </a:prstGeom>
                <a:gradFill rotWithShape="1">
                  <a:gsLst>
                    <a:gs pos="0">
                      <a:srgbClr val="F8F8F8"/>
                    </a:gs>
                    <a:gs pos="8000">
                      <a:srgbClr val="F8F8F8"/>
                    </a:gs>
                    <a:gs pos="50000">
                      <a:srgbClr val="ECECEC"/>
                    </a:gs>
                    <a:gs pos="51657">
                      <a:srgbClr val="E8E8E8"/>
                    </a:gs>
                    <a:gs pos="98000">
                      <a:srgbClr val="F9F9F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8" name="组合 9"/>
              <p:cNvGrpSpPr/>
              <p:nvPr/>
            </p:nvGrpSpPr>
            <p:grpSpPr bwMode="auto"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9" name="椭圆 14"/>
                <p:cNvSpPr>
                  <a:spLocks noChangeArrowheads="1"/>
                </p:cNvSpPr>
                <p:nvPr/>
              </p:nvSpPr>
              <p:spPr bwMode="auto">
                <a:xfrm>
                  <a:off x="1537511" y="1631288"/>
                  <a:ext cx="781161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3200">
                      <a:solidFill>
                        <a:srgbClr val="FFFFFF"/>
                      </a:solidFill>
                      <a:latin typeface="Impact" panose="020B0806030902050204" pitchFamily="34" charset="0"/>
                    </a:rPr>
                    <a:t>1</a:t>
                  </a:r>
                  <a:endParaRPr lang="zh-CN" altLang="en-US" sz="3200">
                    <a:solidFill>
                      <a:srgbClr val="FFFFFF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0" name="未知"/>
                <p:cNvSpPr/>
                <p:nvPr/>
              </p:nvSpPr>
              <p:spPr bwMode="auto">
                <a:xfrm>
                  <a:off x="1616897" y="1647140"/>
                  <a:ext cx="614450" cy="299604"/>
                </a:xfrm>
                <a:custGeom>
                  <a:avLst/>
                  <a:gdLst>
                    <a:gd name="T0" fmla="*/ 339087 w 1321"/>
                    <a:gd name="T1" fmla="*/ 85421 h 712"/>
                    <a:gd name="T2" fmla="*/ 343273 w 1321"/>
                    <a:gd name="T3" fmla="*/ 94257 h 712"/>
                    <a:gd name="T4" fmla="*/ 344204 w 1321"/>
                    <a:gd name="T5" fmla="*/ 102673 h 712"/>
                    <a:gd name="T6" fmla="*/ 342808 w 1321"/>
                    <a:gd name="T7" fmla="*/ 110248 h 712"/>
                    <a:gd name="T8" fmla="*/ 338157 w 1321"/>
                    <a:gd name="T9" fmla="*/ 117401 h 712"/>
                    <a:gd name="T10" fmla="*/ 331645 w 1321"/>
                    <a:gd name="T11" fmla="*/ 123713 h 712"/>
                    <a:gd name="T12" fmla="*/ 322807 w 1321"/>
                    <a:gd name="T13" fmla="*/ 128762 h 712"/>
                    <a:gd name="T14" fmla="*/ 311644 w 1321"/>
                    <a:gd name="T15" fmla="*/ 133812 h 712"/>
                    <a:gd name="T16" fmla="*/ 299085 w 1321"/>
                    <a:gd name="T17" fmla="*/ 138441 h 712"/>
                    <a:gd name="T18" fmla="*/ 284666 w 1321"/>
                    <a:gd name="T19" fmla="*/ 142228 h 712"/>
                    <a:gd name="T20" fmla="*/ 268851 w 1321"/>
                    <a:gd name="T21" fmla="*/ 145594 h 712"/>
                    <a:gd name="T22" fmla="*/ 252106 w 1321"/>
                    <a:gd name="T23" fmla="*/ 148119 h 712"/>
                    <a:gd name="T24" fmla="*/ 233500 w 1321"/>
                    <a:gd name="T25" fmla="*/ 150223 h 712"/>
                    <a:gd name="T26" fmla="*/ 214895 w 1321"/>
                    <a:gd name="T27" fmla="*/ 151485 h 712"/>
                    <a:gd name="T28" fmla="*/ 206987 w 1321"/>
                    <a:gd name="T29" fmla="*/ 151906 h 712"/>
                    <a:gd name="T30" fmla="*/ 124192 w 1321"/>
                    <a:gd name="T31" fmla="*/ 151906 h 712"/>
                    <a:gd name="T32" fmla="*/ 122797 w 1321"/>
                    <a:gd name="T33" fmla="*/ 151906 h 712"/>
                    <a:gd name="T34" fmla="*/ 106517 w 1321"/>
                    <a:gd name="T35" fmla="*/ 151064 h 712"/>
                    <a:gd name="T36" fmla="*/ 90702 w 1321"/>
                    <a:gd name="T37" fmla="*/ 150223 h 712"/>
                    <a:gd name="T38" fmla="*/ 75353 w 1321"/>
                    <a:gd name="T39" fmla="*/ 148540 h 712"/>
                    <a:gd name="T40" fmla="*/ 61398 w 1321"/>
                    <a:gd name="T41" fmla="*/ 146856 h 712"/>
                    <a:gd name="T42" fmla="*/ 48375 w 1321"/>
                    <a:gd name="T43" fmla="*/ 144332 h 712"/>
                    <a:gd name="T44" fmla="*/ 36746 w 1321"/>
                    <a:gd name="T45" fmla="*/ 141386 h 712"/>
                    <a:gd name="T46" fmla="*/ 26513 w 1321"/>
                    <a:gd name="T47" fmla="*/ 138441 h 712"/>
                    <a:gd name="T48" fmla="*/ 17675 w 1321"/>
                    <a:gd name="T49" fmla="*/ 134233 h 712"/>
                    <a:gd name="T50" fmla="*/ 10233 w 1321"/>
                    <a:gd name="T51" fmla="*/ 129604 h 712"/>
                    <a:gd name="T52" fmla="*/ 4651 w 1321"/>
                    <a:gd name="T53" fmla="*/ 124554 h 712"/>
                    <a:gd name="T54" fmla="*/ 1395 w 1321"/>
                    <a:gd name="T55" fmla="*/ 118243 h 712"/>
                    <a:gd name="T56" fmla="*/ 0 w 1321"/>
                    <a:gd name="T57" fmla="*/ 111931 h 712"/>
                    <a:gd name="T58" fmla="*/ 0 w 1321"/>
                    <a:gd name="T59" fmla="*/ 111089 h 712"/>
                    <a:gd name="T60" fmla="*/ 930 w 1321"/>
                    <a:gd name="T61" fmla="*/ 103936 h 712"/>
                    <a:gd name="T62" fmla="*/ 4186 w 1321"/>
                    <a:gd name="T63" fmla="*/ 95099 h 712"/>
                    <a:gd name="T64" fmla="*/ 13489 w 1321"/>
                    <a:gd name="T65" fmla="*/ 79109 h 712"/>
                    <a:gd name="T66" fmla="*/ 24652 w 1321"/>
                    <a:gd name="T67" fmla="*/ 63960 h 712"/>
                    <a:gd name="T68" fmla="*/ 38141 w 1321"/>
                    <a:gd name="T69" fmla="*/ 50074 h 712"/>
                    <a:gd name="T70" fmla="*/ 53026 w 1321"/>
                    <a:gd name="T71" fmla="*/ 37451 h 712"/>
                    <a:gd name="T72" fmla="*/ 70236 w 1321"/>
                    <a:gd name="T73" fmla="*/ 26510 h 712"/>
                    <a:gd name="T74" fmla="*/ 88842 w 1321"/>
                    <a:gd name="T75" fmla="*/ 17673 h 712"/>
                    <a:gd name="T76" fmla="*/ 107912 w 1321"/>
                    <a:gd name="T77" fmla="*/ 10099 h 712"/>
                    <a:gd name="T78" fmla="*/ 129309 w 1321"/>
                    <a:gd name="T79" fmla="*/ 4629 h 712"/>
                    <a:gd name="T80" fmla="*/ 151171 w 1321"/>
                    <a:gd name="T81" fmla="*/ 1262 h 712"/>
                    <a:gd name="T82" fmla="*/ 173962 w 1321"/>
                    <a:gd name="T83" fmla="*/ 0 h 712"/>
                    <a:gd name="T84" fmla="*/ 173962 w 1321"/>
                    <a:gd name="T85" fmla="*/ 0 h 712"/>
                    <a:gd name="T86" fmla="*/ 197685 w 1321"/>
                    <a:gd name="T87" fmla="*/ 1262 h 712"/>
                    <a:gd name="T88" fmla="*/ 220476 w 1321"/>
                    <a:gd name="T89" fmla="*/ 5050 h 712"/>
                    <a:gd name="T90" fmla="*/ 242803 w 1321"/>
                    <a:gd name="T91" fmla="*/ 11361 h 712"/>
                    <a:gd name="T92" fmla="*/ 263269 w 1321"/>
                    <a:gd name="T93" fmla="*/ 19356 h 712"/>
                    <a:gd name="T94" fmla="*/ 281875 w 1321"/>
                    <a:gd name="T95" fmla="*/ 29035 h 712"/>
                    <a:gd name="T96" fmla="*/ 299550 w 1321"/>
                    <a:gd name="T97" fmla="*/ 41238 h 712"/>
                    <a:gd name="T98" fmla="*/ 314900 w 1321"/>
                    <a:gd name="T99" fmla="*/ 54703 h 712"/>
                    <a:gd name="T100" fmla="*/ 327924 w 1321"/>
                    <a:gd name="T101" fmla="*/ 69431 h 712"/>
                    <a:gd name="T102" fmla="*/ 339087 w 1321"/>
                    <a:gd name="T103" fmla="*/ 85421 h 712"/>
                    <a:gd name="T104" fmla="*/ 339087 w 1321"/>
                    <a:gd name="T105" fmla="*/ 8542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2585410" y="1699451"/>
              <a:ext cx="4796520" cy="6483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400" b="1">
                  <a:solidFill>
                    <a:srgbClr val="64646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目标知识概述</a:t>
              </a:r>
            </a:p>
          </p:txBody>
        </p:sp>
      </p:grpSp>
      <p:grpSp>
        <p:nvGrpSpPr>
          <p:cNvPr id="14" name="组合 15"/>
          <p:cNvGrpSpPr/>
          <p:nvPr userDrawn="1"/>
        </p:nvGrpSpPr>
        <p:grpSpPr bwMode="auto">
          <a:xfrm>
            <a:off x="5949950" y="3149600"/>
            <a:ext cx="5618163" cy="781050"/>
            <a:chOff x="1537511" y="1631288"/>
            <a:chExt cx="5618070" cy="781507"/>
          </a:xfrm>
        </p:grpSpPr>
        <p:grpSp>
          <p:nvGrpSpPr>
            <p:cNvPr id="15" name="组合 16"/>
            <p:cNvGrpSpPr/>
            <p:nvPr/>
          </p:nvGrpSpPr>
          <p:grpSpPr bwMode="auto">
            <a:xfrm>
              <a:off x="1537511" y="1631288"/>
              <a:ext cx="5618070" cy="781507"/>
              <a:chOff x="1537511" y="1631288"/>
              <a:chExt cx="5618070" cy="781507"/>
            </a:xfrm>
          </p:grpSpPr>
          <p:grpSp>
            <p:nvGrpSpPr>
              <p:cNvPr id="17" name="组合 18"/>
              <p:cNvGrpSpPr/>
              <p:nvPr/>
            </p:nvGrpSpPr>
            <p:grpSpPr bwMode="auto">
              <a:xfrm>
                <a:off x="1928264" y="1709439"/>
                <a:ext cx="5227317" cy="625205"/>
                <a:chOff x="460128" y="312440"/>
                <a:chExt cx="5227317" cy="625205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459894" y="312123"/>
                  <a:ext cx="5227551" cy="625841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</p:sp>
            <p:sp>
              <p:nvSpPr>
                <p:cNvPr id="22" name="矩形 27"/>
                <p:cNvSpPr>
                  <a:spLocks noChangeArrowheads="1"/>
                </p:cNvSpPr>
                <p:nvPr/>
              </p:nvSpPr>
              <p:spPr bwMode="auto">
                <a:xfrm>
                  <a:off x="459894" y="312123"/>
                  <a:ext cx="5227551" cy="625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496257" tIns="60960" rIns="60960" bIns="60960" anchor="ctr"/>
                <a:lstStyle/>
                <a:p>
                  <a:pPr defTabSz="10668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2400">
                      <a:solidFill>
                        <a:srgbClr val="646464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rPr>
                    <a:t>单击此处添加文字内容</a:t>
                  </a:r>
                  <a:endParaRPr lang="zh-CN" altLang="en-US" sz="24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" name="矩形 28"/>
                <p:cNvSpPr>
                  <a:spLocks noChangeArrowheads="1"/>
                </p:cNvSpPr>
                <p:nvPr/>
              </p:nvSpPr>
              <p:spPr bwMode="auto">
                <a:xfrm>
                  <a:off x="502756" y="340715"/>
                  <a:ext cx="5184689" cy="562304"/>
                </a:xfrm>
                <a:prstGeom prst="rect">
                  <a:avLst/>
                </a:prstGeom>
                <a:gradFill rotWithShape="1">
                  <a:gsLst>
                    <a:gs pos="0">
                      <a:srgbClr val="F8F8F8"/>
                    </a:gs>
                    <a:gs pos="8000">
                      <a:srgbClr val="F8F8F8"/>
                    </a:gs>
                    <a:gs pos="50000">
                      <a:srgbClr val="ECECEC"/>
                    </a:gs>
                    <a:gs pos="51657">
                      <a:srgbClr val="E8E8E8"/>
                    </a:gs>
                    <a:gs pos="98000">
                      <a:srgbClr val="F9F9F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8" name="组合 19"/>
              <p:cNvGrpSpPr/>
              <p:nvPr/>
            </p:nvGrpSpPr>
            <p:grpSpPr bwMode="auto"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19" name="椭圆 24"/>
                <p:cNvSpPr>
                  <a:spLocks noChangeArrowheads="1"/>
                </p:cNvSpPr>
                <p:nvPr/>
              </p:nvSpPr>
              <p:spPr bwMode="auto">
                <a:xfrm>
                  <a:off x="1537511" y="1631288"/>
                  <a:ext cx="781037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3200">
                      <a:solidFill>
                        <a:srgbClr val="FFFFFF"/>
                      </a:solidFill>
                      <a:latin typeface="Impact" panose="020B0806030902050204" pitchFamily="34" charset="0"/>
                    </a:rPr>
                    <a:t>2</a:t>
                  </a:r>
                  <a:endParaRPr lang="zh-CN" altLang="en-US" sz="3200">
                    <a:solidFill>
                      <a:srgbClr val="FFFFFF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0" name="未知"/>
                <p:cNvSpPr/>
                <p:nvPr/>
              </p:nvSpPr>
              <p:spPr bwMode="auto">
                <a:xfrm>
                  <a:off x="1616885" y="1647172"/>
                  <a:ext cx="614353" cy="300214"/>
                </a:xfrm>
                <a:custGeom>
                  <a:avLst/>
                  <a:gdLst>
                    <a:gd name="T0" fmla="*/ 339034 w 1321"/>
                    <a:gd name="T1" fmla="*/ 85595 h 712"/>
                    <a:gd name="T2" fmla="*/ 343219 w 1321"/>
                    <a:gd name="T3" fmla="*/ 94449 h 712"/>
                    <a:gd name="T4" fmla="*/ 344149 w 1321"/>
                    <a:gd name="T5" fmla="*/ 102882 h 712"/>
                    <a:gd name="T6" fmla="*/ 342754 w 1321"/>
                    <a:gd name="T7" fmla="*/ 110472 h 712"/>
                    <a:gd name="T8" fmla="*/ 338103 w 1321"/>
                    <a:gd name="T9" fmla="*/ 117640 h 712"/>
                    <a:gd name="T10" fmla="*/ 331592 w 1321"/>
                    <a:gd name="T11" fmla="*/ 123965 h 712"/>
                    <a:gd name="T12" fmla="*/ 322756 w 1321"/>
                    <a:gd name="T13" fmla="*/ 129025 h 712"/>
                    <a:gd name="T14" fmla="*/ 311595 w 1321"/>
                    <a:gd name="T15" fmla="*/ 134084 h 712"/>
                    <a:gd name="T16" fmla="*/ 299038 w 1321"/>
                    <a:gd name="T17" fmla="*/ 138722 h 712"/>
                    <a:gd name="T18" fmla="*/ 284621 w 1321"/>
                    <a:gd name="T19" fmla="*/ 142517 h 712"/>
                    <a:gd name="T20" fmla="*/ 268809 w 1321"/>
                    <a:gd name="T21" fmla="*/ 145891 h 712"/>
                    <a:gd name="T22" fmla="*/ 252066 w 1321"/>
                    <a:gd name="T23" fmla="*/ 148420 h 712"/>
                    <a:gd name="T24" fmla="*/ 233463 w 1321"/>
                    <a:gd name="T25" fmla="*/ 150529 h 712"/>
                    <a:gd name="T26" fmla="*/ 214861 w 1321"/>
                    <a:gd name="T27" fmla="*/ 151794 h 712"/>
                    <a:gd name="T28" fmla="*/ 206955 w 1321"/>
                    <a:gd name="T29" fmla="*/ 152215 h 712"/>
                    <a:gd name="T30" fmla="*/ 124173 w 1321"/>
                    <a:gd name="T31" fmla="*/ 152215 h 712"/>
                    <a:gd name="T32" fmla="*/ 122778 w 1321"/>
                    <a:gd name="T33" fmla="*/ 152215 h 712"/>
                    <a:gd name="T34" fmla="*/ 106500 w 1321"/>
                    <a:gd name="T35" fmla="*/ 151372 h 712"/>
                    <a:gd name="T36" fmla="*/ 90688 w 1321"/>
                    <a:gd name="T37" fmla="*/ 150529 h 712"/>
                    <a:gd name="T38" fmla="*/ 75341 w 1321"/>
                    <a:gd name="T39" fmla="*/ 148842 h 712"/>
                    <a:gd name="T40" fmla="*/ 61389 w 1321"/>
                    <a:gd name="T41" fmla="*/ 147155 h 712"/>
                    <a:gd name="T42" fmla="*/ 48367 w 1321"/>
                    <a:gd name="T43" fmla="*/ 144626 h 712"/>
                    <a:gd name="T44" fmla="*/ 36740 w 1321"/>
                    <a:gd name="T45" fmla="*/ 141674 h 712"/>
                    <a:gd name="T46" fmla="*/ 26509 w 1321"/>
                    <a:gd name="T47" fmla="*/ 138722 h 712"/>
                    <a:gd name="T48" fmla="*/ 17673 w 1321"/>
                    <a:gd name="T49" fmla="*/ 134506 h 712"/>
                    <a:gd name="T50" fmla="*/ 10231 w 1321"/>
                    <a:gd name="T51" fmla="*/ 129868 h 712"/>
                    <a:gd name="T52" fmla="*/ 4651 w 1321"/>
                    <a:gd name="T53" fmla="*/ 124808 h 712"/>
                    <a:gd name="T54" fmla="*/ 1395 w 1321"/>
                    <a:gd name="T55" fmla="*/ 118483 h 712"/>
                    <a:gd name="T56" fmla="*/ 0 w 1321"/>
                    <a:gd name="T57" fmla="*/ 112159 h 712"/>
                    <a:gd name="T58" fmla="*/ 0 w 1321"/>
                    <a:gd name="T59" fmla="*/ 111315 h 712"/>
                    <a:gd name="T60" fmla="*/ 930 w 1321"/>
                    <a:gd name="T61" fmla="*/ 104147 h 712"/>
                    <a:gd name="T62" fmla="*/ 4186 w 1321"/>
                    <a:gd name="T63" fmla="*/ 95293 h 712"/>
                    <a:gd name="T64" fmla="*/ 13487 w 1321"/>
                    <a:gd name="T65" fmla="*/ 79270 h 712"/>
                    <a:gd name="T66" fmla="*/ 24649 w 1321"/>
                    <a:gd name="T67" fmla="*/ 64091 h 712"/>
                    <a:gd name="T68" fmla="*/ 38135 w 1321"/>
                    <a:gd name="T69" fmla="*/ 50176 h 712"/>
                    <a:gd name="T70" fmla="*/ 53018 w 1321"/>
                    <a:gd name="T71" fmla="*/ 37527 h 712"/>
                    <a:gd name="T72" fmla="*/ 70225 w 1321"/>
                    <a:gd name="T73" fmla="*/ 26564 h 712"/>
                    <a:gd name="T74" fmla="*/ 88828 w 1321"/>
                    <a:gd name="T75" fmla="*/ 17709 h 712"/>
                    <a:gd name="T76" fmla="*/ 107895 w 1321"/>
                    <a:gd name="T77" fmla="*/ 10120 h 712"/>
                    <a:gd name="T78" fmla="*/ 129289 w 1321"/>
                    <a:gd name="T79" fmla="*/ 4638 h 712"/>
                    <a:gd name="T80" fmla="*/ 151147 w 1321"/>
                    <a:gd name="T81" fmla="*/ 1265 h 712"/>
                    <a:gd name="T82" fmla="*/ 173935 w 1321"/>
                    <a:gd name="T83" fmla="*/ 0 h 712"/>
                    <a:gd name="T84" fmla="*/ 173935 w 1321"/>
                    <a:gd name="T85" fmla="*/ 0 h 712"/>
                    <a:gd name="T86" fmla="*/ 197653 w 1321"/>
                    <a:gd name="T87" fmla="*/ 1265 h 712"/>
                    <a:gd name="T88" fmla="*/ 220442 w 1321"/>
                    <a:gd name="T89" fmla="*/ 5060 h 712"/>
                    <a:gd name="T90" fmla="*/ 242765 w 1321"/>
                    <a:gd name="T91" fmla="*/ 11385 h 712"/>
                    <a:gd name="T92" fmla="*/ 263228 w 1321"/>
                    <a:gd name="T93" fmla="*/ 19396 h 712"/>
                    <a:gd name="T94" fmla="*/ 281830 w 1321"/>
                    <a:gd name="T95" fmla="*/ 29094 h 712"/>
                    <a:gd name="T96" fmla="*/ 299503 w 1321"/>
                    <a:gd name="T97" fmla="*/ 41322 h 712"/>
                    <a:gd name="T98" fmla="*/ 314850 w 1321"/>
                    <a:gd name="T99" fmla="*/ 54814 h 712"/>
                    <a:gd name="T100" fmla="*/ 327872 w 1321"/>
                    <a:gd name="T101" fmla="*/ 69572 h 712"/>
                    <a:gd name="T102" fmla="*/ 339034 w 1321"/>
                    <a:gd name="T103" fmla="*/ 85595 h 712"/>
                    <a:gd name="T104" fmla="*/ 339034 w 1321"/>
                    <a:gd name="T105" fmla="*/ 85595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2547144" y="1699591"/>
              <a:ext cx="4608437" cy="6480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400" b="1">
                  <a:solidFill>
                    <a:srgbClr val="64646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目标管理概述</a:t>
              </a:r>
            </a:p>
          </p:txBody>
        </p:sp>
      </p:grpSp>
      <p:grpSp>
        <p:nvGrpSpPr>
          <p:cNvPr id="24" name="组合 25"/>
          <p:cNvGrpSpPr/>
          <p:nvPr userDrawn="1"/>
        </p:nvGrpSpPr>
        <p:grpSpPr bwMode="auto">
          <a:xfrm>
            <a:off x="5597525" y="4087813"/>
            <a:ext cx="5970588" cy="781050"/>
            <a:chOff x="1537511" y="1631288"/>
            <a:chExt cx="5971437" cy="781507"/>
          </a:xfrm>
        </p:grpSpPr>
        <p:grpSp>
          <p:nvGrpSpPr>
            <p:cNvPr id="25" name="组合 26"/>
            <p:cNvGrpSpPr/>
            <p:nvPr/>
          </p:nvGrpSpPr>
          <p:grpSpPr bwMode="auto">
            <a:xfrm>
              <a:off x="1537511" y="1631288"/>
              <a:ext cx="5971437" cy="781507"/>
              <a:chOff x="1537511" y="1631288"/>
              <a:chExt cx="5971437" cy="781507"/>
            </a:xfrm>
          </p:grpSpPr>
          <p:grpSp>
            <p:nvGrpSpPr>
              <p:cNvPr id="27" name="组合 28"/>
              <p:cNvGrpSpPr/>
              <p:nvPr/>
            </p:nvGrpSpPr>
            <p:grpSpPr bwMode="auto">
              <a:xfrm>
                <a:off x="1928264" y="1709439"/>
                <a:ext cx="5580684" cy="625205"/>
                <a:chOff x="460128" y="312440"/>
                <a:chExt cx="5580684" cy="625205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459956" y="312122"/>
                  <a:ext cx="5580856" cy="625841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</p:sp>
            <p:sp>
              <p:nvSpPr>
                <p:cNvPr id="32" name="矩形 37"/>
                <p:cNvSpPr>
                  <a:spLocks noChangeArrowheads="1"/>
                </p:cNvSpPr>
                <p:nvPr/>
              </p:nvSpPr>
              <p:spPr bwMode="auto">
                <a:xfrm>
                  <a:off x="459956" y="312122"/>
                  <a:ext cx="5580856" cy="625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496257" tIns="60960" rIns="60960" bIns="60960" anchor="ctr"/>
                <a:lstStyle/>
                <a:p>
                  <a:pPr defTabSz="10668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2400">
                      <a:solidFill>
                        <a:srgbClr val="646464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rPr>
                    <a:t>单击此处添加文字内容</a:t>
                  </a:r>
                  <a:endParaRPr lang="zh-CN" altLang="en-US" sz="24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矩形 38"/>
                <p:cNvSpPr>
                  <a:spLocks noChangeArrowheads="1"/>
                </p:cNvSpPr>
                <p:nvPr/>
              </p:nvSpPr>
              <p:spPr bwMode="auto">
                <a:xfrm>
                  <a:off x="502825" y="340714"/>
                  <a:ext cx="5537987" cy="562304"/>
                </a:xfrm>
                <a:prstGeom prst="rect">
                  <a:avLst/>
                </a:prstGeom>
                <a:gradFill rotWithShape="1">
                  <a:gsLst>
                    <a:gs pos="0">
                      <a:srgbClr val="F8F8F8"/>
                    </a:gs>
                    <a:gs pos="8000">
                      <a:srgbClr val="F8F8F8"/>
                    </a:gs>
                    <a:gs pos="50000">
                      <a:srgbClr val="ECECEC"/>
                    </a:gs>
                    <a:gs pos="51657">
                      <a:srgbClr val="E8E8E8"/>
                    </a:gs>
                    <a:gs pos="98000">
                      <a:srgbClr val="F9F9F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28" name="组合 29"/>
              <p:cNvGrpSpPr/>
              <p:nvPr/>
            </p:nvGrpSpPr>
            <p:grpSpPr bwMode="auto"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29" name="椭圆 34"/>
                <p:cNvSpPr>
                  <a:spLocks noChangeArrowheads="1"/>
                </p:cNvSpPr>
                <p:nvPr/>
              </p:nvSpPr>
              <p:spPr bwMode="auto">
                <a:xfrm>
                  <a:off x="1537511" y="1631288"/>
                  <a:ext cx="781161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3200">
                      <a:solidFill>
                        <a:srgbClr val="FFFFFF"/>
                      </a:solidFill>
                      <a:latin typeface="Impact" panose="020B0806030902050204" pitchFamily="34" charset="0"/>
                    </a:rPr>
                    <a:t>3</a:t>
                  </a:r>
                  <a:endParaRPr lang="zh-CN" altLang="en-US" sz="3200">
                    <a:solidFill>
                      <a:srgbClr val="FFFFFF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30" name="未知"/>
                <p:cNvSpPr/>
                <p:nvPr/>
              </p:nvSpPr>
              <p:spPr bwMode="auto">
                <a:xfrm>
                  <a:off x="1616897" y="1647172"/>
                  <a:ext cx="614450" cy="300213"/>
                </a:xfrm>
                <a:custGeom>
                  <a:avLst/>
                  <a:gdLst>
                    <a:gd name="T0" fmla="*/ 339087 w 1321"/>
                    <a:gd name="T1" fmla="*/ 85594 h 712"/>
                    <a:gd name="T2" fmla="*/ 343273 w 1321"/>
                    <a:gd name="T3" fmla="*/ 94449 h 712"/>
                    <a:gd name="T4" fmla="*/ 344204 w 1321"/>
                    <a:gd name="T5" fmla="*/ 102882 h 712"/>
                    <a:gd name="T6" fmla="*/ 342808 w 1321"/>
                    <a:gd name="T7" fmla="*/ 110472 h 712"/>
                    <a:gd name="T8" fmla="*/ 338157 w 1321"/>
                    <a:gd name="T9" fmla="*/ 117640 h 712"/>
                    <a:gd name="T10" fmla="*/ 331645 w 1321"/>
                    <a:gd name="T11" fmla="*/ 123964 h 712"/>
                    <a:gd name="T12" fmla="*/ 322807 w 1321"/>
                    <a:gd name="T13" fmla="*/ 129024 h 712"/>
                    <a:gd name="T14" fmla="*/ 311644 w 1321"/>
                    <a:gd name="T15" fmla="*/ 134084 h 712"/>
                    <a:gd name="T16" fmla="*/ 299085 w 1321"/>
                    <a:gd name="T17" fmla="*/ 138722 h 712"/>
                    <a:gd name="T18" fmla="*/ 284666 w 1321"/>
                    <a:gd name="T19" fmla="*/ 142517 h 712"/>
                    <a:gd name="T20" fmla="*/ 268851 w 1321"/>
                    <a:gd name="T21" fmla="*/ 145890 h 712"/>
                    <a:gd name="T22" fmla="*/ 252106 w 1321"/>
                    <a:gd name="T23" fmla="*/ 148420 h 712"/>
                    <a:gd name="T24" fmla="*/ 233500 w 1321"/>
                    <a:gd name="T25" fmla="*/ 150528 h 712"/>
                    <a:gd name="T26" fmla="*/ 214895 w 1321"/>
                    <a:gd name="T27" fmla="*/ 151793 h 712"/>
                    <a:gd name="T28" fmla="*/ 206987 w 1321"/>
                    <a:gd name="T29" fmla="*/ 152215 h 712"/>
                    <a:gd name="T30" fmla="*/ 124192 w 1321"/>
                    <a:gd name="T31" fmla="*/ 152215 h 712"/>
                    <a:gd name="T32" fmla="*/ 122797 w 1321"/>
                    <a:gd name="T33" fmla="*/ 152215 h 712"/>
                    <a:gd name="T34" fmla="*/ 106517 w 1321"/>
                    <a:gd name="T35" fmla="*/ 151371 h 712"/>
                    <a:gd name="T36" fmla="*/ 90702 w 1321"/>
                    <a:gd name="T37" fmla="*/ 150528 h 712"/>
                    <a:gd name="T38" fmla="*/ 75353 w 1321"/>
                    <a:gd name="T39" fmla="*/ 148842 h 712"/>
                    <a:gd name="T40" fmla="*/ 61398 w 1321"/>
                    <a:gd name="T41" fmla="*/ 147155 h 712"/>
                    <a:gd name="T42" fmla="*/ 48375 w 1321"/>
                    <a:gd name="T43" fmla="*/ 144625 h 712"/>
                    <a:gd name="T44" fmla="*/ 36746 w 1321"/>
                    <a:gd name="T45" fmla="*/ 141674 h 712"/>
                    <a:gd name="T46" fmla="*/ 26513 w 1321"/>
                    <a:gd name="T47" fmla="*/ 138722 h 712"/>
                    <a:gd name="T48" fmla="*/ 17675 w 1321"/>
                    <a:gd name="T49" fmla="*/ 134506 h 712"/>
                    <a:gd name="T50" fmla="*/ 10233 w 1321"/>
                    <a:gd name="T51" fmla="*/ 129867 h 712"/>
                    <a:gd name="T52" fmla="*/ 4651 w 1321"/>
                    <a:gd name="T53" fmla="*/ 124808 h 712"/>
                    <a:gd name="T54" fmla="*/ 1395 w 1321"/>
                    <a:gd name="T55" fmla="*/ 118483 h 712"/>
                    <a:gd name="T56" fmla="*/ 0 w 1321"/>
                    <a:gd name="T57" fmla="*/ 112158 h 712"/>
                    <a:gd name="T58" fmla="*/ 0 w 1321"/>
                    <a:gd name="T59" fmla="*/ 111315 h 712"/>
                    <a:gd name="T60" fmla="*/ 930 w 1321"/>
                    <a:gd name="T61" fmla="*/ 104147 h 712"/>
                    <a:gd name="T62" fmla="*/ 4186 w 1321"/>
                    <a:gd name="T63" fmla="*/ 95292 h 712"/>
                    <a:gd name="T64" fmla="*/ 13489 w 1321"/>
                    <a:gd name="T65" fmla="*/ 79270 h 712"/>
                    <a:gd name="T66" fmla="*/ 24652 w 1321"/>
                    <a:gd name="T67" fmla="*/ 64090 h 712"/>
                    <a:gd name="T68" fmla="*/ 38141 w 1321"/>
                    <a:gd name="T69" fmla="*/ 50176 h 712"/>
                    <a:gd name="T70" fmla="*/ 53026 w 1321"/>
                    <a:gd name="T71" fmla="*/ 37527 h 712"/>
                    <a:gd name="T72" fmla="*/ 70236 w 1321"/>
                    <a:gd name="T73" fmla="*/ 26564 h 712"/>
                    <a:gd name="T74" fmla="*/ 88842 w 1321"/>
                    <a:gd name="T75" fmla="*/ 17709 h 712"/>
                    <a:gd name="T76" fmla="*/ 107912 w 1321"/>
                    <a:gd name="T77" fmla="*/ 10120 h 712"/>
                    <a:gd name="T78" fmla="*/ 129309 w 1321"/>
                    <a:gd name="T79" fmla="*/ 4638 h 712"/>
                    <a:gd name="T80" fmla="*/ 151171 w 1321"/>
                    <a:gd name="T81" fmla="*/ 1265 h 712"/>
                    <a:gd name="T82" fmla="*/ 173962 w 1321"/>
                    <a:gd name="T83" fmla="*/ 0 h 712"/>
                    <a:gd name="T84" fmla="*/ 173962 w 1321"/>
                    <a:gd name="T85" fmla="*/ 0 h 712"/>
                    <a:gd name="T86" fmla="*/ 197685 w 1321"/>
                    <a:gd name="T87" fmla="*/ 1265 h 712"/>
                    <a:gd name="T88" fmla="*/ 220476 w 1321"/>
                    <a:gd name="T89" fmla="*/ 5060 h 712"/>
                    <a:gd name="T90" fmla="*/ 242803 w 1321"/>
                    <a:gd name="T91" fmla="*/ 11384 h 712"/>
                    <a:gd name="T92" fmla="*/ 263269 w 1321"/>
                    <a:gd name="T93" fmla="*/ 19396 h 712"/>
                    <a:gd name="T94" fmla="*/ 281875 w 1321"/>
                    <a:gd name="T95" fmla="*/ 29094 h 712"/>
                    <a:gd name="T96" fmla="*/ 299550 w 1321"/>
                    <a:gd name="T97" fmla="*/ 41321 h 712"/>
                    <a:gd name="T98" fmla="*/ 314900 w 1321"/>
                    <a:gd name="T99" fmla="*/ 54814 h 712"/>
                    <a:gd name="T100" fmla="*/ 327924 w 1321"/>
                    <a:gd name="T101" fmla="*/ 69572 h 712"/>
                    <a:gd name="T102" fmla="*/ 339087 w 1321"/>
                    <a:gd name="T103" fmla="*/ 85594 h 712"/>
                    <a:gd name="T104" fmla="*/ 339087 w 1321"/>
                    <a:gd name="T105" fmla="*/ 8559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2585410" y="1699590"/>
              <a:ext cx="4796520" cy="6480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400" b="1">
                  <a:solidFill>
                    <a:srgbClr val="64646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目标管理实施</a:t>
              </a:r>
            </a:p>
          </p:txBody>
        </p:sp>
      </p:grpSp>
      <p:sp>
        <p:nvSpPr>
          <p:cNvPr id="34" name="矩形 39"/>
          <p:cNvSpPr>
            <a:spLocks noChangeArrowheads="1"/>
          </p:cNvSpPr>
          <p:nvPr userDrawn="1"/>
        </p:nvSpPr>
        <p:spPr bwMode="auto">
          <a:xfrm>
            <a:off x="9637713" y="346075"/>
            <a:ext cx="200342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12000"/>
              </a:lnSpc>
              <a:defRPr/>
            </a:pPr>
            <a:r>
              <a:rPr lang="zh-CN" altLang="en-US" sz="2800" b="1">
                <a:solidFill>
                  <a:srgbClr val="FF9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 </a:t>
            </a:r>
            <a:r>
              <a:rPr lang="en-US" altLang="zh-CN" sz="2800" b="1">
                <a:solidFill>
                  <a:srgbClr val="FF9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r">
              <a:lnSpc>
                <a:spcPct val="112000"/>
              </a:lnSpc>
              <a:defRPr/>
            </a:pPr>
            <a:r>
              <a:rPr lang="en-US" altLang="zh-CN" sz="1600">
                <a:solidFill>
                  <a:srgbClr val="7F7F7F"/>
                </a:solidFill>
                <a:latin typeface="Calibri" panose="020F0502020204030204" pitchFamily="34" charset="0"/>
              </a:rPr>
              <a:t>CONTENTS PAGE </a:t>
            </a:r>
            <a:endParaRPr lang="zh-CN" altLang="en-US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9637713" y="346075"/>
            <a:ext cx="200342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12000"/>
              </a:lnSpc>
              <a:defRPr/>
            </a:pPr>
            <a:r>
              <a:rPr lang="zh-CN" altLang="en-US" sz="2800" b="1">
                <a:solidFill>
                  <a:srgbClr val="FF9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 </a:t>
            </a:r>
            <a:r>
              <a:rPr lang="en-US" altLang="zh-CN" sz="2800" b="1">
                <a:solidFill>
                  <a:srgbClr val="FF9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r">
              <a:lnSpc>
                <a:spcPct val="112000"/>
              </a:lnSpc>
              <a:defRPr/>
            </a:pPr>
            <a:r>
              <a:rPr lang="en-US" altLang="zh-CN" sz="1600">
                <a:solidFill>
                  <a:srgbClr val="7F7F7F"/>
                </a:solidFill>
                <a:latin typeface="Calibri" panose="020F0502020204030204" pitchFamily="34" charset="0"/>
              </a:rPr>
              <a:t>TRANSITION PAGE </a:t>
            </a:r>
            <a:endParaRPr lang="zh-CN" altLang="en-US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338513"/>
            <a:ext cx="2735263" cy="1809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735263" y="3338513"/>
            <a:ext cx="9456737" cy="180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977900" y="333375"/>
            <a:ext cx="49657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595959"/>
                </a:solidFill>
                <a:latin typeface="华康俪金黑W8(P)"/>
                <a:ea typeface="华康俪金黑W8(P)"/>
                <a:cs typeface="华康俪金黑W8(P)"/>
              </a:rPr>
              <a:t>目标知识概述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977900" y="333375"/>
            <a:ext cx="49657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595959"/>
                </a:solidFill>
                <a:latin typeface="华康俪金黑W8(P)"/>
                <a:ea typeface="华康俪金黑W8(P)"/>
                <a:cs typeface="华康俪金黑W8(P)"/>
              </a:rPr>
              <a:t>目标管理概述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977900" y="333375"/>
            <a:ext cx="49657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595959"/>
                </a:solidFill>
                <a:latin typeface="华康俪金黑W8(P)"/>
                <a:ea typeface="华康俪金黑W8(P)"/>
                <a:cs typeface="华康俪金黑W8(P)"/>
              </a:rPr>
              <a:t>目标管理实施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60云盘\02-个人资料\！PPT图片及版面资源\05-PPT精选插图\02-商务类\01-商务综合\download11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t11318\桌面\setwalls.ru-838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 userDrawn="1"/>
        </p:nvSpPr>
        <p:spPr>
          <a:xfrm>
            <a:off x="6884988" y="549275"/>
            <a:ext cx="5307012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感谢您的阅读！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36613"/>
            <a:ext cx="2735263" cy="17938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735263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矩形 8"/>
          <p:cNvSpPr>
            <a:spLocks noChangeArrowheads="1"/>
          </p:cNvSpPr>
          <p:nvPr userDrawn="1"/>
        </p:nvSpPr>
        <p:spPr bwMode="auto">
          <a:xfrm>
            <a:off x="11098213" y="466725"/>
            <a:ext cx="10937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BEB963F8-D4F7-4050-8EA6-797D12A17482}" type="slidenum">
              <a:rPr lang="zh-CN" altLang="en-US" sz="1400">
                <a:solidFill>
                  <a:srgbClr val="A6A6A6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‹#›</a:t>
            </a:fld>
            <a:r>
              <a:rPr lang="zh-CN" altLang="en-US" sz="1400">
                <a:solidFill>
                  <a:srgbClr val="A6A6A6"/>
                </a:solidFill>
                <a:latin typeface="Calibri" panose="020F0502020204030204" pitchFamily="34" charset="0"/>
              </a:rPr>
              <a:t>  </a:t>
            </a: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"/>
          <p:cNvGrpSpPr/>
          <p:nvPr/>
        </p:nvGrpSpPr>
        <p:grpSpPr bwMode="auto">
          <a:xfrm>
            <a:off x="3849688" y="2519363"/>
            <a:ext cx="4492625" cy="923925"/>
            <a:chOff x="3415086" y="2643372"/>
            <a:chExt cx="4491168" cy="923330"/>
          </a:xfrm>
        </p:grpSpPr>
        <p:sp>
          <p:nvSpPr>
            <p:cNvPr id="21508" name="文本占位符 3"/>
            <p:cNvSpPr txBox="1"/>
            <p:nvPr/>
          </p:nvSpPr>
          <p:spPr bwMode="auto">
            <a:xfrm>
              <a:off x="4417143" y="2862120"/>
              <a:ext cx="3489111" cy="4320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9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目标管理概述</a:t>
              </a: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415086" y="2643372"/>
              <a:ext cx="1183891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tencil" pitchFamily="82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tencil" pitchFamily="82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768850" y="3605213"/>
            <a:ext cx="3598863" cy="1338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目标管理的由来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什么是目标管理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目标管理的好处及缺憾</a:t>
            </a:r>
          </a:p>
        </p:txBody>
      </p:sp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1575"/>
            <a:ext cx="49657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2.2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什么是目标管理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pic>
        <p:nvPicPr>
          <p:cNvPr id="24579" name="Picture 2" descr="C:\Documents and Settings\t11318\桌面\look.com.ua-39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900" y="3321050"/>
            <a:ext cx="54530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977900" y="3321050"/>
            <a:ext cx="5334000" cy="3067050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581" name="矩形 2"/>
          <p:cNvSpPr>
            <a:spLocks noChangeArrowheads="1"/>
          </p:cNvSpPr>
          <p:nvPr/>
        </p:nvSpPr>
        <p:spPr bwMode="auto">
          <a:xfrm>
            <a:off x="1200150" y="4681538"/>
            <a:ext cx="4883150" cy="153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如：父亲说：好女儿，如果这学期 你考了班级第一，暑假老爸带你去新马泰！ 女儿说：哇！新马泰！我梦寐以求的，为了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奖赏</a:t>
            </a: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我一定要考全班第一。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582" name="矩形 3"/>
          <p:cNvSpPr>
            <a:spLocks noChangeArrowheads="1"/>
          </p:cNvSpPr>
          <p:nvPr/>
        </p:nvSpPr>
        <p:spPr bwMode="auto">
          <a:xfrm>
            <a:off x="1200150" y="3529013"/>
            <a:ext cx="4883150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实际生活中，我们每一个人都在自觉不自觉地运用着目标管理。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7900" y="2060575"/>
            <a:ext cx="10787063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目标管理亦称“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成果管理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”。是指在企业员工的积极参与下，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自上而下地确定工作目标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，并通过对目标完成情况的检查和奖惩的手段，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自下而上地实现公司经营管理目标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的一种管理方法。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1575"/>
            <a:ext cx="49657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2.2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什么是目标管理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2054225" y="1916113"/>
            <a:ext cx="8434388" cy="5921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72072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目标管理，被誉为是：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54225" y="4437063"/>
            <a:ext cx="8434388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必须建立企业的目标体系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目标建立的过程，是一个自上而下的过程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目标实现的过程，是一个自下而上的过程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要通过对目标完成情况的检查和奖惩，来确保目标的实现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05" name="矩形 4"/>
          <p:cNvSpPr>
            <a:spLocks noChangeArrowheads="1"/>
          </p:cNvSpPr>
          <p:nvPr/>
        </p:nvSpPr>
        <p:spPr bwMode="auto">
          <a:xfrm>
            <a:off x="2054225" y="2565400"/>
            <a:ext cx="8434388" cy="1446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企业的导航系统</a:t>
            </a:r>
            <a:endParaRPr kumimoji="0" lang="zh-CN" altLang="en-US" sz="8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36775" y="2565400"/>
            <a:ext cx="792003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136775" y="4005263"/>
            <a:ext cx="792003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1575"/>
            <a:ext cx="49657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2.3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目标管理的好处和缺憾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7900" y="3644900"/>
            <a:ext cx="5334000" cy="2743200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628" name="矩形 2"/>
          <p:cNvSpPr>
            <a:spLocks noChangeArrowheads="1"/>
          </p:cNvSpPr>
          <p:nvPr/>
        </p:nvSpPr>
        <p:spPr bwMode="auto">
          <a:xfrm>
            <a:off x="1200150" y="3933825"/>
            <a:ext cx="4883150" cy="2252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提高管理效率。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有助于组织机构改革。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有助于形成“自动自发”的工作局面。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激励员工完成目标。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实现有效的监督控制。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有利于客观评价员工。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11900" y="3644900"/>
            <a:ext cx="5334000" cy="27432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04975" y="2630488"/>
            <a:ext cx="387985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目标管理的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好处</a:t>
            </a:r>
          </a:p>
        </p:txBody>
      </p:sp>
      <p:sp>
        <p:nvSpPr>
          <p:cNvPr id="10" name="矩形 9"/>
          <p:cNvSpPr/>
          <p:nvPr/>
        </p:nvSpPr>
        <p:spPr>
          <a:xfrm>
            <a:off x="7038975" y="2630488"/>
            <a:ext cx="3881438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目标管理的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缺憾</a:t>
            </a:r>
          </a:p>
        </p:txBody>
      </p:sp>
      <p:sp>
        <p:nvSpPr>
          <p:cNvPr id="26632" name="矩形 10"/>
          <p:cNvSpPr>
            <a:spLocks noChangeArrowheads="1"/>
          </p:cNvSpPr>
          <p:nvPr/>
        </p:nvSpPr>
        <p:spPr bwMode="auto">
          <a:xfrm>
            <a:off x="6537325" y="3971925"/>
            <a:ext cx="4883150" cy="2252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目标难以制定。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目标管理的哲学假设不一定都存在。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目标商定可能增加管理成本。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没有绝对客观、公正的奖惩。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往往强调短期目标而忽略长期发展。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关注自身目标而忽略整体，助长本位主义。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1"/>
          <p:cNvGrpSpPr/>
          <p:nvPr/>
        </p:nvGrpSpPr>
        <p:grpSpPr bwMode="auto">
          <a:xfrm>
            <a:off x="3849688" y="2519363"/>
            <a:ext cx="4492625" cy="923925"/>
            <a:chOff x="3415086" y="2643372"/>
            <a:chExt cx="4491168" cy="923330"/>
          </a:xfrm>
        </p:grpSpPr>
        <p:sp>
          <p:nvSpPr>
            <p:cNvPr id="27652" name="文本占位符 3"/>
            <p:cNvSpPr txBox="1"/>
            <p:nvPr/>
          </p:nvSpPr>
          <p:spPr bwMode="auto">
            <a:xfrm>
              <a:off x="4417143" y="2862120"/>
              <a:ext cx="3489111" cy="4320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9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目标管理实施</a:t>
              </a: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415086" y="2643372"/>
              <a:ext cx="1183891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tencil" pitchFamily="82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tencil" pitchFamily="82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768850" y="3605213"/>
            <a:ext cx="3598863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设定总目标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目标分解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目标实施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检查实施结果及奖惩</a:t>
            </a:r>
          </a:p>
        </p:txBody>
      </p:sp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1575"/>
            <a:ext cx="49657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3.1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设定总目标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3750" y="1984375"/>
            <a:ext cx="84963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先有目标，才有工作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如果一个领域没有目标，这个领域的工作必然被忽视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171700" y="4578350"/>
            <a:ext cx="8280400" cy="1371600"/>
          </a:xfrm>
          <a:prstGeom prst="roundRect">
            <a:avLst>
              <a:gd name="adj" fmla="val 4645"/>
            </a:avLst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677" name="矩形 4"/>
          <p:cNvSpPr>
            <a:spLocks noChangeArrowheads="1"/>
          </p:cNvSpPr>
          <p:nvPr/>
        </p:nvSpPr>
        <p:spPr bwMode="auto">
          <a:xfrm>
            <a:off x="2279650" y="4724400"/>
            <a:ext cx="8064500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管理者最重要的两件事：①为团队设定目标；②围绕目标对团队进行辅导和激励。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1575"/>
            <a:ext cx="49657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3.1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设定总目标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7850" y="2038350"/>
            <a:ext cx="8496300" cy="885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目标来自于哪里？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90538" y="3321050"/>
            <a:ext cx="1800225" cy="2484438"/>
          </a:xfrm>
          <a:prstGeom prst="roundRect">
            <a:avLst>
              <a:gd name="adj" fmla="val 5923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9701" name="Picture 2" descr="F:\360云盘\02-个人资料\！PPT图片及版面资源\05-PPT精选插图\03-小图类\02-win8\Others\White\MB_0007_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" y="3454400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682625" y="5224463"/>
            <a:ext cx="14160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愿景导向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389188" y="3321050"/>
            <a:ext cx="1800225" cy="2484438"/>
          </a:xfrm>
          <a:prstGeom prst="roundRect">
            <a:avLst>
              <a:gd name="adj" fmla="val 5923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7838" y="3321050"/>
            <a:ext cx="1800225" cy="2484438"/>
          </a:xfrm>
          <a:prstGeom prst="roundRect">
            <a:avLst>
              <a:gd name="adj" fmla="val 5923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186488" y="3321050"/>
            <a:ext cx="1800225" cy="2484438"/>
          </a:xfrm>
          <a:prstGeom prst="roundRect">
            <a:avLst>
              <a:gd name="adj" fmla="val 5923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085138" y="3321050"/>
            <a:ext cx="1800225" cy="2484438"/>
          </a:xfrm>
          <a:prstGeom prst="roundRect">
            <a:avLst>
              <a:gd name="adj" fmla="val 5923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983788" y="3321050"/>
            <a:ext cx="1800225" cy="2484438"/>
          </a:xfrm>
          <a:prstGeom prst="roundRect">
            <a:avLst>
              <a:gd name="adj" fmla="val 5923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8" name="TextBox 14"/>
          <p:cNvSpPr txBox="1">
            <a:spLocks noChangeArrowheads="1"/>
          </p:cNvSpPr>
          <p:nvPr/>
        </p:nvSpPr>
        <p:spPr bwMode="auto">
          <a:xfrm>
            <a:off x="2581275" y="5224463"/>
            <a:ext cx="14160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竞争导向</a:t>
            </a:r>
          </a:p>
        </p:txBody>
      </p:sp>
      <p:sp>
        <p:nvSpPr>
          <p:cNvPr id="29709" name="TextBox 15"/>
          <p:cNvSpPr txBox="1">
            <a:spLocks noChangeArrowheads="1"/>
          </p:cNvSpPr>
          <p:nvPr/>
        </p:nvSpPr>
        <p:spPr bwMode="auto">
          <a:xfrm>
            <a:off x="4479925" y="5224463"/>
            <a:ext cx="14160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顾客导向</a:t>
            </a:r>
          </a:p>
        </p:txBody>
      </p:sp>
      <p:pic>
        <p:nvPicPr>
          <p:cNvPr id="29710" name="Picture 8" descr="F:\360云盘\02-个人资料\！PPT图片及版面资源\05-PPT精选插图\03-小图类\02-win8\Others\White\MB_0003_Fav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813" y="345440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3" descr="F:\360云盘\02-个人资料\！PPT图片及版面资源\05-PPT精选插图\03-小图类\02-win8\Others\White\MB_0006_calcula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0163" y="345440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TextBox 21"/>
          <p:cNvSpPr txBox="1">
            <a:spLocks noChangeArrowheads="1"/>
          </p:cNvSpPr>
          <p:nvPr/>
        </p:nvSpPr>
        <p:spPr bwMode="auto">
          <a:xfrm>
            <a:off x="6378575" y="5224463"/>
            <a:ext cx="14160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职责导向</a:t>
            </a:r>
          </a:p>
        </p:txBody>
      </p:sp>
      <p:sp>
        <p:nvSpPr>
          <p:cNvPr id="29713" name="TextBox 22"/>
          <p:cNvSpPr txBox="1">
            <a:spLocks noChangeArrowheads="1"/>
          </p:cNvSpPr>
          <p:nvPr/>
        </p:nvSpPr>
        <p:spPr bwMode="auto">
          <a:xfrm>
            <a:off x="8277225" y="5224463"/>
            <a:ext cx="14160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问题导向</a:t>
            </a:r>
          </a:p>
        </p:txBody>
      </p:sp>
      <p:sp>
        <p:nvSpPr>
          <p:cNvPr id="29714" name="TextBox 23"/>
          <p:cNvSpPr txBox="1">
            <a:spLocks noChangeArrowheads="1"/>
          </p:cNvSpPr>
          <p:nvPr/>
        </p:nvSpPr>
        <p:spPr bwMode="auto">
          <a:xfrm>
            <a:off x="10175875" y="5224463"/>
            <a:ext cx="14160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成长导向</a:t>
            </a:r>
          </a:p>
        </p:txBody>
      </p:sp>
      <p:pic>
        <p:nvPicPr>
          <p:cNvPr id="29715" name="Picture 10" descr="F:\360云盘\02-个人资料\！PPT图片及版面资源\05-PPT精选插图\03-小图类\02-win8\Network\white\MS_0000s_0036_searc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6113" y="345440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12" descr="F:\360云盘\02-个人资料\！PPT图片及版面资源\05-PPT精选插图\03-小图类\02-win8\System\White\MB_0005_sett_sm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7463" y="345440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15" descr="F:\360云盘\02-个人资料\！PPT图片及版面资源\05-PPT精选插图\03-小图类\02-win8\System\White\MB_0022_to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4763" y="345440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1575"/>
            <a:ext cx="49657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3.1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设定总目标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38275" y="1557338"/>
            <a:ext cx="9959975" cy="849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我们可以采用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BSC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的各维度，并结合上述的六个导向，来设定目标。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BSC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同时关注：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内部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外部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现在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，让目标更均衡、完整。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3"/>
          <p:cNvGrpSpPr/>
          <p:nvPr/>
        </p:nvGrpSpPr>
        <p:grpSpPr>
          <a:xfrm>
            <a:off x="5189861" y="3740296"/>
            <a:ext cx="2523417" cy="1819661"/>
            <a:chOff x="3336357" y="3492500"/>
            <a:chExt cx="2523417" cy="18196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椭圆 26"/>
            <p:cNvSpPr/>
            <p:nvPr/>
          </p:nvSpPr>
          <p:spPr>
            <a:xfrm>
              <a:off x="3759200" y="3492500"/>
              <a:ext cx="1701800" cy="1701800"/>
            </a:xfrm>
            <a:prstGeom prst="ellipse">
              <a:avLst/>
            </a:prstGeom>
            <a:noFill/>
            <a:ln w="177800">
              <a:solidFill>
                <a:srgbClr val="FF9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宗旨愿景</a:t>
              </a:r>
            </a:p>
          </p:txBody>
        </p:sp>
        <p:sp>
          <p:nvSpPr>
            <p:cNvPr id="28" name="右箭头 27"/>
            <p:cNvSpPr/>
            <p:nvPr/>
          </p:nvSpPr>
          <p:spPr>
            <a:xfrm rot="19192197">
              <a:off x="5266757" y="3586619"/>
              <a:ext cx="593017" cy="419665"/>
            </a:xfrm>
            <a:prstGeom prst="rightArrow">
              <a:avLst>
                <a:gd name="adj1" fmla="val 57372"/>
                <a:gd name="adj2" fmla="val 50000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右箭头 28"/>
            <p:cNvSpPr/>
            <p:nvPr/>
          </p:nvSpPr>
          <p:spPr>
            <a:xfrm rot="8776370">
              <a:off x="3399857" y="4767719"/>
              <a:ext cx="593017" cy="419665"/>
            </a:xfrm>
            <a:prstGeom prst="rightArrow">
              <a:avLst>
                <a:gd name="adj1" fmla="val 57372"/>
                <a:gd name="adj2" fmla="val 50000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右箭头 29"/>
            <p:cNvSpPr/>
            <p:nvPr/>
          </p:nvSpPr>
          <p:spPr>
            <a:xfrm rot="13300837">
              <a:off x="3336357" y="3561219"/>
              <a:ext cx="593017" cy="419665"/>
            </a:xfrm>
            <a:prstGeom prst="rightArrow">
              <a:avLst>
                <a:gd name="adj1" fmla="val 57372"/>
                <a:gd name="adj2" fmla="val 50000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右箭头 30"/>
            <p:cNvSpPr/>
            <p:nvPr/>
          </p:nvSpPr>
          <p:spPr>
            <a:xfrm rot="2818619">
              <a:off x="5165157" y="4805820"/>
              <a:ext cx="593017" cy="419665"/>
            </a:xfrm>
            <a:prstGeom prst="rightArrow">
              <a:avLst>
                <a:gd name="adj1" fmla="val 57372"/>
                <a:gd name="adj2" fmla="val 50000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35"/>
          <p:cNvGrpSpPr/>
          <p:nvPr/>
        </p:nvGrpSpPr>
        <p:grpSpPr>
          <a:xfrm>
            <a:off x="2853604" y="2965596"/>
            <a:ext cx="2238400" cy="1143000"/>
            <a:chOff x="1000100" y="2717800"/>
            <a:chExt cx="22384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圆角矩形 32"/>
            <p:cNvSpPr/>
            <p:nvPr/>
          </p:nvSpPr>
          <p:spPr>
            <a:xfrm>
              <a:off x="1003300" y="2717800"/>
              <a:ext cx="2235200" cy="1143000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1054100" y="2768600"/>
              <a:ext cx="2120900" cy="711200"/>
            </a:xfrm>
            <a:prstGeom prst="roundRect">
              <a:avLst>
                <a:gd name="adj" fmla="val 225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41400" y="3162300"/>
              <a:ext cx="2133600" cy="6096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0100" y="3175758"/>
              <a:ext cx="2214578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在创利增收、减成本方面为公司做了什么贡献？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0000" y="2786058"/>
              <a:ext cx="17018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财务维度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41"/>
          <p:cNvGrpSpPr/>
          <p:nvPr/>
        </p:nvGrpSpPr>
        <p:grpSpPr>
          <a:xfrm>
            <a:off x="7809804" y="5034126"/>
            <a:ext cx="2235200" cy="1214438"/>
            <a:chOff x="1003300" y="2717800"/>
            <a:chExt cx="22352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圆角矩形 38"/>
            <p:cNvSpPr/>
            <p:nvPr/>
          </p:nvSpPr>
          <p:spPr>
            <a:xfrm>
              <a:off x="1003300" y="2717800"/>
              <a:ext cx="2235200" cy="1143000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1054100" y="2768600"/>
              <a:ext cx="2120900" cy="711200"/>
            </a:xfrm>
            <a:prstGeom prst="roundRect">
              <a:avLst>
                <a:gd name="adj" fmla="val 225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41400" y="3162300"/>
              <a:ext cx="2133600" cy="6096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7760" y="3200400"/>
              <a:ext cx="2143140" cy="507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如何提升我们团队的素质和能力？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0000" y="2785028"/>
              <a:ext cx="1701800" cy="3186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学习与发展维度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47"/>
          <p:cNvGrpSpPr/>
          <p:nvPr/>
        </p:nvGrpSpPr>
        <p:grpSpPr>
          <a:xfrm>
            <a:off x="7797104" y="2889396"/>
            <a:ext cx="2271738" cy="1143000"/>
            <a:chOff x="1003300" y="2717800"/>
            <a:chExt cx="227173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44"/>
            <p:cNvSpPr/>
            <p:nvPr/>
          </p:nvSpPr>
          <p:spPr>
            <a:xfrm>
              <a:off x="1003300" y="2717800"/>
              <a:ext cx="2235200" cy="1143000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1054100" y="2768600"/>
              <a:ext cx="2120900" cy="711200"/>
            </a:xfrm>
            <a:prstGeom prst="roundRect">
              <a:avLst>
                <a:gd name="adj" fmla="val 225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41400" y="3162300"/>
              <a:ext cx="2133600" cy="6096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55686" y="3200400"/>
              <a:ext cx="2219352" cy="538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我们够快、够好了吗？我们适应市场要求吗？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70000" y="2790820"/>
              <a:ext cx="17018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内部流程维度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53"/>
          <p:cNvGrpSpPr/>
          <p:nvPr/>
        </p:nvGrpSpPr>
        <p:grpSpPr>
          <a:xfrm>
            <a:off x="2844104" y="5034126"/>
            <a:ext cx="2235200" cy="1214438"/>
            <a:chOff x="1003300" y="2717800"/>
            <a:chExt cx="2235200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0"/>
            <p:cNvSpPr/>
            <p:nvPr/>
          </p:nvSpPr>
          <p:spPr>
            <a:xfrm>
              <a:off x="1003300" y="2717800"/>
              <a:ext cx="2235200" cy="1214438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1054100" y="2768600"/>
              <a:ext cx="2120900" cy="711200"/>
            </a:xfrm>
            <a:prstGeom prst="roundRect">
              <a:avLst>
                <a:gd name="adj" fmla="val 225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41400" y="3162300"/>
              <a:ext cx="2133600" cy="6096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12800" y="3146420"/>
              <a:ext cx="21749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客户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/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内部客户如何看待我们的工作成果？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70000" y="2789230"/>
              <a:ext cx="17018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客户维度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6" name="空心弧 55"/>
          <p:cNvSpPr/>
          <p:nvPr/>
        </p:nvSpPr>
        <p:spPr>
          <a:xfrm>
            <a:off x="5497513" y="2676525"/>
            <a:ext cx="1857375" cy="500063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空心弧 56"/>
          <p:cNvSpPr/>
          <p:nvPr/>
        </p:nvSpPr>
        <p:spPr>
          <a:xfrm flipV="1">
            <a:off x="5497513" y="5962650"/>
            <a:ext cx="1857375" cy="490538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空心弧 57"/>
          <p:cNvSpPr/>
          <p:nvPr/>
        </p:nvSpPr>
        <p:spPr>
          <a:xfrm rot="16200000" flipV="1">
            <a:off x="9457532" y="4288631"/>
            <a:ext cx="1428750" cy="490537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空心弧 58"/>
          <p:cNvSpPr/>
          <p:nvPr/>
        </p:nvSpPr>
        <p:spPr>
          <a:xfrm rot="16200000">
            <a:off x="2032794" y="4283869"/>
            <a:ext cx="1428750" cy="500062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1575"/>
            <a:ext cx="2741613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3.1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设定总目标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16050" y="4330700"/>
            <a:ext cx="5303838" cy="1114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在管理学中有一个非常重要的目标设定原则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——SMART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原则，由分别表示确定目标的五个基本原则的英文字母的字首组成。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48" name="AutoShape 3"/>
          <p:cNvSpPr/>
          <p:nvPr/>
        </p:nvSpPr>
        <p:spPr bwMode="auto">
          <a:xfrm>
            <a:off x="7011988" y="1527175"/>
            <a:ext cx="814387" cy="785813"/>
          </a:xfrm>
          <a:prstGeom prst="roundRect">
            <a:avLst>
              <a:gd name="adj" fmla="val 18519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omic Sans MS" panose="030F0702030302020204" pitchFamily="66" charset="0"/>
              </a:rPr>
              <a:t>S</a:t>
            </a:r>
          </a:p>
        </p:txBody>
      </p:sp>
      <p:sp>
        <p:nvSpPr>
          <p:cNvPr id="31749" name="AutoShape 4"/>
          <p:cNvSpPr/>
          <p:nvPr/>
        </p:nvSpPr>
        <p:spPr bwMode="auto">
          <a:xfrm>
            <a:off x="7011988" y="2530475"/>
            <a:ext cx="814387" cy="785813"/>
          </a:xfrm>
          <a:prstGeom prst="roundRect">
            <a:avLst>
              <a:gd name="adj" fmla="val 18519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omic Sans MS" panose="030F0702030302020204" pitchFamily="66" charset="0"/>
              </a:rPr>
              <a:t>M</a:t>
            </a:r>
          </a:p>
        </p:txBody>
      </p:sp>
      <p:sp>
        <p:nvSpPr>
          <p:cNvPr id="31750" name="AutoShape 5"/>
          <p:cNvSpPr/>
          <p:nvPr/>
        </p:nvSpPr>
        <p:spPr bwMode="auto">
          <a:xfrm>
            <a:off x="7026275" y="3535363"/>
            <a:ext cx="785813" cy="785812"/>
          </a:xfrm>
          <a:prstGeom prst="roundRect">
            <a:avLst>
              <a:gd name="adj" fmla="val 18519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omic Sans MS" panose="030F0702030302020204" pitchFamily="66" charset="0"/>
              </a:rPr>
              <a:t>A</a:t>
            </a:r>
          </a:p>
        </p:txBody>
      </p:sp>
      <p:sp>
        <p:nvSpPr>
          <p:cNvPr id="31751" name="AutoShape 6"/>
          <p:cNvSpPr/>
          <p:nvPr/>
        </p:nvSpPr>
        <p:spPr bwMode="auto">
          <a:xfrm>
            <a:off x="7026275" y="4538663"/>
            <a:ext cx="785813" cy="785812"/>
          </a:xfrm>
          <a:prstGeom prst="roundRect">
            <a:avLst>
              <a:gd name="adj" fmla="val 18519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omic Sans MS" panose="030F0702030302020204" pitchFamily="66" charset="0"/>
              </a:rPr>
              <a:t>R</a:t>
            </a:r>
          </a:p>
        </p:txBody>
      </p:sp>
      <p:sp>
        <p:nvSpPr>
          <p:cNvPr id="31752" name="AutoShape 7"/>
          <p:cNvSpPr/>
          <p:nvPr/>
        </p:nvSpPr>
        <p:spPr bwMode="auto">
          <a:xfrm>
            <a:off x="7026275" y="5541963"/>
            <a:ext cx="785813" cy="785812"/>
          </a:xfrm>
          <a:prstGeom prst="roundRect">
            <a:avLst>
              <a:gd name="adj" fmla="val 18519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omic Sans MS" panose="030F0702030302020204" pitchFamily="66" charset="0"/>
              </a:rPr>
              <a:t>T</a:t>
            </a:r>
          </a:p>
        </p:txBody>
      </p:sp>
      <p:sp>
        <p:nvSpPr>
          <p:cNvPr id="65" name="AutoShape 8"/>
          <p:cNvSpPr/>
          <p:nvPr/>
        </p:nvSpPr>
        <p:spPr bwMode="auto">
          <a:xfrm>
            <a:off x="9353550" y="1527175"/>
            <a:ext cx="2032000" cy="785813"/>
          </a:xfrm>
          <a:prstGeom prst="roundRect">
            <a:avLst>
              <a:gd name="adj" fmla="val 18519"/>
            </a:avLst>
          </a:prstGeom>
          <a:noFill/>
          <a:ln w="63500" cap="flat">
            <a:solidFill>
              <a:srgbClr val="FF9300">
                <a:alpha val="8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Specific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AutoShape 9"/>
          <p:cNvSpPr/>
          <p:nvPr/>
        </p:nvSpPr>
        <p:spPr bwMode="auto">
          <a:xfrm>
            <a:off x="9353550" y="2530475"/>
            <a:ext cx="2032000" cy="785813"/>
          </a:xfrm>
          <a:prstGeom prst="roundRect">
            <a:avLst>
              <a:gd name="adj" fmla="val 18519"/>
            </a:avLst>
          </a:prstGeom>
          <a:noFill/>
          <a:ln w="63500" cap="flat">
            <a:solidFill>
              <a:srgbClr val="FF9300">
                <a:alpha val="8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Measureable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可衡量的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AutoShape 10"/>
          <p:cNvSpPr/>
          <p:nvPr/>
        </p:nvSpPr>
        <p:spPr bwMode="auto">
          <a:xfrm>
            <a:off x="9353550" y="3535363"/>
            <a:ext cx="2032000" cy="785812"/>
          </a:xfrm>
          <a:prstGeom prst="roundRect">
            <a:avLst>
              <a:gd name="adj" fmla="val 18519"/>
            </a:avLst>
          </a:prstGeom>
          <a:noFill/>
          <a:ln w="63500" cap="flat">
            <a:solidFill>
              <a:srgbClr val="FF9300">
                <a:alpha val="8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Achievable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可达成的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AutoShape 11"/>
          <p:cNvSpPr/>
          <p:nvPr/>
        </p:nvSpPr>
        <p:spPr bwMode="auto">
          <a:xfrm>
            <a:off x="9353550" y="4538663"/>
            <a:ext cx="2032000" cy="785812"/>
          </a:xfrm>
          <a:prstGeom prst="roundRect">
            <a:avLst>
              <a:gd name="adj" fmla="val 18519"/>
            </a:avLst>
          </a:prstGeom>
          <a:noFill/>
          <a:ln w="63500" cap="flat">
            <a:solidFill>
              <a:srgbClr val="FF9300">
                <a:alpha val="8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Relevant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相关的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AutoShape 12"/>
          <p:cNvSpPr/>
          <p:nvPr/>
        </p:nvSpPr>
        <p:spPr bwMode="auto">
          <a:xfrm>
            <a:off x="9353550" y="5541963"/>
            <a:ext cx="2032000" cy="785812"/>
          </a:xfrm>
          <a:prstGeom prst="roundRect">
            <a:avLst>
              <a:gd name="adj" fmla="val 18519"/>
            </a:avLst>
          </a:prstGeom>
          <a:noFill/>
          <a:ln w="63500" cap="flat">
            <a:solidFill>
              <a:srgbClr val="FF9300">
                <a:alpha val="8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Time-based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一定时限的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6050" y="3081338"/>
            <a:ext cx="519747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目标设定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SMART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16050" y="5588000"/>
            <a:ext cx="53038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SMART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原则是一个很实际、很方便的实施原则。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87488" y="4005263"/>
            <a:ext cx="4968875" cy="0"/>
          </a:xfrm>
          <a:prstGeom prst="line">
            <a:avLst/>
          </a:prstGeom>
          <a:ln w="76200" cmpd="thinThick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虚尾箭头 8"/>
          <p:cNvSpPr/>
          <p:nvPr/>
        </p:nvSpPr>
        <p:spPr>
          <a:xfrm>
            <a:off x="8183563" y="1660525"/>
            <a:ext cx="936625" cy="519113"/>
          </a:xfrm>
          <a:prstGeom prst="stripedRightArrow">
            <a:avLst>
              <a:gd name="adj1" fmla="val 69578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虚尾箭头 69"/>
          <p:cNvSpPr/>
          <p:nvPr/>
        </p:nvSpPr>
        <p:spPr>
          <a:xfrm>
            <a:off x="8183563" y="3668713"/>
            <a:ext cx="936625" cy="517525"/>
          </a:xfrm>
          <a:prstGeom prst="stripedRightArrow">
            <a:avLst>
              <a:gd name="adj1" fmla="val 69578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虚尾箭头 71"/>
          <p:cNvSpPr/>
          <p:nvPr/>
        </p:nvSpPr>
        <p:spPr>
          <a:xfrm>
            <a:off x="8183563" y="4672013"/>
            <a:ext cx="936625" cy="519112"/>
          </a:xfrm>
          <a:prstGeom prst="stripedRightArrow">
            <a:avLst>
              <a:gd name="adj1" fmla="val 69578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虚尾箭头 72"/>
          <p:cNvSpPr/>
          <p:nvPr/>
        </p:nvSpPr>
        <p:spPr>
          <a:xfrm>
            <a:off x="8183563" y="2665413"/>
            <a:ext cx="936625" cy="517525"/>
          </a:xfrm>
          <a:prstGeom prst="stripedRightArrow">
            <a:avLst>
              <a:gd name="adj1" fmla="val 69578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虚尾箭头 73"/>
          <p:cNvSpPr/>
          <p:nvPr/>
        </p:nvSpPr>
        <p:spPr>
          <a:xfrm>
            <a:off x="8183563" y="5675313"/>
            <a:ext cx="936625" cy="519112"/>
          </a:xfrm>
          <a:prstGeom prst="stripedRightArrow">
            <a:avLst>
              <a:gd name="adj1" fmla="val 69578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1575"/>
            <a:ext cx="2957513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3.2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目标分解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43038" y="1557338"/>
            <a:ext cx="9825037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目标分解结果：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千斤重担人人挑，人人肩上有指标。</a:t>
            </a:r>
          </a:p>
        </p:txBody>
      </p:sp>
      <p:grpSp>
        <p:nvGrpSpPr>
          <p:cNvPr id="32772" name="组合 23"/>
          <p:cNvGrpSpPr/>
          <p:nvPr/>
        </p:nvGrpSpPr>
        <p:grpSpPr bwMode="auto">
          <a:xfrm>
            <a:off x="4645025" y="2019300"/>
            <a:ext cx="2808288" cy="4362450"/>
            <a:chOff x="3651379" y="836712"/>
            <a:chExt cx="2808312" cy="4361391"/>
          </a:xfrm>
        </p:grpSpPr>
        <p:sp>
          <p:nvSpPr>
            <p:cNvPr id="25" name="圆角矩形 24"/>
            <p:cNvSpPr/>
            <p:nvPr/>
          </p:nvSpPr>
          <p:spPr>
            <a:xfrm>
              <a:off x="4934090" y="836712"/>
              <a:ext cx="144464" cy="43280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2000">
                  <a:schemeClr val="bg1">
                    <a:lumMod val="8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98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Oval 65"/>
            <p:cNvSpPr>
              <a:spLocks noChangeArrowheads="1"/>
            </p:cNvSpPr>
            <p:nvPr/>
          </p:nvSpPr>
          <p:spPr bwMode="auto">
            <a:xfrm>
              <a:off x="4662626" y="5020346"/>
              <a:ext cx="671518" cy="177757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2783" name="组合 26"/>
            <p:cNvGrpSpPr/>
            <p:nvPr/>
          </p:nvGrpSpPr>
          <p:grpSpPr bwMode="auto">
            <a:xfrm>
              <a:off x="4346178" y="1350053"/>
              <a:ext cx="1221734" cy="580459"/>
              <a:chOff x="6754574" y="768401"/>
              <a:chExt cx="2025165" cy="962178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6755456" y="914562"/>
                <a:ext cx="2023613" cy="815556"/>
              </a:xfrm>
              <a:custGeom>
                <a:avLst/>
                <a:gdLst>
                  <a:gd name="connsiteX0" fmla="*/ 0 w 1779373"/>
                  <a:gd name="connsiteY0" fmla="*/ 568411 h 568411"/>
                  <a:gd name="connsiteX1" fmla="*/ 864973 w 1779373"/>
                  <a:gd name="connsiteY1" fmla="*/ 0 h 568411"/>
                  <a:gd name="connsiteX2" fmla="*/ 1779373 w 1779373"/>
                  <a:gd name="connsiteY2" fmla="*/ 543698 h 568411"/>
                  <a:gd name="connsiteX0-1" fmla="*/ 0 w 1902269"/>
                  <a:gd name="connsiteY0-2" fmla="*/ 711790 h 711790"/>
                  <a:gd name="connsiteX1-3" fmla="*/ 987869 w 1902269"/>
                  <a:gd name="connsiteY1-4" fmla="*/ 0 h 711790"/>
                  <a:gd name="connsiteX2-5" fmla="*/ 1902269 w 1902269"/>
                  <a:gd name="connsiteY2-6" fmla="*/ 543698 h 711790"/>
                  <a:gd name="connsiteX0-7" fmla="*/ 0 w 2025165"/>
                  <a:gd name="connsiteY0-8" fmla="*/ 814204 h 814204"/>
                  <a:gd name="connsiteX1-9" fmla="*/ 1110765 w 2025165"/>
                  <a:gd name="connsiteY1-10" fmla="*/ 0 h 814204"/>
                  <a:gd name="connsiteX2-11" fmla="*/ 2025165 w 2025165"/>
                  <a:gd name="connsiteY2-12" fmla="*/ 543698 h 8142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025165" h="814204">
                    <a:moveTo>
                      <a:pt x="0" y="814204"/>
                    </a:moveTo>
                    <a:lnTo>
                      <a:pt x="1110765" y="0"/>
                    </a:lnTo>
                    <a:lnTo>
                      <a:pt x="2025165" y="543698"/>
                    </a:ln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2787" name="组合 30"/>
              <p:cNvGrpSpPr/>
              <p:nvPr/>
            </p:nvGrpSpPr>
            <p:grpSpPr bwMode="auto">
              <a:xfrm>
                <a:off x="7726341" y="768401"/>
                <a:ext cx="306258" cy="306258"/>
                <a:chOff x="4358418" y="2619972"/>
                <a:chExt cx="409163" cy="409163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4358597" y="2618416"/>
                  <a:ext cx="407819" cy="40068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32789" name="组合 32"/>
                <p:cNvGrpSpPr/>
                <p:nvPr/>
              </p:nvGrpSpPr>
              <p:grpSpPr bwMode="auto">
                <a:xfrm rot="1267204">
                  <a:off x="4415118" y="2671937"/>
                  <a:ext cx="301040" cy="301040"/>
                  <a:chOff x="3518404" y="1580443"/>
                  <a:chExt cx="1276350" cy="1276350"/>
                </a:xfrm>
              </p:grpSpPr>
              <p:sp>
                <p:nvSpPr>
                  <p:cNvPr id="34" name="椭圆 33"/>
                  <p:cNvSpPr/>
                  <p:nvPr/>
                </p:nvSpPr>
                <p:spPr bwMode="auto">
                  <a:xfrm>
                    <a:off x="3518404" y="1580443"/>
                    <a:ext cx="1276350" cy="12763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95000"/>
                        </a:schemeClr>
                      </a:gs>
                      <a:gs pos="47000">
                        <a:schemeClr val="bg1">
                          <a:lumMod val="65000"/>
                        </a:schemeClr>
                      </a:gs>
                      <a:gs pos="82000">
                        <a:schemeClr val="tx1">
                          <a:lumMod val="50000"/>
                          <a:lumOff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5" name="椭圆 34"/>
                  <p:cNvSpPr/>
                  <p:nvPr/>
                </p:nvSpPr>
                <p:spPr bwMode="auto">
                  <a:xfrm rot="20122633">
                    <a:off x="3942631" y="2530701"/>
                    <a:ext cx="760201" cy="26823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5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  <a:alpha val="12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6" name="椭圆 35"/>
                  <p:cNvSpPr/>
                  <p:nvPr/>
                </p:nvSpPr>
                <p:spPr bwMode="auto">
                  <a:xfrm rot="912585">
                    <a:off x="3703121" y="1601153"/>
                    <a:ext cx="700578" cy="4023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6000">
                        <a:schemeClr val="bg1">
                          <a:alpha val="51000"/>
                        </a:schemeClr>
                      </a:gs>
                      <a:gs pos="30000">
                        <a:schemeClr val="bg1">
                          <a:alpha val="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8" name="五边形 27"/>
            <p:cNvSpPr/>
            <p:nvPr/>
          </p:nvSpPr>
          <p:spPr>
            <a:xfrm rot="21119712">
              <a:off x="3651379" y="1823897"/>
              <a:ext cx="2808312" cy="504702"/>
            </a:xfrm>
            <a:prstGeom prst="homePlate">
              <a:avLst/>
            </a:prstGeom>
            <a:solidFill>
              <a:srgbClr val="FF93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85" name="TextBox 28"/>
            <p:cNvSpPr txBox="1">
              <a:spLocks noChangeArrowheads="1"/>
            </p:cNvSpPr>
            <p:nvPr/>
          </p:nvSpPr>
          <p:spPr bwMode="auto">
            <a:xfrm rot="-472522">
              <a:off x="4327341" y="1890970"/>
              <a:ext cx="1387202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剥洋葱法</a:t>
              </a:r>
            </a:p>
          </p:txBody>
        </p:sp>
      </p:grpSp>
      <p:grpSp>
        <p:nvGrpSpPr>
          <p:cNvPr id="32773" name="组合 36"/>
          <p:cNvGrpSpPr/>
          <p:nvPr/>
        </p:nvGrpSpPr>
        <p:grpSpPr bwMode="auto">
          <a:xfrm>
            <a:off x="1558925" y="3721100"/>
            <a:ext cx="3773488" cy="2187575"/>
            <a:chOff x="566485" y="2538617"/>
            <a:chExt cx="3772800" cy="2186527"/>
          </a:xfrm>
        </p:grpSpPr>
        <p:sp>
          <p:nvSpPr>
            <p:cNvPr id="38" name="圆角矩形 37"/>
            <p:cNvSpPr/>
            <p:nvPr/>
          </p:nvSpPr>
          <p:spPr>
            <a:xfrm>
              <a:off x="566485" y="3032093"/>
              <a:ext cx="3772800" cy="1693051"/>
            </a:xfrm>
            <a:prstGeom prst="roundRect">
              <a:avLst>
                <a:gd name="adj" fmla="val 3384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7910" y="3139992"/>
              <a:ext cx="3629950" cy="15327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将大目标分解成若干小目标，再将每个小目标分解成若干个更小的目标，一直分解下去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84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直到知道每个人该干什么。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684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80" name="TextBox 39"/>
            <p:cNvSpPr txBox="1">
              <a:spLocks noChangeArrowheads="1"/>
            </p:cNvSpPr>
            <p:nvPr/>
          </p:nvSpPr>
          <p:spPr bwMode="auto">
            <a:xfrm>
              <a:off x="1795732" y="2538617"/>
              <a:ext cx="1285922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684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由大到小</a:t>
              </a:r>
            </a:p>
          </p:txBody>
        </p:sp>
      </p:grpSp>
      <p:grpSp>
        <p:nvGrpSpPr>
          <p:cNvPr id="32774" name="组合 40"/>
          <p:cNvGrpSpPr/>
          <p:nvPr/>
        </p:nvGrpSpPr>
        <p:grpSpPr bwMode="auto">
          <a:xfrm>
            <a:off x="6643688" y="3752850"/>
            <a:ext cx="3773487" cy="2155825"/>
            <a:chOff x="5650088" y="2569395"/>
            <a:chExt cx="3773381" cy="2155749"/>
          </a:xfrm>
        </p:grpSpPr>
        <p:sp>
          <p:nvSpPr>
            <p:cNvPr id="42" name="圆角矩形 41"/>
            <p:cNvSpPr/>
            <p:nvPr/>
          </p:nvSpPr>
          <p:spPr>
            <a:xfrm>
              <a:off x="5650088" y="3032929"/>
              <a:ext cx="3773381" cy="1692215"/>
            </a:xfrm>
            <a:prstGeom prst="roundRect">
              <a:avLst>
                <a:gd name="adj" fmla="val 33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19936" y="3161512"/>
              <a:ext cx="3628923" cy="1531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愿景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→5-10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年长期目标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→2-3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年的中期目标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→6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个月至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年的短期目标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→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月、周、日目标，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84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直到知道现在该干什么。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684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77" name="TextBox 43"/>
            <p:cNvSpPr txBox="1">
              <a:spLocks noChangeArrowheads="1"/>
            </p:cNvSpPr>
            <p:nvPr/>
          </p:nvSpPr>
          <p:spPr bwMode="auto">
            <a:xfrm>
              <a:off x="6893817" y="2569395"/>
              <a:ext cx="1285922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684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由远及近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1575"/>
            <a:ext cx="2752725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3.2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目标分解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grpSp>
        <p:nvGrpSpPr>
          <p:cNvPr id="33795" name="组合 43"/>
          <p:cNvGrpSpPr/>
          <p:nvPr/>
        </p:nvGrpSpPr>
        <p:grpSpPr bwMode="auto">
          <a:xfrm>
            <a:off x="3575050" y="2133600"/>
            <a:ext cx="7058025" cy="4248150"/>
            <a:chOff x="3575720" y="1895818"/>
            <a:chExt cx="7056784" cy="4248472"/>
          </a:xfrm>
        </p:grpSpPr>
        <p:sp>
          <p:nvSpPr>
            <p:cNvPr id="43" name="直角三角形 42"/>
            <p:cNvSpPr/>
            <p:nvPr/>
          </p:nvSpPr>
          <p:spPr>
            <a:xfrm flipH="1" flipV="1">
              <a:off x="3575720" y="4364568"/>
              <a:ext cx="179356" cy="112721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H="1" flipV="1">
              <a:off x="3575720" y="2526104"/>
              <a:ext cx="179356" cy="111133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直角三角形 39"/>
            <p:cNvSpPr/>
            <p:nvPr/>
          </p:nvSpPr>
          <p:spPr>
            <a:xfrm>
              <a:off x="10454735" y="4332816"/>
              <a:ext cx="177769" cy="112721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>
              <a:off x="10454735" y="2564207"/>
              <a:ext cx="177769" cy="112721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3801" name="组合 25"/>
            <p:cNvGrpSpPr/>
            <p:nvPr/>
          </p:nvGrpSpPr>
          <p:grpSpPr bwMode="auto">
            <a:xfrm>
              <a:off x="3575720" y="1895818"/>
              <a:ext cx="7056784" cy="4248472"/>
              <a:chOff x="2492466" y="779694"/>
              <a:chExt cx="7056784" cy="424847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646427" y="779694"/>
                <a:ext cx="6744101" cy="4248472"/>
              </a:xfrm>
              <a:prstGeom prst="rect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492466" y="981322"/>
                <a:ext cx="2879219" cy="427069"/>
              </a:xfrm>
              <a:prstGeom prst="rect">
                <a:avLst/>
              </a:prstGeom>
              <a:solidFill>
                <a:srgbClr val="FF9300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01  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上下一致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670031" y="1556041"/>
                <a:ext cx="2879219" cy="428657"/>
              </a:xfrm>
              <a:prstGeom prst="rect">
                <a:avLst/>
              </a:prstGeom>
              <a:solidFill>
                <a:srgbClr val="FF9300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02   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资源保障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492466" y="2819787"/>
                <a:ext cx="2879219" cy="428657"/>
              </a:xfrm>
              <a:prstGeom prst="rect">
                <a:avLst/>
              </a:prstGeom>
              <a:solidFill>
                <a:srgbClr val="FF9300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03  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相互协调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670031" y="3324650"/>
                <a:ext cx="2879219" cy="428657"/>
              </a:xfrm>
              <a:prstGeom prst="rect">
                <a:avLst/>
              </a:prstGeom>
              <a:solidFill>
                <a:srgbClr val="FF9300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04  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平等尊重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719439" y="1521113"/>
                <a:ext cx="2941120" cy="11716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分目标要保持与总体目标方向一致，内容上下贯通，保证总体目标的实现。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70031" y="2132347"/>
                <a:ext cx="2720497" cy="11732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目标分解中，要注意到各分目标所需要的条件及其限制因素。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19439" y="3356402"/>
                <a:ext cx="2941120" cy="11732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各分目标之间在内容与时间上要协调并同步发展，不能影响总体目标的实现。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670031" y="3824750"/>
                <a:ext cx="2720497" cy="11732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在目标分解讨论中，上级要尊重下级，平等待人，耐心倾听下级意见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。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1446213" y="1557338"/>
            <a:ext cx="385603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进行目标分解时要遵循以下要求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1575"/>
            <a:ext cx="2957513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3.3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目标实施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PDCA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169150" y="2309813"/>
            <a:ext cx="3429000" cy="3429000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循环</a:t>
            </a:r>
          </a:p>
        </p:txBody>
      </p:sp>
      <p:grpSp>
        <p:nvGrpSpPr>
          <p:cNvPr id="3" name="组合 6"/>
          <p:cNvGrpSpPr/>
          <p:nvPr/>
        </p:nvGrpSpPr>
        <p:grpSpPr>
          <a:xfrm>
            <a:off x="7134597" y="1483825"/>
            <a:ext cx="3734600" cy="3771280"/>
            <a:chOff x="2822087" y="1331261"/>
            <a:chExt cx="3734600" cy="3771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椭圆 46"/>
            <p:cNvSpPr/>
            <p:nvPr/>
          </p:nvSpPr>
          <p:spPr>
            <a:xfrm>
              <a:off x="3845861" y="1331261"/>
              <a:ext cx="1465728" cy="14657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9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Plan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环形箭头 47"/>
            <p:cNvSpPr/>
            <p:nvPr/>
          </p:nvSpPr>
          <p:spPr>
            <a:xfrm rot="20877171">
              <a:off x="2822087" y="1760430"/>
              <a:ext cx="3734600" cy="3342111"/>
            </a:xfrm>
            <a:prstGeom prst="circularArrow">
              <a:avLst>
                <a:gd name="adj1" fmla="val 4097"/>
                <a:gd name="adj2" fmla="val 816782"/>
                <a:gd name="adj3" fmla="val 20738369"/>
                <a:gd name="adj4" fmla="val 18427279"/>
                <a:gd name="adj5" fmla="val 6388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 rot="5400000">
            <a:off x="7727901" y="2205091"/>
            <a:ext cx="3734600" cy="3778934"/>
            <a:chOff x="2764738" y="1331261"/>
            <a:chExt cx="3734600" cy="37789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椭圆 49"/>
            <p:cNvSpPr/>
            <p:nvPr/>
          </p:nvSpPr>
          <p:spPr>
            <a:xfrm rot="16200000">
              <a:off x="3845861" y="1331261"/>
              <a:ext cx="1465728" cy="14657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9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Do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环形箭头 50"/>
            <p:cNvSpPr/>
            <p:nvPr/>
          </p:nvSpPr>
          <p:spPr>
            <a:xfrm rot="20877171">
              <a:off x="2764738" y="1768084"/>
              <a:ext cx="3734600" cy="3342111"/>
            </a:xfrm>
            <a:prstGeom prst="circularArrow">
              <a:avLst>
                <a:gd name="adj1" fmla="val 4097"/>
                <a:gd name="adj2" fmla="val 816782"/>
                <a:gd name="adj3" fmla="val 20738369"/>
                <a:gd name="adj4" fmla="val 18456349"/>
                <a:gd name="adj5" fmla="val 6388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13"/>
          <p:cNvGrpSpPr/>
          <p:nvPr/>
        </p:nvGrpSpPr>
        <p:grpSpPr>
          <a:xfrm>
            <a:off x="6866864" y="2753631"/>
            <a:ext cx="3734600" cy="3699705"/>
            <a:chOff x="2567801" y="2560726"/>
            <a:chExt cx="3734600" cy="36997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椭圆 52"/>
            <p:cNvSpPr/>
            <p:nvPr/>
          </p:nvSpPr>
          <p:spPr>
            <a:xfrm>
              <a:off x="3915362" y="4794703"/>
              <a:ext cx="1455185" cy="1465728"/>
            </a:xfrm>
            <a:prstGeom prst="ellipse">
              <a:avLst/>
            </a:prstGeom>
            <a:noFill/>
            <a:ln w="762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9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Check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环形箭头 53"/>
            <p:cNvSpPr/>
            <p:nvPr/>
          </p:nvSpPr>
          <p:spPr>
            <a:xfrm rot="9856082">
              <a:off x="2567801" y="2560726"/>
              <a:ext cx="3734600" cy="3342111"/>
            </a:xfrm>
            <a:prstGeom prst="circularArrow">
              <a:avLst>
                <a:gd name="adj1" fmla="val 4097"/>
                <a:gd name="adj2" fmla="val 816782"/>
                <a:gd name="adj3" fmla="val 20738369"/>
                <a:gd name="adj4" fmla="val 18272501"/>
                <a:gd name="adj5" fmla="val 6388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14"/>
          <p:cNvGrpSpPr/>
          <p:nvPr/>
        </p:nvGrpSpPr>
        <p:grpSpPr>
          <a:xfrm rot="5400000">
            <a:off x="6378122" y="1891777"/>
            <a:ext cx="3734600" cy="3866796"/>
            <a:chOff x="2572119" y="2555001"/>
            <a:chExt cx="3734600" cy="38667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椭圆 55"/>
            <p:cNvSpPr/>
            <p:nvPr/>
          </p:nvSpPr>
          <p:spPr>
            <a:xfrm rot="16200000">
              <a:off x="3875021" y="4956069"/>
              <a:ext cx="1465728" cy="14657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9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Action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环形箭头 56"/>
            <p:cNvSpPr/>
            <p:nvPr/>
          </p:nvSpPr>
          <p:spPr>
            <a:xfrm rot="9856082">
              <a:off x="2572119" y="2555001"/>
              <a:ext cx="3734600" cy="3342111"/>
            </a:xfrm>
            <a:prstGeom prst="circularArrow">
              <a:avLst>
                <a:gd name="adj1" fmla="val 4097"/>
                <a:gd name="adj2" fmla="val 816782"/>
                <a:gd name="adj3" fmla="val 20738369"/>
                <a:gd name="adj4" fmla="val 18404795"/>
                <a:gd name="adj5" fmla="val 6388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1446213" y="4840288"/>
            <a:ext cx="4865687" cy="1612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在进行目标实施的过程中，会出现一些不可预测的问题，比如，目标实施的环境、条件、资源等发生了变化，那么，要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根据实际情况对目标进行调整和反馈。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4825" name="组合 6"/>
          <p:cNvGrpSpPr/>
          <p:nvPr/>
        </p:nvGrpSpPr>
        <p:grpSpPr bwMode="auto">
          <a:xfrm>
            <a:off x="1558925" y="4232275"/>
            <a:ext cx="1204913" cy="511175"/>
            <a:chOff x="1606886" y="4232385"/>
            <a:chExt cx="1204622" cy="510509"/>
          </a:xfrm>
        </p:grpSpPr>
        <p:sp>
          <p:nvSpPr>
            <p:cNvPr id="5" name="圆角矩形 4"/>
            <p:cNvSpPr/>
            <p:nvPr/>
          </p:nvSpPr>
          <p:spPr>
            <a:xfrm>
              <a:off x="1606886" y="4232385"/>
              <a:ext cx="1204622" cy="510509"/>
            </a:xfrm>
            <a:prstGeom prst="roundRect">
              <a:avLst>
                <a:gd name="adj" fmla="val 3552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7" name="矩形 3"/>
            <p:cNvSpPr>
              <a:spLocks noChangeArrowheads="1"/>
            </p:cNvSpPr>
            <p:nvPr/>
          </p:nvSpPr>
          <p:spPr bwMode="auto">
            <a:xfrm>
              <a:off x="1703512" y="4256806"/>
              <a:ext cx="110799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注意：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1575"/>
            <a:ext cx="2957513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3.3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目标实施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PDCA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446213" y="1609725"/>
            <a:ext cx="5729287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PDCA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循环就像爬楼梯一样，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不断前进，不断提高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graphicFrame>
        <p:nvGraphicFramePr>
          <p:cNvPr id="17" name="图示 16"/>
          <p:cNvGraphicFramePr/>
          <p:nvPr/>
        </p:nvGraphicFramePr>
        <p:xfrm>
          <a:off x="4727848" y="3841098"/>
          <a:ext cx="3690942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图示 17"/>
          <p:cNvGraphicFramePr/>
          <p:nvPr/>
        </p:nvGraphicFramePr>
        <p:xfrm>
          <a:off x="7109136" y="1340768"/>
          <a:ext cx="3690942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9" name="直接连接符 18"/>
          <p:cNvCxnSpPr/>
          <p:nvPr/>
        </p:nvCxnSpPr>
        <p:spPr>
          <a:xfrm>
            <a:off x="5227638" y="6413500"/>
            <a:ext cx="2643187" cy="1588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 flipH="1" flipV="1">
            <a:off x="6621462" y="5164138"/>
            <a:ext cx="2500313" cy="1588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870825" y="3913188"/>
            <a:ext cx="2357438" cy="1587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 flipH="1" flipV="1">
            <a:off x="8942388" y="2627313"/>
            <a:ext cx="257175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5227638" y="1341438"/>
            <a:ext cx="4929187" cy="5073650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70888" y="4003675"/>
            <a:ext cx="1785937" cy="755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阶段任务完成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水平不断提升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"/>
          <p:cNvGrpSpPr/>
          <p:nvPr/>
        </p:nvGrpSpPr>
        <p:grpSpPr bwMode="auto">
          <a:xfrm>
            <a:off x="3849688" y="2519363"/>
            <a:ext cx="4492625" cy="923925"/>
            <a:chOff x="3415086" y="2643372"/>
            <a:chExt cx="4491168" cy="923330"/>
          </a:xfrm>
        </p:grpSpPr>
        <p:sp>
          <p:nvSpPr>
            <p:cNvPr id="12292" name="文本占位符 3"/>
            <p:cNvSpPr txBox="1"/>
            <p:nvPr/>
          </p:nvSpPr>
          <p:spPr bwMode="auto">
            <a:xfrm>
              <a:off x="4417143" y="2862120"/>
              <a:ext cx="3489111" cy="4320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9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目标知识概述</a:t>
              </a: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415086" y="2643372"/>
              <a:ext cx="1183891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tencil" pitchFamily="82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tencil" pitchFamily="82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768850" y="3605213"/>
            <a:ext cx="3598863" cy="874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目标是什么？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为什么要有目标？</a:t>
            </a: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snbcmedia.msn.com/i/reuters/2012-02-13t215837z_1_btre81c1p2300_rtroptp_3_motor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2781300"/>
            <a:ext cx="52324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8"/>
          <p:cNvSpPr txBox="1"/>
          <p:nvPr/>
        </p:nvSpPr>
        <p:spPr>
          <a:xfrm>
            <a:off x="977900" y="1171575"/>
            <a:ext cx="49657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1.1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目标是什么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50" y="2781300"/>
            <a:ext cx="5541963" cy="3482975"/>
          </a:xfrm>
          <a:prstGeom prst="rect">
            <a:avLst/>
          </a:prstGeom>
          <a:solidFill>
            <a:srgbClr val="FF9300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7" name="Text Box 44"/>
          <p:cNvSpPr txBox="1">
            <a:spLocks noChangeArrowheads="1"/>
          </p:cNvSpPr>
          <p:nvPr/>
        </p:nvSpPr>
        <p:spPr bwMode="auto">
          <a:xfrm>
            <a:off x="979488" y="2887663"/>
            <a:ext cx="5116512" cy="1733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72072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年代初，摩托罗拉公司决心获取美国国家品质奖，为此，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公司确定了生产合格率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99.997%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的目标。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所有摩托罗拉的员工都收到了一张卡片，上面标示着公司的目标，所有员工都面临着挑战，力求大幅度降低工作中的错误率。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318" name="Text Box 44"/>
          <p:cNvSpPr txBox="1">
            <a:spLocks noChangeArrowheads="1"/>
          </p:cNvSpPr>
          <p:nvPr/>
        </p:nvSpPr>
        <p:spPr bwMode="auto">
          <a:xfrm>
            <a:off x="979488" y="4721225"/>
            <a:ext cx="5116512" cy="1417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72072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结果在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1988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年度，摩托罗拉因此减掉了昂贵的零件修复与替换工作，从而节省了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2.5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亿美元，收入增加了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23%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，利润提高了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44%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，达到前所未有的记录。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1989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年，摩托罗拉如愿获得国家品质奖。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1788" y="1638300"/>
            <a:ext cx="64484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伟大的公司，因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而伟大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977900" y="1171575"/>
            <a:ext cx="49657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1.1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目标是什么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473200" y="4437063"/>
            <a:ext cx="9374188" cy="1338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72072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	目标是结果，是希望，是欲望的具体表现形式；</a:t>
            </a:r>
          </a:p>
          <a:p>
            <a:pPr marL="285750" marR="0" lvl="0" indent="-285750" algn="l" defTabSz="72072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	目标是由动机至行为的驱动力，是一切行动的源动力；</a:t>
            </a:r>
          </a:p>
          <a:p>
            <a:pPr marL="285750" marR="0" lvl="0" indent="-285750" algn="l" defTabSz="72072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	目标是时刻专注的焦点，是专注力！</a:t>
            </a:r>
          </a:p>
        </p:txBody>
      </p:sp>
      <p:sp>
        <p:nvSpPr>
          <p:cNvPr id="10" name="矩形 9"/>
          <p:cNvSpPr/>
          <p:nvPr/>
        </p:nvSpPr>
        <p:spPr>
          <a:xfrm>
            <a:off x="1487488" y="4076700"/>
            <a:ext cx="9359900" cy="144463"/>
          </a:xfrm>
          <a:prstGeom prst="rect">
            <a:avLst/>
          </a:prstGeom>
          <a:solidFill>
            <a:srgbClr val="FF9300">
              <a:alpha val="67059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87488" y="5876925"/>
            <a:ext cx="9359900" cy="144463"/>
          </a:xfrm>
          <a:prstGeom prst="rect">
            <a:avLst/>
          </a:prstGeom>
          <a:solidFill>
            <a:srgbClr val="FF9300">
              <a:alpha val="67059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487488" y="2205038"/>
            <a:ext cx="9359900" cy="1463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720725" rtl="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由以上的故事，我们可以简单的将目标理解为：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720725" rtl="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目标就是个人或组织所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期望的工作成果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。就是希望达到的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未来状态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，即指你想要完成的事，它可能很庞大或很微小，也许是未来或者就在今天。</a:t>
            </a:r>
          </a:p>
        </p:txBody>
      </p:sp>
      <p:pic>
        <p:nvPicPr>
          <p:cNvPr id="14343" name="Picture 2" descr="http://myfitness.co.nz/img/go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550" y="655638"/>
            <a:ext cx="2305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977900" y="1171575"/>
            <a:ext cx="49657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1.1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为什么要有目标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9938" y="1589088"/>
            <a:ext cx="59055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 目标就是所要追求的结果，没有目标就没有收获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8" name="对象 16"/>
          <p:cNvGraphicFramePr/>
          <p:nvPr/>
        </p:nvGraphicFramePr>
        <p:xfrm>
          <a:off x="481013" y="2154238"/>
          <a:ext cx="4319587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321810" imgH="4321810" progId="Excel.Chart.8">
                  <p:embed/>
                </p:oleObj>
              </mc:Choice>
              <mc:Fallback>
                <p:oleObj r:id="rId3" imgW="4321810" imgH="4321810" progId="Excel.Chart.8">
                  <p:embed/>
                  <p:pic>
                    <p:nvPicPr>
                      <p:cNvPr id="0" name="对象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154238"/>
                        <a:ext cx="4319587" cy="431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椭圆 12"/>
          <p:cNvSpPr/>
          <p:nvPr/>
        </p:nvSpPr>
        <p:spPr>
          <a:xfrm>
            <a:off x="5194300" y="3068638"/>
            <a:ext cx="217488" cy="215900"/>
          </a:xfrm>
          <a:prstGeom prst="ellipse">
            <a:avLst/>
          </a:prstGeom>
          <a:noFill/>
          <a:ln w="57150">
            <a:solidFill>
              <a:srgbClr val="F68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194300" y="4029075"/>
            <a:ext cx="217488" cy="215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194300" y="4989513"/>
            <a:ext cx="217488" cy="2159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194300" y="5949950"/>
            <a:ext cx="217488" cy="2159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5751513" y="2708275"/>
            <a:ext cx="5600700" cy="927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72072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684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没有目标的人，生活在社会最底层，生活过得很不如意；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5751513" y="3740150"/>
            <a:ext cx="5600700" cy="925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72072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目标模糊的人，生活在社会的中下层，并无突出成就；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5751513" y="4770438"/>
            <a:ext cx="5600700" cy="927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72072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有清晰但较短期目标的人，生活在社会的中上层，在各自所在的领域里取得了相当的成就；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5751513" y="5800725"/>
            <a:ext cx="5600700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72072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有清晰且长期目标的人，成为各领域顶尖人士。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09938" y="1989138"/>
            <a:ext cx="6026150" cy="0"/>
          </a:xfrm>
          <a:prstGeom prst="line">
            <a:avLst/>
          </a:prstGeom>
          <a:ln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5"/>
          <p:cNvSpPr txBox="1">
            <a:spLocks noChangeArrowheads="1"/>
          </p:cNvSpPr>
          <p:nvPr/>
        </p:nvSpPr>
        <p:spPr bwMode="auto">
          <a:xfrm rot="-1858058">
            <a:off x="10074275" y="2120900"/>
            <a:ext cx="1416050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研究结果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99 -0.07863 L 3.6638E-6 1.7298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3" y="39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2299 0.22225 L 3.6638E-6 3.14524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8" y="-1112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20635 -0.41096 L 3.6638E-6 -2.36818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7" y="205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2361 -0.45629 L 3.6638E-6 -3.78353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" y="22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977900" y="1171575"/>
            <a:ext cx="49657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1.1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为什么要有目标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9938" y="1589088"/>
            <a:ext cx="60261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 目标使我们感觉到生存的意义和价值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09938" y="1989138"/>
            <a:ext cx="6026150" cy="0"/>
          </a:xfrm>
          <a:prstGeom prst="line">
            <a:avLst/>
          </a:prstGeom>
          <a:ln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1379538" y="5732463"/>
            <a:ext cx="9540875" cy="812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72072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心中有了理想，你就会感到生存的重要意义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，如果这个理想又是由一个个目标组成的，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72072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那么，你就会觉得为目标付出努力是有价值的。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390" name="Picture 2" descr="F:\360云盘\02-个人资料\！PPT图片及版面资源\05-PPT精选插图\01-生活类\01-生活综合\look.com.ua-73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0" y="2133600"/>
            <a:ext cx="700881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623888" y="1196975"/>
            <a:ext cx="6480175" cy="757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父子俩在雪地上玩耍，朝着远处的树走去，比谁在雪地上踩踏出的脚印，连成的线最直。结果如何？</a:t>
            </a:r>
          </a:p>
        </p:txBody>
      </p:sp>
      <p:sp>
        <p:nvSpPr>
          <p:cNvPr id="5" name="矩形 4"/>
          <p:cNvSpPr/>
          <p:nvPr/>
        </p:nvSpPr>
        <p:spPr>
          <a:xfrm>
            <a:off x="623888" y="0"/>
            <a:ext cx="719137" cy="908050"/>
          </a:xfrm>
          <a:prstGeom prst="rect">
            <a:avLst/>
          </a:prstGeom>
          <a:solidFill>
            <a:srgbClr val="FF93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738" y="323850"/>
            <a:ext cx="60261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目标是灯塔，目标指引了我们前进的方向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3" name="矩形 6"/>
          <p:cNvSpPr>
            <a:spLocks noChangeArrowheads="1"/>
          </p:cNvSpPr>
          <p:nvPr/>
        </p:nvSpPr>
        <p:spPr bwMode="auto">
          <a:xfrm>
            <a:off x="623888" y="2133600"/>
            <a:ext cx="6480175" cy="1089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为何父亲走的直呢？因为父亲的眼睛一直盯着前方的目标，也就是那棵树；而儿子呢，走着走着，就把目标给忘了，等发现走偏了，只好重新矫正，反复多次，就形成了一些曲线。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360云盘\02-个人资料\！PPT图片及版面资源\05-PPT精选插图\02-商务类\01-商务综合\xpic7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50" y="3068638"/>
            <a:ext cx="3119438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8"/>
          <p:cNvSpPr txBox="1"/>
          <p:nvPr/>
        </p:nvSpPr>
        <p:spPr>
          <a:xfrm>
            <a:off x="977900" y="1171575"/>
            <a:ext cx="49657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1.1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为什么要有目标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9938" y="1589088"/>
            <a:ext cx="60261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⑥ 目标是管理的基本出发点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309938" y="1989138"/>
            <a:ext cx="6026150" cy="0"/>
          </a:xfrm>
          <a:prstGeom prst="line">
            <a:avLst/>
          </a:prstGeom>
          <a:ln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矩形 8"/>
          <p:cNvSpPr>
            <a:spLocks noChangeArrowheads="1"/>
          </p:cNvSpPr>
          <p:nvPr/>
        </p:nvSpPr>
        <p:spPr bwMode="auto">
          <a:xfrm>
            <a:off x="1727200" y="2060575"/>
            <a:ext cx="8737600" cy="1052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确立一个清楚正确的目标是科学管理的前提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也是组织开展各项工作的基础</a:t>
            </a:r>
          </a:p>
        </p:txBody>
      </p:sp>
      <p:sp>
        <p:nvSpPr>
          <p:cNvPr id="11" name="矩形 10"/>
          <p:cNvSpPr/>
          <p:nvPr/>
        </p:nvSpPr>
        <p:spPr>
          <a:xfrm>
            <a:off x="5448300" y="4270375"/>
            <a:ext cx="4895850" cy="1531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目标提供了决策的准则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目标是一切工作的行动指南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目标是协调岗位、部门之间关系的基础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目标达成度是衡量工作好坏的标准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Microsoft Office PowerPoint</Application>
  <PresentationFormat>宽屏</PresentationFormat>
  <Paragraphs>175</Paragraphs>
  <Slides>23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等线</vt:lpstr>
      <vt:lpstr>华康俪金黑W8(P)</vt:lpstr>
      <vt:lpstr>微软雅黑</vt:lpstr>
      <vt:lpstr>Arial</vt:lpstr>
      <vt:lpstr>Arial Black</vt:lpstr>
      <vt:lpstr>Calibri</vt:lpstr>
      <vt:lpstr>Impact</vt:lpstr>
      <vt:lpstr>Stencil</vt:lpstr>
      <vt:lpstr>Times New Roman</vt:lpstr>
      <vt:lpstr>Wingdings</vt:lpstr>
      <vt:lpstr>Office 主题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2018-03-28T08:00:00Z</dcterms:created>
  <dcterms:modified xsi:type="dcterms:W3CDTF">2021-01-05T13:49:05Z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