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1" r:id="rId2"/>
    <p:sldId id="287" r:id="rId3"/>
    <p:sldId id="259" r:id="rId4"/>
    <p:sldId id="289" r:id="rId5"/>
    <p:sldId id="297" r:id="rId6"/>
    <p:sldId id="262" r:id="rId7"/>
    <p:sldId id="290" r:id="rId8"/>
    <p:sldId id="263" r:id="rId9"/>
    <p:sldId id="264" r:id="rId10"/>
    <p:sldId id="270" r:id="rId11"/>
    <p:sldId id="291" r:id="rId12"/>
    <p:sldId id="265" r:id="rId13"/>
    <p:sldId id="272" r:id="rId14"/>
    <p:sldId id="271" r:id="rId15"/>
    <p:sldId id="292" r:id="rId16"/>
    <p:sldId id="266" r:id="rId17"/>
    <p:sldId id="273" r:id="rId18"/>
    <p:sldId id="293" r:id="rId19"/>
    <p:sldId id="274" r:id="rId20"/>
    <p:sldId id="283" r:id="rId21"/>
    <p:sldId id="277" r:id="rId22"/>
    <p:sldId id="288" r:id="rId23"/>
    <p:sldId id="278" r:id="rId24"/>
    <p:sldId id="284" r:id="rId25"/>
    <p:sldId id="279" r:id="rId26"/>
    <p:sldId id="285" r:id="rId27"/>
    <p:sldId id="294" r:id="rId28"/>
    <p:sldId id="268" r:id="rId29"/>
    <p:sldId id="286" r:id="rId30"/>
    <p:sldId id="295" r:id="rId31"/>
    <p:sldId id="269" r:id="rId32"/>
    <p:sldId id="280" r:id="rId33"/>
    <p:sldId id="281" r:id="rId34"/>
    <p:sldId id="296" r:id="rId35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>
          <p15:clr>
            <a:srgbClr val="A4A3A4"/>
          </p15:clr>
        </p15:guide>
        <p15:guide id="2" orient="horz" pos="2591">
          <p15:clr>
            <a:srgbClr val="A4A3A4"/>
          </p15:clr>
        </p15:guide>
        <p15:guide id="3" pos="7333">
          <p15:clr>
            <a:srgbClr val="A4A3A4"/>
          </p15:clr>
        </p15:guide>
        <p15:guide id="4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89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>
        <p:guide pos="3863"/>
        <p:guide orient="horz" pos="2591"/>
        <p:guide pos="7333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8157" y="6382168"/>
            <a:ext cx="547804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2805575" y="2905771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方正毡笔黑简体" panose="03000509000000000000" pitchFamily="65" charset="-122"/>
              </a:rPr>
              <a:t>The Hotel English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238171" y="1365107"/>
            <a:ext cx="3817258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801612" y="1150229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19582" y="3653691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3295" r="12174" b="689"/>
          <a:stretch>
            <a:fillRect/>
          </a:stretch>
        </p:blipFill>
        <p:spPr bwMode="auto">
          <a:xfrm>
            <a:off x="5331048" y="618681"/>
            <a:ext cx="6630643" cy="57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369878" y="2657220"/>
            <a:ext cx="59363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 bwMode="auto"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314571" y="1801528"/>
            <a:ext cx="60324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5400" b="1" spc="300" dirty="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酒店基础英语培训</a:t>
            </a:r>
          </a:p>
        </p:txBody>
      </p:sp>
      <p:grpSp>
        <p:nvGrpSpPr>
          <p:cNvPr id="33" name="组合 2"/>
          <p:cNvGrpSpPr/>
          <p:nvPr/>
        </p:nvGrpSpPr>
        <p:grpSpPr bwMode="auto"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5804298" y="3333415"/>
            <a:ext cx="1558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</a:rPr>
              <a:t>By xiazaii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980739" y="2952083"/>
            <a:ext cx="0" cy="953834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pic>
        <p:nvPicPr>
          <p:cNvPr id="27" name="A Bright Future (No Drums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37200" y="-7611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6"/>
                            </p:stCondLst>
                            <p:childTnLst>
                              <p:par>
                                <p:cTn id="6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67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8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69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25149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6122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87095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1975" y="2188263"/>
            <a:ext cx="1647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+mn-ea"/>
              </a:rPr>
              <a:t>…</a:t>
            </a:r>
            <a:r>
              <a:rPr lang="zh-CN" altLang="en-US" dirty="0">
                <a:latin typeface="+mn-ea"/>
              </a:rPr>
              <a:t>在哪里？</a:t>
            </a:r>
          </a:p>
          <a:p>
            <a:pPr algn="ctr"/>
            <a:r>
              <a:rPr lang="en-US" altLang="zh-CN" dirty="0"/>
              <a:t>Where is</a:t>
            </a:r>
          </a:p>
          <a:p>
            <a:pPr algn="ctr"/>
            <a:r>
              <a:rPr lang="en-US" altLang="zh-CN" dirty="0"/>
              <a:t>/Where’s…?</a:t>
            </a:r>
          </a:p>
        </p:txBody>
      </p:sp>
      <p:sp>
        <p:nvSpPr>
          <p:cNvPr id="5" name="矩形 4"/>
          <p:cNvSpPr/>
          <p:nvPr/>
        </p:nvSpPr>
        <p:spPr>
          <a:xfrm>
            <a:off x="1361828" y="179383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1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9223" y="178113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2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0196" y="177798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3</a:t>
            </a:r>
            <a:endParaRPr lang="zh-CN" altLang="en-US" sz="20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3696" y="2188263"/>
            <a:ext cx="1862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卫生间</a:t>
            </a:r>
            <a:r>
              <a:rPr lang="en-US" altLang="zh-CN" dirty="0">
                <a:latin typeface="+mn-ea"/>
              </a:rPr>
              <a:t>/</a:t>
            </a:r>
            <a:r>
              <a:rPr lang="zh-CN" altLang="en-US" dirty="0">
                <a:latin typeface="+mn-ea"/>
              </a:rPr>
              <a:t>洗手间</a:t>
            </a:r>
          </a:p>
          <a:p>
            <a:pPr algn="ctr"/>
            <a:r>
              <a:rPr lang="en-US" altLang="zh-CN" dirty="0"/>
              <a:t>toilet/restroom</a:t>
            </a:r>
          </a:p>
          <a:p>
            <a:pPr algn="ctr"/>
            <a:r>
              <a:rPr lang="en-US" altLang="zh-CN" dirty="0"/>
              <a:t>/washroom</a:t>
            </a:r>
          </a:p>
        </p:txBody>
      </p:sp>
      <p:sp>
        <p:nvSpPr>
          <p:cNvPr id="8" name="矩形 7"/>
          <p:cNvSpPr/>
          <p:nvPr/>
        </p:nvSpPr>
        <p:spPr>
          <a:xfrm>
            <a:off x="8774473" y="2296570"/>
            <a:ext cx="149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电梯</a:t>
            </a:r>
          </a:p>
          <a:p>
            <a:pPr algn="ctr"/>
            <a:r>
              <a:rPr lang="en-US" altLang="zh-CN" dirty="0"/>
              <a:t>Elevator/lift</a:t>
            </a:r>
          </a:p>
        </p:txBody>
      </p:sp>
      <p:sp>
        <p:nvSpPr>
          <p:cNvPr id="23" name="矩形 22"/>
          <p:cNvSpPr/>
          <p:nvPr/>
        </p:nvSpPr>
        <p:spPr>
          <a:xfrm>
            <a:off x="1525149" y="392016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61828" y="376142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4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4881" y="4226510"/>
            <a:ext cx="1685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左</a:t>
            </a:r>
            <a:r>
              <a:rPr lang="en-US" altLang="zh-CN" dirty="0"/>
              <a:t>/</a:t>
            </a:r>
            <a:r>
              <a:rPr lang="zh-CN" altLang="en-US" dirty="0"/>
              <a:t>右转</a:t>
            </a:r>
          </a:p>
          <a:p>
            <a:pPr algn="ctr"/>
            <a:r>
              <a:rPr lang="en-US" altLang="zh-CN" dirty="0"/>
              <a:t>Turn left/right </a:t>
            </a:r>
          </a:p>
        </p:txBody>
      </p:sp>
      <p:sp>
        <p:nvSpPr>
          <p:cNvPr id="26" name="矩形 25"/>
          <p:cNvSpPr/>
          <p:nvPr/>
        </p:nvSpPr>
        <p:spPr>
          <a:xfrm>
            <a:off x="4956122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79223" y="3740436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5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83909" y="4117377"/>
            <a:ext cx="2044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一／二／三</a:t>
            </a:r>
            <a:r>
              <a:rPr lang="en-US" altLang="zh-CN" dirty="0"/>
              <a:t>…</a:t>
            </a:r>
            <a:r>
              <a:rPr lang="zh-CN" altLang="en-US" dirty="0"/>
              <a:t>楼</a:t>
            </a:r>
          </a:p>
          <a:p>
            <a:pPr algn="ctr"/>
            <a:r>
              <a:rPr lang="en-US" altLang="zh-CN" dirty="0"/>
              <a:t>First/second/</a:t>
            </a:r>
          </a:p>
          <a:p>
            <a:pPr algn="ctr"/>
            <a:r>
              <a:rPr lang="en-US" altLang="zh-CN" dirty="0"/>
              <a:t>1st/2nd/3rd/4th…</a:t>
            </a:r>
          </a:p>
        </p:txBody>
      </p:sp>
      <p:sp>
        <p:nvSpPr>
          <p:cNvPr id="29" name="矩形 28"/>
          <p:cNvSpPr/>
          <p:nvPr/>
        </p:nvSpPr>
        <p:spPr>
          <a:xfrm>
            <a:off x="8387095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0196" y="3740436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6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5267" y="4291199"/>
            <a:ext cx="153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（从）</a:t>
            </a:r>
            <a:r>
              <a:rPr lang="en-US" altLang="zh-CN" dirty="0"/>
              <a:t>…</a:t>
            </a:r>
            <a:r>
              <a:rPr lang="zh-CN" altLang="en-US" dirty="0"/>
              <a:t>下来</a:t>
            </a:r>
          </a:p>
          <a:p>
            <a:pPr algn="ctr"/>
            <a:r>
              <a:rPr lang="en-US" altLang="zh-CN" dirty="0"/>
              <a:t>Get off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6" grpId="0" animBg="1"/>
      <p:bldP spid="27" grpId="0" animBg="1"/>
      <p:bldP spid="10" grpId="0"/>
      <p:bldP spid="29" grpId="0" animBg="1"/>
      <p:bldP spid="3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THANKS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kumimoji="1" lang="en-US" altLang="zh-CN" sz="11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Thanks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 bwMode="auto"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176244" y="2199908"/>
            <a:ext cx="3839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spc="300" dirty="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感谢与回答</a:t>
            </a:r>
          </a:p>
        </p:txBody>
      </p:sp>
      <p:grpSp>
        <p:nvGrpSpPr>
          <p:cNvPr id="33" name="组合 2"/>
          <p:cNvGrpSpPr/>
          <p:nvPr/>
        </p:nvGrpSpPr>
        <p:grpSpPr bwMode="auto"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Part Three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6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65076" y="156629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感谢与回答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216546" y="300506"/>
            <a:ext cx="6407150" cy="261610"/>
            <a:chOff x="5744587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7387767" y="172103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74458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793676" y="1546162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2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如何表达感谢？</a:t>
            </a:r>
            <a:endParaRPr lang="en-US" altLang="zh-CN" sz="2400" b="1" cap="small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 bwMode="auto">
          <a:xfrm>
            <a:off x="905338" y="2616369"/>
            <a:ext cx="372133" cy="375395"/>
            <a:chOff x="5308985" y="532629"/>
            <a:chExt cx="156756" cy="151016"/>
          </a:xfrm>
        </p:grpSpPr>
        <p:sp>
          <p:nvSpPr>
            <p:cNvPr id="72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avLst/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493372" y="2524664"/>
            <a:ext cx="398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Thank you (so/very much). </a:t>
            </a:r>
          </a:p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谢谢您（非常感谢）。 </a:t>
            </a:r>
          </a:p>
        </p:txBody>
      </p:sp>
      <p:sp>
        <p:nvSpPr>
          <p:cNvPr id="60" name="矩形 59"/>
          <p:cNvSpPr/>
          <p:nvPr/>
        </p:nvSpPr>
        <p:spPr>
          <a:xfrm>
            <a:off x="1493371" y="3665644"/>
            <a:ext cx="39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Thanks a lot.</a:t>
            </a:r>
          </a:p>
          <a:p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多谢。 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493372" y="4767236"/>
            <a:ext cx="3983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Thank you for coming.</a:t>
            </a:r>
          </a:p>
          <a:p>
            <a:r>
              <a:rPr lang="zh-CN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谢谢您的光临。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7240140" y="2509888"/>
            <a:ext cx="398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Thank you for staying in our hotel. </a:t>
            </a:r>
          </a:p>
          <a:p>
            <a:r>
              <a:rPr lang="zh-CN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感谢您在我们饭店下榻。</a:t>
            </a:r>
            <a:endParaRPr lang="zh-CN" altLang="en-US" dirty="0"/>
          </a:p>
        </p:txBody>
      </p:sp>
      <p:sp>
        <p:nvSpPr>
          <p:cNvPr id="68" name="矩形 67"/>
          <p:cNvSpPr/>
          <p:nvPr/>
        </p:nvSpPr>
        <p:spPr>
          <a:xfrm>
            <a:off x="7240140" y="3549270"/>
            <a:ext cx="2556341" cy="883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Thanks for your</a:t>
            </a:r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help.  </a:t>
            </a: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谢谢你的帮助。</a:t>
            </a:r>
            <a:endParaRPr lang="zh-CN" altLang="zh-CN" sz="16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40140" y="4650538"/>
            <a:ext cx="2789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I’m very grateful to you. </a:t>
            </a:r>
          </a:p>
          <a:p>
            <a:pPr lvl="0">
              <a:lnSpc>
                <a:spcPct val="150000"/>
              </a:lnSpc>
            </a:pPr>
            <a:r>
              <a:rPr lang="zh-CN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非常感谢您。 </a:t>
            </a:r>
          </a:p>
        </p:txBody>
      </p:sp>
      <p:grpSp>
        <p:nvGrpSpPr>
          <p:cNvPr id="74" name="组合 73"/>
          <p:cNvGrpSpPr/>
          <p:nvPr/>
        </p:nvGrpSpPr>
        <p:grpSpPr bwMode="auto">
          <a:xfrm>
            <a:off x="918038" y="3760493"/>
            <a:ext cx="372133" cy="375395"/>
            <a:chOff x="5308985" y="532629"/>
            <a:chExt cx="156756" cy="151016"/>
          </a:xfrm>
        </p:grpSpPr>
        <p:sp>
          <p:nvSpPr>
            <p:cNvPr id="75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avLst/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 bwMode="auto">
          <a:xfrm>
            <a:off x="905337" y="4850174"/>
            <a:ext cx="372133" cy="375395"/>
            <a:chOff x="5308985" y="532629"/>
            <a:chExt cx="156756" cy="151016"/>
          </a:xfrm>
        </p:grpSpPr>
        <p:sp>
          <p:nvSpPr>
            <p:cNvPr id="78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avLst/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6715425" y="2609385"/>
            <a:ext cx="372133" cy="375395"/>
            <a:chOff x="5308985" y="532629"/>
            <a:chExt cx="156756" cy="151016"/>
          </a:xfrm>
        </p:grpSpPr>
        <p:sp>
          <p:nvSpPr>
            <p:cNvPr id="81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avLst/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 bwMode="auto">
          <a:xfrm>
            <a:off x="6728125" y="3753509"/>
            <a:ext cx="372133" cy="375395"/>
            <a:chOff x="5308985" y="532629"/>
            <a:chExt cx="156756" cy="151016"/>
          </a:xfrm>
        </p:grpSpPr>
        <p:sp>
          <p:nvSpPr>
            <p:cNvPr id="84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avLst/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 bwMode="auto">
          <a:xfrm>
            <a:off x="6715424" y="4843190"/>
            <a:ext cx="372133" cy="375395"/>
            <a:chOff x="5308985" y="532629"/>
            <a:chExt cx="156756" cy="151016"/>
          </a:xfrm>
        </p:grpSpPr>
        <p:sp>
          <p:nvSpPr>
            <p:cNvPr id="87" name="圆角矩形 25"/>
            <p:cNvSpPr/>
            <p:nvPr/>
          </p:nvSpPr>
          <p:spPr>
            <a:xfrm>
              <a:off x="5308985" y="532629"/>
              <a:ext cx="156756" cy="15101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等腰三角形 30"/>
            <p:cNvSpPr/>
            <p:nvPr/>
          </p:nvSpPr>
          <p:spPr>
            <a:xfrm>
              <a:off x="5352925" y="551540"/>
              <a:ext cx="71850" cy="113165"/>
            </a:xfrm>
            <a:custGeom>
              <a:avLst/>
              <a:gdLst>
                <a:gd name="connsiteX0" fmla="*/ 175673 w 351345"/>
                <a:gd name="connsiteY0" fmla="*/ 527548 h 606722"/>
                <a:gd name="connsiteX1" fmla="*/ 215296 w 351345"/>
                <a:gd name="connsiteY1" fmla="*/ 567135 h 606722"/>
                <a:gd name="connsiteX2" fmla="*/ 175673 w 351345"/>
                <a:gd name="connsiteY2" fmla="*/ 606722 h 606722"/>
                <a:gd name="connsiteX3" fmla="*/ 136050 w 351345"/>
                <a:gd name="connsiteY3" fmla="*/ 567135 h 606722"/>
                <a:gd name="connsiteX4" fmla="*/ 175673 w 351345"/>
                <a:gd name="connsiteY4" fmla="*/ 527548 h 606722"/>
                <a:gd name="connsiteX5" fmla="*/ 175628 w 351345"/>
                <a:gd name="connsiteY5" fmla="*/ 0 h 606722"/>
                <a:gd name="connsiteX6" fmla="*/ 351345 w 351345"/>
                <a:gd name="connsiteY6" fmla="*/ 175446 h 606722"/>
                <a:gd name="connsiteX7" fmla="*/ 299894 w 351345"/>
                <a:gd name="connsiteY7" fmla="*/ 299431 h 606722"/>
                <a:gd name="connsiteX8" fmla="*/ 215329 w 351345"/>
                <a:gd name="connsiteY8" fmla="*/ 379511 h 606722"/>
                <a:gd name="connsiteX9" fmla="*/ 215329 w 351345"/>
                <a:gd name="connsiteY9" fmla="*/ 488031 h 606722"/>
                <a:gd name="connsiteX10" fmla="*/ 136016 w 351345"/>
                <a:gd name="connsiteY10" fmla="*/ 488031 h 606722"/>
                <a:gd name="connsiteX11" fmla="*/ 136016 w 351345"/>
                <a:gd name="connsiteY11" fmla="*/ 344937 h 606722"/>
                <a:gd name="connsiteX12" fmla="*/ 148745 w 351345"/>
                <a:gd name="connsiteY12" fmla="*/ 333205 h 606722"/>
                <a:gd name="connsiteX13" fmla="*/ 243814 w 351345"/>
                <a:gd name="connsiteY13" fmla="*/ 243527 h 606722"/>
                <a:gd name="connsiteX14" fmla="*/ 272121 w 351345"/>
                <a:gd name="connsiteY14" fmla="*/ 175446 h 606722"/>
                <a:gd name="connsiteX15" fmla="*/ 175628 w 351345"/>
                <a:gd name="connsiteY15" fmla="*/ 79102 h 606722"/>
                <a:gd name="connsiteX16" fmla="*/ 79224 w 351345"/>
                <a:gd name="connsiteY16" fmla="*/ 175446 h 606722"/>
                <a:gd name="connsiteX17" fmla="*/ 0 w 351345"/>
                <a:gd name="connsiteY17" fmla="*/ 175446 h 606722"/>
                <a:gd name="connsiteX18" fmla="*/ 175628 w 351345"/>
                <a:gd name="connsiteY1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1345" h="606722">
                  <a:moveTo>
                    <a:pt x="175673" y="527548"/>
                  </a:moveTo>
                  <a:cubicBezTo>
                    <a:pt x="197556" y="527548"/>
                    <a:pt x="215296" y="545272"/>
                    <a:pt x="215296" y="567135"/>
                  </a:cubicBezTo>
                  <a:cubicBezTo>
                    <a:pt x="215296" y="588998"/>
                    <a:pt x="197556" y="606722"/>
                    <a:pt x="175673" y="606722"/>
                  </a:cubicBezTo>
                  <a:cubicBezTo>
                    <a:pt x="153790" y="606722"/>
                    <a:pt x="136050" y="588998"/>
                    <a:pt x="136050" y="567135"/>
                  </a:cubicBezTo>
                  <a:cubicBezTo>
                    <a:pt x="136050" y="545272"/>
                    <a:pt x="153790" y="527548"/>
                    <a:pt x="175673" y="527548"/>
                  </a:cubicBezTo>
                  <a:close/>
                  <a:moveTo>
                    <a:pt x="175628" y="0"/>
                  </a:moveTo>
                  <a:cubicBezTo>
                    <a:pt x="272566" y="0"/>
                    <a:pt x="351345" y="78657"/>
                    <a:pt x="351345" y="175446"/>
                  </a:cubicBezTo>
                  <a:cubicBezTo>
                    <a:pt x="351345" y="222285"/>
                    <a:pt x="333097" y="266368"/>
                    <a:pt x="299894" y="299431"/>
                  </a:cubicBezTo>
                  <a:cubicBezTo>
                    <a:pt x="281201" y="318184"/>
                    <a:pt x="237138" y="359157"/>
                    <a:pt x="215329" y="379511"/>
                  </a:cubicBezTo>
                  <a:lnTo>
                    <a:pt x="215329" y="488031"/>
                  </a:lnTo>
                  <a:lnTo>
                    <a:pt x="136016" y="488031"/>
                  </a:lnTo>
                  <a:lnTo>
                    <a:pt x="136016" y="344937"/>
                  </a:lnTo>
                  <a:lnTo>
                    <a:pt x="148745" y="333205"/>
                  </a:lnTo>
                  <a:cubicBezTo>
                    <a:pt x="149457" y="332494"/>
                    <a:pt x="220047" y="267257"/>
                    <a:pt x="243814" y="243527"/>
                  </a:cubicBezTo>
                  <a:cubicBezTo>
                    <a:pt x="262062" y="225307"/>
                    <a:pt x="272121" y="201132"/>
                    <a:pt x="272121" y="175446"/>
                  </a:cubicBezTo>
                  <a:cubicBezTo>
                    <a:pt x="272121" y="122297"/>
                    <a:pt x="228859" y="79102"/>
                    <a:pt x="175628" y="79102"/>
                  </a:cubicBezTo>
                  <a:cubicBezTo>
                    <a:pt x="122486" y="79102"/>
                    <a:pt x="79224" y="122297"/>
                    <a:pt x="79224" y="175446"/>
                  </a:cubicBezTo>
                  <a:lnTo>
                    <a:pt x="0" y="175446"/>
                  </a:lnTo>
                  <a:cubicBezTo>
                    <a:pt x="0" y="78657"/>
                    <a:pt x="78779" y="0"/>
                    <a:pt x="17562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53" grpId="0"/>
      <p:bldP spid="60" grpId="0"/>
      <p:bldP spid="64" grpId="0"/>
      <p:bldP spid="66" grpId="0"/>
      <p:bldP spid="68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93676" y="1546162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感谢的应答：</a:t>
            </a:r>
          </a:p>
        </p:txBody>
      </p:sp>
      <p:grpSp>
        <p:nvGrpSpPr>
          <p:cNvPr id="27" name="组合 81"/>
          <p:cNvGrpSpPr/>
          <p:nvPr/>
        </p:nvGrpSpPr>
        <p:grpSpPr bwMode="auto">
          <a:xfrm>
            <a:off x="934829" y="2688740"/>
            <a:ext cx="370800" cy="370800"/>
            <a:chOff x="5308985" y="532629"/>
            <a:chExt cx="156756" cy="156756"/>
          </a:xfrm>
        </p:grpSpPr>
        <p:sp>
          <p:nvSpPr>
            <p:cNvPr id="28" name="圆角矩形 82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5360886" y="587455"/>
              <a:ext cx="52354" cy="4651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35306" y="25518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You are welcome./Welcome!  </a:t>
            </a:r>
          </a:p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不用谢。</a:t>
            </a:r>
          </a:p>
        </p:txBody>
      </p:sp>
      <p:sp>
        <p:nvSpPr>
          <p:cNvPr id="4" name="矩形 3"/>
          <p:cNvSpPr/>
          <p:nvPr/>
        </p:nvSpPr>
        <p:spPr>
          <a:xfrm>
            <a:off x="6372121" y="2535477"/>
            <a:ext cx="6096000" cy="8839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My pleasure./With pleasure.  </a:t>
            </a:r>
          </a:p>
          <a:p>
            <a:pPr lvl="0">
              <a:lnSpc>
                <a:spcPct val="150000"/>
              </a:lnSpc>
            </a:pPr>
            <a:r>
              <a:rPr lang="zh-CN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乐意效劳。 </a:t>
            </a:r>
          </a:p>
        </p:txBody>
      </p:sp>
      <p:sp>
        <p:nvSpPr>
          <p:cNvPr id="6" name="矩形 5"/>
          <p:cNvSpPr/>
          <p:nvPr/>
        </p:nvSpPr>
        <p:spPr>
          <a:xfrm>
            <a:off x="1435306" y="4046240"/>
            <a:ext cx="4129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Don’t mention it.  </a:t>
            </a: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何足挂齿</a:t>
            </a:r>
            <a:r>
              <a:rPr lang="zh-CN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。 </a:t>
            </a:r>
          </a:p>
        </p:txBody>
      </p:sp>
      <p:sp>
        <p:nvSpPr>
          <p:cNvPr id="8" name="矩形 7"/>
          <p:cNvSpPr/>
          <p:nvPr/>
        </p:nvSpPr>
        <p:spPr>
          <a:xfrm>
            <a:off x="6372121" y="4022387"/>
            <a:ext cx="4129849" cy="926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It’s very kind of you./You are so kind.</a:t>
            </a:r>
          </a:p>
          <a:p>
            <a:pPr lvl="0">
              <a:lnSpc>
                <a:spcPct val="150000"/>
              </a:lnSpc>
            </a:pPr>
            <a:r>
              <a:rPr lang="zh-CN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您真客气。</a:t>
            </a:r>
            <a:r>
              <a:rPr lang="zh-CN" altLang="zh-CN" b="1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43" name="组合 81"/>
          <p:cNvGrpSpPr/>
          <p:nvPr/>
        </p:nvGrpSpPr>
        <p:grpSpPr bwMode="auto">
          <a:xfrm>
            <a:off x="5880100" y="2662209"/>
            <a:ext cx="370800" cy="370800"/>
            <a:chOff x="5308985" y="532629"/>
            <a:chExt cx="156756" cy="156756"/>
          </a:xfrm>
        </p:grpSpPr>
        <p:sp>
          <p:nvSpPr>
            <p:cNvPr id="44" name="圆角矩形 82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360886" y="587455"/>
              <a:ext cx="52354" cy="4651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组合 81"/>
          <p:cNvGrpSpPr/>
          <p:nvPr/>
        </p:nvGrpSpPr>
        <p:grpSpPr bwMode="auto">
          <a:xfrm>
            <a:off x="5880100" y="4177144"/>
            <a:ext cx="370800" cy="370800"/>
            <a:chOff x="5308985" y="532629"/>
            <a:chExt cx="156756" cy="156756"/>
          </a:xfrm>
        </p:grpSpPr>
        <p:sp>
          <p:nvSpPr>
            <p:cNvPr id="47" name="圆角矩形 82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5400000">
              <a:off x="5360886" y="587455"/>
              <a:ext cx="52354" cy="4651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组合 81"/>
          <p:cNvGrpSpPr/>
          <p:nvPr/>
        </p:nvGrpSpPr>
        <p:grpSpPr bwMode="auto">
          <a:xfrm>
            <a:off x="934829" y="4177234"/>
            <a:ext cx="370800" cy="370800"/>
            <a:chOff x="5308985" y="532629"/>
            <a:chExt cx="156756" cy="156756"/>
          </a:xfrm>
        </p:grpSpPr>
        <p:sp>
          <p:nvSpPr>
            <p:cNvPr id="50" name="圆角矩形 82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 rot="5400000">
              <a:off x="5360886" y="587455"/>
              <a:ext cx="52354" cy="46514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565076" y="156629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感谢与回答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216546" y="300506"/>
            <a:ext cx="6407150" cy="261610"/>
            <a:chOff x="5744587" y="133673"/>
            <a:chExt cx="6407150" cy="261610"/>
          </a:xfrm>
        </p:grpSpPr>
        <p:sp>
          <p:nvSpPr>
            <p:cNvPr id="33" name="圆角矩形 24"/>
            <p:cNvSpPr/>
            <p:nvPr/>
          </p:nvSpPr>
          <p:spPr bwMode="auto">
            <a:xfrm>
              <a:off x="7387767" y="172103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574458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36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7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8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4" grpId="0"/>
      <p:bldP spid="6" grpId="0"/>
      <p:bldP spid="8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696567" y="1479782"/>
            <a:ext cx="6644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/>
              <a:t>当国外客人向你表示感谢，要懂得接受他的谢意</a:t>
            </a:r>
            <a:r>
              <a:rPr lang="en-US" altLang="zh-CN" dirty="0"/>
              <a:t>……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834647" y="4851124"/>
            <a:ext cx="844736" cy="288105"/>
            <a:chOff x="575840" y="4317136"/>
            <a:chExt cx="663451" cy="226709"/>
          </a:xfrm>
        </p:grpSpPr>
        <p:sp>
          <p:nvSpPr>
            <p:cNvPr id="49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0" name="半闭框 49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1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worker_50874"/>
          <p:cNvSpPr>
            <a:spLocks noChangeAspect="1"/>
          </p:cNvSpPr>
          <p:nvPr/>
        </p:nvSpPr>
        <p:spPr bwMode="auto">
          <a:xfrm>
            <a:off x="4982044" y="2852095"/>
            <a:ext cx="470313" cy="510272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telemarketing-phone-operator_395"/>
          <p:cNvSpPr>
            <a:spLocks noChangeAspect="1"/>
          </p:cNvSpPr>
          <p:nvPr/>
        </p:nvSpPr>
        <p:spPr bwMode="auto">
          <a:xfrm>
            <a:off x="8568391" y="2810891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5670267" y="2814229"/>
            <a:ext cx="2141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Thank you!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(Thanks a lot!)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谢谢！</a:t>
            </a:r>
          </a:p>
        </p:txBody>
      </p:sp>
      <p:sp>
        <p:nvSpPr>
          <p:cNvPr id="63" name="矩形 62"/>
          <p:cNvSpPr/>
          <p:nvPr/>
        </p:nvSpPr>
        <p:spPr>
          <a:xfrm>
            <a:off x="9217974" y="2713968"/>
            <a:ext cx="2206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My pleasure.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/You are welcome. 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不客气</a:t>
            </a:r>
          </a:p>
        </p:txBody>
      </p:sp>
      <p:sp>
        <p:nvSpPr>
          <p:cNvPr id="2" name="矩形 1"/>
          <p:cNvSpPr/>
          <p:nvPr/>
        </p:nvSpPr>
        <p:spPr>
          <a:xfrm>
            <a:off x="4544476" y="2393195"/>
            <a:ext cx="3293339" cy="20716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8229685" y="2393195"/>
            <a:ext cx="3293339" cy="20716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12" y="2340958"/>
            <a:ext cx="3293339" cy="212384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65076" y="156629"/>
            <a:ext cx="329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感谢与回答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6216546" y="300506"/>
            <a:ext cx="6407150" cy="261610"/>
            <a:chOff x="5744587" y="133673"/>
            <a:chExt cx="6407150" cy="261610"/>
          </a:xfrm>
        </p:grpSpPr>
        <p:sp>
          <p:nvSpPr>
            <p:cNvPr id="28" name="圆角矩形 24"/>
            <p:cNvSpPr/>
            <p:nvPr/>
          </p:nvSpPr>
          <p:spPr bwMode="auto">
            <a:xfrm>
              <a:off x="7387767" y="172103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574458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31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3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2" grpId="0"/>
      <p:bldP spid="63" grpId="0"/>
      <p:bldP spid="2" grpId="0" animBg="1"/>
      <p:bldP spid="6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APOLOGIES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Direction</a:t>
            </a:r>
            <a:r>
              <a:rPr kumimoji="1"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en-US" altLang="zh-CN" sz="11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Apologies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 bwMode="auto"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176244" y="2199908"/>
            <a:ext cx="3839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spc="300" dirty="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致歉与答复</a:t>
            </a:r>
          </a:p>
        </p:txBody>
      </p:sp>
      <p:grpSp>
        <p:nvGrpSpPr>
          <p:cNvPr id="33" name="组合 2"/>
          <p:cNvGrpSpPr/>
          <p:nvPr/>
        </p:nvGrpSpPr>
        <p:grpSpPr bwMode="auto"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Part Four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6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007613" y="2644233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582549" y="2643527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99703" y="4005359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574639" y="4004653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150870" y="4004653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8588" y="156629"/>
            <a:ext cx="381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Apologies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致歉与答复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438796" y="300506"/>
            <a:ext cx="6407150" cy="261610"/>
            <a:chOff x="5719187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8022767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71918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793676" y="1546162"/>
            <a:ext cx="7277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sz="2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真诚及时的道歉有时会很好的缓和尴尬气氛</a:t>
            </a:r>
            <a:r>
              <a:rPr lang="en-US" altLang="zh-CN" sz="2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17252" r="6893" b="14089"/>
          <a:stretch>
            <a:fillRect/>
          </a:stretch>
        </p:blipFill>
        <p:spPr>
          <a:xfrm>
            <a:off x="7590377" y="1807488"/>
            <a:ext cx="3968824" cy="47086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19697" y="2716615"/>
            <a:ext cx="1709122" cy="883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Excuse me. </a:t>
            </a: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请原谅</a:t>
            </a:r>
            <a:r>
              <a:rPr lang="en-US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/</a:t>
            </a: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打扰一下</a:t>
            </a:r>
          </a:p>
        </p:txBody>
      </p:sp>
      <p:sp>
        <p:nvSpPr>
          <p:cNvPr id="9" name="矩形 8"/>
          <p:cNvSpPr/>
          <p:nvPr/>
        </p:nvSpPr>
        <p:spPr>
          <a:xfrm>
            <a:off x="3854842" y="2756264"/>
            <a:ext cx="1909818" cy="96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I’m sorry./Sorry.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 </a:t>
            </a: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对不起</a:t>
            </a:r>
          </a:p>
        </p:txBody>
      </p:sp>
      <p:sp>
        <p:nvSpPr>
          <p:cNvPr id="11" name="矩形 10"/>
          <p:cNvSpPr/>
          <p:nvPr/>
        </p:nvSpPr>
        <p:spPr>
          <a:xfrm>
            <a:off x="1491303" y="4092555"/>
            <a:ext cx="1505284" cy="96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It’s my fault.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 </a:t>
            </a: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这是我的错。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127018" y="4059116"/>
            <a:ext cx="158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I apologize.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 </a:t>
            </a: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我抱歉。</a:t>
            </a:r>
          </a:p>
        </p:txBody>
      </p:sp>
      <p:sp>
        <p:nvSpPr>
          <p:cNvPr id="36" name="矩形 35"/>
          <p:cNvSpPr/>
          <p:nvPr/>
        </p:nvSpPr>
        <p:spPr>
          <a:xfrm>
            <a:off x="6649409" y="48112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我向你道歉。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6649409" y="4123908"/>
            <a:ext cx="2008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C00000"/>
                </a:solidFill>
              </a:rPr>
              <a:t>I apologize for you/it/this.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1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81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81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81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81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81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14" grpId="0"/>
      <p:bldP spid="26" grpId="0"/>
      <p:bldP spid="7" grpId="0"/>
      <p:bldP spid="9" grpId="0"/>
      <p:bldP spid="11" grpId="0"/>
      <p:bldP spid="13" grpId="0"/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93676" y="1546162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4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道歉的答复：</a:t>
            </a:r>
          </a:p>
        </p:txBody>
      </p:sp>
      <p:sp>
        <p:nvSpPr>
          <p:cNvPr id="27" name="矩形 26"/>
          <p:cNvSpPr/>
          <p:nvPr/>
        </p:nvSpPr>
        <p:spPr>
          <a:xfrm>
            <a:off x="1007613" y="2644233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582549" y="2643527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99703" y="4005359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574639" y="4004653"/>
            <a:ext cx="2470224" cy="12594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05397" y="2754715"/>
            <a:ext cx="16887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That’s all right</a:t>
            </a: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这没什么。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019942" y="2768964"/>
            <a:ext cx="17493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That’s/It’s OK. </a:t>
            </a: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没事。 </a:t>
            </a:r>
          </a:p>
        </p:txBody>
      </p:sp>
      <p:sp>
        <p:nvSpPr>
          <p:cNvPr id="34" name="矩形 33"/>
          <p:cNvSpPr/>
          <p:nvPr/>
        </p:nvSpPr>
        <p:spPr>
          <a:xfrm>
            <a:off x="1240422" y="4066932"/>
            <a:ext cx="20851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It doesn’t matter. </a:t>
            </a: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没关系。 </a:t>
            </a:r>
          </a:p>
        </p:txBody>
      </p:sp>
      <p:sp>
        <p:nvSpPr>
          <p:cNvPr id="35" name="矩形 34"/>
          <p:cNvSpPr/>
          <p:nvPr/>
        </p:nvSpPr>
        <p:spPr>
          <a:xfrm>
            <a:off x="3968466" y="4074127"/>
            <a:ext cx="2216983" cy="88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Never mind. </a:t>
            </a:r>
          </a:p>
          <a:p>
            <a:pPr lvl="0">
              <a:lnSpc>
                <a:spcPct val="150000"/>
              </a:lnSpc>
            </a:pP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不要紧，没关系。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2392" r="6256"/>
          <a:stretch>
            <a:fillRect/>
          </a:stretch>
        </p:blipFill>
        <p:spPr>
          <a:xfrm>
            <a:off x="7645399" y="1663700"/>
            <a:ext cx="2984501" cy="4924591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558588" y="156629"/>
            <a:ext cx="381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Apologies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致歉与答复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438796" y="300506"/>
            <a:ext cx="6407150" cy="261610"/>
            <a:chOff x="5719187" y="133673"/>
            <a:chExt cx="6407150" cy="261610"/>
          </a:xfrm>
        </p:grpSpPr>
        <p:sp>
          <p:nvSpPr>
            <p:cNvPr id="37" name="圆角矩形 24"/>
            <p:cNvSpPr/>
            <p:nvPr/>
          </p:nvSpPr>
          <p:spPr bwMode="auto">
            <a:xfrm>
              <a:off x="8022767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571918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40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42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5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4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45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5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CHECK IN 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en-US" altLang="zh-CN" sz="11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Check in 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 bwMode="auto"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272698" y="2199908"/>
            <a:ext cx="16466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spc="300" dirty="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入住</a:t>
            </a:r>
          </a:p>
        </p:txBody>
      </p:sp>
      <p:grpSp>
        <p:nvGrpSpPr>
          <p:cNvPr id="33" name="组合 2"/>
          <p:cNvGrpSpPr/>
          <p:nvPr/>
        </p:nvGrpSpPr>
        <p:grpSpPr bwMode="auto"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Part Five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6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33188" y="15662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Check in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488994" y="300506"/>
            <a:ext cx="6407150" cy="261610"/>
            <a:chOff x="5633458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8718100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696567" y="1479782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/>
              <a:t>询问是否有预订</a:t>
            </a:r>
            <a:r>
              <a:rPr lang="en-US" altLang="zh-CN" dirty="0"/>
              <a:t>……</a:t>
            </a:r>
          </a:p>
        </p:txBody>
      </p:sp>
      <p:grpSp>
        <p:nvGrpSpPr>
          <p:cNvPr id="44" name="组合 43"/>
          <p:cNvGrpSpPr/>
          <p:nvPr/>
        </p:nvGrpSpPr>
        <p:grpSpPr bwMode="auto">
          <a:xfrm>
            <a:off x="10413819" y="6158921"/>
            <a:ext cx="844736" cy="288105"/>
            <a:chOff x="575840" y="4317136"/>
            <a:chExt cx="663451" cy="226709"/>
          </a:xfrm>
        </p:grpSpPr>
        <p:sp>
          <p:nvSpPr>
            <p:cNvPr id="45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6" name="半闭框 45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7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1408945" y="4595757"/>
            <a:ext cx="4251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Did you have a reservation with us? /Did you make a reservation, please? 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您有预订吗</a:t>
            </a:r>
          </a:p>
        </p:txBody>
      </p:sp>
      <p:sp>
        <p:nvSpPr>
          <p:cNvPr id="49" name="矩形 48"/>
          <p:cNvSpPr/>
          <p:nvPr/>
        </p:nvSpPr>
        <p:spPr>
          <a:xfrm>
            <a:off x="1408945" y="5576839"/>
            <a:ext cx="4548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No, I just arrived in this place.</a:t>
            </a: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没有，我刚到这里。</a:t>
            </a:r>
          </a:p>
        </p:txBody>
      </p:sp>
      <p:sp>
        <p:nvSpPr>
          <p:cNvPr id="50" name="worker_50874"/>
          <p:cNvSpPr>
            <a:spLocks noChangeAspect="1"/>
          </p:cNvSpPr>
          <p:nvPr/>
        </p:nvSpPr>
        <p:spPr bwMode="auto">
          <a:xfrm>
            <a:off x="798099" y="5665228"/>
            <a:ext cx="470313" cy="510272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telemarketing-phone-operator_395"/>
          <p:cNvSpPr>
            <a:spLocks noChangeAspect="1"/>
          </p:cNvSpPr>
          <p:nvPr/>
        </p:nvSpPr>
        <p:spPr bwMode="auto">
          <a:xfrm>
            <a:off x="798099" y="4691396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6839373" y="2011025"/>
            <a:ext cx="4419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We have single rooms, double rooms, suites and luxury suites in our hotel. 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我们有单间、双人间、套间和豪华套间。 </a:t>
            </a:r>
          </a:p>
        </p:txBody>
      </p:sp>
      <p:sp>
        <p:nvSpPr>
          <p:cNvPr id="57" name="矩形 56"/>
          <p:cNvSpPr/>
          <p:nvPr/>
        </p:nvSpPr>
        <p:spPr>
          <a:xfrm>
            <a:off x="6839374" y="3055607"/>
            <a:ext cx="4551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I want a single room with window. </a:t>
            </a: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单人间，有窗户。</a:t>
            </a:r>
          </a:p>
        </p:txBody>
      </p:sp>
      <p:sp>
        <p:nvSpPr>
          <p:cNvPr id="58" name="worker_50874"/>
          <p:cNvSpPr>
            <a:spLocks noChangeAspect="1"/>
          </p:cNvSpPr>
          <p:nvPr/>
        </p:nvSpPr>
        <p:spPr bwMode="auto">
          <a:xfrm>
            <a:off x="6228528" y="3201501"/>
            <a:ext cx="470313" cy="510272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telemarketing-phone-operator_395"/>
          <p:cNvSpPr>
            <a:spLocks noChangeAspect="1"/>
          </p:cNvSpPr>
          <p:nvPr/>
        </p:nvSpPr>
        <p:spPr bwMode="auto">
          <a:xfrm>
            <a:off x="6260866" y="2093964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839373" y="4134554"/>
            <a:ext cx="473225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I’m sorry, we don’t have any single rooms left/all single rooms have been booked, would you like a double room? 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—?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对不起，我们没有单间了，双人间可以吗？。 </a:t>
            </a:r>
          </a:p>
        </p:txBody>
      </p:sp>
      <p:sp>
        <p:nvSpPr>
          <p:cNvPr id="61" name="矩形 60"/>
          <p:cNvSpPr/>
          <p:nvPr/>
        </p:nvSpPr>
        <p:spPr>
          <a:xfrm>
            <a:off x="6839373" y="5451035"/>
            <a:ext cx="5594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Yes, please. </a:t>
            </a: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可以。</a:t>
            </a:r>
          </a:p>
        </p:txBody>
      </p:sp>
      <p:sp>
        <p:nvSpPr>
          <p:cNvPr id="62" name="worker_50874"/>
          <p:cNvSpPr>
            <a:spLocks noChangeAspect="1"/>
          </p:cNvSpPr>
          <p:nvPr/>
        </p:nvSpPr>
        <p:spPr bwMode="auto">
          <a:xfrm>
            <a:off x="6228528" y="5518174"/>
            <a:ext cx="470313" cy="510272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telemarketing-phone-operator_395"/>
          <p:cNvSpPr>
            <a:spLocks noChangeAspect="1"/>
          </p:cNvSpPr>
          <p:nvPr/>
        </p:nvSpPr>
        <p:spPr bwMode="auto">
          <a:xfrm>
            <a:off x="6260866" y="4245538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5857042" y="2547112"/>
            <a:ext cx="0" cy="34348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98" y="2230747"/>
            <a:ext cx="4662897" cy="2033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5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4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7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4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4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4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4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4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4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54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54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54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54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854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4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854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354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1" grpId="0"/>
      <p:bldP spid="48" grpId="0"/>
      <p:bldP spid="49" grpId="0"/>
      <p:bldP spid="56" grpId="0"/>
      <p:bldP spid="57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2"/>
          <p:cNvSpPr txBox="1"/>
          <p:nvPr/>
        </p:nvSpPr>
        <p:spPr bwMode="auto">
          <a:xfrm>
            <a:off x="4176720" y="177949"/>
            <a:ext cx="40334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Etiquette   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酒店礼仪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1204266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3371993" y="241754"/>
            <a:ext cx="555626" cy="407988"/>
            <a:chOff x="-20638" y="206375"/>
            <a:chExt cx="555626" cy="407988"/>
          </a:xfrm>
        </p:grpSpPr>
        <p:sp>
          <p:nvSpPr>
            <p:cNvPr id="67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8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69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765319" y="1700315"/>
            <a:ext cx="23238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</a:rPr>
              <a:t>关于礼仪</a:t>
            </a:r>
          </a:p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etiquette?</a:t>
            </a:r>
          </a:p>
        </p:txBody>
      </p:sp>
      <p:sp>
        <p:nvSpPr>
          <p:cNvPr id="20" name="矩形 19"/>
          <p:cNvSpPr/>
          <p:nvPr/>
        </p:nvSpPr>
        <p:spPr>
          <a:xfrm>
            <a:off x="765319" y="2665093"/>
            <a:ext cx="160717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礼貌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765319" y="3035585"/>
            <a:ext cx="1607178" cy="926757"/>
            <a:chOff x="765319" y="3035585"/>
            <a:chExt cx="1607178" cy="926757"/>
          </a:xfrm>
        </p:grpSpPr>
        <p:sp>
          <p:nvSpPr>
            <p:cNvPr id="17" name="矩形 16"/>
            <p:cNvSpPr/>
            <p:nvPr/>
          </p:nvSpPr>
          <p:spPr>
            <a:xfrm>
              <a:off x="765319" y="3035585"/>
              <a:ext cx="1607178" cy="9267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020262" y="331429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言行举止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2992009" y="2665093"/>
            <a:ext cx="160717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仪表</a:t>
            </a:r>
          </a:p>
        </p:txBody>
      </p:sp>
      <p:sp>
        <p:nvSpPr>
          <p:cNvPr id="42" name="矩形 41"/>
          <p:cNvSpPr/>
          <p:nvPr/>
        </p:nvSpPr>
        <p:spPr>
          <a:xfrm>
            <a:off x="5218699" y="2665093"/>
            <a:ext cx="160717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专业</a:t>
            </a:r>
          </a:p>
        </p:txBody>
      </p:sp>
      <p:sp>
        <p:nvSpPr>
          <p:cNvPr id="43" name="矩形 42"/>
          <p:cNvSpPr/>
          <p:nvPr/>
        </p:nvSpPr>
        <p:spPr>
          <a:xfrm>
            <a:off x="7445389" y="2665093"/>
            <a:ext cx="160717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得体</a:t>
            </a:r>
          </a:p>
        </p:txBody>
      </p:sp>
      <p:sp>
        <p:nvSpPr>
          <p:cNvPr id="44" name="矩形 43"/>
          <p:cNvSpPr/>
          <p:nvPr/>
        </p:nvSpPr>
        <p:spPr>
          <a:xfrm>
            <a:off x="9672080" y="2665093"/>
            <a:ext cx="160717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周全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992017" y="3035585"/>
            <a:ext cx="1607178" cy="926757"/>
            <a:chOff x="2992017" y="3035585"/>
            <a:chExt cx="1607178" cy="926757"/>
          </a:xfrm>
        </p:grpSpPr>
        <p:sp>
          <p:nvSpPr>
            <p:cNvPr id="34" name="矩形 33"/>
            <p:cNvSpPr/>
            <p:nvPr/>
          </p:nvSpPr>
          <p:spPr>
            <a:xfrm>
              <a:off x="2992017" y="3035585"/>
              <a:ext cx="1607178" cy="9267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245614" y="331429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穿着打扮</a:t>
              </a:r>
              <a:endParaRPr lang="en-US" altLang="zh-CN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18715" y="3035585"/>
            <a:ext cx="1607178" cy="926757"/>
            <a:chOff x="5218715" y="3035585"/>
            <a:chExt cx="1607178" cy="926757"/>
          </a:xfrm>
        </p:grpSpPr>
        <p:sp>
          <p:nvSpPr>
            <p:cNvPr id="35" name="矩形 34"/>
            <p:cNvSpPr/>
            <p:nvPr/>
          </p:nvSpPr>
          <p:spPr>
            <a:xfrm>
              <a:off x="5218715" y="3035585"/>
              <a:ext cx="1607178" cy="9267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433895" y="3314297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专业的服务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45413" y="3035585"/>
            <a:ext cx="1651175" cy="926757"/>
            <a:chOff x="7445413" y="3035585"/>
            <a:chExt cx="1651175" cy="926757"/>
          </a:xfrm>
        </p:grpSpPr>
        <p:sp>
          <p:nvSpPr>
            <p:cNvPr id="36" name="矩形 35"/>
            <p:cNvSpPr/>
            <p:nvPr/>
          </p:nvSpPr>
          <p:spPr>
            <a:xfrm>
              <a:off x="7445413" y="3035585"/>
              <a:ext cx="1607178" cy="9267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7489410" y="3193577"/>
              <a:ext cx="16071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不冷漠、不过分、不做作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672109" y="3035585"/>
            <a:ext cx="1607178" cy="926757"/>
            <a:chOff x="9672109" y="3035585"/>
            <a:chExt cx="1607178" cy="926757"/>
          </a:xfrm>
        </p:grpSpPr>
        <p:sp>
          <p:nvSpPr>
            <p:cNvPr id="37" name="矩形 36"/>
            <p:cNvSpPr/>
            <p:nvPr/>
          </p:nvSpPr>
          <p:spPr>
            <a:xfrm>
              <a:off x="9672109" y="3035585"/>
              <a:ext cx="1607178" cy="9267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940429" y="3175797"/>
              <a:ext cx="13388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服务到位、</a:t>
              </a:r>
              <a:endParaRPr lang="en-US" altLang="zh-CN" dirty="0"/>
            </a:p>
            <a:p>
              <a:r>
                <a:rPr lang="zh-CN" altLang="en-US" dirty="0"/>
                <a:t>照顾周全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765319" y="4835171"/>
            <a:ext cx="6253319" cy="830997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在面对语言不通的外籍人士时，一定要多加利用手势和肢体语言。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用短句，简化自己的英语表达从而避免错误。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1776" y="4186842"/>
            <a:ext cx="15106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1"/>
                </a:solidFill>
              </a:rPr>
              <a:t>Tips </a:t>
            </a:r>
            <a:r>
              <a:rPr lang="zh-CN" altLang="en-US" sz="2000" b="1" dirty="0">
                <a:solidFill>
                  <a:schemeClr val="accent1"/>
                </a:solidFill>
              </a:rPr>
              <a:t>小贴士</a:t>
            </a:r>
            <a:r>
              <a:rPr lang="en-US" altLang="zh-CN" sz="2000" b="1" dirty="0">
                <a:solidFill>
                  <a:schemeClr val="accent1"/>
                </a:solidFill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20" grpId="0" animBg="1"/>
      <p:bldP spid="41" grpId="0" animBg="1"/>
      <p:bldP spid="42" grpId="0" animBg="1"/>
      <p:bldP spid="43" grpId="0" animBg="1"/>
      <p:bldP spid="44" grpId="0" animBg="1"/>
      <p:bldP spid="25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67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8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69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25149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6122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87095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646631" y="2030497"/>
            <a:ext cx="2024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预订</a:t>
            </a:r>
            <a:endParaRPr lang="en-US" altLang="zh-CN" dirty="0">
              <a:latin typeface="+mn-ea"/>
            </a:endParaRPr>
          </a:p>
          <a:p>
            <a:pPr algn="ctr"/>
            <a:r>
              <a:rPr lang="en-US" altLang="zh-CN" dirty="0">
                <a:ea typeface="华文新魏" panose="02010800040101010101" pitchFamily="2" charset="-122"/>
              </a:rPr>
              <a:t>Reservation/book</a:t>
            </a:r>
          </a:p>
          <a:p>
            <a:pPr algn="ctr"/>
            <a:r>
              <a:rPr lang="en-US" altLang="zh-CN" dirty="0">
                <a:ea typeface="华文新魏" panose="02010800040101010101" pitchFamily="2" charset="-122"/>
              </a:rPr>
              <a:t>Make/have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a</a:t>
            </a:r>
            <a:r>
              <a:rPr lang="zh-CN" altLang="en-US" dirty="0">
                <a:ea typeface="华文新魏" panose="02010800040101010101" pitchFamily="2" charset="-122"/>
              </a:rPr>
              <a:t> </a:t>
            </a:r>
            <a:r>
              <a:rPr lang="en-US" altLang="zh-CN" dirty="0">
                <a:ea typeface="华文新魏" panose="02010800040101010101" pitchFamily="2" charset="-122"/>
              </a:rPr>
              <a:t>reservation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1361828" y="179383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1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9223" y="178113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2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0196" y="177798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3</a:t>
            </a:r>
            <a:endParaRPr lang="zh-CN" altLang="en-US" sz="20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3696" y="2311833"/>
            <a:ext cx="186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到达</a:t>
            </a:r>
            <a:endParaRPr lang="en-US" altLang="zh-CN" dirty="0">
              <a:latin typeface="+mn-ea"/>
            </a:endParaRPr>
          </a:p>
          <a:p>
            <a:pPr algn="ctr"/>
            <a:r>
              <a:rPr lang="en-US" altLang="zh-CN" dirty="0"/>
              <a:t>arrive</a:t>
            </a:r>
            <a:r>
              <a:rPr lang="en-US" altLang="zh-CN" dirty="0">
                <a:ea typeface="华文新魏" panose="02010800040101010101" pitchFamily="2" charset="-122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8127480" y="2037349"/>
            <a:ext cx="2567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Single room </a:t>
            </a:r>
            <a:r>
              <a:rPr lang="zh-CN" altLang="en-US" dirty="0"/>
              <a:t>单间</a:t>
            </a:r>
          </a:p>
          <a:p>
            <a:pPr algn="ctr"/>
            <a:r>
              <a:rPr lang="zh-CN" altLang="en-US" dirty="0"/>
              <a:t>    </a:t>
            </a:r>
            <a:r>
              <a:rPr lang="en-US" altLang="zh-CN" dirty="0"/>
              <a:t>double room </a:t>
            </a:r>
            <a:r>
              <a:rPr lang="zh-CN" altLang="en-US" dirty="0"/>
              <a:t>双人间</a:t>
            </a:r>
          </a:p>
          <a:p>
            <a:pPr algn="ctr"/>
            <a:r>
              <a:rPr lang="zh-CN" altLang="en-US" dirty="0"/>
              <a:t>     </a:t>
            </a:r>
            <a:r>
              <a:rPr lang="en-US" altLang="zh-CN" dirty="0"/>
              <a:t>suite </a:t>
            </a:r>
            <a:r>
              <a:rPr lang="zh-CN" altLang="en-US" dirty="0"/>
              <a:t>套间</a:t>
            </a:r>
          </a:p>
          <a:p>
            <a:pPr algn="ctr"/>
            <a:r>
              <a:rPr lang="zh-CN" altLang="en-US" dirty="0"/>
              <a:t>     </a:t>
            </a:r>
            <a:r>
              <a:rPr lang="en-US" altLang="zh-CN" dirty="0"/>
              <a:t>luxury suite </a:t>
            </a:r>
            <a:r>
              <a:rPr lang="zh-CN" altLang="en-US" dirty="0"/>
              <a:t>豪华套间</a:t>
            </a:r>
          </a:p>
        </p:txBody>
      </p:sp>
      <p:sp>
        <p:nvSpPr>
          <p:cNvPr id="23" name="矩形 22"/>
          <p:cNvSpPr/>
          <p:nvPr/>
        </p:nvSpPr>
        <p:spPr>
          <a:xfrm>
            <a:off x="1525149" y="392016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61828" y="376142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4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3187" y="4197195"/>
            <a:ext cx="1943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Like </a:t>
            </a:r>
            <a:r>
              <a:rPr lang="zh-CN" altLang="en-US" dirty="0"/>
              <a:t>喜欢／像</a:t>
            </a:r>
            <a:r>
              <a:rPr lang="en-US" altLang="zh-CN" dirty="0"/>
              <a:t>……</a:t>
            </a:r>
          </a:p>
          <a:p>
            <a:pPr algn="ctr"/>
            <a:r>
              <a:rPr lang="en-US" altLang="zh-CN" dirty="0"/>
              <a:t>    prefer </a:t>
            </a:r>
            <a:r>
              <a:rPr lang="zh-CN" altLang="en-US" dirty="0"/>
              <a:t>更喜欢（比较级） </a:t>
            </a:r>
          </a:p>
        </p:txBody>
      </p:sp>
      <p:sp>
        <p:nvSpPr>
          <p:cNvPr id="26" name="矩形 25"/>
          <p:cNvSpPr/>
          <p:nvPr/>
        </p:nvSpPr>
        <p:spPr>
          <a:xfrm>
            <a:off x="4956122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79223" y="3740436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5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83909" y="4240947"/>
            <a:ext cx="204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留下／离开</a:t>
            </a:r>
          </a:p>
          <a:p>
            <a:pPr algn="ctr"/>
            <a:r>
              <a:rPr lang="en-US" altLang="zh-CN" dirty="0"/>
              <a:t>Leave</a:t>
            </a:r>
          </a:p>
        </p:txBody>
      </p:sp>
      <p:sp>
        <p:nvSpPr>
          <p:cNvPr id="29" name="矩形 28"/>
          <p:cNvSpPr/>
          <p:nvPr/>
        </p:nvSpPr>
        <p:spPr>
          <a:xfrm>
            <a:off x="8387095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0196" y="3740436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6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7095" y="3994059"/>
            <a:ext cx="22539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英语中的肯定答复</a:t>
            </a:r>
          </a:p>
          <a:p>
            <a:pPr algn="ctr"/>
            <a:r>
              <a:rPr lang="en-US" altLang="zh-CN" dirty="0"/>
              <a:t>Yes, please./Yep./OK, sir./Certainly, sir.</a:t>
            </a:r>
          </a:p>
          <a:p>
            <a:pPr algn="ctr"/>
            <a:r>
              <a:rPr lang="en-US" altLang="zh-CN" dirty="0"/>
              <a:t>/Sure. no problem.</a:t>
            </a:r>
          </a:p>
          <a:p>
            <a:pPr algn="ctr"/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5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5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5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5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4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95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4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4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95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5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4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95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45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4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6" grpId="0" animBg="1"/>
      <p:bldP spid="27" grpId="0" animBg="1"/>
      <p:bldP spid="10" grpId="0"/>
      <p:bldP spid="29" grpId="0" animBg="1"/>
      <p:bldP spid="3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33188" y="15662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Check in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488994" y="300506"/>
            <a:ext cx="6407150" cy="261610"/>
            <a:chOff x="5633458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8718100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696567" y="1479782"/>
            <a:ext cx="3836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/>
              <a:t>询问入住天数、人数</a:t>
            </a:r>
            <a:r>
              <a:rPr lang="en-US" altLang="zh-CN" dirty="0"/>
              <a:t>…… </a:t>
            </a:r>
          </a:p>
        </p:txBody>
      </p:sp>
      <p:sp>
        <p:nvSpPr>
          <p:cNvPr id="34" name="矩形 2"/>
          <p:cNvSpPr>
            <a:spLocks noChangeArrowheads="1"/>
          </p:cNvSpPr>
          <p:nvPr/>
        </p:nvSpPr>
        <p:spPr bwMode="auto">
          <a:xfrm>
            <a:off x="782577" y="4402452"/>
            <a:ext cx="5025172" cy="1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100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of professional PPT designer in China. 6 years of making professional PPT, 500 case studies for the classical PPT, make sure you will be satisfied. RAPIDPPT differs from the traditional production model, and create a new PPT experience.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576" y="2286889"/>
            <a:ext cx="5025171" cy="172085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6" name="组合 35"/>
          <p:cNvGrpSpPr/>
          <p:nvPr/>
        </p:nvGrpSpPr>
        <p:grpSpPr bwMode="auto">
          <a:xfrm>
            <a:off x="928615" y="5403068"/>
            <a:ext cx="844736" cy="288105"/>
            <a:chOff x="575840" y="4317136"/>
            <a:chExt cx="663451" cy="226709"/>
          </a:xfrm>
        </p:grpSpPr>
        <p:sp>
          <p:nvSpPr>
            <p:cNvPr id="37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8" name="半闭框 37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6873348" y="3099717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Two days, please.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住两天。</a:t>
            </a:r>
          </a:p>
        </p:txBody>
      </p:sp>
      <p:sp>
        <p:nvSpPr>
          <p:cNvPr id="42" name="矩形 41"/>
          <p:cNvSpPr/>
          <p:nvPr/>
        </p:nvSpPr>
        <p:spPr>
          <a:xfrm>
            <a:off x="6873348" y="2103453"/>
            <a:ext cx="5318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How long do you plan/expect to stay?/How many days will you stay? </a:t>
            </a: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请问需要住几天？ 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worker_50874"/>
          <p:cNvSpPr>
            <a:spLocks noChangeAspect="1"/>
          </p:cNvSpPr>
          <p:nvPr/>
        </p:nvSpPr>
        <p:spPr bwMode="auto">
          <a:xfrm>
            <a:off x="6185125" y="3186622"/>
            <a:ext cx="470313" cy="510272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telemarketing-phone-operator_395"/>
          <p:cNvSpPr>
            <a:spLocks noChangeAspect="1"/>
          </p:cNvSpPr>
          <p:nvPr/>
        </p:nvSpPr>
        <p:spPr bwMode="auto">
          <a:xfrm>
            <a:off x="6223765" y="2170885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6911988" y="4562990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Only myself.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只有我一个人。</a:t>
            </a:r>
          </a:p>
        </p:txBody>
      </p:sp>
      <p:sp>
        <p:nvSpPr>
          <p:cNvPr id="54" name="矩形 53"/>
          <p:cNvSpPr/>
          <p:nvPr/>
        </p:nvSpPr>
        <p:spPr>
          <a:xfrm>
            <a:off x="6911988" y="3833426"/>
            <a:ext cx="5318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OK. How many people are there, please?</a:t>
            </a: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您一起有几个人？</a:t>
            </a:r>
          </a:p>
        </p:txBody>
      </p:sp>
      <p:sp>
        <p:nvSpPr>
          <p:cNvPr id="55" name="worker_50874"/>
          <p:cNvSpPr>
            <a:spLocks noChangeAspect="1"/>
          </p:cNvSpPr>
          <p:nvPr/>
        </p:nvSpPr>
        <p:spPr bwMode="auto">
          <a:xfrm>
            <a:off x="6223765" y="4649895"/>
            <a:ext cx="470313" cy="510272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telemarketing-phone-operator_395"/>
          <p:cNvSpPr>
            <a:spLocks noChangeAspect="1"/>
          </p:cNvSpPr>
          <p:nvPr/>
        </p:nvSpPr>
        <p:spPr bwMode="auto">
          <a:xfrm>
            <a:off x="6262405" y="3900858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6911988" y="5390026"/>
            <a:ext cx="5318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OK, sir. Please wait a moment/second.</a:t>
            </a: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好的，请稍等。</a:t>
            </a:r>
          </a:p>
        </p:txBody>
      </p:sp>
      <p:sp>
        <p:nvSpPr>
          <p:cNvPr id="66" name="telemarketing-phone-operator_395"/>
          <p:cNvSpPr>
            <a:spLocks noChangeAspect="1"/>
          </p:cNvSpPr>
          <p:nvPr/>
        </p:nvSpPr>
        <p:spPr bwMode="auto">
          <a:xfrm>
            <a:off x="6262405" y="5457458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  <p:bldP spid="34" grpId="0"/>
      <p:bldP spid="40" grpId="0"/>
      <p:bldP spid="42" grpId="0"/>
      <p:bldP spid="53" grpId="0"/>
      <p:bldP spid="5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25149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6122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87095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1975" y="2188263"/>
            <a:ext cx="1647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多久</a:t>
            </a:r>
            <a:r>
              <a:rPr lang="en-US" altLang="zh-CN" dirty="0">
                <a:latin typeface="+mn-ea"/>
              </a:rPr>
              <a:t>……</a:t>
            </a:r>
          </a:p>
          <a:p>
            <a:pPr algn="ctr"/>
            <a:r>
              <a:rPr lang="en-US" altLang="zh-CN" dirty="0">
                <a:latin typeface="+mn-ea"/>
              </a:rPr>
              <a:t>How long…</a:t>
            </a:r>
          </a:p>
        </p:txBody>
      </p:sp>
      <p:sp>
        <p:nvSpPr>
          <p:cNvPr id="5" name="矩形 4"/>
          <p:cNvSpPr/>
          <p:nvPr/>
        </p:nvSpPr>
        <p:spPr>
          <a:xfrm>
            <a:off x="1361828" y="179383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1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9223" y="178113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2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0196" y="177798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3</a:t>
            </a:r>
            <a:endParaRPr lang="zh-CN" altLang="en-US" sz="20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3696" y="2188263"/>
            <a:ext cx="186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多少</a:t>
            </a:r>
            <a:r>
              <a:rPr lang="en-US" altLang="zh-CN" dirty="0">
                <a:latin typeface="+mn-ea"/>
              </a:rPr>
              <a:t>……</a:t>
            </a:r>
          </a:p>
          <a:p>
            <a:pPr algn="ctr"/>
            <a:r>
              <a:rPr lang="en-US" altLang="zh-CN" dirty="0">
                <a:latin typeface="+mn-ea"/>
              </a:rPr>
              <a:t>How many…</a:t>
            </a:r>
          </a:p>
        </p:txBody>
      </p:sp>
      <p:sp>
        <p:nvSpPr>
          <p:cNvPr id="8" name="矩形 7"/>
          <p:cNvSpPr/>
          <p:nvPr/>
        </p:nvSpPr>
        <p:spPr>
          <a:xfrm>
            <a:off x="8774473" y="2296570"/>
            <a:ext cx="1555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待／留／保持</a:t>
            </a:r>
          </a:p>
          <a:p>
            <a:pPr algn="ctr"/>
            <a:r>
              <a:rPr lang="en-US" altLang="zh-CN" dirty="0"/>
              <a:t>Stay </a:t>
            </a:r>
          </a:p>
        </p:txBody>
      </p:sp>
      <p:sp>
        <p:nvSpPr>
          <p:cNvPr id="23" name="矩形 22"/>
          <p:cNvSpPr/>
          <p:nvPr/>
        </p:nvSpPr>
        <p:spPr>
          <a:xfrm>
            <a:off x="1525149" y="392016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61828" y="376142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4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3187" y="4089099"/>
            <a:ext cx="1943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Wait a moment/second/minute. </a:t>
            </a:r>
            <a:r>
              <a:rPr lang="zh-CN" altLang="en-US" dirty="0"/>
              <a:t>稍等一下</a:t>
            </a:r>
          </a:p>
        </p:txBody>
      </p:sp>
      <p:sp>
        <p:nvSpPr>
          <p:cNvPr id="26" name="矩形 25"/>
          <p:cNvSpPr/>
          <p:nvPr/>
        </p:nvSpPr>
        <p:spPr>
          <a:xfrm>
            <a:off x="4956122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79223" y="3740436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5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83909" y="4265661"/>
            <a:ext cx="204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期望／想做</a:t>
            </a:r>
            <a:r>
              <a:rPr lang="en-US" altLang="zh-CN" dirty="0"/>
              <a:t>……</a:t>
            </a:r>
          </a:p>
          <a:p>
            <a:pPr algn="ctr"/>
            <a:r>
              <a:rPr lang="en-US" altLang="zh-CN" dirty="0"/>
              <a:t>Expect </a:t>
            </a:r>
          </a:p>
        </p:txBody>
      </p:sp>
      <p:sp>
        <p:nvSpPr>
          <p:cNvPr id="29" name="矩形 28"/>
          <p:cNvSpPr/>
          <p:nvPr/>
        </p:nvSpPr>
        <p:spPr>
          <a:xfrm>
            <a:off x="8387095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0196" y="3740436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6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5267" y="4291199"/>
            <a:ext cx="153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等待</a:t>
            </a:r>
          </a:p>
          <a:p>
            <a:pPr algn="ctr"/>
            <a:r>
              <a:rPr lang="en-US" altLang="zh-CN" dirty="0"/>
              <a:t>Wait</a:t>
            </a:r>
          </a:p>
        </p:txBody>
      </p:sp>
      <p:sp>
        <p:nvSpPr>
          <p:cNvPr id="31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33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5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45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6" grpId="0" animBg="1"/>
      <p:bldP spid="27" grpId="0" animBg="1"/>
      <p:bldP spid="10" grpId="0"/>
      <p:bldP spid="29" grpId="0" animBg="1"/>
      <p:bldP spid="30" grpId="0" animBg="1"/>
      <p:bldP spid="11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33188" y="15662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Check in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488994" y="300506"/>
            <a:ext cx="6407150" cy="261610"/>
            <a:chOff x="5633458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8718100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696567" y="1479782"/>
            <a:ext cx="2629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/>
              <a:t>询问房价</a:t>
            </a:r>
            <a:r>
              <a:rPr lang="en-US" altLang="zh-CN" dirty="0"/>
              <a:t>……</a:t>
            </a:r>
          </a:p>
        </p:txBody>
      </p: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782577" y="4402452"/>
            <a:ext cx="5025172" cy="1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100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of professional PPT designer in China. 6 years of making professional PPT, 500 case studies for the classical PPT, make sure you will be satisfied. RAPIDPPT differs from the traditional production model, and create a new PPT experience.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1"/>
          <a:stretch>
            <a:fillRect/>
          </a:stretch>
        </p:blipFill>
        <p:spPr bwMode="auto">
          <a:xfrm>
            <a:off x="782577" y="2134729"/>
            <a:ext cx="5025172" cy="2015154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 bwMode="auto">
          <a:xfrm>
            <a:off x="928615" y="5403068"/>
            <a:ext cx="844736" cy="288105"/>
            <a:chOff x="575840" y="4317136"/>
            <a:chExt cx="663451" cy="226709"/>
          </a:xfrm>
        </p:grpSpPr>
        <p:sp>
          <p:nvSpPr>
            <p:cNvPr id="30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1" name="半闭框 30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6873348" y="2071017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What’s the room rate today? 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今天房价多少？</a:t>
            </a:r>
          </a:p>
        </p:txBody>
      </p:sp>
      <p:sp>
        <p:nvSpPr>
          <p:cNvPr id="34" name="worker_50874"/>
          <p:cNvSpPr>
            <a:spLocks noChangeAspect="1"/>
          </p:cNvSpPr>
          <p:nvPr/>
        </p:nvSpPr>
        <p:spPr bwMode="auto">
          <a:xfrm>
            <a:off x="6185125" y="2157922"/>
            <a:ext cx="470313" cy="510272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911988" y="3813690"/>
            <a:ext cx="5168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OK, I’ll take it for two nights. </a:t>
            </a: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一个单人间，住两晚。</a:t>
            </a:r>
          </a:p>
        </p:txBody>
      </p:sp>
      <p:sp>
        <p:nvSpPr>
          <p:cNvPr id="36" name="矩形 35"/>
          <p:cNvSpPr/>
          <p:nvPr/>
        </p:nvSpPr>
        <p:spPr>
          <a:xfrm>
            <a:off x="6911988" y="2804726"/>
            <a:ext cx="5318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The price of a single room is 170 RMB per day./The single room rate is 170RMB per day.</a:t>
            </a: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单间的房费是每天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元。</a:t>
            </a:r>
          </a:p>
        </p:txBody>
      </p:sp>
      <p:sp>
        <p:nvSpPr>
          <p:cNvPr id="37" name="worker_50874"/>
          <p:cNvSpPr>
            <a:spLocks noChangeAspect="1"/>
          </p:cNvSpPr>
          <p:nvPr/>
        </p:nvSpPr>
        <p:spPr bwMode="auto">
          <a:xfrm>
            <a:off x="6223765" y="3900595"/>
            <a:ext cx="470313" cy="510272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telemarketing-phone-operator_395"/>
          <p:cNvSpPr>
            <a:spLocks noChangeAspect="1"/>
          </p:cNvSpPr>
          <p:nvPr/>
        </p:nvSpPr>
        <p:spPr bwMode="auto">
          <a:xfrm>
            <a:off x="6262405" y="2872158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911988" y="4640726"/>
            <a:ext cx="5318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Sure, no problem. Thank you very much, sir. </a:t>
            </a: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没问题，先生。非常感谢。</a:t>
            </a:r>
          </a:p>
        </p:txBody>
      </p:sp>
      <p:sp>
        <p:nvSpPr>
          <p:cNvPr id="40" name="telemarketing-phone-operator_395"/>
          <p:cNvSpPr>
            <a:spLocks noChangeAspect="1"/>
          </p:cNvSpPr>
          <p:nvPr/>
        </p:nvSpPr>
        <p:spPr bwMode="auto">
          <a:xfrm>
            <a:off x="6262405" y="4708158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33" grpId="0"/>
      <p:bldP spid="35" grpId="0"/>
      <p:bldP spid="36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722214" y="2229216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853481" y="2229216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22214" y="4338365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22215" y="2440191"/>
            <a:ext cx="2117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+mn-ea"/>
              </a:rPr>
              <a:t>……</a:t>
            </a:r>
            <a:r>
              <a:rPr lang="zh-CN" altLang="en-US" dirty="0">
                <a:latin typeface="+mn-ea"/>
              </a:rPr>
              <a:t>多少钱？</a:t>
            </a:r>
          </a:p>
          <a:p>
            <a:pPr algn="ctr"/>
            <a:r>
              <a:rPr lang="en-US" altLang="zh-CN" dirty="0"/>
              <a:t>How much…</a:t>
            </a:r>
          </a:p>
          <a:p>
            <a:pPr algn="ctr"/>
            <a:r>
              <a:rPr lang="en-US" altLang="zh-CN" dirty="0"/>
              <a:t>What’s the price of…</a:t>
            </a:r>
          </a:p>
        </p:txBody>
      </p:sp>
      <p:sp>
        <p:nvSpPr>
          <p:cNvPr id="5" name="矩形 4"/>
          <p:cNvSpPr/>
          <p:nvPr/>
        </p:nvSpPr>
        <p:spPr>
          <a:xfrm>
            <a:off x="2558893" y="2070472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1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76582" y="2057772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2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45315" y="4163771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3</a:t>
            </a:r>
            <a:endParaRPr lang="zh-CN" altLang="en-US" sz="20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71055" y="2526690"/>
            <a:ext cx="186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房价</a:t>
            </a:r>
          </a:p>
          <a:p>
            <a:pPr algn="ctr"/>
            <a:r>
              <a:rPr lang="en-US" altLang="zh-CN" dirty="0"/>
              <a:t>Room rate/price</a:t>
            </a:r>
          </a:p>
        </p:txBody>
      </p:sp>
      <p:sp>
        <p:nvSpPr>
          <p:cNvPr id="8" name="矩形 7"/>
          <p:cNvSpPr/>
          <p:nvPr/>
        </p:nvSpPr>
        <p:spPr>
          <a:xfrm>
            <a:off x="3109592" y="4793574"/>
            <a:ext cx="1494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人民币 </a:t>
            </a:r>
            <a:r>
              <a:rPr lang="en-US" altLang="zh-CN" dirty="0"/>
              <a:t>RMB</a:t>
            </a:r>
          </a:p>
        </p:txBody>
      </p:sp>
      <p:sp>
        <p:nvSpPr>
          <p:cNvPr id="23" name="矩形 22"/>
          <p:cNvSpPr/>
          <p:nvPr/>
        </p:nvSpPr>
        <p:spPr>
          <a:xfrm>
            <a:off x="6853481" y="4421473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76582" y="4262729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4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94974" y="4480003"/>
            <a:ext cx="1881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折扣 </a:t>
            </a:r>
            <a:r>
              <a:rPr lang="en-US" altLang="zh-CN" dirty="0"/>
              <a:t>discount</a:t>
            </a:r>
          </a:p>
          <a:p>
            <a:pPr algn="ctr"/>
            <a:r>
              <a:rPr lang="en-US" altLang="zh-CN" dirty="0"/>
              <a:t>Could you give me any discount?</a:t>
            </a:r>
            <a:r>
              <a:rPr lang="zh-CN" altLang="en-US" dirty="0"/>
              <a:t>有折扣吗？</a:t>
            </a:r>
          </a:p>
        </p:txBody>
      </p:sp>
      <p:sp>
        <p:nvSpPr>
          <p:cNvPr id="25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27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9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65" name="Straight Connector 28"/>
          <p:cNvCxnSpPr/>
          <p:nvPr/>
        </p:nvCxnSpPr>
        <p:spPr>
          <a:xfrm flipV="1">
            <a:off x="6096001" y="1525215"/>
            <a:ext cx="0" cy="3751636"/>
          </a:xfrm>
          <a:prstGeom prst="lin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îṩ1iḓé"/>
          <p:cNvSpPr/>
          <p:nvPr/>
        </p:nvSpPr>
        <p:spPr>
          <a:xfrm>
            <a:off x="1001622" y="1689358"/>
            <a:ext cx="826282" cy="802626"/>
          </a:xfrm>
          <a:prstGeom prst="flowChartOffpage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69" name="îŝļíḍe"/>
          <p:cNvSpPr/>
          <p:nvPr/>
        </p:nvSpPr>
        <p:spPr>
          <a:xfrm>
            <a:off x="10364097" y="1689357"/>
            <a:ext cx="826282" cy="802629"/>
          </a:xfrm>
          <a:prstGeom prst="flowChartOffpage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91440"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72" name="íşļïḍê"/>
          <p:cNvSpPr/>
          <p:nvPr/>
        </p:nvSpPr>
        <p:spPr bwMode="auto">
          <a:xfrm rot="16200000">
            <a:off x="5707188" y="1934520"/>
            <a:ext cx="288356" cy="312299"/>
          </a:xfrm>
          <a:prstGeom prst="triangl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şḻîďê"/>
          <p:cNvSpPr/>
          <p:nvPr/>
        </p:nvSpPr>
        <p:spPr bwMode="auto">
          <a:xfrm rot="5400000" flipH="1">
            <a:off x="6196457" y="1934520"/>
            <a:ext cx="288356" cy="312299"/>
          </a:xfrm>
          <a:prstGeom prst="triangl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ŝļïḑè"/>
          <p:cNvSpPr/>
          <p:nvPr/>
        </p:nvSpPr>
        <p:spPr>
          <a:xfrm>
            <a:off x="1001622" y="2999721"/>
            <a:ext cx="826282" cy="802626"/>
          </a:xfrm>
          <a:prstGeom prst="flowChartOffpageConnector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77" name="îṣḻîďè"/>
          <p:cNvSpPr/>
          <p:nvPr/>
        </p:nvSpPr>
        <p:spPr>
          <a:xfrm>
            <a:off x="10364097" y="2999719"/>
            <a:ext cx="826282" cy="802629"/>
          </a:xfrm>
          <a:prstGeom prst="flowChartOffpageConnector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80" name="îśľîḍè"/>
          <p:cNvSpPr/>
          <p:nvPr/>
        </p:nvSpPr>
        <p:spPr bwMode="auto">
          <a:xfrm rot="16200000">
            <a:off x="5707188" y="3244882"/>
            <a:ext cx="288356" cy="312299"/>
          </a:xfrm>
          <a:prstGeom prst="triangle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ṩ1íḓe"/>
          <p:cNvSpPr/>
          <p:nvPr/>
        </p:nvSpPr>
        <p:spPr bwMode="auto">
          <a:xfrm rot="5400000" flipH="1">
            <a:off x="6196457" y="3244882"/>
            <a:ext cx="288356" cy="312299"/>
          </a:xfrm>
          <a:prstGeom prst="triangle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ṡľiďe"/>
          <p:cNvSpPr/>
          <p:nvPr/>
        </p:nvSpPr>
        <p:spPr>
          <a:xfrm>
            <a:off x="1001622" y="4310081"/>
            <a:ext cx="826282" cy="802626"/>
          </a:xfrm>
          <a:prstGeom prst="flowChartOffpage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5"/>
                </a:solidFill>
              </a:rPr>
              <a:t>05</a:t>
            </a:r>
          </a:p>
        </p:txBody>
      </p:sp>
      <p:sp>
        <p:nvSpPr>
          <p:cNvPr id="85" name="îṩlíḍe"/>
          <p:cNvSpPr/>
          <p:nvPr/>
        </p:nvSpPr>
        <p:spPr>
          <a:xfrm>
            <a:off x="10364097" y="4310080"/>
            <a:ext cx="826282" cy="802629"/>
          </a:xfrm>
          <a:prstGeom prst="flowChartOffpage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6"/>
                </a:solidFill>
              </a:rPr>
              <a:t>06</a:t>
            </a:r>
          </a:p>
        </p:txBody>
      </p:sp>
      <p:sp>
        <p:nvSpPr>
          <p:cNvPr id="88" name="ïsḷíḑè"/>
          <p:cNvSpPr/>
          <p:nvPr/>
        </p:nvSpPr>
        <p:spPr bwMode="auto">
          <a:xfrm rot="16200000">
            <a:off x="5707188" y="4555243"/>
            <a:ext cx="288356" cy="312299"/>
          </a:xfrm>
          <a:prstGeom prst="triangle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ślîḑè"/>
          <p:cNvSpPr/>
          <p:nvPr/>
        </p:nvSpPr>
        <p:spPr bwMode="auto">
          <a:xfrm rot="5400000" flipH="1">
            <a:off x="6196457" y="4555243"/>
            <a:ext cx="288356" cy="312299"/>
          </a:xfrm>
          <a:prstGeom prst="triangle">
            <a:avLst/>
          </a:prstGeom>
          <a:solidFill>
            <a:schemeClr val="accent6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" name="矩形 2"/>
          <p:cNvSpPr/>
          <p:nvPr/>
        </p:nvSpPr>
        <p:spPr>
          <a:xfrm>
            <a:off x="1827904" y="1705837"/>
            <a:ext cx="435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May I have your passport, please? </a:t>
            </a: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麻烦出示一下您的护照。 </a:t>
            </a:r>
          </a:p>
        </p:txBody>
      </p:sp>
      <p:sp>
        <p:nvSpPr>
          <p:cNvPr id="90" name="矩形 89"/>
          <p:cNvSpPr/>
          <p:nvPr/>
        </p:nvSpPr>
        <p:spPr>
          <a:xfrm>
            <a:off x="6598271" y="1746153"/>
            <a:ext cx="4356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Your room number is 246 on the second floor.</a:t>
            </a: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您的房号是二楼的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246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室。 </a:t>
            </a:r>
          </a:p>
        </p:txBody>
      </p:sp>
      <p:sp>
        <p:nvSpPr>
          <p:cNvPr id="91" name="矩形 90"/>
          <p:cNvSpPr/>
          <p:nvPr/>
        </p:nvSpPr>
        <p:spPr>
          <a:xfrm>
            <a:off x="1827904" y="2981691"/>
            <a:ext cx="435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Here’s your key card/room card.</a:t>
            </a: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这是您的房卡。 </a:t>
            </a:r>
          </a:p>
        </p:txBody>
      </p:sp>
      <p:sp>
        <p:nvSpPr>
          <p:cNvPr id="92" name="矩形 91"/>
          <p:cNvSpPr/>
          <p:nvPr/>
        </p:nvSpPr>
        <p:spPr>
          <a:xfrm>
            <a:off x="6598271" y="3022007"/>
            <a:ext cx="3854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You may keep the room till 2PM.</a:t>
            </a: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您可以将房间保留到下午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点。</a:t>
            </a:r>
          </a:p>
        </p:txBody>
      </p:sp>
      <p:sp>
        <p:nvSpPr>
          <p:cNvPr id="93" name="矩形 92"/>
          <p:cNvSpPr/>
          <p:nvPr/>
        </p:nvSpPr>
        <p:spPr>
          <a:xfrm>
            <a:off x="1827904" y="4297861"/>
            <a:ext cx="4356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Do you need a morning/wake-up call, please?</a:t>
            </a: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需要叫早服务吗？</a:t>
            </a:r>
          </a:p>
        </p:txBody>
      </p:sp>
      <p:sp>
        <p:nvSpPr>
          <p:cNvPr id="94" name="矩形 93"/>
          <p:cNvSpPr/>
          <p:nvPr/>
        </p:nvSpPr>
        <p:spPr>
          <a:xfrm>
            <a:off x="6598271" y="4338177"/>
            <a:ext cx="3854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We have breakfast for free on 2nd floor each morning from 7:30-9:30.</a:t>
            </a: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早餐免费，每天上午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7:30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到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9:30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楼。</a:t>
            </a:r>
          </a:p>
        </p:txBody>
      </p:sp>
      <p:sp>
        <p:nvSpPr>
          <p:cNvPr id="33" name="矩形 32"/>
          <p:cNvSpPr/>
          <p:nvPr/>
        </p:nvSpPr>
        <p:spPr>
          <a:xfrm>
            <a:off x="533188" y="15662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Check in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入住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488994" y="300506"/>
            <a:ext cx="6407150" cy="261610"/>
            <a:chOff x="5633458" y="133673"/>
            <a:chExt cx="6407150" cy="261610"/>
          </a:xfrm>
        </p:grpSpPr>
        <p:sp>
          <p:nvSpPr>
            <p:cNvPr id="35" name="圆角矩形 24"/>
            <p:cNvSpPr/>
            <p:nvPr/>
          </p:nvSpPr>
          <p:spPr bwMode="auto">
            <a:xfrm>
              <a:off x="8718100" y="174987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6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38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9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40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  <p:bldP spid="72" grpId="0" animBg="1"/>
      <p:bldP spid="73" grpId="0" animBg="1"/>
      <p:bldP spid="74" grpId="0" animBg="1"/>
      <p:bldP spid="77" grpId="0" animBg="1"/>
      <p:bldP spid="80" grpId="0" animBg="1"/>
      <p:bldP spid="81" grpId="0" animBg="1"/>
      <p:bldP spid="82" grpId="0" animBg="1"/>
      <p:bldP spid="85" grpId="0" animBg="1"/>
      <p:bldP spid="88" grpId="0" animBg="1"/>
      <p:bldP spid="89" grpId="0" animBg="1"/>
      <p:bldP spid="3" grpId="0"/>
      <p:bldP spid="90" grpId="0"/>
      <p:bldP spid="91" grpId="0"/>
      <p:bldP spid="92" grpId="0"/>
      <p:bldP spid="93" grpId="0"/>
      <p:bldP spid="94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25149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6122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87095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1975" y="2188263"/>
            <a:ext cx="1647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护照</a:t>
            </a:r>
          </a:p>
          <a:p>
            <a:pPr algn="ctr"/>
            <a:r>
              <a:rPr lang="en-US" altLang="zh-CN" dirty="0"/>
              <a:t>passport</a:t>
            </a:r>
          </a:p>
        </p:txBody>
      </p:sp>
      <p:sp>
        <p:nvSpPr>
          <p:cNvPr id="5" name="矩形 4"/>
          <p:cNvSpPr/>
          <p:nvPr/>
        </p:nvSpPr>
        <p:spPr>
          <a:xfrm>
            <a:off x="1361828" y="179383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1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9223" y="178113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2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0196" y="177798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3</a:t>
            </a:r>
            <a:endParaRPr lang="zh-CN" altLang="en-US" sz="20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73696" y="2188263"/>
            <a:ext cx="1862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房号</a:t>
            </a:r>
          </a:p>
          <a:p>
            <a:pPr algn="ctr"/>
            <a:r>
              <a:rPr lang="en-US" altLang="zh-CN" dirty="0"/>
              <a:t>Room number</a:t>
            </a:r>
          </a:p>
          <a:p>
            <a:pPr algn="ctr"/>
            <a:r>
              <a:rPr lang="en-US" altLang="zh-CN" dirty="0"/>
              <a:t>No./#</a:t>
            </a:r>
          </a:p>
        </p:txBody>
      </p:sp>
      <p:sp>
        <p:nvSpPr>
          <p:cNvPr id="8" name="矩形 7"/>
          <p:cNvSpPr/>
          <p:nvPr/>
        </p:nvSpPr>
        <p:spPr>
          <a:xfrm>
            <a:off x="8774473" y="2123572"/>
            <a:ext cx="1494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房卡</a:t>
            </a:r>
          </a:p>
          <a:p>
            <a:pPr algn="ctr"/>
            <a:r>
              <a:rPr lang="en-US" altLang="zh-CN" dirty="0"/>
              <a:t>Room card/key card </a:t>
            </a:r>
          </a:p>
        </p:txBody>
      </p:sp>
      <p:sp>
        <p:nvSpPr>
          <p:cNvPr id="23" name="矩形 22"/>
          <p:cNvSpPr/>
          <p:nvPr/>
        </p:nvSpPr>
        <p:spPr>
          <a:xfrm>
            <a:off x="1525149" y="392016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61828" y="376142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4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4881" y="4115297"/>
            <a:ext cx="1685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点／整点</a:t>
            </a:r>
          </a:p>
          <a:p>
            <a:pPr algn="ctr"/>
            <a:r>
              <a:rPr lang="en-US" altLang="zh-CN" dirty="0"/>
              <a:t>O’clock</a:t>
            </a:r>
          </a:p>
          <a:p>
            <a:pPr algn="ctr"/>
            <a:r>
              <a:rPr lang="en-US" altLang="zh-CN" dirty="0"/>
              <a:t>2 o’clock 2</a:t>
            </a:r>
            <a:r>
              <a:rPr lang="zh-CN" altLang="en-US" dirty="0"/>
              <a:t>点钟</a:t>
            </a:r>
          </a:p>
        </p:txBody>
      </p:sp>
      <p:sp>
        <p:nvSpPr>
          <p:cNvPr id="26" name="矩形 25"/>
          <p:cNvSpPr/>
          <p:nvPr/>
        </p:nvSpPr>
        <p:spPr>
          <a:xfrm>
            <a:off x="4956122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79223" y="3740436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5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83909" y="4265661"/>
            <a:ext cx="204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空出，搬出</a:t>
            </a:r>
          </a:p>
          <a:p>
            <a:pPr algn="ctr"/>
            <a:r>
              <a:rPr lang="en-US" altLang="zh-CN" dirty="0"/>
              <a:t>Vacate</a:t>
            </a:r>
          </a:p>
        </p:txBody>
      </p:sp>
      <p:sp>
        <p:nvSpPr>
          <p:cNvPr id="29" name="矩形 28"/>
          <p:cNvSpPr/>
          <p:nvPr/>
        </p:nvSpPr>
        <p:spPr>
          <a:xfrm>
            <a:off x="8387095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0196" y="3740436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6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5267" y="4241771"/>
            <a:ext cx="153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免费</a:t>
            </a:r>
          </a:p>
          <a:p>
            <a:pPr algn="ctr"/>
            <a:r>
              <a:rPr lang="en-US" altLang="zh-CN" dirty="0"/>
              <a:t>For free/free</a:t>
            </a:r>
          </a:p>
        </p:txBody>
      </p:sp>
      <p:sp>
        <p:nvSpPr>
          <p:cNvPr id="31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33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5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5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6" grpId="0" animBg="1"/>
      <p:bldP spid="27" grpId="0" animBg="1"/>
      <p:bldP spid="10" grpId="0"/>
      <p:bldP spid="29" grpId="0" animBg="1"/>
      <p:bldP spid="30" grpId="0" animBg="1"/>
      <p:bldP spid="11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FAREWELL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en-US" altLang="zh-CN" sz="11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Farewell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 bwMode="auto"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272698" y="2199908"/>
            <a:ext cx="16466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5400" b="1" spc="300" dirty="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道别</a:t>
            </a:r>
          </a:p>
        </p:txBody>
      </p:sp>
      <p:grpSp>
        <p:nvGrpSpPr>
          <p:cNvPr id="33" name="组合 2"/>
          <p:cNvGrpSpPr/>
          <p:nvPr/>
        </p:nvGrpSpPr>
        <p:grpSpPr bwMode="auto"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Part Six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6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71288" y="156629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Farewell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道别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577894" y="303681"/>
            <a:ext cx="6407150" cy="261610"/>
            <a:chOff x="5633458" y="136848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9410250" y="178202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6848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Farewell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696567" y="1479782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/>
              <a:t>客人退房后说再见</a:t>
            </a:r>
            <a:endParaRPr lang="en-US" altLang="zh-CN" dirty="0"/>
          </a:p>
        </p:txBody>
      </p: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782577" y="4402452"/>
            <a:ext cx="5025172" cy="1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100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of professional PPT designer in China. 6 years of making professional PPT, 500 case studies for the classical PPT, make sure you will be satisfied. RAPIDPPT differs from the traditional production model, and create a new PPT experience.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28" y="2286889"/>
            <a:ext cx="4965921" cy="172085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 bwMode="auto">
          <a:xfrm>
            <a:off x="928615" y="5403068"/>
            <a:ext cx="844736" cy="288105"/>
            <a:chOff x="575840" y="4317136"/>
            <a:chExt cx="663451" cy="226709"/>
          </a:xfrm>
        </p:grpSpPr>
        <p:sp>
          <p:nvSpPr>
            <p:cNvPr id="30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1" name="半闭框 30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260625" y="2022350"/>
            <a:ext cx="4394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See you, sir!/Hope to see you next time!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期待下次光临！</a:t>
            </a:r>
          </a:p>
        </p:txBody>
      </p:sp>
      <p:sp>
        <p:nvSpPr>
          <p:cNvPr id="44" name="矩形 43"/>
          <p:cNvSpPr/>
          <p:nvPr/>
        </p:nvSpPr>
        <p:spPr>
          <a:xfrm>
            <a:off x="7260625" y="2972641"/>
            <a:ext cx="408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Goodbye!/Bye for now!</a:t>
            </a:r>
          </a:p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再见！</a:t>
            </a:r>
          </a:p>
        </p:txBody>
      </p:sp>
      <p:sp>
        <p:nvSpPr>
          <p:cNvPr id="45" name="矩形 44"/>
          <p:cNvSpPr/>
          <p:nvPr/>
        </p:nvSpPr>
        <p:spPr>
          <a:xfrm>
            <a:off x="7260625" y="3934035"/>
            <a:ext cx="4394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Have a nice afternoon/evening/day!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祝您下午／晚上／一天愉快！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6562002" y="2210239"/>
            <a:ext cx="537665" cy="465265"/>
            <a:chOff x="6562002" y="2442469"/>
            <a:chExt cx="537665" cy="465265"/>
          </a:xfrm>
        </p:grpSpPr>
        <p:sp>
          <p:nvSpPr>
            <p:cNvPr id="47" name="椭圆 46"/>
            <p:cNvSpPr/>
            <p:nvPr/>
          </p:nvSpPr>
          <p:spPr>
            <a:xfrm>
              <a:off x="6588678" y="2442469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562002" y="2465521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60103" y="3045700"/>
            <a:ext cx="537665" cy="465265"/>
            <a:chOff x="6560103" y="3754180"/>
            <a:chExt cx="537665" cy="465265"/>
          </a:xfrm>
        </p:grpSpPr>
        <p:sp>
          <p:nvSpPr>
            <p:cNvPr id="50" name="椭圆 49"/>
            <p:cNvSpPr/>
            <p:nvPr/>
          </p:nvSpPr>
          <p:spPr>
            <a:xfrm>
              <a:off x="6588678" y="3754180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60103" y="3783013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60103" y="3976410"/>
            <a:ext cx="537665" cy="465265"/>
            <a:chOff x="6560103" y="5065890"/>
            <a:chExt cx="537665" cy="465265"/>
          </a:xfrm>
        </p:grpSpPr>
        <p:sp>
          <p:nvSpPr>
            <p:cNvPr id="53" name="椭圆 52"/>
            <p:cNvSpPr/>
            <p:nvPr/>
          </p:nvSpPr>
          <p:spPr>
            <a:xfrm>
              <a:off x="6588678" y="5065890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60103" y="5100056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7260625" y="4867994"/>
            <a:ext cx="4394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We wish you a pleasant journey.</a:t>
            </a:r>
          </a:p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祝您旅途愉快！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6560103" y="4910369"/>
            <a:ext cx="537665" cy="465265"/>
            <a:chOff x="6560103" y="5065890"/>
            <a:chExt cx="537665" cy="465265"/>
          </a:xfrm>
        </p:grpSpPr>
        <p:sp>
          <p:nvSpPr>
            <p:cNvPr id="57" name="椭圆 56"/>
            <p:cNvSpPr/>
            <p:nvPr/>
          </p:nvSpPr>
          <p:spPr>
            <a:xfrm>
              <a:off x="6588678" y="5065890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560103" y="5100056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43" grpId="0"/>
      <p:bldP spid="44" grpId="0"/>
      <p:bldP spid="45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352550"/>
            <a:ext cx="12192000" cy="4819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2" name="矩形 71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525149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56122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387095" y="195257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61975" y="2015265"/>
            <a:ext cx="1647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再见</a:t>
            </a:r>
          </a:p>
          <a:p>
            <a:pPr algn="ctr"/>
            <a:r>
              <a:rPr lang="en-US" altLang="zh-CN" dirty="0"/>
              <a:t>Goodbye.</a:t>
            </a:r>
          </a:p>
          <a:p>
            <a:pPr algn="ctr"/>
            <a:r>
              <a:rPr lang="en-US" altLang="zh-CN" dirty="0"/>
              <a:t>Bye. </a:t>
            </a:r>
          </a:p>
          <a:p>
            <a:pPr algn="ctr"/>
            <a:r>
              <a:rPr lang="en-US" altLang="zh-CN" dirty="0"/>
              <a:t>Bye for now.</a:t>
            </a:r>
          </a:p>
        </p:txBody>
      </p:sp>
      <p:sp>
        <p:nvSpPr>
          <p:cNvPr id="5" name="矩形 4"/>
          <p:cNvSpPr/>
          <p:nvPr/>
        </p:nvSpPr>
        <p:spPr>
          <a:xfrm>
            <a:off x="1361828" y="179383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1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79223" y="178113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2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0196" y="1777980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3</a:t>
            </a:r>
            <a:endParaRPr lang="zh-CN" altLang="en-US" sz="20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85053" y="2181180"/>
            <a:ext cx="223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+mn-ea"/>
              </a:rPr>
              <a:t>祝您有个愉快的</a:t>
            </a:r>
            <a:r>
              <a:rPr lang="en-US" altLang="zh-CN" dirty="0">
                <a:latin typeface="+mn-ea"/>
              </a:rPr>
              <a:t>…</a:t>
            </a:r>
          </a:p>
          <a:p>
            <a:pPr algn="ctr"/>
            <a:r>
              <a:rPr lang="en-US" altLang="zh-CN" dirty="0"/>
              <a:t>Have a nice/good afternoon</a:t>
            </a:r>
            <a:r>
              <a:rPr lang="en-US" altLang="zh-CN" dirty="0">
                <a:latin typeface="+mn-ea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8835054" y="2296570"/>
            <a:ext cx="149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祝您</a:t>
            </a:r>
            <a:r>
              <a:rPr lang="en-US" altLang="zh-CN" dirty="0"/>
              <a:t>…</a:t>
            </a:r>
          </a:p>
          <a:p>
            <a:pPr algn="ctr"/>
            <a:r>
              <a:rPr lang="en-US" altLang="zh-CN" dirty="0"/>
              <a:t> wish you…</a:t>
            </a:r>
          </a:p>
        </p:txBody>
      </p:sp>
      <p:sp>
        <p:nvSpPr>
          <p:cNvPr id="23" name="矩形 22"/>
          <p:cNvSpPr/>
          <p:nvPr/>
        </p:nvSpPr>
        <p:spPr>
          <a:xfrm>
            <a:off x="1525149" y="3920164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61828" y="3761420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4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1648" y="4004084"/>
            <a:ext cx="2015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再见</a:t>
            </a:r>
            <a:endParaRPr lang="en-US" altLang="zh-CN" dirty="0"/>
          </a:p>
          <a:p>
            <a:pPr algn="ctr"/>
            <a:r>
              <a:rPr lang="en-US" altLang="zh-CN" dirty="0"/>
              <a:t>See you next time.</a:t>
            </a:r>
          </a:p>
          <a:p>
            <a:pPr algn="ctr"/>
            <a:r>
              <a:rPr lang="en-US" altLang="zh-CN" dirty="0"/>
              <a:t>Farewell. </a:t>
            </a:r>
          </a:p>
          <a:p>
            <a:pPr algn="ctr"/>
            <a:r>
              <a:rPr lang="en-US" altLang="zh-CN" dirty="0"/>
              <a:t>See you.</a:t>
            </a:r>
          </a:p>
        </p:txBody>
      </p:sp>
      <p:sp>
        <p:nvSpPr>
          <p:cNvPr id="26" name="矩形 25"/>
          <p:cNvSpPr/>
          <p:nvPr/>
        </p:nvSpPr>
        <p:spPr>
          <a:xfrm>
            <a:off x="4956122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79223" y="3740436"/>
            <a:ext cx="369033" cy="369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5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8479" y="4142091"/>
            <a:ext cx="2273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祝您有个愉快的</a:t>
            </a:r>
            <a:r>
              <a:rPr lang="en-US" altLang="zh-CN" dirty="0"/>
              <a:t>…</a:t>
            </a:r>
          </a:p>
          <a:p>
            <a:pPr algn="ctr"/>
            <a:r>
              <a:rPr lang="en-US" altLang="zh-CN" dirty="0"/>
              <a:t>Have a nice/good evening.</a:t>
            </a:r>
          </a:p>
        </p:txBody>
      </p:sp>
      <p:sp>
        <p:nvSpPr>
          <p:cNvPr id="29" name="矩形 28"/>
          <p:cNvSpPr/>
          <p:nvPr/>
        </p:nvSpPr>
        <p:spPr>
          <a:xfrm>
            <a:off x="8387095" y="3911880"/>
            <a:ext cx="2273643" cy="1334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0196" y="3740436"/>
            <a:ext cx="369033" cy="3690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+mn-ea"/>
              </a:rPr>
              <a:t>6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5267" y="4254128"/>
            <a:ext cx="153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旅途 </a:t>
            </a:r>
            <a:r>
              <a:rPr lang="en-US" altLang="zh-CN" dirty="0"/>
              <a:t>trip/journey</a:t>
            </a:r>
          </a:p>
        </p:txBody>
      </p:sp>
      <p:sp>
        <p:nvSpPr>
          <p:cNvPr id="31" name="TextBox 42"/>
          <p:cNvSpPr txBox="1"/>
          <p:nvPr/>
        </p:nvSpPr>
        <p:spPr bwMode="auto">
          <a:xfrm>
            <a:off x="3489870" y="264388"/>
            <a:ext cx="5212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Words   </a:t>
            </a: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常用词回顾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685143" y="328193"/>
            <a:ext cx="555626" cy="407988"/>
            <a:chOff x="-20638" y="206375"/>
            <a:chExt cx="555626" cy="407988"/>
          </a:xfrm>
        </p:grpSpPr>
        <p:sp>
          <p:nvSpPr>
            <p:cNvPr id="33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5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4" grpId="0" animBg="1"/>
      <p:bldP spid="15" grpId="0" animBg="1"/>
      <p:bldP spid="4" grpId="0"/>
      <p:bldP spid="5" grpId="0" animBg="1"/>
      <p:bldP spid="18" grpId="0" animBg="1"/>
      <p:bldP spid="19" grpId="0" animBg="1"/>
      <p:bldP spid="6" grpId="0"/>
      <p:bldP spid="8" grpId="0"/>
      <p:bldP spid="23" grpId="0" animBg="1"/>
      <p:bldP spid="24" grpId="0" animBg="1"/>
      <p:bldP spid="9" grpId="0"/>
      <p:bldP spid="26" grpId="0" animBg="1"/>
      <p:bldP spid="27" grpId="0" animBg="1"/>
      <p:bldP spid="10" grpId="0"/>
      <p:bldP spid="29" grpId="0" animBg="1"/>
      <p:bldP spid="30" grpId="0" animBg="1"/>
      <p:bldP spid="11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 rot="10800000">
            <a:off x="11725830" y="126877"/>
            <a:ext cx="466170" cy="379750"/>
            <a:chOff x="38378" y="151762"/>
            <a:chExt cx="466170" cy="517217"/>
          </a:xfrm>
        </p:grpSpPr>
        <p:sp>
          <p:nvSpPr>
            <p:cNvPr id="37" name="Freeform 5"/>
            <p:cNvSpPr/>
            <p:nvPr/>
          </p:nvSpPr>
          <p:spPr bwMode="auto">
            <a:xfrm>
              <a:off x="38378" y="151762"/>
              <a:ext cx="466170" cy="517217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8" name="组合 8"/>
            <p:cNvGrpSpPr/>
            <p:nvPr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39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-4545" y="6721939"/>
            <a:ext cx="12192000" cy="136061"/>
            <a:chOff x="-17463" y="5040313"/>
            <a:chExt cx="9166226" cy="123825"/>
          </a:xfrm>
        </p:grpSpPr>
        <p:sp>
          <p:nvSpPr>
            <p:cNvPr id="42" name="矩形 41"/>
            <p:cNvSpPr/>
            <p:nvPr/>
          </p:nvSpPr>
          <p:spPr bwMode="auto">
            <a:xfrm flipH="1">
              <a:off x="-17463" y="5040313"/>
              <a:ext cx="9166226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 flipH="1">
              <a:off x="-17463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8" name="六边形 77"/>
          <p:cNvSpPr/>
          <p:nvPr>
            <p:custDataLst>
              <p:tags r:id="rId2"/>
            </p:custDataLst>
          </p:nvPr>
        </p:nvSpPr>
        <p:spPr>
          <a:xfrm flipH="1">
            <a:off x="1368588" y="780387"/>
            <a:ext cx="1665397" cy="1484499"/>
          </a:xfrm>
          <a:prstGeom prst="hexagon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5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79" name="六边形 78"/>
          <p:cNvSpPr/>
          <p:nvPr>
            <p:custDataLst>
              <p:tags r:id="rId3"/>
            </p:custDataLst>
          </p:nvPr>
        </p:nvSpPr>
        <p:spPr>
          <a:xfrm flipH="1">
            <a:off x="1087392" y="1957402"/>
            <a:ext cx="1177306" cy="1050874"/>
          </a:xfrm>
          <a:prstGeom prst="hexagon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80" name="文本框 79"/>
          <p:cNvSpPr txBox="1"/>
          <p:nvPr>
            <p:custDataLst>
              <p:tags r:id="rId4"/>
            </p:custDataLst>
          </p:nvPr>
        </p:nvSpPr>
        <p:spPr>
          <a:xfrm flipH="1">
            <a:off x="1863306" y="2489426"/>
            <a:ext cx="1090344" cy="3266572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altLang="zh-CN" sz="4400" kern="0" dirty="0">
                <a:solidFill>
                  <a:srgbClr val="D1D1D1"/>
                </a:solidFill>
              </a:rPr>
              <a:t>CONTENTS</a:t>
            </a:r>
            <a:endParaRPr lang="zh-CN" altLang="en-US" sz="4400" kern="0" dirty="0">
              <a:solidFill>
                <a:srgbClr val="D1D1D1"/>
              </a:solidFill>
            </a:endParaRPr>
          </a:p>
        </p:txBody>
      </p:sp>
      <p:sp>
        <p:nvSpPr>
          <p:cNvPr id="84" name="文本框 3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9688486" y="1474039"/>
            <a:ext cx="769276" cy="4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1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8" name="文本框 4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9688486" y="2120794"/>
            <a:ext cx="769276" cy="4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2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" name="文本框 4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9688486" y="2737420"/>
            <a:ext cx="769276" cy="4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3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6" name="文本框 5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9688486" y="3382167"/>
            <a:ext cx="769276" cy="4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4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文本框 5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9688486" y="3986741"/>
            <a:ext cx="769276" cy="4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5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文本框 5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flipH="1">
            <a:off x="9688486" y="4633496"/>
            <a:ext cx="769276" cy="42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6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" name="文本框 6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>
            <a:off x="9688486" y="5250124"/>
            <a:ext cx="769276" cy="4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Part 7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4407573" y="1430701"/>
            <a:ext cx="5055536" cy="440461"/>
            <a:chOff x="4407573" y="1430701"/>
            <a:chExt cx="5055536" cy="440461"/>
          </a:xfrm>
        </p:grpSpPr>
        <p:sp>
          <p:nvSpPr>
            <p:cNvPr id="82" name="文本框 81"/>
            <p:cNvSpPr txBox="1"/>
            <p:nvPr>
              <p:custDataLst>
                <p:tags r:id="rId24"/>
              </p:custDataLst>
            </p:nvPr>
          </p:nvSpPr>
          <p:spPr>
            <a:xfrm flipH="1">
              <a:off x="5954161" y="1509317"/>
              <a:ext cx="3508948" cy="321369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3" name="直接连接符 38"/>
            <p:cNvCxnSpPr>
              <a:cxnSpLocks noChangeShapeType="1"/>
              <a:stCxn id="82" idx="2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407573" y="1830686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矩形 113"/>
            <p:cNvSpPr/>
            <p:nvPr/>
          </p:nvSpPr>
          <p:spPr>
            <a:xfrm>
              <a:off x="7142908" y="150183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问候与欢迎</a:t>
              </a:r>
            </a:p>
          </p:txBody>
        </p:sp>
        <p:sp>
          <p:nvSpPr>
            <p:cNvPr id="115" name="矩形 114"/>
            <p:cNvSpPr/>
            <p:nvPr/>
          </p:nvSpPr>
          <p:spPr>
            <a:xfrm>
              <a:off x="4608106" y="1430701"/>
              <a:ext cx="11626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Greeting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4407573" y="2072050"/>
            <a:ext cx="5055536" cy="431432"/>
            <a:chOff x="4407573" y="2072050"/>
            <a:chExt cx="5055536" cy="431432"/>
          </a:xfrm>
        </p:grpSpPr>
        <p:sp>
          <p:nvSpPr>
            <p:cNvPr id="86" name="文本框 85"/>
            <p:cNvSpPr txBox="1"/>
            <p:nvPr>
              <p:custDataLst>
                <p:tags r:id="rId22"/>
              </p:custDataLst>
            </p:nvPr>
          </p:nvSpPr>
          <p:spPr>
            <a:xfrm flipH="1">
              <a:off x="5954161" y="2156072"/>
              <a:ext cx="3508948" cy="319360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7" name="直接连接符 42"/>
            <p:cNvCxnSpPr>
              <a:cxnSpLocks noChangeShapeType="1"/>
              <a:stCxn id="86" idx="2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4407573" y="2475432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6" name="矩形 115"/>
            <p:cNvSpPr/>
            <p:nvPr/>
          </p:nvSpPr>
          <p:spPr>
            <a:xfrm>
              <a:off x="4608106" y="2072050"/>
              <a:ext cx="1161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Direction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7142908" y="213415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指路与带领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407573" y="2688685"/>
            <a:ext cx="5055536" cy="447117"/>
            <a:chOff x="4407573" y="2688685"/>
            <a:chExt cx="5055536" cy="447117"/>
          </a:xfrm>
        </p:grpSpPr>
        <p:sp>
          <p:nvSpPr>
            <p:cNvPr id="90" name="文本框 89"/>
            <p:cNvSpPr txBox="1"/>
            <p:nvPr>
              <p:custDataLst>
                <p:tags r:id="rId20"/>
              </p:custDataLst>
            </p:nvPr>
          </p:nvSpPr>
          <p:spPr>
            <a:xfrm flipH="1">
              <a:off x="5954161" y="2772699"/>
              <a:ext cx="3508948" cy="319361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91" name="直接连接符 46"/>
            <p:cNvCxnSpPr>
              <a:cxnSpLocks noChangeShapeType="1"/>
              <a:stCxn id="90" idx="2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4407573" y="3092059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矩形 116"/>
            <p:cNvSpPr/>
            <p:nvPr/>
          </p:nvSpPr>
          <p:spPr>
            <a:xfrm>
              <a:off x="4608106" y="2688685"/>
              <a:ext cx="9952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Thanks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7142908" y="276647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感谢与回答</a:t>
              </a: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407573" y="3317677"/>
            <a:ext cx="5055536" cy="450445"/>
            <a:chOff x="4407573" y="3317677"/>
            <a:chExt cx="5055536" cy="450445"/>
          </a:xfrm>
        </p:grpSpPr>
        <p:sp>
          <p:nvSpPr>
            <p:cNvPr id="94" name="文本框 93"/>
            <p:cNvSpPr txBox="1"/>
            <p:nvPr>
              <p:custDataLst>
                <p:tags r:id="rId18"/>
              </p:custDataLst>
            </p:nvPr>
          </p:nvSpPr>
          <p:spPr>
            <a:xfrm flipH="1">
              <a:off x="5954161" y="3417445"/>
              <a:ext cx="3508948" cy="321369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95" name="直接连接符 50"/>
            <p:cNvCxnSpPr>
              <a:cxnSpLocks noChangeShapeType="1"/>
              <a:stCxn id="94" idx="2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4407573" y="3738814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矩形 117"/>
            <p:cNvSpPr/>
            <p:nvPr/>
          </p:nvSpPr>
          <p:spPr>
            <a:xfrm>
              <a:off x="4608106" y="3317677"/>
              <a:ext cx="12907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Apologies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7142908" y="339879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致歉与答复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407573" y="3946669"/>
            <a:ext cx="5055536" cy="453773"/>
            <a:chOff x="4407573" y="3946669"/>
            <a:chExt cx="5055536" cy="453773"/>
          </a:xfrm>
        </p:grpSpPr>
        <p:sp>
          <p:nvSpPr>
            <p:cNvPr id="98" name="文本框 97"/>
            <p:cNvSpPr txBox="1"/>
            <p:nvPr>
              <p:custDataLst>
                <p:tags r:id="rId16"/>
              </p:custDataLst>
            </p:nvPr>
          </p:nvSpPr>
          <p:spPr>
            <a:xfrm flipH="1">
              <a:off x="5954161" y="4022020"/>
              <a:ext cx="3508948" cy="321369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99" name="直接连接符 54"/>
            <p:cNvCxnSpPr>
              <a:cxnSpLocks noChangeShapeType="1"/>
              <a:stCxn id="98" idx="2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4407573" y="4343389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矩形 118"/>
            <p:cNvSpPr/>
            <p:nvPr/>
          </p:nvSpPr>
          <p:spPr>
            <a:xfrm>
              <a:off x="4608106" y="3946669"/>
              <a:ext cx="11352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Check in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7142908" y="4031110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入住</a:t>
              </a: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4407573" y="4575661"/>
            <a:ext cx="5055536" cy="457101"/>
            <a:chOff x="4407573" y="4575661"/>
            <a:chExt cx="5055536" cy="457101"/>
          </a:xfrm>
        </p:grpSpPr>
        <p:sp>
          <p:nvSpPr>
            <p:cNvPr id="102" name="文本框 101"/>
            <p:cNvSpPr txBox="1"/>
            <p:nvPr>
              <p:custDataLst>
                <p:tags r:id="rId14"/>
              </p:custDataLst>
            </p:nvPr>
          </p:nvSpPr>
          <p:spPr>
            <a:xfrm flipH="1">
              <a:off x="5954161" y="4668776"/>
              <a:ext cx="3508948" cy="319361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03" name="直接连接符 58"/>
            <p:cNvCxnSpPr>
              <a:cxnSpLocks noChangeShapeType="1"/>
              <a:stCxn id="102" idx="2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407573" y="4988136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矩形 119"/>
            <p:cNvSpPr/>
            <p:nvPr/>
          </p:nvSpPr>
          <p:spPr>
            <a:xfrm>
              <a:off x="4608106" y="4575661"/>
              <a:ext cx="11397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Farewell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7142908" y="466343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道别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4407573" y="5204652"/>
            <a:ext cx="5055536" cy="460430"/>
            <a:chOff x="4407573" y="5204652"/>
            <a:chExt cx="5055536" cy="460430"/>
          </a:xfrm>
        </p:grpSpPr>
        <p:sp>
          <p:nvSpPr>
            <p:cNvPr id="106" name="文本框 105"/>
            <p:cNvSpPr txBox="1"/>
            <p:nvPr>
              <p:custDataLst>
                <p:tags r:id="rId12"/>
              </p:custDataLst>
            </p:nvPr>
          </p:nvSpPr>
          <p:spPr>
            <a:xfrm flipH="1">
              <a:off x="5954161" y="5283393"/>
              <a:ext cx="3508948" cy="321369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lIns="144000" tIns="0" bIns="0" anchor="ctr">
              <a:normAutofit/>
            </a:bodyPr>
            <a:lstStyle/>
            <a:p>
              <a:pPr>
                <a:defRPr/>
              </a:pPr>
              <a:endParaRPr lang="zh-CN" altLang="en-US" sz="1600" kern="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08" name="直接连接符 63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407573" y="5604762"/>
              <a:ext cx="1546588" cy="0"/>
            </a:xfrm>
            <a:prstGeom prst="line">
              <a:avLst/>
            </a:prstGeom>
            <a:noFill/>
            <a:ln w="6350" algn="ctr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矩形 120"/>
            <p:cNvSpPr/>
            <p:nvPr/>
          </p:nvSpPr>
          <p:spPr>
            <a:xfrm>
              <a:off x="4608106" y="5204652"/>
              <a:ext cx="14414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Hotel place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7142908" y="529575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酒店场所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 animBg="1"/>
      <p:bldP spid="79" grpId="1" animBg="1"/>
      <p:bldP spid="80" grpId="0"/>
      <p:bldP spid="84" grpId="0"/>
      <p:bldP spid="88" grpId="0"/>
      <p:bldP spid="92" grpId="0"/>
      <p:bldP spid="96" grpId="0"/>
      <p:bldP spid="100" grpId="0"/>
      <p:bldP spid="104" grpId="0"/>
      <p:bldP spid="10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HOTEL PLACE 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251622" y="1769969"/>
            <a:ext cx="4125978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 bwMode="auto"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541729" y="2199908"/>
            <a:ext cx="31085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5400" b="1" spc="300" dirty="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酒店场所</a:t>
            </a:r>
          </a:p>
        </p:txBody>
      </p:sp>
      <p:grpSp>
        <p:nvGrpSpPr>
          <p:cNvPr id="33" name="组合 2"/>
          <p:cNvGrpSpPr/>
          <p:nvPr/>
        </p:nvGrpSpPr>
        <p:grpSpPr bwMode="auto"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221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Part Seven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6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71288" y="156629"/>
            <a:ext cx="378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Hotel place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酒店场所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749344" y="300506"/>
            <a:ext cx="6407150" cy="261610"/>
            <a:chOff x="5633458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10086525" y="163774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Farewell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1" y="1543050"/>
            <a:ext cx="12192001" cy="4076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00600" y="4147319"/>
            <a:ext cx="1748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Chinese </a:t>
            </a:r>
          </a:p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Restaurant</a:t>
            </a:r>
          </a:p>
        </p:txBody>
      </p:sp>
      <p:sp>
        <p:nvSpPr>
          <p:cNvPr id="29" name="矩形 28"/>
          <p:cNvSpPr/>
          <p:nvPr/>
        </p:nvSpPr>
        <p:spPr>
          <a:xfrm>
            <a:off x="3919983" y="4147319"/>
            <a:ext cx="1748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Western </a:t>
            </a:r>
          </a:p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Restaurant</a:t>
            </a:r>
          </a:p>
        </p:txBody>
      </p:sp>
      <p:sp>
        <p:nvSpPr>
          <p:cNvPr id="30" name="矩形 29"/>
          <p:cNvSpPr/>
          <p:nvPr/>
        </p:nvSpPr>
        <p:spPr>
          <a:xfrm>
            <a:off x="6539366" y="4147319"/>
            <a:ext cx="1748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Coffee </a:t>
            </a:r>
          </a:p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Shop</a:t>
            </a:r>
          </a:p>
        </p:txBody>
      </p:sp>
      <p:sp>
        <p:nvSpPr>
          <p:cNvPr id="31" name="矩形 30"/>
          <p:cNvSpPr/>
          <p:nvPr/>
        </p:nvSpPr>
        <p:spPr>
          <a:xfrm>
            <a:off x="9158749" y="4299719"/>
            <a:ext cx="174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Bar</a:t>
            </a:r>
          </a:p>
        </p:txBody>
      </p:sp>
      <p:sp>
        <p:nvSpPr>
          <p:cNvPr id="6" name="矩形 5"/>
          <p:cNvSpPr/>
          <p:nvPr/>
        </p:nvSpPr>
        <p:spPr>
          <a:xfrm>
            <a:off x="1636752" y="491186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中餐厅</a:t>
            </a:r>
          </a:p>
        </p:txBody>
      </p:sp>
      <p:sp>
        <p:nvSpPr>
          <p:cNvPr id="32" name="矩形 31"/>
          <p:cNvSpPr/>
          <p:nvPr/>
        </p:nvSpPr>
        <p:spPr>
          <a:xfrm>
            <a:off x="4224142" y="491186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西餐厅</a:t>
            </a:r>
          </a:p>
        </p:txBody>
      </p:sp>
      <p:sp>
        <p:nvSpPr>
          <p:cNvPr id="33" name="矩形 32"/>
          <p:cNvSpPr/>
          <p:nvPr/>
        </p:nvSpPr>
        <p:spPr>
          <a:xfrm>
            <a:off x="6811532" y="491186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咖啡厅</a:t>
            </a:r>
          </a:p>
        </p:txBody>
      </p:sp>
      <p:sp>
        <p:nvSpPr>
          <p:cNvPr id="34" name="矩形 33"/>
          <p:cNvSpPr/>
          <p:nvPr/>
        </p:nvSpPr>
        <p:spPr>
          <a:xfrm>
            <a:off x="9608471" y="49118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酒吧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81100" y="2071360"/>
            <a:ext cx="2019300" cy="2019300"/>
            <a:chOff x="1181100" y="2071360"/>
            <a:chExt cx="2019300" cy="2019300"/>
          </a:xfrm>
        </p:grpSpPr>
        <p:sp>
          <p:nvSpPr>
            <p:cNvPr id="3" name="矩形 2"/>
            <p:cNvSpPr/>
            <p:nvPr/>
          </p:nvSpPr>
          <p:spPr>
            <a:xfrm>
              <a:off x="1181100" y="2071360"/>
              <a:ext cx="2019300" cy="2019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465942" y="2395210"/>
              <a:ext cx="1447800" cy="1371600"/>
              <a:chOff x="609600" y="1600200"/>
              <a:chExt cx="1447800" cy="1371600"/>
            </a:xfrm>
          </p:grpSpPr>
          <p:sp>
            <p:nvSpPr>
              <p:cNvPr id="36" name="Oval 7"/>
              <p:cNvSpPr>
                <a:spLocks noChangeArrowheads="1"/>
              </p:cNvSpPr>
              <p:nvPr/>
            </p:nvSpPr>
            <p:spPr bwMode="auto">
              <a:xfrm>
                <a:off x="609600" y="1600200"/>
                <a:ext cx="1447800" cy="13716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/>
            </p:nvSpPr>
            <p:spPr bwMode="auto">
              <a:xfrm>
                <a:off x="1676400" y="1600200"/>
                <a:ext cx="76200" cy="12954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Rectangle 9"/>
              <p:cNvSpPr>
                <a:spLocks noChangeArrowheads="1"/>
              </p:cNvSpPr>
              <p:nvPr/>
            </p:nvSpPr>
            <p:spPr bwMode="auto">
              <a:xfrm>
                <a:off x="1828800" y="1600200"/>
                <a:ext cx="76200" cy="12954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784600" y="2071360"/>
            <a:ext cx="2019300" cy="2019300"/>
            <a:chOff x="3784600" y="2071360"/>
            <a:chExt cx="2019300" cy="2019300"/>
          </a:xfrm>
        </p:grpSpPr>
        <p:sp>
          <p:nvSpPr>
            <p:cNvPr id="26" name="矩形 25"/>
            <p:cNvSpPr/>
            <p:nvPr/>
          </p:nvSpPr>
          <p:spPr>
            <a:xfrm>
              <a:off x="3784600" y="2071360"/>
              <a:ext cx="2019300" cy="2019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994150" y="2280910"/>
              <a:ext cx="1600200" cy="1600200"/>
              <a:chOff x="4876800" y="1447800"/>
              <a:chExt cx="1600200" cy="1600200"/>
            </a:xfrm>
          </p:grpSpPr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>
                <a:off x="4876800" y="1447800"/>
                <a:ext cx="1600200" cy="1600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1" name="Group 27"/>
              <p:cNvGrpSpPr/>
              <p:nvPr/>
            </p:nvGrpSpPr>
            <p:grpSpPr bwMode="auto">
              <a:xfrm>
                <a:off x="5219700" y="1773238"/>
                <a:ext cx="381000" cy="990600"/>
                <a:chOff x="3216" y="1152"/>
                <a:chExt cx="240" cy="624"/>
              </a:xfrm>
            </p:grpSpPr>
            <p:sp>
              <p:nvSpPr>
                <p:cNvPr id="45" name="AutoShape 28"/>
                <p:cNvSpPr>
                  <a:spLocks noChangeArrowheads="1"/>
                </p:cNvSpPr>
                <p:nvPr/>
              </p:nvSpPr>
              <p:spPr bwMode="auto">
                <a:xfrm>
                  <a:off x="3216" y="1200"/>
                  <a:ext cx="48" cy="192"/>
                </a:xfrm>
                <a:prstGeom prst="flowChartManualInput">
                  <a:avLst/>
                </a:prstGeom>
                <a:solidFill>
                  <a:schemeClr val="bg2">
                    <a:lumMod val="25000"/>
                  </a:schemeClr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" name="AutoShape 29"/>
                <p:cNvSpPr>
                  <a:spLocks noChangeArrowheads="1"/>
                </p:cNvSpPr>
                <p:nvPr/>
              </p:nvSpPr>
              <p:spPr bwMode="auto">
                <a:xfrm>
                  <a:off x="3408" y="1200"/>
                  <a:ext cx="48" cy="192"/>
                </a:xfrm>
                <a:prstGeom prst="flowChartManualInput">
                  <a:avLst/>
                </a:prstGeom>
                <a:solidFill>
                  <a:schemeClr val="bg2">
                    <a:lumMod val="25000"/>
                  </a:schemeClr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7" name="Group 30"/>
                <p:cNvGrpSpPr/>
                <p:nvPr/>
              </p:nvGrpSpPr>
              <p:grpSpPr bwMode="auto">
                <a:xfrm>
                  <a:off x="3312" y="1152"/>
                  <a:ext cx="48" cy="624"/>
                  <a:chOff x="3312" y="1152"/>
                  <a:chExt cx="48" cy="624"/>
                </a:xfrm>
              </p:grpSpPr>
              <p:sp>
                <p:nvSpPr>
                  <p:cNvPr id="48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152"/>
                    <a:ext cx="48" cy="288"/>
                  </a:xfrm>
                  <a:prstGeom prst="flowChartManualInpu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440"/>
                    <a:ext cx="48" cy="336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2" name="Group 33"/>
              <p:cNvGrpSpPr/>
              <p:nvPr/>
            </p:nvGrpSpPr>
            <p:grpSpPr bwMode="auto">
              <a:xfrm>
                <a:off x="5853113" y="1752600"/>
                <a:ext cx="231775" cy="1066800"/>
                <a:chOff x="3611" y="1104"/>
                <a:chExt cx="146" cy="672"/>
              </a:xfrm>
            </p:grpSpPr>
            <p:sp>
              <p:nvSpPr>
                <p:cNvPr id="43" name="AutoShape 34"/>
                <p:cNvSpPr>
                  <a:spLocks noChangeArrowheads="1"/>
                </p:cNvSpPr>
                <p:nvPr/>
              </p:nvSpPr>
              <p:spPr bwMode="auto">
                <a:xfrm rot="10679284">
                  <a:off x="3611" y="1104"/>
                  <a:ext cx="144" cy="384"/>
                </a:xfrm>
                <a:prstGeom prst="flowChartDelay">
                  <a:avLst/>
                </a:prstGeom>
                <a:solidFill>
                  <a:schemeClr val="bg2">
                    <a:lumMod val="25000"/>
                  </a:schemeClr>
                </a:solidFill>
                <a:ln w="9525">
                  <a:solidFill>
                    <a:schemeClr val="folHlink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" name="Rectangle 35"/>
                <p:cNvSpPr>
                  <a:spLocks noChangeArrowheads="1"/>
                </p:cNvSpPr>
                <p:nvPr/>
              </p:nvSpPr>
              <p:spPr bwMode="auto">
                <a:xfrm>
                  <a:off x="3709" y="1488"/>
                  <a:ext cx="48" cy="288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 w="9525">
                  <a:solidFill>
                    <a:schemeClr val="folHlink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" name="组合 8"/>
          <p:cNvGrpSpPr/>
          <p:nvPr/>
        </p:nvGrpSpPr>
        <p:grpSpPr>
          <a:xfrm>
            <a:off x="6388100" y="2071360"/>
            <a:ext cx="2019300" cy="2019300"/>
            <a:chOff x="6388100" y="2071360"/>
            <a:chExt cx="2019300" cy="2019300"/>
          </a:xfrm>
        </p:grpSpPr>
        <p:sp>
          <p:nvSpPr>
            <p:cNvPr id="27" name="矩形 26"/>
            <p:cNvSpPr/>
            <p:nvPr/>
          </p:nvSpPr>
          <p:spPr>
            <a:xfrm>
              <a:off x="6388100" y="2071360"/>
              <a:ext cx="2019300" cy="2019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689733" y="2738110"/>
              <a:ext cx="1447800" cy="685800"/>
              <a:chOff x="685800" y="4876800"/>
              <a:chExt cx="1447800" cy="685800"/>
            </a:xfrm>
          </p:grpSpPr>
          <p:sp>
            <p:nvSpPr>
              <p:cNvPr id="50" name="AutoShape 16"/>
              <p:cNvSpPr>
                <a:spLocks noChangeArrowheads="1"/>
              </p:cNvSpPr>
              <p:nvPr/>
            </p:nvSpPr>
            <p:spPr bwMode="auto">
              <a:xfrm>
                <a:off x="685800" y="5410200"/>
                <a:ext cx="1447800" cy="152400"/>
              </a:xfrm>
              <a:prstGeom prst="flowChartTerminator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AutoShape 17"/>
              <p:cNvSpPr>
                <a:spLocks noChangeArrowheads="1"/>
              </p:cNvSpPr>
              <p:nvPr/>
            </p:nvSpPr>
            <p:spPr bwMode="auto">
              <a:xfrm rot="5392961">
                <a:off x="1104107" y="4839493"/>
                <a:ext cx="609600" cy="684213"/>
              </a:xfrm>
              <a:prstGeom prst="flowChartDelay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991600" y="2071360"/>
            <a:ext cx="2019300" cy="2019300"/>
            <a:chOff x="8991600" y="2071360"/>
            <a:chExt cx="2019300" cy="2019300"/>
          </a:xfrm>
        </p:grpSpPr>
        <p:sp>
          <p:nvSpPr>
            <p:cNvPr id="28" name="矩形 27"/>
            <p:cNvSpPr/>
            <p:nvPr/>
          </p:nvSpPr>
          <p:spPr>
            <a:xfrm>
              <a:off x="8991600" y="2071360"/>
              <a:ext cx="2019300" cy="2019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9734550" y="2636647"/>
              <a:ext cx="533400" cy="990600"/>
              <a:chOff x="5562600" y="4648200"/>
              <a:chExt cx="533400" cy="990600"/>
            </a:xfrm>
          </p:grpSpPr>
          <p:sp>
            <p:nvSpPr>
              <p:cNvPr id="53" name="AutoShape 21"/>
              <p:cNvSpPr>
                <a:spLocks noChangeArrowheads="1"/>
              </p:cNvSpPr>
              <p:nvPr/>
            </p:nvSpPr>
            <p:spPr bwMode="auto">
              <a:xfrm rot="5446311">
                <a:off x="5524500" y="4686300"/>
                <a:ext cx="609600" cy="533400"/>
              </a:xfrm>
              <a:prstGeom prst="flowChartDela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AutoShape 22"/>
              <p:cNvSpPr>
                <a:spLocks noChangeArrowheads="1"/>
              </p:cNvSpPr>
              <p:nvPr/>
            </p:nvSpPr>
            <p:spPr bwMode="auto">
              <a:xfrm>
                <a:off x="5562600" y="4648200"/>
                <a:ext cx="533400" cy="152400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Rectangle 23"/>
              <p:cNvSpPr>
                <a:spLocks noChangeArrowheads="1"/>
              </p:cNvSpPr>
              <p:nvPr/>
            </p:nvSpPr>
            <p:spPr bwMode="auto">
              <a:xfrm>
                <a:off x="5791200" y="5257800"/>
                <a:ext cx="762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AutoShape 24"/>
              <p:cNvSpPr>
                <a:spLocks noChangeArrowheads="1"/>
              </p:cNvSpPr>
              <p:nvPr/>
            </p:nvSpPr>
            <p:spPr bwMode="auto">
              <a:xfrm>
                <a:off x="5715000" y="5562600"/>
                <a:ext cx="228600" cy="76200"/>
              </a:xfrm>
              <a:prstGeom prst="flowChartTerminator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5" grpId="0"/>
      <p:bldP spid="29" grpId="0"/>
      <p:bldP spid="30" grpId="0"/>
      <p:bldP spid="31" grpId="0"/>
      <p:bldP spid="6" grpId="0"/>
      <p:bldP spid="32" grpId="0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71288" y="156629"/>
            <a:ext cx="378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Hotel place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酒店场所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749344" y="300506"/>
            <a:ext cx="6407150" cy="261610"/>
            <a:chOff x="5633458" y="133673"/>
            <a:chExt cx="6407150" cy="261610"/>
          </a:xfrm>
        </p:grpSpPr>
        <p:sp>
          <p:nvSpPr>
            <p:cNvPr id="16" name="圆角矩形 24"/>
            <p:cNvSpPr/>
            <p:nvPr/>
          </p:nvSpPr>
          <p:spPr bwMode="auto">
            <a:xfrm>
              <a:off x="10086525" y="163774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Farewell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2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2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951995" y="1219200"/>
            <a:ext cx="10288011" cy="515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6502996" y="3880353"/>
            <a:ext cx="2197100" cy="2197100"/>
            <a:chOff x="6299200" y="1508125"/>
            <a:chExt cx="2197100" cy="2197100"/>
          </a:xfrm>
        </p:grpSpPr>
        <p:sp>
          <p:nvSpPr>
            <p:cNvPr id="11" name="椭圆 10"/>
            <p:cNvSpPr/>
            <p:nvPr/>
          </p:nvSpPr>
          <p:spPr>
            <a:xfrm>
              <a:off x="6299200" y="1508125"/>
              <a:ext cx="2197100" cy="21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556375" y="2127751"/>
              <a:ext cx="1682750" cy="981604"/>
              <a:chOff x="5029200" y="4648200"/>
              <a:chExt cx="1828800" cy="1066800"/>
            </a:xfrm>
          </p:grpSpPr>
          <p:sp>
            <p:nvSpPr>
              <p:cNvPr id="80" name="AutoShape 18"/>
              <p:cNvSpPr>
                <a:spLocks noChangeArrowheads="1"/>
              </p:cNvSpPr>
              <p:nvPr/>
            </p:nvSpPr>
            <p:spPr bwMode="auto">
              <a:xfrm>
                <a:off x="5029200" y="4648200"/>
                <a:ext cx="1828800" cy="1066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5029200" y="4953000"/>
                <a:ext cx="1828800" cy="457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endParaRPr kumimoji="1" lang="zh-CN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5334000" y="5029200"/>
                <a:ext cx="1143000" cy="3048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 dirty="0">
                    <a:ln w="6350">
                      <a:solidFill>
                        <a:srgbClr val="000000"/>
                      </a:solidFill>
                      <a:miter lim="800000"/>
                    </a:ln>
                    <a:solidFill>
                      <a:schemeClr val="bg1"/>
                    </a:solidFill>
                    <a:latin typeface="Comic Sans MS" panose="030F0702030302020204"/>
                    <a:ea typeface="Comic Sans MS" panose="030F0702030302020204"/>
                    <a:cs typeface="Comic Sans MS" panose="030F0702030302020204"/>
                  </a:rPr>
                  <a:t>VISA</a:t>
                </a:r>
                <a:endParaRPr lang="zh-CN" altLang="en-US" sz="3600" b="1" kern="10" dirty="0">
                  <a:ln w="6350">
                    <a:solidFill>
                      <a:srgbClr val="000000"/>
                    </a:solidFill>
                    <a:miter lim="800000"/>
                  </a:ln>
                  <a:solidFill>
                    <a:schemeClr val="bg1"/>
                  </a:solidFill>
                  <a:latin typeface="Comic Sans MS" panose="030F0702030302020204"/>
                  <a:ea typeface="Comic Sans MS" panose="030F0702030302020204"/>
                  <a:cs typeface="Comic Sans MS" panose="030F0702030302020204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2018742" y="1444928"/>
            <a:ext cx="2969200" cy="2197100"/>
            <a:chOff x="3649594" y="2543478"/>
            <a:chExt cx="2969200" cy="2197100"/>
          </a:xfrm>
        </p:grpSpPr>
        <p:sp>
          <p:nvSpPr>
            <p:cNvPr id="84" name="椭圆 83"/>
            <p:cNvSpPr/>
            <p:nvPr/>
          </p:nvSpPr>
          <p:spPr>
            <a:xfrm>
              <a:off x="4033025" y="2543478"/>
              <a:ext cx="2197100" cy="21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594" y="2686258"/>
              <a:ext cx="2969200" cy="1855750"/>
            </a:xfrm>
            <a:prstGeom prst="rect">
              <a:avLst/>
            </a:prstGeom>
          </p:spPr>
        </p:pic>
      </p:grpSp>
      <p:grpSp>
        <p:nvGrpSpPr>
          <p:cNvPr id="89" name="组合 88"/>
          <p:cNvGrpSpPr/>
          <p:nvPr/>
        </p:nvGrpSpPr>
        <p:grpSpPr>
          <a:xfrm>
            <a:off x="2402173" y="3880353"/>
            <a:ext cx="2197100" cy="2197100"/>
            <a:chOff x="6188427" y="1518987"/>
            <a:chExt cx="2197100" cy="2197100"/>
          </a:xfrm>
        </p:grpSpPr>
        <p:sp>
          <p:nvSpPr>
            <p:cNvPr id="86" name="椭圆 85"/>
            <p:cNvSpPr/>
            <p:nvPr/>
          </p:nvSpPr>
          <p:spPr>
            <a:xfrm>
              <a:off x="6188427" y="1518987"/>
              <a:ext cx="2197100" cy="21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252" y="1892374"/>
              <a:ext cx="1671649" cy="1346126"/>
            </a:xfrm>
            <a:prstGeom prst="rect">
              <a:avLst/>
            </a:prstGeom>
          </p:spPr>
        </p:pic>
      </p:grpSp>
      <p:grpSp>
        <p:nvGrpSpPr>
          <p:cNvPr id="90" name="组合 89"/>
          <p:cNvGrpSpPr/>
          <p:nvPr/>
        </p:nvGrpSpPr>
        <p:grpSpPr>
          <a:xfrm>
            <a:off x="6502996" y="1420379"/>
            <a:ext cx="2197100" cy="2197100"/>
            <a:chOff x="8338696" y="1471051"/>
            <a:chExt cx="2197100" cy="2197100"/>
          </a:xfrm>
        </p:grpSpPr>
        <p:sp>
          <p:nvSpPr>
            <p:cNvPr id="87" name="椭圆 86"/>
            <p:cNvSpPr/>
            <p:nvPr/>
          </p:nvSpPr>
          <p:spPr>
            <a:xfrm>
              <a:off x="8338696" y="1471051"/>
              <a:ext cx="2197100" cy="2197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588" y="1733925"/>
              <a:ext cx="1563316" cy="1563316"/>
            </a:xfrm>
            <a:prstGeom prst="rect">
              <a:avLst/>
            </a:prstGeom>
          </p:spPr>
        </p:pic>
      </p:grpSp>
      <p:sp>
        <p:nvSpPr>
          <p:cNvPr id="91" name="WordArt 15"/>
          <p:cNvSpPr>
            <a:spLocks noChangeArrowheads="1" noChangeShapeType="1" noTextEdit="1"/>
          </p:cNvSpPr>
          <p:nvPr/>
        </p:nvSpPr>
        <p:spPr bwMode="auto">
          <a:xfrm>
            <a:off x="4617700" y="4684202"/>
            <a:ext cx="160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Parking</a:t>
            </a:r>
          </a:p>
        </p:txBody>
      </p:sp>
      <p:sp>
        <p:nvSpPr>
          <p:cNvPr id="92" name="WordArt 17"/>
          <p:cNvSpPr>
            <a:spLocks noChangeArrowheads="1" noChangeShapeType="1" noTextEdit="1"/>
          </p:cNvSpPr>
          <p:nvPr/>
        </p:nvSpPr>
        <p:spPr bwMode="auto">
          <a:xfrm>
            <a:off x="8807652" y="2594164"/>
            <a:ext cx="219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Business  </a:t>
            </a:r>
          </a:p>
          <a:p>
            <a:r>
              <a:rPr lang="en-US" altLang="zh-CN" sz="2000" b="1" dirty="0">
                <a:solidFill>
                  <a:srgbClr val="C00000"/>
                </a:solidFill>
              </a:rPr>
              <a:t>Center</a:t>
            </a:r>
          </a:p>
          <a:p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3" name="WordArt 21"/>
          <p:cNvSpPr>
            <a:spLocks noChangeArrowheads="1" noChangeShapeType="1" noTextEdit="1"/>
          </p:cNvSpPr>
          <p:nvPr/>
        </p:nvSpPr>
        <p:spPr bwMode="auto">
          <a:xfrm>
            <a:off x="9001401" y="4733739"/>
            <a:ext cx="1728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Credit Card</a:t>
            </a:r>
          </a:p>
        </p:txBody>
      </p:sp>
      <p:sp>
        <p:nvSpPr>
          <p:cNvPr id="94" name="WordArt 22"/>
          <p:cNvSpPr>
            <a:spLocks noChangeArrowheads="1" noChangeShapeType="1" noTextEdit="1"/>
          </p:cNvSpPr>
          <p:nvPr/>
        </p:nvSpPr>
        <p:spPr bwMode="auto">
          <a:xfrm>
            <a:off x="4706829" y="2525337"/>
            <a:ext cx="1579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Conference </a:t>
            </a:r>
          </a:p>
          <a:p>
            <a:r>
              <a:rPr lang="en-US" altLang="zh-CN" sz="2000" b="1" dirty="0">
                <a:solidFill>
                  <a:srgbClr val="C00000"/>
                </a:solidFill>
              </a:rPr>
              <a:t>Room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5" name="WordArt 23"/>
          <p:cNvSpPr>
            <a:spLocks noChangeArrowheads="1" noChangeShapeType="1" noTextEdit="1"/>
          </p:cNvSpPr>
          <p:nvPr/>
        </p:nvSpPr>
        <p:spPr bwMode="auto">
          <a:xfrm>
            <a:off x="4673094" y="2179638"/>
            <a:ext cx="140017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会议室</a:t>
            </a:r>
          </a:p>
        </p:txBody>
      </p:sp>
      <p:sp>
        <p:nvSpPr>
          <p:cNvPr id="96" name="WordArt 24"/>
          <p:cNvSpPr>
            <a:spLocks noChangeArrowheads="1" noChangeShapeType="1" noTextEdit="1"/>
          </p:cNvSpPr>
          <p:nvPr/>
        </p:nvSpPr>
        <p:spPr bwMode="auto">
          <a:xfrm>
            <a:off x="8807652" y="222743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商务中心</a:t>
            </a:r>
          </a:p>
        </p:txBody>
      </p:sp>
      <p:sp>
        <p:nvSpPr>
          <p:cNvPr id="97" name="矩形 96"/>
          <p:cNvSpPr/>
          <p:nvPr/>
        </p:nvSpPr>
        <p:spPr>
          <a:xfrm>
            <a:off x="4932194" y="435080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停车场</a:t>
            </a:r>
          </a:p>
        </p:txBody>
      </p:sp>
      <p:sp>
        <p:nvSpPr>
          <p:cNvPr id="98" name="矩形 97"/>
          <p:cNvSpPr/>
          <p:nvPr/>
        </p:nvSpPr>
        <p:spPr>
          <a:xfrm>
            <a:off x="9170407" y="438733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信用卡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7" grpId="0" animBg="1"/>
      <p:bldP spid="92" grpId="0" animBg="1"/>
      <p:bldP spid="94" grpId="0" animBg="1"/>
      <p:bldP spid="95" grpId="0" animBg="1"/>
      <p:bldP spid="96" grpId="0" animBg="1"/>
      <p:bldP spid="97" grpId="0"/>
      <p:bldP spid="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9" name="矩形 18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1543050"/>
            <a:ext cx="12192001" cy="4076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11813" y="4147319"/>
            <a:ext cx="174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Tennis courts</a:t>
            </a:r>
          </a:p>
        </p:txBody>
      </p:sp>
      <p:sp>
        <p:nvSpPr>
          <p:cNvPr id="29" name="矩形 28"/>
          <p:cNvSpPr/>
          <p:nvPr/>
        </p:nvSpPr>
        <p:spPr>
          <a:xfrm>
            <a:off x="3981768" y="4147319"/>
            <a:ext cx="174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Night Club</a:t>
            </a:r>
          </a:p>
        </p:txBody>
      </p:sp>
      <p:sp>
        <p:nvSpPr>
          <p:cNvPr id="30" name="矩形 29"/>
          <p:cNvSpPr/>
          <p:nvPr/>
        </p:nvSpPr>
        <p:spPr>
          <a:xfrm>
            <a:off x="6539366" y="4147319"/>
            <a:ext cx="174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Sauna</a:t>
            </a:r>
          </a:p>
        </p:txBody>
      </p:sp>
      <p:sp>
        <p:nvSpPr>
          <p:cNvPr id="31" name="矩形 30"/>
          <p:cNvSpPr/>
          <p:nvPr/>
        </p:nvSpPr>
        <p:spPr>
          <a:xfrm>
            <a:off x="8986749" y="4147319"/>
            <a:ext cx="2043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Swimming   Pool</a:t>
            </a:r>
          </a:p>
        </p:txBody>
      </p:sp>
      <p:sp>
        <p:nvSpPr>
          <p:cNvPr id="6" name="矩形 5"/>
          <p:cNvSpPr/>
          <p:nvPr/>
        </p:nvSpPr>
        <p:spPr>
          <a:xfrm>
            <a:off x="1723251" y="45535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网球场</a:t>
            </a:r>
          </a:p>
        </p:txBody>
      </p:sp>
      <p:sp>
        <p:nvSpPr>
          <p:cNvPr id="32" name="矩形 31"/>
          <p:cNvSpPr/>
          <p:nvPr/>
        </p:nvSpPr>
        <p:spPr>
          <a:xfrm>
            <a:off x="4306349" y="45535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夜总会</a:t>
            </a:r>
          </a:p>
        </p:txBody>
      </p:sp>
      <p:sp>
        <p:nvSpPr>
          <p:cNvPr id="33" name="矩形 32"/>
          <p:cNvSpPr/>
          <p:nvPr/>
        </p:nvSpPr>
        <p:spPr>
          <a:xfrm>
            <a:off x="6889447" y="45535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桑拿浴</a:t>
            </a:r>
          </a:p>
        </p:txBody>
      </p:sp>
      <p:sp>
        <p:nvSpPr>
          <p:cNvPr id="34" name="矩形 33"/>
          <p:cNvSpPr/>
          <p:nvPr/>
        </p:nvSpPr>
        <p:spPr>
          <a:xfrm>
            <a:off x="9472544" y="45535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游泳池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7582" t="934" r="17888" b="4499"/>
          <a:stretch>
            <a:fillRect/>
          </a:stretch>
        </p:blipFill>
        <p:spPr>
          <a:xfrm>
            <a:off x="1419743" y="2191097"/>
            <a:ext cx="1708066" cy="170806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41" y="2191097"/>
            <a:ext cx="1708066" cy="170806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39" y="2191097"/>
            <a:ext cx="1658014" cy="162006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886" y="2191097"/>
            <a:ext cx="1658014" cy="162006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5" name="矩形 34"/>
          <p:cNvSpPr/>
          <p:nvPr/>
        </p:nvSpPr>
        <p:spPr>
          <a:xfrm>
            <a:off x="571288" y="156629"/>
            <a:ext cx="378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Hotel place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酒店场所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749344" y="300506"/>
            <a:ext cx="6407150" cy="261610"/>
            <a:chOff x="5633458" y="133673"/>
            <a:chExt cx="6407150" cy="261610"/>
          </a:xfrm>
        </p:grpSpPr>
        <p:sp>
          <p:nvSpPr>
            <p:cNvPr id="37" name="圆角矩形 24"/>
            <p:cNvSpPr/>
            <p:nvPr/>
          </p:nvSpPr>
          <p:spPr bwMode="auto">
            <a:xfrm>
              <a:off x="10086525" y="163774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9"/>
            <p:cNvSpPr txBox="1">
              <a:spLocks noChangeArrowheads="1"/>
            </p:cNvSpPr>
            <p:nvPr/>
          </p:nvSpPr>
          <p:spPr bwMode="auto">
            <a:xfrm>
              <a:off x="5633458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Thanks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Apologies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Check in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Farewell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40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42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9" grpId="0"/>
      <p:bldP spid="30" grpId="0"/>
      <p:bldP spid="31" grpId="0"/>
      <p:bldP spid="6" grpId="0"/>
      <p:bldP spid="32" grpId="0"/>
      <p:bldP spid="33" grpId="0"/>
      <p:bldP spid="34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2805575" y="2905771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方正毡笔黑简体" panose="03000509000000000000" pitchFamily="65" charset="-122"/>
              </a:rPr>
              <a:t>The Hotel English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238171" y="1365107"/>
            <a:ext cx="3817258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801612" y="1150229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19582" y="3653691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3295" r="12174" b="689"/>
          <a:stretch>
            <a:fillRect/>
          </a:stretch>
        </p:blipFill>
        <p:spPr bwMode="auto">
          <a:xfrm>
            <a:off x="5331048" y="618681"/>
            <a:ext cx="6630643" cy="57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369878" y="2657220"/>
            <a:ext cx="59363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 bwMode="auto"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923438" y="1801528"/>
            <a:ext cx="64235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5400" b="1" spc="300" dirty="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课程结束  感谢聆听</a:t>
            </a:r>
          </a:p>
        </p:txBody>
      </p:sp>
      <p:grpSp>
        <p:nvGrpSpPr>
          <p:cNvPr id="33" name="组合 2"/>
          <p:cNvGrpSpPr/>
          <p:nvPr/>
        </p:nvGrpSpPr>
        <p:grpSpPr bwMode="auto"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50" name="直接连接符 49"/>
          <p:cNvCxnSpPr/>
          <p:nvPr/>
        </p:nvCxnSpPr>
        <p:spPr>
          <a:xfrm>
            <a:off x="980739" y="2952083"/>
            <a:ext cx="0" cy="953834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 GREETING 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1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Direction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 bwMode="auto"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176244" y="2199908"/>
            <a:ext cx="3839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5400" b="1" spc="300" dirty="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问候与欢迎</a:t>
            </a:r>
          </a:p>
        </p:txBody>
      </p:sp>
      <p:grpSp>
        <p:nvGrpSpPr>
          <p:cNvPr id="33" name="组合 2"/>
          <p:cNvGrpSpPr/>
          <p:nvPr/>
        </p:nvGrpSpPr>
        <p:grpSpPr bwMode="auto"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Part One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6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9702" y="156629"/>
            <a:ext cx="3762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Greeting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问候与欢迎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355665" y="301545"/>
            <a:ext cx="6407150" cy="261610"/>
            <a:chOff x="5947892" y="134712"/>
            <a:chExt cx="6407150" cy="261610"/>
          </a:xfrm>
        </p:grpSpPr>
        <p:sp>
          <p:nvSpPr>
            <p:cNvPr id="4" name="圆角矩形 24"/>
            <p:cNvSpPr/>
            <p:nvPr/>
          </p:nvSpPr>
          <p:spPr bwMode="auto">
            <a:xfrm>
              <a:off x="5972606" y="176066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9"/>
            <p:cNvSpPr txBox="1">
              <a:spLocks noChangeArrowheads="1"/>
            </p:cNvSpPr>
            <p:nvPr/>
          </p:nvSpPr>
          <p:spPr bwMode="auto">
            <a:xfrm>
              <a:off x="5947892" y="134712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Thanks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7" name="矩形 6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10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12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233803" y="1475691"/>
            <a:ext cx="9702546" cy="4450456"/>
            <a:chOff x="1233803" y="1475691"/>
            <a:chExt cx="9702546" cy="4450456"/>
          </a:xfrm>
        </p:grpSpPr>
        <p:sp>
          <p:nvSpPr>
            <p:cNvPr id="15" name="矩形 14"/>
            <p:cNvSpPr/>
            <p:nvPr/>
          </p:nvSpPr>
          <p:spPr bwMode="auto">
            <a:xfrm>
              <a:off x="6504007" y="1489445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用于中午以前</a:t>
              </a:r>
              <a:endPara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组合 8204"/>
            <p:cNvGrpSpPr/>
            <p:nvPr/>
          </p:nvGrpSpPr>
          <p:grpSpPr bwMode="auto">
            <a:xfrm>
              <a:off x="6303809" y="1529577"/>
              <a:ext cx="201477" cy="201377"/>
              <a:chOff x="5308985" y="532629"/>
              <a:chExt cx="156756" cy="156756"/>
            </a:xfrm>
          </p:grpSpPr>
          <p:sp>
            <p:nvSpPr>
              <p:cNvPr id="94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17" name="组合 16"/>
            <p:cNvGrpSpPr/>
            <p:nvPr/>
          </p:nvGrpSpPr>
          <p:grpSpPr bwMode="auto">
            <a:xfrm>
              <a:off x="5869858" y="1475691"/>
              <a:ext cx="826232" cy="832351"/>
              <a:chOff x="4413699" y="771550"/>
              <a:chExt cx="642483" cy="647816"/>
            </a:xfrm>
          </p:grpSpPr>
          <p:cxnSp>
            <p:nvCxnSpPr>
              <p:cNvPr id="92" name="直接连接符 91"/>
              <p:cNvCxnSpPr>
                <a:endCxn id="93" idx="5"/>
              </p:cNvCxnSpPr>
              <p:nvPr/>
            </p:nvCxnSpPr>
            <p:spPr>
              <a:xfrm flipH="1" flipV="1">
                <a:off x="4613582" y="971611"/>
                <a:ext cx="442600" cy="447755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椭圆 92"/>
              <p:cNvSpPr/>
              <p:nvPr/>
            </p:nvSpPr>
            <p:spPr>
              <a:xfrm>
                <a:off x="4413699" y="771550"/>
                <a:ext cx="233198" cy="23340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18" name="组合 17"/>
            <p:cNvGrpSpPr/>
            <p:nvPr/>
          </p:nvGrpSpPr>
          <p:grpSpPr bwMode="auto">
            <a:xfrm>
              <a:off x="7857742" y="3436623"/>
              <a:ext cx="706778" cy="420773"/>
              <a:chOff x="5999667" y="2280811"/>
              <a:chExt cx="550357" cy="327278"/>
            </a:xfrm>
          </p:grpSpPr>
          <p:cxnSp>
            <p:nvCxnSpPr>
              <p:cNvPr id="90" name="直接连接符 89"/>
              <p:cNvCxnSpPr>
                <a:stCxn id="67" idx="3"/>
              </p:cNvCxnSpPr>
              <p:nvPr/>
            </p:nvCxnSpPr>
            <p:spPr>
              <a:xfrm flipV="1">
                <a:off x="5999667" y="2459461"/>
                <a:ext cx="325223" cy="14862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椭圆 90"/>
              <p:cNvSpPr/>
              <p:nvPr/>
            </p:nvSpPr>
            <p:spPr>
              <a:xfrm>
                <a:off x="6316503" y="2280811"/>
                <a:ext cx="233521" cy="23325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19" name="组合 18"/>
            <p:cNvGrpSpPr/>
            <p:nvPr/>
          </p:nvGrpSpPr>
          <p:grpSpPr bwMode="auto">
            <a:xfrm>
              <a:off x="8224106" y="4835698"/>
              <a:ext cx="789510" cy="299891"/>
              <a:chOff x="6244457" y="3385456"/>
              <a:chExt cx="615589" cy="233761"/>
            </a:xfrm>
          </p:grpSpPr>
          <p:cxnSp>
            <p:nvCxnSpPr>
              <p:cNvPr id="88" name="直接连接符 87"/>
              <p:cNvCxnSpPr/>
              <p:nvPr/>
            </p:nvCxnSpPr>
            <p:spPr>
              <a:xfrm>
                <a:off x="6244457" y="3469737"/>
                <a:ext cx="396077" cy="33395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椭圆 88"/>
              <p:cNvSpPr/>
              <p:nvPr/>
            </p:nvSpPr>
            <p:spPr>
              <a:xfrm>
                <a:off x="6626217" y="3385456"/>
                <a:ext cx="233829" cy="233761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0" name="组合 19"/>
            <p:cNvGrpSpPr/>
            <p:nvPr/>
          </p:nvGrpSpPr>
          <p:grpSpPr bwMode="auto">
            <a:xfrm>
              <a:off x="5610769" y="5215152"/>
              <a:ext cx="862952" cy="628344"/>
              <a:chOff x="4218441" y="3691709"/>
              <a:chExt cx="671485" cy="488706"/>
            </a:xfrm>
          </p:grpSpPr>
          <p:cxnSp>
            <p:nvCxnSpPr>
              <p:cNvPr id="86" name="直接连接符 85"/>
              <p:cNvCxnSpPr/>
              <p:nvPr/>
            </p:nvCxnSpPr>
            <p:spPr>
              <a:xfrm flipH="1">
                <a:off x="4429570" y="3691709"/>
                <a:ext cx="460356" cy="30782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椭圆 86"/>
              <p:cNvSpPr/>
              <p:nvPr/>
            </p:nvSpPr>
            <p:spPr>
              <a:xfrm>
                <a:off x="4218441" y="3947168"/>
                <a:ext cx="233353" cy="23324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1" name="组合 20"/>
            <p:cNvGrpSpPr/>
            <p:nvPr/>
          </p:nvGrpSpPr>
          <p:grpSpPr bwMode="auto">
            <a:xfrm>
              <a:off x="4503469" y="4217096"/>
              <a:ext cx="347122" cy="609392"/>
              <a:chOff x="3348581" y="2905541"/>
              <a:chExt cx="269404" cy="474199"/>
            </a:xfrm>
          </p:grpSpPr>
          <p:cxnSp>
            <p:nvCxnSpPr>
              <p:cNvPr id="84" name="直接连接符 83"/>
              <p:cNvCxnSpPr/>
              <p:nvPr/>
            </p:nvCxnSpPr>
            <p:spPr>
              <a:xfrm flipH="1">
                <a:off x="3508138" y="2905541"/>
                <a:ext cx="109847" cy="23387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>
              <a:xfrm>
                <a:off x="3348581" y="3146379"/>
                <a:ext cx="234331" cy="23336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2" name="组合 21"/>
            <p:cNvGrpSpPr/>
            <p:nvPr/>
          </p:nvGrpSpPr>
          <p:grpSpPr bwMode="auto">
            <a:xfrm>
              <a:off x="3132505" y="3268103"/>
              <a:ext cx="553690" cy="619258"/>
              <a:chOff x="2428039" y="1829046"/>
              <a:chExt cx="431077" cy="481907"/>
            </a:xfrm>
          </p:grpSpPr>
          <p:cxnSp>
            <p:nvCxnSpPr>
              <p:cNvPr id="82" name="直接连接符 81"/>
              <p:cNvCxnSpPr/>
              <p:nvPr/>
            </p:nvCxnSpPr>
            <p:spPr>
              <a:xfrm flipH="1" flipV="1">
                <a:off x="2604989" y="2037885"/>
                <a:ext cx="254127" cy="27306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椭圆 82"/>
              <p:cNvSpPr/>
              <p:nvPr/>
            </p:nvSpPr>
            <p:spPr>
              <a:xfrm>
                <a:off x="2428039" y="1829046"/>
                <a:ext cx="233482" cy="23337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23" name="组合 22"/>
            <p:cNvGrpSpPr/>
            <p:nvPr/>
          </p:nvGrpSpPr>
          <p:grpSpPr bwMode="auto">
            <a:xfrm>
              <a:off x="5592403" y="2904865"/>
              <a:ext cx="1123475" cy="1209043"/>
              <a:chOff x="4188350" y="1992367"/>
              <a:chExt cx="1125248" cy="1210762"/>
            </a:xfrm>
          </p:grpSpPr>
          <p:sp>
            <p:nvSpPr>
              <p:cNvPr id="80" name="六边形 79"/>
              <p:cNvSpPr/>
              <p:nvPr/>
            </p:nvSpPr>
            <p:spPr>
              <a:xfrm rot="16200000">
                <a:off x="4135278" y="2075595"/>
                <a:ext cx="1210762" cy="1044306"/>
              </a:xfrm>
              <a:prstGeom prst="hexagon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1" name="矩形 33"/>
              <p:cNvSpPr>
                <a:spLocks noChangeArrowheads="1"/>
              </p:cNvSpPr>
              <p:nvPr/>
            </p:nvSpPr>
            <p:spPr bwMode="auto">
              <a:xfrm>
                <a:off x="4188350" y="2282759"/>
                <a:ext cx="1125248" cy="716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anose="020B0A04020102020204" pitchFamily="34" charset="0"/>
                    <a:ea typeface="Malgun Gothic" panose="020B0503020000020004" pitchFamily="34" charset="-127"/>
                  </a:rPr>
                  <a:t>Welcome to our hotel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 bwMode="auto">
            <a:xfrm>
              <a:off x="3352403" y="2214199"/>
              <a:ext cx="4875784" cy="3207001"/>
              <a:chOff x="2453859" y="1345734"/>
              <a:chExt cx="3794538" cy="2495744"/>
            </a:xfrm>
          </p:grpSpPr>
          <p:sp>
            <p:nvSpPr>
              <p:cNvPr id="68" name="六边形 67"/>
              <p:cNvSpPr/>
              <p:nvPr/>
            </p:nvSpPr>
            <p:spPr>
              <a:xfrm rot="16200000">
                <a:off x="3027814" y="1610063"/>
                <a:ext cx="752533" cy="649359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69" name="六边形 68"/>
              <p:cNvSpPr/>
              <p:nvPr/>
            </p:nvSpPr>
            <p:spPr>
              <a:xfrm rot="16200000">
                <a:off x="3405680" y="2273690"/>
                <a:ext cx="752533" cy="649359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70" name="六边形 69"/>
              <p:cNvSpPr/>
              <p:nvPr/>
            </p:nvSpPr>
            <p:spPr>
              <a:xfrm rot="16200000">
                <a:off x="5547451" y="3140532"/>
                <a:ext cx="752533" cy="649358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grpSp>
            <p:nvGrpSpPr>
              <p:cNvPr id="71" name="组合 21"/>
              <p:cNvGrpSpPr/>
              <p:nvPr/>
            </p:nvGrpSpPr>
            <p:grpSpPr bwMode="auto">
              <a:xfrm>
                <a:off x="2453859" y="2222102"/>
                <a:ext cx="1125659" cy="752534"/>
                <a:chOff x="2453859" y="2222102"/>
                <a:chExt cx="1125659" cy="752534"/>
              </a:xfrm>
            </p:grpSpPr>
            <p:sp>
              <p:nvSpPr>
                <p:cNvPr id="78" name="六边形 77"/>
                <p:cNvSpPr/>
                <p:nvPr/>
              </p:nvSpPr>
              <p:spPr>
                <a:xfrm rot="16200000">
                  <a:off x="2642803" y="2274484"/>
                  <a:ext cx="752534" cy="647770"/>
                </a:xfrm>
                <a:prstGeom prst="hexagon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2453859" y="2380865"/>
                  <a:ext cx="1125659" cy="35927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Good afternoon</a:t>
                  </a:r>
                </a:p>
              </p:txBody>
            </p:sp>
          </p:grpSp>
          <p:grpSp>
            <p:nvGrpSpPr>
              <p:cNvPr id="72" name="组合 19"/>
              <p:cNvGrpSpPr/>
              <p:nvPr/>
            </p:nvGrpSpPr>
            <p:grpSpPr bwMode="auto">
              <a:xfrm>
                <a:off x="4651198" y="3088944"/>
                <a:ext cx="1125659" cy="752534"/>
                <a:chOff x="4651198" y="3088944"/>
                <a:chExt cx="1125659" cy="752534"/>
              </a:xfrm>
            </p:grpSpPr>
            <p:sp>
              <p:nvSpPr>
                <p:cNvPr id="76" name="六边形 75"/>
                <p:cNvSpPr/>
                <p:nvPr/>
              </p:nvSpPr>
              <p:spPr>
                <a:xfrm rot="16200000">
                  <a:off x="4837760" y="3140532"/>
                  <a:ext cx="752534" cy="649358"/>
                </a:xfrm>
                <a:prstGeom prst="hexagon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4651198" y="3250882"/>
                  <a:ext cx="1125659" cy="35927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Good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evening</a:t>
                  </a:r>
                </a:p>
              </p:txBody>
            </p:sp>
          </p:grpSp>
          <p:grpSp>
            <p:nvGrpSpPr>
              <p:cNvPr id="73" name="组合 12"/>
              <p:cNvGrpSpPr/>
              <p:nvPr/>
            </p:nvGrpSpPr>
            <p:grpSpPr bwMode="auto">
              <a:xfrm>
                <a:off x="4657549" y="1345734"/>
                <a:ext cx="1125659" cy="752534"/>
                <a:chOff x="4657549" y="1345734"/>
                <a:chExt cx="1125659" cy="752534"/>
              </a:xfrm>
            </p:grpSpPr>
            <p:sp>
              <p:nvSpPr>
                <p:cNvPr id="74" name="六边形 73"/>
                <p:cNvSpPr/>
                <p:nvPr/>
              </p:nvSpPr>
              <p:spPr>
                <a:xfrm rot="16200000">
                  <a:off x="4833791" y="1398116"/>
                  <a:ext cx="752534" cy="647770"/>
                </a:xfrm>
                <a:prstGeom prst="hexagon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4657549" y="1491795"/>
                  <a:ext cx="1125659" cy="35927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 Good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morning</a:t>
                  </a:r>
                </a:p>
              </p:txBody>
            </p:sp>
          </p:grpSp>
        </p:grpSp>
        <p:grpSp>
          <p:nvGrpSpPr>
            <p:cNvPr id="25" name="组合 24"/>
            <p:cNvGrpSpPr/>
            <p:nvPr/>
          </p:nvGrpSpPr>
          <p:grpSpPr bwMode="auto">
            <a:xfrm>
              <a:off x="6784978" y="3222234"/>
              <a:ext cx="1123475" cy="1209043"/>
              <a:chOff x="4188350" y="1992367"/>
              <a:chExt cx="1125248" cy="1210762"/>
            </a:xfrm>
          </p:grpSpPr>
          <p:sp>
            <p:nvSpPr>
              <p:cNvPr id="66" name="六边形 65"/>
              <p:cNvSpPr/>
              <p:nvPr/>
            </p:nvSpPr>
            <p:spPr>
              <a:xfrm rot="16200000">
                <a:off x="4135278" y="2075595"/>
                <a:ext cx="1210762" cy="1044306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67" name="矩形 33"/>
              <p:cNvSpPr>
                <a:spLocks noChangeArrowheads="1"/>
              </p:cNvSpPr>
              <p:nvPr/>
            </p:nvSpPr>
            <p:spPr bwMode="auto">
              <a:xfrm>
                <a:off x="4188350" y="2282759"/>
                <a:ext cx="1125248" cy="64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Nice to meet you again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 bwMode="auto">
            <a:xfrm>
              <a:off x="5158487" y="4213339"/>
              <a:ext cx="1123475" cy="1209043"/>
              <a:chOff x="4188350" y="1992367"/>
              <a:chExt cx="1125248" cy="1210762"/>
            </a:xfrm>
          </p:grpSpPr>
          <p:sp>
            <p:nvSpPr>
              <p:cNvPr id="64" name="六边形 63"/>
              <p:cNvSpPr/>
              <p:nvPr/>
            </p:nvSpPr>
            <p:spPr>
              <a:xfrm rot="16200000">
                <a:off x="4135278" y="2075595"/>
                <a:ext cx="1210762" cy="1044306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/>
              </a:p>
            </p:txBody>
          </p:sp>
          <p:sp>
            <p:nvSpPr>
              <p:cNvPr id="65" name="矩形 33"/>
              <p:cNvSpPr>
                <a:spLocks noChangeArrowheads="1"/>
              </p:cNvSpPr>
              <p:nvPr/>
            </p:nvSpPr>
            <p:spPr bwMode="auto">
              <a:xfrm>
                <a:off x="4188350" y="2282759"/>
                <a:ext cx="1125248" cy="64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Glad/nice to meet you</a:t>
                </a: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121828" y="2826673"/>
              <a:ext cx="9460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Hello/Hi!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50975" y="3589293"/>
              <a:ext cx="100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How</a:t>
              </a:r>
            </a:p>
            <a:p>
              <a:pPr algn="ctr" defTabSz="91440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are you?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267771" y="4693912"/>
              <a:ext cx="10417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Have a</a:t>
              </a:r>
            </a:p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good rest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8865432" y="3450041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很高兴再次见到您</a:t>
              </a:r>
              <a:endPara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8204"/>
            <p:cNvGrpSpPr/>
            <p:nvPr/>
          </p:nvGrpSpPr>
          <p:grpSpPr bwMode="auto">
            <a:xfrm>
              <a:off x="8665234" y="3490173"/>
              <a:ext cx="201477" cy="201377"/>
              <a:chOff x="5308985" y="532629"/>
              <a:chExt cx="156756" cy="156756"/>
            </a:xfrm>
          </p:grpSpPr>
          <p:sp>
            <p:nvSpPr>
              <p:cNvPr id="62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63" name="等腰三角形 62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2" name="矩形 31"/>
            <p:cNvSpPr/>
            <p:nvPr/>
          </p:nvSpPr>
          <p:spPr bwMode="auto">
            <a:xfrm>
              <a:off x="9306598" y="4847412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祝您休息好</a:t>
              </a: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!</a:t>
              </a:r>
            </a:p>
          </p:txBody>
        </p:sp>
        <p:grpSp>
          <p:nvGrpSpPr>
            <p:cNvPr id="33" name="组合 8204"/>
            <p:cNvGrpSpPr/>
            <p:nvPr/>
          </p:nvGrpSpPr>
          <p:grpSpPr bwMode="auto">
            <a:xfrm>
              <a:off x="9106400" y="4887544"/>
              <a:ext cx="201477" cy="201377"/>
              <a:chOff x="5308985" y="532629"/>
              <a:chExt cx="156756" cy="156756"/>
            </a:xfrm>
          </p:grpSpPr>
          <p:sp>
            <p:nvSpPr>
              <p:cNvPr id="60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61" name="等腰三角形 60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4" name="矩形 33"/>
            <p:cNvSpPr/>
            <p:nvPr/>
          </p:nvSpPr>
          <p:spPr bwMode="auto">
            <a:xfrm>
              <a:off x="6221731" y="5579350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用于下午六点过后</a:t>
              </a:r>
              <a:endPara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组合 8204"/>
            <p:cNvGrpSpPr/>
            <p:nvPr/>
          </p:nvGrpSpPr>
          <p:grpSpPr bwMode="auto">
            <a:xfrm>
              <a:off x="6021533" y="5619482"/>
              <a:ext cx="201477" cy="201377"/>
              <a:chOff x="5308985" y="532629"/>
              <a:chExt cx="156756" cy="156756"/>
            </a:xfrm>
          </p:grpSpPr>
          <p:sp>
            <p:nvSpPr>
              <p:cNvPr id="58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6" name="矩形 35"/>
            <p:cNvSpPr/>
            <p:nvPr/>
          </p:nvSpPr>
          <p:spPr bwMode="auto">
            <a:xfrm>
              <a:off x="2594475" y="5647644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见到您很高兴</a:t>
              </a:r>
              <a:endPara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7" name="组合 8204"/>
            <p:cNvGrpSpPr/>
            <p:nvPr/>
          </p:nvGrpSpPr>
          <p:grpSpPr bwMode="auto">
            <a:xfrm flipH="1">
              <a:off x="4224719" y="5685309"/>
              <a:ext cx="201477" cy="201377"/>
              <a:chOff x="5308985" y="532629"/>
              <a:chExt cx="156756" cy="156756"/>
            </a:xfrm>
          </p:grpSpPr>
          <p:sp>
            <p:nvSpPr>
              <p:cNvPr id="56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38" name="组合 37"/>
            <p:cNvGrpSpPr/>
            <p:nvPr/>
          </p:nvGrpSpPr>
          <p:grpSpPr bwMode="auto">
            <a:xfrm>
              <a:off x="4559109" y="5290118"/>
              <a:ext cx="862952" cy="628344"/>
              <a:chOff x="4218441" y="3691709"/>
              <a:chExt cx="671485" cy="488706"/>
            </a:xfrm>
          </p:grpSpPr>
          <p:cxnSp>
            <p:nvCxnSpPr>
              <p:cNvPr id="54" name="直接连接符 53"/>
              <p:cNvCxnSpPr/>
              <p:nvPr/>
            </p:nvCxnSpPr>
            <p:spPr>
              <a:xfrm flipH="1">
                <a:off x="4429570" y="3691709"/>
                <a:ext cx="460356" cy="30782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/>
              <p:cNvSpPr/>
              <p:nvPr/>
            </p:nvSpPr>
            <p:spPr>
              <a:xfrm>
                <a:off x="4218441" y="3947168"/>
                <a:ext cx="233353" cy="23324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39" name="矩形 38"/>
            <p:cNvSpPr/>
            <p:nvPr/>
          </p:nvSpPr>
          <p:spPr bwMode="auto">
            <a:xfrm>
              <a:off x="2485466" y="4580355"/>
              <a:ext cx="1629751" cy="278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您好吗？</a:t>
              </a:r>
            </a:p>
          </p:txBody>
        </p:sp>
        <p:grpSp>
          <p:nvGrpSpPr>
            <p:cNvPr id="40" name="组合 8204"/>
            <p:cNvGrpSpPr/>
            <p:nvPr/>
          </p:nvGrpSpPr>
          <p:grpSpPr bwMode="auto">
            <a:xfrm flipH="1">
              <a:off x="4115710" y="4618020"/>
              <a:ext cx="201477" cy="201377"/>
              <a:chOff x="5308985" y="532629"/>
              <a:chExt cx="156756" cy="156756"/>
            </a:xfrm>
          </p:grpSpPr>
          <p:sp>
            <p:nvSpPr>
              <p:cNvPr id="52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41" name="矩形 40"/>
            <p:cNvSpPr/>
            <p:nvPr/>
          </p:nvSpPr>
          <p:spPr bwMode="auto">
            <a:xfrm>
              <a:off x="1233803" y="3609351"/>
              <a:ext cx="19329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用于中午至下午六点以前</a:t>
              </a:r>
            </a:p>
          </p:txBody>
        </p:sp>
        <p:grpSp>
          <p:nvGrpSpPr>
            <p:cNvPr id="42" name="组合 8204"/>
            <p:cNvGrpSpPr/>
            <p:nvPr/>
          </p:nvGrpSpPr>
          <p:grpSpPr bwMode="auto">
            <a:xfrm flipH="1">
              <a:off x="3167247" y="3647016"/>
              <a:ext cx="201477" cy="201377"/>
              <a:chOff x="5308985" y="532629"/>
              <a:chExt cx="156756" cy="156756"/>
            </a:xfrm>
          </p:grpSpPr>
          <p:sp>
            <p:nvSpPr>
              <p:cNvPr id="50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43" name="组合 42"/>
            <p:cNvGrpSpPr/>
            <p:nvPr/>
          </p:nvGrpSpPr>
          <p:grpSpPr bwMode="auto">
            <a:xfrm>
              <a:off x="4036294" y="1773566"/>
              <a:ext cx="826232" cy="832351"/>
              <a:chOff x="4413699" y="771550"/>
              <a:chExt cx="642483" cy="647816"/>
            </a:xfrm>
          </p:grpSpPr>
          <p:cxnSp>
            <p:nvCxnSpPr>
              <p:cNvPr id="48" name="直接连接符 47"/>
              <p:cNvCxnSpPr>
                <a:endCxn id="49" idx="5"/>
              </p:cNvCxnSpPr>
              <p:nvPr/>
            </p:nvCxnSpPr>
            <p:spPr>
              <a:xfrm flipH="1" flipV="1">
                <a:off x="4613582" y="971611"/>
                <a:ext cx="442600" cy="447755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4413699" y="771550"/>
                <a:ext cx="233198" cy="23340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44" name="矩形 43"/>
            <p:cNvSpPr/>
            <p:nvPr/>
          </p:nvSpPr>
          <p:spPr bwMode="auto">
            <a:xfrm>
              <a:off x="1775757" y="1778978"/>
              <a:ext cx="19329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您好！ </a:t>
              </a:r>
            </a:p>
          </p:txBody>
        </p:sp>
        <p:grpSp>
          <p:nvGrpSpPr>
            <p:cNvPr id="45" name="组合 8204"/>
            <p:cNvGrpSpPr/>
            <p:nvPr/>
          </p:nvGrpSpPr>
          <p:grpSpPr bwMode="auto">
            <a:xfrm flipH="1">
              <a:off x="3709201" y="1816643"/>
              <a:ext cx="201477" cy="201377"/>
              <a:chOff x="5308985" y="532629"/>
              <a:chExt cx="156756" cy="156756"/>
            </a:xfrm>
          </p:grpSpPr>
          <p:sp>
            <p:nvSpPr>
              <p:cNvPr id="46" name="圆角矩形 8203"/>
              <p:cNvSpPr/>
              <p:nvPr/>
            </p:nvSpPr>
            <p:spPr>
              <a:xfrm>
                <a:off x="5308985" y="532629"/>
                <a:ext cx="156756" cy="1567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38100">
                  <a:prstClr val="black">
                    <a:alpha val="2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5361352" y="588458"/>
                <a:ext cx="52405" cy="4603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07" name="矩形 106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34" name="矩形 33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696567" y="1479782"/>
            <a:ext cx="4887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/>
              <a:t>当国外客人来到大门前</a:t>
            </a:r>
            <a:r>
              <a:rPr lang="en-US" altLang="zh-CN" dirty="0"/>
              <a:t>/</a:t>
            </a:r>
            <a:r>
              <a:rPr lang="zh-CN" altLang="en-US" dirty="0"/>
              <a:t>前台时</a:t>
            </a:r>
            <a:r>
              <a:rPr lang="en-US" altLang="zh-CN" dirty="0"/>
              <a:t>……</a:t>
            </a:r>
          </a:p>
        </p:txBody>
      </p:sp>
      <p:sp>
        <p:nvSpPr>
          <p:cNvPr id="37" name="矩形 2"/>
          <p:cNvSpPr>
            <a:spLocks noChangeArrowheads="1"/>
          </p:cNvSpPr>
          <p:nvPr/>
        </p:nvSpPr>
        <p:spPr bwMode="auto">
          <a:xfrm>
            <a:off x="782577" y="4402452"/>
            <a:ext cx="5025172" cy="1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100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of professional PPT designer in China. 6 years of making professional PPT, 500 case studies for the classical PPT, make sure you will be satisfied. RAPIDPPT differs from the traditional production model, and create a new PPT experience.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828" y="2111514"/>
            <a:ext cx="4965921" cy="207160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组合 38"/>
          <p:cNvGrpSpPr/>
          <p:nvPr/>
        </p:nvGrpSpPr>
        <p:grpSpPr bwMode="auto">
          <a:xfrm>
            <a:off x="928615" y="5403068"/>
            <a:ext cx="844736" cy="288105"/>
            <a:chOff x="575840" y="4317136"/>
            <a:chExt cx="663451" cy="226709"/>
          </a:xfrm>
        </p:grpSpPr>
        <p:sp>
          <p:nvSpPr>
            <p:cNvPr id="40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1" name="半闭框 40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260625" y="2022350"/>
            <a:ext cx="4089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Hello, sir! Welcome!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先生您好，欢迎！</a:t>
            </a:r>
          </a:p>
        </p:txBody>
      </p:sp>
      <p:sp>
        <p:nvSpPr>
          <p:cNvPr id="44" name="矩形 43"/>
          <p:cNvSpPr/>
          <p:nvPr/>
        </p:nvSpPr>
        <p:spPr>
          <a:xfrm>
            <a:off x="7260625" y="3448891"/>
            <a:ext cx="4089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Good afternoon, sir! Welcome to Ibis Hotel/our hotel!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下午好先生，欢迎光临宜必思酒店！</a:t>
            </a:r>
          </a:p>
        </p:txBody>
      </p:sp>
      <p:sp>
        <p:nvSpPr>
          <p:cNvPr id="45" name="矩形 44"/>
          <p:cNvSpPr/>
          <p:nvPr/>
        </p:nvSpPr>
        <p:spPr>
          <a:xfrm>
            <a:off x="7260625" y="4791285"/>
            <a:ext cx="439434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Good evening, Ms. Nice to meet you in our hotel. May I help you?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晚上好小姐，欢迎光临，请问我能为您服务吗？</a:t>
            </a: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562002" y="2210239"/>
            <a:ext cx="537665" cy="465265"/>
            <a:chOff x="6562002" y="2442469"/>
            <a:chExt cx="537665" cy="465265"/>
          </a:xfrm>
        </p:grpSpPr>
        <p:sp>
          <p:nvSpPr>
            <p:cNvPr id="47" name="椭圆 46"/>
            <p:cNvSpPr/>
            <p:nvPr/>
          </p:nvSpPr>
          <p:spPr>
            <a:xfrm>
              <a:off x="6588678" y="2442469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562002" y="2465521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60103" y="3521950"/>
            <a:ext cx="537665" cy="465265"/>
            <a:chOff x="6560103" y="3754180"/>
            <a:chExt cx="537665" cy="465265"/>
          </a:xfrm>
        </p:grpSpPr>
        <p:sp>
          <p:nvSpPr>
            <p:cNvPr id="50" name="椭圆 49"/>
            <p:cNvSpPr/>
            <p:nvPr/>
          </p:nvSpPr>
          <p:spPr>
            <a:xfrm>
              <a:off x="6588678" y="3754180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60103" y="3783013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60103" y="4833660"/>
            <a:ext cx="537665" cy="465265"/>
            <a:chOff x="6560103" y="5065890"/>
            <a:chExt cx="537665" cy="465265"/>
          </a:xfrm>
        </p:grpSpPr>
        <p:sp>
          <p:nvSpPr>
            <p:cNvPr id="53" name="椭圆 52"/>
            <p:cNvSpPr/>
            <p:nvPr/>
          </p:nvSpPr>
          <p:spPr>
            <a:xfrm>
              <a:off x="6588678" y="5065890"/>
              <a:ext cx="465265" cy="465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60103" y="5100056"/>
              <a:ext cx="537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59702" y="156629"/>
            <a:ext cx="3762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Greeting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问候与欢迎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6355665" y="301545"/>
            <a:ext cx="6407150" cy="261610"/>
            <a:chOff x="5947892" y="134712"/>
            <a:chExt cx="6407150" cy="261610"/>
          </a:xfrm>
        </p:grpSpPr>
        <p:sp>
          <p:nvSpPr>
            <p:cNvPr id="57" name="圆角矩形 24"/>
            <p:cNvSpPr/>
            <p:nvPr/>
          </p:nvSpPr>
          <p:spPr bwMode="auto">
            <a:xfrm>
              <a:off x="5972606" y="176066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9"/>
            <p:cNvSpPr txBox="1">
              <a:spLocks noChangeArrowheads="1"/>
            </p:cNvSpPr>
            <p:nvPr/>
          </p:nvSpPr>
          <p:spPr bwMode="auto">
            <a:xfrm>
              <a:off x="5947892" y="134712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Direction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Thanks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60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1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62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3" grpId="0"/>
      <p:bldP spid="44" grpId="0"/>
      <p:bldP spid="45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7540" y="0"/>
            <a:ext cx="12214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11859" r="1096" b="4990"/>
          <a:stretch>
            <a:fillRect/>
          </a:stretch>
        </p:blipFill>
        <p:spPr bwMode="auto">
          <a:xfrm>
            <a:off x="0" y="0"/>
            <a:ext cx="122422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66471" y="3029265"/>
            <a:ext cx="445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  <a:ea typeface="方正毡笔黑简体" panose="03000509000000000000" pitchFamily="65" charset="-122"/>
              </a:rPr>
              <a:t>DIRECTION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856205" y="1769969"/>
            <a:ext cx="4521395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123783" y="1406807"/>
            <a:ext cx="0" cy="2755688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95519" y="3910269"/>
            <a:ext cx="3277367" cy="0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929968" y="3552869"/>
            <a:ext cx="63320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Greeting</a:t>
            </a:r>
            <a:r>
              <a:rPr kumimoji="1" lang="en-US" altLang="zh-C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1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Direction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Thanks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Apologies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Check in 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</a:t>
            </a:r>
            <a:r>
              <a:rPr kumimoji="1"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Farewell  </a:t>
            </a:r>
            <a:r>
              <a:rPr kumimoji="1"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大宋简" panose="02010609000101010101" pitchFamily="49" charset="-122"/>
              </a:rPr>
              <a:t>｜  </a:t>
            </a:r>
            <a:r>
              <a:rPr kumimoji="1"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Hotel place      </a:t>
            </a:r>
            <a:endParaRPr kumimoji="1"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75"/>
          <p:cNvGrpSpPr/>
          <p:nvPr/>
        </p:nvGrpSpPr>
        <p:grpSpPr bwMode="auto">
          <a:xfrm>
            <a:off x="148326" y="210039"/>
            <a:ext cx="832413" cy="339535"/>
            <a:chOff x="3409415" y="195292"/>
            <a:chExt cx="631840" cy="191070"/>
          </a:xfrm>
        </p:grpSpPr>
        <p:sp>
          <p:nvSpPr>
            <p:cNvPr id="30" name="圆角矩形 24"/>
            <p:cNvSpPr/>
            <p:nvPr/>
          </p:nvSpPr>
          <p:spPr>
            <a:xfrm>
              <a:off x="3409415" y="205270"/>
              <a:ext cx="631840" cy="181092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57602" y="195292"/>
              <a:ext cx="514638" cy="190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LOGO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176244" y="2199908"/>
            <a:ext cx="3839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5400" b="1" spc="300" dirty="0">
                <a:solidFill>
                  <a:srgbClr val="CC0000"/>
                </a:solidFill>
                <a:latin typeface="Typeecanoe" pitchFamily="2" charset="0"/>
                <a:ea typeface="微软雅黑" panose="020B0503020204020204" pitchFamily="34" charset="-122"/>
              </a:rPr>
              <a:t>指路与带领</a:t>
            </a:r>
          </a:p>
        </p:txBody>
      </p:sp>
      <p:grpSp>
        <p:nvGrpSpPr>
          <p:cNvPr id="33" name="组合 2"/>
          <p:cNvGrpSpPr/>
          <p:nvPr/>
        </p:nvGrpSpPr>
        <p:grpSpPr bwMode="auto">
          <a:xfrm>
            <a:off x="11095709" y="0"/>
            <a:ext cx="1146137" cy="987185"/>
            <a:chOff x="8346523" y="-20538"/>
            <a:chExt cx="869901" cy="749175"/>
          </a:xfrm>
        </p:grpSpPr>
        <p:sp>
          <p:nvSpPr>
            <p:cNvPr id="34" name="矩形 33"/>
            <p:cNvSpPr/>
            <p:nvPr/>
          </p:nvSpPr>
          <p:spPr>
            <a:xfrm>
              <a:off x="8705278" y="-20538"/>
              <a:ext cx="511146" cy="438077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346523" y="458807"/>
              <a:ext cx="315895" cy="269830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10469" y="1440377"/>
            <a:ext cx="195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Part Two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3056676" y="2199908"/>
            <a:ext cx="0" cy="1962587"/>
          </a:xfrm>
          <a:prstGeom prst="line">
            <a:avLst/>
          </a:prstGeom>
          <a:ln w="28575">
            <a:solidFill>
              <a:srgbClr val="CC0000">
                <a:alpha val="3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5"/>
          <p:cNvSpPr/>
          <p:nvPr/>
        </p:nvSpPr>
        <p:spPr bwMode="auto">
          <a:xfrm>
            <a:off x="0" y="6380162"/>
            <a:ext cx="12241846" cy="484716"/>
          </a:xfrm>
          <a:prstGeom prst="roundRect">
            <a:avLst>
              <a:gd name="adj" fmla="val 0"/>
            </a:avLst>
          </a:prstGeom>
          <a:solidFill>
            <a:srgbClr val="B80000">
              <a:alpha val="8666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58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6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7" grpId="0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矩形 109"/>
          <p:cNvSpPr/>
          <p:nvPr/>
        </p:nvSpPr>
        <p:spPr>
          <a:xfrm>
            <a:off x="559702" y="156629"/>
            <a:ext cx="3762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Direction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指路与带领</a:t>
            </a:r>
          </a:p>
        </p:txBody>
      </p:sp>
      <p:grpSp>
        <p:nvGrpSpPr>
          <p:cNvPr id="116" name="组合 115"/>
          <p:cNvGrpSpPr/>
          <p:nvPr/>
        </p:nvGrpSpPr>
        <p:grpSpPr>
          <a:xfrm>
            <a:off x="6247610" y="300506"/>
            <a:ext cx="6407150" cy="261610"/>
            <a:chOff x="5839837" y="133673"/>
            <a:chExt cx="6407150" cy="261610"/>
          </a:xfrm>
        </p:grpSpPr>
        <p:sp>
          <p:nvSpPr>
            <p:cNvPr id="104" name="圆角矩形 24"/>
            <p:cNvSpPr/>
            <p:nvPr/>
          </p:nvSpPr>
          <p:spPr bwMode="auto">
            <a:xfrm>
              <a:off x="6752767" y="172103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9"/>
            <p:cNvSpPr txBox="1">
              <a:spLocks noChangeArrowheads="1"/>
            </p:cNvSpPr>
            <p:nvPr/>
          </p:nvSpPr>
          <p:spPr bwMode="auto">
            <a:xfrm>
              <a:off x="583983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Thanks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07" name="矩形 106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11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3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11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 bwMode="auto">
          <a:xfrm>
            <a:off x="7503260" y="1920254"/>
            <a:ext cx="1629751" cy="27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请跟随我来。</a:t>
            </a:r>
          </a:p>
        </p:txBody>
      </p:sp>
      <p:grpSp>
        <p:nvGrpSpPr>
          <p:cNvPr id="15" name="组合 8204"/>
          <p:cNvGrpSpPr/>
          <p:nvPr/>
        </p:nvGrpSpPr>
        <p:grpSpPr bwMode="auto">
          <a:xfrm>
            <a:off x="7215422" y="2000839"/>
            <a:ext cx="201477" cy="201377"/>
            <a:chOff x="5308985" y="532629"/>
            <a:chExt cx="156756" cy="156756"/>
          </a:xfrm>
        </p:grpSpPr>
        <p:sp>
          <p:nvSpPr>
            <p:cNvPr id="16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44992" y="3423525"/>
            <a:ext cx="1686630" cy="965173"/>
            <a:chOff x="6144992" y="3423525"/>
            <a:chExt cx="1686630" cy="965173"/>
          </a:xfrm>
        </p:grpSpPr>
        <p:grpSp>
          <p:nvGrpSpPr>
            <p:cNvPr id="21" name="组合 20"/>
            <p:cNvGrpSpPr/>
            <p:nvPr/>
          </p:nvGrpSpPr>
          <p:grpSpPr bwMode="auto">
            <a:xfrm>
              <a:off x="7124844" y="3442248"/>
              <a:ext cx="706778" cy="420773"/>
              <a:chOff x="5999667" y="2280811"/>
              <a:chExt cx="550357" cy="327278"/>
            </a:xfrm>
          </p:grpSpPr>
          <p:cxnSp>
            <p:nvCxnSpPr>
              <p:cNvPr id="22" name="直接连接符 21"/>
              <p:cNvCxnSpPr/>
              <p:nvPr/>
            </p:nvCxnSpPr>
            <p:spPr>
              <a:xfrm flipV="1">
                <a:off x="5999667" y="2459461"/>
                <a:ext cx="325223" cy="14862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6316503" y="2280811"/>
                <a:ext cx="233521" cy="23325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36" name="组合 35"/>
            <p:cNvGrpSpPr/>
            <p:nvPr/>
          </p:nvGrpSpPr>
          <p:grpSpPr bwMode="auto">
            <a:xfrm>
              <a:off x="6144992" y="3423525"/>
              <a:ext cx="1123475" cy="965173"/>
              <a:chOff x="4188350" y="2035902"/>
              <a:chExt cx="1125248" cy="966545"/>
            </a:xfrm>
          </p:grpSpPr>
          <p:sp>
            <p:nvSpPr>
              <p:cNvPr id="37" name="六边形 36"/>
              <p:cNvSpPr/>
              <p:nvPr/>
            </p:nvSpPr>
            <p:spPr>
              <a:xfrm rot="16200000">
                <a:off x="4255360" y="2102342"/>
                <a:ext cx="966545" cy="833665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矩形 33"/>
              <p:cNvSpPr>
                <a:spLocks noChangeArrowheads="1"/>
              </p:cNvSpPr>
              <p:nvPr/>
            </p:nvSpPr>
            <p:spPr bwMode="auto">
              <a:xfrm>
                <a:off x="4188350" y="2282759"/>
                <a:ext cx="1125248" cy="462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It’s over there. 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466336" y="3298106"/>
            <a:ext cx="1666311" cy="1039216"/>
            <a:chOff x="3466336" y="3298106"/>
            <a:chExt cx="1666311" cy="1039216"/>
          </a:xfrm>
        </p:grpSpPr>
        <p:grpSp>
          <p:nvGrpSpPr>
            <p:cNvPr id="33" name="组合 32"/>
            <p:cNvGrpSpPr/>
            <p:nvPr/>
          </p:nvGrpSpPr>
          <p:grpSpPr bwMode="auto">
            <a:xfrm>
              <a:off x="3466336" y="3298106"/>
              <a:ext cx="553690" cy="619258"/>
              <a:chOff x="2428039" y="1829046"/>
              <a:chExt cx="431077" cy="481907"/>
            </a:xfrm>
          </p:grpSpPr>
          <p:cxnSp>
            <p:nvCxnSpPr>
              <p:cNvPr id="34" name="直接连接符 33"/>
              <p:cNvCxnSpPr/>
              <p:nvPr/>
            </p:nvCxnSpPr>
            <p:spPr>
              <a:xfrm flipH="1" flipV="1">
                <a:off x="2604989" y="2037885"/>
                <a:ext cx="254127" cy="273068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2428039" y="1829046"/>
                <a:ext cx="233482" cy="23337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43" name="组合 21"/>
            <p:cNvGrpSpPr/>
            <p:nvPr/>
          </p:nvGrpSpPr>
          <p:grpSpPr bwMode="auto">
            <a:xfrm>
              <a:off x="3686234" y="3370325"/>
              <a:ext cx="1446413" cy="966997"/>
              <a:chOff x="2453859" y="2222102"/>
              <a:chExt cx="1125659" cy="752534"/>
            </a:xfrm>
          </p:grpSpPr>
          <p:sp>
            <p:nvSpPr>
              <p:cNvPr id="50" name="六边形 49"/>
              <p:cNvSpPr/>
              <p:nvPr/>
            </p:nvSpPr>
            <p:spPr>
              <a:xfrm rot="16200000">
                <a:off x="2642803" y="2274484"/>
                <a:ext cx="752534" cy="647770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2453859" y="2256618"/>
                <a:ext cx="1125659" cy="646696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Go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upstairs/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Down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stairs. 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960318" y="4266617"/>
            <a:ext cx="2011513" cy="1389293"/>
            <a:chOff x="4960318" y="4266617"/>
            <a:chExt cx="2011513" cy="1389293"/>
          </a:xfrm>
        </p:grpSpPr>
        <p:grpSp>
          <p:nvGrpSpPr>
            <p:cNvPr id="27" name="组合 26"/>
            <p:cNvGrpSpPr/>
            <p:nvPr/>
          </p:nvGrpSpPr>
          <p:grpSpPr bwMode="auto">
            <a:xfrm>
              <a:off x="4960318" y="5027566"/>
              <a:ext cx="862952" cy="628344"/>
              <a:chOff x="4218441" y="3691709"/>
              <a:chExt cx="671485" cy="488706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H="1">
                <a:off x="4429570" y="3691709"/>
                <a:ext cx="460356" cy="30782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4218441" y="3947168"/>
                <a:ext cx="233353" cy="233247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grpSp>
          <p:nvGrpSpPr>
            <p:cNvPr id="44" name="组合 19"/>
            <p:cNvGrpSpPr/>
            <p:nvPr/>
          </p:nvGrpSpPr>
          <p:grpSpPr bwMode="auto">
            <a:xfrm>
              <a:off x="5525418" y="4266617"/>
              <a:ext cx="1446413" cy="966997"/>
              <a:chOff x="4651198" y="3088944"/>
              <a:chExt cx="1125659" cy="752534"/>
            </a:xfrm>
          </p:grpSpPr>
          <p:sp>
            <p:nvSpPr>
              <p:cNvPr id="48" name="六边形 47"/>
              <p:cNvSpPr/>
              <p:nvPr/>
            </p:nvSpPr>
            <p:spPr>
              <a:xfrm rot="16200000">
                <a:off x="4837760" y="3140532"/>
                <a:ext cx="752534" cy="649358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651198" y="3250882"/>
                <a:ext cx="1125659" cy="359276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Turn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left/right. 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362744" y="1964909"/>
            <a:ext cx="1755948" cy="1474813"/>
            <a:chOff x="5362744" y="1964909"/>
            <a:chExt cx="1755948" cy="1474813"/>
          </a:xfrm>
        </p:grpSpPr>
        <p:grpSp>
          <p:nvGrpSpPr>
            <p:cNvPr id="18" name="组合 17"/>
            <p:cNvGrpSpPr/>
            <p:nvPr/>
          </p:nvGrpSpPr>
          <p:grpSpPr bwMode="auto">
            <a:xfrm>
              <a:off x="6269898" y="1964909"/>
              <a:ext cx="848794" cy="571833"/>
              <a:chOff x="5363414" y="951097"/>
              <a:chExt cx="660028" cy="445056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V="1">
                <a:off x="5363414" y="1152179"/>
                <a:ext cx="438815" cy="243974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5790244" y="951097"/>
                <a:ext cx="233198" cy="23340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/>
              </a:p>
            </p:txBody>
          </p:sp>
        </p:grpSp>
        <p:grpSp>
          <p:nvGrpSpPr>
            <p:cNvPr id="45" name="组合 12"/>
            <p:cNvGrpSpPr/>
            <p:nvPr/>
          </p:nvGrpSpPr>
          <p:grpSpPr bwMode="auto">
            <a:xfrm>
              <a:off x="5362744" y="2472725"/>
              <a:ext cx="1446413" cy="966997"/>
              <a:chOff x="4657549" y="1345734"/>
              <a:chExt cx="1125659" cy="752534"/>
            </a:xfrm>
          </p:grpSpPr>
          <p:sp>
            <p:nvSpPr>
              <p:cNvPr id="46" name="六边形 45"/>
              <p:cNvSpPr/>
              <p:nvPr/>
            </p:nvSpPr>
            <p:spPr>
              <a:xfrm rot="16200000">
                <a:off x="4833791" y="1398116"/>
                <a:ext cx="752534" cy="647770"/>
              </a:xfrm>
              <a:prstGeom prst="hexagon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4657549" y="1491795"/>
                <a:ext cx="1125659" cy="502986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Follow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me,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please. 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37300" y="3370326"/>
            <a:ext cx="972653" cy="1486165"/>
            <a:chOff x="4837300" y="3370326"/>
            <a:chExt cx="972653" cy="1486165"/>
          </a:xfrm>
        </p:grpSpPr>
        <p:grpSp>
          <p:nvGrpSpPr>
            <p:cNvPr id="30" name="组合 29"/>
            <p:cNvGrpSpPr/>
            <p:nvPr/>
          </p:nvGrpSpPr>
          <p:grpSpPr bwMode="auto">
            <a:xfrm>
              <a:off x="4837300" y="4247099"/>
              <a:ext cx="347122" cy="609392"/>
              <a:chOff x="3348581" y="2905541"/>
              <a:chExt cx="269404" cy="474199"/>
            </a:xfrm>
          </p:grpSpPr>
          <p:cxnSp>
            <p:nvCxnSpPr>
              <p:cNvPr id="31" name="直接连接符 30"/>
              <p:cNvCxnSpPr/>
              <p:nvPr/>
            </p:nvCxnSpPr>
            <p:spPr>
              <a:xfrm flipH="1">
                <a:off x="3508138" y="2905541"/>
                <a:ext cx="109847" cy="233871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/>
              <p:cNvSpPr/>
              <p:nvPr/>
            </p:nvSpPr>
            <p:spPr>
              <a:xfrm>
                <a:off x="3348581" y="3146379"/>
                <a:ext cx="234331" cy="23336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41" name="六边形 40"/>
            <p:cNvSpPr/>
            <p:nvPr/>
          </p:nvSpPr>
          <p:spPr bwMode="auto">
            <a:xfrm rot="16200000">
              <a:off x="4909259" y="3436627"/>
              <a:ext cx="966996" cy="834393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9" name="矩形 58"/>
            <p:cNvSpPr/>
            <p:nvPr/>
          </p:nvSpPr>
          <p:spPr>
            <a:xfrm>
              <a:off x="4980199" y="3460275"/>
              <a:ext cx="81785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Please </a:t>
              </a:r>
            </a:p>
            <a:p>
              <a:pPr algn="ctr" defTabSz="91440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go to </a:t>
              </a:r>
            </a:p>
            <a:p>
              <a:pPr algn="ctr" defTabSz="91440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the 2</a:t>
              </a:r>
              <a:r>
                <a:rPr lang="en-US" altLang="zh-CN" sz="12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nd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 defTabSz="914400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floor.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46348" y="4266618"/>
            <a:ext cx="1716817" cy="966996"/>
            <a:chOff x="6646348" y="4266618"/>
            <a:chExt cx="1716817" cy="966996"/>
          </a:xfrm>
        </p:grpSpPr>
        <p:grpSp>
          <p:nvGrpSpPr>
            <p:cNvPr id="24" name="组合 23"/>
            <p:cNvGrpSpPr/>
            <p:nvPr/>
          </p:nvGrpSpPr>
          <p:grpSpPr bwMode="auto">
            <a:xfrm>
              <a:off x="7573655" y="4648112"/>
              <a:ext cx="789510" cy="299891"/>
              <a:chOff x="6244457" y="3385456"/>
              <a:chExt cx="615589" cy="233761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6244457" y="3469737"/>
                <a:ext cx="396077" cy="33395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6626217" y="3385456"/>
                <a:ext cx="233829" cy="233761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  <p:sp>
          <p:nvSpPr>
            <p:cNvPr id="42" name="六边形 41"/>
            <p:cNvSpPr/>
            <p:nvPr/>
          </p:nvSpPr>
          <p:spPr bwMode="auto">
            <a:xfrm rot="16200000">
              <a:off x="6677042" y="4332920"/>
              <a:ext cx="966996" cy="834391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60" name="矩形 59"/>
            <p:cNvSpPr/>
            <p:nvPr/>
          </p:nvSpPr>
          <p:spPr>
            <a:xfrm>
              <a:off x="6646348" y="4448270"/>
              <a:ext cx="10417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Walk straight ahead.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矩形 60"/>
          <p:cNvSpPr/>
          <p:nvPr/>
        </p:nvSpPr>
        <p:spPr bwMode="auto">
          <a:xfrm>
            <a:off x="8145595" y="3465513"/>
            <a:ext cx="2013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在那边。（用手指明方向）</a:t>
            </a:r>
          </a:p>
        </p:txBody>
      </p:sp>
      <p:grpSp>
        <p:nvGrpSpPr>
          <p:cNvPr id="62" name="组合 8204"/>
          <p:cNvGrpSpPr/>
          <p:nvPr/>
        </p:nvGrpSpPr>
        <p:grpSpPr bwMode="auto">
          <a:xfrm>
            <a:off x="7945397" y="3505645"/>
            <a:ext cx="201477" cy="201377"/>
            <a:chOff x="5308985" y="532629"/>
            <a:chExt cx="156756" cy="156756"/>
          </a:xfrm>
        </p:grpSpPr>
        <p:sp>
          <p:nvSpPr>
            <p:cNvPr id="63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64" name="等腰三角形 63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65" name="矩形 64"/>
          <p:cNvSpPr/>
          <p:nvPr/>
        </p:nvSpPr>
        <p:spPr bwMode="auto">
          <a:xfrm>
            <a:off x="8767413" y="4673056"/>
            <a:ext cx="1629751" cy="27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一直往前走。 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6" name="组合 8204"/>
          <p:cNvGrpSpPr/>
          <p:nvPr/>
        </p:nvGrpSpPr>
        <p:grpSpPr bwMode="auto">
          <a:xfrm>
            <a:off x="8455949" y="4699958"/>
            <a:ext cx="201477" cy="201377"/>
            <a:chOff x="5308985" y="532629"/>
            <a:chExt cx="156756" cy="156756"/>
          </a:xfrm>
        </p:grpSpPr>
        <p:sp>
          <p:nvSpPr>
            <p:cNvPr id="67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68" name="等腰三角形 67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69" name="矩形 68"/>
          <p:cNvSpPr/>
          <p:nvPr/>
        </p:nvSpPr>
        <p:spPr bwMode="auto">
          <a:xfrm>
            <a:off x="5571280" y="5391764"/>
            <a:ext cx="1629751" cy="27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往左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右转。 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0" name="组合 8204"/>
          <p:cNvGrpSpPr/>
          <p:nvPr/>
        </p:nvGrpSpPr>
        <p:grpSpPr bwMode="auto">
          <a:xfrm>
            <a:off x="5371082" y="5431896"/>
            <a:ext cx="201477" cy="201377"/>
            <a:chOff x="5308985" y="532629"/>
            <a:chExt cx="156756" cy="156756"/>
          </a:xfrm>
        </p:grpSpPr>
        <p:sp>
          <p:nvSpPr>
            <p:cNvPr id="71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72" name="等腰三角形 71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80" name="矩形 79"/>
          <p:cNvSpPr/>
          <p:nvPr/>
        </p:nvSpPr>
        <p:spPr bwMode="auto">
          <a:xfrm>
            <a:off x="2819297" y="4610358"/>
            <a:ext cx="1629751" cy="27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请到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楼。 </a:t>
            </a:r>
          </a:p>
        </p:txBody>
      </p:sp>
      <p:grpSp>
        <p:nvGrpSpPr>
          <p:cNvPr id="81" name="组合 8204"/>
          <p:cNvGrpSpPr/>
          <p:nvPr/>
        </p:nvGrpSpPr>
        <p:grpSpPr bwMode="auto">
          <a:xfrm flipH="1">
            <a:off x="4449541" y="4648023"/>
            <a:ext cx="201477" cy="201377"/>
            <a:chOff x="5308985" y="532629"/>
            <a:chExt cx="156756" cy="156756"/>
          </a:xfrm>
        </p:grpSpPr>
        <p:sp>
          <p:nvSpPr>
            <p:cNvPr id="82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3" name="等腰三角形 82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84" name="矩形 83"/>
          <p:cNvSpPr/>
          <p:nvPr/>
        </p:nvSpPr>
        <p:spPr bwMode="auto">
          <a:xfrm>
            <a:off x="1567634" y="3639354"/>
            <a:ext cx="1932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下楼。</a:t>
            </a:r>
          </a:p>
        </p:txBody>
      </p:sp>
      <p:grpSp>
        <p:nvGrpSpPr>
          <p:cNvPr id="85" name="组合 8204"/>
          <p:cNvGrpSpPr/>
          <p:nvPr/>
        </p:nvGrpSpPr>
        <p:grpSpPr bwMode="auto">
          <a:xfrm flipH="1">
            <a:off x="3437578" y="3626219"/>
            <a:ext cx="201477" cy="201377"/>
            <a:chOff x="5308985" y="532629"/>
            <a:chExt cx="156756" cy="156756"/>
          </a:xfrm>
        </p:grpSpPr>
        <p:sp>
          <p:nvSpPr>
            <p:cNvPr id="86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7" name="等腰三角形 86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93292" y="1803569"/>
            <a:ext cx="1024746" cy="1681001"/>
            <a:chOff x="4393292" y="1803569"/>
            <a:chExt cx="1024746" cy="1681001"/>
          </a:xfrm>
        </p:grpSpPr>
        <p:sp>
          <p:nvSpPr>
            <p:cNvPr id="40" name="六边形 39"/>
            <p:cNvSpPr/>
            <p:nvPr/>
          </p:nvSpPr>
          <p:spPr bwMode="auto">
            <a:xfrm rot="16200000">
              <a:off x="4423721" y="2583875"/>
              <a:ext cx="966996" cy="834393"/>
            </a:xfrm>
            <a:prstGeom prst="hexagon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58" name="矩形 57"/>
            <p:cNvSpPr/>
            <p:nvPr/>
          </p:nvSpPr>
          <p:spPr>
            <a:xfrm>
              <a:off x="4439372" y="2813134"/>
              <a:ext cx="978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This way,</a:t>
              </a:r>
            </a:p>
            <a:p>
              <a:pPr algn="ctr" defTabSz="914400"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please.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 bwMode="auto">
            <a:xfrm>
              <a:off x="4393292" y="1803569"/>
              <a:ext cx="826232" cy="832351"/>
              <a:chOff x="4413699" y="771550"/>
              <a:chExt cx="642483" cy="647816"/>
            </a:xfrm>
          </p:grpSpPr>
          <p:cxnSp>
            <p:nvCxnSpPr>
              <p:cNvPr id="89" name="直接连接符 88"/>
              <p:cNvCxnSpPr>
                <a:endCxn id="90" idx="5"/>
              </p:cNvCxnSpPr>
              <p:nvPr/>
            </p:nvCxnSpPr>
            <p:spPr>
              <a:xfrm flipH="1" flipV="1">
                <a:off x="4613582" y="971611"/>
                <a:ext cx="442600" cy="447755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椭圆 89"/>
              <p:cNvSpPr/>
              <p:nvPr/>
            </p:nvSpPr>
            <p:spPr>
              <a:xfrm>
                <a:off x="4413699" y="771550"/>
                <a:ext cx="233198" cy="23340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</p:grpSp>
      </p:grpSp>
      <p:sp>
        <p:nvSpPr>
          <p:cNvPr id="91" name="矩形 90"/>
          <p:cNvSpPr/>
          <p:nvPr/>
        </p:nvSpPr>
        <p:spPr bwMode="auto">
          <a:xfrm>
            <a:off x="2109588" y="1808981"/>
            <a:ext cx="1932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这边请。</a:t>
            </a:r>
          </a:p>
        </p:txBody>
      </p:sp>
      <p:grpSp>
        <p:nvGrpSpPr>
          <p:cNvPr id="92" name="组合 8204"/>
          <p:cNvGrpSpPr/>
          <p:nvPr/>
        </p:nvGrpSpPr>
        <p:grpSpPr bwMode="auto">
          <a:xfrm flipH="1">
            <a:off x="4043032" y="1846646"/>
            <a:ext cx="201477" cy="201377"/>
            <a:chOff x="5308985" y="532629"/>
            <a:chExt cx="156756" cy="156756"/>
          </a:xfrm>
        </p:grpSpPr>
        <p:sp>
          <p:nvSpPr>
            <p:cNvPr id="93" name="圆角矩形 8203"/>
            <p:cNvSpPr/>
            <p:nvPr/>
          </p:nvSpPr>
          <p:spPr>
            <a:xfrm>
              <a:off x="5308985" y="532629"/>
              <a:ext cx="156756" cy="1567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381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94" name="等腰三角形 93"/>
            <p:cNvSpPr/>
            <p:nvPr/>
          </p:nvSpPr>
          <p:spPr>
            <a:xfrm rot="5400000">
              <a:off x="5361352" y="588458"/>
              <a:ext cx="52405" cy="4603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4" grpId="0"/>
      <p:bldP spid="61" grpId="0"/>
      <p:bldP spid="65" grpId="0"/>
      <p:bldP spid="69" grpId="0"/>
      <p:bldP spid="80" grpId="0"/>
      <p:bldP spid="84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矩形 109"/>
          <p:cNvSpPr/>
          <p:nvPr/>
        </p:nvSpPr>
        <p:spPr>
          <a:xfrm>
            <a:off x="559702" y="156629"/>
            <a:ext cx="3762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Direction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指路与带领</a:t>
            </a:r>
          </a:p>
        </p:txBody>
      </p:sp>
      <p:grpSp>
        <p:nvGrpSpPr>
          <p:cNvPr id="116" name="组合 115"/>
          <p:cNvGrpSpPr/>
          <p:nvPr/>
        </p:nvGrpSpPr>
        <p:grpSpPr>
          <a:xfrm>
            <a:off x="6247610" y="300506"/>
            <a:ext cx="6407150" cy="261610"/>
            <a:chOff x="5839837" y="133673"/>
            <a:chExt cx="6407150" cy="261610"/>
          </a:xfrm>
        </p:grpSpPr>
        <p:sp>
          <p:nvSpPr>
            <p:cNvPr id="104" name="圆角矩形 24"/>
            <p:cNvSpPr/>
            <p:nvPr/>
          </p:nvSpPr>
          <p:spPr bwMode="auto">
            <a:xfrm>
              <a:off x="6752767" y="172103"/>
              <a:ext cx="832413" cy="204381"/>
            </a:xfrm>
            <a:prstGeom prst="roundRect">
              <a:avLst>
                <a:gd name="adj" fmla="val 21670"/>
              </a:avLst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9"/>
            <p:cNvSpPr txBox="1">
              <a:spLocks noChangeArrowheads="1"/>
            </p:cNvSpPr>
            <p:nvPr/>
          </p:nvSpPr>
          <p:spPr bwMode="auto">
            <a:xfrm>
              <a:off x="5839837" y="133673"/>
              <a:ext cx="64071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Greeting</a:t>
              </a:r>
              <a:r>
                <a:rPr kumimoji="1" lang="en-US" altLang="zh-CN" sz="11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 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</a:t>
              </a:r>
              <a:r>
                <a:rPr kumimoji="1" lang="en-US" altLang="zh-CN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Direction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 Thanks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Apologies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Check in 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</a:t>
              </a:r>
              <a:r>
                <a:rPr kumimoji="1" lang="zh-CN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Farewell  </a:t>
              </a:r>
              <a:r>
                <a:rPr kumimoji="1" lang="zh-CN" altLang="en-US" sz="800" b="1" dirty="0">
                  <a:solidFill>
                    <a:srgbClr val="C00000"/>
                  </a:solidFill>
                  <a:latin typeface="Arial" panose="020B0604020202020204" pitchFamily="34" charset="0"/>
                  <a:ea typeface="汉仪大宋简" panose="02010609000101010101" pitchFamily="49" charset="-122"/>
                </a:rPr>
                <a:t>｜  </a:t>
              </a:r>
              <a:r>
                <a:rPr kumimoji="1" lang="en-US" altLang="zh-CN" sz="1000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Hotel place      </a:t>
              </a:r>
              <a:endParaRPr kumimoji="1" lang="zh-CN" altLang="en-US" sz="1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-1" y="6721939"/>
            <a:ext cx="12192001" cy="136061"/>
            <a:chOff x="-17464" y="5040313"/>
            <a:chExt cx="9169644" cy="123825"/>
          </a:xfrm>
        </p:grpSpPr>
        <p:sp>
          <p:nvSpPr>
            <p:cNvPr id="107" name="矩形 106"/>
            <p:cNvSpPr/>
            <p:nvPr/>
          </p:nvSpPr>
          <p:spPr bwMode="auto">
            <a:xfrm flipH="1">
              <a:off x="-17463" y="5040313"/>
              <a:ext cx="9169643" cy="1238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 bwMode="auto">
            <a:xfrm flipH="1">
              <a:off x="-17464" y="5040313"/>
              <a:ext cx="4586530" cy="123825"/>
            </a:xfrm>
            <a:prstGeom prst="rect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0" y="206375"/>
            <a:ext cx="555626" cy="407988"/>
            <a:chOff x="-20638" y="206375"/>
            <a:chExt cx="555626" cy="407988"/>
          </a:xfrm>
        </p:grpSpPr>
        <p:sp>
          <p:nvSpPr>
            <p:cNvPr id="112" name="Freeform 5"/>
            <p:cNvSpPr/>
            <p:nvPr userDrawn="1"/>
          </p:nvSpPr>
          <p:spPr bwMode="auto">
            <a:xfrm>
              <a:off x="-20638" y="206375"/>
              <a:ext cx="555626" cy="407988"/>
            </a:xfrm>
            <a:custGeom>
              <a:avLst/>
              <a:gdLst>
                <a:gd name="T0" fmla="*/ 0 w 350"/>
                <a:gd name="T1" fmla="*/ 0 h 259"/>
                <a:gd name="T2" fmla="*/ 0 w 350"/>
                <a:gd name="T3" fmla="*/ 2147483646 h 259"/>
                <a:gd name="T4" fmla="*/ 2147483646 w 350"/>
                <a:gd name="T5" fmla="*/ 2147483646 h 259"/>
                <a:gd name="T6" fmla="*/ 2147483646 w 350"/>
                <a:gd name="T7" fmla="*/ 0 h 259"/>
                <a:gd name="T8" fmla="*/ 0 w 350"/>
                <a:gd name="T9" fmla="*/ 0 h 259"/>
                <a:gd name="T10" fmla="*/ 0 w 350"/>
                <a:gd name="T11" fmla="*/ 0 h 2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0" h="259">
                  <a:moveTo>
                    <a:pt x="0" y="0"/>
                  </a:moveTo>
                  <a:lnTo>
                    <a:pt x="0" y="259"/>
                  </a:lnTo>
                  <a:lnTo>
                    <a:pt x="350" y="259"/>
                  </a:lnTo>
                  <a:lnTo>
                    <a:pt x="3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3" name="组合 8"/>
            <p:cNvGrpSpPr/>
            <p:nvPr userDrawn="1"/>
          </p:nvGrpSpPr>
          <p:grpSpPr bwMode="auto">
            <a:xfrm>
              <a:off x="107950" y="288925"/>
              <a:ext cx="314325" cy="242888"/>
              <a:chOff x="3607537" y="1105554"/>
              <a:chExt cx="210592" cy="162096"/>
            </a:xfrm>
          </p:grpSpPr>
          <p:sp>
            <p:nvSpPr>
              <p:cNvPr id="114" name="燕尾形 8"/>
              <p:cNvSpPr/>
              <p:nvPr/>
            </p:nvSpPr>
            <p:spPr>
              <a:xfrm>
                <a:off x="3607537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燕尾形 9"/>
              <p:cNvSpPr/>
              <p:nvPr/>
            </p:nvSpPr>
            <p:spPr>
              <a:xfrm>
                <a:off x="3707515" y="1105554"/>
                <a:ext cx="109551" cy="162096"/>
              </a:xfrm>
              <a:prstGeom prst="chevron">
                <a:avLst>
                  <a:gd name="adj" fmla="val 5990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95" name="矩形 94"/>
          <p:cNvSpPr/>
          <p:nvPr/>
        </p:nvSpPr>
        <p:spPr>
          <a:xfrm>
            <a:off x="696567" y="1479782"/>
            <a:ext cx="5952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/>
              <a:t>当国外客人需要前台带领或指明到某处时</a:t>
            </a:r>
            <a:r>
              <a:rPr lang="en-US" altLang="zh-CN" dirty="0"/>
              <a:t>……</a:t>
            </a:r>
          </a:p>
        </p:txBody>
      </p:sp>
      <p:sp>
        <p:nvSpPr>
          <p:cNvPr id="96" name="矩形 2"/>
          <p:cNvSpPr>
            <a:spLocks noChangeArrowheads="1"/>
          </p:cNvSpPr>
          <p:nvPr/>
        </p:nvSpPr>
        <p:spPr bwMode="auto">
          <a:xfrm>
            <a:off x="782577" y="4402452"/>
            <a:ext cx="5025172" cy="119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100" dirty="0">
                <a:solidFill>
                  <a:srgbClr val="71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of professional PPT designer in China. 6 years of making professional PPT, 500 case studies for the classical PPT, make sure you will be satisfied. RAPIDPPT differs from the traditional production model, and create a new PPT experience.</a:t>
            </a: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576" y="2111514"/>
            <a:ext cx="5025171" cy="207160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8" name="组合 97"/>
          <p:cNvGrpSpPr/>
          <p:nvPr/>
        </p:nvGrpSpPr>
        <p:grpSpPr bwMode="auto">
          <a:xfrm>
            <a:off x="928615" y="5403068"/>
            <a:ext cx="844736" cy="288105"/>
            <a:chOff x="575840" y="4317136"/>
            <a:chExt cx="663451" cy="226709"/>
          </a:xfrm>
        </p:grpSpPr>
        <p:sp>
          <p:nvSpPr>
            <p:cNvPr id="99" name="圆角矩形 1"/>
            <p:cNvSpPr/>
            <p:nvPr/>
          </p:nvSpPr>
          <p:spPr>
            <a:xfrm>
              <a:off x="575840" y="4317136"/>
              <a:ext cx="621929" cy="22670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254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00" name="半闭框 99"/>
            <p:cNvSpPr/>
            <p:nvPr/>
          </p:nvSpPr>
          <p:spPr>
            <a:xfrm rot="8100000">
              <a:off x="652107" y="4401039"/>
              <a:ext cx="60378" cy="58902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1" name="TextBox 6"/>
            <p:cNvSpPr txBox="1">
              <a:spLocks noChangeArrowheads="1"/>
            </p:cNvSpPr>
            <p:nvPr/>
          </p:nvSpPr>
          <p:spPr bwMode="auto">
            <a:xfrm>
              <a:off x="682296" y="4345315"/>
              <a:ext cx="556995" cy="18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zh-CN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6873348" y="2162957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Excuse me, where’s the toilet/restroom please?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请问洗手间在哪儿？</a:t>
            </a:r>
          </a:p>
        </p:txBody>
      </p:sp>
      <p:sp>
        <p:nvSpPr>
          <p:cNvPr id="105" name="矩形 104"/>
          <p:cNvSpPr/>
          <p:nvPr/>
        </p:nvSpPr>
        <p:spPr>
          <a:xfrm>
            <a:off x="6873348" y="2978939"/>
            <a:ext cx="5318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It’s over there. Turn right at the corner, please. </a:t>
            </a: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在那边，前面角落处右转。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altLang="zh-CN" sz="2000" b="1" dirty="0">
                <a:solidFill>
                  <a:srgbClr val="C00000"/>
                </a:solidFill>
              </a:rPr>
              <a:t>Please go to the 2nd floor. You’ll see it after you get off the elevator.</a:t>
            </a:r>
          </a:p>
          <a:p>
            <a:pPr lvl="0"/>
            <a:r>
              <a:rPr lang="en-US" altLang="zh-CN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—</a:t>
            </a: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请您上</a:t>
            </a:r>
            <a:r>
              <a:rPr lang="en-US" altLang="zh-CN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2</a:t>
            </a:r>
            <a:r>
              <a: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楼，出电梯就可以看到。 </a:t>
            </a:r>
            <a:endParaRPr lang="en-US" altLang="zh-CN" sz="16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6" name="worker_50874"/>
          <p:cNvSpPr>
            <a:spLocks noChangeAspect="1"/>
          </p:cNvSpPr>
          <p:nvPr/>
        </p:nvSpPr>
        <p:spPr bwMode="auto">
          <a:xfrm>
            <a:off x="6185125" y="2249862"/>
            <a:ext cx="470313" cy="510272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7" name="telemarketing-phone-operator_395"/>
          <p:cNvSpPr>
            <a:spLocks noChangeAspect="1"/>
          </p:cNvSpPr>
          <p:nvPr/>
        </p:nvSpPr>
        <p:spPr bwMode="auto">
          <a:xfrm>
            <a:off x="6223765" y="3046371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8" name="worker_50874"/>
          <p:cNvSpPr>
            <a:spLocks noChangeAspect="1"/>
          </p:cNvSpPr>
          <p:nvPr/>
        </p:nvSpPr>
        <p:spPr bwMode="auto">
          <a:xfrm>
            <a:off x="6185125" y="4727390"/>
            <a:ext cx="470313" cy="510272"/>
          </a:xfrm>
          <a:custGeom>
            <a:avLst/>
            <a:gdLst>
              <a:gd name="connsiteX0" fmla="*/ 191479 w 561065"/>
              <a:gd name="connsiteY0" fmla="*/ 375902 h 608735"/>
              <a:gd name="connsiteX1" fmla="*/ 245437 w 561065"/>
              <a:gd name="connsiteY1" fmla="*/ 535655 h 608735"/>
              <a:gd name="connsiteX2" fmla="*/ 250809 w 561065"/>
              <a:gd name="connsiteY2" fmla="*/ 420563 h 608735"/>
              <a:gd name="connsiteX3" fmla="*/ 246371 w 561065"/>
              <a:gd name="connsiteY3" fmla="*/ 411817 h 608735"/>
              <a:gd name="connsiteX4" fmla="*/ 228911 w 561065"/>
              <a:gd name="connsiteY4" fmla="*/ 377418 h 608735"/>
              <a:gd name="connsiteX5" fmla="*/ 280299 w 561065"/>
              <a:gd name="connsiteY5" fmla="*/ 393743 h 608735"/>
              <a:gd name="connsiteX6" fmla="*/ 332563 w 561065"/>
              <a:gd name="connsiteY6" fmla="*/ 376718 h 608735"/>
              <a:gd name="connsiteX7" fmla="*/ 314811 w 561065"/>
              <a:gd name="connsiteY7" fmla="*/ 411817 h 608735"/>
              <a:gd name="connsiteX8" fmla="*/ 310373 w 561065"/>
              <a:gd name="connsiteY8" fmla="*/ 420563 h 608735"/>
              <a:gd name="connsiteX9" fmla="*/ 315745 w 561065"/>
              <a:gd name="connsiteY9" fmla="*/ 535655 h 608735"/>
              <a:gd name="connsiteX10" fmla="*/ 369644 w 561065"/>
              <a:gd name="connsiteY10" fmla="*/ 375960 h 608735"/>
              <a:gd name="connsiteX11" fmla="*/ 443223 w 561065"/>
              <a:gd name="connsiteY11" fmla="*/ 403946 h 608735"/>
              <a:gd name="connsiteX12" fmla="*/ 506290 w 561065"/>
              <a:gd name="connsiteY12" fmla="*/ 430241 h 608735"/>
              <a:gd name="connsiteX13" fmla="*/ 507925 w 561065"/>
              <a:gd name="connsiteY13" fmla="*/ 430999 h 608735"/>
              <a:gd name="connsiteX14" fmla="*/ 510728 w 561065"/>
              <a:gd name="connsiteY14" fmla="*/ 432573 h 608735"/>
              <a:gd name="connsiteX15" fmla="*/ 528831 w 561065"/>
              <a:gd name="connsiteY15" fmla="*/ 452630 h 608735"/>
              <a:gd name="connsiteX16" fmla="*/ 528831 w 561065"/>
              <a:gd name="connsiteY16" fmla="*/ 452688 h 608735"/>
              <a:gd name="connsiteX17" fmla="*/ 532042 w 561065"/>
              <a:gd name="connsiteY17" fmla="*/ 462308 h 608735"/>
              <a:gd name="connsiteX18" fmla="*/ 558671 w 561065"/>
              <a:gd name="connsiteY18" fmla="*/ 548307 h 608735"/>
              <a:gd name="connsiteX19" fmla="*/ 560539 w 561065"/>
              <a:gd name="connsiteY19" fmla="*/ 555828 h 608735"/>
              <a:gd name="connsiteX20" fmla="*/ 561065 w 561065"/>
              <a:gd name="connsiteY20" fmla="*/ 562824 h 608735"/>
              <a:gd name="connsiteX21" fmla="*/ 515166 w 561065"/>
              <a:gd name="connsiteY21" fmla="*/ 608710 h 608735"/>
              <a:gd name="connsiteX22" fmla="*/ 471311 w 561065"/>
              <a:gd name="connsiteY22" fmla="*/ 608710 h 608735"/>
              <a:gd name="connsiteX23" fmla="*/ 283044 w 561065"/>
              <a:gd name="connsiteY23" fmla="*/ 608710 h 608735"/>
              <a:gd name="connsiteX24" fmla="*/ 280532 w 561065"/>
              <a:gd name="connsiteY24" fmla="*/ 608710 h 608735"/>
              <a:gd name="connsiteX25" fmla="*/ 278080 w 561065"/>
              <a:gd name="connsiteY25" fmla="*/ 608710 h 608735"/>
              <a:gd name="connsiteX26" fmla="*/ 89812 w 561065"/>
              <a:gd name="connsiteY26" fmla="*/ 608710 h 608735"/>
              <a:gd name="connsiteX27" fmla="*/ 45957 w 561065"/>
              <a:gd name="connsiteY27" fmla="*/ 608710 h 608735"/>
              <a:gd name="connsiteX28" fmla="*/ 0 w 561065"/>
              <a:gd name="connsiteY28" fmla="*/ 562824 h 608735"/>
              <a:gd name="connsiteX29" fmla="*/ 584 w 561065"/>
              <a:gd name="connsiteY29" fmla="*/ 555828 h 608735"/>
              <a:gd name="connsiteX30" fmla="*/ 2453 w 561065"/>
              <a:gd name="connsiteY30" fmla="*/ 548307 h 608735"/>
              <a:gd name="connsiteX31" fmla="*/ 29081 w 561065"/>
              <a:gd name="connsiteY31" fmla="*/ 462308 h 608735"/>
              <a:gd name="connsiteX32" fmla="*/ 32234 w 561065"/>
              <a:gd name="connsiteY32" fmla="*/ 452688 h 608735"/>
              <a:gd name="connsiteX33" fmla="*/ 32234 w 561065"/>
              <a:gd name="connsiteY33" fmla="*/ 452630 h 608735"/>
              <a:gd name="connsiteX34" fmla="*/ 50395 w 561065"/>
              <a:gd name="connsiteY34" fmla="*/ 432457 h 608735"/>
              <a:gd name="connsiteX35" fmla="*/ 53198 w 561065"/>
              <a:gd name="connsiteY35" fmla="*/ 430941 h 608735"/>
              <a:gd name="connsiteX36" fmla="*/ 54833 w 561065"/>
              <a:gd name="connsiteY36" fmla="*/ 430125 h 608735"/>
              <a:gd name="connsiteX37" fmla="*/ 117901 w 561065"/>
              <a:gd name="connsiteY37" fmla="*/ 403888 h 608735"/>
              <a:gd name="connsiteX38" fmla="*/ 191479 w 561065"/>
              <a:gd name="connsiteY38" fmla="*/ 375902 h 608735"/>
              <a:gd name="connsiteX39" fmla="*/ 277747 w 561065"/>
              <a:gd name="connsiteY39" fmla="*/ 0 h 608735"/>
              <a:gd name="connsiteX40" fmla="*/ 277980 w 561065"/>
              <a:gd name="connsiteY40" fmla="*/ 0 h 608735"/>
              <a:gd name="connsiteX41" fmla="*/ 278214 w 561065"/>
              <a:gd name="connsiteY41" fmla="*/ 0 h 608735"/>
              <a:gd name="connsiteX42" fmla="*/ 280491 w 561065"/>
              <a:gd name="connsiteY42" fmla="*/ 0 h 608735"/>
              <a:gd name="connsiteX43" fmla="*/ 282768 w 561065"/>
              <a:gd name="connsiteY43" fmla="*/ 0 h 608735"/>
              <a:gd name="connsiteX44" fmla="*/ 283001 w 561065"/>
              <a:gd name="connsiteY44" fmla="*/ 0 h 608735"/>
              <a:gd name="connsiteX45" fmla="*/ 283235 w 561065"/>
              <a:gd name="connsiteY45" fmla="*/ 0 h 608735"/>
              <a:gd name="connsiteX46" fmla="*/ 401988 w 561065"/>
              <a:gd name="connsiteY46" fmla="*/ 118656 h 608735"/>
              <a:gd name="connsiteX47" fmla="*/ 400470 w 561065"/>
              <a:gd name="connsiteY47" fmla="*/ 162854 h 608735"/>
              <a:gd name="connsiteX48" fmla="*/ 427093 w 561065"/>
              <a:gd name="connsiteY48" fmla="*/ 188509 h 608735"/>
              <a:gd name="connsiteX49" fmla="*/ 394456 w 561065"/>
              <a:gd name="connsiteY49" fmla="*/ 242969 h 608735"/>
              <a:gd name="connsiteX50" fmla="*/ 342436 w 561065"/>
              <a:gd name="connsiteY50" fmla="*/ 326465 h 608735"/>
              <a:gd name="connsiteX51" fmla="*/ 283001 w 561065"/>
              <a:gd name="connsiteY51" fmla="*/ 354745 h 608735"/>
              <a:gd name="connsiteX52" fmla="*/ 280491 w 561065"/>
              <a:gd name="connsiteY52" fmla="*/ 354803 h 608735"/>
              <a:gd name="connsiteX53" fmla="*/ 277980 w 561065"/>
              <a:gd name="connsiteY53" fmla="*/ 354745 h 608735"/>
              <a:gd name="connsiteX54" fmla="*/ 218136 w 561065"/>
              <a:gd name="connsiteY54" fmla="*/ 326116 h 608735"/>
              <a:gd name="connsiteX55" fmla="*/ 166467 w 561065"/>
              <a:gd name="connsiteY55" fmla="*/ 242969 h 608735"/>
              <a:gd name="connsiteX56" fmla="*/ 133830 w 561065"/>
              <a:gd name="connsiteY56" fmla="*/ 188509 h 608735"/>
              <a:gd name="connsiteX57" fmla="*/ 160453 w 561065"/>
              <a:gd name="connsiteY57" fmla="*/ 162970 h 608735"/>
              <a:gd name="connsiteX58" fmla="*/ 158877 w 561065"/>
              <a:gd name="connsiteY58" fmla="*/ 118715 h 608735"/>
              <a:gd name="connsiteX59" fmla="*/ 277747 w 561065"/>
              <a:gd name="connsiteY59" fmla="*/ 0 h 60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1065" h="608735">
                <a:moveTo>
                  <a:pt x="191479" y="375902"/>
                </a:moveTo>
                <a:cubicBezTo>
                  <a:pt x="195917" y="394559"/>
                  <a:pt x="238604" y="518455"/>
                  <a:pt x="245437" y="535655"/>
                </a:cubicBezTo>
                <a:lnTo>
                  <a:pt x="250809" y="420563"/>
                </a:lnTo>
                <a:cubicBezTo>
                  <a:pt x="248999" y="417881"/>
                  <a:pt x="247773" y="414732"/>
                  <a:pt x="246371" y="411817"/>
                </a:cubicBezTo>
                <a:lnTo>
                  <a:pt x="228911" y="377418"/>
                </a:lnTo>
                <a:cubicBezTo>
                  <a:pt x="241466" y="387446"/>
                  <a:pt x="259860" y="393743"/>
                  <a:pt x="280299" y="393743"/>
                </a:cubicBezTo>
                <a:cubicBezTo>
                  <a:pt x="301263" y="393743"/>
                  <a:pt x="320008" y="387155"/>
                  <a:pt x="332563" y="376718"/>
                </a:cubicBezTo>
                <a:lnTo>
                  <a:pt x="314811" y="411817"/>
                </a:lnTo>
                <a:cubicBezTo>
                  <a:pt x="313409" y="414732"/>
                  <a:pt x="312183" y="417881"/>
                  <a:pt x="310373" y="420563"/>
                </a:cubicBezTo>
                <a:lnTo>
                  <a:pt x="315745" y="535655"/>
                </a:lnTo>
                <a:cubicBezTo>
                  <a:pt x="322519" y="518455"/>
                  <a:pt x="365089" y="394618"/>
                  <a:pt x="369644" y="375960"/>
                </a:cubicBezTo>
                <a:cubicBezTo>
                  <a:pt x="394754" y="384881"/>
                  <a:pt x="419397" y="393685"/>
                  <a:pt x="443223" y="403946"/>
                </a:cubicBezTo>
                <a:cubicBezTo>
                  <a:pt x="443223" y="403946"/>
                  <a:pt x="490757" y="422895"/>
                  <a:pt x="506290" y="430241"/>
                </a:cubicBezTo>
                <a:cubicBezTo>
                  <a:pt x="506815" y="430475"/>
                  <a:pt x="507341" y="430766"/>
                  <a:pt x="507925" y="430999"/>
                </a:cubicBezTo>
                <a:cubicBezTo>
                  <a:pt x="509210" y="431699"/>
                  <a:pt x="510261" y="432224"/>
                  <a:pt x="510728" y="432573"/>
                </a:cubicBezTo>
                <a:cubicBezTo>
                  <a:pt x="518553" y="437238"/>
                  <a:pt x="524976" y="444234"/>
                  <a:pt x="528831" y="452630"/>
                </a:cubicBezTo>
                <a:lnTo>
                  <a:pt x="528831" y="452688"/>
                </a:lnTo>
                <a:cubicBezTo>
                  <a:pt x="530232" y="455720"/>
                  <a:pt x="531342" y="458985"/>
                  <a:pt x="532042" y="462308"/>
                </a:cubicBezTo>
                <a:cubicBezTo>
                  <a:pt x="538408" y="481607"/>
                  <a:pt x="552539" y="524694"/>
                  <a:pt x="558671" y="548307"/>
                </a:cubicBezTo>
                <a:cubicBezTo>
                  <a:pt x="559547" y="550697"/>
                  <a:pt x="560131" y="553204"/>
                  <a:pt x="560539" y="555828"/>
                </a:cubicBezTo>
                <a:cubicBezTo>
                  <a:pt x="560831" y="558102"/>
                  <a:pt x="561065" y="560492"/>
                  <a:pt x="561065" y="562824"/>
                </a:cubicBezTo>
                <a:cubicBezTo>
                  <a:pt x="561065" y="588187"/>
                  <a:pt x="540510" y="608710"/>
                  <a:pt x="515166" y="608710"/>
                </a:cubicBezTo>
                <a:lnTo>
                  <a:pt x="471311" y="608710"/>
                </a:lnTo>
                <a:lnTo>
                  <a:pt x="283044" y="608710"/>
                </a:lnTo>
                <a:lnTo>
                  <a:pt x="280532" y="608710"/>
                </a:lnTo>
                <a:lnTo>
                  <a:pt x="278080" y="608710"/>
                </a:lnTo>
                <a:cubicBezTo>
                  <a:pt x="215305" y="608768"/>
                  <a:pt x="152529" y="608710"/>
                  <a:pt x="89812" y="608710"/>
                </a:cubicBezTo>
                <a:lnTo>
                  <a:pt x="45957" y="608710"/>
                </a:lnTo>
                <a:cubicBezTo>
                  <a:pt x="20555" y="608710"/>
                  <a:pt x="0" y="588187"/>
                  <a:pt x="0" y="562824"/>
                </a:cubicBezTo>
                <a:cubicBezTo>
                  <a:pt x="0" y="560492"/>
                  <a:pt x="175" y="558102"/>
                  <a:pt x="584" y="555828"/>
                </a:cubicBezTo>
                <a:cubicBezTo>
                  <a:pt x="934" y="553263"/>
                  <a:pt x="1577" y="550697"/>
                  <a:pt x="2453" y="548307"/>
                </a:cubicBezTo>
                <a:cubicBezTo>
                  <a:pt x="8584" y="524577"/>
                  <a:pt x="22657" y="481607"/>
                  <a:pt x="29081" y="462308"/>
                </a:cubicBezTo>
                <a:cubicBezTo>
                  <a:pt x="29782" y="458985"/>
                  <a:pt x="30833" y="455720"/>
                  <a:pt x="32234" y="452688"/>
                </a:cubicBezTo>
                <a:lnTo>
                  <a:pt x="32234" y="452630"/>
                </a:lnTo>
                <a:cubicBezTo>
                  <a:pt x="36147" y="444234"/>
                  <a:pt x="42512" y="437238"/>
                  <a:pt x="50395" y="432457"/>
                </a:cubicBezTo>
                <a:cubicBezTo>
                  <a:pt x="50863" y="432107"/>
                  <a:pt x="51855" y="431524"/>
                  <a:pt x="53198" y="430941"/>
                </a:cubicBezTo>
                <a:cubicBezTo>
                  <a:pt x="53724" y="430591"/>
                  <a:pt x="54308" y="430358"/>
                  <a:pt x="54833" y="430125"/>
                </a:cubicBezTo>
                <a:cubicBezTo>
                  <a:pt x="70308" y="422895"/>
                  <a:pt x="117901" y="403888"/>
                  <a:pt x="117901" y="403888"/>
                </a:cubicBezTo>
                <a:cubicBezTo>
                  <a:pt x="141726" y="393626"/>
                  <a:pt x="166311" y="384823"/>
                  <a:pt x="191479" y="375902"/>
                </a:cubicBezTo>
                <a:close/>
                <a:moveTo>
                  <a:pt x="277747" y="0"/>
                </a:moveTo>
                <a:lnTo>
                  <a:pt x="277980" y="0"/>
                </a:lnTo>
                <a:lnTo>
                  <a:pt x="278214" y="0"/>
                </a:lnTo>
                <a:lnTo>
                  <a:pt x="280491" y="0"/>
                </a:lnTo>
                <a:lnTo>
                  <a:pt x="282768" y="0"/>
                </a:lnTo>
                <a:lnTo>
                  <a:pt x="283001" y="0"/>
                </a:lnTo>
                <a:lnTo>
                  <a:pt x="283235" y="0"/>
                </a:lnTo>
                <a:cubicBezTo>
                  <a:pt x="348858" y="0"/>
                  <a:pt x="402105" y="53118"/>
                  <a:pt x="401988" y="118656"/>
                </a:cubicBezTo>
                <a:cubicBezTo>
                  <a:pt x="401988" y="125420"/>
                  <a:pt x="400470" y="154807"/>
                  <a:pt x="400470" y="162854"/>
                </a:cubicBezTo>
                <a:cubicBezTo>
                  <a:pt x="403331" y="163029"/>
                  <a:pt x="429954" y="156673"/>
                  <a:pt x="427093" y="188509"/>
                </a:cubicBezTo>
                <a:cubicBezTo>
                  <a:pt x="421021" y="256030"/>
                  <a:pt x="395215" y="242969"/>
                  <a:pt x="394456" y="242969"/>
                </a:cubicBezTo>
                <a:cubicBezTo>
                  <a:pt x="381670" y="283901"/>
                  <a:pt x="361820" y="309964"/>
                  <a:pt x="342436" y="326465"/>
                </a:cubicBezTo>
                <a:cubicBezTo>
                  <a:pt x="312485" y="351946"/>
                  <a:pt x="283468" y="354745"/>
                  <a:pt x="283001" y="354745"/>
                </a:cubicBezTo>
                <a:cubicBezTo>
                  <a:pt x="282125" y="354803"/>
                  <a:pt x="281250" y="354803"/>
                  <a:pt x="280491" y="354803"/>
                </a:cubicBezTo>
                <a:cubicBezTo>
                  <a:pt x="279615" y="354803"/>
                  <a:pt x="278856" y="354745"/>
                  <a:pt x="277980" y="354745"/>
                </a:cubicBezTo>
                <a:cubicBezTo>
                  <a:pt x="277455" y="354745"/>
                  <a:pt x="248263" y="351946"/>
                  <a:pt x="218136" y="326116"/>
                </a:cubicBezTo>
                <a:cubicBezTo>
                  <a:pt x="198811" y="309556"/>
                  <a:pt x="179136" y="283609"/>
                  <a:pt x="166467" y="242969"/>
                </a:cubicBezTo>
                <a:cubicBezTo>
                  <a:pt x="165649" y="242969"/>
                  <a:pt x="139902" y="256030"/>
                  <a:pt x="133830" y="188509"/>
                </a:cubicBezTo>
                <a:cubicBezTo>
                  <a:pt x="130969" y="156731"/>
                  <a:pt x="157592" y="163087"/>
                  <a:pt x="160453" y="162970"/>
                </a:cubicBezTo>
                <a:cubicBezTo>
                  <a:pt x="160453" y="154807"/>
                  <a:pt x="158877" y="125478"/>
                  <a:pt x="158877" y="118715"/>
                </a:cubicBezTo>
                <a:cubicBezTo>
                  <a:pt x="158877" y="53177"/>
                  <a:pt x="212123" y="0"/>
                  <a:pt x="277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9" name="telemarketing-phone-operator_395"/>
          <p:cNvSpPr>
            <a:spLocks noChangeAspect="1"/>
          </p:cNvSpPr>
          <p:nvPr/>
        </p:nvSpPr>
        <p:spPr bwMode="auto">
          <a:xfrm>
            <a:off x="6223765" y="5625499"/>
            <a:ext cx="405636" cy="510272"/>
          </a:xfrm>
          <a:custGeom>
            <a:avLst/>
            <a:gdLst>
              <a:gd name="T0" fmla="*/ 345 w 378"/>
              <a:gd name="T1" fmla="*/ 289 h 476"/>
              <a:gd name="T2" fmla="*/ 279 w 378"/>
              <a:gd name="T3" fmla="*/ 249 h 476"/>
              <a:gd name="T4" fmla="*/ 268 w 378"/>
              <a:gd name="T5" fmla="*/ 136 h 476"/>
              <a:gd name="T6" fmla="*/ 259 w 378"/>
              <a:gd name="T7" fmla="*/ 161 h 476"/>
              <a:gd name="T8" fmla="*/ 229 w 378"/>
              <a:gd name="T9" fmla="*/ 220 h 476"/>
              <a:gd name="T10" fmla="*/ 231 w 378"/>
              <a:gd name="T11" fmla="*/ 243 h 476"/>
              <a:gd name="T12" fmla="*/ 140 w 378"/>
              <a:gd name="T13" fmla="*/ 247 h 476"/>
              <a:gd name="T14" fmla="*/ 145 w 378"/>
              <a:gd name="T15" fmla="*/ 220 h 476"/>
              <a:gd name="T16" fmla="*/ 114 w 378"/>
              <a:gd name="T17" fmla="*/ 161 h 476"/>
              <a:gd name="T18" fmla="*/ 110 w 378"/>
              <a:gd name="T19" fmla="*/ 153 h 476"/>
              <a:gd name="T20" fmla="*/ 115 w 378"/>
              <a:gd name="T21" fmla="*/ 148 h 476"/>
              <a:gd name="T22" fmla="*/ 191 w 378"/>
              <a:gd name="T23" fmla="*/ 213 h 476"/>
              <a:gd name="T24" fmla="*/ 195 w 378"/>
              <a:gd name="T25" fmla="*/ 220 h 476"/>
              <a:gd name="T26" fmla="*/ 212 w 378"/>
              <a:gd name="T27" fmla="*/ 220 h 476"/>
              <a:gd name="T28" fmla="*/ 221 w 378"/>
              <a:gd name="T29" fmla="*/ 213 h 476"/>
              <a:gd name="T30" fmla="*/ 213 w 378"/>
              <a:gd name="T31" fmla="*/ 204 h 476"/>
              <a:gd name="T32" fmla="*/ 192 w 378"/>
              <a:gd name="T33" fmla="*/ 204 h 476"/>
              <a:gd name="T34" fmla="*/ 118 w 378"/>
              <a:gd name="T35" fmla="*/ 145 h 476"/>
              <a:gd name="T36" fmla="*/ 112 w 378"/>
              <a:gd name="T37" fmla="*/ 127 h 476"/>
              <a:gd name="T38" fmla="*/ 232 w 378"/>
              <a:gd name="T39" fmla="*/ 95 h 476"/>
              <a:gd name="T40" fmla="*/ 262 w 378"/>
              <a:gd name="T41" fmla="*/ 130 h 476"/>
              <a:gd name="T42" fmla="*/ 266 w 378"/>
              <a:gd name="T43" fmla="*/ 121 h 476"/>
              <a:gd name="T44" fmla="*/ 269 w 378"/>
              <a:gd name="T45" fmla="*/ 125 h 476"/>
              <a:gd name="T46" fmla="*/ 250 w 378"/>
              <a:gd name="T47" fmla="*/ 48 h 476"/>
              <a:gd name="T48" fmla="*/ 250 w 378"/>
              <a:gd name="T49" fmla="*/ 47 h 476"/>
              <a:gd name="T50" fmla="*/ 135 w 378"/>
              <a:gd name="T51" fmla="*/ 36 h 476"/>
              <a:gd name="T52" fmla="*/ 102 w 378"/>
              <a:gd name="T53" fmla="*/ 117 h 476"/>
              <a:gd name="T54" fmla="*/ 92 w 378"/>
              <a:gd name="T55" fmla="*/ 131 h 476"/>
              <a:gd name="T56" fmla="*/ 107 w 378"/>
              <a:gd name="T57" fmla="*/ 153 h 476"/>
              <a:gd name="T58" fmla="*/ 94 w 378"/>
              <a:gd name="T59" fmla="*/ 249 h 476"/>
              <a:gd name="T60" fmla="*/ 59 w 378"/>
              <a:gd name="T61" fmla="*/ 262 h 476"/>
              <a:gd name="T62" fmla="*/ 32 w 378"/>
              <a:gd name="T63" fmla="*/ 281 h 476"/>
              <a:gd name="T64" fmla="*/ 0 w 378"/>
              <a:gd name="T65" fmla="*/ 416 h 476"/>
              <a:gd name="T66" fmla="*/ 10 w 378"/>
              <a:gd name="T67" fmla="*/ 440 h 476"/>
              <a:gd name="T68" fmla="*/ 177 w 378"/>
              <a:gd name="T69" fmla="*/ 474 h 476"/>
              <a:gd name="T70" fmla="*/ 359 w 378"/>
              <a:gd name="T71" fmla="*/ 444 h 476"/>
              <a:gd name="T72" fmla="*/ 370 w 378"/>
              <a:gd name="T73" fmla="*/ 432 h 476"/>
              <a:gd name="T74" fmla="*/ 345 w 378"/>
              <a:gd name="T75" fmla="*/ 289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" h="476">
                <a:moveTo>
                  <a:pt x="345" y="289"/>
                </a:moveTo>
                <a:cubicBezTo>
                  <a:pt x="336" y="271"/>
                  <a:pt x="294" y="255"/>
                  <a:pt x="279" y="249"/>
                </a:cubicBezTo>
                <a:cubicBezTo>
                  <a:pt x="256" y="199"/>
                  <a:pt x="268" y="136"/>
                  <a:pt x="268" y="136"/>
                </a:cubicBezTo>
                <a:cubicBezTo>
                  <a:pt x="264" y="154"/>
                  <a:pt x="259" y="161"/>
                  <a:pt x="259" y="161"/>
                </a:cubicBezTo>
                <a:cubicBezTo>
                  <a:pt x="255" y="193"/>
                  <a:pt x="229" y="220"/>
                  <a:pt x="229" y="220"/>
                </a:cubicBezTo>
                <a:cubicBezTo>
                  <a:pt x="228" y="229"/>
                  <a:pt x="229" y="236"/>
                  <a:pt x="231" y="243"/>
                </a:cubicBezTo>
                <a:cubicBezTo>
                  <a:pt x="190" y="309"/>
                  <a:pt x="157" y="274"/>
                  <a:pt x="140" y="247"/>
                </a:cubicBezTo>
                <a:cubicBezTo>
                  <a:pt x="143" y="240"/>
                  <a:pt x="145" y="231"/>
                  <a:pt x="145" y="220"/>
                </a:cubicBezTo>
                <a:cubicBezTo>
                  <a:pt x="145" y="220"/>
                  <a:pt x="118" y="193"/>
                  <a:pt x="114" y="161"/>
                </a:cubicBezTo>
                <a:cubicBezTo>
                  <a:pt x="114" y="161"/>
                  <a:pt x="112" y="158"/>
                  <a:pt x="110" y="153"/>
                </a:cubicBezTo>
                <a:cubicBezTo>
                  <a:pt x="112" y="152"/>
                  <a:pt x="113" y="150"/>
                  <a:pt x="115" y="148"/>
                </a:cubicBezTo>
                <a:cubicBezTo>
                  <a:pt x="115" y="148"/>
                  <a:pt x="125" y="193"/>
                  <a:pt x="191" y="213"/>
                </a:cubicBezTo>
                <a:cubicBezTo>
                  <a:pt x="191" y="213"/>
                  <a:pt x="189" y="218"/>
                  <a:pt x="195" y="220"/>
                </a:cubicBezTo>
                <a:lnTo>
                  <a:pt x="212" y="220"/>
                </a:lnTo>
                <a:cubicBezTo>
                  <a:pt x="212" y="220"/>
                  <a:pt x="221" y="220"/>
                  <a:pt x="221" y="213"/>
                </a:cubicBezTo>
                <a:cubicBezTo>
                  <a:pt x="221" y="210"/>
                  <a:pt x="221" y="204"/>
                  <a:pt x="213" y="204"/>
                </a:cubicBezTo>
                <a:lnTo>
                  <a:pt x="192" y="204"/>
                </a:lnTo>
                <a:cubicBezTo>
                  <a:pt x="192" y="204"/>
                  <a:pt x="153" y="203"/>
                  <a:pt x="118" y="145"/>
                </a:cubicBezTo>
                <a:cubicBezTo>
                  <a:pt x="118" y="145"/>
                  <a:pt x="114" y="136"/>
                  <a:pt x="112" y="127"/>
                </a:cubicBezTo>
                <a:cubicBezTo>
                  <a:pt x="190" y="132"/>
                  <a:pt x="231" y="96"/>
                  <a:pt x="232" y="95"/>
                </a:cubicBezTo>
                <a:cubicBezTo>
                  <a:pt x="233" y="99"/>
                  <a:pt x="240" y="121"/>
                  <a:pt x="262" y="130"/>
                </a:cubicBezTo>
                <a:cubicBezTo>
                  <a:pt x="262" y="130"/>
                  <a:pt x="263" y="122"/>
                  <a:pt x="266" y="121"/>
                </a:cubicBezTo>
                <a:cubicBezTo>
                  <a:pt x="266" y="121"/>
                  <a:pt x="269" y="122"/>
                  <a:pt x="269" y="125"/>
                </a:cubicBezTo>
                <a:cubicBezTo>
                  <a:pt x="269" y="125"/>
                  <a:pt x="275" y="69"/>
                  <a:pt x="250" y="48"/>
                </a:cubicBezTo>
                <a:lnTo>
                  <a:pt x="250" y="47"/>
                </a:lnTo>
                <a:cubicBezTo>
                  <a:pt x="196" y="0"/>
                  <a:pt x="135" y="36"/>
                  <a:pt x="135" y="36"/>
                </a:cubicBezTo>
                <a:cubicBezTo>
                  <a:pt x="101" y="58"/>
                  <a:pt x="100" y="99"/>
                  <a:pt x="102" y="117"/>
                </a:cubicBezTo>
                <a:cubicBezTo>
                  <a:pt x="96" y="116"/>
                  <a:pt x="90" y="118"/>
                  <a:pt x="92" y="131"/>
                </a:cubicBezTo>
                <a:cubicBezTo>
                  <a:pt x="92" y="131"/>
                  <a:pt x="98" y="153"/>
                  <a:pt x="107" y="153"/>
                </a:cubicBezTo>
                <a:cubicBezTo>
                  <a:pt x="109" y="176"/>
                  <a:pt x="110" y="215"/>
                  <a:pt x="94" y="249"/>
                </a:cubicBezTo>
                <a:cubicBezTo>
                  <a:pt x="77" y="257"/>
                  <a:pt x="59" y="262"/>
                  <a:pt x="59" y="262"/>
                </a:cubicBezTo>
                <a:cubicBezTo>
                  <a:pt x="40" y="270"/>
                  <a:pt x="32" y="281"/>
                  <a:pt x="32" y="281"/>
                </a:cubicBezTo>
                <a:cubicBezTo>
                  <a:pt x="3" y="323"/>
                  <a:pt x="0" y="416"/>
                  <a:pt x="0" y="416"/>
                </a:cubicBezTo>
                <a:cubicBezTo>
                  <a:pt x="0" y="438"/>
                  <a:pt x="10" y="440"/>
                  <a:pt x="10" y="440"/>
                </a:cubicBezTo>
                <a:cubicBezTo>
                  <a:pt x="75" y="469"/>
                  <a:pt x="177" y="474"/>
                  <a:pt x="177" y="474"/>
                </a:cubicBezTo>
                <a:cubicBezTo>
                  <a:pt x="282" y="476"/>
                  <a:pt x="359" y="444"/>
                  <a:pt x="359" y="444"/>
                </a:cubicBezTo>
                <a:cubicBezTo>
                  <a:pt x="370" y="437"/>
                  <a:pt x="370" y="432"/>
                  <a:pt x="370" y="432"/>
                </a:cubicBezTo>
                <a:cubicBezTo>
                  <a:pt x="378" y="365"/>
                  <a:pt x="345" y="289"/>
                  <a:pt x="345" y="2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6873348" y="4689524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Thank you. 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谢谢！</a:t>
            </a:r>
          </a:p>
        </p:txBody>
      </p:sp>
      <p:sp>
        <p:nvSpPr>
          <p:cNvPr id="131" name="矩形 130"/>
          <p:cNvSpPr/>
          <p:nvPr/>
        </p:nvSpPr>
        <p:spPr>
          <a:xfrm>
            <a:off x="6873348" y="5528576"/>
            <a:ext cx="516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My pleasure./You are welcome. 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不客气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95" grpId="0"/>
      <p:bldP spid="96" grpId="0"/>
      <p:bldP spid="103" grpId="0"/>
      <p:bldP spid="105" grpId="0"/>
      <p:bldP spid="130" grpId="0"/>
      <p:bldP spid="1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酒店基础英语培训01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文本框 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文本框 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TextBox 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直接连接符 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TextBox 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直接连接符 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TextBox 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直接连接符 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TextBox 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直接连接符 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Rectangle 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TextBox 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直接连接符 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TextBox 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直接连接符 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TextBox 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直接连接符 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Rectangle 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TextBox 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文本框 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文本框 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文本框 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文本框 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9154459"/>
  <p:tag name="MH_LIBRARY" val="GRAPHIC"/>
  <p:tag name="MH_ORDER" val="文本框 55"/>
</p:tagLst>
</file>

<file path=ppt/theme/theme1.xml><?xml version="1.0" encoding="utf-8"?>
<a:theme xmlns:a="http://schemas.openxmlformats.org/drawingml/2006/main" name="Office Theme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80106"/>
      </a:accent1>
      <a:accent2>
        <a:srgbClr val="F65050"/>
      </a:accent2>
      <a:accent3>
        <a:srgbClr val="FC7C7C"/>
      </a:accent3>
      <a:accent4>
        <a:srgbClr val="FE6666"/>
      </a:accent4>
      <a:accent5>
        <a:srgbClr val="EE2222"/>
      </a:accent5>
      <a:accent6>
        <a:srgbClr val="D22828"/>
      </a:accent6>
      <a:hlink>
        <a:srgbClr val="B80106"/>
      </a:hlink>
      <a:folHlink>
        <a:srgbClr val="BFBFBF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778495"/>
    </a:dk2>
    <a:lt2>
      <a:srgbClr val="F0F0F0"/>
    </a:lt2>
    <a:accent1>
      <a:srgbClr val="B80106"/>
    </a:accent1>
    <a:accent2>
      <a:srgbClr val="F65050"/>
    </a:accent2>
    <a:accent3>
      <a:srgbClr val="FC7C7C"/>
    </a:accent3>
    <a:accent4>
      <a:srgbClr val="FE6666"/>
    </a:accent4>
    <a:accent5>
      <a:srgbClr val="EE2222"/>
    </a:accent5>
    <a:accent6>
      <a:srgbClr val="D22828"/>
    </a:accent6>
    <a:hlink>
      <a:srgbClr val="B8010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2364</Words>
  <Application>Microsoft Office PowerPoint</Application>
  <PresentationFormat>宽屏</PresentationFormat>
  <Paragraphs>493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Typeecanoe</vt:lpstr>
      <vt:lpstr>微软雅黑</vt:lpstr>
      <vt:lpstr>Arial</vt:lpstr>
      <vt:lpstr>Arial Black</vt:lpstr>
      <vt:lpstr>Calibri</vt:lpstr>
      <vt:lpstr>Calibri Light</vt:lpstr>
      <vt:lpstr>Comic Sans MS</vt:lpstr>
      <vt:lpstr>Segoe UI Semibold</vt:lpstr>
      <vt:lpstr>Sylfaen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87</cp:revision>
  <dcterms:created xsi:type="dcterms:W3CDTF">2017-08-18T03:02:00Z</dcterms:created>
  <dcterms:modified xsi:type="dcterms:W3CDTF">2021-01-05T14:06:14Z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