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5"/>
  </p:notesMasterIdLst>
  <p:sldIdLst>
    <p:sldId id="264" r:id="rId2"/>
    <p:sldId id="260" r:id="rId3"/>
    <p:sldId id="259" r:id="rId4"/>
    <p:sldId id="272" r:id="rId5"/>
    <p:sldId id="276" r:id="rId6"/>
    <p:sldId id="274" r:id="rId7"/>
    <p:sldId id="277" r:id="rId8"/>
    <p:sldId id="335" r:id="rId9"/>
    <p:sldId id="278" r:id="rId10"/>
    <p:sldId id="336" r:id="rId11"/>
    <p:sldId id="279" r:id="rId12"/>
    <p:sldId id="280" r:id="rId13"/>
    <p:sldId id="281" r:id="rId14"/>
    <p:sldId id="283" r:id="rId15"/>
    <p:sldId id="282" r:id="rId16"/>
    <p:sldId id="284" r:id="rId17"/>
    <p:sldId id="299" r:id="rId18"/>
    <p:sldId id="286" r:id="rId19"/>
    <p:sldId id="301" r:id="rId20"/>
    <p:sldId id="287" r:id="rId21"/>
    <p:sldId id="311" r:id="rId22"/>
    <p:sldId id="290" r:id="rId23"/>
    <p:sldId id="288" r:id="rId24"/>
    <p:sldId id="297" r:id="rId25"/>
    <p:sldId id="292" r:id="rId26"/>
    <p:sldId id="293" r:id="rId27"/>
    <p:sldId id="337" r:id="rId28"/>
    <p:sldId id="294" r:id="rId29"/>
    <p:sldId id="295" r:id="rId30"/>
    <p:sldId id="296" r:id="rId31"/>
    <p:sldId id="298" r:id="rId32"/>
    <p:sldId id="312" r:id="rId33"/>
    <p:sldId id="303" r:id="rId34"/>
    <p:sldId id="308" r:id="rId35"/>
    <p:sldId id="309" r:id="rId36"/>
    <p:sldId id="310" r:id="rId37"/>
    <p:sldId id="313" r:id="rId38"/>
    <p:sldId id="315" r:id="rId39"/>
    <p:sldId id="322" r:id="rId40"/>
    <p:sldId id="324" r:id="rId41"/>
    <p:sldId id="325" r:id="rId42"/>
    <p:sldId id="326" r:id="rId43"/>
    <p:sldId id="320" r:id="rId44"/>
    <p:sldId id="327" r:id="rId45"/>
    <p:sldId id="328" r:id="rId46"/>
    <p:sldId id="329" r:id="rId47"/>
    <p:sldId id="321" r:id="rId48"/>
    <p:sldId id="330" r:id="rId49"/>
    <p:sldId id="331" r:id="rId50"/>
    <p:sldId id="332" r:id="rId51"/>
    <p:sldId id="333" r:id="rId52"/>
    <p:sldId id="334" r:id="rId53"/>
    <p:sldId id="338" r:id="rId5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89">
          <p15:clr>
            <a:srgbClr val="A4A3A4"/>
          </p15:clr>
        </p15:guide>
        <p15:guide id="2" pos="5813">
          <p15:clr>
            <a:srgbClr val="A4A3A4"/>
          </p15:clr>
        </p15:guide>
        <p15:guide id="3" orient="horz" pos="3045">
          <p15:clr>
            <a:srgbClr val="A4A3A4"/>
          </p15:clr>
        </p15:guide>
        <p15:guide id="4" pos="1912">
          <p15:clr>
            <a:srgbClr val="A4A3A4"/>
          </p15:clr>
        </p15:guide>
        <p15:guide id="5" pos="3840">
          <p15:clr>
            <a:srgbClr val="A4A3A4"/>
          </p15:clr>
        </p15:guide>
        <p15:guide id="6" orient="horz" pos="3543">
          <p15:clr>
            <a:srgbClr val="A4A3A4"/>
          </p15:clr>
        </p15:guide>
        <p15:guide id="7" pos="778">
          <p15:clr>
            <a:srgbClr val="A4A3A4"/>
          </p15:clr>
        </p15:guide>
        <p15:guide id="8" orient="horz" pos="2886">
          <p15:clr>
            <a:srgbClr val="A4A3A4"/>
          </p15:clr>
        </p15:guide>
        <p15:guide id="9" orient="horz" pos="29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3346"/>
    <a:srgbClr val="5D7381"/>
    <a:srgbClr val="724F5F"/>
    <a:srgbClr val="821C1C"/>
    <a:srgbClr val="D25261"/>
    <a:srgbClr val="D47176"/>
    <a:srgbClr val="DE6564"/>
    <a:srgbClr val="CE4253"/>
    <a:srgbClr val="CB2B2B"/>
    <a:srgbClr val="926E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424" autoAdjust="0"/>
  </p:normalViewPr>
  <p:slideViewPr>
    <p:cSldViewPr snapToGrid="0" showGuides="1">
      <p:cViewPr varScale="1">
        <p:scale>
          <a:sx n="78" d="100"/>
          <a:sy n="78" d="100"/>
        </p:scale>
        <p:origin x="378" y="78"/>
      </p:cViewPr>
      <p:guideLst>
        <p:guide orient="horz" pos="1389"/>
        <p:guide pos="5813"/>
        <p:guide orient="horz" pos="3045"/>
        <p:guide pos="1912"/>
        <p:guide pos="3840"/>
        <p:guide orient="horz" pos="3543"/>
        <p:guide pos="778"/>
        <p:guide orient="horz" pos="2886"/>
        <p:guide orient="horz" pos="2908"/>
      </p:guideLst>
    </p:cSldViewPr>
  </p:slideViewPr>
  <p:outlineViewPr>
    <p:cViewPr>
      <p:scale>
        <a:sx n="33" d="100"/>
        <a:sy n="33" d="100"/>
      </p:scale>
      <p:origin x="0" y="-602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5C4831-F121-42F4-8EAE-C880C0A9BC24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0D660-B84D-46D3-A5AA-0EF880F5BFC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0D660-B84D-46D3-A5AA-0EF880F5BFCC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0D660-B84D-46D3-A5AA-0EF880F5BFCC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0D660-B84D-46D3-A5AA-0EF880F5BFCC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0D660-B84D-46D3-A5AA-0EF880F5BFCC}" type="slidenum">
              <a:rPr lang="zh-CN" altLang="en-US" smtClean="0"/>
              <a:t>32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0D660-B84D-46D3-A5AA-0EF880F5BFCC}" type="slidenum">
              <a:rPr lang="zh-CN" altLang="en-US" smtClean="0"/>
              <a:t>35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0D660-B84D-46D3-A5AA-0EF880F5BFCC}" type="slidenum">
              <a:rPr lang="zh-CN" altLang="en-US" smtClean="0"/>
              <a:t>40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0D660-B84D-46D3-A5AA-0EF880F5BFCC}" type="slidenum">
              <a:rPr lang="zh-CN" altLang="en-US" smtClean="0"/>
              <a:t>42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0D660-B84D-46D3-A5AA-0EF880F5BFCC}" type="slidenum">
              <a:rPr lang="zh-CN" altLang="en-US" smtClean="0"/>
              <a:t>48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378C0-B696-4384-8A29-2C7602F5FB7B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5C255-D3A6-4D82-9723-829AB352329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378C0-B696-4384-8A29-2C7602F5FB7B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5C255-D3A6-4D82-9723-829AB352329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378C0-B696-4384-8A29-2C7602F5FB7B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5C255-D3A6-4D82-9723-829AB352329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378C0-B696-4384-8A29-2C7602F5FB7B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5C255-D3A6-4D82-9723-829AB352329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378C0-B696-4384-8A29-2C7602F5FB7B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5C255-D3A6-4D82-9723-829AB352329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378C0-B696-4384-8A29-2C7602F5FB7B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5C255-D3A6-4D82-9723-829AB352329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378C0-B696-4384-8A29-2C7602F5FB7B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5C255-D3A6-4D82-9723-829AB352329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378C0-B696-4384-8A29-2C7602F5FB7B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5C255-D3A6-4D82-9723-829AB352329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378C0-B696-4384-8A29-2C7602F5FB7B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5C255-D3A6-4D82-9723-829AB352329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378C0-B696-4384-8A29-2C7602F5FB7B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5C255-D3A6-4D82-9723-829AB352329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378C0-B696-4384-8A29-2C7602F5FB7B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5C255-D3A6-4D82-9723-829AB352329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91000">
              <a:schemeClr val="bg1">
                <a:lumMod val="9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378C0-B696-4384-8A29-2C7602F5FB7B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5C255-D3A6-4D82-9723-829AB352329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矩形 30"/>
          <p:cNvSpPr/>
          <p:nvPr/>
        </p:nvSpPr>
        <p:spPr>
          <a:xfrm>
            <a:off x="0" y="6581033"/>
            <a:ext cx="12192000" cy="276965"/>
          </a:xfrm>
          <a:prstGeom prst="rect">
            <a:avLst/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文本框 19"/>
          <p:cNvSpPr txBox="1"/>
          <p:nvPr/>
        </p:nvSpPr>
        <p:spPr>
          <a:xfrm>
            <a:off x="5469072" y="2623566"/>
            <a:ext cx="469872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8800" b="1" dirty="0">
                <a:ln w="12700">
                  <a:noFill/>
                </a:ln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流程革命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666339" y="-417438"/>
            <a:ext cx="6556113" cy="7187789"/>
            <a:chOff x="666339" y="-417438"/>
            <a:chExt cx="6556113" cy="7187789"/>
          </a:xfrm>
          <a:solidFill>
            <a:srgbClr val="C73346"/>
          </a:solidFill>
        </p:grpSpPr>
        <p:sp>
          <p:nvSpPr>
            <p:cNvPr id="3" name="椭圆 2"/>
            <p:cNvSpPr/>
            <p:nvPr/>
          </p:nvSpPr>
          <p:spPr>
            <a:xfrm>
              <a:off x="1477389" y="3820884"/>
              <a:ext cx="2949467" cy="294946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>
              <a:off x="5724412" y="609866"/>
              <a:ext cx="1498040" cy="14980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等腰三角形 20"/>
            <p:cNvSpPr/>
            <p:nvPr/>
          </p:nvSpPr>
          <p:spPr>
            <a:xfrm rot="2864466">
              <a:off x="4087370" y="914896"/>
              <a:ext cx="560335" cy="5028208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椭圆 21"/>
            <p:cNvSpPr/>
            <p:nvPr/>
          </p:nvSpPr>
          <p:spPr>
            <a:xfrm>
              <a:off x="666339" y="-417438"/>
              <a:ext cx="2093126" cy="209312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等腰三角形 28"/>
            <p:cNvSpPr/>
            <p:nvPr/>
          </p:nvSpPr>
          <p:spPr>
            <a:xfrm rot="16820430" flipH="1">
              <a:off x="3594815" y="-1579996"/>
              <a:ext cx="356947" cy="4602479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0" name="文本框 29"/>
          <p:cNvSpPr txBox="1"/>
          <p:nvPr/>
        </p:nvSpPr>
        <p:spPr>
          <a:xfrm>
            <a:off x="5611657" y="4895507"/>
            <a:ext cx="2800767" cy="400110"/>
          </a:xfrm>
          <a:prstGeom prst="rect">
            <a:avLst/>
          </a:prstGeom>
          <a:solidFill>
            <a:srgbClr val="5D7381"/>
          </a:solidFill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王玉荣   葛新红 </a:t>
            </a:r>
            <a:r>
              <a:rPr lang="en-US" altLang="zh-CN" dirty="0"/>
              <a:t>【</a:t>
            </a:r>
            <a:r>
              <a:rPr lang="zh-CN" altLang="en-US" dirty="0"/>
              <a:t>著</a:t>
            </a:r>
            <a:r>
              <a:rPr lang="en-US" altLang="zh-CN" dirty="0"/>
              <a:t>】</a:t>
            </a:r>
            <a:endParaRPr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5469072" y="4015531"/>
            <a:ext cx="582723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b="1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让战略落地的流程管理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9629021" y="232216"/>
            <a:ext cx="22749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>
                <a:solidFill>
                  <a:srgbClr val="724F5F"/>
                </a:solidFill>
                <a:latin typeface="迷你简水滴" panose="02010609000101010101" pitchFamily="49" charset="-122"/>
                <a:ea typeface="迷你简水滴" panose="02010609000101010101" pitchFamily="49" charset="-122"/>
              </a:rPr>
              <a:t>AMT</a:t>
            </a:r>
            <a:r>
              <a:rPr lang="zh-CN" altLang="en-US" sz="2000" b="1" dirty="0">
                <a:solidFill>
                  <a:srgbClr val="724F5F"/>
                </a:solidFill>
                <a:latin typeface="迷你简水滴" panose="02010609000101010101" pitchFamily="49" charset="-122"/>
                <a:ea typeface="迷你简水滴" panose="02010609000101010101" pitchFamily="49" charset="-122"/>
              </a:rPr>
              <a:t>流程价值系列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529769" y="5595579"/>
            <a:ext cx="1778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汇报人：</a:t>
            </a: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xiazaii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直接连接符 26"/>
          <p:cNvCxnSpPr/>
          <p:nvPr/>
        </p:nvCxnSpPr>
        <p:spPr>
          <a:xfrm>
            <a:off x="-231457" y="5709105"/>
            <a:ext cx="13396685" cy="0"/>
          </a:xfrm>
          <a:prstGeom prst="line">
            <a:avLst/>
          </a:prstGeom>
          <a:ln w="28575">
            <a:solidFill>
              <a:srgbClr val="C733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平行四边形 24"/>
          <p:cNvSpPr/>
          <p:nvPr/>
        </p:nvSpPr>
        <p:spPr>
          <a:xfrm>
            <a:off x="2671400" y="5404305"/>
            <a:ext cx="7170057" cy="609600"/>
          </a:xfrm>
          <a:prstGeom prst="parallelogram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 rot="2166662">
            <a:off x="444293" y="285750"/>
            <a:ext cx="510321" cy="559490"/>
            <a:chOff x="10531216" y="5336498"/>
            <a:chExt cx="1234921" cy="1353905"/>
          </a:xfrm>
          <a:solidFill>
            <a:srgbClr val="C73346"/>
          </a:solidFill>
        </p:grpSpPr>
        <p:sp>
          <p:nvSpPr>
            <p:cNvPr id="3" name="椭圆 2"/>
            <p:cNvSpPr/>
            <p:nvPr/>
          </p:nvSpPr>
          <p:spPr>
            <a:xfrm>
              <a:off x="10683987" y="6134836"/>
              <a:ext cx="555567" cy="55556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4" name="椭圆 3"/>
            <p:cNvSpPr/>
            <p:nvPr/>
          </p:nvSpPr>
          <p:spPr>
            <a:xfrm>
              <a:off x="11483964" y="5530003"/>
              <a:ext cx="282173" cy="2821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5" name="等腰三角形 4"/>
            <p:cNvSpPr/>
            <p:nvPr/>
          </p:nvSpPr>
          <p:spPr>
            <a:xfrm rot="2864466">
              <a:off x="11175607" y="5587459"/>
              <a:ext cx="105546" cy="94712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10531216" y="5336498"/>
              <a:ext cx="394265" cy="39426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7" name="等腰三角形 6"/>
            <p:cNvSpPr/>
            <p:nvPr/>
          </p:nvSpPr>
          <p:spPr>
            <a:xfrm rot="16820430" flipH="1">
              <a:off x="11082829" y="5117517"/>
              <a:ext cx="67235" cy="86693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1101627" y="202317"/>
            <a:ext cx="2802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流程与组织的关系</a:t>
            </a:r>
          </a:p>
        </p:txBody>
      </p:sp>
      <p:sp>
        <p:nvSpPr>
          <p:cNvPr id="9" name="圆角矩形 8"/>
          <p:cNvSpPr/>
          <p:nvPr/>
        </p:nvSpPr>
        <p:spPr>
          <a:xfrm>
            <a:off x="8602584" y="1899111"/>
            <a:ext cx="2480318" cy="2480318"/>
          </a:xfrm>
          <a:prstGeom prst="roundRect">
            <a:avLst>
              <a:gd name="adj" fmla="val 9542"/>
            </a:avLst>
          </a:prstGeom>
          <a:solidFill>
            <a:srgbClr val="5D73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圆角矩形 9"/>
          <p:cNvSpPr/>
          <p:nvPr/>
        </p:nvSpPr>
        <p:spPr>
          <a:xfrm>
            <a:off x="4864413" y="1899111"/>
            <a:ext cx="2480318" cy="2480318"/>
          </a:xfrm>
          <a:prstGeom prst="roundRect">
            <a:avLst>
              <a:gd name="adj" fmla="val 9542"/>
            </a:avLst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圆角矩形 10"/>
          <p:cNvSpPr/>
          <p:nvPr/>
        </p:nvSpPr>
        <p:spPr>
          <a:xfrm>
            <a:off x="1126242" y="1899111"/>
            <a:ext cx="2480318" cy="2480318"/>
          </a:xfrm>
          <a:prstGeom prst="roundRect">
            <a:avLst>
              <a:gd name="adj" fmla="val 9542"/>
            </a:avLst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云形标注 11"/>
          <p:cNvSpPr/>
          <p:nvPr/>
        </p:nvSpPr>
        <p:spPr>
          <a:xfrm>
            <a:off x="1247728" y="1271856"/>
            <a:ext cx="2847344" cy="1907720"/>
          </a:xfrm>
          <a:prstGeom prst="cloudCallout">
            <a:avLst/>
          </a:prstGeom>
          <a:solidFill>
            <a:srgbClr val="D6D6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1716947" y="1581989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价值创造模式</a:t>
            </a:r>
            <a:endParaRPr lang="zh-CN" altLang="en-US" sz="2400" dirty="0">
              <a:solidFill>
                <a:srgbClr val="724F5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5575309" y="3798821"/>
            <a:ext cx="11144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组织调整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9110436" y="3753692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制定流程文件</a:t>
            </a:r>
            <a:endParaRPr lang="en-US" altLang="zh-CN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KSO_Shape"/>
          <p:cNvSpPr/>
          <p:nvPr/>
        </p:nvSpPr>
        <p:spPr bwMode="auto">
          <a:xfrm>
            <a:off x="1403090" y="3299008"/>
            <a:ext cx="958913" cy="909369"/>
          </a:xfrm>
          <a:custGeom>
            <a:avLst/>
            <a:gdLst/>
            <a:ahLst/>
            <a:cxnLst/>
            <a:rect l="0" t="0" r="r" b="b"/>
            <a:pathLst>
              <a:path w="1917701" h="1819275">
                <a:moveTo>
                  <a:pt x="711992" y="795933"/>
                </a:moveTo>
                <a:lnTo>
                  <a:pt x="722042" y="796197"/>
                </a:lnTo>
                <a:lnTo>
                  <a:pt x="731828" y="796462"/>
                </a:lnTo>
                <a:lnTo>
                  <a:pt x="742143" y="796991"/>
                </a:lnTo>
                <a:lnTo>
                  <a:pt x="751929" y="797784"/>
                </a:lnTo>
                <a:lnTo>
                  <a:pt x="761979" y="798577"/>
                </a:lnTo>
                <a:lnTo>
                  <a:pt x="771765" y="799635"/>
                </a:lnTo>
                <a:lnTo>
                  <a:pt x="781551" y="800957"/>
                </a:lnTo>
                <a:lnTo>
                  <a:pt x="791337" y="802544"/>
                </a:lnTo>
                <a:lnTo>
                  <a:pt x="800858" y="804130"/>
                </a:lnTo>
                <a:lnTo>
                  <a:pt x="810644" y="805981"/>
                </a:lnTo>
                <a:lnTo>
                  <a:pt x="820166" y="807832"/>
                </a:lnTo>
                <a:lnTo>
                  <a:pt x="829687" y="810212"/>
                </a:lnTo>
                <a:lnTo>
                  <a:pt x="839473" y="812592"/>
                </a:lnTo>
                <a:lnTo>
                  <a:pt x="848994" y="814972"/>
                </a:lnTo>
                <a:lnTo>
                  <a:pt x="858252" y="817616"/>
                </a:lnTo>
                <a:lnTo>
                  <a:pt x="867773" y="820525"/>
                </a:lnTo>
                <a:lnTo>
                  <a:pt x="886551" y="826871"/>
                </a:lnTo>
                <a:lnTo>
                  <a:pt x="905065" y="833746"/>
                </a:lnTo>
                <a:lnTo>
                  <a:pt x="923315" y="841415"/>
                </a:lnTo>
                <a:lnTo>
                  <a:pt x="941300" y="849612"/>
                </a:lnTo>
                <a:lnTo>
                  <a:pt x="959284" y="858603"/>
                </a:lnTo>
                <a:lnTo>
                  <a:pt x="976740" y="868122"/>
                </a:lnTo>
                <a:lnTo>
                  <a:pt x="993932" y="878170"/>
                </a:lnTo>
                <a:lnTo>
                  <a:pt x="1011123" y="889012"/>
                </a:lnTo>
                <a:lnTo>
                  <a:pt x="1003189" y="891392"/>
                </a:lnTo>
                <a:lnTo>
                  <a:pt x="995254" y="893772"/>
                </a:lnTo>
                <a:lnTo>
                  <a:pt x="987055" y="896416"/>
                </a:lnTo>
                <a:lnTo>
                  <a:pt x="979121" y="899325"/>
                </a:lnTo>
                <a:lnTo>
                  <a:pt x="971186" y="902762"/>
                </a:lnTo>
                <a:lnTo>
                  <a:pt x="962987" y="905936"/>
                </a:lnTo>
                <a:lnTo>
                  <a:pt x="955053" y="909638"/>
                </a:lnTo>
                <a:lnTo>
                  <a:pt x="947383" y="913604"/>
                </a:lnTo>
                <a:lnTo>
                  <a:pt x="939448" y="917835"/>
                </a:lnTo>
                <a:lnTo>
                  <a:pt x="932043" y="922066"/>
                </a:lnTo>
                <a:lnTo>
                  <a:pt x="924637" y="926826"/>
                </a:lnTo>
                <a:lnTo>
                  <a:pt x="917231" y="931850"/>
                </a:lnTo>
                <a:lnTo>
                  <a:pt x="910090" y="936874"/>
                </a:lnTo>
                <a:lnTo>
                  <a:pt x="902949" y="942427"/>
                </a:lnTo>
                <a:lnTo>
                  <a:pt x="896073" y="948509"/>
                </a:lnTo>
                <a:lnTo>
                  <a:pt x="889461" y="954326"/>
                </a:lnTo>
                <a:lnTo>
                  <a:pt x="883113" y="960937"/>
                </a:lnTo>
                <a:lnTo>
                  <a:pt x="877030" y="967812"/>
                </a:lnTo>
                <a:lnTo>
                  <a:pt x="871211" y="974952"/>
                </a:lnTo>
                <a:lnTo>
                  <a:pt x="865393" y="982356"/>
                </a:lnTo>
                <a:lnTo>
                  <a:pt x="859838" y="990024"/>
                </a:lnTo>
                <a:lnTo>
                  <a:pt x="854813" y="998486"/>
                </a:lnTo>
                <a:lnTo>
                  <a:pt x="850052" y="1006683"/>
                </a:lnTo>
                <a:lnTo>
                  <a:pt x="845556" y="1015674"/>
                </a:lnTo>
                <a:lnTo>
                  <a:pt x="841324" y="1025193"/>
                </a:lnTo>
                <a:lnTo>
                  <a:pt x="837886" y="1034713"/>
                </a:lnTo>
                <a:lnTo>
                  <a:pt x="834183" y="1044761"/>
                </a:lnTo>
                <a:lnTo>
                  <a:pt x="831274" y="1055074"/>
                </a:lnTo>
                <a:lnTo>
                  <a:pt x="828629" y="1066180"/>
                </a:lnTo>
                <a:lnTo>
                  <a:pt x="826249" y="1077550"/>
                </a:lnTo>
                <a:lnTo>
                  <a:pt x="824398" y="1089185"/>
                </a:lnTo>
                <a:lnTo>
                  <a:pt x="823340" y="1101349"/>
                </a:lnTo>
                <a:lnTo>
                  <a:pt x="822017" y="1115893"/>
                </a:lnTo>
                <a:lnTo>
                  <a:pt x="821488" y="1129907"/>
                </a:lnTo>
                <a:lnTo>
                  <a:pt x="821488" y="1143129"/>
                </a:lnTo>
                <a:lnTo>
                  <a:pt x="821753" y="1156086"/>
                </a:lnTo>
                <a:lnTo>
                  <a:pt x="822546" y="1168514"/>
                </a:lnTo>
                <a:lnTo>
                  <a:pt x="824133" y="1180413"/>
                </a:lnTo>
                <a:lnTo>
                  <a:pt x="825984" y="1192048"/>
                </a:lnTo>
                <a:lnTo>
                  <a:pt x="828100" y="1203154"/>
                </a:lnTo>
                <a:lnTo>
                  <a:pt x="830745" y="1213731"/>
                </a:lnTo>
                <a:lnTo>
                  <a:pt x="833654" y="1224044"/>
                </a:lnTo>
                <a:lnTo>
                  <a:pt x="836828" y="1233828"/>
                </a:lnTo>
                <a:lnTo>
                  <a:pt x="840531" y="1243348"/>
                </a:lnTo>
                <a:lnTo>
                  <a:pt x="844763" y="1252338"/>
                </a:lnTo>
                <a:lnTo>
                  <a:pt x="848994" y="1260800"/>
                </a:lnTo>
                <a:lnTo>
                  <a:pt x="853491" y="1269262"/>
                </a:lnTo>
                <a:lnTo>
                  <a:pt x="858516" y="1276930"/>
                </a:lnTo>
                <a:lnTo>
                  <a:pt x="863806" y="1284334"/>
                </a:lnTo>
                <a:lnTo>
                  <a:pt x="869360" y="1291474"/>
                </a:lnTo>
                <a:lnTo>
                  <a:pt x="874914" y="1298349"/>
                </a:lnTo>
                <a:lnTo>
                  <a:pt x="880997" y="1304960"/>
                </a:lnTo>
                <a:lnTo>
                  <a:pt x="887080" y="1311042"/>
                </a:lnTo>
                <a:lnTo>
                  <a:pt x="893428" y="1316859"/>
                </a:lnTo>
                <a:lnTo>
                  <a:pt x="900040" y="1322412"/>
                </a:lnTo>
                <a:lnTo>
                  <a:pt x="906652" y="1327436"/>
                </a:lnTo>
                <a:lnTo>
                  <a:pt x="913264" y="1332196"/>
                </a:lnTo>
                <a:lnTo>
                  <a:pt x="920405" y="1336956"/>
                </a:lnTo>
                <a:lnTo>
                  <a:pt x="927546" y="1341187"/>
                </a:lnTo>
                <a:lnTo>
                  <a:pt x="934687" y="1345417"/>
                </a:lnTo>
                <a:lnTo>
                  <a:pt x="941828" y="1349119"/>
                </a:lnTo>
                <a:lnTo>
                  <a:pt x="949234" y="1352821"/>
                </a:lnTo>
                <a:lnTo>
                  <a:pt x="956904" y="1355995"/>
                </a:lnTo>
                <a:lnTo>
                  <a:pt x="964310" y="1358903"/>
                </a:lnTo>
                <a:lnTo>
                  <a:pt x="971715" y="1361812"/>
                </a:lnTo>
                <a:lnTo>
                  <a:pt x="979121" y="1364456"/>
                </a:lnTo>
                <a:lnTo>
                  <a:pt x="986526" y="1366836"/>
                </a:lnTo>
                <a:lnTo>
                  <a:pt x="993932" y="1368952"/>
                </a:lnTo>
                <a:lnTo>
                  <a:pt x="1008479" y="1372654"/>
                </a:lnTo>
                <a:lnTo>
                  <a:pt x="1023025" y="1375562"/>
                </a:lnTo>
                <a:lnTo>
                  <a:pt x="1037043" y="1378471"/>
                </a:lnTo>
                <a:lnTo>
                  <a:pt x="1050532" y="1380058"/>
                </a:lnTo>
                <a:lnTo>
                  <a:pt x="1063227" y="1381380"/>
                </a:lnTo>
                <a:lnTo>
                  <a:pt x="1075129" y="1382438"/>
                </a:lnTo>
                <a:lnTo>
                  <a:pt x="1086237" y="1382702"/>
                </a:lnTo>
                <a:lnTo>
                  <a:pt x="1096287" y="1383231"/>
                </a:lnTo>
                <a:lnTo>
                  <a:pt x="1105015" y="1383495"/>
                </a:lnTo>
                <a:lnTo>
                  <a:pt x="1112421" y="1383231"/>
                </a:lnTo>
                <a:lnTo>
                  <a:pt x="1122736" y="1382702"/>
                </a:lnTo>
                <a:lnTo>
                  <a:pt x="1126703" y="1382438"/>
                </a:lnTo>
                <a:lnTo>
                  <a:pt x="1126703" y="1394337"/>
                </a:lnTo>
                <a:lnTo>
                  <a:pt x="1126968" y="1406236"/>
                </a:lnTo>
                <a:lnTo>
                  <a:pt x="1127232" y="1417607"/>
                </a:lnTo>
                <a:lnTo>
                  <a:pt x="1128025" y="1428977"/>
                </a:lnTo>
                <a:lnTo>
                  <a:pt x="1129083" y="1439554"/>
                </a:lnTo>
                <a:lnTo>
                  <a:pt x="1130141" y="1450131"/>
                </a:lnTo>
                <a:lnTo>
                  <a:pt x="1131728" y="1460444"/>
                </a:lnTo>
                <a:lnTo>
                  <a:pt x="1133580" y="1470228"/>
                </a:lnTo>
                <a:lnTo>
                  <a:pt x="1135431" y="1480012"/>
                </a:lnTo>
                <a:lnTo>
                  <a:pt x="1137547" y="1489267"/>
                </a:lnTo>
                <a:lnTo>
                  <a:pt x="1139927" y="1498522"/>
                </a:lnTo>
                <a:lnTo>
                  <a:pt x="1142572" y="1507513"/>
                </a:lnTo>
                <a:lnTo>
                  <a:pt x="1145481" y="1515710"/>
                </a:lnTo>
                <a:lnTo>
                  <a:pt x="1148391" y="1524172"/>
                </a:lnTo>
                <a:lnTo>
                  <a:pt x="1151564" y="1532105"/>
                </a:lnTo>
                <a:lnTo>
                  <a:pt x="1155003" y="1539773"/>
                </a:lnTo>
                <a:lnTo>
                  <a:pt x="1158441" y="1547442"/>
                </a:lnTo>
                <a:lnTo>
                  <a:pt x="1162408" y="1554581"/>
                </a:lnTo>
                <a:lnTo>
                  <a:pt x="1166111" y="1561721"/>
                </a:lnTo>
                <a:lnTo>
                  <a:pt x="1170078" y="1568596"/>
                </a:lnTo>
                <a:lnTo>
                  <a:pt x="1174575" y="1575207"/>
                </a:lnTo>
                <a:lnTo>
                  <a:pt x="1178806" y="1581553"/>
                </a:lnTo>
                <a:lnTo>
                  <a:pt x="1183038" y="1587370"/>
                </a:lnTo>
                <a:lnTo>
                  <a:pt x="1187799" y="1593452"/>
                </a:lnTo>
                <a:lnTo>
                  <a:pt x="1192560" y="1599005"/>
                </a:lnTo>
                <a:lnTo>
                  <a:pt x="1197320" y="1604558"/>
                </a:lnTo>
                <a:lnTo>
                  <a:pt x="1202346" y="1609582"/>
                </a:lnTo>
                <a:lnTo>
                  <a:pt x="1207635" y="1614607"/>
                </a:lnTo>
                <a:lnTo>
                  <a:pt x="1212660" y="1619366"/>
                </a:lnTo>
                <a:lnTo>
                  <a:pt x="1217950" y="1624126"/>
                </a:lnTo>
                <a:lnTo>
                  <a:pt x="1223240" y="1628357"/>
                </a:lnTo>
                <a:lnTo>
                  <a:pt x="1229058" y="1632852"/>
                </a:lnTo>
                <a:lnTo>
                  <a:pt x="1234348" y="1636819"/>
                </a:lnTo>
                <a:lnTo>
                  <a:pt x="1239902" y="1640521"/>
                </a:lnTo>
                <a:lnTo>
                  <a:pt x="1245721" y="1644487"/>
                </a:lnTo>
                <a:lnTo>
                  <a:pt x="1251540" y="1647660"/>
                </a:lnTo>
                <a:lnTo>
                  <a:pt x="1263177" y="1654271"/>
                </a:lnTo>
                <a:lnTo>
                  <a:pt x="1274814" y="1660353"/>
                </a:lnTo>
                <a:lnTo>
                  <a:pt x="1286716" y="1665377"/>
                </a:lnTo>
                <a:lnTo>
                  <a:pt x="1298882" y="1670137"/>
                </a:lnTo>
                <a:lnTo>
                  <a:pt x="1310784" y="1673839"/>
                </a:lnTo>
                <a:lnTo>
                  <a:pt x="1322686" y="1677541"/>
                </a:lnTo>
                <a:lnTo>
                  <a:pt x="1334588" y="1680714"/>
                </a:lnTo>
                <a:lnTo>
                  <a:pt x="1346225" y="1683094"/>
                </a:lnTo>
                <a:lnTo>
                  <a:pt x="1357862" y="1685474"/>
                </a:lnTo>
                <a:lnTo>
                  <a:pt x="1368971" y="1687325"/>
                </a:lnTo>
                <a:lnTo>
                  <a:pt x="1380079" y="1688382"/>
                </a:lnTo>
                <a:lnTo>
                  <a:pt x="1390658" y="1689705"/>
                </a:lnTo>
                <a:lnTo>
                  <a:pt x="1401238" y="1690498"/>
                </a:lnTo>
                <a:lnTo>
                  <a:pt x="1411024" y="1690762"/>
                </a:lnTo>
                <a:lnTo>
                  <a:pt x="1411817" y="1709537"/>
                </a:lnTo>
                <a:lnTo>
                  <a:pt x="1412346" y="1728311"/>
                </a:lnTo>
                <a:lnTo>
                  <a:pt x="1412875" y="1747086"/>
                </a:lnTo>
                <a:lnTo>
                  <a:pt x="1412875" y="1766125"/>
                </a:lnTo>
                <a:lnTo>
                  <a:pt x="1412346" y="1792832"/>
                </a:lnTo>
                <a:lnTo>
                  <a:pt x="1411553" y="1819275"/>
                </a:lnTo>
                <a:lnTo>
                  <a:pt x="793" y="1811078"/>
                </a:lnTo>
                <a:lnTo>
                  <a:pt x="264" y="1784635"/>
                </a:lnTo>
                <a:lnTo>
                  <a:pt x="0" y="1757928"/>
                </a:lnTo>
                <a:lnTo>
                  <a:pt x="529" y="1733071"/>
                </a:lnTo>
                <a:lnTo>
                  <a:pt x="1058" y="1708215"/>
                </a:lnTo>
                <a:lnTo>
                  <a:pt x="2645" y="1683623"/>
                </a:lnTo>
                <a:lnTo>
                  <a:pt x="4232" y="1659031"/>
                </a:lnTo>
                <a:lnTo>
                  <a:pt x="6612" y="1634968"/>
                </a:lnTo>
                <a:lnTo>
                  <a:pt x="8992" y="1610905"/>
                </a:lnTo>
                <a:lnTo>
                  <a:pt x="12166" y="1587106"/>
                </a:lnTo>
                <a:lnTo>
                  <a:pt x="15340" y="1563307"/>
                </a:lnTo>
                <a:lnTo>
                  <a:pt x="19307" y="1539773"/>
                </a:lnTo>
                <a:lnTo>
                  <a:pt x="23804" y="1516503"/>
                </a:lnTo>
                <a:lnTo>
                  <a:pt x="28300" y="1493762"/>
                </a:lnTo>
                <a:lnTo>
                  <a:pt x="33590" y="1470757"/>
                </a:lnTo>
                <a:lnTo>
                  <a:pt x="38879" y="1448280"/>
                </a:lnTo>
                <a:lnTo>
                  <a:pt x="44962" y="1425804"/>
                </a:lnTo>
                <a:lnTo>
                  <a:pt x="51045" y="1403856"/>
                </a:lnTo>
                <a:lnTo>
                  <a:pt x="57658" y="1382173"/>
                </a:lnTo>
                <a:lnTo>
                  <a:pt x="64799" y="1360754"/>
                </a:lnTo>
                <a:lnTo>
                  <a:pt x="72204" y="1339336"/>
                </a:lnTo>
                <a:lnTo>
                  <a:pt x="79874" y="1318710"/>
                </a:lnTo>
                <a:lnTo>
                  <a:pt x="88073" y="1298085"/>
                </a:lnTo>
                <a:lnTo>
                  <a:pt x="96272" y="1277459"/>
                </a:lnTo>
                <a:lnTo>
                  <a:pt x="105265" y="1257627"/>
                </a:lnTo>
                <a:lnTo>
                  <a:pt x="114522" y="1238059"/>
                </a:lnTo>
                <a:lnTo>
                  <a:pt x="123779" y="1218491"/>
                </a:lnTo>
                <a:lnTo>
                  <a:pt x="133565" y="1199452"/>
                </a:lnTo>
                <a:lnTo>
                  <a:pt x="143615" y="1180678"/>
                </a:lnTo>
                <a:lnTo>
                  <a:pt x="153930" y="1162432"/>
                </a:lnTo>
                <a:lnTo>
                  <a:pt x="165038" y="1144451"/>
                </a:lnTo>
                <a:lnTo>
                  <a:pt x="176147" y="1126734"/>
                </a:lnTo>
                <a:lnTo>
                  <a:pt x="187255" y="1109546"/>
                </a:lnTo>
                <a:lnTo>
                  <a:pt x="198892" y="1092623"/>
                </a:lnTo>
                <a:lnTo>
                  <a:pt x="210794" y="1075964"/>
                </a:lnTo>
                <a:lnTo>
                  <a:pt x="222960" y="1059834"/>
                </a:lnTo>
                <a:lnTo>
                  <a:pt x="235391" y="1044232"/>
                </a:lnTo>
                <a:lnTo>
                  <a:pt x="248351" y="1028895"/>
                </a:lnTo>
                <a:lnTo>
                  <a:pt x="261310" y="1013823"/>
                </a:lnTo>
                <a:lnTo>
                  <a:pt x="274799" y="999544"/>
                </a:lnTo>
                <a:lnTo>
                  <a:pt x="288288" y="985529"/>
                </a:lnTo>
                <a:lnTo>
                  <a:pt x="302041" y="971779"/>
                </a:lnTo>
                <a:lnTo>
                  <a:pt x="316059" y="958557"/>
                </a:lnTo>
                <a:lnTo>
                  <a:pt x="330341" y="946129"/>
                </a:lnTo>
                <a:lnTo>
                  <a:pt x="344888" y="933965"/>
                </a:lnTo>
                <a:lnTo>
                  <a:pt x="359963" y="922066"/>
                </a:lnTo>
                <a:lnTo>
                  <a:pt x="374774" y="910695"/>
                </a:lnTo>
                <a:lnTo>
                  <a:pt x="389850" y="899589"/>
                </a:lnTo>
                <a:lnTo>
                  <a:pt x="405454" y="889541"/>
                </a:lnTo>
                <a:lnTo>
                  <a:pt x="420794" y="879757"/>
                </a:lnTo>
                <a:lnTo>
                  <a:pt x="436664" y="870238"/>
                </a:lnTo>
                <a:lnTo>
                  <a:pt x="452533" y="861511"/>
                </a:lnTo>
                <a:lnTo>
                  <a:pt x="468666" y="853314"/>
                </a:lnTo>
                <a:lnTo>
                  <a:pt x="485064" y="845646"/>
                </a:lnTo>
                <a:lnTo>
                  <a:pt x="501727" y="838242"/>
                </a:lnTo>
                <a:lnTo>
                  <a:pt x="518389" y="831631"/>
                </a:lnTo>
                <a:lnTo>
                  <a:pt x="535316" y="825285"/>
                </a:lnTo>
                <a:lnTo>
                  <a:pt x="552243" y="819732"/>
                </a:lnTo>
                <a:lnTo>
                  <a:pt x="569435" y="814972"/>
                </a:lnTo>
                <a:lnTo>
                  <a:pt x="586891" y="810477"/>
                </a:lnTo>
                <a:lnTo>
                  <a:pt x="604347" y="806510"/>
                </a:lnTo>
                <a:lnTo>
                  <a:pt x="622067" y="803337"/>
                </a:lnTo>
                <a:lnTo>
                  <a:pt x="639787" y="800693"/>
                </a:lnTo>
                <a:lnTo>
                  <a:pt x="657508" y="798577"/>
                </a:lnTo>
                <a:lnTo>
                  <a:pt x="675757" y="796991"/>
                </a:lnTo>
                <a:lnTo>
                  <a:pt x="693742" y="796197"/>
                </a:lnTo>
                <a:lnTo>
                  <a:pt x="711992" y="795933"/>
                </a:lnTo>
                <a:close/>
                <a:moveTo>
                  <a:pt x="1463280" y="660400"/>
                </a:moveTo>
                <a:lnTo>
                  <a:pt x="1469893" y="660400"/>
                </a:lnTo>
                <a:lnTo>
                  <a:pt x="1477034" y="660665"/>
                </a:lnTo>
                <a:lnTo>
                  <a:pt x="1483912" y="660929"/>
                </a:lnTo>
                <a:lnTo>
                  <a:pt x="1490789" y="661988"/>
                </a:lnTo>
                <a:lnTo>
                  <a:pt x="1497666" y="663046"/>
                </a:lnTo>
                <a:lnTo>
                  <a:pt x="1504279" y="664898"/>
                </a:lnTo>
                <a:lnTo>
                  <a:pt x="1510891" y="666750"/>
                </a:lnTo>
                <a:lnTo>
                  <a:pt x="1516975" y="668867"/>
                </a:lnTo>
                <a:lnTo>
                  <a:pt x="1523323" y="671248"/>
                </a:lnTo>
                <a:lnTo>
                  <a:pt x="1529142" y="673894"/>
                </a:lnTo>
                <a:lnTo>
                  <a:pt x="1535226" y="676804"/>
                </a:lnTo>
                <a:lnTo>
                  <a:pt x="1540780" y="679979"/>
                </a:lnTo>
                <a:lnTo>
                  <a:pt x="1546599" y="683683"/>
                </a:lnTo>
                <a:lnTo>
                  <a:pt x="1551625" y="687123"/>
                </a:lnTo>
                <a:lnTo>
                  <a:pt x="1556915" y="691356"/>
                </a:lnTo>
                <a:lnTo>
                  <a:pt x="1561676" y="695590"/>
                </a:lnTo>
                <a:lnTo>
                  <a:pt x="1566437" y="700088"/>
                </a:lnTo>
                <a:lnTo>
                  <a:pt x="1570934" y="704850"/>
                </a:lnTo>
                <a:lnTo>
                  <a:pt x="1575431" y="709613"/>
                </a:lnTo>
                <a:lnTo>
                  <a:pt x="1579134" y="714640"/>
                </a:lnTo>
                <a:lnTo>
                  <a:pt x="1583101" y="719931"/>
                </a:lnTo>
                <a:lnTo>
                  <a:pt x="1586540" y="725223"/>
                </a:lnTo>
                <a:lnTo>
                  <a:pt x="1589978" y="731044"/>
                </a:lnTo>
                <a:lnTo>
                  <a:pt x="1592888" y="736600"/>
                </a:lnTo>
                <a:lnTo>
                  <a:pt x="1595533" y="742685"/>
                </a:lnTo>
                <a:lnTo>
                  <a:pt x="1597914" y="748771"/>
                </a:lnTo>
                <a:lnTo>
                  <a:pt x="1600030" y="754856"/>
                </a:lnTo>
                <a:lnTo>
                  <a:pt x="1601881" y="761206"/>
                </a:lnTo>
                <a:lnTo>
                  <a:pt x="1603204" y="767556"/>
                </a:lnTo>
                <a:lnTo>
                  <a:pt x="1604526" y="774435"/>
                </a:lnTo>
                <a:lnTo>
                  <a:pt x="1605320" y="781050"/>
                </a:lnTo>
                <a:lnTo>
                  <a:pt x="1605584" y="787665"/>
                </a:lnTo>
                <a:lnTo>
                  <a:pt x="1605849" y="794544"/>
                </a:lnTo>
                <a:lnTo>
                  <a:pt x="1604791" y="967581"/>
                </a:lnTo>
                <a:lnTo>
                  <a:pt x="1781745" y="968375"/>
                </a:lnTo>
                <a:lnTo>
                  <a:pt x="1788887" y="968640"/>
                </a:lnTo>
                <a:lnTo>
                  <a:pt x="1795764" y="969169"/>
                </a:lnTo>
                <a:lnTo>
                  <a:pt x="1802641" y="970227"/>
                </a:lnTo>
                <a:lnTo>
                  <a:pt x="1809518" y="971285"/>
                </a:lnTo>
                <a:lnTo>
                  <a:pt x="1815866" y="972873"/>
                </a:lnTo>
                <a:lnTo>
                  <a:pt x="1822479" y="974725"/>
                </a:lnTo>
                <a:lnTo>
                  <a:pt x="1828827" y="977106"/>
                </a:lnTo>
                <a:lnTo>
                  <a:pt x="1834911" y="979488"/>
                </a:lnTo>
                <a:lnTo>
                  <a:pt x="1840994" y="982133"/>
                </a:lnTo>
                <a:lnTo>
                  <a:pt x="1846813" y="985044"/>
                </a:lnTo>
                <a:lnTo>
                  <a:pt x="1852633" y="988219"/>
                </a:lnTo>
                <a:lnTo>
                  <a:pt x="1857923" y="991923"/>
                </a:lnTo>
                <a:lnTo>
                  <a:pt x="1863213" y="995363"/>
                </a:lnTo>
                <a:lnTo>
                  <a:pt x="1868503" y="999596"/>
                </a:lnTo>
                <a:lnTo>
                  <a:pt x="1873264" y="1003829"/>
                </a:lnTo>
                <a:lnTo>
                  <a:pt x="1878025" y="1008327"/>
                </a:lnTo>
                <a:lnTo>
                  <a:pt x="1882522" y="1012825"/>
                </a:lnTo>
                <a:lnTo>
                  <a:pt x="1886754" y="1017852"/>
                </a:lnTo>
                <a:lnTo>
                  <a:pt x="1890986" y="1022879"/>
                </a:lnTo>
                <a:lnTo>
                  <a:pt x="1894689" y="1027906"/>
                </a:lnTo>
                <a:lnTo>
                  <a:pt x="1898128" y="1033463"/>
                </a:lnTo>
                <a:lnTo>
                  <a:pt x="1901302" y="1039283"/>
                </a:lnTo>
                <a:lnTo>
                  <a:pt x="1904211" y="1044840"/>
                </a:lnTo>
                <a:lnTo>
                  <a:pt x="1907385" y="1050660"/>
                </a:lnTo>
                <a:lnTo>
                  <a:pt x="1909766" y="1056746"/>
                </a:lnTo>
                <a:lnTo>
                  <a:pt x="1911882" y="1063096"/>
                </a:lnTo>
                <a:lnTo>
                  <a:pt x="1913469" y="1069181"/>
                </a:lnTo>
                <a:lnTo>
                  <a:pt x="1915056" y="1075796"/>
                </a:lnTo>
                <a:lnTo>
                  <a:pt x="1916114" y="1082410"/>
                </a:lnTo>
                <a:lnTo>
                  <a:pt x="1916908" y="1089290"/>
                </a:lnTo>
                <a:lnTo>
                  <a:pt x="1917436" y="1095640"/>
                </a:lnTo>
                <a:lnTo>
                  <a:pt x="1917701" y="1102783"/>
                </a:lnTo>
                <a:lnTo>
                  <a:pt x="1917436" y="1109663"/>
                </a:lnTo>
                <a:lnTo>
                  <a:pt x="1916908" y="1116277"/>
                </a:lnTo>
                <a:lnTo>
                  <a:pt x="1915849" y="1123156"/>
                </a:lnTo>
                <a:lnTo>
                  <a:pt x="1914791" y="1129506"/>
                </a:lnTo>
                <a:lnTo>
                  <a:pt x="1913204" y="1136121"/>
                </a:lnTo>
                <a:lnTo>
                  <a:pt x="1911088" y="1142471"/>
                </a:lnTo>
                <a:lnTo>
                  <a:pt x="1908972" y="1148556"/>
                </a:lnTo>
                <a:lnTo>
                  <a:pt x="1906592" y="1154642"/>
                </a:lnTo>
                <a:lnTo>
                  <a:pt x="1903682" y="1160463"/>
                </a:lnTo>
                <a:lnTo>
                  <a:pt x="1900773" y="1166283"/>
                </a:lnTo>
                <a:lnTo>
                  <a:pt x="1897599" y="1171840"/>
                </a:lnTo>
                <a:lnTo>
                  <a:pt x="1893896" y="1177131"/>
                </a:lnTo>
                <a:lnTo>
                  <a:pt x="1889928" y="1182158"/>
                </a:lnTo>
                <a:lnTo>
                  <a:pt x="1885960" y="1187450"/>
                </a:lnTo>
                <a:lnTo>
                  <a:pt x="1881728" y="1192213"/>
                </a:lnTo>
                <a:lnTo>
                  <a:pt x="1876967" y="1196975"/>
                </a:lnTo>
                <a:lnTo>
                  <a:pt x="1872206" y="1201208"/>
                </a:lnTo>
                <a:lnTo>
                  <a:pt x="1867445" y="1205442"/>
                </a:lnTo>
                <a:lnTo>
                  <a:pt x="1862155" y="1209411"/>
                </a:lnTo>
                <a:lnTo>
                  <a:pt x="1856600" y="1212850"/>
                </a:lnTo>
                <a:lnTo>
                  <a:pt x="1851046" y="1216554"/>
                </a:lnTo>
                <a:lnTo>
                  <a:pt x="1845491" y="1219465"/>
                </a:lnTo>
                <a:lnTo>
                  <a:pt x="1839407" y="1222375"/>
                </a:lnTo>
                <a:lnTo>
                  <a:pt x="1833588" y="1225021"/>
                </a:lnTo>
                <a:lnTo>
                  <a:pt x="1827240" y="1227402"/>
                </a:lnTo>
                <a:lnTo>
                  <a:pt x="1821156" y="1229519"/>
                </a:lnTo>
                <a:lnTo>
                  <a:pt x="1814544" y="1231371"/>
                </a:lnTo>
                <a:lnTo>
                  <a:pt x="1807931" y="1232958"/>
                </a:lnTo>
                <a:lnTo>
                  <a:pt x="1801054" y="1234017"/>
                </a:lnTo>
                <a:lnTo>
                  <a:pt x="1794177" y="1234546"/>
                </a:lnTo>
                <a:lnTo>
                  <a:pt x="1787300" y="1235340"/>
                </a:lnTo>
                <a:lnTo>
                  <a:pt x="1780158" y="1235340"/>
                </a:lnTo>
                <a:lnTo>
                  <a:pt x="1603204" y="1234281"/>
                </a:lnTo>
                <a:lnTo>
                  <a:pt x="1602410" y="1407319"/>
                </a:lnTo>
                <a:lnTo>
                  <a:pt x="1602146" y="1413933"/>
                </a:lnTo>
                <a:lnTo>
                  <a:pt x="1601617" y="1420813"/>
                </a:lnTo>
                <a:lnTo>
                  <a:pt x="1600559" y="1427692"/>
                </a:lnTo>
                <a:lnTo>
                  <a:pt x="1599501" y="1434306"/>
                </a:lnTo>
                <a:lnTo>
                  <a:pt x="1597914" y="1440392"/>
                </a:lnTo>
                <a:lnTo>
                  <a:pt x="1595798" y="1446742"/>
                </a:lnTo>
                <a:lnTo>
                  <a:pt x="1593682" y="1453092"/>
                </a:lnTo>
                <a:lnTo>
                  <a:pt x="1591301" y="1459177"/>
                </a:lnTo>
                <a:lnTo>
                  <a:pt x="1588656" y="1464998"/>
                </a:lnTo>
                <a:lnTo>
                  <a:pt x="1585482" y="1470819"/>
                </a:lnTo>
                <a:lnTo>
                  <a:pt x="1582043" y="1476111"/>
                </a:lnTo>
                <a:lnTo>
                  <a:pt x="1578605" y="1481931"/>
                </a:lnTo>
                <a:lnTo>
                  <a:pt x="1574637" y="1486958"/>
                </a:lnTo>
                <a:lnTo>
                  <a:pt x="1570670" y="1491986"/>
                </a:lnTo>
                <a:lnTo>
                  <a:pt x="1566437" y="1496748"/>
                </a:lnTo>
                <a:lnTo>
                  <a:pt x="1561941" y="1501511"/>
                </a:lnTo>
                <a:lnTo>
                  <a:pt x="1557180" y="1505744"/>
                </a:lnTo>
                <a:lnTo>
                  <a:pt x="1552154" y="1509713"/>
                </a:lnTo>
                <a:lnTo>
                  <a:pt x="1546864" y="1513946"/>
                </a:lnTo>
                <a:lnTo>
                  <a:pt x="1541309" y="1517650"/>
                </a:lnTo>
                <a:lnTo>
                  <a:pt x="1536019" y="1521090"/>
                </a:lnTo>
                <a:lnTo>
                  <a:pt x="1530200" y="1524000"/>
                </a:lnTo>
                <a:lnTo>
                  <a:pt x="1524381" y="1527175"/>
                </a:lnTo>
                <a:lnTo>
                  <a:pt x="1518297" y="1529821"/>
                </a:lnTo>
                <a:lnTo>
                  <a:pt x="1511949" y="1532202"/>
                </a:lnTo>
                <a:lnTo>
                  <a:pt x="1505601" y="1534319"/>
                </a:lnTo>
                <a:lnTo>
                  <a:pt x="1499253" y="1535906"/>
                </a:lnTo>
                <a:lnTo>
                  <a:pt x="1492640" y="1537494"/>
                </a:lnTo>
                <a:lnTo>
                  <a:pt x="1485763" y="1538288"/>
                </a:lnTo>
                <a:lnTo>
                  <a:pt x="1478886" y="1539346"/>
                </a:lnTo>
                <a:lnTo>
                  <a:pt x="1472009" y="1539875"/>
                </a:lnTo>
                <a:lnTo>
                  <a:pt x="1464867" y="1539875"/>
                </a:lnTo>
                <a:lnTo>
                  <a:pt x="1458255" y="1539611"/>
                </a:lnTo>
                <a:lnTo>
                  <a:pt x="1451113" y="1539346"/>
                </a:lnTo>
                <a:lnTo>
                  <a:pt x="1444236" y="1538288"/>
                </a:lnTo>
                <a:lnTo>
                  <a:pt x="1437623" y="1536965"/>
                </a:lnTo>
                <a:lnTo>
                  <a:pt x="1431010" y="1535377"/>
                </a:lnTo>
                <a:lnTo>
                  <a:pt x="1424398" y="1533525"/>
                </a:lnTo>
                <a:lnTo>
                  <a:pt x="1418314" y="1531673"/>
                </a:lnTo>
                <a:lnTo>
                  <a:pt x="1411966" y="1529292"/>
                </a:lnTo>
                <a:lnTo>
                  <a:pt x="1406147" y="1526381"/>
                </a:lnTo>
                <a:lnTo>
                  <a:pt x="1400063" y="1523471"/>
                </a:lnTo>
                <a:lnTo>
                  <a:pt x="1394509" y="1520296"/>
                </a:lnTo>
                <a:lnTo>
                  <a:pt x="1388690" y="1516592"/>
                </a:lnTo>
                <a:lnTo>
                  <a:pt x="1383399" y="1512888"/>
                </a:lnTo>
                <a:lnTo>
                  <a:pt x="1378374" y="1508919"/>
                </a:lnTo>
                <a:lnTo>
                  <a:pt x="1373348" y="1504686"/>
                </a:lnTo>
                <a:lnTo>
                  <a:pt x="1368852" y="1500188"/>
                </a:lnTo>
                <a:lnTo>
                  <a:pt x="1364355" y="1495425"/>
                </a:lnTo>
                <a:lnTo>
                  <a:pt x="1359858" y="1490663"/>
                </a:lnTo>
                <a:lnTo>
                  <a:pt x="1356155" y="1485636"/>
                </a:lnTo>
                <a:lnTo>
                  <a:pt x="1352188" y="1480344"/>
                </a:lnTo>
                <a:lnTo>
                  <a:pt x="1348749" y="1475052"/>
                </a:lnTo>
                <a:lnTo>
                  <a:pt x="1345311" y="1469496"/>
                </a:lnTo>
                <a:lnTo>
                  <a:pt x="1342401" y="1463675"/>
                </a:lnTo>
                <a:lnTo>
                  <a:pt x="1339756" y="1457854"/>
                </a:lnTo>
                <a:lnTo>
                  <a:pt x="1337375" y="1451504"/>
                </a:lnTo>
                <a:lnTo>
                  <a:pt x="1335259" y="1445154"/>
                </a:lnTo>
                <a:lnTo>
                  <a:pt x="1333408" y="1439069"/>
                </a:lnTo>
                <a:lnTo>
                  <a:pt x="1332085" y="1432454"/>
                </a:lnTo>
                <a:lnTo>
                  <a:pt x="1330763" y="1425840"/>
                </a:lnTo>
                <a:lnTo>
                  <a:pt x="1329969" y="1419490"/>
                </a:lnTo>
                <a:lnTo>
                  <a:pt x="1329440" y="1412611"/>
                </a:lnTo>
                <a:lnTo>
                  <a:pt x="1329440" y="1405731"/>
                </a:lnTo>
                <a:lnTo>
                  <a:pt x="1330234" y="1232958"/>
                </a:lnTo>
                <a:lnTo>
                  <a:pt x="1153279" y="1231636"/>
                </a:lnTo>
                <a:lnTo>
                  <a:pt x="1146402" y="1231371"/>
                </a:lnTo>
                <a:lnTo>
                  <a:pt x="1139525" y="1231106"/>
                </a:lnTo>
                <a:lnTo>
                  <a:pt x="1132648" y="1230048"/>
                </a:lnTo>
                <a:lnTo>
                  <a:pt x="1125771" y="1228990"/>
                </a:lnTo>
                <a:lnTo>
                  <a:pt x="1119423" y="1227138"/>
                </a:lnTo>
                <a:lnTo>
                  <a:pt x="1112810" y="1225286"/>
                </a:lnTo>
                <a:lnTo>
                  <a:pt x="1106462" y="1223433"/>
                </a:lnTo>
                <a:lnTo>
                  <a:pt x="1100378" y="1221052"/>
                </a:lnTo>
                <a:lnTo>
                  <a:pt x="1094295" y="1218406"/>
                </a:lnTo>
                <a:lnTo>
                  <a:pt x="1088476" y="1215231"/>
                </a:lnTo>
                <a:lnTo>
                  <a:pt x="1082656" y="1212056"/>
                </a:lnTo>
                <a:lnTo>
                  <a:pt x="1077102" y="1208352"/>
                </a:lnTo>
                <a:lnTo>
                  <a:pt x="1071812" y="1204648"/>
                </a:lnTo>
                <a:lnTo>
                  <a:pt x="1066786" y="1200679"/>
                </a:lnTo>
                <a:lnTo>
                  <a:pt x="1062025" y="1196446"/>
                </a:lnTo>
                <a:lnTo>
                  <a:pt x="1057264" y="1192213"/>
                </a:lnTo>
                <a:lnTo>
                  <a:pt x="1052767" y="1187450"/>
                </a:lnTo>
                <a:lnTo>
                  <a:pt x="1048271" y="1182688"/>
                </a:lnTo>
                <a:lnTo>
                  <a:pt x="1044303" y="1177396"/>
                </a:lnTo>
                <a:lnTo>
                  <a:pt x="1040600" y="1172104"/>
                </a:lnTo>
                <a:lnTo>
                  <a:pt x="1036897" y="1166813"/>
                </a:lnTo>
                <a:lnTo>
                  <a:pt x="1033723" y="1161256"/>
                </a:lnTo>
                <a:lnTo>
                  <a:pt x="1030549" y="1155435"/>
                </a:lnTo>
                <a:lnTo>
                  <a:pt x="1027904" y="1149615"/>
                </a:lnTo>
                <a:lnTo>
                  <a:pt x="1025523" y="1143265"/>
                </a:lnTo>
                <a:lnTo>
                  <a:pt x="1023407" y="1137444"/>
                </a:lnTo>
                <a:lnTo>
                  <a:pt x="1021820" y="1130829"/>
                </a:lnTo>
                <a:lnTo>
                  <a:pt x="1020233" y="1124215"/>
                </a:lnTo>
                <a:lnTo>
                  <a:pt x="1019175" y="1117600"/>
                </a:lnTo>
                <a:lnTo>
                  <a:pt x="1018117" y="1111250"/>
                </a:lnTo>
                <a:lnTo>
                  <a:pt x="1017853" y="1104371"/>
                </a:lnTo>
                <a:lnTo>
                  <a:pt x="1017588" y="1097492"/>
                </a:lnTo>
                <a:lnTo>
                  <a:pt x="1017853" y="1090613"/>
                </a:lnTo>
                <a:lnTo>
                  <a:pt x="1018382" y="1083733"/>
                </a:lnTo>
                <a:lnTo>
                  <a:pt x="1019440" y="1077383"/>
                </a:lnTo>
                <a:lnTo>
                  <a:pt x="1020498" y="1070769"/>
                </a:lnTo>
                <a:lnTo>
                  <a:pt x="1022085" y="1064154"/>
                </a:lnTo>
                <a:lnTo>
                  <a:pt x="1024201" y="1057804"/>
                </a:lnTo>
                <a:lnTo>
                  <a:pt x="1026317" y="1051719"/>
                </a:lnTo>
                <a:lnTo>
                  <a:pt x="1028697" y="1045633"/>
                </a:lnTo>
                <a:lnTo>
                  <a:pt x="1031607" y="1039813"/>
                </a:lnTo>
                <a:lnTo>
                  <a:pt x="1034516" y="1033992"/>
                </a:lnTo>
                <a:lnTo>
                  <a:pt x="1037690" y="1028435"/>
                </a:lnTo>
                <a:lnTo>
                  <a:pt x="1041394" y="1023144"/>
                </a:lnTo>
                <a:lnTo>
                  <a:pt x="1045361" y="1017852"/>
                </a:lnTo>
                <a:lnTo>
                  <a:pt x="1049329" y="1012825"/>
                </a:lnTo>
                <a:lnTo>
                  <a:pt x="1053561" y="1008063"/>
                </a:lnTo>
                <a:lnTo>
                  <a:pt x="1058057" y="1003565"/>
                </a:lnTo>
                <a:lnTo>
                  <a:pt x="1062818" y="999067"/>
                </a:lnTo>
                <a:lnTo>
                  <a:pt x="1067844" y="994833"/>
                </a:lnTo>
                <a:lnTo>
                  <a:pt x="1073134" y="990865"/>
                </a:lnTo>
                <a:lnTo>
                  <a:pt x="1078689" y="987160"/>
                </a:lnTo>
                <a:lnTo>
                  <a:pt x="1083979" y="983721"/>
                </a:lnTo>
                <a:lnTo>
                  <a:pt x="1089798" y="980546"/>
                </a:lnTo>
                <a:lnTo>
                  <a:pt x="1095617" y="977635"/>
                </a:lnTo>
                <a:lnTo>
                  <a:pt x="1101701" y="975254"/>
                </a:lnTo>
                <a:lnTo>
                  <a:pt x="1108049" y="972873"/>
                </a:lnTo>
                <a:lnTo>
                  <a:pt x="1114133" y="970756"/>
                </a:lnTo>
                <a:lnTo>
                  <a:pt x="1120745" y="968904"/>
                </a:lnTo>
                <a:lnTo>
                  <a:pt x="1127358" y="967581"/>
                </a:lnTo>
                <a:lnTo>
                  <a:pt x="1134235" y="966258"/>
                </a:lnTo>
                <a:lnTo>
                  <a:pt x="1141112" y="965465"/>
                </a:lnTo>
                <a:lnTo>
                  <a:pt x="1147989" y="965200"/>
                </a:lnTo>
                <a:lnTo>
                  <a:pt x="1155131" y="964935"/>
                </a:lnTo>
                <a:lnTo>
                  <a:pt x="1332085" y="965994"/>
                </a:lnTo>
                <a:lnTo>
                  <a:pt x="1332879" y="793221"/>
                </a:lnTo>
                <a:lnTo>
                  <a:pt x="1333143" y="786342"/>
                </a:lnTo>
                <a:lnTo>
                  <a:pt x="1333672" y="779463"/>
                </a:lnTo>
                <a:lnTo>
                  <a:pt x="1334730" y="772583"/>
                </a:lnTo>
                <a:lnTo>
                  <a:pt x="1335788" y="765969"/>
                </a:lnTo>
                <a:lnTo>
                  <a:pt x="1337375" y="759883"/>
                </a:lnTo>
                <a:lnTo>
                  <a:pt x="1339227" y="753269"/>
                </a:lnTo>
                <a:lnTo>
                  <a:pt x="1341608" y="747448"/>
                </a:lnTo>
                <a:lnTo>
                  <a:pt x="1343988" y="741098"/>
                </a:lnTo>
                <a:lnTo>
                  <a:pt x="1346633" y="735013"/>
                </a:lnTo>
                <a:lnTo>
                  <a:pt x="1349807" y="729456"/>
                </a:lnTo>
                <a:lnTo>
                  <a:pt x="1353246" y="723900"/>
                </a:lnTo>
                <a:lnTo>
                  <a:pt x="1356684" y="718344"/>
                </a:lnTo>
                <a:lnTo>
                  <a:pt x="1360652" y="713317"/>
                </a:lnTo>
                <a:lnTo>
                  <a:pt x="1364355" y="708290"/>
                </a:lnTo>
                <a:lnTo>
                  <a:pt x="1368852" y="703527"/>
                </a:lnTo>
                <a:lnTo>
                  <a:pt x="1373348" y="698765"/>
                </a:lnTo>
                <a:lnTo>
                  <a:pt x="1378109" y="694267"/>
                </a:lnTo>
                <a:lnTo>
                  <a:pt x="1383135" y="690298"/>
                </a:lnTo>
                <a:lnTo>
                  <a:pt x="1388161" y="686329"/>
                </a:lnTo>
                <a:lnTo>
                  <a:pt x="1393451" y="682890"/>
                </a:lnTo>
                <a:lnTo>
                  <a:pt x="1399270" y="679186"/>
                </a:lnTo>
                <a:lnTo>
                  <a:pt x="1404824" y="676275"/>
                </a:lnTo>
                <a:lnTo>
                  <a:pt x="1410908" y="673365"/>
                </a:lnTo>
                <a:lnTo>
                  <a:pt x="1416992" y="670454"/>
                </a:lnTo>
                <a:lnTo>
                  <a:pt x="1423075" y="668073"/>
                </a:lnTo>
                <a:lnTo>
                  <a:pt x="1429688" y="666221"/>
                </a:lnTo>
                <a:lnTo>
                  <a:pt x="1436036" y="664369"/>
                </a:lnTo>
                <a:lnTo>
                  <a:pt x="1442649" y="662781"/>
                </a:lnTo>
                <a:lnTo>
                  <a:pt x="1449261" y="661988"/>
                </a:lnTo>
                <a:lnTo>
                  <a:pt x="1456138" y="660929"/>
                </a:lnTo>
                <a:lnTo>
                  <a:pt x="1463280" y="660400"/>
                </a:lnTo>
                <a:close/>
                <a:moveTo>
                  <a:pt x="714108" y="0"/>
                </a:moveTo>
                <a:lnTo>
                  <a:pt x="723364" y="0"/>
                </a:lnTo>
                <a:lnTo>
                  <a:pt x="732621" y="264"/>
                </a:lnTo>
                <a:lnTo>
                  <a:pt x="741349" y="529"/>
                </a:lnTo>
                <a:lnTo>
                  <a:pt x="750606" y="1058"/>
                </a:lnTo>
                <a:lnTo>
                  <a:pt x="759599" y="2115"/>
                </a:lnTo>
                <a:lnTo>
                  <a:pt x="768591" y="3173"/>
                </a:lnTo>
                <a:lnTo>
                  <a:pt x="777319" y="4495"/>
                </a:lnTo>
                <a:lnTo>
                  <a:pt x="786312" y="5817"/>
                </a:lnTo>
                <a:lnTo>
                  <a:pt x="795040" y="7404"/>
                </a:lnTo>
                <a:lnTo>
                  <a:pt x="803503" y="9520"/>
                </a:lnTo>
                <a:lnTo>
                  <a:pt x="812231" y="11635"/>
                </a:lnTo>
                <a:lnTo>
                  <a:pt x="820959" y="14015"/>
                </a:lnTo>
                <a:lnTo>
                  <a:pt x="829158" y="16395"/>
                </a:lnTo>
                <a:lnTo>
                  <a:pt x="837622" y="19039"/>
                </a:lnTo>
                <a:lnTo>
                  <a:pt x="845821" y="21948"/>
                </a:lnTo>
                <a:lnTo>
                  <a:pt x="853755" y="24856"/>
                </a:lnTo>
                <a:lnTo>
                  <a:pt x="861954" y="28294"/>
                </a:lnTo>
                <a:lnTo>
                  <a:pt x="869889" y="31732"/>
                </a:lnTo>
                <a:lnTo>
                  <a:pt x="877559" y="35434"/>
                </a:lnTo>
                <a:lnTo>
                  <a:pt x="885493" y="39136"/>
                </a:lnTo>
                <a:lnTo>
                  <a:pt x="892899" y="43102"/>
                </a:lnTo>
                <a:lnTo>
                  <a:pt x="900569" y="47333"/>
                </a:lnTo>
                <a:lnTo>
                  <a:pt x="907710" y="51299"/>
                </a:lnTo>
                <a:lnTo>
                  <a:pt x="915116" y="56059"/>
                </a:lnTo>
                <a:lnTo>
                  <a:pt x="922257" y="60554"/>
                </a:lnTo>
                <a:lnTo>
                  <a:pt x="929398" y="65314"/>
                </a:lnTo>
                <a:lnTo>
                  <a:pt x="936274" y="70338"/>
                </a:lnTo>
                <a:lnTo>
                  <a:pt x="943151" y="75362"/>
                </a:lnTo>
                <a:lnTo>
                  <a:pt x="949763" y="80915"/>
                </a:lnTo>
                <a:lnTo>
                  <a:pt x="956111" y="86204"/>
                </a:lnTo>
                <a:lnTo>
                  <a:pt x="962458" y="91757"/>
                </a:lnTo>
                <a:lnTo>
                  <a:pt x="968806" y="97575"/>
                </a:lnTo>
                <a:lnTo>
                  <a:pt x="974889" y="103392"/>
                </a:lnTo>
                <a:lnTo>
                  <a:pt x="980972" y="109474"/>
                </a:lnTo>
                <a:lnTo>
                  <a:pt x="986526" y="115556"/>
                </a:lnTo>
                <a:lnTo>
                  <a:pt x="992080" y="121902"/>
                </a:lnTo>
                <a:lnTo>
                  <a:pt x="997635" y="128513"/>
                </a:lnTo>
                <a:lnTo>
                  <a:pt x="1002924" y="134859"/>
                </a:lnTo>
                <a:lnTo>
                  <a:pt x="1008214" y="141470"/>
                </a:lnTo>
                <a:lnTo>
                  <a:pt x="1013239" y="148345"/>
                </a:lnTo>
                <a:lnTo>
                  <a:pt x="1018000" y="155220"/>
                </a:lnTo>
                <a:lnTo>
                  <a:pt x="1022761" y="162360"/>
                </a:lnTo>
                <a:lnTo>
                  <a:pt x="1027257" y="169499"/>
                </a:lnTo>
                <a:lnTo>
                  <a:pt x="1031489" y="176903"/>
                </a:lnTo>
                <a:lnTo>
                  <a:pt x="1035720" y="184043"/>
                </a:lnTo>
                <a:lnTo>
                  <a:pt x="1039688" y="191711"/>
                </a:lnTo>
                <a:lnTo>
                  <a:pt x="1043655" y="199115"/>
                </a:lnTo>
                <a:lnTo>
                  <a:pt x="1047093" y="206784"/>
                </a:lnTo>
                <a:lnTo>
                  <a:pt x="1050532" y="214717"/>
                </a:lnTo>
                <a:lnTo>
                  <a:pt x="1053705" y="222650"/>
                </a:lnTo>
                <a:lnTo>
                  <a:pt x="1057144" y="230318"/>
                </a:lnTo>
                <a:lnTo>
                  <a:pt x="1059788" y="238780"/>
                </a:lnTo>
                <a:lnTo>
                  <a:pt x="1062433" y="246713"/>
                </a:lnTo>
                <a:lnTo>
                  <a:pt x="1064814" y="255175"/>
                </a:lnTo>
                <a:lnTo>
                  <a:pt x="1067194" y="263372"/>
                </a:lnTo>
                <a:lnTo>
                  <a:pt x="1069310" y="271834"/>
                </a:lnTo>
                <a:lnTo>
                  <a:pt x="1070897" y="280031"/>
                </a:lnTo>
                <a:lnTo>
                  <a:pt x="1072484" y="288757"/>
                </a:lnTo>
                <a:lnTo>
                  <a:pt x="1074071" y="297219"/>
                </a:lnTo>
                <a:lnTo>
                  <a:pt x="1075129" y="305945"/>
                </a:lnTo>
                <a:lnTo>
                  <a:pt x="1076186" y="314936"/>
                </a:lnTo>
                <a:lnTo>
                  <a:pt x="1076980" y="323397"/>
                </a:lnTo>
                <a:lnTo>
                  <a:pt x="1077509" y="332388"/>
                </a:lnTo>
                <a:lnTo>
                  <a:pt x="1077773" y="341379"/>
                </a:lnTo>
                <a:lnTo>
                  <a:pt x="1077773" y="350369"/>
                </a:lnTo>
                <a:lnTo>
                  <a:pt x="1077509" y="359360"/>
                </a:lnTo>
                <a:lnTo>
                  <a:pt x="1077244" y="368350"/>
                </a:lnTo>
                <a:lnTo>
                  <a:pt x="1076716" y="377341"/>
                </a:lnTo>
                <a:lnTo>
                  <a:pt x="1075658" y="385803"/>
                </a:lnTo>
                <a:lnTo>
                  <a:pt x="1074600" y="394793"/>
                </a:lnTo>
                <a:lnTo>
                  <a:pt x="1073277" y="403519"/>
                </a:lnTo>
                <a:lnTo>
                  <a:pt x="1071955" y="411981"/>
                </a:lnTo>
                <a:lnTo>
                  <a:pt x="1070103" y="420707"/>
                </a:lnTo>
                <a:lnTo>
                  <a:pt x="1068252" y="428905"/>
                </a:lnTo>
                <a:lnTo>
                  <a:pt x="1065872" y="437366"/>
                </a:lnTo>
                <a:lnTo>
                  <a:pt x="1063756" y="445564"/>
                </a:lnTo>
                <a:lnTo>
                  <a:pt x="1061111" y="454026"/>
                </a:lnTo>
                <a:lnTo>
                  <a:pt x="1058466" y="461958"/>
                </a:lnTo>
                <a:lnTo>
                  <a:pt x="1055557" y="469891"/>
                </a:lnTo>
                <a:lnTo>
                  <a:pt x="1052383" y="478089"/>
                </a:lnTo>
                <a:lnTo>
                  <a:pt x="1048945" y="485757"/>
                </a:lnTo>
                <a:lnTo>
                  <a:pt x="1045506" y="493426"/>
                </a:lnTo>
                <a:lnTo>
                  <a:pt x="1041804" y="501358"/>
                </a:lnTo>
                <a:lnTo>
                  <a:pt x="1038101" y="508762"/>
                </a:lnTo>
                <a:lnTo>
                  <a:pt x="1033869" y="516166"/>
                </a:lnTo>
                <a:lnTo>
                  <a:pt x="1029637" y="523570"/>
                </a:lnTo>
                <a:lnTo>
                  <a:pt x="1025141" y="530710"/>
                </a:lnTo>
                <a:lnTo>
                  <a:pt x="1020380" y="537850"/>
                </a:lnTo>
                <a:lnTo>
                  <a:pt x="1015620" y="544725"/>
                </a:lnTo>
                <a:lnTo>
                  <a:pt x="1010859" y="551864"/>
                </a:lnTo>
                <a:lnTo>
                  <a:pt x="1005834" y="558211"/>
                </a:lnTo>
                <a:lnTo>
                  <a:pt x="1000544" y="564821"/>
                </a:lnTo>
                <a:lnTo>
                  <a:pt x="995254" y="571432"/>
                </a:lnTo>
                <a:lnTo>
                  <a:pt x="989436" y="578043"/>
                </a:lnTo>
                <a:lnTo>
                  <a:pt x="983882" y="584125"/>
                </a:lnTo>
                <a:lnTo>
                  <a:pt x="977798" y="590207"/>
                </a:lnTo>
                <a:lnTo>
                  <a:pt x="971980" y="596024"/>
                </a:lnTo>
                <a:lnTo>
                  <a:pt x="965632" y="601842"/>
                </a:lnTo>
                <a:lnTo>
                  <a:pt x="959549" y="607659"/>
                </a:lnTo>
                <a:lnTo>
                  <a:pt x="953201" y="612948"/>
                </a:lnTo>
                <a:lnTo>
                  <a:pt x="946325" y="618501"/>
                </a:lnTo>
                <a:lnTo>
                  <a:pt x="939713" y="623789"/>
                </a:lnTo>
                <a:lnTo>
                  <a:pt x="933100" y="628813"/>
                </a:lnTo>
                <a:lnTo>
                  <a:pt x="926224" y="633573"/>
                </a:lnTo>
                <a:lnTo>
                  <a:pt x="919083" y="638333"/>
                </a:lnTo>
                <a:lnTo>
                  <a:pt x="911942" y="642828"/>
                </a:lnTo>
                <a:lnTo>
                  <a:pt x="904536" y="647323"/>
                </a:lnTo>
                <a:lnTo>
                  <a:pt x="897131" y="651290"/>
                </a:lnTo>
                <a:lnTo>
                  <a:pt x="889461" y="655521"/>
                </a:lnTo>
                <a:lnTo>
                  <a:pt x="881791" y="659487"/>
                </a:lnTo>
                <a:lnTo>
                  <a:pt x="874120" y="663189"/>
                </a:lnTo>
                <a:lnTo>
                  <a:pt x="866186" y="666627"/>
                </a:lnTo>
                <a:lnTo>
                  <a:pt x="857987" y="670064"/>
                </a:lnTo>
                <a:lnTo>
                  <a:pt x="850052" y="672973"/>
                </a:lnTo>
                <a:lnTo>
                  <a:pt x="841853" y="676146"/>
                </a:lnTo>
                <a:lnTo>
                  <a:pt x="833654" y="679055"/>
                </a:lnTo>
                <a:lnTo>
                  <a:pt x="825455" y="681699"/>
                </a:lnTo>
                <a:lnTo>
                  <a:pt x="816992" y="684079"/>
                </a:lnTo>
                <a:lnTo>
                  <a:pt x="808264" y="686195"/>
                </a:lnTo>
                <a:lnTo>
                  <a:pt x="799800" y="688310"/>
                </a:lnTo>
                <a:lnTo>
                  <a:pt x="791072" y="690161"/>
                </a:lnTo>
                <a:lnTo>
                  <a:pt x="782609" y="691483"/>
                </a:lnTo>
                <a:lnTo>
                  <a:pt x="773616" y="693070"/>
                </a:lnTo>
                <a:lnTo>
                  <a:pt x="764624" y="694128"/>
                </a:lnTo>
                <a:lnTo>
                  <a:pt x="755632" y="695185"/>
                </a:lnTo>
                <a:lnTo>
                  <a:pt x="746639" y="695714"/>
                </a:lnTo>
                <a:lnTo>
                  <a:pt x="737647" y="696243"/>
                </a:lnTo>
                <a:lnTo>
                  <a:pt x="728390" y="696507"/>
                </a:lnTo>
                <a:lnTo>
                  <a:pt x="719133" y="696507"/>
                </a:lnTo>
                <a:lnTo>
                  <a:pt x="709876" y="696507"/>
                </a:lnTo>
                <a:lnTo>
                  <a:pt x="700883" y="695979"/>
                </a:lnTo>
                <a:lnTo>
                  <a:pt x="691891" y="695450"/>
                </a:lnTo>
                <a:lnTo>
                  <a:pt x="682898" y="694392"/>
                </a:lnTo>
                <a:lnTo>
                  <a:pt x="673906" y="693599"/>
                </a:lnTo>
                <a:lnTo>
                  <a:pt x="664913" y="692541"/>
                </a:lnTo>
                <a:lnTo>
                  <a:pt x="656186" y="690954"/>
                </a:lnTo>
                <a:lnTo>
                  <a:pt x="647458" y="689103"/>
                </a:lnTo>
                <a:lnTo>
                  <a:pt x="638730" y="687252"/>
                </a:lnTo>
                <a:lnTo>
                  <a:pt x="630266" y="684872"/>
                </a:lnTo>
                <a:lnTo>
                  <a:pt x="621538" y="683021"/>
                </a:lnTo>
                <a:lnTo>
                  <a:pt x="613339" y="680113"/>
                </a:lnTo>
                <a:lnTo>
                  <a:pt x="604876" y="677468"/>
                </a:lnTo>
                <a:lnTo>
                  <a:pt x="596676" y="674824"/>
                </a:lnTo>
                <a:lnTo>
                  <a:pt x="588478" y="671651"/>
                </a:lnTo>
                <a:lnTo>
                  <a:pt x="580543" y="668213"/>
                </a:lnTo>
                <a:lnTo>
                  <a:pt x="572873" y="665040"/>
                </a:lnTo>
                <a:lnTo>
                  <a:pt x="564674" y="661603"/>
                </a:lnTo>
                <a:lnTo>
                  <a:pt x="557004" y="657636"/>
                </a:lnTo>
                <a:lnTo>
                  <a:pt x="549598" y="653405"/>
                </a:lnTo>
                <a:lnTo>
                  <a:pt x="541928" y="649439"/>
                </a:lnTo>
                <a:lnTo>
                  <a:pt x="534787" y="645208"/>
                </a:lnTo>
                <a:lnTo>
                  <a:pt x="527382" y="640713"/>
                </a:lnTo>
                <a:lnTo>
                  <a:pt x="520241" y="635953"/>
                </a:lnTo>
                <a:lnTo>
                  <a:pt x="513364" y="631193"/>
                </a:lnTo>
                <a:lnTo>
                  <a:pt x="506223" y="626169"/>
                </a:lnTo>
                <a:lnTo>
                  <a:pt x="499611" y="621145"/>
                </a:lnTo>
                <a:lnTo>
                  <a:pt x="492734" y="615592"/>
                </a:lnTo>
                <a:lnTo>
                  <a:pt x="486122" y="610303"/>
                </a:lnTo>
                <a:lnTo>
                  <a:pt x="480039" y="604750"/>
                </a:lnTo>
                <a:lnTo>
                  <a:pt x="473691" y="598933"/>
                </a:lnTo>
                <a:lnTo>
                  <a:pt x="467873" y="593115"/>
                </a:lnTo>
                <a:lnTo>
                  <a:pt x="461790" y="587298"/>
                </a:lnTo>
                <a:lnTo>
                  <a:pt x="455971" y="580952"/>
                </a:lnTo>
                <a:lnTo>
                  <a:pt x="450152" y="574605"/>
                </a:lnTo>
                <a:lnTo>
                  <a:pt x="444863" y="568523"/>
                </a:lnTo>
                <a:lnTo>
                  <a:pt x="439573" y="561913"/>
                </a:lnTo>
                <a:lnTo>
                  <a:pt x="434283" y="555038"/>
                </a:lnTo>
                <a:lnTo>
                  <a:pt x="429258" y="548162"/>
                </a:lnTo>
                <a:lnTo>
                  <a:pt x="424497" y="541287"/>
                </a:lnTo>
                <a:lnTo>
                  <a:pt x="419737" y="534148"/>
                </a:lnTo>
                <a:lnTo>
                  <a:pt x="415240" y="527008"/>
                </a:lnTo>
                <a:lnTo>
                  <a:pt x="411009" y="519868"/>
                </a:lnTo>
                <a:lnTo>
                  <a:pt x="406777" y="512464"/>
                </a:lnTo>
                <a:lnTo>
                  <a:pt x="402545" y="505060"/>
                </a:lnTo>
                <a:lnTo>
                  <a:pt x="398842" y="497392"/>
                </a:lnTo>
                <a:lnTo>
                  <a:pt x="395140" y="489988"/>
                </a:lnTo>
                <a:lnTo>
                  <a:pt x="391966" y="481791"/>
                </a:lnTo>
                <a:lnTo>
                  <a:pt x="388792" y="474122"/>
                </a:lnTo>
                <a:lnTo>
                  <a:pt x="385618" y="466189"/>
                </a:lnTo>
                <a:lnTo>
                  <a:pt x="382709" y="458256"/>
                </a:lnTo>
                <a:lnTo>
                  <a:pt x="380064" y="449795"/>
                </a:lnTo>
                <a:lnTo>
                  <a:pt x="377684" y="441862"/>
                </a:lnTo>
                <a:lnTo>
                  <a:pt x="375303" y="433400"/>
                </a:lnTo>
                <a:lnTo>
                  <a:pt x="373187" y="425203"/>
                </a:lnTo>
                <a:lnTo>
                  <a:pt x="371336" y="416477"/>
                </a:lnTo>
                <a:lnTo>
                  <a:pt x="370014" y="407750"/>
                </a:lnTo>
                <a:lnTo>
                  <a:pt x="368427" y="399289"/>
                </a:lnTo>
                <a:lnTo>
                  <a:pt x="367369" y="390562"/>
                </a:lnTo>
                <a:lnTo>
                  <a:pt x="366311" y="382101"/>
                </a:lnTo>
                <a:lnTo>
                  <a:pt x="365517" y="373110"/>
                </a:lnTo>
                <a:lnTo>
                  <a:pt x="364988" y="364120"/>
                </a:lnTo>
                <a:lnTo>
                  <a:pt x="364724" y="355129"/>
                </a:lnTo>
                <a:lnTo>
                  <a:pt x="364724" y="346403"/>
                </a:lnTo>
                <a:lnTo>
                  <a:pt x="364988" y="337412"/>
                </a:lnTo>
                <a:lnTo>
                  <a:pt x="365253" y="328422"/>
                </a:lnTo>
                <a:lnTo>
                  <a:pt x="365782" y="319695"/>
                </a:lnTo>
                <a:lnTo>
                  <a:pt x="366575" y="310705"/>
                </a:lnTo>
                <a:lnTo>
                  <a:pt x="367898" y="301979"/>
                </a:lnTo>
                <a:lnTo>
                  <a:pt x="368956" y="292988"/>
                </a:lnTo>
                <a:lnTo>
                  <a:pt x="370542" y="284791"/>
                </a:lnTo>
                <a:lnTo>
                  <a:pt x="372394" y="276064"/>
                </a:lnTo>
                <a:lnTo>
                  <a:pt x="374245" y="267603"/>
                </a:lnTo>
                <a:lnTo>
                  <a:pt x="376626" y="259141"/>
                </a:lnTo>
                <a:lnTo>
                  <a:pt x="378477" y="250944"/>
                </a:lnTo>
                <a:lnTo>
                  <a:pt x="381386" y="242746"/>
                </a:lnTo>
                <a:lnTo>
                  <a:pt x="384031" y="234549"/>
                </a:lnTo>
                <a:lnTo>
                  <a:pt x="386940" y="226616"/>
                </a:lnTo>
                <a:lnTo>
                  <a:pt x="390114" y="218683"/>
                </a:lnTo>
                <a:lnTo>
                  <a:pt x="393553" y="210750"/>
                </a:lnTo>
                <a:lnTo>
                  <a:pt x="396991" y="203082"/>
                </a:lnTo>
                <a:lnTo>
                  <a:pt x="400694" y="195678"/>
                </a:lnTo>
                <a:lnTo>
                  <a:pt x="404396" y="187745"/>
                </a:lnTo>
                <a:lnTo>
                  <a:pt x="408628" y="180341"/>
                </a:lnTo>
                <a:lnTo>
                  <a:pt x="412860" y="173201"/>
                </a:lnTo>
                <a:lnTo>
                  <a:pt x="417356" y="165797"/>
                </a:lnTo>
                <a:lnTo>
                  <a:pt x="422117" y="158658"/>
                </a:lnTo>
                <a:lnTo>
                  <a:pt x="426878" y="151783"/>
                </a:lnTo>
                <a:lnTo>
                  <a:pt x="431638" y="144907"/>
                </a:lnTo>
                <a:lnTo>
                  <a:pt x="436664" y="138297"/>
                </a:lnTo>
                <a:lnTo>
                  <a:pt x="441953" y="131686"/>
                </a:lnTo>
                <a:lnTo>
                  <a:pt x="447243" y="125075"/>
                </a:lnTo>
                <a:lnTo>
                  <a:pt x="453062" y="118993"/>
                </a:lnTo>
                <a:lnTo>
                  <a:pt x="458616" y="112647"/>
                </a:lnTo>
                <a:lnTo>
                  <a:pt x="464434" y="106301"/>
                </a:lnTo>
                <a:lnTo>
                  <a:pt x="470518" y="100483"/>
                </a:lnTo>
                <a:lnTo>
                  <a:pt x="476865" y="94666"/>
                </a:lnTo>
                <a:lnTo>
                  <a:pt x="482948" y="89113"/>
                </a:lnTo>
                <a:lnTo>
                  <a:pt x="489560" y="83560"/>
                </a:lnTo>
                <a:lnTo>
                  <a:pt x="496172" y="78271"/>
                </a:lnTo>
                <a:lnTo>
                  <a:pt x="502520" y="72983"/>
                </a:lnTo>
                <a:lnTo>
                  <a:pt x="509397" y="67958"/>
                </a:lnTo>
                <a:lnTo>
                  <a:pt x="516538" y="62934"/>
                </a:lnTo>
                <a:lnTo>
                  <a:pt x="523414" y="58175"/>
                </a:lnTo>
                <a:lnTo>
                  <a:pt x="530820" y="53679"/>
                </a:lnTo>
                <a:lnTo>
                  <a:pt x="537961" y="49184"/>
                </a:lnTo>
                <a:lnTo>
                  <a:pt x="545367" y="45217"/>
                </a:lnTo>
                <a:lnTo>
                  <a:pt x="553301" y="40987"/>
                </a:lnTo>
                <a:lnTo>
                  <a:pt x="560707" y="37020"/>
                </a:lnTo>
                <a:lnTo>
                  <a:pt x="568377" y="33583"/>
                </a:lnTo>
                <a:lnTo>
                  <a:pt x="576311" y="29881"/>
                </a:lnTo>
                <a:lnTo>
                  <a:pt x="584510" y="26707"/>
                </a:lnTo>
                <a:lnTo>
                  <a:pt x="592445" y="23534"/>
                </a:lnTo>
                <a:lnTo>
                  <a:pt x="600379" y="20361"/>
                </a:lnTo>
                <a:lnTo>
                  <a:pt x="608843" y="17717"/>
                </a:lnTo>
                <a:lnTo>
                  <a:pt x="617042" y="15073"/>
                </a:lnTo>
                <a:lnTo>
                  <a:pt x="625505" y="12693"/>
                </a:lnTo>
                <a:lnTo>
                  <a:pt x="633969" y="10313"/>
                </a:lnTo>
                <a:lnTo>
                  <a:pt x="642697" y="8462"/>
                </a:lnTo>
                <a:lnTo>
                  <a:pt x="651425" y="6875"/>
                </a:lnTo>
                <a:lnTo>
                  <a:pt x="659888" y="5024"/>
                </a:lnTo>
                <a:lnTo>
                  <a:pt x="668881" y="3702"/>
                </a:lnTo>
                <a:lnTo>
                  <a:pt x="677873" y="2644"/>
                </a:lnTo>
                <a:lnTo>
                  <a:pt x="686601" y="1851"/>
                </a:lnTo>
                <a:lnTo>
                  <a:pt x="695858" y="793"/>
                </a:lnTo>
                <a:lnTo>
                  <a:pt x="704851" y="264"/>
                </a:lnTo>
                <a:lnTo>
                  <a:pt x="714108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7" name="右箭头 16"/>
          <p:cNvSpPr/>
          <p:nvPr/>
        </p:nvSpPr>
        <p:spPr>
          <a:xfrm>
            <a:off x="7613076" y="2710692"/>
            <a:ext cx="719138" cy="639763"/>
          </a:xfrm>
          <a:prstGeom prst="rightArrow">
            <a:avLst/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KSO_Shape"/>
          <p:cNvSpPr/>
          <p:nvPr/>
        </p:nvSpPr>
        <p:spPr bwMode="auto">
          <a:xfrm>
            <a:off x="5352925" y="2095195"/>
            <a:ext cx="1503294" cy="1515927"/>
          </a:xfrm>
          <a:custGeom>
            <a:avLst/>
            <a:gdLst>
              <a:gd name="T0" fmla="*/ 2969137 w 3322638"/>
              <a:gd name="T1" fmla="*/ 3000820 h 3351212"/>
              <a:gd name="T2" fmla="*/ 3286113 w 3322638"/>
              <a:gd name="T3" fmla="*/ 2959130 h 3351212"/>
              <a:gd name="T4" fmla="*/ 3142553 w 3322638"/>
              <a:gd name="T5" fmla="*/ 3097250 h 3351212"/>
              <a:gd name="T6" fmla="*/ 2577524 w 3322638"/>
              <a:gd name="T7" fmla="*/ 3129074 h 3351212"/>
              <a:gd name="T8" fmla="*/ 2453338 w 3322638"/>
              <a:gd name="T9" fmla="*/ 2948309 h 3351212"/>
              <a:gd name="T10" fmla="*/ 1559878 w 3322638"/>
              <a:gd name="T11" fmla="*/ 3000820 h 3351212"/>
              <a:gd name="T12" fmla="*/ 1804353 w 3322638"/>
              <a:gd name="T13" fmla="*/ 2812417 h 3351212"/>
              <a:gd name="T14" fmla="*/ 2112328 w 3322638"/>
              <a:gd name="T15" fmla="*/ 3078473 h 3351212"/>
              <a:gd name="T16" fmla="*/ 1799273 w 3322638"/>
              <a:gd name="T17" fmla="*/ 3348984 h 3351212"/>
              <a:gd name="T18" fmla="*/ 1367790 w 3322638"/>
              <a:gd name="T19" fmla="*/ 3340710 h 3351212"/>
              <a:gd name="T20" fmla="*/ 1297305 w 3322638"/>
              <a:gd name="T21" fmla="*/ 2894843 h 3351212"/>
              <a:gd name="T22" fmla="*/ 457042 w 3322638"/>
              <a:gd name="T23" fmla="*/ 2830239 h 3351212"/>
              <a:gd name="T24" fmla="*/ 761631 w 3322638"/>
              <a:gd name="T25" fmla="*/ 2868747 h 3351212"/>
              <a:gd name="T26" fmla="*/ 911225 w 3322638"/>
              <a:gd name="T27" fmla="*/ 3321615 h 3351212"/>
              <a:gd name="T28" fmla="*/ 387485 w 3322638"/>
              <a:gd name="T29" fmla="*/ 3350894 h 3351212"/>
              <a:gd name="T30" fmla="*/ 1588 w 3322638"/>
              <a:gd name="T31" fmla="*/ 3183813 h 3351212"/>
              <a:gd name="T32" fmla="*/ 199460 w 3322638"/>
              <a:gd name="T33" fmla="*/ 2850288 h 3351212"/>
              <a:gd name="T34" fmla="*/ 3028586 w 3322638"/>
              <a:gd name="T35" fmla="*/ 2324839 h 3351212"/>
              <a:gd name="T36" fmla="*/ 3096895 w 3322638"/>
              <a:gd name="T37" fmla="*/ 2497443 h 3351212"/>
              <a:gd name="T38" fmla="*/ 3016512 w 3322638"/>
              <a:gd name="T39" fmla="*/ 2684034 h 3351212"/>
              <a:gd name="T40" fmla="*/ 2827469 w 3322638"/>
              <a:gd name="T41" fmla="*/ 2773355 h 3351212"/>
              <a:gd name="T42" fmla="*/ 2686083 w 3322638"/>
              <a:gd name="T43" fmla="*/ 2587401 h 3351212"/>
              <a:gd name="T44" fmla="*/ 2652405 w 3322638"/>
              <a:gd name="T45" fmla="*/ 2468517 h 3351212"/>
              <a:gd name="T46" fmla="*/ 2758841 w 3322638"/>
              <a:gd name="T47" fmla="*/ 2273027 h 3351212"/>
              <a:gd name="T48" fmla="*/ 1783324 w 3322638"/>
              <a:gd name="T49" fmla="*/ 2279384 h 3351212"/>
              <a:gd name="T50" fmla="*/ 1884359 w 3322638"/>
              <a:gd name="T51" fmla="*/ 2477735 h 3351212"/>
              <a:gd name="T52" fmla="*/ 1834477 w 3322638"/>
              <a:gd name="T53" fmla="*/ 2632539 h 3351212"/>
              <a:gd name="T54" fmla="*/ 1673075 w 3322638"/>
              <a:gd name="T55" fmla="*/ 2779713 h 3351212"/>
              <a:gd name="T56" fmla="*/ 1501506 w 3322638"/>
              <a:gd name="T57" fmla="*/ 2651611 h 3351212"/>
              <a:gd name="T58" fmla="*/ 1434785 w 3322638"/>
              <a:gd name="T59" fmla="*/ 2485682 h 3351212"/>
              <a:gd name="T60" fmla="*/ 1511991 w 3322638"/>
              <a:gd name="T61" fmla="*/ 2315939 h 3351212"/>
              <a:gd name="T62" fmla="*/ 527803 w 3322638"/>
              <a:gd name="T63" fmla="*/ 2248868 h 3351212"/>
              <a:gd name="T64" fmla="*/ 661100 w 3322638"/>
              <a:gd name="T65" fmla="*/ 2462160 h 3351212"/>
              <a:gd name="T66" fmla="*/ 652235 w 3322638"/>
              <a:gd name="T67" fmla="*/ 2580090 h 3351212"/>
              <a:gd name="T68" fmla="*/ 517354 w 3322638"/>
              <a:gd name="T69" fmla="*/ 2767634 h 3351212"/>
              <a:gd name="T70" fmla="*/ 322949 w 3322638"/>
              <a:gd name="T71" fmla="*/ 2700563 h 3351212"/>
              <a:gd name="T72" fmla="*/ 227646 w 3322638"/>
              <a:gd name="T73" fmla="*/ 2517787 h 3351212"/>
              <a:gd name="T74" fmla="*/ 277989 w 3322638"/>
              <a:gd name="T75" fmla="*/ 2370613 h 3351212"/>
              <a:gd name="T76" fmla="*/ 1661478 w 3322638"/>
              <a:gd name="T77" fmla="*/ 1392237 h 3351212"/>
              <a:gd name="T78" fmla="*/ 2845436 w 3322638"/>
              <a:gd name="T79" fmla="*/ 1649826 h 3351212"/>
              <a:gd name="T80" fmla="*/ 2934971 w 3322638"/>
              <a:gd name="T81" fmla="*/ 2084427 h 3351212"/>
              <a:gd name="T82" fmla="*/ 2839403 w 3322638"/>
              <a:gd name="T83" fmla="*/ 2103778 h 3351212"/>
              <a:gd name="T84" fmla="*/ 1711643 w 3322638"/>
              <a:gd name="T85" fmla="*/ 2089503 h 3351212"/>
              <a:gd name="T86" fmla="*/ 1614488 w 3322638"/>
              <a:gd name="T87" fmla="*/ 2099337 h 3351212"/>
              <a:gd name="T88" fmla="*/ 487045 w 3322638"/>
              <a:gd name="T89" fmla="*/ 2094578 h 3351212"/>
              <a:gd name="T90" fmla="*/ 389572 w 3322638"/>
              <a:gd name="T91" fmla="*/ 2094578 h 3351212"/>
              <a:gd name="T92" fmla="*/ 464820 w 3322638"/>
              <a:gd name="T93" fmla="*/ 1656170 h 3351212"/>
              <a:gd name="T94" fmla="*/ 1651318 w 3322638"/>
              <a:gd name="T95" fmla="*/ 1393189 h 3351212"/>
              <a:gd name="T96" fmla="*/ 1740766 w 3322638"/>
              <a:gd name="T97" fmla="*/ 1073872 h 3351212"/>
              <a:gd name="T98" fmla="*/ 2125285 w 3322638"/>
              <a:gd name="T99" fmla="*/ 803406 h 3351212"/>
              <a:gd name="T100" fmla="*/ 2123060 w 3322638"/>
              <a:gd name="T101" fmla="*/ 1277277 h 3351212"/>
              <a:gd name="T102" fmla="*/ 1581556 w 3322638"/>
              <a:gd name="T103" fmla="*/ 1302385 h 3351212"/>
              <a:gd name="T104" fmla="*/ 1128713 w 3322638"/>
              <a:gd name="T105" fmla="*/ 1268695 h 3351212"/>
              <a:gd name="T106" fmla="*/ 1220235 w 3322638"/>
              <a:gd name="T107" fmla="*/ 777981 h 3351212"/>
              <a:gd name="T108" fmla="*/ 1776367 w 3322638"/>
              <a:gd name="T109" fmla="*/ 31099 h 3351212"/>
              <a:gd name="T110" fmla="*/ 1910114 w 3322638"/>
              <a:gd name="T111" fmla="*/ 269740 h 3351212"/>
              <a:gd name="T112" fmla="*/ 1886027 w 3322638"/>
              <a:gd name="T113" fmla="*/ 405562 h 3351212"/>
              <a:gd name="T114" fmla="*/ 1733580 w 3322638"/>
              <a:gd name="T115" fmla="*/ 620402 h 3351212"/>
              <a:gd name="T116" fmla="*/ 1506337 w 3322638"/>
              <a:gd name="T117" fmla="*/ 542019 h 3351212"/>
              <a:gd name="T118" fmla="*/ 1400164 w 3322638"/>
              <a:gd name="T119" fmla="*/ 353836 h 3351212"/>
              <a:gd name="T120" fmla="*/ 1439781 w 3322638"/>
              <a:gd name="T121" fmla="*/ 206907 h 3351212"/>
              <a:gd name="T122" fmla="*/ 1639767 w 3322638"/>
              <a:gd name="T123" fmla="*/ 952 h 3351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322638" h="3351212">
                <a:moveTo>
                  <a:pt x="2727118" y="2811462"/>
                </a:moveTo>
                <a:lnTo>
                  <a:pt x="2728706" y="2822919"/>
                </a:lnTo>
                <a:lnTo>
                  <a:pt x="2731565" y="2839786"/>
                </a:lnTo>
                <a:lnTo>
                  <a:pt x="2735376" y="2860791"/>
                </a:lnTo>
                <a:lnTo>
                  <a:pt x="2740140" y="2884978"/>
                </a:lnTo>
                <a:lnTo>
                  <a:pt x="2751574" y="2940671"/>
                </a:lnTo>
                <a:lnTo>
                  <a:pt x="2764596" y="3000820"/>
                </a:lnTo>
                <a:lnTo>
                  <a:pt x="2788417" y="3107752"/>
                </a:lnTo>
                <a:lnTo>
                  <a:pt x="2798898" y="3154534"/>
                </a:lnTo>
                <a:lnTo>
                  <a:pt x="2838599" y="2921894"/>
                </a:lnTo>
                <a:lnTo>
                  <a:pt x="2815414" y="2866519"/>
                </a:lnTo>
                <a:lnTo>
                  <a:pt x="2853527" y="2830239"/>
                </a:lnTo>
                <a:lnTo>
                  <a:pt x="2865914" y="2830239"/>
                </a:lnTo>
                <a:lnTo>
                  <a:pt x="2868455" y="2830239"/>
                </a:lnTo>
                <a:lnTo>
                  <a:pt x="2880206" y="2830239"/>
                </a:lnTo>
                <a:lnTo>
                  <a:pt x="2918637" y="2866519"/>
                </a:lnTo>
                <a:lnTo>
                  <a:pt x="2906568" y="2894207"/>
                </a:lnTo>
                <a:lnTo>
                  <a:pt x="2898628" y="2913302"/>
                </a:lnTo>
                <a:lnTo>
                  <a:pt x="2895769" y="2919667"/>
                </a:lnTo>
                <a:lnTo>
                  <a:pt x="2895134" y="2921894"/>
                </a:lnTo>
                <a:lnTo>
                  <a:pt x="2897040" y="2931760"/>
                </a:lnTo>
                <a:lnTo>
                  <a:pt x="2901804" y="2958175"/>
                </a:lnTo>
                <a:lnTo>
                  <a:pt x="2915144" y="3038374"/>
                </a:lnTo>
                <a:lnTo>
                  <a:pt x="2934836" y="3154534"/>
                </a:lnTo>
                <a:lnTo>
                  <a:pt x="2945634" y="3107752"/>
                </a:lnTo>
                <a:lnTo>
                  <a:pt x="2969137" y="3000820"/>
                </a:lnTo>
                <a:lnTo>
                  <a:pt x="2982160" y="2940671"/>
                </a:lnTo>
                <a:lnTo>
                  <a:pt x="2993594" y="2884978"/>
                </a:lnTo>
                <a:lnTo>
                  <a:pt x="2998358" y="2860791"/>
                </a:lnTo>
                <a:lnTo>
                  <a:pt x="3002487" y="2839786"/>
                </a:lnTo>
                <a:lnTo>
                  <a:pt x="3005345" y="2822919"/>
                </a:lnTo>
                <a:lnTo>
                  <a:pt x="3006616" y="2811462"/>
                </a:lnTo>
                <a:lnTo>
                  <a:pt x="3009156" y="2812417"/>
                </a:lnTo>
                <a:lnTo>
                  <a:pt x="3012968" y="2813372"/>
                </a:lnTo>
                <a:lnTo>
                  <a:pt x="3033930" y="2820055"/>
                </a:lnTo>
                <a:lnTo>
                  <a:pt x="3060292" y="2828329"/>
                </a:lnTo>
                <a:lnTo>
                  <a:pt x="3090782" y="2838832"/>
                </a:lnTo>
                <a:lnTo>
                  <a:pt x="3122861" y="2849970"/>
                </a:lnTo>
                <a:lnTo>
                  <a:pt x="3156528" y="2862064"/>
                </a:lnTo>
                <a:lnTo>
                  <a:pt x="3172726" y="2868747"/>
                </a:lnTo>
                <a:lnTo>
                  <a:pt x="3188924" y="2875112"/>
                </a:lnTo>
                <a:lnTo>
                  <a:pt x="3204169" y="2881795"/>
                </a:lnTo>
                <a:lnTo>
                  <a:pt x="3218462" y="2888160"/>
                </a:lnTo>
                <a:lnTo>
                  <a:pt x="3232119" y="2894843"/>
                </a:lnTo>
                <a:lnTo>
                  <a:pt x="3244188" y="2901208"/>
                </a:lnTo>
                <a:lnTo>
                  <a:pt x="3253399" y="2911074"/>
                </a:lnTo>
                <a:lnTo>
                  <a:pt x="3258798" y="2916484"/>
                </a:lnTo>
                <a:lnTo>
                  <a:pt x="3263880" y="2923167"/>
                </a:lnTo>
                <a:lnTo>
                  <a:pt x="3269280" y="2930487"/>
                </a:lnTo>
                <a:lnTo>
                  <a:pt x="3274997" y="2938762"/>
                </a:lnTo>
                <a:lnTo>
                  <a:pt x="3280714" y="2948309"/>
                </a:lnTo>
                <a:lnTo>
                  <a:pt x="3286113" y="2959130"/>
                </a:lnTo>
                <a:lnTo>
                  <a:pt x="3291830" y="2970905"/>
                </a:lnTo>
                <a:lnTo>
                  <a:pt x="3296912" y="2984589"/>
                </a:lnTo>
                <a:lnTo>
                  <a:pt x="3301676" y="2999865"/>
                </a:lnTo>
                <a:lnTo>
                  <a:pt x="3306122" y="3016733"/>
                </a:lnTo>
                <a:lnTo>
                  <a:pt x="3310251" y="3035509"/>
                </a:lnTo>
                <a:lnTo>
                  <a:pt x="3314063" y="3055877"/>
                </a:lnTo>
                <a:lnTo>
                  <a:pt x="3317239" y="3078473"/>
                </a:lnTo>
                <a:lnTo>
                  <a:pt x="3318509" y="3090885"/>
                </a:lnTo>
                <a:lnTo>
                  <a:pt x="3320097" y="3103615"/>
                </a:lnTo>
                <a:lnTo>
                  <a:pt x="3320415" y="3112844"/>
                </a:lnTo>
                <a:lnTo>
                  <a:pt x="3320732" y="3130347"/>
                </a:lnTo>
                <a:lnTo>
                  <a:pt x="3321368" y="3183813"/>
                </a:lnTo>
                <a:lnTo>
                  <a:pt x="3322638" y="3321615"/>
                </a:lnTo>
                <a:lnTo>
                  <a:pt x="3301993" y="3324797"/>
                </a:lnTo>
                <a:lnTo>
                  <a:pt x="3281984" y="3327025"/>
                </a:lnTo>
                <a:lnTo>
                  <a:pt x="3241647" y="3331162"/>
                </a:lnTo>
                <a:lnTo>
                  <a:pt x="3200358" y="3334663"/>
                </a:lnTo>
                <a:lnTo>
                  <a:pt x="3155575" y="3338164"/>
                </a:lnTo>
                <a:lnTo>
                  <a:pt x="3155257" y="3230278"/>
                </a:lnTo>
                <a:lnTo>
                  <a:pt x="3154940" y="3152943"/>
                </a:lnTo>
                <a:lnTo>
                  <a:pt x="3154622" y="3142123"/>
                </a:lnTo>
                <a:lnTo>
                  <a:pt x="3153352" y="3131939"/>
                </a:lnTo>
                <a:lnTo>
                  <a:pt x="3151764" y="3122073"/>
                </a:lnTo>
                <a:lnTo>
                  <a:pt x="3148905" y="3113162"/>
                </a:lnTo>
                <a:lnTo>
                  <a:pt x="3146047" y="3104888"/>
                </a:lnTo>
                <a:lnTo>
                  <a:pt x="3142553" y="3097250"/>
                </a:lnTo>
                <a:lnTo>
                  <a:pt x="3139377" y="3089612"/>
                </a:lnTo>
                <a:lnTo>
                  <a:pt x="3135248" y="3082928"/>
                </a:lnTo>
                <a:lnTo>
                  <a:pt x="3135248" y="3342619"/>
                </a:lnTo>
                <a:lnTo>
                  <a:pt x="3104440" y="3344529"/>
                </a:lnTo>
                <a:lnTo>
                  <a:pt x="3071726" y="3346438"/>
                </a:lnTo>
                <a:lnTo>
                  <a:pt x="3038377" y="3347711"/>
                </a:lnTo>
                <a:lnTo>
                  <a:pt x="3004075" y="3348984"/>
                </a:lnTo>
                <a:lnTo>
                  <a:pt x="2969455" y="3349939"/>
                </a:lnTo>
                <a:lnTo>
                  <a:pt x="2934836" y="3350894"/>
                </a:lnTo>
                <a:lnTo>
                  <a:pt x="2900851" y="3351212"/>
                </a:lnTo>
                <a:lnTo>
                  <a:pt x="2866867" y="3351212"/>
                </a:lnTo>
                <a:lnTo>
                  <a:pt x="2833518" y="3351212"/>
                </a:lnTo>
                <a:lnTo>
                  <a:pt x="2798898" y="3350894"/>
                </a:lnTo>
                <a:lnTo>
                  <a:pt x="2763961" y="3349939"/>
                </a:lnTo>
                <a:lnTo>
                  <a:pt x="2729024" y="3348984"/>
                </a:lnTo>
                <a:lnTo>
                  <a:pt x="2694404" y="3347711"/>
                </a:lnTo>
                <a:lnTo>
                  <a:pt x="2660420" y="3346438"/>
                </a:lnTo>
                <a:lnTo>
                  <a:pt x="2627706" y="3344529"/>
                </a:lnTo>
                <a:lnTo>
                  <a:pt x="2596898" y="3342619"/>
                </a:lnTo>
                <a:lnTo>
                  <a:pt x="2596898" y="3082928"/>
                </a:lnTo>
                <a:lnTo>
                  <a:pt x="2593404" y="3090566"/>
                </a:lnTo>
                <a:lnTo>
                  <a:pt x="2589593" y="3098204"/>
                </a:lnTo>
                <a:lnTo>
                  <a:pt x="2585464" y="3106479"/>
                </a:lnTo>
                <a:lnTo>
                  <a:pt x="2581970" y="3115390"/>
                </a:lnTo>
                <a:lnTo>
                  <a:pt x="2578476" y="3124301"/>
                </a:lnTo>
                <a:lnTo>
                  <a:pt x="2577524" y="3129074"/>
                </a:lnTo>
                <a:lnTo>
                  <a:pt x="2575935" y="3134485"/>
                </a:lnTo>
                <a:lnTo>
                  <a:pt x="2574665" y="3139258"/>
                </a:lnTo>
                <a:lnTo>
                  <a:pt x="2574030" y="3144987"/>
                </a:lnTo>
                <a:lnTo>
                  <a:pt x="2573712" y="3150079"/>
                </a:lnTo>
                <a:lnTo>
                  <a:pt x="2573712" y="3155807"/>
                </a:lnTo>
                <a:lnTo>
                  <a:pt x="2573395" y="3232824"/>
                </a:lnTo>
                <a:lnTo>
                  <a:pt x="2572442" y="3340710"/>
                </a:lnTo>
                <a:lnTo>
                  <a:pt x="2550209" y="3338800"/>
                </a:lnTo>
                <a:lnTo>
                  <a:pt x="2529247" y="3336891"/>
                </a:lnTo>
                <a:lnTo>
                  <a:pt x="2489863" y="3332435"/>
                </a:lnTo>
                <a:lnTo>
                  <a:pt x="2451114" y="3327343"/>
                </a:lnTo>
                <a:lnTo>
                  <a:pt x="2411413" y="3321615"/>
                </a:lnTo>
                <a:lnTo>
                  <a:pt x="2412684" y="3183813"/>
                </a:lnTo>
                <a:lnTo>
                  <a:pt x="2413636" y="3130347"/>
                </a:lnTo>
                <a:lnTo>
                  <a:pt x="2413954" y="3112844"/>
                </a:lnTo>
                <a:lnTo>
                  <a:pt x="2414272" y="3103615"/>
                </a:lnTo>
                <a:lnTo>
                  <a:pt x="2415224" y="3090885"/>
                </a:lnTo>
                <a:lnTo>
                  <a:pt x="2416813" y="3078473"/>
                </a:lnTo>
                <a:lnTo>
                  <a:pt x="2419989" y="3055877"/>
                </a:lnTo>
                <a:lnTo>
                  <a:pt x="2423482" y="3035509"/>
                </a:lnTo>
                <a:lnTo>
                  <a:pt x="2427611" y="3016733"/>
                </a:lnTo>
                <a:lnTo>
                  <a:pt x="2432375" y="2999865"/>
                </a:lnTo>
                <a:lnTo>
                  <a:pt x="2437457" y="2984589"/>
                </a:lnTo>
                <a:lnTo>
                  <a:pt x="2442539" y="2970905"/>
                </a:lnTo>
                <a:lnTo>
                  <a:pt x="2447621" y="2959130"/>
                </a:lnTo>
                <a:lnTo>
                  <a:pt x="2453338" y="2948309"/>
                </a:lnTo>
                <a:lnTo>
                  <a:pt x="2458737" y="2938762"/>
                </a:lnTo>
                <a:lnTo>
                  <a:pt x="2464454" y="2930487"/>
                </a:lnTo>
                <a:lnTo>
                  <a:pt x="2469853" y="2923167"/>
                </a:lnTo>
                <a:lnTo>
                  <a:pt x="2475253" y="2916484"/>
                </a:lnTo>
                <a:lnTo>
                  <a:pt x="2480335" y="2911074"/>
                </a:lnTo>
                <a:lnTo>
                  <a:pt x="2489863" y="2901208"/>
                </a:lnTo>
                <a:lnTo>
                  <a:pt x="2501932" y="2894843"/>
                </a:lnTo>
                <a:lnTo>
                  <a:pt x="2515272" y="2888160"/>
                </a:lnTo>
                <a:lnTo>
                  <a:pt x="2529882" y="2881795"/>
                </a:lnTo>
                <a:lnTo>
                  <a:pt x="2545127" y="2875112"/>
                </a:lnTo>
                <a:lnTo>
                  <a:pt x="2561008" y="2868747"/>
                </a:lnTo>
                <a:lnTo>
                  <a:pt x="2577524" y="2862700"/>
                </a:lnTo>
                <a:lnTo>
                  <a:pt x="2610873" y="2850288"/>
                </a:lnTo>
                <a:lnTo>
                  <a:pt x="2643587" y="2838832"/>
                </a:lnTo>
                <a:lnTo>
                  <a:pt x="2673760" y="2828648"/>
                </a:lnTo>
                <a:lnTo>
                  <a:pt x="2700121" y="2820055"/>
                </a:lnTo>
                <a:lnTo>
                  <a:pt x="2720766" y="2813372"/>
                </a:lnTo>
                <a:lnTo>
                  <a:pt x="2724895" y="2812417"/>
                </a:lnTo>
                <a:lnTo>
                  <a:pt x="2727118" y="2811462"/>
                </a:lnTo>
                <a:close/>
                <a:moveTo>
                  <a:pt x="1522413" y="2811462"/>
                </a:moveTo>
                <a:lnTo>
                  <a:pt x="1524000" y="2822919"/>
                </a:lnTo>
                <a:lnTo>
                  <a:pt x="1526858" y="2839786"/>
                </a:lnTo>
                <a:lnTo>
                  <a:pt x="1530668" y="2860791"/>
                </a:lnTo>
                <a:lnTo>
                  <a:pt x="1535430" y="2884978"/>
                </a:lnTo>
                <a:lnTo>
                  <a:pt x="1546860" y="2940671"/>
                </a:lnTo>
                <a:lnTo>
                  <a:pt x="1559878" y="3000820"/>
                </a:lnTo>
                <a:lnTo>
                  <a:pt x="1583691" y="3107752"/>
                </a:lnTo>
                <a:lnTo>
                  <a:pt x="1594168" y="3154534"/>
                </a:lnTo>
                <a:lnTo>
                  <a:pt x="1633855" y="2921894"/>
                </a:lnTo>
                <a:lnTo>
                  <a:pt x="1610360" y="2866519"/>
                </a:lnTo>
                <a:lnTo>
                  <a:pt x="1648778" y="2830239"/>
                </a:lnTo>
                <a:lnTo>
                  <a:pt x="1660525" y="2830239"/>
                </a:lnTo>
                <a:lnTo>
                  <a:pt x="1663700" y="2830239"/>
                </a:lnTo>
                <a:lnTo>
                  <a:pt x="1675448" y="2830239"/>
                </a:lnTo>
                <a:lnTo>
                  <a:pt x="1713865" y="2866519"/>
                </a:lnTo>
                <a:lnTo>
                  <a:pt x="1701800" y="2894207"/>
                </a:lnTo>
                <a:lnTo>
                  <a:pt x="1693545" y="2913302"/>
                </a:lnTo>
                <a:lnTo>
                  <a:pt x="1691005" y="2919667"/>
                </a:lnTo>
                <a:lnTo>
                  <a:pt x="1690370" y="2921894"/>
                </a:lnTo>
                <a:lnTo>
                  <a:pt x="1692275" y="2931760"/>
                </a:lnTo>
                <a:lnTo>
                  <a:pt x="1697038" y="2958175"/>
                </a:lnTo>
                <a:lnTo>
                  <a:pt x="1710373" y="3038374"/>
                </a:lnTo>
                <a:lnTo>
                  <a:pt x="1730058" y="3154534"/>
                </a:lnTo>
                <a:lnTo>
                  <a:pt x="1740853" y="3107752"/>
                </a:lnTo>
                <a:lnTo>
                  <a:pt x="1764348" y="3000820"/>
                </a:lnTo>
                <a:lnTo>
                  <a:pt x="1777365" y="2940671"/>
                </a:lnTo>
                <a:lnTo>
                  <a:pt x="1788795" y="2884978"/>
                </a:lnTo>
                <a:lnTo>
                  <a:pt x="1793558" y="2860791"/>
                </a:lnTo>
                <a:lnTo>
                  <a:pt x="1797685" y="2839786"/>
                </a:lnTo>
                <a:lnTo>
                  <a:pt x="1800225" y="2822919"/>
                </a:lnTo>
                <a:lnTo>
                  <a:pt x="1801813" y="2811462"/>
                </a:lnTo>
                <a:lnTo>
                  <a:pt x="1804353" y="2812417"/>
                </a:lnTo>
                <a:lnTo>
                  <a:pt x="1808163" y="2813372"/>
                </a:lnTo>
                <a:lnTo>
                  <a:pt x="1828800" y="2820055"/>
                </a:lnTo>
                <a:lnTo>
                  <a:pt x="1855153" y="2828329"/>
                </a:lnTo>
                <a:lnTo>
                  <a:pt x="1885315" y="2838832"/>
                </a:lnTo>
                <a:lnTo>
                  <a:pt x="1918018" y="2849970"/>
                </a:lnTo>
                <a:lnTo>
                  <a:pt x="1951355" y="2862064"/>
                </a:lnTo>
                <a:lnTo>
                  <a:pt x="1967865" y="2868747"/>
                </a:lnTo>
                <a:lnTo>
                  <a:pt x="1983740" y="2875112"/>
                </a:lnTo>
                <a:lnTo>
                  <a:pt x="1998980" y="2881795"/>
                </a:lnTo>
                <a:lnTo>
                  <a:pt x="2013585" y="2888160"/>
                </a:lnTo>
                <a:lnTo>
                  <a:pt x="2026920" y="2894843"/>
                </a:lnTo>
                <a:lnTo>
                  <a:pt x="2039303" y="2901208"/>
                </a:lnTo>
                <a:lnTo>
                  <a:pt x="2048510" y="2911074"/>
                </a:lnTo>
                <a:lnTo>
                  <a:pt x="2053590" y="2916484"/>
                </a:lnTo>
                <a:lnTo>
                  <a:pt x="2058988" y="2923167"/>
                </a:lnTo>
                <a:lnTo>
                  <a:pt x="2064385" y="2930487"/>
                </a:lnTo>
                <a:lnTo>
                  <a:pt x="2070100" y="2938762"/>
                </a:lnTo>
                <a:lnTo>
                  <a:pt x="2075498" y="2948309"/>
                </a:lnTo>
                <a:lnTo>
                  <a:pt x="2081213" y="2959130"/>
                </a:lnTo>
                <a:lnTo>
                  <a:pt x="2086610" y="2970905"/>
                </a:lnTo>
                <a:lnTo>
                  <a:pt x="2092008" y="2984589"/>
                </a:lnTo>
                <a:lnTo>
                  <a:pt x="2096770" y="2999865"/>
                </a:lnTo>
                <a:lnTo>
                  <a:pt x="2101215" y="3016733"/>
                </a:lnTo>
                <a:lnTo>
                  <a:pt x="2105343" y="3035509"/>
                </a:lnTo>
                <a:lnTo>
                  <a:pt x="2109153" y="3055877"/>
                </a:lnTo>
                <a:lnTo>
                  <a:pt x="2112328" y="3078473"/>
                </a:lnTo>
                <a:lnTo>
                  <a:pt x="2113598" y="3090885"/>
                </a:lnTo>
                <a:lnTo>
                  <a:pt x="2114550" y="3103615"/>
                </a:lnTo>
                <a:lnTo>
                  <a:pt x="2115185" y="3112844"/>
                </a:lnTo>
                <a:lnTo>
                  <a:pt x="2115820" y="3130347"/>
                </a:lnTo>
                <a:lnTo>
                  <a:pt x="2116455" y="3183813"/>
                </a:lnTo>
                <a:lnTo>
                  <a:pt x="2117725" y="3321615"/>
                </a:lnTo>
                <a:lnTo>
                  <a:pt x="2097088" y="3324797"/>
                </a:lnTo>
                <a:lnTo>
                  <a:pt x="2077085" y="3327025"/>
                </a:lnTo>
                <a:lnTo>
                  <a:pt x="2036445" y="3331162"/>
                </a:lnTo>
                <a:lnTo>
                  <a:pt x="1995488" y="3334663"/>
                </a:lnTo>
                <a:lnTo>
                  <a:pt x="1950720" y="3338164"/>
                </a:lnTo>
                <a:lnTo>
                  <a:pt x="1950403" y="3230278"/>
                </a:lnTo>
                <a:lnTo>
                  <a:pt x="1950085" y="3152943"/>
                </a:lnTo>
                <a:lnTo>
                  <a:pt x="1949768" y="3142123"/>
                </a:lnTo>
                <a:lnTo>
                  <a:pt x="1948498" y="3131939"/>
                </a:lnTo>
                <a:lnTo>
                  <a:pt x="1946593" y="3122073"/>
                </a:lnTo>
                <a:lnTo>
                  <a:pt x="1944053" y="3113162"/>
                </a:lnTo>
                <a:lnTo>
                  <a:pt x="1941195" y="3104888"/>
                </a:lnTo>
                <a:lnTo>
                  <a:pt x="1937703" y="3097250"/>
                </a:lnTo>
                <a:lnTo>
                  <a:pt x="1934528" y="3089612"/>
                </a:lnTo>
                <a:lnTo>
                  <a:pt x="1930400" y="3082928"/>
                </a:lnTo>
                <a:lnTo>
                  <a:pt x="1930400" y="3342619"/>
                </a:lnTo>
                <a:lnTo>
                  <a:pt x="1899603" y="3344529"/>
                </a:lnTo>
                <a:lnTo>
                  <a:pt x="1866900" y="3346438"/>
                </a:lnTo>
                <a:lnTo>
                  <a:pt x="1833245" y="3347711"/>
                </a:lnTo>
                <a:lnTo>
                  <a:pt x="1799273" y="3348984"/>
                </a:lnTo>
                <a:lnTo>
                  <a:pt x="1764665" y="3349939"/>
                </a:lnTo>
                <a:lnTo>
                  <a:pt x="1730058" y="3350894"/>
                </a:lnTo>
                <a:lnTo>
                  <a:pt x="1695768" y="3351212"/>
                </a:lnTo>
                <a:lnTo>
                  <a:pt x="1662113" y="3351212"/>
                </a:lnTo>
                <a:lnTo>
                  <a:pt x="1628775" y="3351212"/>
                </a:lnTo>
                <a:lnTo>
                  <a:pt x="1594168" y="3350894"/>
                </a:lnTo>
                <a:lnTo>
                  <a:pt x="1559243" y="3349939"/>
                </a:lnTo>
                <a:lnTo>
                  <a:pt x="1524318" y="3348984"/>
                </a:lnTo>
                <a:lnTo>
                  <a:pt x="1489393" y="3347711"/>
                </a:lnTo>
                <a:lnTo>
                  <a:pt x="1455421" y="3346438"/>
                </a:lnTo>
                <a:lnTo>
                  <a:pt x="1422718" y="3344529"/>
                </a:lnTo>
                <a:lnTo>
                  <a:pt x="1391921" y="3342619"/>
                </a:lnTo>
                <a:lnTo>
                  <a:pt x="1391921" y="3082928"/>
                </a:lnTo>
                <a:lnTo>
                  <a:pt x="1388745" y="3090566"/>
                </a:lnTo>
                <a:lnTo>
                  <a:pt x="1384935" y="3098204"/>
                </a:lnTo>
                <a:lnTo>
                  <a:pt x="1380808" y="3106479"/>
                </a:lnTo>
                <a:lnTo>
                  <a:pt x="1376998" y="3115390"/>
                </a:lnTo>
                <a:lnTo>
                  <a:pt x="1373823" y="3124301"/>
                </a:lnTo>
                <a:lnTo>
                  <a:pt x="1372553" y="3129074"/>
                </a:lnTo>
                <a:lnTo>
                  <a:pt x="1371283" y="3134485"/>
                </a:lnTo>
                <a:lnTo>
                  <a:pt x="1370013" y="3139258"/>
                </a:lnTo>
                <a:lnTo>
                  <a:pt x="1369378" y="3144987"/>
                </a:lnTo>
                <a:lnTo>
                  <a:pt x="1369060" y="3150079"/>
                </a:lnTo>
                <a:lnTo>
                  <a:pt x="1369060" y="3155807"/>
                </a:lnTo>
                <a:lnTo>
                  <a:pt x="1368425" y="3232824"/>
                </a:lnTo>
                <a:lnTo>
                  <a:pt x="1367790" y="3340710"/>
                </a:lnTo>
                <a:lnTo>
                  <a:pt x="1345565" y="3338800"/>
                </a:lnTo>
                <a:lnTo>
                  <a:pt x="1324293" y="3336891"/>
                </a:lnTo>
                <a:lnTo>
                  <a:pt x="1284923" y="3332435"/>
                </a:lnTo>
                <a:lnTo>
                  <a:pt x="1246505" y="3327343"/>
                </a:lnTo>
                <a:lnTo>
                  <a:pt x="1206500" y="3321615"/>
                </a:lnTo>
                <a:lnTo>
                  <a:pt x="1208088" y="3183813"/>
                </a:lnTo>
                <a:lnTo>
                  <a:pt x="1208723" y="3130347"/>
                </a:lnTo>
                <a:lnTo>
                  <a:pt x="1209040" y="3112844"/>
                </a:lnTo>
                <a:lnTo>
                  <a:pt x="1209675" y="3103615"/>
                </a:lnTo>
                <a:lnTo>
                  <a:pt x="1210628" y="3090885"/>
                </a:lnTo>
                <a:lnTo>
                  <a:pt x="1212215" y="3078473"/>
                </a:lnTo>
                <a:lnTo>
                  <a:pt x="1215073" y="3055877"/>
                </a:lnTo>
                <a:lnTo>
                  <a:pt x="1218883" y="3035509"/>
                </a:lnTo>
                <a:lnTo>
                  <a:pt x="1223010" y="3016733"/>
                </a:lnTo>
                <a:lnTo>
                  <a:pt x="1227773" y="2999865"/>
                </a:lnTo>
                <a:lnTo>
                  <a:pt x="1232535" y="2984589"/>
                </a:lnTo>
                <a:lnTo>
                  <a:pt x="1237933" y="2970905"/>
                </a:lnTo>
                <a:lnTo>
                  <a:pt x="1243013" y="2959130"/>
                </a:lnTo>
                <a:lnTo>
                  <a:pt x="1248728" y="2948309"/>
                </a:lnTo>
                <a:lnTo>
                  <a:pt x="1254125" y="2938762"/>
                </a:lnTo>
                <a:lnTo>
                  <a:pt x="1259840" y="2930487"/>
                </a:lnTo>
                <a:lnTo>
                  <a:pt x="1265238" y="2923167"/>
                </a:lnTo>
                <a:lnTo>
                  <a:pt x="1270635" y="2916484"/>
                </a:lnTo>
                <a:lnTo>
                  <a:pt x="1275715" y="2911074"/>
                </a:lnTo>
                <a:lnTo>
                  <a:pt x="1284923" y="2901208"/>
                </a:lnTo>
                <a:lnTo>
                  <a:pt x="1297305" y="2894843"/>
                </a:lnTo>
                <a:lnTo>
                  <a:pt x="1310640" y="2888160"/>
                </a:lnTo>
                <a:lnTo>
                  <a:pt x="1325246" y="2881795"/>
                </a:lnTo>
                <a:lnTo>
                  <a:pt x="1340485" y="2875112"/>
                </a:lnTo>
                <a:lnTo>
                  <a:pt x="1356360" y="2868747"/>
                </a:lnTo>
                <a:lnTo>
                  <a:pt x="1372553" y="2862700"/>
                </a:lnTo>
                <a:lnTo>
                  <a:pt x="1406208" y="2850288"/>
                </a:lnTo>
                <a:lnTo>
                  <a:pt x="1438910" y="2838832"/>
                </a:lnTo>
                <a:lnTo>
                  <a:pt x="1468755" y="2828648"/>
                </a:lnTo>
                <a:lnTo>
                  <a:pt x="1495425" y="2820055"/>
                </a:lnTo>
                <a:lnTo>
                  <a:pt x="1516063" y="2813372"/>
                </a:lnTo>
                <a:lnTo>
                  <a:pt x="1520191" y="2812417"/>
                </a:lnTo>
                <a:lnTo>
                  <a:pt x="1522413" y="2811462"/>
                </a:lnTo>
                <a:close/>
                <a:moveTo>
                  <a:pt x="316023" y="2811462"/>
                </a:moveTo>
                <a:lnTo>
                  <a:pt x="317293" y="2822919"/>
                </a:lnTo>
                <a:lnTo>
                  <a:pt x="320469" y="2839786"/>
                </a:lnTo>
                <a:lnTo>
                  <a:pt x="323963" y="2860791"/>
                </a:lnTo>
                <a:lnTo>
                  <a:pt x="329045" y="2884978"/>
                </a:lnTo>
                <a:lnTo>
                  <a:pt x="340479" y="2940671"/>
                </a:lnTo>
                <a:lnTo>
                  <a:pt x="353501" y="3000820"/>
                </a:lnTo>
                <a:lnTo>
                  <a:pt x="377322" y="3107752"/>
                </a:lnTo>
                <a:lnTo>
                  <a:pt x="387485" y="3154534"/>
                </a:lnTo>
                <a:lnTo>
                  <a:pt x="427504" y="2921894"/>
                </a:lnTo>
                <a:lnTo>
                  <a:pt x="404001" y="2866519"/>
                </a:lnTo>
                <a:lnTo>
                  <a:pt x="442114" y="2830239"/>
                </a:lnTo>
                <a:lnTo>
                  <a:pt x="454184" y="2830239"/>
                </a:lnTo>
                <a:lnTo>
                  <a:pt x="457042" y="2830239"/>
                </a:lnTo>
                <a:lnTo>
                  <a:pt x="469111" y="2830239"/>
                </a:lnTo>
                <a:lnTo>
                  <a:pt x="507224" y="2866519"/>
                </a:lnTo>
                <a:lnTo>
                  <a:pt x="495473" y="2894207"/>
                </a:lnTo>
                <a:lnTo>
                  <a:pt x="487215" y="2913302"/>
                </a:lnTo>
                <a:lnTo>
                  <a:pt x="484674" y="2919667"/>
                </a:lnTo>
                <a:lnTo>
                  <a:pt x="484039" y="2921894"/>
                </a:lnTo>
                <a:lnTo>
                  <a:pt x="485627" y="2931760"/>
                </a:lnTo>
                <a:lnTo>
                  <a:pt x="490074" y="2958175"/>
                </a:lnTo>
                <a:lnTo>
                  <a:pt x="504048" y="3038374"/>
                </a:lnTo>
                <a:lnTo>
                  <a:pt x="523740" y="3154534"/>
                </a:lnTo>
                <a:lnTo>
                  <a:pt x="534539" y="3107752"/>
                </a:lnTo>
                <a:lnTo>
                  <a:pt x="557725" y="3000820"/>
                </a:lnTo>
                <a:lnTo>
                  <a:pt x="570747" y="2940671"/>
                </a:lnTo>
                <a:lnTo>
                  <a:pt x="582498" y="2884978"/>
                </a:lnTo>
                <a:lnTo>
                  <a:pt x="587262" y="2860791"/>
                </a:lnTo>
                <a:lnTo>
                  <a:pt x="591391" y="2839786"/>
                </a:lnTo>
                <a:lnTo>
                  <a:pt x="593932" y="2822919"/>
                </a:lnTo>
                <a:lnTo>
                  <a:pt x="595520" y="2811462"/>
                </a:lnTo>
                <a:lnTo>
                  <a:pt x="598061" y="2812417"/>
                </a:lnTo>
                <a:lnTo>
                  <a:pt x="601555" y="2813372"/>
                </a:lnTo>
                <a:lnTo>
                  <a:pt x="622517" y="2820055"/>
                </a:lnTo>
                <a:lnTo>
                  <a:pt x="648879" y="2828329"/>
                </a:lnTo>
                <a:lnTo>
                  <a:pt x="679052" y="2838832"/>
                </a:lnTo>
                <a:lnTo>
                  <a:pt x="711766" y="2849970"/>
                </a:lnTo>
                <a:lnTo>
                  <a:pt x="745115" y="2862064"/>
                </a:lnTo>
                <a:lnTo>
                  <a:pt x="761631" y="2868747"/>
                </a:lnTo>
                <a:lnTo>
                  <a:pt x="777511" y="2875112"/>
                </a:lnTo>
                <a:lnTo>
                  <a:pt x="792757" y="2881795"/>
                </a:lnTo>
                <a:lnTo>
                  <a:pt x="807367" y="2888160"/>
                </a:lnTo>
                <a:lnTo>
                  <a:pt x="820706" y="2894843"/>
                </a:lnTo>
                <a:lnTo>
                  <a:pt x="832775" y="2901208"/>
                </a:lnTo>
                <a:lnTo>
                  <a:pt x="842304" y="2911074"/>
                </a:lnTo>
                <a:lnTo>
                  <a:pt x="847385" y="2916484"/>
                </a:lnTo>
                <a:lnTo>
                  <a:pt x="852467" y="2923167"/>
                </a:lnTo>
                <a:lnTo>
                  <a:pt x="858184" y="2930487"/>
                </a:lnTo>
                <a:lnTo>
                  <a:pt x="863584" y="2938762"/>
                </a:lnTo>
                <a:lnTo>
                  <a:pt x="869301" y="2948309"/>
                </a:lnTo>
                <a:lnTo>
                  <a:pt x="875018" y="2959130"/>
                </a:lnTo>
                <a:lnTo>
                  <a:pt x="880417" y="2970905"/>
                </a:lnTo>
                <a:lnTo>
                  <a:pt x="885499" y="2984589"/>
                </a:lnTo>
                <a:lnTo>
                  <a:pt x="890581" y="2999865"/>
                </a:lnTo>
                <a:lnTo>
                  <a:pt x="895027" y="3016733"/>
                </a:lnTo>
                <a:lnTo>
                  <a:pt x="899156" y="3035509"/>
                </a:lnTo>
                <a:lnTo>
                  <a:pt x="902650" y="3055877"/>
                </a:lnTo>
                <a:lnTo>
                  <a:pt x="904555" y="3067016"/>
                </a:lnTo>
                <a:lnTo>
                  <a:pt x="906143" y="3078473"/>
                </a:lnTo>
                <a:lnTo>
                  <a:pt x="907096" y="3090885"/>
                </a:lnTo>
                <a:lnTo>
                  <a:pt x="908367" y="3103615"/>
                </a:lnTo>
                <a:lnTo>
                  <a:pt x="908684" y="3112844"/>
                </a:lnTo>
                <a:lnTo>
                  <a:pt x="909320" y="3130347"/>
                </a:lnTo>
                <a:lnTo>
                  <a:pt x="909955" y="3183813"/>
                </a:lnTo>
                <a:lnTo>
                  <a:pt x="911225" y="3321615"/>
                </a:lnTo>
                <a:lnTo>
                  <a:pt x="890898" y="3324797"/>
                </a:lnTo>
                <a:lnTo>
                  <a:pt x="870889" y="3327025"/>
                </a:lnTo>
                <a:lnTo>
                  <a:pt x="830235" y="3331162"/>
                </a:lnTo>
                <a:lnTo>
                  <a:pt x="788628" y="3334663"/>
                </a:lnTo>
                <a:lnTo>
                  <a:pt x="744480" y="3338164"/>
                </a:lnTo>
                <a:lnTo>
                  <a:pt x="743527" y="3230278"/>
                </a:lnTo>
                <a:lnTo>
                  <a:pt x="743527" y="3152943"/>
                </a:lnTo>
                <a:lnTo>
                  <a:pt x="743209" y="3142123"/>
                </a:lnTo>
                <a:lnTo>
                  <a:pt x="741939" y="3131939"/>
                </a:lnTo>
                <a:lnTo>
                  <a:pt x="740351" y="3122073"/>
                </a:lnTo>
                <a:lnTo>
                  <a:pt x="737810" y="3113162"/>
                </a:lnTo>
                <a:lnTo>
                  <a:pt x="734634" y="3104888"/>
                </a:lnTo>
                <a:lnTo>
                  <a:pt x="731458" y="3097250"/>
                </a:lnTo>
                <a:lnTo>
                  <a:pt x="727964" y="3089612"/>
                </a:lnTo>
                <a:lnTo>
                  <a:pt x="723835" y="3082928"/>
                </a:lnTo>
                <a:lnTo>
                  <a:pt x="723835" y="3342619"/>
                </a:lnTo>
                <a:lnTo>
                  <a:pt x="693027" y="3344529"/>
                </a:lnTo>
                <a:lnTo>
                  <a:pt x="660313" y="3346438"/>
                </a:lnTo>
                <a:lnTo>
                  <a:pt x="626964" y="3347711"/>
                </a:lnTo>
                <a:lnTo>
                  <a:pt x="592662" y="3348984"/>
                </a:lnTo>
                <a:lnTo>
                  <a:pt x="558360" y="3349939"/>
                </a:lnTo>
                <a:lnTo>
                  <a:pt x="523740" y="3350894"/>
                </a:lnTo>
                <a:lnTo>
                  <a:pt x="489438" y="3351212"/>
                </a:lnTo>
                <a:lnTo>
                  <a:pt x="455772" y="3351212"/>
                </a:lnTo>
                <a:lnTo>
                  <a:pt x="421787" y="3351212"/>
                </a:lnTo>
                <a:lnTo>
                  <a:pt x="387485" y="3350894"/>
                </a:lnTo>
                <a:lnTo>
                  <a:pt x="352548" y="3349939"/>
                </a:lnTo>
                <a:lnTo>
                  <a:pt x="317293" y="3348984"/>
                </a:lnTo>
                <a:lnTo>
                  <a:pt x="282674" y="3347711"/>
                </a:lnTo>
                <a:lnTo>
                  <a:pt x="249007" y="3346438"/>
                </a:lnTo>
                <a:lnTo>
                  <a:pt x="216293" y="3344529"/>
                </a:lnTo>
                <a:lnTo>
                  <a:pt x="185167" y="3342619"/>
                </a:lnTo>
                <a:lnTo>
                  <a:pt x="185167" y="3082928"/>
                </a:lnTo>
                <a:lnTo>
                  <a:pt x="181673" y="3090566"/>
                </a:lnTo>
                <a:lnTo>
                  <a:pt x="178180" y="3098204"/>
                </a:lnTo>
                <a:lnTo>
                  <a:pt x="174368" y="3106479"/>
                </a:lnTo>
                <a:lnTo>
                  <a:pt x="170557" y="3115390"/>
                </a:lnTo>
                <a:lnTo>
                  <a:pt x="167381" y="3124301"/>
                </a:lnTo>
                <a:lnTo>
                  <a:pt x="165793" y="3129074"/>
                </a:lnTo>
                <a:lnTo>
                  <a:pt x="164523" y="3134485"/>
                </a:lnTo>
                <a:lnTo>
                  <a:pt x="163570" y="3139258"/>
                </a:lnTo>
                <a:lnTo>
                  <a:pt x="162934" y="3144987"/>
                </a:lnTo>
                <a:lnTo>
                  <a:pt x="162299" y="3150079"/>
                </a:lnTo>
                <a:lnTo>
                  <a:pt x="162299" y="3155807"/>
                </a:lnTo>
                <a:lnTo>
                  <a:pt x="161982" y="3232824"/>
                </a:lnTo>
                <a:lnTo>
                  <a:pt x="161346" y="3340710"/>
                </a:lnTo>
                <a:lnTo>
                  <a:pt x="139114" y="3338800"/>
                </a:lnTo>
                <a:lnTo>
                  <a:pt x="117834" y="3336891"/>
                </a:lnTo>
                <a:lnTo>
                  <a:pt x="78132" y="3332435"/>
                </a:lnTo>
                <a:lnTo>
                  <a:pt x="39701" y="3327343"/>
                </a:lnTo>
                <a:lnTo>
                  <a:pt x="0" y="3321615"/>
                </a:lnTo>
                <a:lnTo>
                  <a:pt x="1588" y="3183813"/>
                </a:lnTo>
                <a:lnTo>
                  <a:pt x="2223" y="3130347"/>
                </a:lnTo>
                <a:lnTo>
                  <a:pt x="2541" y="3112844"/>
                </a:lnTo>
                <a:lnTo>
                  <a:pt x="2859" y="3103615"/>
                </a:lnTo>
                <a:lnTo>
                  <a:pt x="4129" y="3090885"/>
                </a:lnTo>
                <a:lnTo>
                  <a:pt x="5717" y="3078473"/>
                </a:lnTo>
                <a:lnTo>
                  <a:pt x="8576" y="3055877"/>
                </a:lnTo>
                <a:lnTo>
                  <a:pt x="12387" y="3035509"/>
                </a:lnTo>
                <a:lnTo>
                  <a:pt x="16198" y="3016733"/>
                </a:lnTo>
                <a:lnTo>
                  <a:pt x="21280" y="2999865"/>
                </a:lnTo>
                <a:lnTo>
                  <a:pt x="26044" y="2984589"/>
                </a:lnTo>
                <a:lnTo>
                  <a:pt x="31126" y="2970905"/>
                </a:lnTo>
                <a:lnTo>
                  <a:pt x="36525" y="2959130"/>
                </a:lnTo>
                <a:lnTo>
                  <a:pt x="41925" y="2948309"/>
                </a:lnTo>
                <a:lnTo>
                  <a:pt x="47642" y="2938762"/>
                </a:lnTo>
                <a:lnTo>
                  <a:pt x="53041" y="2930487"/>
                </a:lnTo>
                <a:lnTo>
                  <a:pt x="58758" y="2923167"/>
                </a:lnTo>
                <a:lnTo>
                  <a:pt x="63840" y="2916484"/>
                </a:lnTo>
                <a:lnTo>
                  <a:pt x="69239" y="2911074"/>
                </a:lnTo>
                <a:lnTo>
                  <a:pt x="78450" y="2901208"/>
                </a:lnTo>
                <a:lnTo>
                  <a:pt x="90837" y="2894843"/>
                </a:lnTo>
                <a:lnTo>
                  <a:pt x="104176" y="2888160"/>
                </a:lnTo>
                <a:lnTo>
                  <a:pt x="118469" y="2881795"/>
                </a:lnTo>
                <a:lnTo>
                  <a:pt x="133714" y="2875112"/>
                </a:lnTo>
                <a:lnTo>
                  <a:pt x="149912" y="2868747"/>
                </a:lnTo>
                <a:lnTo>
                  <a:pt x="166111" y="2862700"/>
                </a:lnTo>
                <a:lnTo>
                  <a:pt x="199460" y="2850288"/>
                </a:lnTo>
                <a:lnTo>
                  <a:pt x="231856" y="2838832"/>
                </a:lnTo>
                <a:lnTo>
                  <a:pt x="262347" y="2828648"/>
                </a:lnTo>
                <a:lnTo>
                  <a:pt x="288708" y="2820055"/>
                </a:lnTo>
                <a:lnTo>
                  <a:pt x="309671" y="2813372"/>
                </a:lnTo>
                <a:lnTo>
                  <a:pt x="313800" y="2812417"/>
                </a:lnTo>
                <a:lnTo>
                  <a:pt x="316023" y="2811462"/>
                </a:lnTo>
                <a:close/>
                <a:moveTo>
                  <a:pt x="2870361" y="2235200"/>
                </a:moveTo>
                <a:lnTo>
                  <a:pt x="2881163" y="2235518"/>
                </a:lnTo>
                <a:lnTo>
                  <a:pt x="2891648" y="2236471"/>
                </a:lnTo>
                <a:lnTo>
                  <a:pt x="2902133" y="2237743"/>
                </a:lnTo>
                <a:lnTo>
                  <a:pt x="2911982" y="2239968"/>
                </a:lnTo>
                <a:lnTo>
                  <a:pt x="2921832" y="2242193"/>
                </a:lnTo>
                <a:lnTo>
                  <a:pt x="2931045" y="2245372"/>
                </a:lnTo>
                <a:lnTo>
                  <a:pt x="2940259" y="2248868"/>
                </a:lnTo>
                <a:lnTo>
                  <a:pt x="2949156" y="2252683"/>
                </a:lnTo>
                <a:lnTo>
                  <a:pt x="2958369" y="2257133"/>
                </a:lnTo>
                <a:lnTo>
                  <a:pt x="2966312" y="2262219"/>
                </a:lnTo>
                <a:lnTo>
                  <a:pt x="2974573" y="2267623"/>
                </a:lnTo>
                <a:lnTo>
                  <a:pt x="2982516" y="2273662"/>
                </a:lnTo>
                <a:lnTo>
                  <a:pt x="2989824" y="2279384"/>
                </a:lnTo>
                <a:lnTo>
                  <a:pt x="2997131" y="2286059"/>
                </a:lnTo>
                <a:lnTo>
                  <a:pt x="3004439" y="2293370"/>
                </a:lnTo>
                <a:lnTo>
                  <a:pt x="3010793" y="2300681"/>
                </a:lnTo>
                <a:lnTo>
                  <a:pt x="3016830" y="2308628"/>
                </a:lnTo>
                <a:lnTo>
                  <a:pt x="3022867" y="2316575"/>
                </a:lnTo>
                <a:lnTo>
                  <a:pt x="3028586" y="2324839"/>
                </a:lnTo>
                <a:lnTo>
                  <a:pt x="3033987" y="2333740"/>
                </a:lnTo>
                <a:lnTo>
                  <a:pt x="3038753" y="2342640"/>
                </a:lnTo>
                <a:lnTo>
                  <a:pt x="3043518" y="2352494"/>
                </a:lnTo>
                <a:lnTo>
                  <a:pt x="3047967" y="2362030"/>
                </a:lnTo>
                <a:lnTo>
                  <a:pt x="3051461" y="2371884"/>
                </a:lnTo>
                <a:lnTo>
                  <a:pt x="3055274" y="2382056"/>
                </a:lnTo>
                <a:lnTo>
                  <a:pt x="3058134" y="2392546"/>
                </a:lnTo>
                <a:lnTo>
                  <a:pt x="3060993" y="2403354"/>
                </a:lnTo>
                <a:lnTo>
                  <a:pt x="3063535" y="2414161"/>
                </a:lnTo>
                <a:lnTo>
                  <a:pt x="3065441" y="2425287"/>
                </a:lnTo>
                <a:lnTo>
                  <a:pt x="3066712" y="2436412"/>
                </a:lnTo>
                <a:lnTo>
                  <a:pt x="3067983" y="2447856"/>
                </a:lnTo>
                <a:lnTo>
                  <a:pt x="3068936" y="2459935"/>
                </a:lnTo>
                <a:lnTo>
                  <a:pt x="3074337" y="2462160"/>
                </a:lnTo>
                <a:lnTo>
                  <a:pt x="3079421" y="2465021"/>
                </a:lnTo>
                <a:lnTo>
                  <a:pt x="3083869" y="2468517"/>
                </a:lnTo>
                <a:lnTo>
                  <a:pt x="3085775" y="2470742"/>
                </a:lnTo>
                <a:lnTo>
                  <a:pt x="3087682" y="2472967"/>
                </a:lnTo>
                <a:lnTo>
                  <a:pt x="3089588" y="2475192"/>
                </a:lnTo>
                <a:lnTo>
                  <a:pt x="3090859" y="2477735"/>
                </a:lnTo>
                <a:lnTo>
                  <a:pt x="3092447" y="2480596"/>
                </a:lnTo>
                <a:lnTo>
                  <a:pt x="3093718" y="2483775"/>
                </a:lnTo>
                <a:lnTo>
                  <a:pt x="3094671" y="2486636"/>
                </a:lnTo>
                <a:lnTo>
                  <a:pt x="3095942" y="2490132"/>
                </a:lnTo>
                <a:lnTo>
                  <a:pt x="3096578" y="2493629"/>
                </a:lnTo>
                <a:lnTo>
                  <a:pt x="3096895" y="2497443"/>
                </a:lnTo>
                <a:lnTo>
                  <a:pt x="3097213" y="2503801"/>
                </a:lnTo>
                <a:lnTo>
                  <a:pt x="3097213" y="2510158"/>
                </a:lnTo>
                <a:lnTo>
                  <a:pt x="3096895" y="2516834"/>
                </a:lnTo>
                <a:lnTo>
                  <a:pt x="3095942" y="2523191"/>
                </a:lnTo>
                <a:lnTo>
                  <a:pt x="3094671" y="2529866"/>
                </a:lnTo>
                <a:lnTo>
                  <a:pt x="3092765" y="2536542"/>
                </a:lnTo>
                <a:lnTo>
                  <a:pt x="3090541" y="2542899"/>
                </a:lnTo>
                <a:lnTo>
                  <a:pt x="3087999" y="2549256"/>
                </a:lnTo>
                <a:lnTo>
                  <a:pt x="3085140" y="2554978"/>
                </a:lnTo>
                <a:lnTo>
                  <a:pt x="3081645" y="2561018"/>
                </a:lnTo>
                <a:lnTo>
                  <a:pt x="3078468" y="2566421"/>
                </a:lnTo>
                <a:lnTo>
                  <a:pt x="3074337" y="2571507"/>
                </a:lnTo>
                <a:lnTo>
                  <a:pt x="3070207" y="2575958"/>
                </a:lnTo>
                <a:lnTo>
                  <a:pt x="3065441" y="2580090"/>
                </a:lnTo>
                <a:lnTo>
                  <a:pt x="3060358" y="2583269"/>
                </a:lnTo>
                <a:lnTo>
                  <a:pt x="3055592" y="2586129"/>
                </a:lnTo>
                <a:lnTo>
                  <a:pt x="3050508" y="2604884"/>
                </a:lnTo>
                <a:lnTo>
                  <a:pt x="3047331" y="2614102"/>
                </a:lnTo>
                <a:lnTo>
                  <a:pt x="3044472" y="2623638"/>
                </a:lnTo>
                <a:lnTo>
                  <a:pt x="3041294" y="2632539"/>
                </a:lnTo>
                <a:lnTo>
                  <a:pt x="3037482" y="2641439"/>
                </a:lnTo>
                <a:lnTo>
                  <a:pt x="3033669" y="2650339"/>
                </a:lnTo>
                <a:lnTo>
                  <a:pt x="3029856" y="2658922"/>
                </a:lnTo>
                <a:lnTo>
                  <a:pt x="3025408" y="2667504"/>
                </a:lnTo>
                <a:lnTo>
                  <a:pt x="3021278" y="2676087"/>
                </a:lnTo>
                <a:lnTo>
                  <a:pt x="3016512" y="2684034"/>
                </a:lnTo>
                <a:lnTo>
                  <a:pt x="3011746" y="2691980"/>
                </a:lnTo>
                <a:lnTo>
                  <a:pt x="3006981" y="2699291"/>
                </a:lnTo>
                <a:lnTo>
                  <a:pt x="3001579" y="2706920"/>
                </a:lnTo>
                <a:lnTo>
                  <a:pt x="2996178" y="2714231"/>
                </a:lnTo>
                <a:lnTo>
                  <a:pt x="2990459" y="2720907"/>
                </a:lnTo>
                <a:lnTo>
                  <a:pt x="2984740" y="2727582"/>
                </a:lnTo>
                <a:lnTo>
                  <a:pt x="2978703" y="2733622"/>
                </a:lnTo>
                <a:lnTo>
                  <a:pt x="2972349" y="2739661"/>
                </a:lnTo>
                <a:lnTo>
                  <a:pt x="2965677" y="2745065"/>
                </a:lnTo>
                <a:lnTo>
                  <a:pt x="2959005" y="2750469"/>
                </a:lnTo>
                <a:lnTo>
                  <a:pt x="2952333" y="2755237"/>
                </a:lnTo>
                <a:lnTo>
                  <a:pt x="2944707" y="2759687"/>
                </a:lnTo>
                <a:lnTo>
                  <a:pt x="2937400" y="2763819"/>
                </a:lnTo>
                <a:lnTo>
                  <a:pt x="2930092" y="2767634"/>
                </a:lnTo>
                <a:lnTo>
                  <a:pt x="2922149" y="2770812"/>
                </a:lnTo>
                <a:lnTo>
                  <a:pt x="2913889" y="2773355"/>
                </a:lnTo>
                <a:lnTo>
                  <a:pt x="2905946" y="2775581"/>
                </a:lnTo>
                <a:lnTo>
                  <a:pt x="2897367" y="2777488"/>
                </a:lnTo>
                <a:lnTo>
                  <a:pt x="2888789" y="2779077"/>
                </a:lnTo>
                <a:lnTo>
                  <a:pt x="2879893" y="2779713"/>
                </a:lnTo>
                <a:lnTo>
                  <a:pt x="2870361" y="2779713"/>
                </a:lnTo>
                <a:lnTo>
                  <a:pt x="2861465" y="2779713"/>
                </a:lnTo>
                <a:lnTo>
                  <a:pt x="2852569" y="2779077"/>
                </a:lnTo>
                <a:lnTo>
                  <a:pt x="2843990" y="2777488"/>
                </a:lnTo>
                <a:lnTo>
                  <a:pt x="2835412" y="2775581"/>
                </a:lnTo>
                <a:lnTo>
                  <a:pt x="2827469" y="2773355"/>
                </a:lnTo>
                <a:lnTo>
                  <a:pt x="2819208" y="2770812"/>
                </a:lnTo>
                <a:lnTo>
                  <a:pt x="2811265" y="2767634"/>
                </a:lnTo>
                <a:lnTo>
                  <a:pt x="2803957" y="2764137"/>
                </a:lnTo>
                <a:lnTo>
                  <a:pt x="2796650" y="2760005"/>
                </a:lnTo>
                <a:lnTo>
                  <a:pt x="2789342" y="2755555"/>
                </a:lnTo>
                <a:lnTo>
                  <a:pt x="2782352" y="2750787"/>
                </a:lnTo>
                <a:lnTo>
                  <a:pt x="2775680" y="2745701"/>
                </a:lnTo>
                <a:lnTo>
                  <a:pt x="2769326" y="2739979"/>
                </a:lnTo>
                <a:lnTo>
                  <a:pt x="2762971" y="2734257"/>
                </a:lnTo>
                <a:lnTo>
                  <a:pt x="2757252" y="2728218"/>
                </a:lnTo>
                <a:lnTo>
                  <a:pt x="2751216" y="2721860"/>
                </a:lnTo>
                <a:lnTo>
                  <a:pt x="2745497" y="2714549"/>
                </a:lnTo>
                <a:lnTo>
                  <a:pt x="2740096" y="2707556"/>
                </a:lnTo>
                <a:lnTo>
                  <a:pt x="2734694" y="2700563"/>
                </a:lnTo>
                <a:lnTo>
                  <a:pt x="2729929" y="2692616"/>
                </a:lnTo>
                <a:lnTo>
                  <a:pt x="2725163" y="2684987"/>
                </a:lnTo>
                <a:lnTo>
                  <a:pt x="2720397" y="2676723"/>
                </a:lnTo>
                <a:lnTo>
                  <a:pt x="2716267" y="2668458"/>
                </a:lnTo>
                <a:lnTo>
                  <a:pt x="2711819" y="2659875"/>
                </a:lnTo>
                <a:lnTo>
                  <a:pt x="2708006" y="2651611"/>
                </a:lnTo>
                <a:lnTo>
                  <a:pt x="2704193" y="2643028"/>
                </a:lnTo>
                <a:lnTo>
                  <a:pt x="2700698" y="2634128"/>
                </a:lnTo>
                <a:lnTo>
                  <a:pt x="2697203" y="2624592"/>
                </a:lnTo>
                <a:lnTo>
                  <a:pt x="2694344" y="2615691"/>
                </a:lnTo>
                <a:lnTo>
                  <a:pt x="2691167" y="2606473"/>
                </a:lnTo>
                <a:lnTo>
                  <a:pt x="2686083" y="2587401"/>
                </a:lnTo>
                <a:lnTo>
                  <a:pt x="2683224" y="2586765"/>
                </a:lnTo>
                <a:lnTo>
                  <a:pt x="2680364" y="2585494"/>
                </a:lnTo>
                <a:lnTo>
                  <a:pt x="2674963" y="2582633"/>
                </a:lnTo>
                <a:lnTo>
                  <a:pt x="2669879" y="2578818"/>
                </a:lnTo>
                <a:lnTo>
                  <a:pt x="2665114" y="2574686"/>
                </a:lnTo>
                <a:lnTo>
                  <a:pt x="2660666" y="2569600"/>
                </a:lnTo>
                <a:lnTo>
                  <a:pt x="2656853" y="2564514"/>
                </a:lnTo>
                <a:lnTo>
                  <a:pt x="2653040" y="2558475"/>
                </a:lnTo>
                <a:lnTo>
                  <a:pt x="2649545" y="2552117"/>
                </a:lnTo>
                <a:lnTo>
                  <a:pt x="2646686" y="2545760"/>
                </a:lnTo>
                <a:lnTo>
                  <a:pt x="2644144" y="2538767"/>
                </a:lnTo>
                <a:lnTo>
                  <a:pt x="2641920" y="2532091"/>
                </a:lnTo>
                <a:lnTo>
                  <a:pt x="2640331" y="2525098"/>
                </a:lnTo>
                <a:lnTo>
                  <a:pt x="2639378" y="2517787"/>
                </a:lnTo>
                <a:lnTo>
                  <a:pt x="2638743" y="2510794"/>
                </a:lnTo>
                <a:lnTo>
                  <a:pt x="2638425" y="2504119"/>
                </a:lnTo>
                <a:lnTo>
                  <a:pt x="2638743" y="2497443"/>
                </a:lnTo>
                <a:lnTo>
                  <a:pt x="2639696" y="2493311"/>
                </a:lnTo>
                <a:lnTo>
                  <a:pt x="2640331" y="2489179"/>
                </a:lnTo>
                <a:lnTo>
                  <a:pt x="2641602" y="2485682"/>
                </a:lnTo>
                <a:lnTo>
                  <a:pt x="2642873" y="2482186"/>
                </a:lnTo>
                <a:lnTo>
                  <a:pt x="2644462" y="2479007"/>
                </a:lnTo>
                <a:lnTo>
                  <a:pt x="2646050" y="2475828"/>
                </a:lnTo>
                <a:lnTo>
                  <a:pt x="2647639" y="2473285"/>
                </a:lnTo>
                <a:lnTo>
                  <a:pt x="2650181" y="2470742"/>
                </a:lnTo>
                <a:lnTo>
                  <a:pt x="2652405" y="2468517"/>
                </a:lnTo>
                <a:lnTo>
                  <a:pt x="2654947" y="2466292"/>
                </a:lnTo>
                <a:lnTo>
                  <a:pt x="2657171" y="2464385"/>
                </a:lnTo>
                <a:lnTo>
                  <a:pt x="2660030" y="2462795"/>
                </a:lnTo>
                <a:lnTo>
                  <a:pt x="2662890" y="2461524"/>
                </a:lnTo>
                <a:lnTo>
                  <a:pt x="2666067" y="2460253"/>
                </a:lnTo>
                <a:lnTo>
                  <a:pt x="2672421" y="2458027"/>
                </a:lnTo>
                <a:lnTo>
                  <a:pt x="2673057" y="2446584"/>
                </a:lnTo>
                <a:lnTo>
                  <a:pt x="2674645" y="2434823"/>
                </a:lnTo>
                <a:lnTo>
                  <a:pt x="2675916" y="2423697"/>
                </a:lnTo>
                <a:lnTo>
                  <a:pt x="2677822" y="2412572"/>
                </a:lnTo>
                <a:lnTo>
                  <a:pt x="2680364" y="2401764"/>
                </a:lnTo>
                <a:lnTo>
                  <a:pt x="2683224" y="2391592"/>
                </a:lnTo>
                <a:lnTo>
                  <a:pt x="2686401" y="2381103"/>
                </a:lnTo>
                <a:lnTo>
                  <a:pt x="2689896" y="2370613"/>
                </a:lnTo>
                <a:lnTo>
                  <a:pt x="2694026" y="2361077"/>
                </a:lnTo>
                <a:lnTo>
                  <a:pt x="2697839" y="2351223"/>
                </a:lnTo>
                <a:lnTo>
                  <a:pt x="2702922" y="2342005"/>
                </a:lnTo>
                <a:lnTo>
                  <a:pt x="2707688" y="2333104"/>
                </a:lnTo>
                <a:lnTo>
                  <a:pt x="2712772" y="2324204"/>
                </a:lnTo>
                <a:lnTo>
                  <a:pt x="2718808" y="2315939"/>
                </a:lnTo>
                <a:lnTo>
                  <a:pt x="2724845" y="2307674"/>
                </a:lnTo>
                <a:lnTo>
                  <a:pt x="2730564" y="2300046"/>
                </a:lnTo>
                <a:lnTo>
                  <a:pt x="2737236" y="2292735"/>
                </a:lnTo>
                <a:lnTo>
                  <a:pt x="2744544" y="2285741"/>
                </a:lnTo>
                <a:lnTo>
                  <a:pt x="2751534" y="2279066"/>
                </a:lnTo>
                <a:lnTo>
                  <a:pt x="2758841" y="2273027"/>
                </a:lnTo>
                <a:lnTo>
                  <a:pt x="2766784" y="2267305"/>
                </a:lnTo>
                <a:lnTo>
                  <a:pt x="2775045" y="2261901"/>
                </a:lnTo>
                <a:lnTo>
                  <a:pt x="2783623" y="2257133"/>
                </a:lnTo>
                <a:lnTo>
                  <a:pt x="2792202" y="2252683"/>
                </a:lnTo>
                <a:lnTo>
                  <a:pt x="2801098" y="2248550"/>
                </a:lnTo>
                <a:lnTo>
                  <a:pt x="2810312" y="2245372"/>
                </a:lnTo>
                <a:lnTo>
                  <a:pt x="2819526" y="2242193"/>
                </a:lnTo>
                <a:lnTo>
                  <a:pt x="2829375" y="2239650"/>
                </a:lnTo>
                <a:lnTo>
                  <a:pt x="2839224" y="2237743"/>
                </a:lnTo>
                <a:lnTo>
                  <a:pt x="2849391" y="2236471"/>
                </a:lnTo>
                <a:lnTo>
                  <a:pt x="2859558" y="2235518"/>
                </a:lnTo>
                <a:lnTo>
                  <a:pt x="2870361" y="2235200"/>
                </a:lnTo>
                <a:close/>
                <a:moveTo>
                  <a:pt x="1663861" y="2235200"/>
                </a:moveTo>
                <a:lnTo>
                  <a:pt x="1674663" y="2235518"/>
                </a:lnTo>
                <a:lnTo>
                  <a:pt x="1685148" y="2236471"/>
                </a:lnTo>
                <a:lnTo>
                  <a:pt x="1695633" y="2237743"/>
                </a:lnTo>
                <a:lnTo>
                  <a:pt x="1705482" y="2239968"/>
                </a:lnTo>
                <a:lnTo>
                  <a:pt x="1715332" y="2242193"/>
                </a:lnTo>
                <a:lnTo>
                  <a:pt x="1724545" y="2245372"/>
                </a:lnTo>
                <a:lnTo>
                  <a:pt x="1733759" y="2248868"/>
                </a:lnTo>
                <a:lnTo>
                  <a:pt x="1742655" y="2252683"/>
                </a:lnTo>
                <a:lnTo>
                  <a:pt x="1751552" y="2257133"/>
                </a:lnTo>
                <a:lnTo>
                  <a:pt x="1759812" y="2262219"/>
                </a:lnTo>
                <a:lnTo>
                  <a:pt x="1768073" y="2267623"/>
                </a:lnTo>
                <a:lnTo>
                  <a:pt x="1775698" y="2273662"/>
                </a:lnTo>
                <a:lnTo>
                  <a:pt x="1783324" y="2279384"/>
                </a:lnTo>
                <a:lnTo>
                  <a:pt x="1790631" y="2286059"/>
                </a:lnTo>
                <a:lnTo>
                  <a:pt x="1797303" y="2293370"/>
                </a:lnTo>
                <a:lnTo>
                  <a:pt x="1803975" y="2300681"/>
                </a:lnTo>
                <a:lnTo>
                  <a:pt x="1810330" y="2308628"/>
                </a:lnTo>
                <a:lnTo>
                  <a:pt x="1816367" y="2316575"/>
                </a:lnTo>
                <a:lnTo>
                  <a:pt x="1821768" y="2324839"/>
                </a:lnTo>
                <a:lnTo>
                  <a:pt x="1827487" y="2333740"/>
                </a:lnTo>
                <a:lnTo>
                  <a:pt x="1832253" y="2342640"/>
                </a:lnTo>
                <a:lnTo>
                  <a:pt x="1836701" y="2352494"/>
                </a:lnTo>
                <a:lnTo>
                  <a:pt x="1841149" y="2362030"/>
                </a:lnTo>
                <a:lnTo>
                  <a:pt x="1844961" y="2371884"/>
                </a:lnTo>
                <a:lnTo>
                  <a:pt x="1848774" y="2382056"/>
                </a:lnTo>
                <a:lnTo>
                  <a:pt x="1851633" y="2392546"/>
                </a:lnTo>
                <a:lnTo>
                  <a:pt x="1854175" y="2403354"/>
                </a:lnTo>
                <a:lnTo>
                  <a:pt x="1856717" y="2414161"/>
                </a:lnTo>
                <a:lnTo>
                  <a:pt x="1858623" y="2425287"/>
                </a:lnTo>
                <a:lnTo>
                  <a:pt x="1860212" y="2436412"/>
                </a:lnTo>
                <a:lnTo>
                  <a:pt x="1861165" y="2447856"/>
                </a:lnTo>
                <a:lnTo>
                  <a:pt x="1862436" y="2459935"/>
                </a:lnTo>
                <a:lnTo>
                  <a:pt x="1867520" y="2462160"/>
                </a:lnTo>
                <a:lnTo>
                  <a:pt x="1872921" y="2465021"/>
                </a:lnTo>
                <a:lnTo>
                  <a:pt x="1877369" y="2468517"/>
                </a:lnTo>
                <a:lnTo>
                  <a:pt x="1879275" y="2470742"/>
                </a:lnTo>
                <a:lnTo>
                  <a:pt x="1880864" y="2472967"/>
                </a:lnTo>
                <a:lnTo>
                  <a:pt x="1882770" y="2475192"/>
                </a:lnTo>
                <a:lnTo>
                  <a:pt x="1884359" y="2477735"/>
                </a:lnTo>
                <a:lnTo>
                  <a:pt x="1885947" y="2480596"/>
                </a:lnTo>
                <a:lnTo>
                  <a:pt x="1886900" y="2483775"/>
                </a:lnTo>
                <a:lnTo>
                  <a:pt x="1888171" y="2486636"/>
                </a:lnTo>
                <a:lnTo>
                  <a:pt x="1889124" y="2490132"/>
                </a:lnTo>
                <a:lnTo>
                  <a:pt x="1890078" y="2493629"/>
                </a:lnTo>
                <a:lnTo>
                  <a:pt x="1890395" y="2497443"/>
                </a:lnTo>
                <a:lnTo>
                  <a:pt x="1890713" y="2503801"/>
                </a:lnTo>
                <a:lnTo>
                  <a:pt x="1890713" y="2510158"/>
                </a:lnTo>
                <a:lnTo>
                  <a:pt x="1890395" y="2516834"/>
                </a:lnTo>
                <a:lnTo>
                  <a:pt x="1889124" y="2523191"/>
                </a:lnTo>
                <a:lnTo>
                  <a:pt x="1888171" y="2529866"/>
                </a:lnTo>
                <a:lnTo>
                  <a:pt x="1886265" y="2536542"/>
                </a:lnTo>
                <a:lnTo>
                  <a:pt x="1884041" y="2542899"/>
                </a:lnTo>
                <a:lnTo>
                  <a:pt x="1881499" y="2549256"/>
                </a:lnTo>
                <a:lnTo>
                  <a:pt x="1878322" y="2554978"/>
                </a:lnTo>
                <a:lnTo>
                  <a:pt x="1875145" y="2561018"/>
                </a:lnTo>
                <a:lnTo>
                  <a:pt x="1871650" y="2566421"/>
                </a:lnTo>
                <a:lnTo>
                  <a:pt x="1867520" y="2571507"/>
                </a:lnTo>
                <a:lnTo>
                  <a:pt x="1863389" y="2575958"/>
                </a:lnTo>
                <a:lnTo>
                  <a:pt x="1858623" y="2580090"/>
                </a:lnTo>
                <a:lnTo>
                  <a:pt x="1853858" y="2583269"/>
                </a:lnTo>
                <a:lnTo>
                  <a:pt x="1849092" y="2586129"/>
                </a:lnTo>
                <a:lnTo>
                  <a:pt x="1843690" y="2604884"/>
                </a:lnTo>
                <a:lnTo>
                  <a:pt x="1840831" y="2614102"/>
                </a:lnTo>
                <a:lnTo>
                  <a:pt x="1837972" y="2623638"/>
                </a:lnTo>
                <a:lnTo>
                  <a:pt x="1834477" y="2632539"/>
                </a:lnTo>
                <a:lnTo>
                  <a:pt x="1830982" y="2641439"/>
                </a:lnTo>
                <a:lnTo>
                  <a:pt x="1827169" y="2650339"/>
                </a:lnTo>
                <a:lnTo>
                  <a:pt x="1823039" y="2658922"/>
                </a:lnTo>
                <a:lnTo>
                  <a:pt x="1818908" y="2667504"/>
                </a:lnTo>
                <a:lnTo>
                  <a:pt x="1814778" y="2676087"/>
                </a:lnTo>
                <a:lnTo>
                  <a:pt x="1810012" y="2684034"/>
                </a:lnTo>
                <a:lnTo>
                  <a:pt x="1805246" y="2691980"/>
                </a:lnTo>
                <a:lnTo>
                  <a:pt x="1800481" y="2699291"/>
                </a:lnTo>
                <a:lnTo>
                  <a:pt x="1795079" y="2706920"/>
                </a:lnTo>
                <a:lnTo>
                  <a:pt x="1789678" y="2714231"/>
                </a:lnTo>
                <a:lnTo>
                  <a:pt x="1783959" y="2720907"/>
                </a:lnTo>
                <a:lnTo>
                  <a:pt x="1777922" y="2727582"/>
                </a:lnTo>
                <a:lnTo>
                  <a:pt x="1772203" y="2733622"/>
                </a:lnTo>
                <a:lnTo>
                  <a:pt x="1765849" y="2739661"/>
                </a:lnTo>
                <a:lnTo>
                  <a:pt x="1759177" y="2745065"/>
                </a:lnTo>
                <a:lnTo>
                  <a:pt x="1752505" y="2750469"/>
                </a:lnTo>
                <a:lnTo>
                  <a:pt x="1745833" y="2755237"/>
                </a:lnTo>
                <a:lnTo>
                  <a:pt x="1738207" y="2759687"/>
                </a:lnTo>
                <a:lnTo>
                  <a:pt x="1730900" y="2763819"/>
                </a:lnTo>
                <a:lnTo>
                  <a:pt x="1723275" y="2767634"/>
                </a:lnTo>
                <a:lnTo>
                  <a:pt x="1715649" y="2770812"/>
                </a:lnTo>
                <a:lnTo>
                  <a:pt x="1707389" y="2773355"/>
                </a:lnTo>
                <a:lnTo>
                  <a:pt x="1699128" y="2775581"/>
                </a:lnTo>
                <a:lnTo>
                  <a:pt x="1690549" y="2777488"/>
                </a:lnTo>
                <a:lnTo>
                  <a:pt x="1681971" y="2779077"/>
                </a:lnTo>
                <a:lnTo>
                  <a:pt x="1673075" y="2779713"/>
                </a:lnTo>
                <a:lnTo>
                  <a:pt x="1663861" y="2779713"/>
                </a:lnTo>
                <a:lnTo>
                  <a:pt x="1654965" y="2779713"/>
                </a:lnTo>
                <a:lnTo>
                  <a:pt x="1646069" y="2779077"/>
                </a:lnTo>
                <a:lnTo>
                  <a:pt x="1637490" y="2777488"/>
                </a:lnTo>
                <a:lnTo>
                  <a:pt x="1628912" y="2775581"/>
                </a:lnTo>
                <a:lnTo>
                  <a:pt x="1620651" y="2773355"/>
                </a:lnTo>
                <a:lnTo>
                  <a:pt x="1612708" y="2770812"/>
                </a:lnTo>
                <a:lnTo>
                  <a:pt x="1604765" y="2767634"/>
                </a:lnTo>
                <a:lnTo>
                  <a:pt x="1597458" y="2764137"/>
                </a:lnTo>
                <a:lnTo>
                  <a:pt x="1589832" y="2760005"/>
                </a:lnTo>
                <a:lnTo>
                  <a:pt x="1582843" y="2755555"/>
                </a:lnTo>
                <a:lnTo>
                  <a:pt x="1575852" y="2750787"/>
                </a:lnTo>
                <a:lnTo>
                  <a:pt x="1569180" y="2745701"/>
                </a:lnTo>
                <a:lnTo>
                  <a:pt x="1562826" y="2739979"/>
                </a:lnTo>
                <a:lnTo>
                  <a:pt x="1556471" y="2734257"/>
                </a:lnTo>
                <a:lnTo>
                  <a:pt x="1550435" y="2728218"/>
                </a:lnTo>
                <a:lnTo>
                  <a:pt x="1544398" y="2721860"/>
                </a:lnTo>
                <a:lnTo>
                  <a:pt x="1538997" y="2714549"/>
                </a:lnTo>
                <a:lnTo>
                  <a:pt x="1533278" y="2707556"/>
                </a:lnTo>
                <a:lnTo>
                  <a:pt x="1528195" y="2700563"/>
                </a:lnTo>
                <a:lnTo>
                  <a:pt x="1523429" y="2692616"/>
                </a:lnTo>
                <a:lnTo>
                  <a:pt x="1518663" y="2684987"/>
                </a:lnTo>
                <a:lnTo>
                  <a:pt x="1513580" y="2676723"/>
                </a:lnTo>
                <a:lnTo>
                  <a:pt x="1509449" y="2668458"/>
                </a:lnTo>
                <a:lnTo>
                  <a:pt x="1505001" y="2659875"/>
                </a:lnTo>
                <a:lnTo>
                  <a:pt x="1501506" y="2651611"/>
                </a:lnTo>
                <a:lnTo>
                  <a:pt x="1497694" y="2643028"/>
                </a:lnTo>
                <a:lnTo>
                  <a:pt x="1493881" y="2634128"/>
                </a:lnTo>
                <a:lnTo>
                  <a:pt x="1490703" y="2624592"/>
                </a:lnTo>
                <a:lnTo>
                  <a:pt x="1487526" y="2615691"/>
                </a:lnTo>
                <a:lnTo>
                  <a:pt x="1484667" y="2606473"/>
                </a:lnTo>
                <a:lnTo>
                  <a:pt x="1479584" y="2587401"/>
                </a:lnTo>
                <a:lnTo>
                  <a:pt x="1476406" y="2586765"/>
                </a:lnTo>
                <a:lnTo>
                  <a:pt x="1473864" y="2585494"/>
                </a:lnTo>
                <a:lnTo>
                  <a:pt x="1468463" y="2582633"/>
                </a:lnTo>
                <a:lnTo>
                  <a:pt x="1463062" y="2578818"/>
                </a:lnTo>
                <a:lnTo>
                  <a:pt x="1458614" y="2574686"/>
                </a:lnTo>
                <a:lnTo>
                  <a:pt x="1454165" y="2569600"/>
                </a:lnTo>
                <a:lnTo>
                  <a:pt x="1449718" y="2564514"/>
                </a:lnTo>
                <a:lnTo>
                  <a:pt x="1445905" y="2558475"/>
                </a:lnTo>
                <a:lnTo>
                  <a:pt x="1442728" y="2552117"/>
                </a:lnTo>
                <a:lnTo>
                  <a:pt x="1440186" y="2545760"/>
                </a:lnTo>
                <a:lnTo>
                  <a:pt x="1437327" y="2538767"/>
                </a:lnTo>
                <a:lnTo>
                  <a:pt x="1435103" y="2532091"/>
                </a:lnTo>
                <a:lnTo>
                  <a:pt x="1433832" y="2525098"/>
                </a:lnTo>
                <a:lnTo>
                  <a:pt x="1432561" y="2517787"/>
                </a:lnTo>
                <a:lnTo>
                  <a:pt x="1431925" y="2510794"/>
                </a:lnTo>
                <a:lnTo>
                  <a:pt x="1431925" y="2504119"/>
                </a:lnTo>
                <a:lnTo>
                  <a:pt x="1432243" y="2497443"/>
                </a:lnTo>
                <a:lnTo>
                  <a:pt x="1432878" y="2493311"/>
                </a:lnTo>
                <a:lnTo>
                  <a:pt x="1433832" y="2489179"/>
                </a:lnTo>
                <a:lnTo>
                  <a:pt x="1434785" y="2485682"/>
                </a:lnTo>
                <a:lnTo>
                  <a:pt x="1436374" y="2482186"/>
                </a:lnTo>
                <a:lnTo>
                  <a:pt x="1437962" y="2479007"/>
                </a:lnTo>
                <a:lnTo>
                  <a:pt x="1439233" y="2475828"/>
                </a:lnTo>
                <a:lnTo>
                  <a:pt x="1441139" y="2473285"/>
                </a:lnTo>
                <a:lnTo>
                  <a:pt x="1443363" y="2470742"/>
                </a:lnTo>
                <a:lnTo>
                  <a:pt x="1445588" y="2468517"/>
                </a:lnTo>
                <a:lnTo>
                  <a:pt x="1447811" y="2466292"/>
                </a:lnTo>
                <a:lnTo>
                  <a:pt x="1450353" y="2464385"/>
                </a:lnTo>
                <a:lnTo>
                  <a:pt x="1453530" y="2462795"/>
                </a:lnTo>
                <a:lnTo>
                  <a:pt x="1456390" y="2461524"/>
                </a:lnTo>
                <a:lnTo>
                  <a:pt x="1459567" y="2460253"/>
                </a:lnTo>
                <a:lnTo>
                  <a:pt x="1465604" y="2458027"/>
                </a:lnTo>
                <a:lnTo>
                  <a:pt x="1466557" y="2446584"/>
                </a:lnTo>
                <a:lnTo>
                  <a:pt x="1467828" y="2434823"/>
                </a:lnTo>
                <a:lnTo>
                  <a:pt x="1469416" y="2423697"/>
                </a:lnTo>
                <a:lnTo>
                  <a:pt x="1471322" y="2412572"/>
                </a:lnTo>
                <a:lnTo>
                  <a:pt x="1473864" y="2401764"/>
                </a:lnTo>
                <a:lnTo>
                  <a:pt x="1476406" y="2391592"/>
                </a:lnTo>
                <a:lnTo>
                  <a:pt x="1479901" y="2381103"/>
                </a:lnTo>
                <a:lnTo>
                  <a:pt x="1483078" y="2370613"/>
                </a:lnTo>
                <a:lnTo>
                  <a:pt x="1487209" y="2361077"/>
                </a:lnTo>
                <a:lnTo>
                  <a:pt x="1491339" y="2351223"/>
                </a:lnTo>
                <a:lnTo>
                  <a:pt x="1496105" y="2342005"/>
                </a:lnTo>
                <a:lnTo>
                  <a:pt x="1501188" y="2333104"/>
                </a:lnTo>
                <a:lnTo>
                  <a:pt x="1506272" y="2324204"/>
                </a:lnTo>
                <a:lnTo>
                  <a:pt x="1511991" y="2315939"/>
                </a:lnTo>
                <a:lnTo>
                  <a:pt x="1517710" y="2307674"/>
                </a:lnTo>
                <a:lnTo>
                  <a:pt x="1524064" y="2300046"/>
                </a:lnTo>
                <a:lnTo>
                  <a:pt x="1530737" y="2292735"/>
                </a:lnTo>
                <a:lnTo>
                  <a:pt x="1537726" y="2285741"/>
                </a:lnTo>
                <a:lnTo>
                  <a:pt x="1545034" y="2279066"/>
                </a:lnTo>
                <a:lnTo>
                  <a:pt x="1552341" y="2273027"/>
                </a:lnTo>
                <a:lnTo>
                  <a:pt x="1560285" y="2267305"/>
                </a:lnTo>
                <a:lnTo>
                  <a:pt x="1568228" y="2261901"/>
                </a:lnTo>
                <a:lnTo>
                  <a:pt x="1576806" y="2257133"/>
                </a:lnTo>
                <a:lnTo>
                  <a:pt x="1585384" y="2252683"/>
                </a:lnTo>
                <a:lnTo>
                  <a:pt x="1594280" y="2248550"/>
                </a:lnTo>
                <a:lnTo>
                  <a:pt x="1603812" y="2245372"/>
                </a:lnTo>
                <a:lnTo>
                  <a:pt x="1613026" y="2242193"/>
                </a:lnTo>
                <a:lnTo>
                  <a:pt x="1622557" y="2239650"/>
                </a:lnTo>
                <a:lnTo>
                  <a:pt x="1632725" y="2237743"/>
                </a:lnTo>
                <a:lnTo>
                  <a:pt x="1642574" y="2236471"/>
                </a:lnTo>
                <a:lnTo>
                  <a:pt x="1653058" y="2235518"/>
                </a:lnTo>
                <a:lnTo>
                  <a:pt x="1663861" y="2235200"/>
                </a:lnTo>
                <a:close/>
                <a:moveTo>
                  <a:pt x="458146" y="2235200"/>
                </a:moveTo>
                <a:lnTo>
                  <a:pt x="468911" y="2235518"/>
                </a:lnTo>
                <a:lnTo>
                  <a:pt x="479043" y="2236471"/>
                </a:lnTo>
                <a:lnTo>
                  <a:pt x="489492" y="2237743"/>
                </a:lnTo>
                <a:lnTo>
                  <a:pt x="499623" y="2239968"/>
                </a:lnTo>
                <a:lnTo>
                  <a:pt x="509122" y="2242193"/>
                </a:lnTo>
                <a:lnTo>
                  <a:pt x="518621" y="2245372"/>
                </a:lnTo>
                <a:lnTo>
                  <a:pt x="527803" y="2248868"/>
                </a:lnTo>
                <a:lnTo>
                  <a:pt x="536668" y="2252683"/>
                </a:lnTo>
                <a:lnTo>
                  <a:pt x="545533" y="2257133"/>
                </a:lnTo>
                <a:lnTo>
                  <a:pt x="553766" y="2262219"/>
                </a:lnTo>
                <a:lnTo>
                  <a:pt x="561681" y="2267623"/>
                </a:lnTo>
                <a:lnTo>
                  <a:pt x="569597" y="2273662"/>
                </a:lnTo>
                <a:lnTo>
                  <a:pt x="576879" y="2279384"/>
                </a:lnTo>
                <a:lnTo>
                  <a:pt x="584478" y="2286059"/>
                </a:lnTo>
                <a:lnTo>
                  <a:pt x="591127" y="2293370"/>
                </a:lnTo>
                <a:lnTo>
                  <a:pt x="597776" y="2300681"/>
                </a:lnTo>
                <a:lnTo>
                  <a:pt x="604108" y="2308628"/>
                </a:lnTo>
                <a:lnTo>
                  <a:pt x="610124" y="2316575"/>
                </a:lnTo>
                <a:lnTo>
                  <a:pt x="615507" y="2324839"/>
                </a:lnTo>
                <a:lnTo>
                  <a:pt x="620572" y="2333740"/>
                </a:lnTo>
                <a:lnTo>
                  <a:pt x="625955" y="2342640"/>
                </a:lnTo>
                <a:lnTo>
                  <a:pt x="630388" y="2352494"/>
                </a:lnTo>
                <a:lnTo>
                  <a:pt x="634820" y="2362030"/>
                </a:lnTo>
                <a:lnTo>
                  <a:pt x="638620" y="2371884"/>
                </a:lnTo>
                <a:lnTo>
                  <a:pt x="641786" y="2382056"/>
                </a:lnTo>
                <a:lnTo>
                  <a:pt x="645269" y="2392546"/>
                </a:lnTo>
                <a:lnTo>
                  <a:pt x="647802" y="2403354"/>
                </a:lnTo>
                <a:lnTo>
                  <a:pt x="650335" y="2414161"/>
                </a:lnTo>
                <a:lnTo>
                  <a:pt x="652235" y="2425287"/>
                </a:lnTo>
                <a:lnTo>
                  <a:pt x="653818" y="2436412"/>
                </a:lnTo>
                <a:lnTo>
                  <a:pt x="654767" y="2447856"/>
                </a:lnTo>
                <a:lnTo>
                  <a:pt x="656034" y="2459935"/>
                </a:lnTo>
                <a:lnTo>
                  <a:pt x="661100" y="2462160"/>
                </a:lnTo>
                <a:lnTo>
                  <a:pt x="665849" y="2465021"/>
                </a:lnTo>
                <a:lnTo>
                  <a:pt x="670282" y="2468517"/>
                </a:lnTo>
                <a:lnTo>
                  <a:pt x="672498" y="2470742"/>
                </a:lnTo>
                <a:lnTo>
                  <a:pt x="674398" y="2472967"/>
                </a:lnTo>
                <a:lnTo>
                  <a:pt x="676298" y="2475192"/>
                </a:lnTo>
                <a:lnTo>
                  <a:pt x="677881" y="2477735"/>
                </a:lnTo>
                <a:lnTo>
                  <a:pt x="679147" y="2480596"/>
                </a:lnTo>
                <a:lnTo>
                  <a:pt x="680414" y="2483775"/>
                </a:lnTo>
                <a:lnTo>
                  <a:pt x="681364" y="2486636"/>
                </a:lnTo>
                <a:lnTo>
                  <a:pt x="682630" y="2490132"/>
                </a:lnTo>
                <a:lnTo>
                  <a:pt x="683263" y="2493629"/>
                </a:lnTo>
                <a:lnTo>
                  <a:pt x="683580" y="2497443"/>
                </a:lnTo>
                <a:lnTo>
                  <a:pt x="684213" y="2503801"/>
                </a:lnTo>
                <a:lnTo>
                  <a:pt x="684213" y="2510158"/>
                </a:lnTo>
                <a:lnTo>
                  <a:pt x="683580" y="2516834"/>
                </a:lnTo>
                <a:lnTo>
                  <a:pt x="682630" y="2523191"/>
                </a:lnTo>
                <a:lnTo>
                  <a:pt x="681364" y="2529866"/>
                </a:lnTo>
                <a:lnTo>
                  <a:pt x="679781" y="2536542"/>
                </a:lnTo>
                <a:lnTo>
                  <a:pt x="677564" y="2542899"/>
                </a:lnTo>
                <a:lnTo>
                  <a:pt x="674715" y="2549256"/>
                </a:lnTo>
                <a:lnTo>
                  <a:pt x="671865" y="2554978"/>
                </a:lnTo>
                <a:lnTo>
                  <a:pt x="668382" y="2561018"/>
                </a:lnTo>
                <a:lnTo>
                  <a:pt x="665216" y="2566421"/>
                </a:lnTo>
                <a:lnTo>
                  <a:pt x="661100" y="2571507"/>
                </a:lnTo>
                <a:lnTo>
                  <a:pt x="656667" y="2575958"/>
                </a:lnTo>
                <a:lnTo>
                  <a:pt x="652235" y="2580090"/>
                </a:lnTo>
                <a:lnTo>
                  <a:pt x="647485" y="2583269"/>
                </a:lnTo>
                <a:lnTo>
                  <a:pt x="642736" y="2586129"/>
                </a:lnTo>
                <a:lnTo>
                  <a:pt x="637353" y="2604884"/>
                </a:lnTo>
                <a:lnTo>
                  <a:pt x="634504" y="2614102"/>
                </a:lnTo>
                <a:lnTo>
                  <a:pt x="631338" y="2623638"/>
                </a:lnTo>
                <a:lnTo>
                  <a:pt x="628171" y="2632539"/>
                </a:lnTo>
                <a:lnTo>
                  <a:pt x="624372" y="2641439"/>
                </a:lnTo>
                <a:lnTo>
                  <a:pt x="620572" y="2650339"/>
                </a:lnTo>
                <a:lnTo>
                  <a:pt x="616773" y="2658922"/>
                </a:lnTo>
                <a:lnTo>
                  <a:pt x="612657" y="2667504"/>
                </a:lnTo>
                <a:lnTo>
                  <a:pt x="608224" y="2676087"/>
                </a:lnTo>
                <a:lnTo>
                  <a:pt x="603792" y="2684034"/>
                </a:lnTo>
                <a:lnTo>
                  <a:pt x="598726" y="2691980"/>
                </a:lnTo>
                <a:lnTo>
                  <a:pt x="593976" y="2699291"/>
                </a:lnTo>
                <a:lnTo>
                  <a:pt x="588910" y="2706920"/>
                </a:lnTo>
                <a:lnTo>
                  <a:pt x="583211" y="2714231"/>
                </a:lnTo>
                <a:lnTo>
                  <a:pt x="577829" y="2720907"/>
                </a:lnTo>
                <a:lnTo>
                  <a:pt x="571813" y="2727582"/>
                </a:lnTo>
                <a:lnTo>
                  <a:pt x="565797" y="2733622"/>
                </a:lnTo>
                <a:lnTo>
                  <a:pt x="559465" y="2739661"/>
                </a:lnTo>
                <a:lnTo>
                  <a:pt x="552816" y="2745065"/>
                </a:lnTo>
                <a:lnTo>
                  <a:pt x="546167" y="2750469"/>
                </a:lnTo>
                <a:lnTo>
                  <a:pt x="539518" y="2755237"/>
                </a:lnTo>
                <a:lnTo>
                  <a:pt x="532235" y="2759687"/>
                </a:lnTo>
                <a:lnTo>
                  <a:pt x="524636" y="2763819"/>
                </a:lnTo>
                <a:lnTo>
                  <a:pt x="517354" y="2767634"/>
                </a:lnTo>
                <a:lnTo>
                  <a:pt x="509439" y="2770812"/>
                </a:lnTo>
                <a:lnTo>
                  <a:pt x="501523" y="2773355"/>
                </a:lnTo>
                <a:lnTo>
                  <a:pt x="493291" y="2775581"/>
                </a:lnTo>
                <a:lnTo>
                  <a:pt x="484742" y="2777488"/>
                </a:lnTo>
                <a:lnTo>
                  <a:pt x="476194" y="2779077"/>
                </a:lnTo>
                <a:lnTo>
                  <a:pt x="467328" y="2779713"/>
                </a:lnTo>
                <a:lnTo>
                  <a:pt x="458146" y="2779713"/>
                </a:lnTo>
                <a:lnTo>
                  <a:pt x="449281" y="2779713"/>
                </a:lnTo>
                <a:lnTo>
                  <a:pt x="440415" y="2779077"/>
                </a:lnTo>
                <a:lnTo>
                  <a:pt x="431550" y="2777488"/>
                </a:lnTo>
                <a:lnTo>
                  <a:pt x="423318" y="2775581"/>
                </a:lnTo>
                <a:lnTo>
                  <a:pt x="415086" y="2773355"/>
                </a:lnTo>
                <a:lnTo>
                  <a:pt x="406854" y="2770812"/>
                </a:lnTo>
                <a:lnTo>
                  <a:pt x="399255" y="2767634"/>
                </a:lnTo>
                <a:lnTo>
                  <a:pt x="391656" y="2764137"/>
                </a:lnTo>
                <a:lnTo>
                  <a:pt x="384374" y="2760005"/>
                </a:lnTo>
                <a:lnTo>
                  <a:pt x="377408" y="2755555"/>
                </a:lnTo>
                <a:lnTo>
                  <a:pt x="370126" y="2750787"/>
                </a:lnTo>
                <a:lnTo>
                  <a:pt x="363477" y="2745701"/>
                </a:lnTo>
                <a:lnTo>
                  <a:pt x="357461" y="2739979"/>
                </a:lnTo>
                <a:lnTo>
                  <a:pt x="351128" y="2734257"/>
                </a:lnTo>
                <a:lnTo>
                  <a:pt x="344796" y="2728218"/>
                </a:lnTo>
                <a:lnTo>
                  <a:pt x="339097" y="2721860"/>
                </a:lnTo>
                <a:lnTo>
                  <a:pt x="333714" y="2714549"/>
                </a:lnTo>
                <a:lnTo>
                  <a:pt x="328015" y="2707556"/>
                </a:lnTo>
                <a:lnTo>
                  <a:pt x="322949" y="2700563"/>
                </a:lnTo>
                <a:lnTo>
                  <a:pt x="317883" y="2692616"/>
                </a:lnTo>
                <a:lnTo>
                  <a:pt x="313134" y="2684987"/>
                </a:lnTo>
                <a:lnTo>
                  <a:pt x="308385" y="2676723"/>
                </a:lnTo>
                <a:lnTo>
                  <a:pt x="304269" y="2668458"/>
                </a:lnTo>
                <a:lnTo>
                  <a:pt x="299836" y="2659875"/>
                </a:lnTo>
                <a:lnTo>
                  <a:pt x="296036" y="2651611"/>
                </a:lnTo>
                <a:lnTo>
                  <a:pt x="292554" y="2643028"/>
                </a:lnTo>
                <a:lnTo>
                  <a:pt x="288754" y="2634128"/>
                </a:lnTo>
                <a:lnTo>
                  <a:pt x="285588" y="2624592"/>
                </a:lnTo>
                <a:lnTo>
                  <a:pt x="282422" y="2615691"/>
                </a:lnTo>
                <a:lnTo>
                  <a:pt x="279572" y="2606473"/>
                </a:lnTo>
                <a:lnTo>
                  <a:pt x="274190" y="2587401"/>
                </a:lnTo>
                <a:lnTo>
                  <a:pt x="271340" y="2586765"/>
                </a:lnTo>
                <a:lnTo>
                  <a:pt x="268807" y="2585494"/>
                </a:lnTo>
                <a:lnTo>
                  <a:pt x="263108" y="2582633"/>
                </a:lnTo>
                <a:lnTo>
                  <a:pt x="258042" y="2578818"/>
                </a:lnTo>
                <a:lnTo>
                  <a:pt x="253293" y="2574686"/>
                </a:lnTo>
                <a:lnTo>
                  <a:pt x="248860" y="2569600"/>
                </a:lnTo>
                <a:lnTo>
                  <a:pt x="244744" y="2564514"/>
                </a:lnTo>
                <a:lnTo>
                  <a:pt x="240944" y="2558475"/>
                </a:lnTo>
                <a:lnTo>
                  <a:pt x="237778" y="2552117"/>
                </a:lnTo>
                <a:lnTo>
                  <a:pt x="234929" y="2545760"/>
                </a:lnTo>
                <a:lnTo>
                  <a:pt x="232396" y="2538767"/>
                </a:lnTo>
                <a:lnTo>
                  <a:pt x="230179" y="2532091"/>
                </a:lnTo>
                <a:lnTo>
                  <a:pt x="228596" y="2525098"/>
                </a:lnTo>
                <a:lnTo>
                  <a:pt x="227646" y="2517787"/>
                </a:lnTo>
                <a:lnTo>
                  <a:pt x="227013" y="2510794"/>
                </a:lnTo>
                <a:lnTo>
                  <a:pt x="227013" y="2504119"/>
                </a:lnTo>
                <a:lnTo>
                  <a:pt x="227330" y="2497443"/>
                </a:lnTo>
                <a:lnTo>
                  <a:pt x="227963" y="2493311"/>
                </a:lnTo>
                <a:lnTo>
                  <a:pt x="228596" y="2489179"/>
                </a:lnTo>
                <a:lnTo>
                  <a:pt x="229863" y="2485682"/>
                </a:lnTo>
                <a:lnTo>
                  <a:pt x="231446" y="2482186"/>
                </a:lnTo>
                <a:lnTo>
                  <a:pt x="232712" y="2479007"/>
                </a:lnTo>
                <a:lnTo>
                  <a:pt x="234295" y="2475828"/>
                </a:lnTo>
                <a:lnTo>
                  <a:pt x="236195" y="2473285"/>
                </a:lnTo>
                <a:lnTo>
                  <a:pt x="238411" y="2470742"/>
                </a:lnTo>
                <a:lnTo>
                  <a:pt x="240628" y="2468517"/>
                </a:lnTo>
                <a:lnTo>
                  <a:pt x="242844" y="2466292"/>
                </a:lnTo>
                <a:lnTo>
                  <a:pt x="245377" y="2464385"/>
                </a:lnTo>
                <a:lnTo>
                  <a:pt x="248227" y="2462795"/>
                </a:lnTo>
                <a:lnTo>
                  <a:pt x="251393" y="2461524"/>
                </a:lnTo>
                <a:lnTo>
                  <a:pt x="254243" y="2460253"/>
                </a:lnTo>
                <a:lnTo>
                  <a:pt x="260575" y="2458027"/>
                </a:lnTo>
                <a:lnTo>
                  <a:pt x="261208" y="2446584"/>
                </a:lnTo>
                <a:lnTo>
                  <a:pt x="262475" y="2434823"/>
                </a:lnTo>
                <a:lnTo>
                  <a:pt x="264374" y="2423697"/>
                </a:lnTo>
                <a:lnTo>
                  <a:pt x="266274" y="2412572"/>
                </a:lnTo>
                <a:lnTo>
                  <a:pt x="268807" y="2401764"/>
                </a:lnTo>
                <a:lnTo>
                  <a:pt x="271340" y="2391592"/>
                </a:lnTo>
                <a:lnTo>
                  <a:pt x="274823" y="2381103"/>
                </a:lnTo>
                <a:lnTo>
                  <a:pt x="277989" y="2370613"/>
                </a:lnTo>
                <a:lnTo>
                  <a:pt x="282105" y="2361077"/>
                </a:lnTo>
                <a:lnTo>
                  <a:pt x="286221" y="2351223"/>
                </a:lnTo>
                <a:lnTo>
                  <a:pt x="290970" y="2342005"/>
                </a:lnTo>
                <a:lnTo>
                  <a:pt x="295720" y="2333104"/>
                </a:lnTo>
                <a:lnTo>
                  <a:pt x="301102" y="2324204"/>
                </a:lnTo>
                <a:lnTo>
                  <a:pt x="306485" y="2315939"/>
                </a:lnTo>
                <a:lnTo>
                  <a:pt x="312501" y="2307674"/>
                </a:lnTo>
                <a:lnTo>
                  <a:pt x="318833" y="2300046"/>
                </a:lnTo>
                <a:lnTo>
                  <a:pt x="325482" y="2292735"/>
                </a:lnTo>
                <a:lnTo>
                  <a:pt x="332448" y="2285741"/>
                </a:lnTo>
                <a:lnTo>
                  <a:pt x="339413" y="2279066"/>
                </a:lnTo>
                <a:lnTo>
                  <a:pt x="347012" y="2273027"/>
                </a:lnTo>
                <a:lnTo>
                  <a:pt x="354611" y="2267305"/>
                </a:lnTo>
                <a:lnTo>
                  <a:pt x="362843" y="2261901"/>
                </a:lnTo>
                <a:lnTo>
                  <a:pt x="371392" y="2257133"/>
                </a:lnTo>
                <a:lnTo>
                  <a:pt x="379941" y="2252683"/>
                </a:lnTo>
                <a:lnTo>
                  <a:pt x="388806" y="2248550"/>
                </a:lnTo>
                <a:lnTo>
                  <a:pt x="397988" y="2245372"/>
                </a:lnTo>
                <a:lnTo>
                  <a:pt x="407170" y="2242193"/>
                </a:lnTo>
                <a:lnTo>
                  <a:pt x="416985" y="2239650"/>
                </a:lnTo>
                <a:lnTo>
                  <a:pt x="427117" y="2237743"/>
                </a:lnTo>
                <a:lnTo>
                  <a:pt x="436933" y="2236471"/>
                </a:lnTo>
                <a:lnTo>
                  <a:pt x="447381" y="2235518"/>
                </a:lnTo>
                <a:lnTo>
                  <a:pt x="458146" y="2235200"/>
                </a:lnTo>
                <a:close/>
                <a:moveTo>
                  <a:pt x="1656398" y="1392237"/>
                </a:moveTo>
                <a:lnTo>
                  <a:pt x="1661478" y="1392237"/>
                </a:lnTo>
                <a:lnTo>
                  <a:pt x="1666558" y="1392237"/>
                </a:lnTo>
                <a:lnTo>
                  <a:pt x="1671955" y="1393189"/>
                </a:lnTo>
                <a:lnTo>
                  <a:pt x="1676718" y="1394458"/>
                </a:lnTo>
                <a:lnTo>
                  <a:pt x="1681480" y="1396044"/>
                </a:lnTo>
                <a:lnTo>
                  <a:pt x="1685925" y="1397947"/>
                </a:lnTo>
                <a:lnTo>
                  <a:pt x="1690053" y="1400802"/>
                </a:lnTo>
                <a:lnTo>
                  <a:pt x="1693863" y="1403657"/>
                </a:lnTo>
                <a:lnTo>
                  <a:pt x="1697355" y="1406829"/>
                </a:lnTo>
                <a:lnTo>
                  <a:pt x="1700848" y="1410636"/>
                </a:lnTo>
                <a:lnTo>
                  <a:pt x="1703705" y="1414443"/>
                </a:lnTo>
                <a:lnTo>
                  <a:pt x="1706245" y="1418884"/>
                </a:lnTo>
                <a:lnTo>
                  <a:pt x="1708785" y="1423325"/>
                </a:lnTo>
                <a:lnTo>
                  <a:pt x="1710055" y="1427766"/>
                </a:lnTo>
                <a:lnTo>
                  <a:pt x="1711643" y="1432525"/>
                </a:lnTo>
                <a:lnTo>
                  <a:pt x="1712278" y="1437918"/>
                </a:lnTo>
                <a:lnTo>
                  <a:pt x="1712278" y="1442993"/>
                </a:lnTo>
                <a:lnTo>
                  <a:pt x="1712278" y="1638088"/>
                </a:lnTo>
                <a:lnTo>
                  <a:pt x="2788286" y="1638088"/>
                </a:lnTo>
                <a:lnTo>
                  <a:pt x="2795588" y="1638088"/>
                </a:lnTo>
                <a:lnTo>
                  <a:pt x="2803208" y="1639040"/>
                </a:lnTo>
                <a:lnTo>
                  <a:pt x="2810511" y="1639674"/>
                </a:lnTo>
                <a:lnTo>
                  <a:pt x="2818131" y="1641260"/>
                </a:lnTo>
                <a:lnTo>
                  <a:pt x="2825116" y="1642847"/>
                </a:lnTo>
                <a:lnTo>
                  <a:pt x="2832101" y="1645067"/>
                </a:lnTo>
                <a:lnTo>
                  <a:pt x="2838768" y="1647288"/>
                </a:lnTo>
                <a:lnTo>
                  <a:pt x="2845436" y="1649826"/>
                </a:lnTo>
                <a:lnTo>
                  <a:pt x="2852103" y="1652681"/>
                </a:lnTo>
                <a:lnTo>
                  <a:pt x="2858453" y="1656170"/>
                </a:lnTo>
                <a:lnTo>
                  <a:pt x="2864486" y="1659342"/>
                </a:lnTo>
                <a:lnTo>
                  <a:pt x="2870518" y="1663149"/>
                </a:lnTo>
                <a:lnTo>
                  <a:pt x="2876233" y="1667590"/>
                </a:lnTo>
                <a:lnTo>
                  <a:pt x="2881948" y="1671714"/>
                </a:lnTo>
                <a:lnTo>
                  <a:pt x="2887028" y="1676473"/>
                </a:lnTo>
                <a:lnTo>
                  <a:pt x="2892426" y="1681231"/>
                </a:lnTo>
                <a:lnTo>
                  <a:pt x="2897188" y="1686624"/>
                </a:lnTo>
                <a:lnTo>
                  <a:pt x="2901951" y="1691700"/>
                </a:lnTo>
                <a:lnTo>
                  <a:pt x="2906078" y="1697410"/>
                </a:lnTo>
                <a:lnTo>
                  <a:pt x="2910206" y="1702802"/>
                </a:lnTo>
                <a:lnTo>
                  <a:pt x="2914333" y="1709147"/>
                </a:lnTo>
                <a:lnTo>
                  <a:pt x="2917508" y="1715174"/>
                </a:lnTo>
                <a:lnTo>
                  <a:pt x="2921001" y="1721519"/>
                </a:lnTo>
                <a:lnTo>
                  <a:pt x="2923858" y="1728181"/>
                </a:lnTo>
                <a:lnTo>
                  <a:pt x="2926398" y="1734842"/>
                </a:lnTo>
                <a:lnTo>
                  <a:pt x="2928621" y="1741504"/>
                </a:lnTo>
                <a:lnTo>
                  <a:pt x="2930843" y="1748483"/>
                </a:lnTo>
                <a:lnTo>
                  <a:pt x="2932431" y="1755462"/>
                </a:lnTo>
                <a:lnTo>
                  <a:pt x="2934018" y="1763076"/>
                </a:lnTo>
                <a:lnTo>
                  <a:pt x="2934653" y="1770372"/>
                </a:lnTo>
                <a:lnTo>
                  <a:pt x="2935288" y="1777668"/>
                </a:lnTo>
                <a:lnTo>
                  <a:pt x="2935288" y="1785282"/>
                </a:lnTo>
                <a:lnTo>
                  <a:pt x="2935288" y="2079351"/>
                </a:lnTo>
                <a:lnTo>
                  <a:pt x="2934971" y="2084427"/>
                </a:lnTo>
                <a:lnTo>
                  <a:pt x="2934336" y="2089503"/>
                </a:lnTo>
                <a:lnTo>
                  <a:pt x="2933066" y="2094578"/>
                </a:lnTo>
                <a:lnTo>
                  <a:pt x="2931161" y="2099337"/>
                </a:lnTo>
                <a:lnTo>
                  <a:pt x="2929573" y="2103778"/>
                </a:lnTo>
                <a:lnTo>
                  <a:pt x="2926716" y="2107902"/>
                </a:lnTo>
                <a:lnTo>
                  <a:pt x="2923858" y="2112026"/>
                </a:lnTo>
                <a:lnTo>
                  <a:pt x="2920683" y="2115198"/>
                </a:lnTo>
                <a:lnTo>
                  <a:pt x="2916873" y="2118687"/>
                </a:lnTo>
                <a:lnTo>
                  <a:pt x="2913063" y="2121542"/>
                </a:lnTo>
                <a:lnTo>
                  <a:pt x="2908618" y="2124080"/>
                </a:lnTo>
                <a:lnTo>
                  <a:pt x="2904173" y="2126301"/>
                </a:lnTo>
                <a:lnTo>
                  <a:pt x="2899728" y="2127887"/>
                </a:lnTo>
                <a:lnTo>
                  <a:pt x="2894966" y="2129473"/>
                </a:lnTo>
                <a:lnTo>
                  <a:pt x="2889568" y="2130108"/>
                </a:lnTo>
                <a:lnTo>
                  <a:pt x="2884488" y="2130425"/>
                </a:lnTo>
                <a:lnTo>
                  <a:pt x="2879408" y="2130108"/>
                </a:lnTo>
                <a:lnTo>
                  <a:pt x="2874011" y="2129473"/>
                </a:lnTo>
                <a:lnTo>
                  <a:pt x="2869248" y="2127887"/>
                </a:lnTo>
                <a:lnTo>
                  <a:pt x="2864803" y="2126301"/>
                </a:lnTo>
                <a:lnTo>
                  <a:pt x="2860358" y="2124080"/>
                </a:lnTo>
                <a:lnTo>
                  <a:pt x="2855913" y="2121542"/>
                </a:lnTo>
                <a:lnTo>
                  <a:pt x="2852103" y="2118687"/>
                </a:lnTo>
                <a:lnTo>
                  <a:pt x="2848611" y="2115198"/>
                </a:lnTo>
                <a:lnTo>
                  <a:pt x="2845118" y="2112026"/>
                </a:lnTo>
                <a:lnTo>
                  <a:pt x="2842261" y="2107902"/>
                </a:lnTo>
                <a:lnTo>
                  <a:pt x="2839403" y="2103778"/>
                </a:lnTo>
                <a:lnTo>
                  <a:pt x="2837816" y="2099337"/>
                </a:lnTo>
                <a:lnTo>
                  <a:pt x="2835911" y="2094578"/>
                </a:lnTo>
                <a:lnTo>
                  <a:pt x="2834641" y="2089503"/>
                </a:lnTo>
                <a:lnTo>
                  <a:pt x="2834006" y="2084427"/>
                </a:lnTo>
                <a:lnTo>
                  <a:pt x="2833688" y="2079351"/>
                </a:lnTo>
                <a:lnTo>
                  <a:pt x="2833688" y="1785282"/>
                </a:lnTo>
                <a:lnTo>
                  <a:pt x="2833371" y="1780840"/>
                </a:lnTo>
                <a:lnTo>
                  <a:pt x="2832418" y="1776399"/>
                </a:lnTo>
                <a:lnTo>
                  <a:pt x="2831466" y="1771958"/>
                </a:lnTo>
                <a:lnTo>
                  <a:pt x="2829878" y="1767834"/>
                </a:lnTo>
                <a:lnTo>
                  <a:pt x="2827973" y="1763710"/>
                </a:lnTo>
                <a:lnTo>
                  <a:pt x="2825751" y="1759903"/>
                </a:lnTo>
                <a:lnTo>
                  <a:pt x="2823211" y="1756731"/>
                </a:lnTo>
                <a:lnTo>
                  <a:pt x="2820353" y="1753242"/>
                </a:lnTo>
                <a:lnTo>
                  <a:pt x="2816861" y="1750387"/>
                </a:lnTo>
                <a:lnTo>
                  <a:pt x="2813686" y="1747849"/>
                </a:lnTo>
                <a:lnTo>
                  <a:pt x="2809876" y="1745628"/>
                </a:lnTo>
                <a:lnTo>
                  <a:pt x="2805748" y="1743725"/>
                </a:lnTo>
                <a:lnTo>
                  <a:pt x="2801621" y="1742139"/>
                </a:lnTo>
                <a:lnTo>
                  <a:pt x="2797176" y="1741187"/>
                </a:lnTo>
                <a:lnTo>
                  <a:pt x="2792731" y="1740235"/>
                </a:lnTo>
                <a:lnTo>
                  <a:pt x="2788286" y="1739918"/>
                </a:lnTo>
                <a:lnTo>
                  <a:pt x="1712278" y="1739918"/>
                </a:lnTo>
                <a:lnTo>
                  <a:pt x="1712278" y="2079351"/>
                </a:lnTo>
                <a:lnTo>
                  <a:pt x="1712278" y="2084427"/>
                </a:lnTo>
                <a:lnTo>
                  <a:pt x="1711643" y="2089503"/>
                </a:lnTo>
                <a:lnTo>
                  <a:pt x="1710055" y="2094578"/>
                </a:lnTo>
                <a:lnTo>
                  <a:pt x="1708785" y="2099337"/>
                </a:lnTo>
                <a:lnTo>
                  <a:pt x="1706245" y="2103778"/>
                </a:lnTo>
                <a:lnTo>
                  <a:pt x="1703705" y="2107902"/>
                </a:lnTo>
                <a:lnTo>
                  <a:pt x="1700848" y="2112026"/>
                </a:lnTo>
                <a:lnTo>
                  <a:pt x="1697355" y="2115198"/>
                </a:lnTo>
                <a:lnTo>
                  <a:pt x="1693863" y="2118687"/>
                </a:lnTo>
                <a:lnTo>
                  <a:pt x="1690053" y="2121542"/>
                </a:lnTo>
                <a:lnTo>
                  <a:pt x="1685925" y="2124080"/>
                </a:lnTo>
                <a:lnTo>
                  <a:pt x="1681480" y="2126301"/>
                </a:lnTo>
                <a:lnTo>
                  <a:pt x="1676718" y="2127887"/>
                </a:lnTo>
                <a:lnTo>
                  <a:pt x="1671955" y="2129473"/>
                </a:lnTo>
                <a:lnTo>
                  <a:pt x="1666558" y="2130108"/>
                </a:lnTo>
                <a:lnTo>
                  <a:pt x="1661478" y="2130425"/>
                </a:lnTo>
                <a:lnTo>
                  <a:pt x="1656398" y="2130108"/>
                </a:lnTo>
                <a:lnTo>
                  <a:pt x="1651318" y="2129473"/>
                </a:lnTo>
                <a:lnTo>
                  <a:pt x="1646238" y="2127887"/>
                </a:lnTo>
                <a:lnTo>
                  <a:pt x="1641793" y="2126301"/>
                </a:lnTo>
                <a:lnTo>
                  <a:pt x="1637348" y="2124080"/>
                </a:lnTo>
                <a:lnTo>
                  <a:pt x="1632903" y="2121542"/>
                </a:lnTo>
                <a:lnTo>
                  <a:pt x="1629093" y="2118687"/>
                </a:lnTo>
                <a:lnTo>
                  <a:pt x="1625283" y="2115198"/>
                </a:lnTo>
                <a:lnTo>
                  <a:pt x="1622108" y="2112026"/>
                </a:lnTo>
                <a:lnTo>
                  <a:pt x="1619250" y="2107902"/>
                </a:lnTo>
                <a:lnTo>
                  <a:pt x="1616710" y="2103778"/>
                </a:lnTo>
                <a:lnTo>
                  <a:pt x="1614488" y="2099337"/>
                </a:lnTo>
                <a:lnTo>
                  <a:pt x="1612900" y="2094578"/>
                </a:lnTo>
                <a:lnTo>
                  <a:pt x="1611630" y="2089503"/>
                </a:lnTo>
                <a:lnTo>
                  <a:pt x="1610995" y="2084427"/>
                </a:lnTo>
                <a:lnTo>
                  <a:pt x="1610678" y="2079351"/>
                </a:lnTo>
                <a:lnTo>
                  <a:pt x="1610678" y="1739918"/>
                </a:lnTo>
                <a:lnTo>
                  <a:pt x="534988" y="1739918"/>
                </a:lnTo>
                <a:lnTo>
                  <a:pt x="530225" y="1740235"/>
                </a:lnTo>
                <a:lnTo>
                  <a:pt x="525780" y="1741187"/>
                </a:lnTo>
                <a:lnTo>
                  <a:pt x="521335" y="1742139"/>
                </a:lnTo>
                <a:lnTo>
                  <a:pt x="517208" y="1743725"/>
                </a:lnTo>
                <a:lnTo>
                  <a:pt x="513080" y="1745628"/>
                </a:lnTo>
                <a:lnTo>
                  <a:pt x="509270" y="1747849"/>
                </a:lnTo>
                <a:lnTo>
                  <a:pt x="506095" y="1750387"/>
                </a:lnTo>
                <a:lnTo>
                  <a:pt x="502603" y="1753242"/>
                </a:lnTo>
                <a:lnTo>
                  <a:pt x="500063" y="1756731"/>
                </a:lnTo>
                <a:lnTo>
                  <a:pt x="497205" y="1759903"/>
                </a:lnTo>
                <a:lnTo>
                  <a:pt x="494982" y="1763710"/>
                </a:lnTo>
                <a:lnTo>
                  <a:pt x="493078" y="1767834"/>
                </a:lnTo>
                <a:lnTo>
                  <a:pt x="491490" y="1771958"/>
                </a:lnTo>
                <a:lnTo>
                  <a:pt x="490538" y="1776399"/>
                </a:lnTo>
                <a:lnTo>
                  <a:pt x="489585" y="1780840"/>
                </a:lnTo>
                <a:lnTo>
                  <a:pt x="489585" y="1785282"/>
                </a:lnTo>
                <a:lnTo>
                  <a:pt x="489585" y="2079351"/>
                </a:lnTo>
                <a:lnTo>
                  <a:pt x="489268" y="2084427"/>
                </a:lnTo>
                <a:lnTo>
                  <a:pt x="488632" y="2089503"/>
                </a:lnTo>
                <a:lnTo>
                  <a:pt x="487045" y="2094578"/>
                </a:lnTo>
                <a:lnTo>
                  <a:pt x="485458" y="2099337"/>
                </a:lnTo>
                <a:lnTo>
                  <a:pt x="483235" y="2103778"/>
                </a:lnTo>
                <a:lnTo>
                  <a:pt x="480695" y="2107902"/>
                </a:lnTo>
                <a:lnTo>
                  <a:pt x="477838" y="2112026"/>
                </a:lnTo>
                <a:lnTo>
                  <a:pt x="474345" y="2115198"/>
                </a:lnTo>
                <a:lnTo>
                  <a:pt x="471170" y="2118687"/>
                </a:lnTo>
                <a:lnTo>
                  <a:pt x="467043" y="2121542"/>
                </a:lnTo>
                <a:lnTo>
                  <a:pt x="462915" y="2124080"/>
                </a:lnTo>
                <a:lnTo>
                  <a:pt x="458470" y="2126301"/>
                </a:lnTo>
                <a:lnTo>
                  <a:pt x="453708" y="2127887"/>
                </a:lnTo>
                <a:lnTo>
                  <a:pt x="448945" y="2129473"/>
                </a:lnTo>
                <a:lnTo>
                  <a:pt x="443548" y="2130108"/>
                </a:lnTo>
                <a:lnTo>
                  <a:pt x="438468" y="2130425"/>
                </a:lnTo>
                <a:lnTo>
                  <a:pt x="433070" y="2130108"/>
                </a:lnTo>
                <a:lnTo>
                  <a:pt x="428308" y="2129473"/>
                </a:lnTo>
                <a:lnTo>
                  <a:pt x="423545" y="2127887"/>
                </a:lnTo>
                <a:lnTo>
                  <a:pt x="418782" y="2126301"/>
                </a:lnTo>
                <a:lnTo>
                  <a:pt x="414338" y="2124080"/>
                </a:lnTo>
                <a:lnTo>
                  <a:pt x="410210" y="2121542"/>
                </a:lnTo>
                <a:lnTo>
                  <a:pt x="406083" y="2118687"/>
                </a:lnTo>
                <a:lnTo>
                  <a:pt x="402272" y="2115198"/>
                </a:lnTo>
                <a:lnTo>
                  <a:pt x="399415" y="2112026"/>
                </a:lnTo>
                <a:lnTo>
                  <a:pt x="396558" y="2107902"/>
                </a:lnTo>
                <a:lnTo>
                  <a:pt x="393700" y="2103778"/>
                </a:lnTo>
                <a:lnTo>
                  <a:pt x="391478" y="2099337"/>
                </a:lnTo>
                <a:lnTo>
                  <a:pt x="389572" y="2094578"/>
                </a:lnTo>
                <a:lnTo>
                  <a:pt x="388620" y="2089503"/>
                </a:lnTo>
                <a:lnTo>
                  <a:pt x="387985" y="2084427"/>
                </a:lnTo>
                <a:lnTo>
                  <a:pt x="387350" y="2079351"/>
                </a:lnTo>
                <a:lnTo>
                  <a:pt x="387350" y="1785282"/>
                </a:lnTo>
                <a:lnTo>
                  <a:pt x="387985" y="1777668"/>
                </a:lnTo>
                <a:lnTo>
                  <a:pt x="388303" y="1770372"/>
                </a:lnTo>
                <a:lnTo>
                  <a:pt x="389255" y="1763076"/>
                </a:lnTo>
                <a:lnTo>
                  <a:pt x="390525" y="1755462"/>
                </a:lnTo>
                <a:lnTo>
                  <a:pt x="392430" y="1748483"/>
                </a:lnTo>
                <a:lnTo>
                  <a:pt x="394335" y="1741504"/>
                </a:lnTo>
                <a:lnTo>
                  <a:pt x="396558" y="1734842"/>
                </a:lnTo>
                <a:lnTo>
                  <a:pt x="399097" y="1728181"/>
                </a:lnTo>
                <a:lnTo>
                  <a:pt x="401955" y="1721519"/>
                </a:lnTo>
                <a:lnTo>
                  <a:pt x="405447" y="1715174"/>
                </a:lnTo>
                <a:lnTo>
                  <a:pt x="408940" y="1709147"/>
                </a:lnTo>
                <a:lnTo>
                  <a:pt x="412750" y="1702802"/>
                </a:lnTo>
                <a:lnTo>
                  <a:pt x="416877" y="1697410"/>
                </a:lnTo>
                <a:lnTo>
                  <a:pt x="421323" y="1691700"/>
                </a:lnTo>
                <a:lnTo>
                  <a:pt x="425768" y="1686624"/>
                </a:lnTo>
                <a:lnTo>
                  <a:pt x="430530" y="1681231"/>
                </a:lnTo>
                <a:lnTo>
                  <a:pt x="435928" y="1676473"/>
                </a:lnTo>
                <a:lnTo>
                  <a:pt x="441325" y="1671714"/>
                </a:lnTo>
                <a:lnTo>
                  <a:pt x="446723" y="1667590"/>
                </a:lnTo>
                <a:lnTo>
                  <a:pt x="452438" y="1663149"/>
                </a:lnTo>
                <a:lnTo>
                  <a:pt x="458470" y="1659342"/>
                </a:lnTo>
                <a:lnTo>
                  <a:pt x="464820" y="1656170"/>
                </a:lnTo>
                <a:lnTo>
                  <a:pt x="471170" y="1652681"/>
                </a:lnTo>
                <a:lnTo>
                  <a:pt x="477520" y="1649826"/>
                </a:lnTo>
                <a:lnTo>
                  <a:pt x="484188" y="1647288"/>
                </a:lnTo>
                <a:lnTo>
                  <a:pt x="491173" y="1645067"/>
                </a:lnTo>
                <a:lnTo>
                  <a:pt x="498158" y="1642847"/>
                </a:lnTo>
                <a:lnTo>
                  <a:pt x="505143" y="1641260"/>
                </a:lnTo>
                <a:lnTo>
                  <a:pt x="512445" y="1639674"/>
                </a:lnTo>
                <a:lnTo>
                  <a:pt x="519748" y="1639040"/>
                </a:lnTo>
                <a:lnTo>
                  <a:pt x="527050" y="1638088"/>
                </a:lnTo>
                <a:lnTo>
                  <a:pt x="534988" y="1638088"/>
                </a:lnTo>
                <a:lnTo>
                  <a:pt x="1610678" y="1638088"/>
                </a:lnTo>
                <a:lnTo>
                  <a:pt x="1610678" y="1442993"/>
                </a:lnTo>
                <a:lnTo>
                  <a:pt x="1610995" y="1437918"/>
                </a:lnTo>
                <a:lnTo>
                  <a:pt x="1611630" y="1432525"/>
                </a:lnTo>
                <a:lnTo>
                  <a:pt x="1612900" y="1427766"/>
                </a:lnTo>
                <a:lnTo>
                  <a:pt x="1614488" y="1423325"/>
                </a:lnTo>
                <a:lnTo>
                  <a:pt x="1616710" y="1418884"/>
                </a:lnTo>
                <a:lnTo>
                  <a:pt x="1619250" y="1414443"/>
                </a:lnTo>
                <a:lnTo>
                  <a:pt x="1622108" y="1410636"/>
                </a:lnTo>
                <a:lnTo>
                  <a:pt x="1625283" y="1406829"/>
                </a:lnTo>
                <a:lnTo>
                  <a:pt x="1629093" y="1403657"/>
                </a:lnTo>
                <a:lnTo>
                  <a:pt x="1632903" y="1400802"/>
                </a:lnTo>
                <a:lnTo>
                  <a:pt x="1637348" y="1397947"/>
                </a:lnTo>
                <a:lnTo>
                  <a:pt x="1641793" y="1396044"/>
                </a:lnTo>
                <a:lnTo>
                  <a:pt x="1646238" y="1394458"/>
                </a:lnTo>
                <a:lnTo>
                  <a:pt x="1651318" y="1393189"/>
                </a:lnTo>
                <a:lnTo>
                  <a:pt x="1656398" y="1392237"/>
                </a:lnTo>
                <a:close/>
                <a:moveTo>
                  <a:pt x="1497978" y="673100"/>
                </a:moveTo>
                <a:lnTo>
                  <a:pt x="1499885" y="687084"/>
                </a:lnTo>
                <a:lnTo>
                  <a:pt x="1503381" y="706471"/>
                </a:lnTo>
                <a:lnTo>
                  <a:pt x="1507830" y="730626"/>
                </a:lnTo>
                <a:lnTo>
                  <a:pt x="1513232" y="759229"/>
                </a:lnTo>
                <a:lnTo>
                  <a:pt x="1526579" y="824383"/>
                </a:lnTo>
                <a:lnTo>
                  <a:pt x="1541833" y="894303"/>
                </a:lnTo>
                <a:lnTo>
                  <a:pt x="1556769" y="961363"/>
                </a:lnTo>
                <a:lnTo>
                  <a:pt x="1569480" y="1018889"/>
                </a:lnTo>
                <a:lnTo>
                  <a:pt x="1582192" y="1073872"/>
                </a:lnTo>
                <a:lnTo>
                  <a:pt x="1628588" y="801817"/>
                </a:lnTo>
                <a:lnTo>
                  <a:pt x="1600941" y="737618"/>
                </a:lnTo>
                <a:lnTo>
                  <a:pt x="1645748" y="695030"/>
                </a:lnTo>
                <a:lnTo>
                  <a:pt x="1659731" y="695030"/>
                </a:lnTo>
                <a:lnTo>
                  <a:pt x="1663226" y="695030"/>
                </a:lnTo>
                <a:lnTo>
                  <a:pt x="1676891" y="695030"/>
                </a:lnTo>
                <a:lnTo>
                  <a:pt x="1722016" y="737618"/>
                </a:lnTo>
                <a:lnTo>
                  <a:pt x="1707716" y="769400"/>
                </a:lnTo>
                <a:lnTo>
                  <a:pt x="1698183" y="791965"/>
                </a:lnTo>
                <a:lnTo>
                  <a:pt x="1695005" y="798957"/>
                </a:lnTo>
                <a:lnTo>
                  <a:pt x="1694369" y="801817"/>
                </a:lnTo>
                <a:lnTo>
                  <a:pt x="1696594" y="813894"/>
                </a:lnTo>
                <a:lnTo>
                  <a:pt x="1701678" y="844723"/>
                </a:lnTo>
                <a:lnTo>
                  <a:pt x="1717885" y="938162"/>
                </a:lnTo>
                <a:lnTo>
                  <a:pt x="1740766" y="1073872"/>
                </a:lnTo>
                <a:lnTo>
                  <a:pt x="1753159" y="1018889"/>
                </a:lnTo>
                <a:lnTo>
                  <a:pt x="1766188" y="961363"/>
                </a:lnTo>
                <a:lnTo>
                  <a:pt x="1781124" y="894303"/>
                </a:lnTo>
                <a:lnTo>
                  <a:pt x="1796060" y="824383"/>
                </a:lnTo>
                <a:lnTo>
                  <a:pt x="1809725" y="759229"/>
                </a:lnTo>
                <a:lnTo>
                  <a:pt x="1815127" y="730626"/>
                </a:lnTo>
                <a:lnTo>
                  <a:pt x="1819576" y="706471"/>
                </a:lnTo>
                <a:lnTo>
                  <a:pt x="1823072" y="687084"/>
                </a:lnTo>
                <a:lnTo>
                  <a:pt x="1824979" y="673100"/>
                </a:lnTo>
                <a:lnTo>
                  <a:pt x="1827839" y="674371"/>
                </a:lnTo>
                <a:lnTo>
                  <a:pt x="1831970" y="675325"/>
                </a:lnTo>
                <a:lnTo>
                  <a:pt x="1856439" y="683270"/>
                </a:lnTo>
                <a:lnTo>
                  <a:pt x="1887264" y="692805"/>
                </a:lnTo>
                <a:lnTo>
                  <a:pt x="1922856" y="704882"/>
                </a:lnTo>
                <a:lnTo>
                  <a:pt x="1960672" y="718231"/>
                </a:lnTo>
                <a:lnTo>
                  <a:pt x="1980375" y="725223"/>
                </a:lnTo>
                <a:lnTo>
                  <a:pt x="1999760" y="732850"/>
                </a:lnTo>
                <a:lnTo>
                  <a:pt x="2018509" y="740160"/>
                </a:lnTo>
                <a:lnTo>
                  <a:pt x="2037576" y="747470"/>
                </a:lnTo>
                <a:lnTo>
                  <a:pt x="2055372" y="755416"/>
                </a:lnTo>
                <a:lnTo>
                  <a:pt x="2072215" y="762725"/>
                </a:lnTo>
                <a:lnTo>
                  <a:pt x="2088104" y="770671"/>
                </a:lnTo>
                <a:lnTo>
                  <a:pt x="2102404" y="777981"/>
                </a:lnTo>
                <a:lnTo>
                  <a:pt x="2113209" y="789422"/>
                </a:lnTo>
                <a:lnTo>
                  <a:pt x="2118929" y="796097"/>
                </a:lnTo>
                <a:lnTo>
                  <a:pt x="2125285" y="803406"/>
                </a:lnTo>
                <a:lnTo>
                  <a:pt x="2131640" y="811988"/>
                </a:lnTo>
                <a:lnTo>
                  <a:pt x="2138314" y="821840"/>
                </a:lnTo>
                <a:lnTo>
                  <a:pt x="2144987" y="832646"/>
                </a:lnTo>
                <a:lnTo>
                  <a:pt x="2151343" y="845359"/>
                </a:lnTo>
                <a:lnTo>
                  <a:pt x="2157699" y="859661"/>
                </a:lnTo>
                <a:lnTo>
                  <a:pt x="2160559" y="867288"/>
                </a:lnTo>
                <a:lnTo>
                  <a:pt x="2163737" y="875234"/>
                </a:lnTo>
                <a:lnTo>
                  <a:pt x="2166597" y="884133"/>
                </a:lnTo>
                <a:lnTo>
                  <a:pt x="2169775" y="893032"/>
                </a:lnTo>
                <a:lnTo>
                  <a:pt x="2172317" y="902566"/>
                </a:lnTo>
                <a:lnTo>
                  <a:pt x="2174859" y="912737"/>
                </a:lnTo>
                <a:lnTo>
                  <a:pt x="2177401" y="923225"/>
                </a:lnTo>
                <a:lnTo>
                  <a:pt x="2179626" y="934348"/>
                </a:lnTo>
                <a:lnTo>
                  <a:pt x="2181850" y="946108"/>
                </a:lnTo>
                <a:lnTo>
                  <a:pt x="2184075" y="958503"/>
                </a:lnTo>
                <a:lnTo>
                  <a:pt x="2185982" y="971533"/>
                </a:lnTo>
                <a:lnTo>
                  <a:pt x="2187888" y="984882"/>
                </a:lnTo>
                <a:lnTo>
                  <a:pt x="2189477" y="999184"/>
                </a:lnTo>
                <a:lnTo>
                  <a:pt x="2190748" y="1013803"/>
                </a:lnTo>
                <a:lnTo>
                  <a:pt x="2191066" y="1024927"/>
                </a:lnTo>
                <a:lnTo>
                  <a:pt x="2191702" y="1045586"/>
                </a:lnTo>
                <a:lnTo>
                  <a:pt x="2192337" y="1107878"/>
                </a:lnTo>
                <a:lnTo>
                  <a:pt x="2193926" y="1268695"/>
                </a:lnTo>
                <a:lnTo>
                  <a:pt x="2170092" y="1271874"/>
                </a:lnTo>
                <a:lnTo>
                  <a:pt x="2146576" y="1274734"/>
                </a:lnTo>
                <a:lnTo>
                  <a:pt x="2123060" y="1277277"/>
                </a:lnTo>
                <a:lnTo>
                  <a:pt x="2099226" y="1279501"/>
                </a:lnTo>
                <a:lnTo>
                  <a:pt x="2050605" y="1283951"/>
                </a:lnTo>
                <a:lnTo>
                  <a:pt x="1998807" y="1288083"/>
                </a:lnTo>
                <a:lnTo>
                  <a:pt x="1998171" y="1161590"/>
                </a:lnTo>
                <a:lnTo>
                  <a:pt x="1997853" y="1071965"/>
                </a:lnTo>
                <a:lnTo>
                  <a:pt x="1997853" y="1065291"/>
                </a:lnTo>
                <a:lnTo>
                  <a:pt x="1997535" y="1058934"/>
                </a:lnTo>
                <a:lnTo>
                  <a:pt x="1996582" y="1052896"/>
                </a:lnTo>
                <a:lnTo>
                  <a:pt x="1995946" y="1046857"/>
                </a:lnTo>
                <a:lnTo>
                  <a:pt x="1993722" y="1035733"/>
                </a:lnTo>
                <a:lnTo>
                  <a:pt x="1991180" y="1025563"/>
                </a:lnTo>
                <a:lnTo>
                  <a:pt x="1987684" y="1015711"/>
                </a:lnTo>
                <a:lnTo>
                  <a:pt x="1983553" y="1006494"/>
                </a:lnTo>
                <a:lnTo>
                  <a:pt x="1979739" y="997913"/>
                </a:lnTo>
                <a:lnTo>
                  <a:pt x="1975290" y="989967"/>
                </a:lnTo>
                <a:lnTo>
                  <a:pt x="1975290" y="1292850"/>
                </a:lnTo>
                <a:lnTo>
                  <a:pt x="1938745" y="1295392"/>
                </a:lnTo>
                <a:lnTo>
                  <a:pt x="1900611" y="1297300"/>
                </a:lnTo>
                <a:lnTo>
                  <a:pt x="1861841" y="1299206"/>
                </a:lnTo>
                <a:lnTo>
                  <a:pt x="1821483" y="1300796"/>
                </a:lnTo>
                <a:lnTo>
                  <a:pt x="1781124" y="1301749"/>
                </a:lnTo>
                <a:lnTo>
                  <a:pt x="1740766" y="1302385"/>
                </a:lnTo>
                <a:lnTo>
                  <a:pt x="1700725" y="1303020"/>
                </a:lnTo>
                <a:lnTo>
                  <a:pt x="1661320" y="1303338"/>
                </a:lnTo>
                <a:lnTo>
                  <a:pt x="1621915" y="1303020"/>
                </a:lnTo>
                <a:lnTo>
                  <a:pt x="1581556" y="1302385"/>
                </a:lnTo>
                <a:lnTo>
                  <a:pt x="1540879" y="1301749"/>
                </a:lnTo>
                <a:lnTo>
                  <a:pt x="1499885" y="1300796"/>
                </a:lnTo>
                <a:lnTo>
                  <a:pt x="1459527" y="1299206"/>
                </a:lnTo>
                <a:lnTo>
                  <a:pt x="1419804" y="1297300"/>
                </a:lnTo>
                <a:lnTo>
                  <a:pt x="1381669" y="1295392"/>
                </a:lnTo>
                <a:lnTo>
                  <a:pt x="1345124" y="1292850"/>
                </a:lnTo>
                <a:lnTo>
                  <a:pt x="1345124" y="989967"/>
                </a:lnTo>
                <a:lnTo>
                  <a:pt x="1340993" y="998548"/>
                </a:lnTo>
                <a:lnTo>
                  <a:pt x="1337180" y="1008083"/>
                </a:lnTo>
                <a:lnTo>
                  <a:pt x="1332413" y="1017618"/>
                </a:lnTo>
                <a:lnTo>
                  <a:pt x="1327964" y="1027788"/>
                </a:lnTo>
                <a:lnTo>
                  <a:pt x="1324468" y="1038593"/>
                </a:lnTo>
                <a:lnTo>
                  <a:pt x="1322562" y="1043996"/>
                </a:lnTo>
                <a:lnTo>
                  <a:pt x="1320973" y="1050035"/>
                </a:lnTo>
                <a:lnTo>
                  <a:pt x="1320020" y="1056074"/>
                </a:lnTo>
                <a:lnTo>
                  <a:pt x="1319066" y="1061795"/>
                </a:lnTo>
                <a:lnTo>
                  <a:pt x="1318430" y="1068151"/>
                </a:lnTo>
                <a:lnTo>
                  <a:pt x="1318430" y="1074825"/>
                </a:lnTo>
                <a:lnTo>
                  <a:pt x="1318113" y="1164451"/>
                </a:lnTo>
                <a:lnTo>
                  <a:pt x="1317477" y="1290943"/>
                </a:lnTo>
                <a:lnTo>
                  <a:pt x="1291419" y="1288718"/>
                </a:lnTo>
                <a:lnTo>
                  <a:pt x="1266314" y="1286176"/>
                </a:lnTo>
                <a:lnTo>
                  <a:pt x="1242798" y="1283951"/>
                </a:lnTo>
                <a:lnTo>
                  <a:pt x="1219917" y="1281090"/>
                </a:lnTo>
                <a:lnTo>
                  <a:pt x="1175427" y="1275370"/>
                </a:lnTo>
                <a:lnTo>
                  <a:pt x="1128713" y="1268695"/>
                </a:lnTo>
                <a:lnTo>
                  <a:pt x="1130302" y="1107878"/>
                </a:lnTo>
                <a:lnTo>
                  <a:pt x="1130937" y="1045586"/>
                </a:lnTo>
                <a:lnTo>
                  <a:pt x="1131891" y="1024927"/>
                </a:lnTo>
                <a:lnTo>
                  <a:pt x="1132209" y="1013803"/>
                </a:lnTo>
                <a:lnTo>
                  <a:pt x="1133162" y="999184"/>
                </a:lnTo>
                <a:lnTo>
                  <a:pt x="1135069" y="984882"/>
                </a:lnTo>
                <a:lnTo>
                  <a:pt x="1136658" y="971533"/>
                </a:lnTo>
                <a:lnTo>
                  <a:pt x="1138565" y="958503"/>
                </a:lnTo>
                <a:lnTo>
                  <a:pt x="1140789" y="946108"/>
                </a:lnTo>
                <a:lnTo>
                  <a:pt x="1143013" y="934348"/>
                </a:lnTo>
                <a:lnTo>
                  <a:pt x="1145238" y="923225"/>
                </a:lnTo>
                <a:lnTo>
                  <a:pt x="1147780" y="912737"/>
                </a:lnTo>
                <a:lnTo>
                  <a:pt x="1150322" y="902566"/>
                </a:lnTo>
                <a:lnTo>
                  <a:pt x="1153182" y="893032"/>
                </a:lnTo>
                <a:lnTo>
                  <a:pt x="1156042" y="884133"/>
                </a:lnTo>
                <a:lnTo>
                  <a:pt x="1158903" y="875234"/>
                </a:lnTo>
                <a:lnTo>
                  <a:pt x="1161763" y="867288"/>
                </a:lnTo>
                <a:lnTo>
                  <a:pt x="1164940" y="859661"/>
                </a:lnTo>
                <a:lnTo>
                  <a:pt x="1171296" y="845359"/>
                </a:lnTo>
                <a:lnTo>
                  <a:pt x="1177970" y="832646"/>
                </a:lnTo>
                <a:lnTo>
                  <a:pt x="1184325" y="821840"/>
                </a:lnTo>
                <a:lnTo>
                  <a:pt x="1190999" y="811988"/>
                </a:lnTo>
                <a:lnTo>
                  <a:pt x="1197355" y="803406"/>
                </a:lnTo>
                <a:lnTo>
                  <a:pt x="1203392" y="796097"/>
                </a:lnTo>
                <a:lnTo>
                  <a:pt x="1209431" y="789422"/>
                </a:lnTo>
                <a:lnTo>
                  <a:pt x="1220235" y="777981"/>
                </a:lnTo>
                <a:lnTo>
                  <a:pt x="1234535" y="770671"/>
                </a:lnTo>
                <a:lnTo>
                  <a:pt x="1250425" y="762725"/>
                </a:lnTo>
                <a:lnTo>
                  <a:pt x="1267267" y="755416"/>
                </a:lnTo>
                <a:lnTo>
                  <a:pt x="1285381" y="747470"/>
                </a:lnTo>
                <a:lnTo>
                  <a:pt x="1303812" y="740160"/>
                </a:lnTo>
                <a:lnTo>
                  <a:pt x="1322879" y="732850"/>
                </a:lnTo>
                <a:lnTo>
                  <a:pt x="1342264" y="725223"/>
                </a:lnTo>
                <a:lnTo>
                  <a:pt x="1361967" y="718231"/>
                </a:lnTo>
                <a:lnTo>
                  <a:pt x="1399783" y="704882"/>
                </a:lnTo>
                <a:lnTo>
                  <a:pt x="1435057" y="693441"/>
                </a:lnTo>
                <a:lnTo>
                  <a:pt x="1466200" y="683270"/>
                </a:lnTo>
                <a:lnTo>
                  <a:pt x="1490670" y="675960"/>
                </a:lnTo>
                <a:lnTo>
                  <a:pt x="1495436" y="674371"/>
                </a:lnTo>
                <a:lnTo>
                  <a:pt x="1497978" y="673100"/>
                </a:lnTo>
                <a:close/>
                <a:moveTo>
                  <a:pt x="1652128" y="0"/>
                </a:moveTo>
                <a:lnTo>
                  <a:pt x="1664172" y="0"/>
                </a:lnTo>
                <a:lnTo>
                  <a:pt x="1676849" y="0"/>
                </a:lnTo>
                <a:lnTo>
                  <a:pt x="1689209" y="952"/>
                </a:lnTo>
                <a:lnTo>
                  <a:pt x="1700936" y="2856"/>
                </a:lnTo>
                <a:lnTo>
                  <a:pt x="1712980" y="5077"/>
                </a:lnTo>
                <a:lnTo>
                  <a:pt x="1724072" y="7933"/>
                </a:lnTo>
                <a:lnTo>
                  <a:pt x="1735165" y="11424"/>
                </a:lnTo>
                <a:lnTo>
                  <a:pt x="1745941" y="15550"/>
                </a:lnTo>
                <a:lnTo>
                  <a:pt x="1756083" y="19992"/>
                </a:lnTo>
                <a:lnTo>
                  <a:pt x="1766225" y="25387"/>
                </a:lnTo>
                <a:lnTo>
                  <a:pt x="1776367" y="31099"/>
                </a:lnTo>
                <a:lnTo>
                  <a:pt x="1785558" y="37446"/>
                </a:lnTo>
                <a:lnTo>
                  <a:pt x="1794749" y="44110"/>
                </a:lnTo>
                <a:lnTo>
                  <a:pt x="1803623" y="51092"/>
                </a:lnTo>
                <a:lnTo>
                  <a:pt x="1811864" y="59025"/>
                </a:lnTo>
                <a:lnTo>
                  <a:pt x="1820104" y="67276"/>
                </a:lnTo>
                <a:lnTo>
                  <a:pt x="1827710" y="75845"/>
                </a:lnTo>
                <a:lnTo>
                  <a:pt x="1835317" y="85047"/>
                </a:lnTo>
                <a:lnTo>
                  <a:pt x="1841973" y="94250"/>
                </a:lnTo>
                <a:lnTo>
                  <a:pt x="1848628" y="104405"/>
                </a:lnTo>
                <a:lnTo>
                  <a:pt x="1854967" y="114243"/>
                </a:lnTo>
                <a:lnTo>
                  <a:pt x="1860355" y="125032"/>
                </a:lnTo>
                <a:lnTo>
                  <a:pt x="1866060" y="135822"/>
                </a:lnTo>
                <a:lnTo>
                  <a:pt x="1870814" y="147564"/>
                </a:lnTo>
                <a:lnTo>
                  <a:pt x="1875251" y="158988"/>
                </a:lnTo>
                <a:lnTo>
                  <a:pt x="1879371" y="170730"/>
                </a:lnTo>
                <a:lnTo>
                  <a:pt x="1883174" y="183106"/>
                </a:lnTo>
                <a:lnTo>
                  <a:pt x="1886344" y="195800"/>
                </a:lnTo>
                <a:lnTo>
                  <a:pt x="1888879" y="208176"/>
                </a:lnTo>
                <a:lnTo>
                  <a:pt x="1891098" y="221187"/>
                </a:lnTo>
                <a:lnTo>
                  <a:pt x="1892999" y="234833"/>
                </a:lnTo>
                <a:lnTo>
                  <a:pt x="1894584" y="248161"/>
                </a:lnTo>
                <a:lnTo>
                  <a:pt x="1895535" y="261489"/>
                </a:lnTo>
                <a:lnTo>
                  <a:pt x="1901874" y="264028"/>
                </a:lnTo>
                <a:lnTo>
                  <a:pt x="1905043" y="265932"/>
                </a:lnTo>
                <a:lnTo>
                  <a:pt x="1907578" y="267836"/>
                </a:lnTo>
                <a:lnTo>
                  <a:pt x="1910114" y="269740"/>
                </a:lnTo>
                <a:lnTo>
                  <a:pt x="1912649" y="271961"/>
                </a:lnTo>
                <a:lnTo>
                  <a:pt x="1915185" y="274183"/>
                </a:lnTo>
                <a:lnTo>
                  <a:pt x="1917403" y="276722"/>
                </a:lnTo>
                <a:lnTo>
                  <a:pt x="1919305" y="279578"/>
                </a:lnTo>
                <a:lnTo>
                  <a:pt x="1921207" y="282751"/>
                </a:lnTo>
                <a:lnTo>
                  <a:pt x="1923108" y="285924"/>
                </a:lnTo>
                <a:lnTo>
                  <a:pt x="1924376" y="289415"/>
                </a:lnTo>
                <a:lnTo>
                  <a:pt x="1925644" y="292906"/>
                </a:lnTo>
                <a:lnTo>
                  <a:pt x="1926911" y="297031"/>
                </a:lnTo>
                <a:lnTo>
                  <a:pt x="1927545" y="301157"/>
                </a:lnTo>
                <a:lnTo>
                  <a:pt x="1928179" y="305600"/>
                </a:lnTo>
                <a:lnTo>
                  <a:pt x="1928813" y="312581"/>
                </a:lnTo>
                <a:lnTo>
                  <a:pt x="1928813" y="320515"/>
                </a:lnTo>
                <a:lnTo>
                  <a:pt x="1928179" y="327814"/>
                </a:lnTo>
                <a:lnTo>
                  <a:pt x="1927228" y="335747"/>
                </a:lnTo>
                <a:lnTo>
                  <a:pt x="1925327" y="343363"/>
                </a:lnTo>
                <a:lnTo>
                  <a:pt x="1923425" y="350979"/>
                </a:lnTo>
                <a:lnTo>
                  <a:pt x="1920890" y="358596"/>
                </a:lnTo>
                <a:lnTo>
                  <a:pt x="1918037" y="365894"/>
                </a:lnTo>
                <a:lnTo>
                  <a:pt x="1914551" y="372876"/>
                </a:lnTo>
                <a:lnTo>
                  <a:pt x="1910431" y="379540"/>
                </a:lnTo>
                <a:lnTo>
                  <a:pt x="1906311" y="385887"/>
                </a:lnTo>
                <a:lnTo>
                  <a:pt x="1901557" y="391916"/>
                </a:lnTo>
                <a:lnTo>
                  <a:pt x="1896803" y="396994"/>
                </a:lnTo>
                <a:lnTo>
                  <a:pt x="1891732" y="401437"/>
                </a:lnTo>
                <a:lnTo>
                  <a:pt x="1886027" y="405562"/>
                </a:lnTo>
                <a:lnTo>
                  <a:pt x="1880005" y="408418"/>
                </a:lnTo>
                <a:lnTo>
                  <a:pt x="1877153" y="419525"/>
                </a:lnTo>
                <a:lnTo>
                  <a:pt x="1873666" y="430632"/>
                </a:lnTo>
                <a:lnTo>
                  <a:pt x="1870497" y="441422"/>
                </a:lnTo>
                <a:lnTo>
                  <a:pt x="1866694" y="452211"/>
                </a:lnTo>
                <a:lnTo>
                  <a:pt x="1862890" y="463001"/>
                </a:lnTo>
                <a:lnTo>
                  <a:pt x="1859087" y="473473"/>
                </a:lnTo>
                <a:lnTo>
                  <a:pt x="1854650" y="483945"/>
                </a:lnTo>
                <a:lnTo>
                  <a:pt x="1850213" y="493783"/>
                </a:lnTo>
                <a:lnTo>
                  <a:pt x="1845142" y="503938"/>
                </a:lnTo>
                <a:lnTo>
                  <a:pt x="1840071" y="513458"/>
                </a:lnTo>
                <a:lnTo>
                  <a:pt x="1835000" y="523296"/>
                </a:lnTo>
                <a:lnTo>
                  <a:pt x="1828978" y="532181"/>
                </a:lnTo>
                <a:lnTo>
                  <a:pt x="1823273" y="541384"/>
                </a:lnTo>
                <a:lnTo>
                  <a:pt x="1816935" y="549952"/>
                </a:lnTo>
                <a:lnTo>
                  <a:pt x="1810596" y="558203"/>
                </a:lnTo>
                <a:lnTo>
                  <a:pt x="1803940" y="566454"/>
                </a:lnTo>
                <a:lnTo>
                  <a:pt x="1797285" y="573753"/>
                </a:lnTo>
                <a:lnTo>
                  <a:pt x="1790312" y="581052"/>
                </a:lnTo>
                <a:lnTo>
                  <a:pt x="1783023" y="588351"/>
                </a:lnTo>
                <a:lnTo>
                  <a:pt x="1775416" y="594380"/>
                </a:lnTo>
                <a:lnTo>
                  <a:pt x="1767493" y="600727"/>
                </a:lnTo>
                <a:lnTo>
                  <a:pt x="1759569" y="606439"/>
                </a:lnTo>
                <a:lnTo>
                  <a:pt x="1751012" y="611517"/>
                </a:lnTo>
                <a:lnTo>
                  <a:pt x="1742455" y="616594"/>
                </a:lnTo>
                <a:lnTo>
                  <a:pt x="1733580" y="620402"/>
                </a:lnTo>
                <a:lnTo>
                  <a:pt x="1724389" y="624210"/>
                </a:lnTo>
                <a:lnTo>
                  <a:pt x="1715198" y="627701"/>
                </a:lnTo>
                <a:lnTo>
                  <a:pt x="1705373" y="630240"/>
                </a:lnTo>
                <a:lnTo>
                  <a:pt x="1695865" y="632144"/>
                </a:lnTo>
                <a:lnTo>
                  <a:pt x="1685406" y="634048"/>
                </a:lnTo>
                <a:lnTo>
                  <a:pt x="1674947" y="634683"/>
                </a:lnTo>
                <a:lnTo>
                  <a:pt x="1664172" y="635000"/>
                </a:lnTo>
                <a:lnTo>
                  <a:pt x="1654030" y="634683"/>
                </a:lnTo>
                <a:lnTo>
                  <a:pt x="1643571" y="634048"/>
                </a:lnTo>
                <a:lnTo>
                  <a:pt x="1633429" y="632144"/>
                </a:lnTo>
                <a:lnTo>
                  <a:pt x="1623604" y="630240"/>
                </a:lnTo>
                <a:lnTo>
                  <a:pt x="1613779" y="627701"/>
                </a:lnTo>
                <a:lnTo>
                  <a:pt x="1604588" y="624210"/>
                </a:lnTo>
                <a:lnTo>
                  <a:pt x="1595714" y="620402"/>
                </a:lnTo>
                <a:lnTo>
                  <a:pt x="1586839" y="616594"/>
                </a:lnTo>
                <a:lnTo>
                  <a:pt x="1578282" y="611517"/>
                </a:lnTo>
                <a:lnTo>
                  <a:pt x="1569725" y="606757"/>
                </a:lnTo>
                <a:lnTo>
                  <a:pt x="1561801" y="600727"/>
                </a:lnTo>
                <a:lnTo>
                  <a:pt x="1553878" y="595015"/>
                </a:lnTo>
                <a:lnTo>
                  <a:pt x="1546272" y="588668"/>
                </a:lnTo>
                <a:lnTo>
                  <a:pt x="1538982" y="581687"/>
                </a:lnTo>
                <a:lnTo>
                  <a:pt x="1532009" y="574388"/>
                </a:lnTo>
                <a:lnTo>
                  <a:pt x="1525037" y="567089"/>
                </a:lnTo>
                <a:lnTo>
                  <a:pt x="1518381" y="558838"/>
                </a:lnTo>
                <a:lnTo>
                  <a:pt x="1512359" y="550587"/>
                </a:lnTo>
                <a:lnTo>
                  <a:pt x="1506337" y="542019"/>
                </a:lnTo>
                <a:lnTo>
                  <a:pt x="1500316" y="533133"/>
                </a:lnTo>
                <a:lnTo>
                  <a:pt x="1494928" y="524248"/>
                </a:lnTo>
                <a:lnTo>
                  <a:pt x="1489540" y="514728"/>
                </a:lnTo>
                <a:lnTo>
                  <a:pt x="1484469" y="504890"/>
                </a:lnTo>
                <a:lnTo>
                  <a:pt x="1479715" y="495370"/>
                </a:lnTo>
                <a:lnTo>
                  <a:pt x="1474644" y="485215"/>
                </a:lnTo>
                <a:lnTo>
                  <a:pt x="1470524" y="475060"/>
                </a:lnTo>
                <a:lnTo>
                  <a:pt x="1466086" y="464588"/>
                </a:lnTo>
                <a:lnTo>
                  <a:pt x="1462600" y="454115"/>
                </a:lnTo>
                <a:lnTo>
                  <a:pt x="1458797" y="443326"/>
                </a:lnTo>
                <a:lnTo>
                  <a:pt x="1455311" y="432536"/>
                </a:lnTo>
                <a:lnTo>
                  <a:pt x="1452141" y="421429"/>
                </a:lnTo>
                <a:lnTo>
                  <a:pt x="1449606" y="410640"/>
                </a:lnTo>
                <a:lnTo>
                  <a:pt x="1445803" y="409688"/>
                </a:lnTo>
                <a:lnTo>
                  <a:pt x="1442950" y="408101"/>
                </a:lnTo>
                <a:lnTo>
                  <a:pt x="1439464" y="406514"/>
                </a:lnTo>
                <a:lnTo>
                  <a:pt x="1436611" y="404927"/>
                </a:lnTo>
                <a:lnTo>
                  <a:pt x="1433442" y="403023"/>
                </a:lnTo>
                <a:lnTo>
                  <a:pt x="1430590" y="400802"/>
                </a:lnTo>
                <a:lnTo>
                  <a:pt x="1425202" y="395407"/>
                </a:lnTo>
                <a:lnTo>
                  <a:pt x="1419814" y="390012"/>
                </a:lnTo>
                <a:lnTo>
                  <a:pt x="1415060" y="383666"/>
                </a:lnTo>
                <a:lnTo>
                  <a:pt x="1410623" y="376684"/>
                </a:lnTo>
                <a:lnTo>
                  <a:pt x="1406820" y="369385"/>
                </a:lnTo>
                <a:lnTo>
                  <a:pt x="1403016" y="361769"/>
                </a:lnTo>
                <a:lnTo>
                  <a:pt x="1400164" y="353836"/>
                </a:lnTo>
                <a:lnTo>
                  <a:pt x="1397945" y="345585"/>
                </a:lnTo>
                <a:lnTo>
                  <a:pt x="1396044" y="337651"/>
                </a:lnTo>
                <a:lnTo>
                  <a:pt x="1394776" y="329400"/>
                </a:lnTo>
                <a:lnTo>
                  <a:pt x="1394142" y="321149"/>
                </a:lnTo>
                <a:lnTo>
                  <a:pt x="1393825" y="313533"/>
                </a:lnTo>
                <a:lnTo>
                  <a:pt x="1394776" y="305600"/>
                </a:lnTo>
                <a:lnTo>
                  <a:pt x="1395410" y="300840"/>
                </a:lnTo>
                <a:lnTo>
                  <a:pt x="1396044" y="296079"/>
                </a:lnTo>
                <a:lnTo>
                  <a:pt x="1397629" y="291637"/>
                </a:lnTo>
                <a:lnTo>
                  <a:pt x="1399213" y="287511"/>
                </a:lnTo>
                <a:lnTo>
                  <a:pt x="1400481" y="283703"/>
                </a:lnTo>
                <a:lnTo>
                  <a:pt x="1402699" y="280212"/>
                </a:lnTo>
                <a:lnTo>
                  <a:pt x="1404918" y="277039"/>
                </a:lnTo>
                <a:lnTo>
                  <a:pt x="1407136" y="274500"/>
                </a:lnTo>
                <a:lnTo>
                  <a:pt x="1409989" y="271327"/>
                </a:lnTo>
                <a:lnTo>
                  <a:pt x="1412841" y="269105"/>
                </a:lnTo>
                <a:lnTo>
                  <a:pt x="1415694" y="266884"/>
                </a:lnTo>
                <a:lnTo>
                  <a:pt x="1419180" y="265297"/>
                </a:lnTo>
                <a:lnTo>
                  <a:pt x="1422349" y="263393"/>
                </a:lnTo>
                <a:lnTo>
                  <a:pt x="1425836" y="261807"/>
                </a:lnTo>
                <a:lnTo>
                  <a:pt x="1429639" y="260537"/>
                </a:lnTo>
                <a:lnTo>
                  <a:pt x="1433125" y="259585"/>
                </a:lnTo>
                <a:lnTo>
                  <a:pt x="1434393" y="246257"/>
                </a:lnTo>
                <a:lnTo>
                  <a:pt x="1435661" y="232928"/>
                </a:lnTo>
                <a:lnTo>
                  <a:pt x="1437562" y="219600"/>
                </a:lnTo>
                <a:lnTo>
                  <a:pt x="1439781" y="206907"/>
                </a:lnTo>
                <a:lnTo>
                  <a:pt x="1442950" y="194213"/>
                </a:lnTo>
                <a:lnTo>
                  <a:pt x="1446120" y="181519"/>
                </a:lnTo>
                <a:lnTo>
                  <a:pt x="1449923" y="169778"/>
                </a:lnTo>
                <a:lnTo>
                  <a:pt x="1454043" y="157719"/>
                </a:lnTo>
                <a:lnTo>
                  <a:pt x="1458480" y="146294"/>
                </a:lnTo>
                <a:lnTo>
                  <a:pt x="1463234" y="134870"/>
                </a:lnTo>
                <a:lnTo>
                  <a:pt x="1468939" y="124080"/>
                </a:lnTo>
                <a:lnTo>
                  <a:pt x="1474327" y="113608"/>
                </a:lnTo>
                <a:lnTo>
                  <a:pt x="1480666" y="103136"/>
                </a:lnTo>
                <a:lnTo>
                  <a:pt x="1487321" y="93616"/>
                </a:lnTo>
                <a:lnTo>
                  <a:pt x="1494294" y="84413"/>
                </a:lnTo>
                <a:lnTo>
                  <a:pt x="1501583" y="75527"/>
                </a:lnTo>
                <a:lnTo>
                  <a:pt x="1509190" y="66959"/>
                </a:lnTo>
                <a:lnTo>
                  <a:pt x="1517430" y="58708"/>
                </a:lnTo>
                <a:lnTo>
                  <a:pt x="1525671" y="50775"/>
                </a:lnTo>
                <a:lnTo>
                  <a:pt x="1534545" y="43793"/>
                </a:lnTo>
                <a:lnTo>
                  <a:pt x="1543736" y="37129"/>
                </a:lnTo>
                <a:lnTo>
                  <a:pt x="1552927" y="30782"/>
                </a:lnTo>
                <a:lnTo>
                  <a:pt x="1562752" y="25387"/>
                </a:lnTo>
                <a:lnTo>
                  <a:pt x="1572894" y="19992"/>
                </a:lnTo>
                <a:lnTo>
                  <a:pt x="1583353" y="15232"/>
                </a:lnTo>
                <a:lnTo>
                  <a:pt x="1594129" y="11424"/>
                </a:lnTo>
                <a:lnTo>
                  <a:pt x="1604905" y="7933"/>
                </a:lnTo>
                <a:lnTo>
                  <a:pt x="1616314" y="5077"/>
                </a:lnTo>
                <a:lnTo>
                  <a:pt x="1628041" y="2539"/>
                </a:lnTo>
                <a:lnTo>
                  <a:pt x="1639767" y="952"/>
                </a:lnTo>
                <a:lnTo>
                  <a:pt x="1652128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9" name="KSO_Shape"/>
          <p:cNvSpPr/>
          <p:nvPr/>
        </p:nvSpPr>
        <p:spPr bwMode="auto">
          <a:xfrm>
            <a:off x="9078443" y="2252333"/>
            <a:ext cx="1528600" cy="1273833"/>
          </a:xfrm>
          <a:custGeom>
            <a:avLst/>
            <a:gdLst>
              <a:gd name="T0" fmla="*/ 955059 w 2209801"/>
              <a:gd name="T1" fmla="*/ 1423299 h 1841500"/>
              <a:gd name="T2" fmla="*/ 895052 w 2209801"/>
              <a:gd name="T3" fmla="*/ 1587500 h 1841500"/>
              <a:gd name="T4" fmla="*/ 923404 w 2209801"/>
              <a:gd name="T5" fmla="*/ 1417259 h 1841500"/>
              <a:gd name="T6" fmla="*/ 1072157 w 2209801"/>
              <a:gd name="T7" fmla="*/ 1271642 h 1841500"/>
              <a:gd name="T8" fmla="*/ 1293954 w 2209801"/>
              <a:gd name="T9" fmla="*/ 1359503 h 1841500"/>
              <a:gd name="T10" fmla="*/ 1335967 w 2209801"/>
              <a:gd name="T11" fmla="*/ 1501556 h 1841500"/>
              <a:gd name="T12" fmla="*/ 1274311 w 2209801"/>
              <a:gd name="T13" fmla="*/ 1562319 h 1841500"/>
              <a:gd name="T14" fmla="*/ 873125 w 2209801"/>
              <a:gd name="T15" fmla="*/ 1587500 h 1841500"/>
              <a:gd name="T16" fmla="*/ 577942 w 2209801"/>
              <a:gd name="T17" fmla="*/ 1554929 h 1841500"/>
              <a:gd name="T18" fmla="*/ 544114 w 2209801"/>
              <a:gd name="T19" fmla="*/ 1464059 h 1841500"/>
              <a:gd name="T20" fmla="*/ 595402 w 2209801"/>
              <a:gd name="T21" fmla="*/ 1347459 h 1841500"/>
              <a:gd name="T22" fmla="*/ 627526 w 2209801"/>
              <a:gd name="T23" fmla="*/ 1099148 h 1841500"/>
              <a:gd name="T24" fmla="*/ 1266277 w 2209801"/>
              <a:gd name="T25" fmla="*/ 1066149 h 1841500"/>
              <a:gd name="T26" fmla="*/ 1003177 w 2209801"/>
              <a:gd name="T27" fmla="*/ 854484 h 1841500"/>
              <a:gd name="T28" fmla="*/ 1079202 w 2209801"/>
              <a:gd name="T29" fmla="*/ 950119 h 1841500"/>
              <a:gd name="T30" fmla="*/ 1067675 w 2209801"/>
              <a:gd name="T31" fmla="*/ 1108872 h 1841500"/>
              <a:gd name="T32" fmla="*/ 953225 w 2209801"/>
              <a:gd name="T33" fmla="*/ 1311890 h 1841500"/>
              <a:gd name="T34" fmla="*/ 872260 w 2209801"/>
              <a:gd name="T35" fmla="*/ 1264346 h 1841500"/>
              <a:gd name="T36" fmla="*/ 790471 w 2209801"/>
              <a:gd name="T37" fmla="*/ 1041381 h 1841500"/>
              <a:gd name="T38" fmla="*/ 818192 w 2209801"/>
              <a:gd name="T39" fmla="*/ 906400 h 1841500"/>
              <a:gd name="T40" fmla="*/ 915350 w 2209801"/>
              <a:gd name="T41" fmla="*/ 839456 h 1841500"/>
              <a:gd name="T42" fmla="*/ 1512192 w 2209801"/>
              <a:gd name="T43" fmla="*/ 495955 h 1841500"/>
              <a:gd name="T44" fmla="*/ 1531786 w 2209801"/>
              <a:gd name="T45" fmla="*/ 617625 h 1841500"/>
              <a:gd name="T46" fmla="*/ 1466470 w 2209801"/>
              <a:gd name="T47" fmla="*/ 695548 h 1841500"/>
              <a:gd name="T48" fmla="*/ 1457761 w 2209801"/>
              <a:gd name="T49" fmla="*/ 544076 h 1841500"/>
              <a:gd name="T50" fmla="*/ 443702 w 2209801"/>
              <a:gd name="T51" fmla="*/ 533140 h 1841500"/>
              <a:gd name="T52" fmla="*/ 430094 w 2209801"/>
              <a:gd name="T53" fmla="*/ 637310 h 1841500"/>
              <a:gd name="T54" fmla="*/ 363416 w 2209801"/>
              <a:gd name="T55" fmla="*/ 670941 h 1841500"/>
              <a:gd name="T56" fmla="*/ 351986 w 2209801"/>
              <a:gd name="T57" fmla="*/ 539428 h 1841500"/>
              <a:gd name="T58" fmla="*/ 1772035 w 2209801"/>
              <a:gd name="T59" fmla="*/ 480584 h 1841500"/>
              <a:gd name="T60" fmla="*/ 1884987 w 2209801"/>
              <a:gd name="T61" fmla="*/ 562627 h 1841500"/>
              <a:gd name="T62" fmla="*/ 1897324 w 2209801"/>
              <a:gd name="T63" fmla="*/ 701825 h 1841500"/>
              <a:gd name="T64" fmla="*/ 1762440 w 2209801"/>
              <a:gd name="T65" fmla="*/ 739291 h 1841500"/>
              <a:gd name="T66" fmla="*/ 1234797 w 2209801"/>
              <a:gd name="T67" fmla="*/ 737650 h 1841500"/>
              <a:gd name="T68" fmla="*/ 1110981 w 2209801"/>
              <a:gd name="T69" fmla="*/ 699091 h 1841500"/>
              <a:gd name="T70" fmla="*/ 1128512 w 2209801"/>
              <a:gd name="T71" fmla="*/ 556063 h 1841500"/>
              <a:gd name="T72" fmla="*/ 1266025 w 2209801"/>
              <a:gd name="T73" fmla="*/ 472106 h 1841500"/>
              <a:gd name="T74" fmla="*/ 665986 w 2209801"/>
              <a:gd name="T75" fmla="*/ 480584 h 1841500"/>
              <a:gd name="T76" fmla="*/ 779212 w 2209801"/>
              <a:gd name="T77" fmla="*/ 562627 h 1841500"/>
              <a:gd name="T78" fmla="*/ 791001 w 2209801"/>
              <a:gd name="T79" fmla="*/ 701825 h 1841500"/>
              <a:gd name="T80" fmla="*/ 656664 w 2209801"/>
              <a:gd name="T81" fmla="*/ 739291 h 1841500"/>
              <a:gd name="T82" fmla="*/ 129021 w 2209801"/>
              <a:gd name="T83" fmla="*/ 737650 h 1841500"/>
              <a:gd name="T84" fmla="*/ 5204 w 2209801"/>
              <a:gd name="T85" fmla="*/ 699091 h 1841500"/>
              <a:gd name="T86" fmla="*/ 22736 w 2209801"/>
              <a:gd name="T87" fmla="*/ 556063 h 1841500"/>
              <a:gd name="T88" fmla="*/ 159975 w 2209801"/>
              <a:gd name="T89" fmla="*/ 472106 h 1841500"/>
              <a:gd name="T90" fmla="*/ 1069099 w 2209801"/>
              <a:gd name="T91" fmla="*/ 359725 h 1841500"/>
              <a:gd name="T92" fmla="*/ 1569828 w 2209801"/>
              <a:gd name="T93" fmla="*/ 16989 h 1841500"/>
              <a:gd name="T94" fmla="*/ 1645510 w 2209801"/>
              <a:gd name="T95" fmla="*/ 112622 h 1841500"/>
              <a:gd name="T96" fmla="*/ 1633992 w 2209801"/>
              <a:gd name="T97" fmla="*/ 272099 h 1841500"/>
              <a:gd name="T98" fmla="*/ 1520196 w 2209801"/>
              <a:gd name="T99" fmla="*/ 475421 h 1841500"/>
              <a:gd name="T100" fmla="*/ 1439030 w 2209801"/>
              <a:gd name="T101" fmla="*/ 428016 h 1841500"/>
              <a:gd name="T102" fmla="*/ 1357591 w 2209801"/>
              <a:gd name="T103" fmla="*/ 204417 h 1841500"/>
              <a:gd name="T104" fmla="*/ 1384737 w 2209801"/>
              <a:gd name="T105" fmla="*/ 68778 h 1841500"/>
              <a:gd name="T106" fmla="*/ 1482081 w 2209801"/>
              <a:gd name="T107" fmla="*/ 1918 h 1841500"/>
              <a:gd name="T108" fmla="*/ 483001 w 2209801"/>
              <a:gd name="T109" fmla="*/ 29046 h 1841500"/>
              <a:gd name="T110" fmla="*/ 545508 w 2209801"/>
              <a:gd name="T111" fmla="*/ 137283 h 1841500"/>
              <a:gd name="T112" fmla="*/ 513571 w 2209801"/>
              <a:gd name="T113" fmla="*/ 304434 h 1841500"/>
              <a:gd name="T114" fmla="*/ 403843 w 2209801"/>
              <a:gd name="T115" fmla="*/ 481997 h 1841500"/>
              <a:gd name="T116" fmla="*/ 310765 w 2209801"/>
              <a:gd name="T117" fmla="*/ 342248 h 1841500"/>
              <a:gd name="T118" fmla="*/ 250442 w 2209801"/>
              <a:gd name="T119" fmla="*/ 171809 h 1841500"/>
              <a:gd name="T120" fmla="*/ 294115 w 2209801"/>
              <a:gd name="T121" fmla="*/ 50145 h 1841500"/>
              <a:gd name="T122" fmla="*/ 399749 w 2209801"/>
              <a:gd name="T123" fmla="*/ 0 h 1841500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2209801" h="1841500">
                <a:moveTo>
                  <a:pt x="1088391" y="1543050"/>
                </a:moveTo>
                <a:lnTo>
                  <a:pt x="1090946" y="1543369"/>
                </a:lnTo>
                <a:lnTo>
                  <a:pt x="1093500" y="1544006"/>
                </a:lnTo>
                <a:lnTo>
                  <a:pt x="1096055" y="1545280"/>
                </a:lnTo>
                <a:lnTo>
                  <a:pt x="1097970" y="1547191"/>
                </a:lnTo>
                <a:lnTo>
                  <a:pt x="1140118" y="1589235"/>
                </a:lnTo>
                <a:lnTo>
                  <a:pt x="1142034" y="1591146"/>
                </a:lnTo>
                <a:lnTo>
                  <a:pt x="1143311" y="1594013"/>
                </a:lnTo>
                <a:lnTo>
                  <a:pt x="1143950" y="1596243"/>
                </a:lnTo>
                <a:lnTo>
                  <a:pt x="1144588" y="1599109"/>
                </a:lnTo>
                <a:lnTo>
                  <a:pt x="1143950" y="1601657"/>
                </a:lnTo>
                <a:lnTo>
                  <a:pt x="1143311" y="1604524"/>
                </a:lnTo>
                <a:lnTo>
                  <a:pt x="1142034" y="1606754"/>
                </a:lnTo>
                <a:lnTo>
                  <a:pt x="1140118" y="1609302"/>
                </a:lnTo>
                <a:lnTo>
                  <a:pt x="1105314" y="1644020"/>
                </a:lnTo>
                <a:lnTo>
                  <a:pt x="1107869" y="1651027"/>
                </a:lnTo>
                <a:lnTo>
                  <a:pt x="1110742" y="1658990"/>
                </a:lnTo>
                <a:lnTo>
                  <a:pt x="1113616" y="1667590"/>
                </a:lnTo>
                <a:lnTo>
                  <a:pt x="1116490" y="1677146"/>
                </a:lnTo>
                <a:lnTo>
                  <a:pt x="1118725" y="1687338"/>
                </a:lnTo>
                <a:lnTo>
                  <a:pt x="1121599" y="1698486"/>
                </a:lnTo>
                <a:lnTo>
                  <a:pt x="1123834" y="1710271"/>
                </a:lnTo>
                <a:lnTo>
                  <a:pt x="1126388" y="1722694"/>
                </a:lnTo>
                <a:lnTo>
                  <a:pt x="1128304" y="1735753"/>
                </a:lnTo>
                <a:lnTo>
                  <a:pt x="1130539" y="1749449"/>
                </a:lnTo>
                <a:lnTo>
                  <a:pt x="1132136" y="1763782"/>
                </a:lnTo>
                <a:lnTo>
                  <a:pt x="1133732" y="1778115"/>
                </a:lnTo>
                <a:lnTo>
                  <a:pt x="1135329" y="1793404"/>
                </a:lnTo>
                <a:lnTo>
                  <a:pt x="1136606" y="1809012"/>
                </a:lnTo>
                <a:lnTo>
                  <a:pt x="1137244" y="1824937"/>
                </a:lnTo>
                <a:lnTo>
                  <a:pt x="1138202" y="1841500"/>
                </a:lnTo>
                <a:lnTo>
                  <a:pt x="1038261" y="1841500"/>
                </a:lnTo>
                <a:lnTo>
                  <a:pt x="1038900" y="1824937"/>
                </a:lnTo>
                <a:lnTo>
                  <a:pt x="1039858" y="1809012"/>
                </a:lnTo>
                <a:lnTo>
                  <a:pt x="1041135" y="1793404"/>
                </a:lnTo>
                <a:lnTo>
                  <a:pt x="1042412" y="1778115"/>
                </a:lnTo>
                <a:lnTo>
                  <a:pt x="1044009" y="1763782"/>
                </a:lnTo>
                <a:lnTo>
                  <a:pt x="1045924" y="1749449"/>
                </a:lnTo>
                <a:lnTo>
                  <a:pt x="1047840" y="1735753"/>
                </a:lnTo>
                <a:lnTo>
                  <a:pt x="1050075" y="1722694"/>
                </a:lnTo>
                <a:lnTo>
                  <a:pt x="1052630" y="1710271"/>
                </a:lnTo>
                <a:lnTo>
                  <a:pt x="1054865" y="1698486"/>
                </a:lnTo>
                <a:lnTo>
                  <a:pt x="1057419" y="1687338"/>
                </a:lnTo>
                <a:lnTo>
                  <a:pt x="1059974" y="1677146"/>
                </a:lnTo>
                <a:lnTo>
                  <a:pt x="1062847" y="1667590"/>
                </a:lnTo>
                <a:lnTo>
                  <a:pt x="1065721" y="1658990"/>
                </a:lnTo>
                <a:lnTo>
                  <a:pt x="1068595" y="1651027"/>
                </a:lnTo>
                <a:lnTo>
                  <a:pt x="1071149" y="1644020"/>
                </a:lnTo>
                <a:lnTo>
                  <a:pt x="1036026" y="1609302"/>
                </a:lnTo>
                <a:lnTo>
                  <a:pt x="1034430" y="1606754"/>
                </a:lnTo>
                <a:lnTo>
                  <a:pt x="1033152" y="1604524"/>
                </a:lnTo>
                <a:lnTo>
                  <a:pt x="1032514" y="1601657"/>
                </a:lnTo>
                <a:lnTo>
                  <a:pt x="1031875" y="1599109"/>
                </a:lnTo>
                <a:lnTo>
                  <a:pt x="1032514" y="1596243"/>
                </a:lnTo>
                <a:lnTo>
                  <a:pt x="1033152" y="1594013"/>
                </a:lnTo>
                <a:lnTo>
                  <a:pt x="1034430" y="1591146"/>
                </a:lnTo>
                <a:lnTo>
                  <a:pt x="1036345" y="1589235"/>
                </a:lnTo>
                <a:lnTo>
                  <a:pt x="1077854" y="1547191"/>
                </a:lnTo>
                <a:lnTo>
                  <a:pt x="1080409" y="1545280"/>
                </a:lnTo>
                <a:lnTo>
                  <a:pt x="1082644" y="1544006"/>
                </a:lnTo>
                <a:lnTo>
                  <a:pt x="1085518" y="1543369"/>
                </a:lnTo>
                <a:lnTo>
                  <a:pt x="1088391" y="1543050"/>
                </a:lnTo>
                <a:close/>
                <a:moveTo>
                  <a:pt x="1225348" y="1466850"/>
                </a:moveTo>
                <a:lnTo>
                  <a:pt x="1243703" y="1475105"/>
                </a:lnTo>
                <a:lnTo>
                  <a:pt x="1262058" y="1482725"/>
                </a:lnTo>
                <a:lnTo>
                  <a:pt x="1280096" y="1490028"/>
                </a:lnTo>
                <a:lnTo>
                  <a:pt x="1298135" y="1496695"/>
                </a:lnTo>
                <a:lnTo>
                  <a:pt x="1315540" y="1502410"/>
                </a:lnTo>
                <a:lnTo>
                  <a:pt x="1332629" y="1508443"/>
                </a:lnTo>
                <a:lnTo>
                  <a:pt x="1365541" y="1518920"/>
                </a:lnTo>
                <a:lnTo>
                  <a:pt x="1397188" y="1528763"/>
                </a:lnTo>
                <a:lnTo>
                  <a:pt x="1426935" y="1538605"/>
                </a:lnTo>
                <a:lnTo>
                  <a:pt x="1441176" y="1544003"/>
                </a:lnTo>
                <a:lnTo>
                  <a:pt x="1454467" y="1549083"/>
                </a:lnTo>
                <a:lnTo>
                  <a:pt x="1467442" y="1554163"/>
                </a:lnTo>
                <a:lnTo>
                  <a:pt x="1479784" y="1559878"/>
                </a:lnTo>
                <a:lnTo>
                  <a:pt x="1485481" y="1563053"/>
                </a:lnTo>
                <a:lnTo>
                  <a:pt x="1491177" y="1567180"/>
                </a:lnTo>
                <a:lnTo>
                  <a:pt x="1496240" y="1571943"/>
                </a:lnTo>
                <a:lnTo>
                  <a:pt x="1500987" y="1577023"/>
                </a:lnTo>
                <a:lnTo>
                  <a:pt x="1505734" y="1582420"/>
                </a:lnTo>
                <a:lnTo>
                  <a:pt x="1510165" y="1588453"/>
                </a:lnTo>
                <a:lnTo>
                  <a:pt x="1513962" y="1595120"/>
                </a:lnTo>
                <a:lnTo>
                  <a:pt x="1518076" y="1601788"/>
                </a:lnTo>
                <a:lnTo>
                  <a:pt x="1521557" y="1608773"/>
                </a:lnTo>
                <a:lnTo>
                  <a:pt x="1524722" y="1616393"/>
                </a:lnTo>
                <a:lnTo>
                  <a:pt x="1527570" y="1624330"/>
                </a:lnTo>
                <a:lnTo>
                  <a:pt x="1530418" y="1631950"/>
                </a:lnTo>
                <a:lnTo>
                  <a:pt x="1532950" y="1640205"/>
                </a:lnTo>
                <a:lnTo>
                  <a:pt x="1535165" y="1648460"/>
                </a:lnTo>
                <a:lnTo>
                  <a:pt x="1539596" y="1664970"/>
                </a:lnTo>
                <a:lnTo>
                  <a:pt x="1542760" y="1681798"/>
                </a:lnTo>
                <a:lnTo>
                  <a:pt x="1545292" y="1698308"/>
                </a:lnTo>
                <a:lnTo>
                  <a:pt x="1547191" y="1713865"/>
                </a:lnTo>
                <a:lnTo>
                  <a:pt x="1548773" y="1728470"/>
                </a:lnTo>
                <a:lnTo>
                  <a:pt x="1549722" y="1741805"/>
                </a:lnTo>
                <a:lnTo>
                  <a:pt x="1550355" y="1753235"/>
                </a:lnTo>
                <a:lnTo>
                  <a:pt x="1550988" y="1770063"/>
                </a:lnTo>
                <a:lnTo>
                  <a:pt x="1550355" y="1772920"/>
                </a:lnTo>
                <a:lnTo>
                  <a:pt x="1549406" y="1776095"/>
                </a:lnTo>
                <a:lnTo>
                  <a:pt x="1547191" y="1779270"/>
                </a:lnTo>
                <a:lnTo>
                  <a:pt x="1544975" y="1782128"/>
                </a:lnTo>
                <a:lnTo>
                  <a:pt x="1541494" y="1785303"/>
                </a:lnTo>
                <a:lnTo>
                  <a:pt x="1537380" y="1788160"/>
                </a:lnTo>
                <a:lnTo>
                  <a:pt x="1532950" y="1791335"/>
                </a:lnTo>
                <a:lnTo>
                  <a:pt x="1527254" y="1794510"/>
                </a:lnTo>
                <a:lnTo>
                  <a:pt x="1520924" y="1797685"/>
                </a:lnTo>
                <a:lnTo>
                  <a:pt x="1513962" y="1800543"/>
                </a:lnTo>
                <a:lnTo>
                  <a:pt x="1506051" y="1803718"/>
                </a:lnTo>
                <a:lnTo>
                  <a:pt x="1497506" y="1806575"/>
                </a:lnTo>
                <a:lnTo>
                  <a:pt x="1488012" y="1809433"/>
                </a:lnTo>
                <a:lnTo>
                  <a:pt x="1478202" y="1812290"/>
                </a:lnTo>
                <a:lnTo>
                  <a:pt x="1467442" y="1815148"/>
                </a:lnTo>
                <a:lnTo>
                  <a:pt x="1455417" y="1817370"/>
                </a:lnTo>
                <a:lnTo>
                  <a:pt x="1443391" y="1820228"/>
                </a:lnTo>
                <a:lnTo>
                  <a:pt x="1430100" y="1822450"/>
                </a:lnTo>
                <a:lnTo>
                  <a:pt x="1416175" y="1824990"/>
                </a:lnTo>
                <a:lnTo>
                  <a:pt x="1401302" y="1827213"/>
                </a:lnTo>
                <a:lnTo>
                  <a:pt x="1386111" y="1829118"/>
                </a:lnTo>
                <a:lnTo>
                  <a:pt x="1369655" y="1831340"/>
                </a:lnTo>
                <a:lnTo>
                  <a:pt x="1335161" y="1834833"/>
                </a:lnTo>
                <a:lnTo>
                  <a:pt x="1297185" y="1837373"/>
                </a:lnTo>
                <a:lnTo>
                  <a:pt x="1255729" y="1839913"/>
                </a:lnTo>
                <a:lnTo>
                  <a:pt x="1211108" y="1841183"/>
                </a:lnTo>
                <a:lnTo>
                  <a:pt x="1163638" y="1841500"/>
                </a:lnTo>
                <a:lnTo>
                  <a:pt x="1225348" y="1466850"/>
                </a:lnTo>
                <a:close/>
                <a:moveTo>
                  <a:pt x="951115" y="1466850"/>
                </a:moveTo>
                <a:lnTo>
                  <a:pt x="1012825" y="1841500"/>
                </a:lnTo>
                <a:lnTo>
                  <a:pt x="965039" y="1841183"/>
                </a:lnTo>
                <a:lnTo>
                  <a:pt x="920735" y="1839913"/>
                </a:lnTo>
                <a:lnTo>
                  <a:pt x="879278" y="1837373"/>
                </a:lnTo>
                <a:lnTo>
                  <a:pt x="841303" y="1834833"/>
                </a:lnTo>
                <a:lnTo>
                  <a:pt x="806492" y="1831340"/>
                </a:lnTo>
                <a:lnTo>
                  <a:pt x="790352" y="1829118"/>
                </a:lnTo>
                <a:lnTo>
                  <a:pt x="774529" y="1827213"/>
                </a:lnTo>
                <a:lnTo>
                  <a:pt x="760288" y="1824990"/>
                </a:lnTo>
                <a:lnTo>
                  <a:pt x="746047" y="1822450"/>
                </a:lnTo>
                <a:lnTo>
                  <a:pt x="733072" y="1820228"/>
                </a:lnTo>
                <a:lnTo>
                  <a:pt x="720414" y="1817370"/>
                </a:lnTo>
                <a:lnTo>
                  <a:pt x="708705" y="1815148"/>
                </a:lnTo>
                <a:lnTo>
                  <a:pt x="698262" y="1812290"/>
                </a:lnTo>
                <a:lnTo>
                  <a:pt x="687818" y="1809433"/>
                </a:lnTo>
                <a:lnTo>
                  <a:pt x="678641" y="1806575"/>
                </a:lnTo>
                <a:lnTo>
                  <a:pt x="670413" y="1803718"/>
                </a:lnTo>
                <a:lnTo>
                  <a:pt x="662501" y="1800543"/>
                </a:lnTo>
                <a:lnTo>
                  <a:pt x="655539" y="1797685"/>
                </a:lnTo>
                <a:lnTo>
                  <a:pt x="649210" y="1794510"/>
                </a:lnTo>
                <a:lnTo>
                  <a:pt x="643514" y="1791335"/>
                </a:lnTo>
                <a:lnTo>
                  <a:pt x="638450" y="1788160"/>
                </a:lnTo>
                <a:lnTo>
                  <a:pt x="634653" y="1785303"/>
                </a:lnTo>
                <a:lnTo>
                  <a:pt x="631488" y="1782128"/>
                </a:lnTo>
                <a:lnTo>
                  <a:pt x="628640" y="1779270"/>
                </a:lnTo>
                <a:lnTo>
                  <a:pt x="626741" y="1776095"/>
                </a:lnTo>
                <a:lnTo>
                  <a:pt x="626108" y="1772920"/>
                </a:lnTo>
                <a:lnTo>
                  <a:pt x="625475" y="1770063"/>
                </a:lnTo>
                <a:lnTo>
                  <a:pt x="626108" y="1753235"/>
                </a:lnTo>
                <a:lnTo>
                  <a:pt x="626425" y="1741805"/>
                </a:lnTo>
                <a:lnTo>
                  <a:pt x="627690" y="1728470"/>
                </a:lnTo>
                <a:lnTo>
                  <a:pt x="629273" y="1713865"/>
                </a:lnTo>
                <a:lnTo>
                  <a:pt x="631172" y="1698308"/>
                </a:lnTo>
                <a:lnTo>
                  <a:pt x="633703" y="1681798"/>
                </a:lnTo>
                <a:lnTo>
                  <a:pt x="636868" y="1664970"/>
                </a:lnTo>
                <a:lnTo>
                  <a:pt x="640982" y="1648460"/>
                </a:lnTo>
                <a:lnTo>
                  <a:pt x="643197" y="1640205"/>
                </a:lnTo>
                <a:lnTo>
                  <a:pt x="646045" y="1631950"/>
                </a:lnTo>
                <a:lnTo>
                  <a:pt x="648893" y="1624330"/>
                </a:lnTo>
                <a:lnTo>
                  <a:pt x="651425" y="1616393"/>
                </a:lnTo>
                <a:lnTo>
                  <a:pt x="654906" y="1608773"/>
                </a:lnTo>
                <a:lnTo>
                  <a:pt x="658704" y="1601788"/>
                </a:lnTo>
                <a:lnTo>
                  <a:pt x="662185" y="1595120"/>
                </a:lnTo>
                <a:lnTo>
                  <a:pt x="665982" y="1588453"/>
                </a:lnTo>
                <a:lnTo>
                  <a:pt x="670413" y="1582420"/>
                </a:lnTo>
                <a:lnTo>
                  <a:pt x="675160" y="1577023"/>
                </a:lnTo>
                <a:lnTo>
                  <a:pt x="680223" y="1571943"/>
                </a:lnTo>
                <a:lnTo>
                  <a:pt x="685287" y="1567180"/>
                </a:lnTo>
                <a:lnTo>
                  <a:pt x="690667" y="1563053"/>
                </a:lnTo>
                <a:lnTo>
                  <a:pt x="696679" y="1559878"/>
                </a:lnTo>
                <a:lnTo>
                  <a:pt x="709021" y="1554163"/>
                </a:lnTo>
                <a:lnTo>
                  <a:pt x="721680" y="1549083"/>
                </a:lnTo>
                <a:lnTo>
                  <a:pt x="735288" y="1544003"/>
                </a:lnTo>
                <a:lnTo>
                  <a:pt x="749529" y="1538605"/>
                </a:lnTo>
                <a:lnTo>
                  <a:pt x="778960" y="1528763"/>
                </a:lnTo>
                <a:lnTo>
                  <a:pt x="810289" y="1518920"/>
                </a:lnTo>
                <a:lnTo>
                  <a:pt x="843834" y="1508443"/>
                </a:lnTo>
                <a:lnTo>
                  <a:pt x="860607" y="1502410"/>
                </a:lnTo>
                <a:lnTo>
                  <a:pt x="878329" y="1496695"/>
                </a:lnTo>
                <a:lnTo>
                  <a:pt x="896051" y="1490028"/>
                </a:lnTo>
                <a:lnTo>
                  <a:pt x="914089" y="1482725"/>
                </a:lnTo>
                <a:lnTo>
                  <a:pt x="932444" y="1475105"/>
                </a:lnTo>
                <a:lnTo>
                  <a:pt x="951115" y="1466850"/>
                </a:lnTo>
                <a:close/>
                <a:moveTo>
                  <a:pt x="621190" y="1168400"/>
                </a:moveTo>
                <a:lnTo>
                  <a:pt x="727930" y="1275012"/>
                </a:lnTo>
                <a:lnTo>
                  <a:pt x="765938" y="1236733"/>
                </a:lnTo>
                <a:lnTo>
                  <a:pt x="819150" y="1431925"/>
                </a:lnTo>
                <a:lnTo>
                  <a:pt x="623407" y="1379094"/>
                </a:lnTo>
                <a:lnTo>
                  <a:pt x="662049" y="1340498"/>
                </a:lnTo>
                <a:lnTo>
                  <a:pt x="555625" y="1234202"/>
                </a:lnTo>
                <a:lnTo>
                  <a:pt x="621190" y="1168400"/>
                </a:lnTo>
                <a:close/>
                <a:moveTo>
                  <a:pt x="1879601" y="971550"/>
                </a:moveTo>
                <a:lnTo>
                  <a:pt x="1826451" y="1166977"/>
                </a:lnTo>
                <a:lnTo>
                  <a:pt x="1788260" y="1128652"/>
                </a:lnTo>
                <a:lnTo>
                  <a:pt x="1681005" y="1235075"/>
                </a:lnTo>
                <a:lnTo>
                  <a:pt x="1642099" y="1196726"/>
                </a:lnTo>
                <a:lnTo>
                  <a:pt x="1679575" y="1234202"/>
                </a:lnTo>
                <a:lnTo>
                  <a:pt x="1572963" y="1340498"/>
                </a:lnTo>
                <a:lnTo>
                  <a:pt x="1611242" y="1379094"/>
                </a:lnTo>
                <a:lnTo>
                  <a:pt x="1416050" y="1431925"/>
                </a:lnTo>
                <a:lnTo>
                  <a:pt x="1468882" y="1236733"/>
                </a:lnTo>
                <a:lnTo>
                  <a:pt x="1507477" y="1275012"/>
                </a:lnTo>
                <a:lnTo>
                  <a:pt x="1613773" y="1168400"/>
                </a:lnTo>
                <a:lnTo>
                  <a:pt x="1614686" y="1169313"/>
                </a:lnTo>
                <a:lnTo>
                  <a:pt x="1721743" y="1062770"/>
                </a:lnTo>
                <a:lnTo>
                  <a:pt x="1683233" y="1024445"/>
                </a:lnTo>
                <a:lnTo>
                  <a:pt x="1879601" y="971550"/>
                </a:lnTo>
                <a:close/>
                <a:moveTo>
                  <a:pt x="1088550" y="971550"/>
                </a:moveTo>
                <a:lnTo>
                  <a:pt x="1097146" y="971867"/>
                </a:lnTo>
                <a:lnTo>
                  <a:pt x="1106061" y="972818"/>
                </a:lnTo>
                <a:lnTo>
                  <a:pt x="1114975" y="973769"/>
                </a:lnTo>
                <a:lnTo>
                  <a:pt x="1123253" y="975354"/>
                </a:lnTo>
                <a:lnTo>
                  <a:pt x="1131849" y="977889"/>
                </a:lnTo>
                <a:lnTo>
                  <a:pt x="1140126" y="980742"/>
                </a:lnTo>
                <a:lnTo>
                  <a:pt x="1148086" y="983595"/>
                </a:lnTo>
                <a:lnTo>
                  <a:pt x="1155727" y="987398"/>
                </a:lnTo>
                <a:lnTo>
                  <a:pt x="1163686" y="991202"/>
                </a:lnTo>
                <a:lnTo>
                  <a:pt x="1171327" y="995639"/>
                </a:lnTo>
                <a:lnTo>
                  <a:pt x="1178331" y="1000393"/>
                </a:lnTo>
                <a:lnTo>
                  <a:pt x="1185335" y="1005465"/>
                </a:lnTo>
                <a:lnTo>
                  <a:pt x="1192340" y="1010853"/>
                </a:lnTo>
                <a:lnTo>
                  <a:pt x="1199025" y="1016875"/>
                </a:lnTo>
                <a:lnTo>
                  <a:pt x="1205075" y="1022898"/>
                </a:lnTo>
                <a:lnTo>
                  <a:pt x="1211124" y="1029871"/>
                </a:lnTo>
                <a:lnTo>
                  <a:pt x="1217173" y="1036844"/>
                </a:lnTo>
                <a:lnTo>
                  <a:pt x="1222585" y="1043817"/>
                </a:lnTo>
                <a:lnTo>
                  <a:pt x="1227679" y="1051424"/>
                </a:lnTo>
                <a:lnTo>
                  <a:pt x="1232455" y="1059031"/>
                </a:lnTo>
                <a:lnTo>
                  <a:pt x="1236912" y="1066955"/>
                </a:lnTo>
                <a:lnTo>
                  <a:pt x="1241051" y="1075196"/>
                </a:lnTo>
                <a:lnTo>
                  <a:pt x="1245189" y="1084071"/>
                </a:lnTo>
                <a:lnTo>
                  <a:pt x="1248692" y="1092946"/>
                </a:lnTo>
                <a:lnTo>
                  <a:pt x="1251875" y="1102138"/>
                </a:lnTo>
                <a:lnTo>
                  <a:pt x="1254104" y="1111012"/>
                </a:lnTo>
                <a:lnTo>
                  <a:pt x="1256651" y="1120521"/>
                </a:lnTo>
                <a:lnTo>
                  <a:pt x="1258561" y="1130347"/>
                </a:lnTo>
                <a:lnTo>
                  <a:pt x="1260153" y="1139856"/>
                </a:lnTo>
                <a:lnTo>
                  <a:pt x="1261108" y="1149998"/>
                </a:lnTo>
                <a:lnTo>
                  <a:pt x="1262063" y="1159824"/>
                </a:lnTo>
                <a:lnTo>
                  <a:pt x="1262063" y="1169967"/>
                </a:lnTo>
                <a:lnTo>
                  <a:pt x="1261745" y="1182645"/>
                </a:lnTo>
                <a:lnTo>
                  <a:pt x="1260790" y="1195007"/>
                </a:lnTo>
                <a:lnTo>
                  <a:pt x="1259198" y="1208002"/>
                </a:lnTo>
                <a:lnTo>
                  <a:pt x="1257288" y="1220997"/>
                </a:lnTo>
                <a:lnTo>
                  <a:pt x="1254422" y="1233993"/>
                </a:lnTo>
                <a:lnTo>
                  <a:pt x="1251557" y="1247305"/>
                </a:lnTo>
                <a:lnTo>
                  <a:pt x="1247418" y="1260300"/>
                </a:lnTo>
                <a:lnTo>
                  <a:pt x="1242961" y="1273296"/>
                </a:lnTo>
                <a:lnTo>
                  <a:pt x="1238504" y="1286291"/>
                </a:lnTo>
                <a:lnTo>
                  <a:pt x="1232773" y="1298970"/>
                </a:lnTo>
                <a:lnTo>
                  <a:pt x="1227361" y="1311331"/>
                </a:lnTo>
                <a:lnTo>
                  <a:pt x="1220993" y="1323375"/>
                </a:lnTo>
                <a:lnTo>
                  <a:pt x="1214307" y="1335103"/>
                </a:lnTo>
                <a:lnTo>
                  <a:pt x="1207303" y="1346513"/>
                </a:lnTo>
                <a:lnTo>
                  <a:pt x="1199662" y="1357290"/>
                </a:lnTo>
                <a:lnTo>
                  <a:pt x="1192340" y="1367750"/>
                </a:lnTo>
                <a:lnTo>
                  <a:pt x="1192340" y="1437164"/>
                </a:lnTo>
                <a:lnTo>
                  <a:pt x="1178650" y="1451744"/>
                </a:lnTo>
                <a:lnTo>
                  <a:pt x="1164960" y="1466641"/>
                </a:lnTo>
                <a:lnTo>
                  <a:pt x="1148404" y="1483440"/>
                </a:lnTo>
                <a:lnTo>
                  <a:pt x="1139171" y="1492315"/>
                </a:lnTo>
                <a:lnTo>
                  <a:pt x="1130575" y="1500873"/>
                </a:lnTo>
                <a:lnTo>
                  <a:pt x="1121979" y="1508797"/>
                </a:lnTo>
                <a:lnTo>
                  <a:pt x="1113702" y="1515770"/>
                </a:lnTo>
                <a:lnTo>
                  <a:pt x="1105742" y="1521792"/>
                </a:lnTo>
                <a:lnTo>
                  <a:pt x="1099056" y="1526547"/>
                </a:lnTo>
                <a:lnTo>
                  <a:pt x="1095873" y="1527815"/>
                </a:lnTo>
                <a:lnTo>
                  <a:pt x="1093007" y="1529082"/>
                </a:lnTo>
                <a:lnTo>
                  <a:pt x="1090460" y="1530033"/>
                </a:lnTo>
                <a:lnTo>
                  <a:pt x="1088550" y="1530350"/>
                </a:lnTo>
                <a:lnTo>
                  <a:pt x="1086003" y="1530033"/>
                </a:lnTo>
                <a:lnTo>
                  <a:pt x="1083775" y="1529082"/>
                </a:lnTo>
                <a:lnTo>
                  <a:pt x="1080909" y="1527815"/>
                </a:lnTo>
                <a:lnTo>
                  <a:pt x="1077725" y="1526547"/>
                </a:lnTo>
                <a:lnTo>
                  <a:pt x="1070721" y="1521792"/>
                </a:lnTo>
                <a:lnTo>
                  <a:pt x="1063080" y="1515770"/>
                </a:lnTo>
                <a:lnTo>
                  <a:pt x="1054803" y="1508797"/>
                </a:lnTo>
                <a:lnTo>
                  <a:pt x="1046207" y="1500873"/>
                </a:lnTo>
                <a:lnTo>
                  <a:pt x="1036974" y="1492315"/>
                </a:lnTo>
                <a:lnTo>
                  <a:pt x="1028378" y="1483440"/>
                </a:lnTo>
                <a:lnTo>
                  <a:pt x="1011822" y="1466641"/>
                </a:lnTo>
                <a:lnTo>
                  <a:pt x="997496" y="1451744"/>
                </a:lnTo>
                <a:lnTo>
                  <a:pt x="984442" y="1437164"/>
                </a:lnTo>
                <a:lnTo>
                  <a:pt x="984442" y="1367750"/>
                </a:lnTo>
                <a:lnTo>
                  <a:pt x="976801" y="1357290"/>
                </a:lnTo>
                <a:lnTo>
                  <a:pt x="969160" y="1346513"/>
                </a:lnTo>
                <a:lnTo>
                  <a:pt x="962156" y="1335103"/>
                </a:lnTo>
                <a:lnTo>
                  <a:pt x="955789" y="1323375"/>
                </a:lnTo>
                <a:lnTo>
                  <a:pt x="949421" y="1311331"/>
                </a:lnTo>
                <a:lnTo>
                  <a:pt x="943691" y="1298970"/>
                </a:lnTo>
                <a:lnTo>
                  <a:pt x="938278" y="1286291"/>
                </a:lnTo>
                <a:lnTo>
                  <a:pt x="933821" y="1273296"/>
                </a:lnTo>
                <a:lnTo>
                  <a:pt x="929364" y="1260300"/>
                </a:lnTo>
                <a:lnTo>
                  <a:pt x="925543" y="1247305"/>
                </a:lnTo>
                <a:lnTo>
                  <a:pt x="922360" y="1233993"/>
                </a:lnTo>
                <a:lnTo>
                  <a:pt x="919494" y="1220997"/>
                </a:lnTo>
                <a:lnTo>
                  <a:pt x="916947" y="1208002"/>
                </a:lnTo>
                <a:lnTo>
                  <a:pt x="915992" y="1195007"/>
                </a:lnTo>
                <a:lnTo>
                  <a:pt x="914719" y="1182645"/>
                </a:lnTo>
                <a:lnTo>
                  <a:pt x="914400" y="1169967"/>
                </a:lnTo>
                <a:lnTo>
                  <a:pt x="914719" y="1159824"/>
                </a:lnTo>
                <a:lnTo>
                  <a:pt x="915674" y="1149998"/>
                </a:lnTo>
                <a:lnTo>
                  <a:pt x="916310" y="1139856"/>
                </a:lnTo>
                <a:lnTo>
                  <a:pt x="917902" y="1130347"/>
                </a:lnTo>
                <a:lnTo>
                  <a:pt x="919813" y="1120521"/>
                </a:lnTo>
                <a:lnTo>
                  <a:pt x="922360" y="1111012"/>
                </a:lnTo>
                <a:lnTo>
                  <a:pt x="924907" y="1102138"/>
                </a:lnTo>
                <a:lnTo>
                  <a:pt x="928090" y="1092946"/>
                </a:lnTo>
                <a:lnTo>
                  <a:pt x="931592" y="1084071"/>
                </a:lnTo>
                <a:lnTo>
                  <a:pt x="935413" y="1075196"/>
                </a:lnTo>
                <a:lnTo>
                  <a:pt x="939552" y="1066955"/>
                </a:lnTo>
                <a:lnTo>
                  <a:pt x="944327" y="1059031"/>
                </a:lnTo>
                <a:lnTo>
                  <a:pt x="949103" y="1051424"/>
                </a:lnTo>
                <a:lnTo>
                  <a:pt x="954197" y="1043817"/>
                </a:lnTo>
                <a:lnTo>
                  <a:pt x="959609" y="1036844"/>
                </a:lnTo>
                <a:lnTo>
                  <a:pt x="965340" y="1029871"/>
                </a:lnTo>
                <a:lnTo>
                  <a:pt x="971707" y="1022898"/>
                </a:lnTo>
                <a:lnTo>
                  <a:pt x="977756" y="1016875"/>
                </a:lnTo>
                <a:lnTo>
                  <a:pt x="984124" y="1010853"/>
                </a:lnTo>
                <a:lnTo>
                  <a:pt x="991446" y="1005465"/>
                </a:lnTo>
                <a:lnTo>
                  <a:pt x="998132" y="1000393"/>
                </a:lnTo>
                <a:lnTo>
                  <a:pt x="1005455" y="995639"/>
                </a:lnTo>
                <a:lnTo>
                  <a:pt x="1013096" y="991202"/>
                </a:lnTo>
                <a:lnTo>
                  <a:pt x="1020418" y="987398"/>
                </a:lnTo>
                <a:lnTo>
                  <a:pt x="1028378" y="983595"/>
                </a:lnTo>
                <a:lnTo>
                  <a:pt x="1036655" y="980742"/>
                </a:lnTo>
                <a:lnTo>
                  <a:pt x="1044933" y="977889"/>
                </a:lnTo>
                <a:lnTo>
                  <a:pt x="1053211" y="975354"/>
                </a:lnTo>
                <a:lnTo>
                  <a:pt x="1061807" y="973769"/>
                </a:lnTo>
                <a:lnTo>
                  <a:pt x="1070721" y="972818"/>
                </a:lnTo>
                <a:lnTo>
                  <a:pt x="1079317" y="971867"/>
                </a:lnTo>
                <a:lnTo>
                  <a:pt x="1088550" y="971550"/>
                </a:lnTo>
                <a:close/>
                <a:moveTo>
                  <a:pt x="357188" y="968375"/>
                </a:moveTo>
                <a:lnTo>
                  <a:pt x="553875" y="1021525"/>
                </a:lnTo>
                <a:lnTo>
                  <a:pt x="515047" y="1060035"/>
                </a:lnTo>
                <a:lnTo>
                  <a:pt x="622301" y="1166971"/>
                </a:lnTo>
                <a:lnTo>
                  <a:pt x="556103" y="1233488"/>
                </a:lnTo>
                <a:lnTo>
                  <a:pt x="449166" y="1125915"/>
                </a:lnTo>
                <a:lnTo>
                  <a:pt x="410656" y="1164743"/>
                </a:lnTo>
                <a:lnTo>
                  <a:pt x="357188" y="968375"/>
                </a:lnTo>
                <a:close/>
                <a:moveTo>
                  <a:pt x="1743409" y="573088"/>
                </a:moveTo>
                <a:lnTo>
                  <a:pt x="1746251" y="573088"/>
                </a:lnTo>
                <a:lnTo>
                  <a:pt x="1749092" y="573088"/>
                </a:lnTo>
                <a:lnTo>
                  <a:pt x="1751618" y="573722"/>
                </a:lnTo>
                <a:lnTo>
                  <a:pt x="1754143" y="575308"/>
                </a:lnTo>
                <a:lnTo>
                  <a:pt x="1756037" y="576894"/>
                </a:lnTo>
                <a:lnTo>
                  <a:pt x="1797394" y="618442"/>
                </a:lnTo>
                <a:lnTo>
                  <a:pt x="1799603" y="620662"/>
                </a:lnTo>
                <a:lnTo>
                  <a:pt x="1800550" y="623199"/>
                </a:lnTo>
                <a:lnTo>
                  <a:pt x="1801498" y="625737"/>
                </a:lnTo>
                <a:lnTo>
                  <a:pt x="1801813" y="628274"/>
                </a:lnTo>
                <a:lnTo>
                  <a:pt x="1801498" y="631128"/>
                </a:lnTo>
                <a:lnTo>
                  <a:pt x="1800550" y="633983"/>
                </a:lnTo>
                <a:lnTo>
                  <a:pt x="1799603" y="636203"/>
                </a:lnTo>
                <a:lnTo>
                  <a:pt x="1797394" y="638740"/>
                </a:lnTo>
                <a:lnTo>
                  <a:pt x="1762983" y="673311"/>
                </a:lnTo>
                <a:lnTo>
                  <a:pt x="1765824" y="680288"/>
                </a:lnTo>
                <a:lnTo>
                  <a:pt x="1768665" y="688217"/>
                </a:lnTo>
                <a:lnTo>
                  <a:pt x="1771191" y="696781"/>
                </a:lnTo>
                <a:lnTo>
                  <a:pt x="1774032" y="706296"/>
                </a:lnTo>
                <a:lnTo>
                  <a:pt x="1776873" y="716445"/>
                </a:lnTo>
                <a:lnTo>
                  <a:pt x="1779083" y="727545"/>
                </a:lnTo>
                <a:lnTo>
                  <a:pt x="1781609" y="739280"/>
                </a:lnTo>
                <a:lnTo>
                  <a:pt x="1783819" y="751333"/>
                </a:lnTo>
                <a:lnTo>
                  <a:pt x="1786344" y="764336"/>
                </a:lnTo>
                <a:lnTo>
                  <a:pt x="1788238" y="778291"/>
                </a:lnTo>
                <a:lnTo>
                  <a:pt x="1789817" y="792246"/>
                </a:lnTo>
                <a:lnTo>
                  <a:pt x="1791711" y="806836"/>
                </a:lnTo>
                <a:lnTo>
                  <a:pt x="1792974" y="821742"/>
                </a:lnTo>
                <a:lnTo>
                  <a:pt x="1793921" y="837600"/>
                </a:lnTo>
                <a:lnTo>
                  <a:pt x="1795184" y="853458"/>
                </a:lnTo>
                <a:lnTo>
                  <a:pt x="1795499" y="869951"/>
                </a:lnTo>
                <a:lnTo>
                  <a:pt x="1697002" y="869951"/>
                </a:lnTo>
                <a:lnTo>
                  <a:pt x="1697634" y="853458"/>
                </a:lnTo>
                <a:lnTo>
                  <a:pt x="1698581" y="837600"/>
                </a:lnTo>
                <a:lnTo>
                  <a:pt x="1699843" y="821742"/>
                </a:lnTo>
                <a:lnTo>
                  <a:pt x="1701106" y="806836"/>
                </a:lnTo>
                <a:lnTo>
                  <a:pt x="1702685" y="792246"/>
                </a:lnTo>
                <a:lnTo>
                  <a:pt x="1704263" y="778291"/>
                </a:lnTo>
                <a:lnTo>
                  <a:pt x="1706789" y="764336"/>
                </a:lnTo>
                <a:lnTo>
                  <a:pt x="1708683" y="751333"/>
                </a:lnTo>
                <a:lnTo>
                  <a:pt x="1710893" y="739280"/>
                </a:lnTo>
                <a:lnTo>
                  <a:pt x="1713418" y="727545"/>
                </a:lnTo>
                <a:lnTo>
                  <a:pt x="1716260" y="716445"/>
                </a:lnTo>
                <a:lnTo>
                  <a:pt x="1718469" y="706296"/>
                </a:lnTo>
                <a:lnTo>
                  <a:pt x="1721311" y="696781"/>
                </a:lnTo>
                <a:lnTo>
                  <a:pt x="1723836" y="688217"/>
                </a:lnTo>
                <a:lnTo>
                  <a:pt x="1726678" y="680288"/>
                </a:lnTo>
                <a:lnTo>
                  <a:pt x="1729519" y="673311"/>
                </a:lnTo>
                <a:lnTo>
                  <a:pt x="1695108" y="638740"/>
                </a:lnTo>
                <a:lnTo>
                  <a:pt x="1692898" y="636203"/>
                </a:lnTo>
                <a:lnTo>
                  <a:pt x="1691951" y="633983"/>
                </a:lnTo>
                <a:lnTo>
                  <a:pt x="1691004" y="631128"/>
                </a:lnTo>
                <a:lnTo>
                  <a:pt x="1690688" y="628274"/>
                </a:lnTo>
                <a:lnTo>
                  <a:pt x="1691004" y="625737"/>
                </a:lnTo>
                <a:lnTo>
                  <a:pt x="1691951" y="623199"/>
                </a:lnTo>
                <a:lnTo>
                  <a:pt x="1692898" y="620662"/>
                </a:lnTo>
                <a:lnTo>
                  <a:pt x="1695108" y="618442"/>
                </a:lnTo>
                <a:lnTo>
                  <a:pt x="1736464" y="576894"/>
                </a:lnTo>
                <a:lnTo>
                  <a:pt x="1738358" y="575308"/>
                </a:lnTo>
                <a:lnTo>
                  <a:pt x="1741200" y="573722"/>
                </a:lnTo>
                <a:lnTo>
                  <a:pt x="1743409" y="573088"/>
                </a:lnTo>
                <a:close/>
                <a:moveTo>
                  <a:pt x="460709" y="573088"/>
                </a:moveTo>
                <a:lnTo>
                  <a:pt x="463551" y="573088"/>
                </a:lnTo>
                <a:lnTo>
                  <a:pt x="466392" y="573088"/>
                </a:lnTo>
                <a:lnTo>
                  <a:pt x="468602" y="573722"/>
                </a:lnTo>
                <a:lnTo>
                  <a:pt x="471443" y="575308"/>
                </a:lnTo>
                <a:lnTo>
                  <a:pt x="473337" y="576894"/>
                </a:lnTo>
                <a:lnTo>
                  <a:pt x="514694" y="618442"/>
                </a:lnTo>
                <a:lnTo>
                  <a:pt x="516903" y="620662"/>
                </a:lnTo>
                <a:lnTo>
                  <a:pt x="517850" y="623199"/>
                </a:lnTo>
                <a:lnTo>
                  <a:pt x="518798" y="625737"/>
                </a:lnTo>
                <a:lnTo>
                  <a:pt x="519113" y="628274"/>
                </a:lnTo>
                <a:lnTo>
                  <a:pt x="518798" y="631128"/>
                </a:lnTo>
                <a:lnTo>
                  <a:pt x="517850" y="633983"/>
                </a:lnTo>
                <a:lnTo>
                  <a:pt x="516903" y="636203"/>
                </a:lnTo>
                <a:lnTo>
                  <a:pt x="514694" y="638740"/>
                </a:lnTo>
                <a:lnTo>
                  <a:pt x="480283" y="673311"/>
                </a:lnTo>
                <a:lnTo>
                  <a:pt x="483124" y="680288"/>
                </a:lnTo>
                <a:lnTo>
                  <a:pt x="485965" y="688217"/>
                </a:lnTo>
                <a:lnTo>
                  <a:pt x="488491" y="696781"/>
                </a:lnTo>
                <a:lnTo>
                  <a:pt x="491332" y="706296"/>
                </a:lnTo>
                <a:lnTo>
                  <a:pt x="493858" y="716445"/>
                </a:lnTo>
                <a:lnTo>
                  <a:pt x="496383" y="727545"/>
                </a:lnTo>
                <a:lnTo>
                  <a:pt x="498909" y="739280"/>
                </a:lnTo>
                <a:lnTo>
                  <a:pt x="501119" y="751333"/>
                </a:lnTo>
                <a:lnTo>
                  <a:pt x="503013" y="764336"/>
                </a:lnTo>
                <a:lnTo>
                  <a:pt x="505223" y="778291"/>
                </a:lnTo>
                <a:lnTo>
                  <a:pt x="507117" y="792246"/>
                </a:lnTo>
                <a:lnTo>
                  <a:pt x="508695" y="806836"/>
                </a:lnTo>
                <a:lnTo>
                  <a:pt x="510274" y="821742"/>
                </a:lnTo>
                <a:lnTo>
                  <a:pt x="511221" y="837600"/>
                </a:lnTo>
                <a:lnTo>
                  <a:pt x="512168" y="853458"/>
                </a:lnTo>
                <a:lnTo>
                  <a:pt x="512799" y="869951"/>
                </a:lnTo>
                <a:lnTo>
                  <a:pt x="414302" y="869951"/>
                </a:lnTo>
                <a:lnTo>
                  <a:pt x="414618" y="853458"/>
                </a:lnTo>
                <a:lnTo>
                  <a:pt x="415881" y="837600"/>
                </a:lnTo>
                <a:lnTo>
                  <a:pt x="417143" y="821742"/>
                </a:lnTo>
                <a:lnTo>
                  <a:pt x="418091" y="806836"/>
                </a:lnTo>
                <a:lnTo>
                  <a:pt x="419669" y="792246"/>
                </a:lnTo>
                <a:lnTo>
                  <a:pt x="421563" y="778291"/>
                </a:lnTo>
                <a:lnTo>
                  <a:pt x="423773" y="764336"/>
                </a:lnTo>
                <a:lnTo>
                  <a:pt x="425983" y="751333"/>
                </a:lnTo>
                <a:lnTo>
                  <a:pt x="428508" y="739280"/>
                </a:lnTo>
                <a:lnTo>
                  <a:pt x="430718" y="727545"/>
                </a:lnTo>
                <a:lnTo>
                  <a:pt x="432928" y="716445"/>
                </a:lnTo>
                <a:lnTo>
                  <a:pt x="435769" y="706296"/>
                </a:lnTo>
                <a:lnTo>
                  <a:pt x="438611" y="696781"/>
                </a:lnTo>
                <a:lnTo>
                  <a:pt x="441136" y="688217"/>
                </a:lnTo>
                <a:lnTo>
                  <a:pt x="443978" y="680288"/>
                </a:lnTo>
                <a:lnTo>
                  <a:pt x="446819" y="673311"/>
                </a:lnTo>
                <a:lnTo>
                  <a:pt x="412408" y="638740"/>
                </a:lnTo>
                <a:lnTo>
                  <a:pt x="410198" y="636203"/>
                </a:lnTo>
                <a:lnTo>
                  <a:pt x="409251" y="633983"/>
                </a:lnTo>
                <a:lnTo>
                  <a:pt x="408304" y="631128"/>
                </a:lnTo>
                <a:lnTo>
                  <a:pt x="407988" y="628274"/>
                </a:lnTo>
                <a:lnTo>
                  <a:pt x="408304" y="625737"/>
                </a:lnTo>
                <a:lnTo>
                  <a:pt x="409251" y="623199"/>
                </a:lnTo>
                <a:lnTo>
                  <a:pt x="410198" y="620662"/>
                </a:lnTo>
                <a:lnTo>
                  <a:pt x="412408" y="618442"/>
                </a:lnTo>
                <a:lnTo>
                  <a:pt x="453448" y="576894"/>
                </a:lnTo>
                <a:lnTo>
                  <a:pt x="455658" y="575308"/>
                </a:lnTo>
                <a:lnTo>
                  <a:pt x="458184" y="573722"/>
                </a:lnTo>
                <a:lnTo>
                  <a:pt x="460709" y="573088"/>
                </a:lnTo>
                <a:close/>
                <a:moveTo>
                  <a:pt x="1882559" y="495300"/>
                </a:moveTo>
                <a:lnTo>
                  <a:pt x="1901640" y="504182"/>
                </a:lnTo>
                <a:lnTo>
                  <a:pt x="1919767" y="511479"/>
                </a:lnTo>
                <a:lnTo>
                  <a:pt x="1937894" y="518775"/>
                </a:lnTo>
                <a:lnTo>
                  <a:pt x="1956022" y="525437"/>
                </a:lnTo>
                <a:lnTo>
                  <a:pt x="1973195" y="531464"/>
                </a:lnTo>
                <a:lnTo>
                  <a:pt x="1990686" y="537174"/>
                </a:lnTo>
                <a:lnTo>
                  <a:pt x="2023760" y="547643"/>
                </a:lnTo>
                <a:lnTo>
                  <a:pt x="2055562" y="557477"/>
                </a:lnTo>
                <a:lnTo>
                  <a:pt x="2085138" y="567311"/>
                </a:lnTo>
                <a:lnTo>
                  <a:pt x="2099448" y="572387"/>
                </a:lnTo>
                <a:lnTo>
                  <a:pt x="2112805" y="577780"/>
                </a:lnTo>
                <a:lnTo>
                  <a:pt x="2125844" y="583173"/>
                </a:lnTo>
                <a:lnTo>
                  <a:pt x="2138565" y="588566"/>
                </a:lnTo>
                <a:lnTo>
                  <a:pt x="2144289" y="592055"/>
                </a:lnTo>
                <a:lnTo>
                  <a:pt x="2150014" y="596179"/>
                </a:lnTo>
                <a:lnTo>
                  <a:pt x="2155102" y="600303"/>
                </a:lnTo>
                <a:lnTo>
                  <a:pt x="2159872" y="605696"/>
                </a:lnTo>
                <a:lnTo>
                  <a:pt x="2164642" y="611089"/>
                </a:lnTo>
                <a:lnTo>
                  <a:pt x="2168777" y="616799"/>
                </a:lnTo>
                <a:lnTo>
                  <a:pt x="2173229" y="623778"/>
                </a:lnTo>
                <a:lnTo>
                  <a:pt x="2176727" y="630440"/>
                </a:lnTo>
                <a:lnTo>
                  <a:pt x="2180225" y="637419"/>
                </a:lnTo>
                <a:lnTo>
                  <a:pt x="2183406" y="645033"/>
                </a:lnTo>
                <a:lnTo>
                  <a:pt x="2186586" y="652647"/>
                </a:lnTo>
                <a:lnTo>
                  <a:pt x="2189448" y="660577"/>
                </a:lnTo>
                <a:lnTo>
                  <a:pt x="2191992" y="668825"/>
                </a:lnTo>
                <a:lnTo>
                  <a:pt x="2194218" y="677073"/>
                </a:lnTo>
                <a:lnTo>
                  <a:pt x="2198353" y="693569"/>
                </a:lnTo>
                <a:lnTo>
                  <a:pt x="2201533" y="710065"/>
                </a:lnTo>
                <a:lnTo>
                  <a:pt x="2204395" y="726561"/>
                </a:lnTo>
                <a:lnTo>
                  <a:pt x="2206303" y="742423"/>
                </a:lnTo>
                <a:lnTo>
                  <a:pt x="2207893" y="757016"/>
                </a:lnTo>
                <a:lnTo>
                  <a:pt x="2208529" y="770339"/>
                </a:lnTo>
                <a:lnTo>
                  <a:pt x="2209483" y="781760"/>
                </a:lnTo>
                <a:lnTo>
                  <a:pt x="2209801" y="798573"/>
                </a:lnTo>
                <a:lnTo>
                  <a:pt x="2209483" y="801745"/>
                </a:lnTo>
                <a:lnTo>
                  <a:pt x="2208211" y="804600"/>
                </a:lnTo>
                <a:lnTo>
                  <a:pt x="2206621" y="807773"/>
                </a:lnTo>
                <a:lnTo>
                  <a:pt x="2204077" y="810945"/>
                </a:lnTo>
                <a:lnTo>
                  <a:pt x="2200897" y="814117"/>
                </a:lnTo>
                <a:lnTo>
                  <a:pt x="2196444" y="816655"/>
                </a:lnTo>
                <a:lnTo>
                  <a:pt x="2191674" y="819827"/>
                </a:lnTo>
                <a:lnTo>
                  <a:pt x="2186268" y="823000"/>
                </a:lnTo>
                <a:lnTo>
                  <a:pt x="2179907" y="826172"/>
                </a:lnTo>
                <a:lnTo>
                  <a:pt x="2172911" y="829027"/>
                </a:lnTo>
                <a:lnTo>
                  <a:pt x="2164960" y="832199"/>
                </a:lnTo>
                <a:lnTo>
                  <a:pt x="2156374" y="834737"/>
                </a:lnTo>
                <a:lnTo>
                  <a:pt x="2147151" y="837910"/>
                </a:lnTo>
                <a:lnTo>
                  <a:pt x="2136975" y="840765"/>
                </a:lnTo>
                <a:lnTo>
                  <a:pt x="2125844" y="843620"/>
                </a:lnTo>
                <a:lnTo>
                  <a:pt x="2114395" y="845840"/>
                </a:lnTo>
                <a:lnTo>
                  <a:pt x="2101993" y="848695"/>
                </a:lnTo>
                <a:lnTo>
                  <a:pt x="2088954" y="850916"/>
                </a:lnTo>
                <a:lnTo>
                  <a:pt x="2074643" y="853454"/>
                </a:lnTo>
                <a:lnTo>
                  <a:pt x="2060014" y="855674"/>
                </a:lnTo>
                <a:lnTo>
                  <a:pt x="2044431" y="857578"/>
                </a:lnTo>
                <a:lnTo>
                  <a:pt x="2028212" y="859481"/>
                </a:lnTo>
                <a:lnTo>
                  <a:pt x="1992912" y="863288"/>
                </a:lnTo>
                <a:lnTo>
                  <a:pt x="1954750" y="865826"/>
                </a:lnTo>
                <a:lnTo>
                  <a:pt x="1913407" y="868364"/>
                </a:lnTo>
                <a:lnTo>
                  <a:pt x="1868884" y="869315"/>
                </a:lnTo>
                <a:lnTo>
                  <a:pt x="1820863" y="869950"/>
                </a:lnTo>
                <a:lnTo>
                  <a:pt x="1882559" y="495300"/>
                </a:lnTo>
                <a:close/>
                <a:moveTo>
                  <a:pt x="1609675" y="495300"/>
                </a:moveTo>
                <a:lnTo>
                  <a:pt x="1671638" y="869950"/>
                </a:lnTo>
                <a:lnTo>
                  <a:pt x="1623339" y="869315"/>
                </a:lnTo>
                <a:lnTo>
                  <a:pt x="1578852" y="868364"/>
                </a:lnTo>
                <a:lnTo>
                  <a:pt x="1537544" y="865826"/>
                </a:lnTo>
                <a:lnTo>
                  <a:pt x="1499412" y="863288"/>
                </a:lnTo>
                <a:lnTo>
                  <a:pt x="1464141" y="859481"/>
                </a:lnTo>
                <a:lnTo>
                  <a:pt x="1448253" y="857578"/>
                </a:lnTo>
                <a:lnTo>
                  <a:pt x="1432365" y="855674"/>
                </a:lnTo>
                <a:lnTo>
                  <a:pt x="1417748" y="853454"/>
                </a:lnTo>
                <a:lnTo>
                  <a:pt x="1403767" y="850916"/>
                </a:lnTo>
                <a:lnTo>
                  <a:pt x="1390739" y="848695"/>
                </a:lnTo>
                <a:lnTo>
                  <a:pt x="1378028" y="845840"/>
                </a:lnTo>
                <a:lnTo>
                  <a:pt x="1366589" y="843620"/>
                </a:lnTo>
                <a:lnTo>
                  <a:pt x="1355467" y="840765"/>
                </a:lnTo>
                <a:lnTo>
                  <a:pt x="1345617" y="837910"/>
                </a:lnTo>
                <a:lnTo>
                  <a:pt x="1336402" y="834737"/>
                </a:lnTo>
                <a:lnTo>
                  <a:pt x="1327504" y="832199"/>
                </a:lnTo>
                <a:lnTo>
                  <a:pt x="1319560" y="829027"/>
                </a:lnTo>
                <a:lnTo>
                  <a:pt x="1312570" y="826172"/>
                </a:lnTo>
                <a:lnTo>
                  <a:pt x="1306214" y="823000"/>
                </a:lnTo>
                <a:lnTo>
                  <a:pt x="1300813" y="819827"/>
                </a:lnTo>
                <a:lnTo>
                  <a:pt x="1296046" y="816655"/>
                </a:lnTo>
                <a:lnTo>
                  <a:pt x="1292233" y="814117"/>
                </a:lnTo>
                <a:lnTo>
                  <a:pt x="1288738" y="810945"/>
                </a:lnTo>
                <a:lnTo>
                  <a:pt x="1286196" y="807773"/>
                </a:lnTo>
                <a:lnTo>
                  <a:pt x="1284289" y="804600"/>
                </a:lnTo>
                <a:lnTo>
                  <a:pt x="1283018" y="801745"/>
                </a:lnTo>
                <a:lnTo>
                  <a:pt x="1282700" y="798573"/>
                </a:lnTo>
                <a:lnTo>
                  <a:pt x="1283018" y="781760"/>
                </a:lnTo>
                <a:lnTo>
                  <a:pt x="1283971" y="770339"/>
                </a:lnTo>
                <a:lnTo>
                  <a:pt x="1284607" y="757016"/>
                </a:lnTo>
                <a:lnTo>
                  <a:pt x="1286196" y="742423"/>
                </a:lnTo>
                <a:lnTo>
                  <a:pt x="1288102" y="726561"/>
                </a:lnTo>
                <a:lnTo>
                  <a:pt x="1290962" y="710065"/>
                </a:lnTo>
                <a:lnTo>
                  <a:pt x="1294140" y="693569"/>
                </a:lnTo>
                <a:lnTo>
                  <a:pt x="1298588" y="677073"/>
                </a:lnTo>
                <a:lnTo>
                  <a:pt x="1300813" y="668825"/>
                </a:lnTo>
                <a:lnTo>
                  <a:pt x="1303037" y="660577"/>
                </a:lnTo>
                <a:lnTo>
                  <a:pt x="1305897" y="652647"/>
                </a:lnTo>
                <a:lnTo>
                  <a:pt x="1309074" y="645033"/>
                </a:lnTo>
                <a:lnTo>
                  <a:pt x="1312252" y="637419"/>
                </a:lnTo>
                <a:lnTo>
                  <a:pt x="1315747" y="630440"/>
                </a:lnTo>
                <a:lnTo>
                  <a:pt x="1319560" y="623778"/>
                </a:lnTo>
                <a:lnTo>
                  <a:pt x="1323691" y="616799"/>
                </a:lnTo>
                <a:lnTo>
                  <a:pt x="1327822" y="611089"/>
                </a:lnTo>
                <a:lnTo>
                  <a:pt x="1332589" y="605696"/>
                </a:lnTo>
                <a:lnTo>
                  <a:pt x="1337355" y="600303"/>
                </a:lnTo>
                <a:lnTo>
                  <a:pt x="1342439" y="596179"/>
                </a:lnTo>
                <a:lnTo>
                  <a:pt x="1348477" y="592055"/>
                </a:lnTo>
                <a:lnTo>
                  <a:pt x="1353878" y="588566"/>
                </a:lnTo>
                <a:lnTo>
                  <a:pt x="1366589" y="583173"/>
                </a:lnTo>
                <a:lnTo>
                  <a:pt x="1379617" y="577780"/>
                </a:lnTo>
                <a:lnTo>
                  <a:pt x="1392963" y="572387"/>
                </a:lnTo>
                <a:lnTo>
                  <a:pt x="1407262" y="567311"/>
                </a:lnTo>
                <a:lnTo>
                  <a:pt x="1436814" y="557477"/>
                </a:lnTo>
                <a:lnTo>
                  <a:pt x="1468590" y="547643"/>
                </a:lnTo>
                <a:lnTo>
                  <a:pt x="1501637" y="537174"/>
                </a:lnTo>
                <a:lnTo>
                  <a:pt x="1519114" y="531464"/>
                </a:lnTo>
                <a:lnTo>
                  <a:pt x="1536273" y="525437"/>
                </a:lnTo>
                <a:lnTo>
                  <a:pt x="1554067" y="518775"/>
                </a:lnTo>
                <a:lnTo>
                  <a:pt x="1572497" y="511479"/>
                </a:lnTo>
                <a:lnTo>
                  <a:pt x="1590609" y="504182"/>
                </a:lnTo>
                <a:lnTo>
                  <a:pt x="1609675" y="495300"/>
                </a:lnTo>
                <a:close/>
                <a:moveTo>
                  <a:pt x="599859" y="495300"/>
                </a:moveTo>
                <a:lnTo>
                  <a:pt x="618622" y="504182"/>
                </a:lnTo>
                <a:lnTo>
                  <a:pt x="637067" y="511479"/>
                </a:lnTo>
                <a:lnTo>
                  <a:pt x="655194" y="518775"/>
                </a:lnTo>
                <a:lnTo>
                  <a:pt x="673004" y="525437"/>
                </a:lnTo>
                <a:lnTo>
                  <a:pt x="690495" y="531464"/>
                </a:lnTo>
                <a:lnTo>
                  <a:pt x="707986" y="537174"/>
                </a:lnTo>
                <a:lnTo>
                  <a:pt x="741060" y="547643"/>
                </a:lnTo>
                <a:lnTo>
                  <a:pt x="772544" y="557477"/>
                </a:lnTo>
                <a:lnTo>
                  <a:pt x="802438" y="567311"/>
                </a:lnTo>
                <a:lnTo>
                  <a:pt x="816748" y="572387"/>
                </a:lnTo>
                <a:lnTo>
                  <a:pt x="830105" y="577780"/>
                </a:lnTo>
                <a:lnTo>
                  <a:pt x="843144" y="583173"/>
                </a:lnTo>
                <a:lnTo>
                  <a:pt x="855547" y="588566"/>
                </a:lnTo>
                <a:lnTo>
                  <a:pt x="861271" y="592055"/>
                </a:lnTo>
                <a:lnTo>
                  <a:pt x="866996" y="596179"/>
                </a:lnTo>
                <a:lnTo>
                  <a:pt x="872402" y="600303"/>
                </a:lnTo>
                <a:lnTo>
                  <a:pt x="877172" y="605696"/>
                </a:lnTo>
                <a:lnTo>
                  <a:pt x="881942" y="611089"/>
                </a:lnTo>
                <a:lnTo>
                  <a:pt x="886077" y="616799"/>
                </a:lnTo>
                <a:lnTo>
                  <a:pt x="890211" y="623778"/>
                </a:lnTo>
                <a:lnTo>
                  <a:pt x="894027" y="630440"/>
                </a:lnTo>
                <a:lnTo>
                  <a:pt x="897525" y="637419"/>
                </a:lnTo>
                <a:lnTo>
                  <a:pt x="900706" y="645033"/>
                </a:lnTo>
                <a:lnTo>
                  <a:pt x="903886" y="652647"/>
                </a:lnTo>
                <a:lnTo>
                  <a:pt x="906748" y="660577"/>
                </a:lnTo>
                <a:lnTo>
                  <a:pt x="908974" y="668825"/>
                </a:lnTo>
                <a:lnTo>
                  <a:pt x="911518" y="677073"/>
                </a:lnTo>
                <a:lnTo>
                  <a:pt x="915653" y="693569"/>
                </a:lnTo>
                <a:lnTo>
                  <a:pt x="918833" y="710065"/>
                </a:lnTo>
                <a:lnTo>
                  <a:pt x="921695" y="726561"/>
                </a:lnTo>
                <a:lnTo>
                  <a:pt x="923603" y="742423"/>
                </a:lnTo>
                <a:lnTo>
                  <a:pt x="924875" y="757016"/>
                </a:lnTo>
                <a:lnTo>
                  <a:pt x="926147" y="770339"/>
                </a:lnTo>
                <a:lnTo>
                  <a:pt x="926783" y="781760"/>
                </a:lnTo>
                <a:lnTo>
                  <a:pt x="927101" y="798573"/>
                </a:lnTo>
                <a:lnTo>
                  <a:pt x="926783" y="801745"/>
                </a:lnTo>
                <a:lnTo>
                  <a:pt x="925511" y="804600"/>
                </a:lnTo>
                <a:lnTo>
                  <a:pt x="923603" y="807773"/>
                </a:lnTo>
                <a:lnTo>
                  <a:pt x="921377" y="810945"/>
                </a:lnTo>
                <a:lnTo>
                  <a:pt x="917561" y="814117"/>
                </a:lnTo>
                <a:lnTo>
                  <a:pt x="913744" y="816655"/>
                </a:lnTo>
                <a:lnTo>
                  <a:pt x="908974" y="819827"/>
                </a:lnTo>
                <a:lnTo>
                  <a:pt x="903568" y="823000"/>
                </a:lnTo>
                <a:lnTo>
                  <a:pt x="897207" y="826172"/>
                </a:lnTo>
                <a:lnTo>
                  <a:pt x="890211" y="829027"/>
                </a:lnTo>
                <a:lnTo>
                  <a:pt x="882260" y="832199"/>
                </a:lnTo>
                <a:lnTo>
                  <a:pt x="873674" y="834737"/>
                </a:lnTo>
                <a:lnTo>
                  <a:pt x="864133" y="837910"/>
                </a:lnTo>
                <a:lnTo>
                  <a:pt x="854275" y="840765"/>
                </a:lnTo>
                <a:lnTo>
                  <a:pt x="843144" y="843620"/>
                </a:lnTo>
                <a:lnTo>
                  <a:pt x="831377" y="845840"/>
                </a:lnTo>
                <a:lnTo>
                  <a:pt x="819293" y="848695"/>
                </a:lnTo>
                <a:lnTo>
                  <a:pt x="805618" y="850916"/>
                </a:lnTo>
                <a:lnTo>
                  <a:pt x="791943" y="853454"/>
                </a:lnTo>
                <a:lnTo>
                  <a:pt x="776996" y="855674"/>
                </a:lnTo>
                <a:lnTo>
                  <a:pt x="761731" y="857578"/>
                </a:lnTo>
                <a:lnTo>
                  <a:pt x="745512" y="859481"/>
                </a:lnTo>
                <a:lnTo>
                  <a:pt x="710212" y="863288"/>
                </a:lnTo>
                <a:lnTo>
                  <a:pt x="672050" y="865826"/>
                </a:lnTo>
                <a:lnTo>
                  <a:pt x="630707" y="868364"/>
                </a:lnTo>
                <a:lnTo>
                  <a:pt x="586184" y="869315"/>
                </a:lnTo>
                <a:lnTo>
                  <a:pt x="538163" y="869950"/>
                </a:lnTo>
                <a:lnTo>
                  <a:pt x="599859" y="495300"/>
                </a:lnTo>
                <a:close/>
                <a:moveTo>
                  <a:pt x="326975" y="495300"/>
                </a:moveTo>
                <a:lnTo>
                  <a:pt x="388938" y="869950"/>
                </a:lnTo>
                <a:lnTo>
                  <a:pt x="340638" y="869315"/>
                </a:lnTo>
                <a:lnTo>
                  <a:pt x="296152" y="868364"/>
                </a:lnTo>
                <a:lnTo>
                  <a:pt x="254843" y="865826"/>
                </a:lnTo>
                <a:lnTo>
                  <a:pt x="216712" y="863288"/>
                </a:lnTo>
                <a:lnTo>
                  <a:pt x="181441" y="859481"/>
                </a:lnTo>
                <a:lnTo>
                  <a:pt x="165553" y="857578"/>
                </a:lnTo>
                <a:lnTo>
                  <a:pt x="149665" y="855674"/>
                </a:lnTo>
                <a:lnTo>
                  <a:pt x="135048" y="853454"/>
                </a:lnTo>
                <a:lnTo>
                  <a:pt x="121066" y="850916"/>
                </a:lnTo>
                <a:lnTo>
                  <a:pt x="108038" y="848695"/>
                </a:lnTo>
                <a:lnTo>
                  <a:pt x="95328" y="845840"/>
                </a:lnTo>
                <a:lnTo>
                  <a:pt x="83888" y="843620"/>
                </a:lnTo>
                <a:lnTo>
                  <a:pt x="72767" y="840765"/>
                </a:lnTo>
                <a:lnTo>
                  <a:pt x="62916" y="837910"/>
                </a:lnTo>
                <a:lnTo>
                  <a:pt x="53701" y="834737"/>
                </a:lnTo>
                <a:lnTo>
                  <a:pt x="44804" y="832199"/>
                </a:lnTo>
                <a:lnTo>
                  <a:pt x="36860" y="829027"/>
                </a:lnTo>
                <a:lnTo>
                  <a:pt x="29869" y="826172"/>
                </a:lnTo>
                <a:lnTo>
                  <a:pt x="23514" y="823000"/>
                </a:lnTo>
                <a:lnTo>
                  <a:pt x="18112" y="819827"/>
                </a:lnTo>
                <a:lnTo>
                  <a:pt x="13346" y="816655"/>
                </a:lnTo>
                <a:lnTo>
                  <a:pt x="9533" y="814117"/>
                </a:lnTo>
                <a:lnTo>
                  <a:pt x="6037" y="810945"/>
                </a:lnTo>
                <a:lnTo>
                  <a:pt x="3495" y="807773"/>
                </a:lnTo>
                <a:lnTo>
                  <a:pt x="1589" y="804600"/>
                </a:lnTo>
                <a:lnTo>
                  <a:pt x="318" y="801745"/>
                </a:lnTo>
                <a:lnTo>
                  <a:pt x="0" y="798573"/>
                </a:lnTo>
                <a:lnTo>
                  <a:pt x="318" y="781760"/>
                </a:lnTo>
                <a:lnTo>
                  <a:pt x="1271" y="770339"/>
                </a:lnTo>
                <a:lnTo>
                  <a:pt x="1906" y="757016"/>
                </a:lnTo>
                <a:lnTo>
                  <a:pt x="3495" y="742423"/>
                </a:lnTo>
                <a:lnTo>
                  <a:pt x="5402" y="726561"/>
                </a:lnTo>
                <a:lnTo>
                  <a:pt x="8262" y="710065"/>
                </a:lnTo>
                <a:lnTo>
                  <a:pt x="11439" y="693569"/>
                </a:lnTo>
                <a:lnTo>
                  <a:pt x="15888" y="677073"/>
                </a:lnTo>
                <a:lnTo>
                  <a:pt x="18112" y="668825"/>
                </a:lnTo>
                <a:lnTo>
                  <a:pt x="20336" y="660577"/>
                </a:lnTo>
                <a:lnTo>
                  <a:pt x="23196" y="652647"/>
                </a:lnTo>
                <a:lnTo>
                  <a:pt x="26374" y="645033"/>
                </a:lnTo>
                <a:lnTo>
                  <a:pt x="29551" y="637419"/>
                </a:lnTo>
                <a:lnTo>
                  <a:pt x="33047" y="630440"/>
                </a:lnTo>
                <a:lnTo>
                  <a:pt x="36860" y="623778"/>
                </a:lnTo>
                <a:lnTo>
                  <a:pt x="40991" y="616799"/>
                </a:lnTo>
                <a:lnTo>
                  <a:pt x="45439" y="611089"/>
                </a:lnTo>
                <a:lnTo>
                  <a:pt x="49888" y="605696"/>
                </a:lnTo>
                <a:lnTo>
                  <a:pt x="54654" y="600303"/>
                </a:lnTo>
                <a:lnTo>
                  <a:pt x="59739" y="596179"/>
                </a:lnTo>
                <a:lnTo>
                  <a:pt x="65458" y="592055"/>
                </a:lnTo>
                <a:lnTo>
                  <a:pt x="71178" y="588566"/>
                </a:lnTo>
                <a:lnTo>
                  <a:pt x="83888" y="583173"/>
                </a:lnTo>
                <a:lnTo>
                  <a:pt x="96916" y="577780"/>
                </a:lnTo>
                <a:lnTo>
                  <a:pt x="110262" y="572387"/>
                </a:lnTo>
                <a:lnTo>
                  <a:pt x="124562" y="567311"/>
                </a:lnTo>
                <a:lnTo>
                  <a:pt x="154113" y="557477"/>
                </a:lnTo>
                <a:lnTo>
                  <a:pt x="185571" y="547643"/>
                </a:lnTo>
                <a:lnTo>
                  <a:pt x="218936" y="537174"/>
                </a:lnTo>
                <a:lnTo>
                  <a:pt x="236413" y="531464"/>
                </a:lnTo>
                <a:lnTo>
                  <a:pt x="253572" y="525437"/>
                </a:lnTo>
                <a:lnTo>
                  <a:pt x="271367" y="518775"/>
                </a:lnTo>
                <a:lnTo>
                  <a:pt x="289797" y="511479"/>
                </a:lnTo>
                <a:lnTo>
                  <a:pt x="307909" y="504182"/>
                </a:lnTo>
                <a:lnTo>
                  <a:pt x="326975" y="495300"/>
                </a:lnTo>
                <a:close/>
                <a:moveTo>
                  <a:pt x="937138" y="268288"/>
                </a:moveTo>
                <a:lnTo>
                  <a:pt x="937138" y="322495"/>
                </a:lnTo>
                <a:lnTo>
                  <a:pt x="1089026" y="322495"/>
                </a:lnTo>
                <a:lnTo>
                  <a:pt x="1089026" y="324082"/>
                </a:lnTo>
                <a:lnTo>
                  <a:pt x="1240155" y="324082"/>
                </a:lnTo>
                <a:lnTo>
                  <a:pt x="1240155" y="269875"/>
                </a:lnTo>
                <a:lnTo>
                  <a:pt x="1416050" y="370998"/>
                </a:lnTo>
                <a:lnTo>
                  <a:pt x="1240155" y="471488"/>
                </a:lnTo>
                <a:lnTo>
                  <a:pt x="1240155" y="417281"/>
                </a:lnTo>
                <a:lnTo>
                  <a:pt x="1089025" y="417281"/>
                </a:lnTo>
                <a:lnTo>
                  <a:pt x="1089025" y="415694"/>
                </a:lnTo>
                <a:lnTo>
                  <a:pt x="937138" y="415694"/>
                </a:lnTo>
                <a:lnTo>
                  <a:pt x="937138" y="469901"/>
                </a:lnTo>
                <a:lnTo>
                  <a:pt x="760413" y="369411"/>
                </a:lnTo>
                <a:lnTo>
                  <a:pt x="937138" y="268288"/>
                </a:lnTo>
                <a:close/>
                <a:moveTo>
                  <a:pt x="1745616" y="0"/>
                </a:moveTo>
                <a:lnTo>
                  <a:pt x="1754840" y="318"/>
                </a:lnTo>
                <a:lnTo>
                  <a:pt x="1763428" y="1271"/>
                </a:lnTo>
                <a:lnTo>
                  <a:pt x="1772017" y="2225"/>
                </a:lnTo>
                <a:lnTo>
                  <a:pt x="1780605" y="3814"/>
                </a:lnTo>
                <a:lnTo>
                  <a:pt x="1788875" y="6357"/>
                </a:lnTo>
                <a:lnTo>
                  <a:pt x="1797145" y="8900"/>
                </a:lnTo>
                <a:lnTo>
                  <a:pt x="1805415" y="12079"/>
                </a:lnTo>
                <a:lnTo>
                  <a:pt x="1813367" y="15575"/>
                </a:lnTo>
                <a:lnTo>
                  <a:pt x="1821001" y="19707"/>
                </a:lnTo>
                <a:lnTo>
                  <a:pt x="1828317" y="23839"/>
                </a:lnTo>
                <a:lnTo>
                  <a:pt x="1835633" y="28607"/>
                </a:lnTo>
                <a:lnTo>
                  <a:pt x="1842631" y="33693"/>
                </a:lnTo>
                <a:lnTo>
                  <a:pt x="1849628" y="39415"/>
                </a:lnTo>
                <a:lnTo>
                  <a:pt x="1855990" y="45772"/>
                </a:lnTo>
                <a:lnTo>
                  <a:pt x="1862352" y="51493"/>
                </a:lnTo>
                <a:lnTo>
                  <a:pt x="1868713" y="58168"/>
                </a:lnTo>
                <a:lnTo>
                  <a:pt x="1874121" y="65479"/>
                </a:lnTo>
                <a:lnTo>
                  <a:pt x="1879846" y="72472"/>
                </a:lnTo>
                <a:lnTo>
                  <a:pt x="1884935" y="79783"/>
                </a:lnTo>
                <a:lnTo>
                  <a:pt x="1889707" y="87729"/>
                </a:lnTo>
                <a:lnTo>
                  <a:pt x="1894160" y="95994"/>
                </a:lnTo>
                <a:lnTo>
                  <a:pt x="1898295" y="104258"/>
                </a:lnTo>
                <a:lnTo>
                  <a:pt x="1902112" y="113158"/>
                </a:lnTo>
                <a:lnTo>
                  <a:pt x="1905611" y="121740"/>
                </a:lnTo>
                <a:lnTo>
                  <a:pt x="1908792" y="130641"/>
                </a:lnTo>
                <a:lnTo>
                  <a:pt x="1911654" y="139858"/>
                </a:lnTo>
                <a:lnTo>
                  <a:pt x="1913881" y="149394"/>
                </a:lnTo>
                <a:lnTo>
                  <a:pt x="1915471" y="159248"/>
                </a:lnTo>
                <a:lnTo>
                  <a:pt x="1917062" y="169102"/>
                </a:lnTo>
                <a:lnTo>
                  <a:pt x="1918334" y="178955"/>
                </a:lnTo>
                <a:lnTo>
                  <a:pt x="1919288" y="189127"/>
                </a:lnTo>
                <a:lnTo>
                  <a:pt x="1919288" y="199298"/>
                </a:lnTo>
                <a:lnTo>
                  <a:pt x="1919288" y="211695"/>
                </a:lnTo>
                <a:lnTo>
                  <a:pt x="1918016" y="224091"/>
                </a:lnTo>
                <a:lnTo>
                  <a:pt x="1916426" y="237124"/>
                </a:lnTo>
                <a:lnTo>
                  <a:pt x="1914517" y="250156"/>
                </a:lnTo>
                <a:lnTo>
                  <a:pt x="1911654" y="263188"/>
                </a:lnTo>
                <a:lnTo>
                  <a:pt x="1908473" y="276538"/>
                </a:lnTo>
                <a:lnTo>
                  <a:pt x="1904656" y="289571"/>
                </a:lnTo>
                <a:lnTo>
                  <a:pt x="1900203" y="302603"/>
                </a:lnTo>
                <a:lnTo>
                  <a:pt x="1895432" y="315635"/>
                </a:lnTo>
                <a:lnTo>
                  <a:pt x="1890025" y="328350"/>
                </a:lnTo>
                <a:lnTo>
                  <a:pt x="1884299" y="340746"/>
                </a:lnTo>
                <a:lnTo>
                  <a:pt x="1878256" y="353143"/>
                </a:lnTo>
                <a:lnTo>
                  <a:pt x="1871576" y="364904"/>
                </a:lnTo>
                <a:lnTo>
                  <a:pt x="1864260" y="376347"/>
                </a:lnTo>
                <a:lnTo>
                  <a:pt x="1857262" y="386836"/>
                </a:lnTo>
                <a:lnTo>
                  <a:pt x="1849310" y="397008"/>
                </a:lnTo>
                <a:lnTo>
                  <a:pt x="1849310" y="466937"/>
                </a:lnTo>
                <a:lnTo>
                  <a:pt x="1835951" y="481558"/>
                </a:lnTo>
                <a:lnTo>
                  <a:pt x="1822273" y="496498"/>
                </a:lnTo>
                <a:lnTo>
                  <a:pt x="1805415" y="513662"/>
                </a:lnTo>
                <a:lnTo>
                  <a:pt x="1796827" y="522562"/>
                </a:lnTo>
                <a:lnTo>
                  <a:pt x="1787921" y="530827"/>
                </a:lnTo>
                <a:lnTo>
                  <a:pt x="1779014" y="538773"/>
                </a:lnTo>
                <a:lnTo>
                  <a:pt x="1770744" y="545766"/>
                </a:lnTo>
                <a:lnTo>
                  <a:pt x="1763428" y="551488"/>
                </a:lnTo>
                <a:lnTo>
                  <a:pt x="1756431" y="556256"/>
                </a:lnTo>
                <a:lnTo>
                  <a:pt x="1753250" y="557845"/>
                </a:lnTo>
                <a:lnTo>
                  <a:pt x="1750387" y="559116"/>
                </a:lnTo>
                <a:lnTo>
                  <a:pt x="1747842" y="559752"/>
                </a:lnTo>
                <a:lnTo>
                  <a:pt x="1745616" y="560388"/>
                </a:lnTo>
                <a:lnTo>
                  <a:pt x="1743707" y="559752"/>
                </a:lnTo>
                <a:lnTo>
                  <a:pt x="1740845" y="559116"/>
                </a:lnTo>
                <a:lnTo>
                  <a:pt x="1737982" y="557845"/>
                </a:lnTo>
                <a:lnTo>
                  <a:pt x="1735119" y="556256"/>
                </a:lnTo>
                <a:lnTo>
                  <a:pt x="1728439" y="551488"/>
                </a:lnTo>
                <a:lnTo>
                  <a:pt x="1720487" y="545766"/>
                </a:lnTo>
                <a:lnTo>
                  <a:pt x="1712217" y="538773"/>
                </a:lnTo>
                <a:lnTo>
                  <a:pt x="1703311" y="530827"/>
                </a:lnTo>
                <a:lnTo>
                  <a:pt x="1694723" y="522562"/>
                </a:lnTo>
                <a:lnTo>
                  <a:pt x="1685816" y="513662"/>
                </a:lnTo>
                <a:lnTo>
                  <a:pt x="1669276" y="496498"/>
                </a:lnTo>
                <a:lnTo>
                  <a:pt x="1655281" y="481558"/>
                </a:lnTo>
                <a:lnTo>
                  <a:pt x="1641921" y="466937"/>
                </a:lnTo>
                <a:lnTo>
                  <a:pt x="1641921" y="397008"/>
                </a:lnTo>
                <a:lnTo>
                  <a:pt x="1634287" y="386836"/>
                </a:lnTo>
                <a:lnTo>
                  <a:pt x="1626971" y="376347"/>
                </a:lnTo>
                <a:lnTo>
                  <a:pt x="1619974" y="364904"/>
                </a:lnTo>
                <a:lnTo>
                  <a:pt x="1613294" y="353143"/>
                </a:lnTo>
                <a:lnTo>
                  <a:pt x="1606932" y="340746"/>
                </a:lnTo>
                <a:lnTo>
                  <a:pt x="1601207" y="328350"/>
                </a:lnTo>
                <a:lnTo>
                  <a:pt x="1595799" y="315635"/>
                </a:lnTo>
                <a:lnTo>
                  <a:pt x="1591028" y="302603"/>
                </a:lnTo>
                <a:lnTo>
                  <a:pt x="1586575" y="289571"/>
                </a:lnTo>
                <a:lnTo>
                  <a:pt x="1582758" y="276538"/>
                </a:lnTo>
                <a:lnTo>
                  <a:pt x="1579577" y="263188"/>
                </a:lnTo>
                <a:lnTo>
                  <a:pt x="1576715" y="250156"/>
                </a:lnTo>
                <a:lnTo>
                  <a:pt x="1574806" y="237124"/>
                </a:lnTo>
                <a:lnTo>
                  <a:pt x="1573216" y="224091"/>
                </a:lnTo>
                <a:lnTo>
                  <a:pt x="1572261" y="211695"/>
                </a:lnTo>
                <a:lnTo>
                  <a:pt x="1571625" y="199298"/>
                </a:lnTo>
                <a:lnTo>
                  <a:pt x="1572261" y="189127"/>
                </a:lnTo>
                <a:lnTo>
                  <a:pt x="1572898" y="178955"/>
                </a:lnTo>
                <a:lnTo>
                  <a:pt x="1574170" y="169102"/>
                </a:lnTo>
                <a:lnTo>
                  <a:pt x="1575442" y="159248"/>
                </a:lnTo>
                <a:lnTo>
                  <a:pt x="1577351" y="149394"/>
                </a:lnTo>
                <a:lnTo>
                  <a:pt x="1579577" y="139858"/>
                </a:lnTo>
                <a:lnTo>
                  <a:pt x="1582440" y="130641"/>
                </a:lnTo>
                <a:lnTo>
                  <a:pt x="1585621" y="121740"/>
                </a:lnTo>
                <a:lnTo>
                  <a:pt x="1589120" y="113158"/>
                </a:lnTo>
                <a:lnTo>
                  <a:pt x="1592937" y="104258"/>
                </a:lnTo>
                <a:lnTo>
                  <a:pt x="1597072" y="95994"/>
                </a:lnTo>
                <a:lnTo>
                  <a:pt x="1601843" y="87729"/>
                </a:lnTo>
                <a:lnTo>
                  <a:pt x="1606296" y="79783"/>
                </a:lnTo>
                <a:lnTo>
                  <a:pt x="1611704" y="72472"/>
                </a:lnTo>
                <a:lnTo>
                  <a:pt x="1617111" y="65479"/>
                </a:lnTo>
                <a:lnTo>
                  <a:pt x="1623154" y="58168"/>
                </a:lnTo>
                <a:lnTo>
                  <a:pt x="1628880" y="51493"/>
                </a:lnTo>
                <a:lnTo>
                  <a:pt x="1635242" y="45772"/>
                </a:lnTo>
                <a:lnTo>
                  <a:pt x="1641603" y="39415"/>
                </a:lnTo>
                <a:lnTo>
                  <a:pt x="1648601" y="33693"/>
                </a:lnTo>
                <a:lnTo>
                  <a:pt x="1655599" y="28607"/>
                </a:lnTo>
                <a:lnTo>
                  <a:pt x="1662915" y="23839"/>
                </a:lnTo>
                <a:lnTo>
                  <a:pt x="1670230" y="19707"/>
                </a:lnTo>
                <a:lnTo>
                  <a:pt x="1678183" y="15575"/>
                </a:lnTo>
                <a:lnTo>
                  <a:pt x="1686135" y="12079"/>
                </a:lnTo>
                <a:lnTo>
                  <a:pt x="1694087" y="8900"/>
                </a:lnTo>
                <a:lnTo>
                  <a:pt x="1702357" y="6357"/>
                </a:lnTo>
                <a:lnTo>
                  <a:pt x="1710627" y="3814"/>
                </a:lnTo>
                <a:lnTo>
                  <a:pt x="1719215" y="2225"/>
                </a:lnTo>
                <a:lnTo>
                  <a:pt x="1727803" y="1271"/>
                </a:lnTo>
                <a:lnTo>
                  <a:pt x="1736710" y="318"/>
                </a:lnTo>
                <a:lnTo>
                  <a:pt x="1745616" y="0"/>
                </a:lnTo>
                <a:close/>
                <a:moveTo>
                  <a:pt x="463709" y="0"/>
                </a:moveTo>
                <a:lnTo>
                  <a:pt x="472258" y="318"/>
                </a:lnTo>
                <a:lnTo>
                  <a:pt x="481440" y="1271"/>
                </a:lnTo>
                <a:lnTo>
                  <a:pt x="489989" y="2225"/>
                </a:lnTo>
                <a:lnTo>
                  <a:pt x="498538" y="3814"/>
                </a:lnTo>
                <a:lnTo>
                  <a:pt x="506771" y="6357"/>
                </a:lnTo>
                <a:lnTo>
                  <a:pt x="515003" y="8900"/>
                </a:lnTo>
                <a:lnTo>
                  <a:pt x="522919" y="12079"/>
                </a:lnTo>
                <a:lnTo>
                  <a:pt x="530834" y="15575"/>
                </a:lnTo>
                <a:lnTo>
                  <a:pt x="538750" y="19707"/>
                </a:lnTo>
                <a:lnTo>
                  <a:pt x="546032" y="23839"/>
                </a:lnTo>
                <a:lnTo>
                  <a:pt x="553315" y="28607"/>
                </a:lnTo>
                <a:lnTo>
                  <a:pt x="560281" y="33693"/>
                </a:lnTo>
                <a:lnTo>
                  <a:pt x="566930" y="39415"/>
                </a:lnTo>
                <a:lnTo>
                  <a:pt x="573579" y="45772"/>
                </a:lnTo>
                <a:lnTo>
                  <a:pt x="579912" y="51493"/>
                </a:lnTo>
                <a:lnTo>
                  <a:pt x="585928" y="58168"/>
                </a:lnTo>
                <a:lnTo>
                  <a:pt x="591627" y="65479"/>
                </a:lnTo>
                <a:lnTo>
                  <a:pt x="597326" y="72472"/>
                </a:lnTo>
                <a:lnTo>
                  <a:pt x="602392" y="79783"/>
                </a:lnTo>
                <a:lnTo>
                  <a:pt x="607142" y="87729"/>
                </a:lnTo>
                <a:lnTo>
                  <a:pt x="611575" y="95994"/>
                </a:lnTo>
                <a:lnTo>
                  <a:pt x="615691" y="104258"/>
                </a:lnTo>
                <a:lnTo>
                  <a:pt x="619490" y="113158"/>
                </a:lnTo>
                <a:lnTo>
                  <a:pt x="622973" y="121740"/>
                </a:lnTo>
                <a:lnTo>
                  <a:pt x="626139" y="130641"/>
                </a:lnTo>
                <a:lnTo>
                  <a:pt x="628989" y="139858"/>
                </a:lnTo>
                <a:lnTo>
                  <a:pt x="631206" y="149394"/>
                </a:lnTo>
                <a:lnTo>
                  <a:pt x="632789" y="159248"/>
                </a:lnTo>
                <a:lnTo>
                  <a:pt x="634372" y="169102"/>
                </a:lnTo>
                <a:lnTo>
                  <a:pt x="635638" y="178955"/>
                </a:lnTo>
                <a:lnTo>
                  <a:pt x="636588" y="189127"/>
                </a:lnTo>
                <a:lnTo>
                  <a:pt x="636588" y="199298"/>
                </a:lnTo>
                <a:lnTo>
                  <a:pt x="636588" y="211695"/>
                </a:lnTo>
                <a:lnTo>
                  <a:pt x="635322" y="224091"/>
                </a:lnTo>
                <a:lnTo>
                  <a:pt x="633739" y="237124"/>
                </a:lnTo>
                <a:lnTo>
                  <a:pt x="631839" y="250156"/>
                </a:lnTo>
                <a:lnTo>
                  <a:pt x="628989" y="263188"/>
                </a:lnTo>
                <a:lnTo>
                  <a:pt x="625823" y="276538"/>
                </a:lnTo>
                <a:lnTo>
                  <a:pt x="622023" y="289571"/>
                </a:lnTo>
                <a:lnTo>
                  <a:pt x="617591" y="302603"/>
                </a:lnTo>
                <a:lnTo>
                  <a:pt x="612841" y="315635"/>
                </a:lnTo>
                <a:lnTo>
                  <a:pt x="607458" y="328350"/>
                </a:lnTo>
                <a:lnTo>
                  <a:pt x="601759" y="340746"/>
                </a:lnTo>
                <a:lnTo>
                  <a:pt x="595743" y="353143"/>
                </a:lnTo>
                <a:lnTo>
                  <a:pt x="589094" y="364904"/>
                </a:lnTo>
                <a:lnTo>
                  <a:pt x="581811" y="376347"/>
                </a:lnTo>
                <a:lnTo>
                  <a:pt x="574529" y="386836"/>
                </a:lnTo>
                <a:lnTo>
                  <a:pt x="566930" y="397008"/>
                </a:lnTo>
                <a:lnTo>
                  <a:pt x="566930" y="466937"/>
                </a:lnTo>
                <a:lnTo>
                  <a:pt x="553632" y="481558"/>
                </a:lnTo>
                <a:lnTo>
                  <a:pt x="540017" y="496498"/>
                </a:lnTo>
                <a:lnTo>
                  <a:pt x="523552" y="513662"/>
                </a:lnTo>
                <a:lnTo>
                  <a:pt x="514370" y="522562"/>
                </a:lnTo>
                <a:lnTo>
                  <a:pt x="505821" y="530827"/>
                </a:lnTo>
                <a:lnTo>
                  <a:pt x="496955" y="538773"/>
                </a:lnTo>
                <a:lnTo>
                  <a:pt x="488723" y="545766"/>
                </a:lnTo>
                <a:lnTo>
                  <a:pt x="481124" y="551488"/>
                </a:lnTo>
                <a:lnTo>
                  <a:pt x="474474" y="556256"/>
                </a:lnTo>
                <a:lnTo>
                  <a:pt x="471308" y="557845"/>
                </a:lnTo>
                <a:lnTo>
                  <a:pt x="468458" y="559116"/>
                </a:lnTo>
                <a:lnTo>
                  <a:pt x="465609" y="559752"/>
                </a:lnTo>
                <a:lnTo>
                  <a:pt x="463709" y="560388"/>
                </a:lnTo>
                <a:lnTo>
                  <a:pt x="461493" y="559752"/>
                </a:lnTo>
                <a:lnTo>
                  <a:pt x="458960" y="559116"/>
                </a:lnTo>
                <a:lnTo>
                  <a:pt x="456427" y="557845"/>
                </a:lnTo>
                <a:lnTo>
                  <a:pt x="453260" y="556256"/>
                </a:lnTo>
                <a:lnTo>
                  <a:pt x="445978" y="551488"/>
                </a:lnTo>
                <a:lnTo>
                  <a:pt x="438695" y="545766"/>
                </a:lnTo>
                <a:lnTo>
                  <a:pt x="430463" y="538773"/>
                </a:lnTo>
                <a:lnTo>
                  <a:pt x="421597" y="530827"/>
                </a:lnTo>
                <a:lnTo>
                  <a:pt x="412732" y="522562"/>
                </a:lnTo>
                <a:lnTo>
                  <a:pt x="404183" y="513662"/>
                </a:lnTo>
                <a:lnTo>
                  <a:pt x="387718" y="496498"/>
                </a:lnTo>
                <a:lnTo>
                  <a:pt x="373470" y="481558"/>
                </a:lnTo>
                <a:lnTo>
                  <a:pt x="360488" y="466937"/>
                </a:lnTo>
                <a:lnTo>
                  <a:pt x="360488" y="397008"/>
                </a:lnTo>
                <a:lnTo>
                  <a:pt x="352572" y="386836"/>
                </a:lnTo>
                <a:lnTo>
                  <a:pt x="345289" y="376347"/>
                </a:lnTo>
                <a:lnTo>
                  <a:pt x="338640" y="364904"/>
                </a:lnTo>
                <a:lnTo>
                  <a:pt x="331991" y="353143"/>
                </a:lnTo>
                <a:lnTo>
                  <a:pt x="325659" y="340746"/>
                </a:lnTo>
                <a:lnTo>
                  <a:pt x="319643" y="328350"/>
                </a:lnTo>
                <a:lnTo>
                  <a:pt x="314577" y="315635"/>
                </a:lnTo>
                <a:lnTo>
                  <a:pt x="309827" y="302603"/>
                </a:lnTo>
                <a:lnTo>
                  <a:pt x="305394" y="289571"/>
                </a:lnTo>
                <a:lnTo>
                  <a:pt x="301595" y="276538"/>
                </a:lnTo>
                <a:lnTo>
                  <a:pt x="298428" y="263188"/>
                </a:lnTo>
                <a:lnTo>
                  <a:pt x="295895" y="250156"/>
                </a:lnTo>
                <a:lnTo>
                  <a:pt x="293679" y="237124"/>
                </a:lnTo>
                <a:lnTo>
                  <a:pt x="292096" y="224091"/>
                </a:lnTo>
                <a:lnTo>
                  <a:pt x="291146" y="211695"/>
                </a:lnTo>
                <a:lnTo>
                  <a:pt x="290513" y="199298"/>
                </a:lnTo>
                <a:lnTo>
                  <a:pt x="291146" y="189127"/>
                </a:lnTo>
                <a:lnTo>
                  <a:pt x="291779" y="178955"/>
                </a:lnTo>
                <a:lnTo>
                  <a:pt x="292729" y="169102"/>
                </a:lnTo>
                <a:lnTo>
                  <a:pt x="294312" y="159248"/>
                </a:lnTo>
                <a:lnTo>
                  <a:pt x="296212" y="149394"/>
                </a:lnTo>
                <a:lnTo>
                  <a:pt x="298428" y="139858"/>
                </a:lnTo>
                <a:lnTo>
                  <a:pt x="301278" y="130641"/>
                </a:lnTo>
                <a:lnTo>
                  <a:pt x="304444" y="121740"/>
                </a:lnTo>
                <a:lnTo>
                  <a:pt x="307927" y="113158"/>
                </a:lnTo>
                <a:lnTo>
                  <a:pt x="311727" y="104258"/>
                </a:lnTo>
                <a:lnTo>
                  <a:pt x="315843" y="95994"/>
                </a:lnTo>
                <a:lnTo>
                  <a:pt x="320592" y="87729"/>
                </a:lnTo>
                <a:lnTo>
                  <a:pt x="325025" y="79783"/>
                </a:lnTo>
                <a:lnTo>
                  <a:pt x="330408" y="72472"/>
                </a:lnTo>
                <a:lnTo>
                  <a:pt x="335791" y="65479"/>
                </a:lnTo>
                <a:lnTo>
                  <a:pt x="341173" y="58168"/>
                </a:lnTo>
                <a:lnTo>
                  <a:pt x="347506" y="51493"/>
                </a:lnTo>
                <a:lnTo>
                  <a:pt x="353838" y="45772"/>
                </a:lnTo>
                <a:lnTo>
                  <a:pt x="360172" y="39415"/>
                </a:lnTo>
                <a:lnTo>
                  <a:pt x="366821" y="33693"/>
                </a:lnTo>
                <a:lnTo>
                  <a:pt x="373787" y="28607"/>
                </a:lnTo>
                <a:lnTo>
                  <a:pt x="381386" y="23839"/>
                </a:lnTo>
                <a:lnTo>
                  <a:pt x="388668" y="19707"/>
                </a:lnTo>
                <a:lnTo>
                  <a:pt x="396267" y="15575"/>
                </a:lnTo>
                <a:lnTo>
                  <a:pt x="404183" y="12079"/>
                </a:lnTo>
                <a:lnTo>
                  <a:pt x="412415" y="8900"/>
                </a:lnTo>
                <a:lnTo>
                  <a:pt x="420648" y="6357"/>
                </a:lnTo>
                <a:lnTo>
                  <a:pt x="428880" y="3814"/>
                </a:lnTo>
                <a:lnTo>
                  <a:pt x="437429" y="2225"/>
                </a:lnTo>
                <a:lnTo>
                  <a:pt x="445978" y="1271"/>
                </a:lnTo>
                <a:lnTo>
                  <a:pt x="454843" y="318"/>
                </a:lnTo>
                <a:lnTo>
                  <a:pt x="463709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20" name="右箭头 19"/>
          <p:cNvSpPr/>
          <p:nvPr/>
        </p:nvSpPr>
        <p:spPr>
          <a:xfrm>
            <a:off x="3844080" y="2726733"/>
            <a:ext cx="719138" cy="639763"/>
          </a:xfrm>
          <a:prstGeom prst="rightArrow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1742104" y="2043654"/>
            <a:ext cx="177163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如：</a:t>
            </a:r>
            <a:endParaRPr lang="en-US" altLang="zh-CN" sz="1200" dirty="0">
              <a:solidFill>
                <a:srgbClr val="C7334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zh-CN" altLang="en-US" sz="1200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哑铃结构</a:t>
            </a:r>
            <a:endParaRPr lang="en-US" altLang="zh-CN" sz="1200" dirty="0">
              <a:solidFill>
                <a:srgbClr val="C7334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zh-CN" altLang="en-US" sz="1200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终端为王</a:t>
            </a:r>
            <a:endParaRPr lang="en-US" altLang="zh-CN" sz="1200" dirty="0">
              <a:solidFill>
                <a:srgbClr val="C7334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zh-CN" altLang="en-US" sz="1200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集中化</a:t>
            </a:r>
            <a:r>
              <a:rPr lang="en-US" altLang="zh-CN" sz="1200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sz="1200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一体化运营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478522" y="4459767"/>
            <a:ext cx="17235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即：高阶流程</a:t>
            </a:r>
          </a:p>
        </p:txBody>
      </p:sp>
      <p:sp>
        <p:nvSpPr>
          <p:cNvPr id="23" name="矩形 22"/>
          <p:cNvSpPr/>
          <p:nvPr/>
        </p:nvSpPr>
        <p:spPr>
          <a:xfrm>
            <a:off x="9034236" y="4459767"/>
            <a:ext cx="17235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即：低阶流程</a:t>
            </a:r>
          </a:p>
        </p:txBody>
      </p:sp>
      <p:sp>
        <p:nvSpPr>
          <p:cNvPr id="24" name="圆角矩形 23"/>
          <p:cNvSpPr/>
          <p:nvPr/>
        </p:nvSpPr>
        <p:spPr>
          <a:xfrm>
            <a:off x="3111977" y="5509050"/>
            <a:ext cx="6288901" cy="400110"/>
          </a:xfrm>
          <a:prstGeom prst="roundRect">
            <a:avLst>
              <a:gd name="adj" fmla="val 0"/>
            </a:avLst>
          </a:prstGeom>
          <a:solidFill>
            <a:srgbClr val="C73346"/>
          </a:solidFill>
        </p:spPr>
        <p:txBody>
          <a:bodyPr wrap="none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高阶流程决定组织，高阶流程和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组织</a:t>
            </a: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共同决定低阶流程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矩形 28"/>
          <p:cNvSpPr/>
          <p:nvPr/>
        </p:nvSpPr>
        <p:spPr>
          <a:xfrm>
            <a:off x="2502985" y="1762541"/>
            <a:ext cx="9689015" cy="50954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矩形 29"/>
          <p:cNvSpPr/>
          <p:nvPr/>
        </p:nvSpPr>
        <p:spPr>
          <a:xfrm>
            <a:off x="1023333" y="1073095"/>
            <a:ext cx="6010599" cy="1424964"/>
          </a:xfrm>
          <a:prstGeom prst="rect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 rot="2166662">
            <a:off x="444293" y="285750"/>
            <a:ext cx="510321" cy="559490"/>
            <a:chOff x="10531216" y="5336498"/>
            <a:chExt cx="1234921" cy="1353905"/>
          </a:xfrm>
          <a:solidFill>
            <a:srgbClr val="C73346"/>
          </a:solidFill>
        </p:grpSpPr>
        <p:sp>
          <p:nvSpPr>
            <p:cNvPr id="3" name="椭圆 2"/>
            <p:cNvSpPr/>
            <p:nvPr/>
          </p:nvSpPr>
          <p:spPr>
            <a:xfrm>
              <a:off x="10683987" y="6134836"/>
              <a:ext cx="555567" cy="55556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4" name="椭圆 3"/>
            <p:cNvSpPr/>
            <p:nvPr/>
          </p:nvSpPr>
          <p:spPr>
            <a:xfrm>
              <a:off x="11483964" y="5530003"/>
              <a:ext cx="282173" cy="2821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5" name="等腰三角形 4"/>
            <p:cNvSpPr/>
            <p:nvPr/>
          </p:nvSpPr>
          <p:spPr>
            <a:xfrm rot="2864466">
              <a:off x="11175607" y="5587459"/>
              <a:ext cx="105546" cy="94712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10531216" y="5336498"/>
              <a:ext cx="394265" cy="39426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7" name="等腰三角形 6"/>
            <p:cNvSpPr/>
            <p:nvPr/>
          </p:nvSpPr>
          <p:spPr>
            <a:xfrm rot="16820430" flipH="1">
              <a:off x="11082829" y="5117517"/>
              <a:ext cx="67235" cy="86693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</p:grpSp>
      <p:sp>
        <p:nvSpPr>
          <p:cNvPr id="9" name="矩形 8"/>
          <p:cNvSpPr/>
          <p:nvPr/>
        </p:nvSpPr>
        <p:spPr>
          <a:xfrm>
            <a:off x="1101627" y="202317"/>
            <a:ext cx="2802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流程与组织的关系</a:t>
            </a:r>
          </a:p>
        </p:txBody>
      </p:sp>
      <p:sp>
        <p:nvSpPr>
          <p:cNvPr id="11" name="矩形 10"/>
          <p:cNvSpPr/>
          <p:nvPr/>
        </p:nvSpPr>
        <p:spPr>
          <a:xfrm>
            <a:off x="1447580" y="1238879"/>
            <a:ext cx="4913525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流程的设计</a:t>
            </a:r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管控活动的设计</a:t>
            </a:r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+</a:t>
            </a: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专业活动的设计</a:t>
            </a:r>
          </a:p>
        </p:txBody>
      </p:sp>
      <p:sp>
        <p:nvSpPr>
          <p:cNvPr id="14" name="矩形 13"/>
          <p:cNvSpPr/>
          <p:nvPr/>
        </p:nvSpPr>
        <p:spPr>
          <a:xfrm>
            <a:off x="3637509" y="3621017"/>
            <a:ext cx="231483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配备流程管理部门，当组织调整后，迅速反应，迅速开展流程、制度、薪酬、绩效、内在业务核心能力、人员技能的连锁调整</a:t>
            </a:r>
          </a:p>
        </p:txBody>
      </p:sp>
      <p:sp>
        <p:nvSpPr>
          <p:cNvPr id="15" name="矩形 14"/>
          <p:cNvSpPr/>
          <p:nvPr/>
        </p:nvSpPr>
        <p:spPr>
          <a:xfrm>
            <a:off x="9610040" y="2549143"/>
            <a:ext cx="2031325" cy="369332"/>
          </a:xfrm>
          <a:prstGeom prst="rect">
            <a:avLst/>
          </a:prstGeom>
          <a:solidFill>
            <a:srgbClr val="C73346"/>
          </a:solidFill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流程和组织的调整</a:t>
            </a:r>
          </a:p>
        </p:txBody>
      </p:sp>
      <p:sp>
        <p:nvSpPr>
          <p:cNvPr id="20" name="KSO_Shape"/>
          <p:cNvSpPr/>
          <p:nvPr/>
        </p:nvSpPr>
        <p:spPr bwMode="auto">
          <a:xfrm>
            <a:off x="6081432" y="3350953"/>
            <a:ext cx="1905000" cy="1905000"/>
          </a:xfrm>
          <a:custGeom>
            <a:avLst/>
            <a:gdLst/>
            <a:ahLst/>
            <a:cxnLst/>
            <a:rect l="0" t="0" r="r" b="b"/>
            <a:pathLst>
              <a:path w="1774826" h="1774825">
                <a:moveTo>
                  <a:pt x="875381" y="0"/>
                </a:moveTo>
                <a:lnTo>
                  <a:pt x="887413" y="0"/>
                </a:lnTo>
                <a:lnTo>
                  <a:pt x="899445" y="0"/>
                </a:lnTo>
                <a:lnTo>
                  <a:pt x="911160" y="635"/>
                </a:lnTo>
                <a:lnTo>
                  <a:pt x="922559" y="1905"/>
                </a:lnTo>
                <a:lnTo>
                  <a:pt x="933958" y="3492"/>
                </a:lnTo>
                <a:lnTo>
                  <a:pt x="945357" y="5397"/>
                </a:lnTo>
                <a:lnTo>
                  <a:pt x="956122" y="7937"/>
                </a:lnTo>
                <a:lnTo>
                  <a:pt x="966888" y="11112"/>
                </a:lnTo>
                <a:lnTo>
                  <a:pt x="977337" y="15240"/>
                </a:lnTo>
                <a:lnTo>
                  <a:pt x="987785" y="19367"/>
                </a:lnTo>
                <a:lnTo>
                  <a:pt x="997601" y="24130"/>
                </a:lnTo>
                <a:lnTo>
                  <a:pt x="1007417" y="29527"/>
                </a:lnTo>
                <a:lnTo>
                  <a:pt x="1016916" y="35877"/>
                </a:lnTo>
                <a:lnTo>
                  <a:pt x="1025781" y="42227"/>
                </a:lnTo>
                <a:lnTo>
                  <a:pt x="1034964" y="50165"/>
                </a:lnTo>
                <a:lnTo>
                  <a:pt x="1042880" y="57785"/>
                </a:lnTo>
                <a:lnTo>
                  <a:pt x="1051112" y="66992"/>
                </a:lnTo>
                <a:lnTo>
                  <a:pt x="1059028" y="76200"/>
                </a:lnTo>
                <a:lnTo>
                  <a:pt x="1066310" y="86677"/>
                </a:lnTo>
                <a:lnTo>
                  <a:pt x="1072960" y="97472"/>
                </a:lnTo>
                <a:lnTo>
                  <a:pt x="1079609" y="109220"/>
                </a:lnTo>
                <a:lnTo>
                  <a:pt x="1085308" y="122237"/>
                </a:lnTo>
                <a:lnTo>
                  <a:pt x="1091008" y="135255"/>
                </a:lnTo>
                <a:lnTo>
                  <a:pt x="1096074" y="149860"/>
                </a:lnTo>
                <a:lnTo>
                  <a:pt x="1100823" y="164465"/>
                </a:lnTo>
                <a:lnTo>
                  <a:pt x="1105256" y="180657"/>
                </a:lnTo>
                <a:lnTo>
                  <a:pt x="1108739" y="197167"/>
                </a:lnTo>
                <a:lnTo>
                  <a:pt x="1111589" y="215265"/>
                </a:lnTo>
                <a:lnTo>
                  <a:pt x="1114439" y="233680"/>
                </a:lnTo>
                <a:lnTo>
                  <a:pt x="1116338" y="253365"/>
                </a:lnTo>
                <a:lnTo>
                  <a:pt x="1117921" y="274002"/>
                </a:lnTo>
                <a:lnTo>
                  <a:pt x="1118555" y="295275"/>
                </a:lnTo>
                <a:lnTo>
                  <a:pt x="1119188" y="317817"/>
                </a:lnTo>
                <a:lnTo>
                  <a:pt x="1118555" y="329247"/>
                </a:lnTo>
                <a:lnTo>
                  <a:pt x="1118238" y="340995"/>
                </a:lnTo>
                <a:lnTo>
                  <a:pt x="1117605" y="353060"/>
                </a:lnTo>
                <a:lnTo>
                  <a:pt x="1116338" y="364490"/>
                </a:lnTo>
                <a:lnTo>
                  <a:pt x="1114755" y="376555"/>
                </a:lnTo>
                <a:lnTo>
                  <a:pt x="1113172" y="388302"/>
                </a:lnTo>
                <a:lnTo>
                  <a:pt x="1111272" y="400367"/>
                </a:lnTo>
                <a:lnTo>
                  <a:pt x="1109056" y="412432"/>
                </a:lnTo>
                <a:lnTo>
                  <a:pt x="1106523" y="424815"/>
                </a:lnTo>
                <a:lnTo>
                  <a:pt x="1103990" y="436880"/>
                </a:lnTo>
                <a:lnTo>
                  <a:pt x="1097657" y="461645"/>
                </a:lnTo>
                <a:lnTo>
                  <a:pt x="1090691" y="485775"/>
                </a:lnTo>
                <a:lnTo>
                  <a:pt x="1083092" y="510223"/>
                </a:lnTo>
                <a:lnTo>
                  <a:pt x="1074543" y="534353"/>
                </a:lnTo>
                <a:lnTo>
                  <a:pt x="1065044" y="558483"/>
                </a:lnTo>
                <a:lnTo>
                  <a:pt x="1055861" y="582295"/>
                </a:lnTo>
                <a:lnTo>
                  <a:pt x="1045729" y="605473"/>
                </a:lnTo>
                <a:lnTo>
                  <a:pt x="1035280" y="628333"/>
                </a:lnTo>
                <a:lnTo>
                  <a:pt x="1024831" y="650875"/>
                </a:lnTo>
                <a:lnTo>
                  <a:pt x="1013749" y="673101"/>
                </a:lnTo>
                <a:lnTo>
                  <a:pt x="1002984" y="694373"/>
                </a:lnTo>
                <a:lnTo>
                  <a:pt x="992218" y="715011"/>
                </a:lnTo>
                <a:lnTo>
                  <a:pt x="981769" y="734696"/>
                </a:lnTo>
                <a:lnTo>
                  <a:pt x="970687" y="753746"/>
                </a:lnTo>
                <a:lnTo>
                  <a:pt x="960872" y="771526"/>
                </a:lnTo>
                <a:lnTo>
                  <a:pt x="940924" y="804228"/>
                </a:lnTo>
                <a:lnTo>
                  <a:pt x="923509" y="832803"/>
                </a:lnTo>
                <a:lnTo>
                  <a:pt x="908627" y="855663"/>
                </a:lnTo>
                <a:lnTo>
                  <a:pt x="897545" y="872808"/>
                </a:lnTo>
                <a:lnTo>
                  <a:pt x="888284" y="886158"/>
                </a:lnTo>
                <a:lnTo>
                  <a:pt x="901701" y="876604"/>
                </a:lnTo>
                <a:lnTo>
                  <a:pt x="918846" y="865159"/>
                </a:lnTo>
                <a:lnTo>
                  <a:pt x="942023" y="850534"/>
                </a:lnTo>
                <a:lnTo>
                  <a:pt x="969963" y="832411"/>
                </a:lnTo>
                <a:lnTo>
                  <a:pt x="1002983" y="813017"/>
                </a:lnTo>
                <a:lnTo>
                  <a:pt x="1020763" y="802526"/>
                </a:lnTo>
                <a:lnTo>
                  <a:pt x="1039813" y="792034"/>
                </a:lnTo>
                <a:lnTo>
                  <a:pt x="1059498" y="780906"/>
                </a:lnTo>
                <a:lnTo>
                  <a:pt x="1080136" y="770096"/>
                </a:lnTo>
                <a:lnTo>
                  <a:pt x="1101408" y="759287"/>
                </a:lnTo>
                <a:lnTo>
                  <a:pt x="1123316" y="748795"/>
                </a:lnTo>
                <a:lnTo>
                  <a:pt x="1145858" y="737667"/>
                </a:lnTo>
                <a:lnTo>
                  <a:pt x="1168718" y="727493"/>
                </a:lnTo>
                <a:lnTo>
                  <a:pt x="1192531" y="717637"/>
                </a:lnTo>
                <a:lnTo>
                  <a:pt x="1216343" y="707781"/>
                </a:lnTo>
                <a:lnTo>
                  <a:pt x="1239838" y="698879"/>
                </a:lnTo>
                <a:lnTo>
                  <a:pt x="1264603" y="690295"/>
                </a:lnTo>
                <a:lnTo>
                  <a:pt x="1288733" y="682346"/>
                </a:lnTo>
                <a:lnTo>
                  <a:pt x="1313181" y="675352"/>
                </a:lnTo>
                <a:lnTo>
                  <a:pt x="1337628" y="669311"/>
                </a:lnTo>
                <a:lnTo>
                  <a:pt x="1349693" y="666450"/>
                </a:lnTo>
                <a:lnTo>
                  <a:pt x="1361758" y="664224"/>
                </a:lnTo>
                <a:lnTo>
                  <a:pt x="1373823" y="661681"/>
                </a:lnTo>
                <a:lnTo>
                  <a:pt x="1385888" y="659773"/>
                </a:lnTo>
                <a:lnTo>
                  <a:pt x="1397953" y="657865"/>
                </a:lnTo>
                <a:lnTo>
                  <a:pt x="1410018" y="656594"/>
                </a:lnTo>
                <a:lnTo>
                  <a:pt x="1421766" y="655640"/>
                </a:lnTo>
                <a:lnTo>
                  <a:pt x="1433513" y="654686"/>
                </a:lnTo>
                <a:lnTo>
                  <a:pt x="1444943" y="654050"/>
                </a:lnTo>
                <a:lnTo>
                  <a:pt x="1456691" y="654050"/>
                </a:lnTo>
                <a:lnTo>
                  <a:pt x="1479233" y="654368"/>
                </a:lnTo>
                <a:lnTo>
                  <a:pt x="1500823" y="655004"/>
                </a:lnTo>
                <a:lnTo>
                  <a:pt x="1521461" y="656594"/>
                </a:lnTo>
                <a:lnTo>
                  <a:pt x="1540828" y="658501"/>
                </a:lnTo>
                <a:lnTo>
                  <a:pt x="1559561" y="661363"/>
                </a:lnTo>
                <a:lnTo>
                  <a:pt x="1577023" y="664542"/>
                </a:lnTo>
                <a:lnTo>
                  <a:pt x="1593851" y="668039"/>
                </a:lnTo>
                <a:lnTo>
                  <a:pt x="1609726" y="672173"/>
                </a:lnTo>
                <a:lnTo>
                  <a:pt x="1624966" y="676942"/>
                </a:lnTo>
                <a:lnTo>
                  <a:pt x="1639253" y="682028"/>
                </a:lnTo>
                <a:lnTo>
                  <a:pt x="1652588" y="687433"/>
                </a:lnTo>
                <a:lnTo>
                  <a:pt x="1664971" y="693792"/>
                </a:lnTo>
                <a:lnTo>
                  <a:pt x="1677036" y="699833"/>
                </a:lnTo>
                <a:lnTo>
                  <a:pt x="1687831" y="706827"/>
                </a:lnTo>
                <a:lnTo>
                  <a:pt x="1697991" y="714458"/>
                </a:lnTo>
                <a:lnTo>
                  <a:pt x="1707833" y="722088"/>
                </a:lnTo>
                <a:lnTo>
                  <a:pt x="1716406" y="730037"/>
                </a:lnTo>
                <a:lnTo>
                  <a:pt x="1724661" y="738621"/>
                </a:lnTo>
                <a:lnTo>
                  <a:pt x="1731963" y="747523"/>
                </a:lnTo>
                <a:lnTo>
                  <a:pt x="1738949" y="756425"/>
                </a:lnTo>
                <a:lnTo>
                  <a:pt x="1744663" y="765963"/>
                </a:lnTo>
                <a:lnTo>
                  <a:pt x="1750061" y="775501"/>
                </a:lnTo>
                <a:lnTo>
                  <a:pt x="1755141" y="785675"/>
                </a:lnTo>
                <a:lnTo>
                  <a:pt x="1759586" y="795849"/>
                </a:lnTo>
                <a:lnTo>
                  <a:pt x="1763396" y="806659"/>
                </a:lnTo>
                <a:lnTo>
                  <a:pt x="1766571" y="817151"/>
                </a:lnTo>
                <a:lnTo>
                  <a:pt x="1768793" y="828596"/>
                </a:lnTo>
                <a:lnTo>
                  <a:pt x="1771333" y="839406"/>
                </a:lnTo>
                <a:lnTo>
                  <a:pt x="1772921" y="851170"/>
                </a:lnTo>
                <a:lnTo>
                  <a:pt x="1773873" y="862933"/>
                </a:lnTo>
                <a:lnTo>
                  <a:pt x="1774826" y="874697"/>
                </a:lnTo>
                <a:lnTo>
                  <a:pt x="1774826" y="886778"/>
                </a:lnTo>
                <a:lnTo>
                  <a:pt x="1774826" y="898860"/>
                </a:lnTo>
                <a:lnTo>
                  <a:pt x="1773873" y="910305"/>
                </a:lnTo>
                <a:lnTo>
                  <a:pt x="1772921" y="922069"/>
                </a:lnTo>
                <a:lnTo>
                  <a:pt x="1771333" y="933515"/>
                </a:lnTo>
                <a:lnTo>
                  <a:pt x="1768793" y="944642"/>
                </a:lnTo>
                <a:lnTo>
                  <a:pt x="1766571" y="956088"/>
                </a:lnTo>
                <a:lnTo>
                  <a:pt x="1763396" y="966580"/>
                </a:lnTo>
                <a:lnTo>
                  <a:pt x="1759586" y="977072"/>
                </a:lnTo>
                <a:lnTo>
                  <a:pt x="1755141" y="987563"/>
                </a:lnTo>
                <a:lnTo>
                  <a:pt x="1750061" y="997737"/>
                </a:lnTo>
                <a:lnTo>
                  <a:pt x="1744663" y="1007593"/>
                </a:lnTo>
                <a:lnTo>
                  <a:pt x="1738949" y="1016813"/>
                </a:lnTo>
                <a:lnTo>
                  <a:pt x="1731963" y="1025716"/>
                </a:lnTo>
                <a:lnTo>
                  <a:pt x="1724661" y="1034618"/>
                </a:lnTo>
                <a:lnTo>
                  <a:pt x="1716406" y="1043202"/>
                </a:lnTo>
                <a:lnTo>
                  <a:pt x="1707833" y="1051150"/>
                </a:lnTo>
                <a:lnTo>
                  <a:pt x="1697991" y="1058781"/>
                </a:lnTo>
                <a:lnTo>
                  <a:pt x="1687831" y="1066411"/>
                </a:lnTo>
                <a:lnTo>
                  <a:pt x="1677036" y="1073406"/>
                </a:lnTo>
                <a:lnTo>
                  <a:pt x="1664971" y="1079446"/>
                </a:lnTo>
                <a:lnTo>
                  <a:pt x="1652588" y="1085805"/>
                </a:lnTo>
                <a:lnTo>
                  <a:pt x="1639253" y="1091210"/>
                </a:lnTo>
                <a:lnTo>
                  <a:pt x="1624966" y="1096297"/>
                </a:lnTo>
                <a:lnTo>
                  <a:pt x="1609726" y="1101066"/>
                </a:lnTo>
                <a:lnTo>
                  <a:pt x="1593851" y="1105199"/>
                </a:lnTo>
                <a:lnTo>
                  <a:pt x="1577023" y="1108696"/>
                </a:lnTo>
                <a:lnTo>
                  <a:pt x="1559561" y="1111876"/>
                </a:lnTo>
                <a:lnTo>
                  <a:pt x="1540828" y="1114737"/>
                </a:lnTo>
                <a:lnTo>
                  <a:pt x="1521461" y="1116645"/>
                </a:lnTo>
                <a:lnTo>
                  <a:pt x="1500823" y="1118234"/>
                </a:lnTo>
                <a:lnTo>
                  <a:pt x="1479233" y="1118870"/>
                </a:lnTo>
                <a:lnTo>
                  <a:pt x="1456691" y="1119188"/>
                </a:lnTo>
                <a:lnTo>
                  <a:pt x="1444943" y="1119188"/>
                </a:lnTo>
                <a:lnTo>
                  <a:pt x="1433513" y="1118552"/>
                </a:lnTo>
                <a:lnTo>
                  <a:pt x="1421766" y="1117599"/>
                </a:lnTo>
                <a:lnTo>
                  <a:pt x="1410018" y="1116645"/>
                </a:lnTo>
                <a:lnTo>
                  <a:pt x="1397953" y="1115373"/>
                </a:lnTo>
                <a:lnTo>
                  <a:pt x="1385888" y="1113465"/>
                </a:lnTo>
                <a:lnTo>
                  <a:pt x="1373823" y="1111558"/>
                </a:lnTo>
                <a:lnTo>
                  <a:pt x="1361758" y="1109650"/>
                </a:lnTo>
                <a:lnTo>
                  <a:pt x="1349693" y="1106789"/>
                </a:lnTo>
                <a:lnTo>
                  <a:pt x="1337628" y="1104245"/>
                </a:lnTo>
                <a:lnTo>
                  <a:pt x="1313181" y="1097887"/>
                </a:lnTo>
                <a:lnTo>
                  <a:pt x="1288733" y="1090892"/>
                </a:lnTo>
                <a:lnTo>
                  <a:pt x="1264603" y="1082944"/>
                </a:lnTo>
                <a:lnTo>
                  <a:pt x="1239838" y="1074359"/>
                </a:lnTo>
                <a:lnTo>
                  <a:pt x="1216343" y="1065457"/>
                </a:lnTo>
                <a:lnTo>
                  <a:pt x="1192531" y="1055919"/>
                </a:lnTo>
                <a:lnTo>
                  <a:pt x="1168718" y="1045745"/>
                </a:lnTo>
                <a:lnTo>
                  <a:pt x="1145858" y="1035571"/>
                </a:lnTo>
                <a:lnTo>
                  <a:pt x="1123316" y="1024444"/>
                </a:lnTo>
                <a:lnTo>
                  <a:pt x="1101408" y="1013634"/>
                </a:lnTo>
                <a:lnTo>
                  <a:pt x="1080136" y="1002824"/>
                </a:lnTo>
                <a:lnTo>
                  <a:pt x="1059498" y="992332"/>
                </a:lnTo>
                <a:lnTo>
                  <a:pt x="1039813" y="981205"/>
                </a:lnTo>
                <a:lnTo>
                  <a:pt x="1020763" y="970395"/>
                </a:lnTo>
                <a:lnTo>
                  <a:pt x="1002983" y="960221"/>
                </a:lnTo>
                <a:lnTo>
                  <a:pt x="969963" y="940509"/>
                </a:lnTo>
                <a:lnTo>
                  <a:pt x="942023" y="923023"/>
                </a:lnTo>
                <a:lnTo>
                  <a:pt x="918846" y="908080"/>
                </a:lnTo>
                <a:lnTo>
                  <a:pt x="901701" y="896316"/>
                </a:lnTo>
                <a:lnTo>
                  <a:pt x="887714" y="886979"/>
                </a:lnTo>
                <a:lnTo>
                  <a:pt x="887413" y="887413"/>
                </a:lnTo>
                <a:lnTo>
                  <a:pt x="897545" y="901705"/>
                </a:lnTo>
                <a:lnTo>
                  <a:pt x="908627" y="918856"/>
                </a:lnTo>
                <a:lnTo>
                  <a:pt x="923509" y="941724"/>
                </a:lnTo>
                <a:lnTo>
                  <a:pt x="940924" y="969674"/>
                </a:lnTo>
                <a:lnTo>
                  <a:pt x="960872" y="1003024"/>
                </a:lnTo>
                <a:lnTo>
                  <a:pt x="970687" y="1020810"/>
                </a:lnTo>
                <a:lnTo>
                  <a:pt x="981769" y="1039867"/>
                </a:lnTo>
                <a:lnTo>
                  <a:pt x="992218" y="1059241"/>
                </a:lnTo>
                <a:lnTo>
                  <a:pt x="1002984" y="1079886"/>
                </a:lnTo>
                <a:lnTo>
                  <a:pt x="1013749" y="1101484"/>
                </a:lnTo>
                <a:lnTo>
                  <a:pt x="1024831" y="1123082"/>
                </a:lnTo>
                <a:lnTo>
                  <a:pt x="1035280" y="1145632"/>
                </a:lnTo>
                <a:lnTo>
                  <a:pt x="1045729" y="1168818"/>
                </a:lnTo>
                <a:lnTo>
                  <a:pt x="1055861" y="1192639"/>
                </a:lnTo>
                <a:lnTo>
                  <a:pt x="1065044" y="1216143"/>
                </a:lnTo>
                <a:lnTo>
                  <a:pt x="1074543" y="1239964"/>
                </a:lnTo>
                <a:lnTo>
                  <a:pt x="1083092" y="1264420"/>
                </a:lnTo>
                <a:lnTo>
                  <a:pt x="1090691" y="1288558"/>
                </a:lnTo>
                <a:lnTo>
                  <a:pt x="1097657" y="1313332"/>
                </a:lnTo>
                <a:lnTo>
                  <a:pt x="1103990" y="1337789"/>
                </a:lnTo>
                <a:lnTo>
                  <a:pt x="1106523" y="1349858"/>
                </a:lnTo>
                <a:lnTo>
                  <a:pt x="1109056" y="1362245"/>
                </a:lnTo>
                <a:lnTo>
                  <a:pt x="1111272" y="1374314"/>
                </a:lnTo>
                <a:lnTo>
                  <a:pt x="1113172" y="1386384"/>
                </a:lnTo>
                <a:lnTo>
                  <a:pt x="1114755" y="1398135"/>
                </a:lnTo>
                <a:lnTo>
                  <a:pt x="1116338" y="1410205"/>
                </a:lnTo>
                <a:lnTo>
                  <a:pt x="1117605" y="1421956"/>
                </a:lnTo>
                <a:lnTo>
                  <a:pt x="1118238" y="1434026"/>
                </a:lnTo>
                <a:lnTo>
                  <a:pt x="1118555" y="1445460"/>
                </a:lnTo>
                <a:lnTo>
                  <a:pt x="1119188" y="1456894"/>
                </a:lnTo>
                <a:lnTo>
                  <a:pt x="1118555" y="1479444"/>
                </a:lnTo>
                <a:lnTo>
                  <a:pt x="1117921" y="1500724"/>
                </a:lnTo>
                <a:lnTo>
                  <a:pt x="1116338" y="1521369"/>
                </a:lnTo>
                <a:lnTo>
                  <a:pt x="1114439" y="1541061"/>
                </a:lnTo>
                <a:lnTo>
                  <a:pt x="1111589" y="1559483"/>
                </a:lnTo>
                <a:lnTo>
                  <a:pt x="1108739" y="1577269"/>
                </a:lnTo>
                <a:lnTo>
                  <a:pt x="1105256" y="1594421"/>
                </a:lnTo>
                <a:lnTo>
                  <a:pt x="1100823" y="1609984"/>
                </a:lnTo>
                <a:lnTo>
                  <a:pt x="1096074" y="1624911"/>
                </a:lnTo>
                <a:lnTo>
                  <a:pt x="1091008" y="1639522"/>
                </a:lnTo>
                <a:lnTo>
                  <a:pt x="1085308" y="1652544"/>
                </a:lnTo>
                <a:lnTo>
                  <a:pt x="1079609" y="1665248"/>
                </a:lnTo>
                <a:lnTo>
                  <a:pt x="1072960" y="1677318"/>
                </a:lnTo>
                <a:lnTo>
                  <a:pt x="1066310" y="1688117"/>
                </a:lnTo>
                <a:lnTo>
                  <a:pt x="1059028" y="1698280"/>
                </a:lnTo>
                <a:lnTo>
                  <a:pt x="1051112" y="1708126"/>
                </a:lnTo>
                <a:lnTo>
                  <a:pt x="1042880" y="1716384"/>
                </a:lnTo>
                <a:lnTo>
                  <a:pt x="1034964" y="1724642"/>
                </a:lnTo>
                <a:lnTo>
                  <a:pt x="1025781" y="1732265"/>
                </a:lnTo>
                <a:lnTo>
                  <a:pt x="1016916" y="1739252"/>
                </a:lnTo>
                <a:lnTo>
                  <a:pt x="1007417" y="1744970"/>
                </a:lnTo>
                <a:lnTo>
                  <a:pt x="997601" y="1750369"/>
                </a:lnTo>
                <a:lnTo>
                  <a:pt x="987785" y="1755451"/>
                </a:lnTo>
                <a:lnTo>
                  <a:pt x="977337" y="1759897"/>
                </a:lnTo>
                <a:lnTo>
                  <a:pt x="966888" y="1763391"/>
                </a:lnTo>
                <a:lnTo>
                  <a:pt x="956122" y="1766885"/>
                </a:lnTo>
                <a:lnTo>
                  <a:pt x="945357" y="1769108"/>
                </a:lnTo>
                <a:lnTo>
                  <a:pt x="933958" y="1771331"/>
                </a:lnTo>
                <a:lnTo>
                  <a:pt x="922559" y="1772920"/>
                </a:lnTo>
                <a:lnTo>
                  <a:pt x="911160" y="1774190"/>
                </a:lnTo>
                <a:lnTo>
                  <a:pt x="899445" y="1774508"/>
                </a:lnTo>
                <a:lnTo>
                  <a:pt x="887413" y="1774825"/>
                </a:lnTo>
                <a:lnTo>
                  <a:pt x="875381" y="1774508"/>
                </a:lnTo>
                <a:lnTo>
                  <a:pt x="863666" y="1774190"/>
                </a:lnTo>
                <a:lnTo>
                  <a:pt x="851950" y="1772920"/>
                </a:lnTo>
                <a:lnTo>
                  <a:pt x="840551" y="1771331"/>
                </a:lnTo>
                <a:lnTo>
                  <a:pt x="829469" y="1769108"/>
                </a:lnTo>
                <a:lnTo>
                  <a:pt x="818387" y="1766885"/>
                </a:lnTo>
                <a:lnTo>
                  <a:pt x="807305" y="1763391"/>
                </a:lnTo>
                <a:lnTo>
                  <a:pt x="796856" y="1759897"/>
                </a:lnTo>
                <a:lnTo>
                  <a:pt x="786724" y="1755451"/>
                </a:lnTo>
                <a:lnTo>
                  <a:pt x="776908" y="1750369"/>
                </a:lnTo>
                <a:lnTo>
                  <a:pt x="767093" y="1744970"/>
                </a:lnTo>
                <a:lnTo>
                  <a:pt x="757594" y="1739252"/>
                </a:lnTo>
                <a:lnTo>
                  <a:pt x="748411" y="1732265"/>
                </a:lnTo>
                <a:lnTo>
                  <a:pt x="739862" y="1724642"/>
                </a:lnTo>
                <a:lnTo>
                  <a:pt x="731313" y="1716384"/>
                </a:lnTo>
                <a:lnTo>
                  <a:pt x="723081" y="1708126"/>
                </a:lnTo>
                <a:lnTo>
                  <a:pt x="715798" y="1698280"/>
                </a:lnTo>
                <a:lnTo>
                  <a:pt x="708516" y="1688117"/>
                </a:lnTo>
                <a:lnTo>
                  <a:pt x="701550" y="1677318"/>
                </a:lnTo>
                <a:lnTo>
                  <a:pt x="694900" y="1665248"/>
                </a:lnTo>
                <a:lnTo>
                  <a:pt x="689201" y="1652544"/>
                </a:lnTo>
                <a:lnTo>
                  <a:pt x="683502" y="1639522"/>
                </a:lnTo>
                <a:lnTo>
                  <a:pt x="678119" y="1624911"/>
                </a:lnTo>
                <a:lnTo>
                  <a:pt x="673369" y="1609984"/>
                </a:lnTo>
                <a:lnTo>
                  <a:pt x="669570" y="1594421"/>
                </a:lnTo>
                <a:lnTo>
                  <a:pt x="665770" y="1577269"/>
                </a:lnTo>
                <a:lnTo>
                  <a:pt x="662604" y="1559483"/>
                </a:lnTo>
                <a:lnTo>
                  <a:pt x="660387" y="1541061"/>
                </a:lnTo>
                <a:lnTo>
                  <a:pt x="657854" y="1521369"/>
                </a:lnTo>
                <a:lnTo>
                  <a:pt x="656904" y="1500724"/>
                </a:lnTo>
                <a:lnTo>
                  <a:pt x="655638" y="1479444"/>
                </a:lnTo>
                <a:lnTo>
                  <a:pt x="655638" y="1456894"/>
                </a:lnTo>
                <a:lnTo>
                  <a:pt x="655638" y="1445460"/>
                </a:lnTo>
                <a:lnTo>
                  <a:pt x="655954" y="1434026"/>
                </a:lnTo>
                <a:lnTo>
                  <a:pt x="656904" y="1421956"/>
                </a:lnTo>
                <a:lnTo>
                  <a:pt x="657854" y="1410205"/>
                </a:lnTo>
                <a:lnTo>
                  <a:pt x="659438" y="1398135"/>
                </a:lnTo>
                <a:lnTo>
                  <a:pt x="661021" y="1386384"/>
                </a:lnTo>
                <a:lnTo>
                  <a:pt x="662921" y="1374314"/>
                </a:lnTo>
                <a:lnTo>
                  <a:pt x="665454" y="1362245"/>
                </a:lnTo>
                <a:lnTo>
                  <a:pt x="667987" y="1349858"/>
                </a:lnTo>
                <a:lnTo>
                  <a:pt x="670836" y="1337789"/>
                </a:lnTo>
                <a:lnTo>
                  <a:pt x="677169" y="1313332"/>
                </a:lnTo>
                <a:lnTo>
                  <a:pt x="684135" y="1288558"/>
                </a:lnTo>
                <a:lnTo>
                  <a:pt x="691734" y="1264420"/>
                </a:lnTo>
                <a:lnTo>
                  <a:pt x="700283" y="1239964"/>
                </a:lnTo>
                <a:lnTo>
                  <a:pt x="709149" y="1216143"/>
                </a:lnTo>
                <a:lnTo>
                  <a:pt x="718965" y="1192639"/>
                </a:lnTo>
                <a:lnTo>
                  <a:pt x="729097" y="1168818"/>
                </a:lnTo>
                <a:lnTo>
                  <a:pt x="739229" y="1145632"/>
                </a:lnTo>
                <a:lnTo>
                  <a:pt x="749678" y="1123082"/>
                </a:lnTo>
                <a:lnTo>
                  <a:pt x="760443" y="1101484"/>
                </a:lnTo>
                <a:lnTo>
                  <a:pt x="771209" y="1079886"/>
                </a:lnTo>
                <a:lnTo>
                  <a:pt x="782291" y="1059241"/>
                </a:lnTo>
                <a:lnTo>
                  <a:pt x="793057" y="1039867"/>
                </a:lnTo>
                <a:lnTo>
                  <a:pt x="803505" y="1020810"/>
                </a:lnTo>
                <a:lnTo>
                  <a:pt x="813954" y="1003024"/>
                </a:lnTo>
                <a:lnTo>
                  <a:pt x="833585" y="969674"/>
                </a:lnTo>
                <a:lnTo>
                  <a:pt x="851317" y="941724"/>
                </a:lnTo>
                <a:lnTo>
                  <a:pt x="865882" y="918856"/>
                </a:lnTo>
                <a:lnTo>
                  <a:pt x="877281" y="901705"/>
                </a:lnTo>
                <a:lnTo>
                  <a:pt x="887413" y="887413"/>
                </a:lnTo>
                <a:lnTo>
                  <a:pt x="887112" y="886979"/>
                </a:lnTo>
                <a:lnTo>
                  <a:pt x="873125" y="896316"/>
                </a:lnTo>
                <a:lnTo>
                  <a:pt x="855981" y="908080"/>
                </a:lnTo>
                <a:lnTo>
                  <a:pt x="832803" y="923023"/>
                </a:lnTo>
                <a:lnTo>
                  <a:pt x="804545" y="940509"/>
                </a:lnTo>
                <a:lnTo>
                  <a:pt x="771843" y="960221"/>
                </a:lnTo>
                <a:lnTo>
                  <a:pt x="753745" y="970395"/>
                </a:lnTo>
                <a:lnTo>
                  <a:pt x="734695" y="981205"/>
                </a:lnTo>
                <a:lnTo>
                  <a:pt x="715010" y="992332"/>
                </a:lnTo>
                <a:lnTo>
                  <a:pt x="694373" y="1002824"/>
                </a:lnTo>
                <a:lnTo>
                  <a:pt x="673418" y="1013634"/>
                </a:lnTo>
                <a:lnTo>
                  <a:pt x="651193" y="1024444"/>
                </a:lnTo>
                <a:lnTo>
                  <a:pt x="628650" y="1035571"/>
                </a:lnTo>
                <a:lnTo>
                  <a:pt x="605473" y="1045745"/>
                </a:lnTo>
                <a:lnTo>
                  <a:pt x="582295" y="1055919"/>
                </a:lnTo>
                <a:lnTo>
                  <a:pt x="558483" y="1065457"/>
                </a:lnTo>
                <a:lnTo>
                  <a:pt x="534353" y="1074359"/>
                </a:lnTo>
                <a:lnTo>
                  <a:pt x="510223" y="1082944"/>
                </a:lnTo>
                <a:lnTo>
                  <a:pt x="485775" y="1090892"/>
                </a:lnTo>
                <a:lnTo>
                  <a:pt x="461328" y="1097887"/>
                </a:lnTo>
                <a:lnTo>
                  <a:pt x="437198" y="1104245"/>
                </a:lnTo>
                <a:lnTo>
                  <a:pt x="424498" y="1106789"/>
                </a:lnTo>
                <a:lnTo>
                  <a:pt x="412432" y="1109650"/>
                </a:lnTo>
                <a:lnTo>
                  <a:pt x="400367" y="1111558"/>
                </a:lnTo>
                <a:lnTo>
                  <a:pt x="388302" y="1113465"/>
                </a:lnTo>
                <a:lnTo>
                  <a:pt x="376237" y="1115373"/>
                </a:lnTo>
                <a:lnTo>
                  <a:pt x="364807" y="1116645"/>
                </a:lnTo>
                <a:lnTo>
                  <a:pt x="352742" y="1117599"/>
                </a:lnTo>
                <a:lnTo>
                  <a:pt x="340995" y="1118552"/>
                </a:lnTo>
                <a:lnTo>
                  <a:pt x="329247" y="1119188"/>
                </a:lnTo>
                <a:lnTo>
                  <a:pt x="317500" y="1119188"/>
                </a:lnTo>
                <a:lnTo>
                  <a:pt x="295275" y="1118870"/>
                </a:lnTo>
                <a:lnTo>
                  <a:pt x="274002" y="1118234"/>
                </a:lnTo>
                <a:lnTo>
                  <a:pt x="253365" y="1116645"/>
                </a:lnTo>
                <a:lnTo>
                  <a:pt x="233997" y="1114737"/>
                </a:lnTo>
                <a:lnTo>
                  <a:pt x="215265" y="1111876"/>
                </a:lnTo>
                <a:lnTo>
                  <a:pt x="197485" y="1108696"/>
                </a:lnTo>
                <a:lnTo>
                  <a:pt x="180657" y="1105199"/>
                </a:lnTo>
                <a:lnTo>
                  <a:pt x="164782" y="1101066"/>
                </a:lnTo>
                <a:lnTo>
                  <a:pt x="149860" y="1096297"/>
                </a:lnTo>
                <a:lnTo>
                  <a:pt x="135572" y="1091210"/>
                </a:lnTo>
                <a:lnTo>
                  <a:pt x="122237" y="1085805"/>
                </a:lnTo>
                <a:lnTo>
                  <a:pt x="109537" y="1079446"/>
                </a:lnTo>
                <a:lnTo>
                  <a:pt x="97790" y="1073406"/>
                </a:lnTo>
                <a:lnTo>
                  <a:pt x="86677" y="1066411"/>
                </a:lnTo>
                <a:lnTo>
                  <a:pt x="76835" y="1058781"/>
                </a:lnTo>
                <a:lnTo>
                  <a:pt x="66992" y="1051150"/>
                </a:lnTo>
                <a:lnTo>
                  <a:pt x="58102" y="1043202"/>
                </a:lnTo>
                <a:lnTo>
                  <a:pt x="50165" y="1034618"/>
                </a:lnTo>
                <a:lnTo>
                  <a:pt x="42862" y="1025716"/>
                </a:lnTo>
                <a:lnTo>
                  <a:pt x="35877" y="1016813"/>
                </a:lnTo>
                <a:lnTo>
                  <a:pt x="29527" y="1007593"/>
                </a:lnTo>
                <a:lnTo>
                  <a:pt x="24130" y="997737"/>
                </a:lnTo>
                <a:lnTo>
                  <a:pt x="19367" y="987563"/>
                </a:lnTo>
                <a:lnTo>
                  <a:pt x="15240" y="977072"/>
                </a:lnTo>
                <a:lnTo>
                  <a:pt x="11430" y="966580"/>
                </a:lnTo>
                <a:lnTo>
                  <a:pt x="8255" y="956088"/>
                </a:lnTo>
                <a:lnTo>
                  <a:pt x="5397" y="944642"/>
                </a:lnTo>
                <a:lnTo>
                  <a:pt x="3492" y="933515"/>
                </a:lnTo>
                <a:lnTo>
                  <a:pt x="1905" y="922069"/>
                </a:lnTo>
                <a:lnTo>
                  <a:pt x="952" y="910305"/>
                </a:lnTo>
                <a:lnTo>
                  <a:pt x="0" y="898860"/>
                </a:lnTo>
                <a:lnTo>
                  <a:pt x="0" y="886778"/>
                </a:lnTo>
                <a:lnTo>
                  <a:pt x="0" y="874697"/>
                </a:lnTo>
                <a:lnTo>
                  <a:pt x="952" y="862933"/>
                </a:lnTo>
                <a:lnTo>
                  <a:pt x="1905" y="851170"/>
                </a:lnTo>
                <a:lnTo>
                  <a:pt x="3492" y="839406"/>
                </a:lnTo>
                <a:lnTo>
                  <a:pt x="5397" y="828596"/>
                </a:lnTo>
                <a:lnTo>
                  <a:pt x="8255" y="817151"/>
                </a:lnTo>
                <a:lnTo>
                  <a:pt x="11430" y="806659"/>
                </a:lnTo>
                <a:lnTo>
                  <a:pt x="15240" y="795849"/>
                </a:lnTo>
                <a:lnTo>
                  <a:pt x="19367" y="785675"/>
                </a:lnTo>
                <a:lnTo>
                  <a:pt x="24130" y="775501"/>
                </a:lnTo>
                <a:lnTo>
                  <a:pt x="29527" y="765963"/>
                </a:lnTo>
                <a:lnTo>
                  <a:pt x="35877" y="756425"/>
                </a:lnTo>
                <a:lnTo>
                  <a:pt x="42862" y="747523"/>
                </a:lnTo>
                <a:lnTo>
                  <a:pt x="50165" y="738621"/>
                </a:lnTo>
                <a:lnTo>
                  <a:pt x="58102" y="730037"/>
                </a:lnTo>
                <a:lnTo>
                  <a:pt x="66992" y="722088"/>
                </a:lnTo>
                <a:lnTo>
                  <a:pt x="76835" y="714458"/>
                </a:lnTo>
                <a:lnTo>
                  <a:pt x="86677" y="706827"/>
                </a:lnTo>
                <a:lnTo>
                  <a:pt x="97790" y="699833"/>
                </a:lnTo>
                <a:lnTo>
                  <a:pt x="109537" y="693792"/>
                </a:lnTo>
                <a:lnTo>
                  <a:pt x="122237" y="687433"/>
                </a:lnTo>
                <a:lnTo>
                  <a:pt x="135572" y="682028"/>
                </a:lnTo>
                <a:lnTo>
                  <a:pt x="149860" y="676942"/>
                </a:lnTo>
                <a:lnTo>
                  <a:pt x="164782" y="672173"/>
                </a:lnTo>
                <a:lnTo>
                  <a:pt x="180657" y="668039"/>
                </a:lnTo>
                <a:lnTo>
                  <a:pt x="197485" y="664542"/>
                </a:lnTo>
                <a:lnTo>
                  <a:pt x="215265" y="661363"/>
                </a:lnTo>
                <a:lnTo>
                  <a:pt x="233997" y="658501"/>
                </a:lnTo>
                <a:lnTo>
                  <a:pt x="253365" y="656594"/>
                </a:lnTo>
                <a:lnTo>
                  <a:pt x="274002" y="655004"/>
                </a:lnTo>
                <a:lnTo>
                  <a:pt x="295275" y="654368"/>
                </a:lnTo>
                <a:lnTo>
                  <a:pt x="317500" y="654050"/>
                </a:lnTo>
                <a:lnTo>
                  <a:pt x="329247" y="654050"/>
                </a:lnTo>
                <a:lnTo>
                  <a:pt x="340995" y="654686"/>
                </a:lnTo>
                <a:lnTo>
                  <a:pt x="352742" y="655640"/>
                </a:lnTo>
                <a:lnTo>
                  <a:pt x="364807" y="656594"/>
                </a:lnTo>
                <a:lnTo>
                  <a:pt x="376237" y="657865"/>
                </a:lnTo>
                <a:lnTo>
                  <a:pt x="388302" y="659773"/>
                </a:lnTo>
                <a:lnTo>
                  <a:pt x="400367" y="661681"/>
                </a:lnTo>
                <a:lnTo>
                  <a:pt x="412432" y="664224"/>
                </a:lnTo>
                <a:lnTo>
                  <a:pt x="424498" y="666450"/>
                </a:lnTo>
                <a:lnTo>
                  <a:pt x="437198" y="669311"/>
                </a:lnTo>
                <a:lnTo>
                  <a:pt x="461328" y="675352"/>
                </a:lnTo>
                <a:lnTo>
                  <a:pt x="485775" y="682346"/>
                </a:lnTo>
                <a:lnTo>
                  <a:pt x="510223" y="690295"/>
                </a:lnTo>
                <a:lnTo>
                  <a:pt x="534353" y="698879"/>
                </a:lnTo>
                <a:lnTo>
                  <a:pt x="558483" y="707781"/>
                </a:lnTo>
                <a:lnTo>
                  <a:pt x="582295" y="717637"/>
                </a:lnTo>
                <a:lnTo>
                  <a:pt x="605473" y="727493"/>
                </a:lnTo>
                <a:lnTo>
                  <a:pt x="628650" y="737667"/>
                </a:lnTo>
                <a:lnTo>
                  <a:pt x="651193" y="748795"/>
                </a:lnTo>
                <a:lnTo>
                  <a:pt x="673418" y="759287"/>
                </a:lnTo>
                <a:lnTo>
                  <a:pt x="694373" y="770096"/>
                </a:lnTo>
                <a:lnTo>
                  <a:pt x="715010" y="780906"/>
                </a:lnTo>
                <a:lnTo>
                  <a:pt x="734695" y="792034"/>
                </a:lnTo>
                <a:lnTo>
                  <a:pt x="753745" y="802526"/>
                </a:lnTo>
                <a:lnTo>
                  <a:pt x="771843" y="813017"/>
                </a:lnTo>
                <a:lnTo>
                  <a:pt x="804545" y="832411"/>
                </a:lnTo>
                <a:lnTo>
                  <a:pt x="832803" y="850534"/>
                </a:lnTo>
                <a:lnTo>
                  <a:pt x="855981" y="865159"/>
                </a:lnTo>
                <a:lnTo>
                  <a:pt x="873125" y="876604"/>
                </a:lnTo>
                <a:lnTo>
                  <a:pt x="886542" y="886158"/>
                </a:lnTo>
                <a:lnTo>
                  <a:pt x="877281" y="872808"/>
                </a:lnTo>
                <a:lnTo>
                  <a:pt x="865882" y="855663"/>
                </a:lnTo>
                <a:lnTo>
                  <a:pt x="851317" y="832803"/>
                </a:lnTo>
                <a:lnTo>
                  <a:pt x="833585" y="804228"/>
                </a:lnTo>
                <a:lnTo>
                  <a:pt x="813954" y="771526"/>
                </a:lnTo>
                <a:lnTo>
                  <a:pt x="803505" y="753746"/>
                </a:lnTo>
                <a:lnTo>
                  <a:pt x="793057" y="734696"/>
                </a:lnTo>
                <a:lnTo>
                  <a:pt x="782291" y="715011"/>
                </a:lnTo>
                <a:lnTo>
                  <a:pt x="771209" y="694373"/>
                </a:lnTo>
                <a:lnTo>
                  <a:pt x="760443" y="673101"/>
                </a:lnTo>
                <a:lnTo>
                  <a:pt x="749678" y="650875"/>
                </a:lnTo>
                <a:lnTo>
                  <a:pt x="739229" y="628333"/>
                </a:lnTo>
                <a:lnTo>
                  <a:pt x="729097" y="605473"/>
                </a:lnTo>
                <a:lnTo>
                  <a:pt x="718965" y="582295"/>
                </a:lnTo>
                <a:lnTo>
                  <a:pt x="709149" y="558483"/>
                </a:lnTo>
                <a:lnTo>
                  <a:pt x="700283" y="534353"/>
                </a:lnTo>
                <a:lnTo>
                  <a:pt x="691734" y="510223"/>
                </a:lnTo>
                <a:lnTo>
                  <a:pt x="684135" y="485775"/>
                </a:lnTo>
                <a:lnTo>
                  <a:pt x="677169" y="461645"/>
                </a:lnTo>
                <a:lnTo>
                  <a:pt x="670836" y="436880"/>
                </a:lnTo>
                <a:lnTo>
                  <a:pt x="667987" y="424815"/>
                </a:lnTo>
                <a:lnTo>
                  <a:pt x="665454" y="412432"/>
                </a:lnTo>
                <a:lnTo>
                  <a:pt x="662921" y="400367"/>
                </a:lnTo>
                <a:lnTo>
                  <a:pt x="661021" y="388302"/>
                </a:lnTo>
                <a:lnTo>
                  <a:pt x="659438" y="376555"/>
                </a:lnTo>
                <a:lnTo>
                  <a:pt x="657854" y="364490"/>
                </a:lnTo>
                <a:lnTo>
                  <a:pt x="656904" y="353060"/>
                </a:lnTo>
                <a:lnTo>
                  <a:pt x="655954" y="340995"/>
                </a:lnTo>
                <a:lnTo>
                  <a:pt x="655638" y="329247"/>
                </a:lnTo>
                <a:lnTo>
                  <a:pt x="655638" y="317817"/>
                </a:lnTo>
                <a:lnTo>
                  <a:pt x="655638" y="295275"/>
                </a:lnTo>
                <a:lnTo>
                  <a:pt x="656904" y="274002"/>
                </a:lnTo>
                <a:lnTo>
                  <a:pt x="657854" y="253365"/>
                </a:lnTo>
                <a:lnTo>
                  <a:pt x="660387" y="233680"/>
                </a:lnTo>
                <a:lnTo>
                  <a:pt x="662604" y="215265"/>
                </a:lnTo>
                <a:lnTo>
                  <a:pt x="665770" y="197167"/>
                </a:lnTo>
                <a:lnTo>
                  <a:pt x="669570" y="180657"/>
                </a:lnTo>
                <a:lnTo>
                  <a:pt x="673369" y="164465"/>
                </a:lnTo>
                <a:lnTo>
                  <a:pt x="678119" y="149860"/>
                </a:lnTo>
                <a:lnTo>
                  <a:pt x="683502" y="135255"/>
                </a:lnTo>
                <a:lnTo>
                  <a:pt x="689201" y="122237"/>
                </a:lnTo>
                <a:lnTo>
                  <a:pt x="694900" y="109220"/>
                </a:lnTo>
                <a:lnTo>
                  <a:pt x="701550" y="97472"/>
                </a:lnTo>
                <a:lnTo>
                  <a:pt x="708516" y="86677"/>
                </a:lnTo>
                <a:lnTo>
                  <a:pt x="715798" y="76200"/>
                </a:lnTo>
                <a:lnTo>
                  <a:pt x="723081" y="66992"/>
                </a:lnTo>
                <a:lnTo>
                  <a:pt x="731313" y="57785"/>
                </a:lnTo>
                <a:lnTo>
                  <a:pt x="739862" y="50165"/>
                </a:lnTo>
                <a:lnTo>
                  <a:pt x="748411" y="42227"/>
                </a:lnTo>
                <a:lnTo>
                  <a:pt x="757594" y="35877"/>
                </a:lnTo>
                <a:lnTo>
                  <a:pt x="767093" y="29527"/>
                </a:lnTo>
                <a:lnTo>
                  <a:pt x="776908" y="24130"/>
                </a:lnTo>
                <a:lnTo>
                  <a:pt x="786724" y="19367"/>
                </a:lnTo>
                <a:lnTo>
                  <a:pt x="796856" y="15240"/>
                </a:lnTo>
                <a:lnTo>
                  <a:pt x="807305" y="11112"/>
                </a:lnTo>
                <a:lnTo>
                  <a:pt x="818387" y="7937"/>
                </a:lnTo>
                <a:lnTo>
                  <a:pt x="829469" y="5397"/>
                </a:lnTo>
                <a:lnTo>
                  <a:pt x="840551" y="3492"/>
                </a:lnTo>
                <a:lnTo>
                  <a:pt x="851950" y="1905"/>
                </a:lnTo>
                <a:lnTo>
                  <a:pt x="863666" y="635"/>
                </a:lnTo>
                <a:lnTo>
                  <a:pt x="875381" y="0"/>
                </a:lnTo>
                <a:close/>
              </a:path>
            </a:pathLst>
          </a:custGeom>
          <a:solidFill>
            <a:srgbClr val="5D7381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5743972" y="2576570"/>
            <a:ext cx="23919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组织调整是表面调整，需要匹配流程、制度、薪酬绩效</a:t>
            </a:r>
          </a:p>
        </p:txBody>
      </p:sp>
      <p:sp>
        <p:nvSpPr>
          <p:cNvPr id="22" name="矩形 21"/>
          <p:cNvSpPr/>
          <p:nvPr/>
        </p:nvSpPr>
        <p:spPr>
          <a:xfrm>
            <a:off x="8135885" y="3750821"/>
            <a:ext cx="214924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组织结构调整后，请留出充足的时间给予流程制度薪酬绩效等内在的调整</a:t>
            </a:r>
          </a:p>
        </p:txBody>
      </p:sp>
      <p:sp>
        <p:nvSpPr>
          <p:cNvPr id="23" name="矩形 22"/>
          <p:cNvSpPr/>
          <p:nvPr/>
        </p:nvSpPr>
        <p:spPr>
          <a:xfrm>
            <a:off x="5952339" y="5291673"/>
            <a:ext cx="2163186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调整组织后，需要宣贯调整的目的和意义，才能保证手脚和大脑共同作战</a:t>
            </a:r>
          </a:p>
        </p:txBody>
      </p:sp>
      <p:sp>
        <p:nvSpPr>
          <p:cNvPr id="24" name="矩形 23"/>
          <p:cNvSpPr/>
          <p:nvPr/>
        </p:nvSpPr>
        <p:spPr>
          <a:xfrm>
            <a:off x="6820904" y="3487873"/>
            <a:ext cx="491673" cy="377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7396939" y="4078934"/>
            <a:ext cx="49167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6803440" y="4650566"/>
            <a:ext cx="49167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6159848" y="4058472"/>
            <a:ext cx="49167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  <a:endParaRPr lang="zh-CN" altLang="en-US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0" y="6581033"/>
            <a:ext cx="12192000" cy="276965"/>
          </a:xfrm>
          <a:prstGeom prst="rect">
            <a:avLst/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矩形 30"/>
          <p:cNvSpPr/>
          <p:nvPr/>
        </p:nvSpPr>
        <p:spPr>
          <a:xfrm>
            <a:off x="1447580" y="1618786"/>
            <a:ext cx="3884397" cy="73866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管控活动根据企业的管控、组织和职责确定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专业活动根据公司内或行业内最佳实践设计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椭圆 20"/>
          <p:cNvSpPr/>
          <p:nvPr/>
        </p:nvSpPr>
        <p:spPr>
          <a:xfrm>
            <a:off x="2121955" y="2364835"/>
            <a:ext cx="3619089" cy="3619089"/>
          </a:xfrm>
          <a:prstGeom prst="ellipse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 rot="2166662">
            <a:off x="444293" y="285750"/>
            <a:ext cx="510321" cy="559490"/>
            <a:chOff x="10531216" y="5336498"/>
            <a:chExt cx="1234921" cy="1353905"/>
          </a:xfrm>
          <a:solidFill>
            <a:srgbClr val="C73346"/>
          </a:solidFill>
        </p:grpSpPr>
        <p:sp>
          <p:nvSpPr>
            <p:cNvPr id="3" name="椭圆 2"/>
            <p:cNvSpPr/>
            <p:nvPr/>
          </p:nvSpPr>
          <p:spPr>
            <a:xfrm>
              <a:off x="10683987" y="6134836"/>
              <a:ext cx="555567" cy="55556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4" name="椭圆 3"/>
            <p:cNvSpPr/>
            <p:nvPr/>
          </p:nvSpPr>
          <p:spPr>
            <a:xfrm>
              <a:off x="11483964" y="5530003"/>
              <a:ext cx="282173" cy="2821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5" name="等腰三角形 4"/>
            <p:cNvSpPr/>
            <p:nvPr/>
          </p:nvSpPr>
          <p:spPr>
            <a:xfrm rot="2864466">
              <a:off x="11175607" y="5587459"/>
              <a:ext cx="105546" cy="94712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10531216" y="5336498"/>
              <a:ext cx="394265" cy="39426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7" name="等腰三角形 6"/>
            <p:cNvSpPr/>
            <p:nvPr/>
          </p:nvSpPr>
          <p:spPr>
            <a:xfrm rot="16820430" flipH="1">
              <a:off x="11082829" y="5117517"/>
              <a:ext cx="67235" cy="86693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</p:grpSp>
      <p:sp>
        <p:nvSpPr>
          <p:cNvPr id="12" name="矩形 11"/>
          <p:cNvSpPr/>
          <p:nvPr/>
        </p:nvSpPr>
        <p:spPr>
          <a:xfrm>
            <a:off x="1170562" y="1123762"/>
            <a:ext cx="4570482" cy="369332"/>
          </a:xfrm>
          <a:prstGeom prst="rect">
            <a:avLst/>
          </a:prstGeom>
          <a:solidFill>
            <a:srgbClr val="C73346"/>
          </a:solidFill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不断沉淀创新，形成持续改进的机制和文化</a:t>
            </a:r>
          </a:p>
        </p:txBody>
      </p:sp>
      <p:sp>
        <p:nvSpPr>
          <p:cNvPr id="13" name="矩形 12"/>
          <p:cNvSpPr/>
          <p:nvPr/>
        </p:nvSpPr>
        <p:spPr>
          <a:xfrm>
            <a:off x="1094982" y="219486"/>
            <a:ext cx="44935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流程如何应对内外部环境的变化</a:t>
            </a:r>
          </a:p>
        </p:txBody>
      </p:sp>
      <p:sp>
        <p:nvSpPr>
          <p:cNvPr id="14" name="矩形 13"/>
          <p:cNvSpPr/>
          <p:nvPr/>
        </p:nvSpPr>
        <p:spPr>
          <a:xfrm>
            <a:off x="3010505" y="3585284"/>
            <a:ext cx="203132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建立持续优化机制</a:t>
            </a:r>
            <a:endParaRPr lang="en-US" altLang="zh-CN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定期回顾分析</a:t>
            </a:r>
          </a:p>
        </p:txBody>
      </p:sp>
      <p:sp>
        <p:nvSpPr>
          <p:cNvPr id="17" name="矩形 16"/>
          <p:cNvSpPr/>
          <p:nvPr/>
        </p:nvSpPr>
        <p:spPr>
          <a:xfrm>
            <a:off x="5518609" y="1885852"/>
            <a:ext cx="24416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外部环境是否发生了变化</a:t>
            </a:r>
          </a:p>
        </p:txBody>
      </p:sp>
      <p:sp>
        <p:nvSpPr>
          <p:cNvPr id="19" name="矩形 18"/>
          <p:cNvSpPr/>
          <p:nvPr/>
        </p:nvSpPr>
        <p:spPr>
          <a:xfrm>
            <a:off x="6122031" y="2603530"/>
            <a:ext cx="24416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客户需求是否发生了变化</a:t>
            </a:r>
          </a:p>
        </p:txBody>
      </p:sp>
      <p:sp>
        <p:nvSpPr>
          <p:cNvPr id="20" name="矩形 19"/>
          <p:cNvSpPr/>
          <p:nvPr/>
        </p:nvSpPr>
        <p:spPr>
          <a:xfrm>
            <a:off x="6492520" y="3354452"/>
            <a:ext cx="36728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现有流程运作效率与竞争对手相比如何</a:t>
            </a:r>
          </a:p>
        </p:txBody>
      </p:sp>
      <p:sp>
        <p:nvSpPr>
          <p:cNvPr id="29" name="KSO_Shape"/>
          <p:cNvSpPr/>
          <p:nvPr/>
        </p:nvSpPr>
        <p:spPr bwMode="auto">
          <a:xfrm rot="2162724">
            <a:off x="5067786" y="2119499"/>
            <a:ext cx="440028" cy="561738"/>
          </a:xfrm>
          <a:custGeom>
            <a:avLst/>
            <a:gdLst/>
            <a:ahLst/>
            <a:cxnLst/>
            <a:rect l="0" t="0" r="r" b="b"/>
            <a:pathLst>
              <a:path w="1182688" h="1511300">
                <a:moveTo>
                  <a:pt x="1182688" y="396875"/>
                </a:moveTo>
                <a:lnTo>
                  <a:pt x="1177297" y="403852"/>
                </a:lnTo>
                <a:lnTo>
                  <a:pt x="1171590" y="411781"/>
                </a:lnTo>
                <a:lnTo>
                  <a:pt x="1164296" y="422880"/>
                </a:lnTo>
                <a:lnTo>
                  <a:pt x="1155417" y="436834"/>
                </a:lnTo>
                <a:lnTo>
                  <a:pt x="1146221" y="453008"/>
                </a:lnTo>
                <a:lnTo>
                  <a:pt x="1141147" y="461888"/>
                </a:lnTo>
                <a:lnTo>
                  <a:pt x="1136074" y="471085"/>
                </a:lnTo>
                <a:lnTo>
                  <a:pt x="1131634" y="481233"/>
                </a:lnTo>
                <a:lnTo>
                  <a:pt x="1126560" y="492016"/>
                </a:lnTo>
                <a:lnTo>
                  <a:pt x="1121804" y="502482"/>
                </a:lnTo>
                <a:lnTo>
                  <a:pt x="1117681" y="513898"/>
                </a:lnTo>
                <a:lnTo>
                  <a:pt x="1113242" y="525950"/>
                </a:lnTo>
                <a:lnTo>
                  <a:pt x="1109120" y="538001"/>
                </a:lnTo>
                <a:lnTo>
                  <a:pt x="1105314" y="550686"/>
                </a:lnTo>
                <a:lnTo>
                  <a:pt x="1101826" y="563055"/>
                </a:lnTo>
                <a:lnTo>
                  <a:pt x="1099289" y="576057"/>
                </a:lnTo>
                <a:lnTo>
                  <a:pt x="1096435" y="589694"/>
                </a:lnTo>
                <a:lnTo>
                  <a:pt x="1094533" y="603331"/>
                </a:lnTo>
                <a:lnTo>
                  <a:pt x="1093264" y="616968"/>
                </a:lnTo>
                <a:lnTo>
                  <a:pt x="1092630" y="630922"/>
                </a:lnTo>
                <a:lnTo>
                  <a:pt x="1092630" y="645193"/>
                </a:lnTo>
                <a:lnTo>
                  <a:pt x="1093264" y="659464"/>
                </a:lnTo>
                <a:lnTo>
                  <a:pt x="1093899" y="666441"/>
                </a:lnTo>
                <a:lnTo>
                  <a:pt x="1094850" y="673735"/>
                </a:lnTo>
                <a:lnTo>
                  <a:pt x="1095801" y="681029"/>
                </a:lnTo>
                <a:lnTo>
                  <a:pt x="1097070" y="688323"/>
                </a:lnTo>
                <a:lnTo>
                  <a:pt x="1098972" y="695617"/>
                </a:lnTo>
                <a:lnTo>
                  <a:pt x="1100558" y="702912"/>
                </a:lnTo>
                <a:lnTo>
                  <a:pt x="1107851" y="732405"/>
                </a:lnTo>
                <a:lnTo>
                  <a:pt x="1115462" y="763167"/>
                </a:lnTo>
                <a:lnTo>
                  <a:pt x="1123072" y="794881"/>
                </a:lnTo>
                <a:lnTo>
                  <a:pt x="1130366" y="827863"/>
                </a:lnTo>
                <a:lnTo>
                  <a:pt x="1133537" y="844671"/>
                </a:lnTo>
                <a:lnTo>
                  <a:pt x="1136391" y="861163"/>
                </a:lnTo>
                <a:lnTo>
                  <a:pt x="1139562" y="878288"/>
                </a:lnTo>
                <a:lnTo>
                  <a:pt x="1142099" y="895413"/>
                </a:lnTo>
                <a:lnTo>
                  <a:pt x="1144953" y="912856"/>
                </a:lnTo>
                <a:lnTo>
                  <a:pt x="1146855" y="930298"/>
                </a:lnTo>
                <a:lnTo>
                  <a:pt x="1148758" y="947424"/>
                </a:lnTo>
                <a:lnTo>
                  <a:pt x="1150661" y="965183"/>
                </a:lnTo>
                <a:lnTo>
                  <a:pt x="1151612" y="982943"/>
                </a:lnTo>
                <a:lnTo>
                  <a:pt x="1152246" y="1000385"/>
                </a:lnTo>
                <a:lnTo>
                  <a:pt x="1152880" y="1018462"/>
                </a:lnTo>
                <a:lnTo>
                  <a:pt x="1152563" y="1036222"/>
                </a:lnTo>
                <a:lnTo>
                  <a:pt x="1152246" y="1053981"/>
                </a:lnTo>
                <a:lnTo>
                  <a:pt x="1150978" y="1071741"/>
                </a:lnTo>
                <a:lnTo>
                  <a:pt x="1149392" y="1089501"/>
                </a:lnTo>
                <a:lnTo>
                  <a:pt x="1147172" y="1107260"/>
                </a:lnTo>
                <a:lnTo>
                  <a:pt x="1144636" y="1125337"/>
                </a:lnTo>
                <a:lnTo>
                  <a:pt x="1141147" y="1142462"/>
                </a:lnTo>
                <a:lnTo>
                  <a:pt x="1137342" y="1160222"/>
                </a:lnTo>
                <a:lnTo>
                  <a:pt x="1132585" y="1177664"/>
                </a:lnTo>
                <a:lnTo>
                  <a:pt x="1127195" y="1194790"/>
                </a:lnTo>
                <a:lnTo>
                  <a:pt x="1121170" y="1212232"/>
                </a:lnTo>
                <a:lnTo>
                  <a:pt x="1114193" y="1229040"/>
                </a:lnTo>
                <a:lnTo>
                  <a:pt x="1106900" y="1246166"/>
                </a:lnTo>
                <a:lnTo>
                  <a:pt x="1105949" y="1248386"/>
                </a:lnTo>
                <a:lnTo>
                  <a:pt x="1102460" y="1255680"/>
                </a:lnTo>
                <a:lnTo>
                  <a:pt x="1096752" y="1266145"/>
                </a:lnTo>
                <a:lnTo>
                  <a:pt x="1093264" y="1272805"/>
                </a:lnTo>
                <a:lnTo>
                  <a:pt x="1088825" y="1280099"/>
                </a:lnTo>
                <a:lnTo>
                  <a:pt x="1083751" y="1288662"/>
                </a:lnTo>
                <a:lnTo>
                  <a:pt x="1078360" y="1297225"/>
                </a:lnTo>
                <a:lnTo>
                  <a:pt x="1071701" y="1306422"/>
                </a:lnTo>
                <a:lnTo>
                  <a:pt x="1064091" y="1316253"/>
                </a:lnTo>
                <a:lnTo>
                  <a:pt x="1056163" y="1326084"/>
                </a:lnTo>
                <a:lnTo>
                  <a:pt x="1047601" y="1336867"/>
                </a:lnTo>
                <a:lnTo>
                  <a:pt x="1037771" y="1347649"/>
                </a:lnTo>
                <a:lnTo>
                  <a:pt x="1027306" y="1358432"/>
                </a:lnTo>
                <a:lnTo>
                  <a:pt x="1015890" y="1369849"/>
                </a:lnTo>
                <a:lnTo>
                  <a:pt x="1003523" y="1380949"/>
                </a:lnTo>
                <a:lnTo>
                  <a:pt x="990205" y="1391731"/>
                </a:lnTo>
                <a:lnTo>
                  <a:pt x="975935" y="1403148"/>
                </a:lnTo>
                <a:lnTo>
                  <a:pt x="961031" y="1413931"/>
                </a:lnTo>
                <a:lnTo>
                  <a:pt x="944542" y="1424396"/>
                </a:lnTo>
                <a:lnTo>
                  <a:pt x="936297" y="1429788"/>
                </a:lnTo>
                <a:lnTo>
                  <a:pt x="927418" y="1435179"/>
                </a:lnTo>
                <a:lnTo>
                  <a:pt x="918539" y="1440253"/>
                </a:lnTo>
                <a:lnTo>
                  <a:pt x="909343" y="1445327"/>
                </a:lnTo>
                <a:lnTo>
                  <a:pt x="899513" y="1449767"/>
                </a:lnTo>
                <a:lnTo>
                  <a:pt x="889999" y="1454524"/>
                </a:lnTo>
                <a:lnTo>
                  <a:pt x="879535" y="1459281"/>
                </a:lnTo>
                <a:lnTo>
                  <a:pt x="869070" y="1463721"/>
                </a:lnTo>
                <a:lnTo>
                  <a:pt x="858606" y="1468161"/>
                </a:lnTo>
                <a:lnTo>
                  <a:pt x="847824" y="1472284"/>
                </a:lnTo>
                <a:lnTo>
                  <a:pt x="836408" y="1476089"/>
                </a:lnTo>
                <a:lnTo>
                  <a:pt x="824993" y="1480212"/>
                </a:lnTo>
                <a:lnTo>
                  <a:pt x="813260" y="1483701"/>
                </a:lnTo>
                <a:lnTo>
                  <a:pt x="801210" y="1487189"/>
                </a:lnTo>
                <a:lnTo>
                  <a:pt x="788525" y="1490361"/>
                </a:lnTo>
                <a:lnTo>
                  <a:pt x="775841" y="1493532"/>
                </a:lnTo>
                <a:lnTo>
                  <a:pt x="762840" y="1496386"/>
                </a:lnTo>
                <a:lnTo>
                  <a:pt x="749521" y="1499240"/>
                </a:lnTo>
                <a:lnTo>
                  <a:pt x="735886" y="1501460"/>
                </a:lnTo>
                <a:lnTo>
                  <a:pt x="722250" y="1503363"/>
                </a:lnTo>
                <a:lnTo>
                  <a:pt x="722250" y="1489409"/>
                </a:lnTo>
                <a:lnTo>
                  <a:pt x="722567" y="1475772"/>
                </a:lnTo>
                <a:lnTo>
                  <a:pt x="723836" y="1449133"/>
                </a:lnTo>
                <a:lnTo>
                  <a:pt x="725104" y="1422811"/>
                </a:lnTo>
                <a:lnTo>
                  <a:pt x="727324" y="1396488"/>
                </a:lnTo>
                <a:lnTo>
                  <a:pt x="728592" y="1369215"/>
                </a:lnTo>
                <a:lnTo>
                  <a:pt x="729861" y="1340990"/>
                </a:lnTo>
                <a:lnTo>
                  <a:pt x="730495" y="1310227"/>
                </a:lnTo>
                <a:lnTo>
                  <a:pt x="730495" y="1294053"/>
                </a:lnTo>
                <a:lnTo>
                  <a:pt x="730495" y="1277562"/>
                </a:lnTo>
                <a:lnTo>
                  <a:pt x="729861" y="1259803"/>
                </a:lnTo>
                <a:lnTo>
                  <a:pt x="729227" y="1241409"/>
                </a:lnTo>
                <a:lnTo>
                  <a:pt x="728275" y="1222063"/>
                </a:lnTo>
                <a:lnTo>
                  <a:pt x="727007" y="1201767"/>
                </a:lnTo>
                <a:lnTo>
                  <a:pt x="724787" y="1180519"/>
                </a:lnTo>
                <a:lnTo>
                  <a:pt x="722884" y="1158319"/>
                </a:lnTo>
                <a:lnTo>
                  <a:pt x="720348" y="1134534"/>
                </a:lnTo>
                <a:lnTo>
                  <a:pt x="716859" y="1109480"/>
                </a:lnTo>
                <a:lnTo>
                  <a:pt x="713054" y="1083158"/>
                </a:lnTo>
                <a:lnTo>
                  <a:pt x="709249" y="1055567"/>
                </a:lnTo>
                <a:lnTo>
                  <a:pt x="704492" y="1026390"/>
                </a:lnTo>
                <a:lnTo>
                  <a:pt x="699101" y="995945"/>
                </a:lnTo>
                <a:lnTo>
                  <a:pt x="693076" y="963598"/>
                </a:lnTo>
                <a:lnTo>
                  <a:pt x="686417" y="929664"/>
                </a:lnTo>
                <a:lnTo>
                  <a:pt x="679441" y="893828"/>
                </a:lnTo>
                <a:lnTo>
                  <a:pt x="671513" y="856088"/>
                </a:lnTo>
                <a:lnTo>
                  <a:pt x="678490" y="835475"/>
                </a:lnTo>
                <a:lnTo>
                  <a:pt x="686100" y="815178"/>
                </a:lnTo>
                <a:lnTo>
                  <a:pt x="694345" y="795198"/>
                </a:lnTo>
                <a:lnTo>
                  <a:pt x="702590" y="775219"/>
                </a:lnTo>
                <a:lnTo>
                  <a:pt x="711469" y="755556"/>
                </a:lnTo>
                <a:lnTo>
                  <a:pt x="721299" y="735894"/>
                </a:lnTo>
                <a:lnTo>
                  <a:pt x="730812" y="716548"/>
                </a:lnTo>
                <a:lnTo>
                  <a:pt x="741594" y="697520"/>
                </a:lnTo>
                <a:lnTo>
                  <a:pt x="752692" y="678809"/>
                </a:lnTo>
                <a:lnTo>
                  <a:pt x="764108" y="660415"/>
                </a:lnTo>
                <a:lnTo>
                  <a:pt x="776158" y="642973"/>
                </a:lnTo>
                <a:lnTo>
                  <a:pt x="788842" y="625213"/>
                </a:lnTo>
                <a:lnTo>
                  <a:pt x="802161" y="608088"/>
                </a:lnTo>
                <a:lnTo>
                  <a:pt x="816114" y="591597"/>
                </a:lnTo>
                <a:lnTo>
                  <a:pt x="830700" y="575106"/>
                </a:lnTo>
                <a:lnTo>
                  <a:pt x="838311" y="567177"/>
                </a:lnTo>
                <a:lnTo>
                  <a:pt x="845922" y="559566"/>
                </a:lnTo>
                <a:lnTo>
                  <a:pt x="853532" y="551955"/>
                </a:lnTo>
                <a:lnTo>
                  <a:pt x="861460" y="544661"/>
                </a:lnTo>
                <a:lnTo>
                  <a:pt x="869387" y="537367"/>
                </a:lnTo>
                <a:lnTo>
                  <a:pt x="877949" y="529755"/>
                </a:lnTo>
                <a:lnTo>
                  <a:pt x="886194" y="522778"/>
                </a:lnTo>
                <a:lnTo>
                  <a:pt x="894756" y="515801"/>
                </a:lnTo>
                <a:lnTo>
                  <a:pt x="903952" y="508824"/>
                </a:lnTo>
                <a:lnTo>
                  <a:pt x="912831" y="502164"/>
                </a:lnTo>
                <a:lnTo>
                  <a:pt x="922027" y="495822"/>
                </a:lnTo>
                <a:lnTo>
                  <a:pt x="931223" y="489479"/>
                </a:lnTo>
                <a:lnTo>
                  <a:pt x="940419" y="483136"/>
                </a:lnTo>
                <a:lnTo>
                  <a:pt x="950249" y="477111"/>
                </a:lnTo>
                <a:lnTo>
                  <a:pt x="960080" y="471402"/>
                </a:lnTo>
                <a:lnTo>
                  <a:pt x="970227" y="466011"/>
                </a:lnTo>
                <a:lnTo>
                  <a:pt x="980057" y="460302"/>
                </a:lnTo>
                <a:lnTo>
                  <a:pt x="990522" y="455228"/>
                </a:lnTo>
                <a:lnTo>
                  <a:pt x="1001304" y="449837"/>
                </a:lnTo>
                <a:lnTo>
                  <a:pt x="1011768" y="444763"/>
                </a:lnTo>
                <a:lnTo>
                  <a:pt x="1022867" y="440323"/>
                </a:lnTo>
                <a:lnTo>
                  <a:pt x="1033965" y="435566"/>
                </a:lnTo>
                <a:lnTo>
                  <a:pt x="1045064" y="431126"/>
                </a:lnTo>
                <a:lnTo>
                  <a:pt x="1056480" y="427320"/>
                </a:lnTo>
                <a:lnTo>
                  <a:pt x="1068530" y="423198"/>
                </a:lnTo>
                <a:lnTo>
                  <a:pt x="1080263" y="419392"/>
                </a:lnTo>
                <a:lnTo>
                  <a:pt x="1092313" y="415903"/>
                </a:lnTo>
                <a:lnTo>
                  <a:pt x="1104680" y="412415"/>
                </a:lnTo>
                <a:lnTo>
                  <a:pt x="1117364" y="409561"/>
                </a:lnTo>
                <a:lnTo>
                  <a:pt x="1129732" y="406706"/>
                </a:lnTo>
                <a:lnTo>
                  <a:pt x="1142416" y="403852"/>
                </a:lnTo>
                <a:lnTo>
                  <a:pt x="1155417" y="401315"/>
                </a:lnTo>
                <a:lnTo>
                  <a:pt x="1168736" y="399095"/>
                </a:lnTo>
                <a:lnTo>
                  <a:pt x="1182688" y="396875"/>
                </a:lnTo>
                <a:close/>
                <a:moveTo>
                  <a:pt x="0" y="396875"/>
                </a:moveTo>
                <a:lnTo>
                  <a:pt x="16483" y="399412"/>
                </a:lnTo>
                <a:lnTo>
                  <a:pt x="32015" y="402267"/>
                </a:lnTo>
                <a:lnTo>
                  <a:pt x="47547" y="405438"/>
                </a:lnTo>
                <a:lnTo>
                  <a:pt x="63079" y="408927"/>
                </a:lnTo>
                <a:lnTo>
                  <a:pt x="77977" y="412415"/>
                </a:lnTo>
                <a:lnTo>
                  <a:pt x="92558" y="416538"/>
                </a:lnTo>
                <a:lnTo>
                  <a:pt x="107456" y="420978"/>
                </a:lnTo>
                <a:lnTo>
                  <a:pt x="121403" y="425418"/>
                </a:lnTo>
                <a:lnTo>
                  <a:pt x="135350" y="430492"/>
                </a:lnTo>
                <a:lnTo>
                  <a:pt x="148980" y="435883"/>
                </a:lnTo>
                <a:lnTo>
                  <a:pt x="162293" y="441275"/>
                </a:lnTo>
                <a:lnTo>
                  <a:pt x="175289" y="447300"/>
                </a:lnTo>
                <a:lnTo>
                  <a:pt x="187969" y="453326"/>
                </a:lnTo>
                <a:lnTo>
                  <a:pt x="200648" y="459669"/>
                </a:lnTo>
                <a:lnTo>
                  <a:pt x="213010" y="466329"/>
                </a:lnTo>
                <a:lnTo>
                  <a:pt x="225055" y="472989"/>
                </a:lnTo>
                <a:lnTo>
                  <a:pt x="236466" y="479966"/>
                </a:lnTo>
                <a:lnTo>
                  <a:pt x="247878" y="487260"/>
                </a:lnTo>
                <a:lnTo>
                  <a:pt x="259289" y="494871"/>
                </a:lnTo>
                <a:lnTo>
                  <a:pt x="270383" y="502482"/>
                </a:lnTo>
                <a:lnTo>
                  <a:pt x="280843" y="510411"/>
                </a:lnTo>
                <a:lnTo>
                  <a:pt x="291621" y="518974"/>
                </a:lnTo>
                <a:lnTo>
                  <a:pt x="301447" y="527536"/>
                </a:lnTo>
                <a:lnTo>
                  <a:pt x="311590" y="536099"/>
                </a:lnTo>
                <a:lnTo>
                  <a:pt x="321734" y="544979"/>
                </a:lnTo>
                <a:lnTo>
                  <a:pt x="330926" y="553859"/>
                </a:lnTo>
                <a:lnTo>
                  <a:pt x="340118" y="563056"/>
                </a:lnTo>
                <a:lnTo>
                  <a:pt x="349311" y="572570"/>
                </a:lnTo>
                <a:lnTo>
                  <a:pt x="358186" y="582084"/>
                </a:lnTo>
                <a:lnTo>
                  <a:pt x="367062" y="592233"/>
                </a:lnTo>
                <a:lnTo>
                  <a:pt x="375304" y="602064"/>
                </a:lnTo>
                <a:lnTo>
                  <a:pt x="383545" y="612212"/>
                </a:lnTo>
                <a:lnTo>
                  <a:pt x="391470" y="622678"/>
                </a:lnTo>
                <a:lnTo>
                  <a:pt x="399077" y="632826"/>
                </a:lnTo>
                <a:lnTo>
                  <a:pt x="407002" y="643609"/>
                </a:lnTo>
                <a:lnTo>
                  <a:pt x="414292" y="654075"/>
                </a:lnTo>
                <a:lnTo>
                  <a:pt x="421266" y="665174"/>
                </a:lnTo>
                <a:lnTo>
                  <a:pt x="428239" y="676274"/>
                </a:lnTo>
                <a:lnTo>
                  <a:pt x="434896" y="687691"/>
                </a:lnTo>
                <a:lnTo>
                  <a:pt x="441552" y="698474"/>
                </a:lnTo>
                <a:lnTo>
                  <a:pt x="447892" y="709891"/>
                </a:lnTo>
                <a:lnTo>
                  <a:pt x="453914" y="721625"/>
                </a:lnTo>
                <a:lnTo>
                  <a:pt x="459937" y="733359"/>
                </a:lnTo>
                <a:lnTo>
                  <a:pt x="465960" y="744776"/>
                </a:lnTo>
                <a:lnTo>
                  <a:pt x="471348" y="756510"/>
                </a:lnTo>
                <a:lnTo>
                  <a:pt x="476737" y="768562"/>
                </a:lnTo>
                <a:lnTo>
                  <a:pt x="487197" y="792664"/>
                </a:lnTo>
                <a:lnTo>
                  <a:pt x="496707" y="816450"/>
                </a:lnTo>
                <a:lnTo>
                  <a:pt x="505899" y="841186"/>
                </a:lnTo>
                <a:lnTo>
                  <a:pt x="514141" y="865923"/>
                </a:lnTo>
                <a:lnTo>
                  <a:pt x="521748" y="890977"/>
                </a:lnTo>
                <a:lnTo>
                  <a:pt x="528722" y="915397"/>
                </a:lnTo>
                <a:lnTo>
                  <a:pt x="535378" y="940451"/>
                </a:lnTo>
                <a:lnTo>
                  <a:pt x="541401" y="965822"/>
                </a:lnTo>
                <a:lnTo>
                  <a:pt x="546789" y="990876"/>
                </a:lnTo>
                <a:lnTo>
                  <a:pt x="551861" y="1015613"/>
                </a:lnTo>
                <a:lnTo>
                  <a:pt x="556616" y="1040667"/>
                </a:lnTo>
                <a:lnTo>
                  <a:pt x="560419" y="1065086"/>
                </a:lnTo>
                <a:lnTo>
                  <a:pt x="563906" y="1089506"/>
                </a:lnTo>
                <a:lnTo>
                  <a:pt x="567076" y="1113926"/>
                </a:lnTo>
                <a:lnTo>
                  <a:pt x="569929" y="1137394"/>
                </a:lnTo>
                <a:lnTo>
                  <a:pt x="572148" y="1161179"/>
                </a:lnTo>
                <a:lnTo>
                  <a:pt x="574050" y="1184647"/>
                </a:lnTo>
                <a:lnTo>
                  <a:pt x="575951" y="1207164"/>
                </a:lnTo>
                <a:lnTo>
                  <a:pt x="577219" y="1229681"/>
                </a:lnTo>
                <a:lnTo>
                  <a:pt x="578170" y="1251247"/>
                </a:lnTo>
                <a:lnTo>
                  <a:pt x="578804" y="1272495"/>
                </a:lnTo>
                <a:lnTo>
                  <a:pt x="579438" y="1293109"/>
                </a:lnTo>
                <a:lnTo>
                  <a:pt x="579438" y="1313089"/>
                </a:lnTo>
                <a:lnTo>
                  <a:pt x="579438" y="1350828"/>
                </a:lnTo>
                <a:lnTo>
                  <a:pt x="578804" y="1385396"/>
                </a:lnTo>
                <a:lnTo>
                  <a:pt x="577853" y="1416793"/>
                </a:lnTo>
                <a:lnTo>
                  <a:pt x="576585" y="1444067"/>
                </a:lnTo>
                <a:lnTo>
                  <a:pt x="574684" y="1467535"/>
                </a:lnTo>
                <a:lnTo>
                  <a:pt x="573099" y="1486246"/>
                </a:lnTo>
                <a:lnTo>
                  <a:pt x="571831" y="1499883"/>
                </a:lnTo>
                <a:lnTo>
                  <a:pt x="570880" y="1511300"/>
                </a:lnTo>
                <a:lnTo>
                  <a:pt x="552495" y="1511300"/>
                </a:lnTo>
                <a:lnTo>
                  <a:pt x="534744" y="1510666"/>
                </a:lnTo>
                <a:lnTo>
                  <a:pt x="517627" y="1509397"/>
                </a:lnTo>
                <a:lnTo>
                  <a:pt x="500510" y="1508446"/>
                </a:lnTo>
                <a:lnTo>
                  <a:pt x="484344" y="1506860"/>
                </a:lnTo>
                <a:lnTo>
                  <a:pt x="468179" y="1504957"/>
                </a:lnTo>
                <a:lnTo>
                  <a:pt x="452647" y="1502420"/>
                </a:lnTo>
                <a:lnTo>
                  <a:pt x="437115" y="1499883"/>
                </a:lnTo>
                <a:lnTo>
                  <a:pt x="422217" y="1497346"/>
                </a:lnTo>
                <a:lnTo>
                  <a:pt x="407636" y="1493858"/>
                </a:lnTo>
                <a:lnTo>
                  <a:pt x="393688" y="1490369"/>
                </a:lnTo>
                <a:lnTo>
                  <a:pt x="379424" y="1486881"/>
                </a:lnTo>
                <a:lnTo>
                  <a:pt x="366111" y="1482758"/>
                </a:lnTo>
                <a:lnTo>
                  <a:pt x="353115" y="1478952"/>
                </a:lnTo>
                <a:lnTo>
                  <a:pt x="340435" y="1474512"/>
                </a:lnTo>
                <a:lnTo>
                  <a:pt x="328390" y="1469755"/>
                </a:lnTo>
                <a:lnTo>
                  <a:pt x="316345" y="1465315"/>
                </a:lnTo>
                <a:lnTo>
                  <a:pt x="304617" y="1460241"/>
                </a:lnTo>
                <a:lnTo>
                  <a:pt x="293523" y="1455167"/>
                </a:lnTo>
                <a:lnTo>
                  <a:pt x="282745" y="1449775"/>
                </a:lnTo>
                <a:lnTo>
                  <a:pt x="271968" y="1444384"/>
                </a:lnTo>
                <a:lnTo>
                  <a:pt x="261508" y="1438993"/>
                </a:lnTo>
                <a:lnTo>
                  <a:pt x="251681" y="1433284"/>
                </a:lnTo>
                <a:lnTo>
                  <a:pt x="242172" y="1427576"/>
                </a:lnTo>
                <a:lnTo>
                  <a:pt x="232980" y="1421550"/>
                </a:lnTo>
                <a:lnTo>
                  <a:pt x="224104" y="1415524"/>
                </a:lnTo>
                <a:lnTo>
                  <a:pt x="215229" y="1409499"/>
                </a:lnTo>
                <a:lnTo>
                  <a:pt x="206987" y="1403473"/>
                </a:lnTo>
                <a:lnTo>
                  <a:pt x="199063" y="1397130"/>
                </a:lnTo>
                <a:lnTo>
                  <a:pt x="190821" y="1391105"/>
                </a:lnTo>
                <a:lnTo>
                  <a:pt x="183531" y="1384762"/>
                </a:lnTo>
                <a:lnTo>
                  <a:pt x="176240" y="1378736"/>
                </a:lnTo>
                <a:lnTo>
                  <a:pt x="162927" y="1366051"/>
                </a:lnTo>
                <a:lnTo>
                  <a:pt x="150565" y="1354317"/>
                </a:lnTo>
                <a:lnTo>
                  <a:pt x="139471" y="1341948"/>
                </a:lnTo>
                <a:lnTo>
                  <a:pt x="129327" y="1330214"/>
                </a:lnTo>
                <a:lnTo>
                  <a:pt x="120135" y="1318480"/>
                </a:lnTo>
                <a:lnTo>
                  <a:pt x="111577" y="1307380"/>
                </a:lnTo>
                <a:lnTo>
                  <a:pt x="104286" y="1297232"/>
                </a:lnTo>
                <a:lnTo>
                  <a:pt x="97946" y="1287400"/>
                </a:lnTo>
                <a:lnTo>
                  <a:pt x="92558" y="1278520"/>
                </a:lnTo>
                <a:lnTo>
                  <a:pt x="88120" y="1270592"/>
                </a:lnTo>
                <a:lnTo>
                  <a:pt x="83999" y="1263615"/>
                </a:lnTo>
                <a:lnTo>
                  <a:pt x="81147" y="1257589"/>
                </a:lnTo>
                <a:lnTo>
                  <a:pt x="77026" y="1249344"/>
                </a:lnTo>
                <a:lnTo>
                  <a:pt x="75758" y="1246172"/>
                </a:lnTo>
                <a:lnTo>
                  <a:pt x="68150" y="1229047"/>
                </a:lnTo>
                <a:lnTo>
                  <a:pt x="61494" y="1212239"/>
                </a:lnTo>
                <a:lnTo>
                  <a:pt x="55471" y="1194796"/>
                </a:lnTo>
                <a:lnTo>
                  <a:pt x="50083" y="1177670"/>
                </a:lnTo>
                <a:lnTo>
                  <a:pt x="45328" y="1160228"/>
                </a:lnTo>
                <a:lnTo>
                  <a:pt x="41207" y="1142468"/>
                </a:lnTo>
                <a:lnTo>
                  <a:pt x="38037" y="1125343"/>
                </a:lnTo>
                <a:lnTo>
                  <a:pt x="35502" y="1107266"/>
                </a:lnTo>
                <a:lnTo>
                  <a:pt x="32966" y="1089506"/>
                </a:lnTo>
                <a:lnTo>
                  <a:pt x="31381" y="1071746"/>
                </a:lnTo>
                <a:lnTo>
                  <a:pt x="30430" y="1053986"/>
                </a:lnTo>
                <a:lnTo>
                  <a:pt x="29796" y="1036227"/>
                </a:lnTo>
                <a:lnTo>
                  <a:pt x="29796" y="1018467"/>
                </a:lnTo>
                <a:lnTo>
                  <a:pt x="30113" y="1000390"/>
                </a:lnTo>
                <a:lnTo>
                  <a:pt x="31064" y="982947"/>
                </a:lnTo>
                <a:lnTo>
                  <a:pt x="32015" y="965188"/>
                </a:lnTo>
                <a:lnTo>
                  <a:pt x="33600" y="947428"/>
                </a:lnTo>
                <a:lnTo>
                  <a:pt x="35502" y="930302"/>
                </a:lnTo>
                <a:lnTo>
                  <a:pt x="37720" y="912860"/>
                </a:lnTo>
                <a:lnTo>
                  <a:pt x="39939" y="895417"/>
                </a:lnTo>
                <a:lnTo>
                  <a:pt x="42792" y="878292"/>
                </a:lnTo>
                <a:lnTo>
                  <a:pt x="45645" y="861166"/>
                </a:lnTo>
                <a:lnTo>
                  <a:pt x="49132" y="844675"/>
                </a:lnTo>
                <a:lnTo>
                  <a:pt x="52301" y="827867"/>
                </a:lnTo>
                <a:lnTo>
                  <a:pt x="59275" y="794884"/>
                </a:lnTo>
                <a:lnTo>
                  <a:pt x="66566" y="763170"/>
                </a:lnTo>
                <a:lnTo>
                  <a:pt x="74490" y="732408"/>
                </a:lnTo>
                <a:lnTo>
                  <a:pt x="82097" y="702914"/>
                </a:lnTo>
                <a:lnTo>
                  <a:pt x="83682" y="695620"/>
                </a:lnTo>
                <a:lnTo>
                  <a:pt x="85267" y="688326"/>
                </a:lnTo>
                <a:lnTo>
                  <a:pt x="86535" y="681031"/>
                </a:lnTo>
                <a:lnTo>
                  <a:pt x="87803" y="673737"/>
                </a:lnTo>
                <a:lnTo>
                  <a:pt x="88437" y="666443"/>
                </a:lnTo>
                <a:lnTo>
                  <a:pt x="89071" y="659466"/>
                </a:lnTo>
                <a:lnTo>
                  <a:pt x="89705" y="645195"/>
                </a:lnTo>
                <a:lnTo>
                  <a:pt x="89705" y="630924"/>
                </a:lnTo>
                <a:lnTo>
                  <a:pt x="89071" y="616969"/>
                </a:lnTo>
                <a:lnTo>
                  <a:pt x="87803" y="603332"/>
                </a:lnTo>
                <a:lnTo>
                  <a:pt x="85901" y="589696"/>
                </a:lnTo>
                <a:lnTo>
                  <a:pt x="83365" y="576059"/>
                </a:lnTo>
                <a:lnTo>
                  <a:pt x="80196" y="563056"/>
                </a:lnTo>
                <a:lnTo>
                  <a:pt x="77026" y="550687"/>
                </a:lnTo>
                <a:lnTo>
                  <a:pt x="73222" y="538002"/>
                </a:lnTo>
                <a:lnTo>
                  <a:pt x="69418" y="525951"/>
                </a:lnTo>
                <a:lnTo>
                  <a:pt x="64981" y="513899"/>
                </a:lnTo>
                <a:lnTo>
                  <a:pt x="60543" y="502482"/>
                </a:lnTo>
                <a:lnTo>
                  <a:pt x="55788" y="492017"/>
                </a:lnTo>
                <a:lnTo>
                  <a:pt x="51034" y="481234"/>
                </a:lnTo>
                <a:lnTo>
                  <a:pt x="45962" y="471086"/>
                </a:lnTo>
                <a:lnTo>
                  <a:pt x="41207" y="461889"/>
                </a:lnTo>
                <a:lnTo>
                  <a:pt x="36452" y="453009"/>
                </a:lnTo>
                <a:lnTo>
                  <a:pt x="26943" y="436835"/>
                </a:lnTo>
                <a:lnTo>
                  <a:pt x="18385" y="422881"/>
                </a:lnTo>
                <a:lnTo>
                  <a:pt x="11094" y="411781"/>
                </a:lnTo>
                <a:lnTo>
                  <a:pt x="5072" y="403852"/>
                </a:lnTo>
                <a:lnTo>
                  <a:pt x="0" y="396875"/>
                </a:lnTo>
                <a:close/>
                <a:moveTo>
                  <a:pt x="588169" y="0"/>
                </a:moveTo>
                <a:lnTo>
                  <a:pt x="607233" y="20657"/>
                </a:lnTo>
                <a:lnTo>
                  <a:pt x="625661" y="40678"/>
                </a:lnTo>
                <a:lnTo>
                  <a:pt x="642501" y="60699"/>
                </a:lnTo>
                <a:lnTo>
                  <a:pt x="658388" y="80085"/>
                </a:lnTo>
                <a:lnTo>
                  <a:pt x="673003" y="99471"/>
                </a:lnTo>
                <a:lnTo>
                  <a:pt x="687301" y="118538"/>
                </a:lnTo>
                <a:lnTo>
                  <a:pt x="700010" y="136653"/>
                </a:lnTo>
                <a:lnTo>
                  <a:pt x="711766" y="154767"/>
                </a:lnTo>
                <a:lnTo>
                  <a:pt x="722887" y="172564"/>
                </a:lnTo>
                <a:lnTo>
                  <a:pt x="733054" y="189725"/>
                </a:lnTo>
                <a:lnTo>
                  <a:pt x="742268" y="206568"/>
                </a:lnTo>
                <a:lnTo>
                  <a:pt x="750847" y="223093"/>
                </a:lnTo>
                <a:lnTo>
                  <a:pt x="758790" y="238665"/>
                </a:lnTo>
                <a:lnTo>
                  <a:pt x="765780" y="253920"/>
                </a:lnTo>
                <a:lnTo>
                  <a:pt x="772135" y="268856"/>
                </a:lnTo>
                <a:lnTo>
                  <a:pt x="777854" y="282521"/>
                </a:lnTo>
                <a:lnTo>
                  <a:pt x="782620" y="295869"/>
                </a:lnTo>
                <a:lnTo>
                  <a:pt x="787068" y="308581"/>
                </a:lnTo>
                <a:lnTo>
                  <a:pt x="791199" y="320339"/>
                </a:lnTo>
                <a:lnTo>
                  <a:pt x="794376" y="331780"/>
                </a:lnTo>
                <a:lnTo>
                  <a:pt x="797553" y="342585"/>
                </a:lnTo>
                <a:lnTo>
                  <a:pt x="799777" y="352119"/>
                </a:lnTo>
                <a:lnTo>
                  <a:pt x="803272" y="369280"/>
                </a:lnTo>
                <a:lnTo>
                  <a:pt x="806132" y="382945"/>
                </a:lnTo>
                <a:lnTo>
                  <a:pt x="807403" y="393115"/>
                </a:lnTo>
                <a:lnTo>
                  <a:pt x="808038" y="399153"/>
                </a:lnTo>
                <a:lnTo>
                  <a:pt x="808038" y="401377"/>
                </a:lnTo>
                <a:lnTo>
                  <a:pt x="800413" y="406462"/>
                </a:lnTo>
                <a:lnTo>
                  <a:pt x="791516" y="412182"/>
                </a:lnTo>
                <a:lnTo>
                  <a:pt x="779443" y="420445"/>
                </a:lnTo>
                <a:lnTo>
                  <a:pt x="765462" y="430932"/>
                </a:lnTo>
                <a:lnTo>
                  <a:pt x="748940" y="443644"/>
                </a:lnTo>
                <a:lnTo>
                  <a:pt x="740680" y="450954"/>
                </a:lnTo>
                <a:lnTo>
                  <a:pt x="731465" y="458898"/>
                </a:lnTo>
                <a:lnTo>
                  <a:pt x="722569" y="467161"/>
                </a:lnTo>
                <a:lnTo>
                  <a:pt x="713355" y="475742"/>
                </a:lnTo>
                <a:lnTo>
                  <a:pt x="703823" y="485276"/>
                </a:lnTo>
                <a:lnTo>
                  <a:pt x="694291" y="494809"/>
                </a:lnTo>
                <a:lnTo>
                  <a:pt x="684759" y="505297"/>
                </a:lnTo>
                <a:lnTo>
                  <a:pt x="675545" y="515784"/>
                </a:lnTo>
                <a:lnTo>
                  <a:pt x="666013" y="527225"/>
                </a:lnTo>
                <a:lnTo>
                  <a:pt x="657117" y="538983"/>
                </a:lnTo>
                <a:lnTo>
                  <a:pt x="648220" y="551059"/>
                </a:lnTo>
                <a:lnTo>
                  <a:pt x="639324" y="563771"/>
                </a:lnTo>
                <a:lnTo>
                  <a:pt x="631380" y="576801"/>
                </a:lnTo>
                <a:lnTo>
                  <a:pt x="623437" y="590466"/>
                </a:lnTo>
                <a:lnTo>
                  <a:pt x="616129" y="604449"/>
                </a:lnTo>
                <a:lnTo>
                  <a:pt x="609457" y="618750"/>
                </a:lnTo>
                <a:lnTo>
                  <a:pt x="603103" y="633687"/>
                </a:lnTo>
                <a:lnTo>
                  <a:pt x="597383" y="649259"/>
                </a:lnTo>
                <a:lnTo>
                  <a:pt x="594524" y="656886"/>
                </a:lnTo>
                <a:lnTo>
                  <a:pt x="592300" y="664831"/>
                </a:lnTo>
                <a:lnTo>
                  <a:pt x="590393" y="672776"/>
                </a:lnTo>
                <a:lnTo>
                  <a:pt x="588169" y="681038"/>
                </a:lnTo>
                <a:lnTo>
                  <a:pt x="586263" y="672776"/>
                </a:lnTo>
                <a:lnTo>
                  <a:pt x="584039" y="664831"/>
                </a:lnTo>
                <a:lnTo>
                  <a:pt x="581497" y="656886"/>
                </a:lnTo>
                <a:lnTo>
                  <a:pt x="579273" y="649259"/>
                </a:lnTo>
                <a:lnTo>
                  <a:pt x="573554" y="633687"/>
                </a:lnTo>
                <a:lnTo>
                  <a:pt x="567199" y="618750"/>
                </a:lnTo>
                <a:lnTo>
                  <a:pt x="560527" y="604449"/>
                </a:lnTo>
                <a:lnTo>
                  <a:pt x="553219" y="590466"/>
                </a:lnTo>
                <a:lnTo>
                  <a:pt x="545276" y="576801"/>
                </a:lnTo>
                <a:lnTo>
                  <a:pt x="537015" y="563771"/>
                </a:lnTo>
                <a:lnTo>
                  <a:pt x="528436" y="551059"/>
                </a:lnTo>
                <a:lnTo>
                  <a:pt x="519540" y="538983"/>
                </a:lnTo>
                <a:lnTo>
                  <a:pt x="510643" y="527225"/>
                </a:lnTo>
                <a:lnTo>
                  <a:pt x="501111" y="515784"/>
                </a:lnTo>
                <a:lnTo>
                  <a:pt x="491579" y="505297"/>
                </a:lnTo>
                <a:lnTo>
                  <a:pt x="482048" y="494809"/>
                </a:lnTo>
                <a:lnTo>
                  <a:pt x="472833" y="485276"/>
                </a:lnTo>
                <a:lnTo>
                  <a:pt x="462984" y="475742"/>
                </a:lnTo>
                <a:lnTo>
                  <a:pt x="454087" y="467161"/>
                </a:lnTo>
                <a:lnTo>
                  <a:pt x="444555" y="458898"/>
                </a:lnTo>
                <a:lnTo>
                  <a:pt x="435977" y="450954"/>
                </a:lnTo>
                <a:lnTo>
                  <a:pt x="427398" y="443644"/>
                </a:lnTo>
                <a:lnTo>
                  <a:pt x="411194" y="430932"/>
                </a:lnTo>
                <a:lnTo>
                  <a:pt x="396896" y="420445"/>
                </a:lnTo>
                <a:lnTo>
                  <a:pt x="385140" y="412182"/>
                </a:lnTo>
                <a:lnTo>
                  <a:pt x="375926" y="406462"/>
                </a:lnTo>
                <a:lnTo>
                  <a:pt x="368300" y="401377"/>
                </a:lnTo>
                <a:lnTo>
                  <a:pt x="368618" y="399153"/>
                </a:lnTo>
                <a:lnTo>
                  <a:pt x="368936" y="393115"/>
                </a:lnTo>
                <a:lnTo>
                  <a:pt x="370524" y="382945"/>
                </a:lnTo>
                <a:lnTo>
                  <a:pt x="372748" y="369280"/>
                </a:lnTo>
                <a:lnTo>
                  <a:pt x="376561" y="352119"/>
                </a:lnTo>
                <a:lnTo>
                  <a:pt x="379103" y="342585"/>
                </a:lnTo>
                <a:lnTo>
                  <a:pt x="381963" y="331780"/>
                </a:lnTo>
                <a:lnTo>
                  <a:pt x="385458" y="320339"/>
                </a:lnTo>
                <a:lnTo>
                  <a:pt x="389270" y="308581"/>
                </a:lnTo>
                <a:lnTo>
                  <a:pt x="394036" y="295869"/>
                </a:lnTo>
                <a:lnTo>
                  <a:pt x="398802" y="282521"/>
                </a:lnTo>
                <a:lnTo>
                  <a:pt x="404521" y="268856"/>
                </a:lnTo>
                <a:lnTo>
                  <a:pt x="410876" y="253920"/>
                </a:lnTo>
                <a:lnTo>
                  <a:pt x="417866" y="238665"/>
                </a:lnTo>
                <a:lnTo>
                  <a:pt x="425809" y="223093"/>
                </a:lnTo>
                <a:lnTo>
                  <a:pt x="434388" y="206568"/>
                </a:lnTo>
                <a:lnTo>
                  <a:pt x="443284" y="189725"/>
                </a:lnTo>
                <a:lnTo>
                  <a:pt x="453770" y="172564"/>
                </a:lnTo>
                <a:lnTo>
                  <a:pt x="464890" y="154767"/>
                </a:lnTo>
                <a:lnTo>
                  <a:pt x="476328" y="136653"/>
                </a:lnTo>
                <a:lnTo>
                  <a:pt x="489355" y="118538"/>
                </a:lnTo>
                <a:lnTo>
                  <a:pt x="503018" y="99471"/>
                </a:lnTo>
                <a:lnTo>
                  <a:pt x="518269" y="80085"/>
                </a:lnTo>
                <a:lnTo>
                  <a:pt x="533837" y="60699"/>
                </a:lnTo>
                <a:lnTo>
                  <a:pt x="550995" y="40678"/>
                </a:lnTo>
                <a:lnTo>
                  <a:pt x="569105" y="20657"/>
                </a:lnTo>
                <a:lnTo>
                  <a:pt x="588169" y="0"/>
                </a:lnTo>
                <a:close/>
              </a:path>
            </a:pathLst>
          </a:custGeom>
          <a:solidFill>
            <a:srgbClr val="D47176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30" name="KSO_Shape"/>
          <p:cNvSpPr/>
          <p:nvPr/>
        </p:nvSpPr>
        <p:spPr bwMode="auto">
          <a:xfrm rot="3362724">
            <a:off x="5594345" y="2665633"/>
            <a:ext cx="440028" cy="561738"/>
          </a:xfrm>
          <a:custGeom>
            <a:avLst/>
            <a:gdLst/>
            <a:ahLst/>
            <a:cxnLst/>
            <a:rect l="0" t="0" r="r" b="b"/>
            <a:pathLst>
              <a:path w="1182688" h="1511300">
                <a:moveTo>
                  <a:pt x="1182688" y="396875"/>
                </a:moveTo>
                <a:lnTo>
                  <a:pt x="1177297" y="403852"/>
                </a:lnTo>
                <a:lnTo>
                  <a:pt x="1171590" y="411781"/>
                </a:lnTo>
                <a:lnTo>
                  <a:pt x="1164296" y="422880"/>
                </a:lnTo>
                <a:lnTo>
                  <a:pt x="1155417" y="436834"/>
                </a:lnTo>
                <a:lnTo>
                  <a:pt x="1146221" y="453008"/>
                </a:lnTo>
                <a:lnTo>
                  <a:pt x="1141147" y="461888"/>
                </a:lnTo>
                <a:lnTo>
                  <a:pt x="1136074" y="471085"/>
                </a:lnTo>
                <a:lnTo>
                  <a:pt x="1131634" y="481233"/>
                </a:lnTo>
                <a:lnTo>
                  <a:pt x="1126560" y="492016"/>
                </a:lnTo>
                <a:lnTo>
                  <a:pt x="1121804" y="502482"/>
                </a:lnTo>
                <a:lnTo>
                  <a:pt x="1117681" y="513898"/>
                </a:lnTo>
                <a:lnTo>
                  <a:pt x="1113242" y="525950"/>
                </a:lnTo>
                <a:lnTo>
                  <a:pt x="1109120" y="538001"/>
                </a:lnTo>
                <a:lnTo>
                  <a:pt x="1105314" y="550686"/>
                </a:lnTo>
                <a:lnTo>
                  <a:pt x="1101826" y="563055"/>
                </a:lnTo>
                <a:lnTo>
                  <a:pt x="1099289" y="576057"/>
                </a:lnTo>
                <a:lnTo>
                  <a:pt x="1096435" y="589694"/>
                </a:lnTo>
                <a:lnTo>
                  <a:pt x="1094533" y="603331"/>
                </a:lnTo>
                <a:lnTo>
                  <a:pt x="1093264" y="616968"/>
                </a:lnTo>
                <a:lnTo>
                  <a:pt x="1092630" y="630922"/>
                </a:lnTo>
                <a:lnTo>
                  <a:pt x="1092630" y="645193"/>
                </a:lnTo>
                <a:lnTo>
                  <a:pt x="1093264" y="659464"/>
                </a:lnTo>
                <a:lnTo>
                  <a:pt x="1093899" y="666441"/>
                </a:lnTo>
                <a:lnTo>
                  <a:pt x="1094850" y="673735"/>
                </a:lnTo>
                <a:lnTo>
                  <a:pt x="1095801" y="681029"/>
                </a:lnTo>
                <a:lnTo>
                  <a:pt x="1097070" y="688323"/>
                </a:lnTo>
                <a:lnTo>
                  <a:pt x="1098972" y="695617"/>
                </a:lnTo>
                <a:lnTo>
                  <a:pt x="1100558" y="702912"/>
                </a:lnTo>
                <a:lnTo>
                  <a:pt x="1107851" y="732405"/>
                </a:lnTo>
                <a:lnTo>
                  <a:pt x="1115462" y="763167"/>
                </a:lnTo>
                <a:lnTo>
                  <a:pt x="1123072" y="794881"/>
                </a:lnTo>
                <a:lnTo>
                  <a:pt x="1130366" y="827863"/>
                </a:lnTo>
                <a:lnTo>
                  <a:pt x="1133537" y="844671"/>
                </a:lnTo>
                <a:lnTo>
                  <a:pt x="1136391" y="861163"/>
                </a:lnTo>
                <a:lnTo>
                  <a:pt x="1139562" y="878288"/>
                </a:lnTo>
                <a:lnTo>
                  <a:pt x="1142099" y="895413"/>
                </a:lnTo>
                <a:lnTo>
                  <a:pt x="1144953" y="912856"/>
                </a:lnTo>
                <a:lnTo>
                  <a:pt x="1146855" y="930298"/>
                </a:lnTo>
                <a:lnTo>
                  <a:pt x="1148758" y="947424"/>
                </a:lnTo>
                <a:lnTo>
                  <a:pt x="1150661" y="965183"/>
                </a:lnTo>
                <a:lnTo>
                  <a:pt x="1151612" y="982943"/>
                </a:lnTo>
                <a:lnTo>
                  <a:pt x="1152246" y="1000385"/>
                </a:lnTo>
                <a:lnTo>
                  <a:pt x="1152880" y="1018462"/>
                </a:lnTo>
                <a:lnTo>
                  <a:pt x="1152563" y="1036222"/>
                </a:lnTo>
                <a:lnTo>
                  <a:pt x="1152246" y="1053981"/>
                </a:lnTo>
                <a:lnTo>
                  <a:pt x="1150978" y="1071741"/>
                </a:lnTo>
                <a:lnTo>
                  <a:pt x="1149392" y="1089501"/>
                </a:lnTo>
                <a:lnTo>
                  <a:pt x="1147172" y="1107260"/>
                </a:lnTo>
                <a:lnTo>
                  <a:pt x="1144636" y="1125337"/>
                </a:lnTo>
                <a:lnTo>
                  <a:pt x="1141147" y="1142462"/>
                </a:lnTo>
                <a:lnTo>
                  <a:pt x="1137342" y="1160222"/>
                </a:lnTo>
                <a:lnTo>
                  <a:pt x="1132585" y="1177664"/>
                </a:lnTo>
                <a:lnTo>
                  <a:pt x="1127195" y="1194790"/>
                </a:lnTo>
                <a:lnTo>
                  <a:pt x="1121170" y="1212232"/>
                </a:lnTo>
                <a:lnTo>
                  <a:pt x="1114193" y="1229040"/>
                </a:lnTo>
                <a:lnTo>
                  <a:pt x="1106900" y="1246166"/>
                </a:lnTo>
                <a:lnTo>
                  <a:pt x="1105949" y="1248386"/>
                </a:lnTo>
                <a:lnTo>
                  <a:pt x="1102460" y="1255680"/>
                </a:lnTo>
                <a:lnTo>
                  <a:pt x="1096752" y="1266145"/>
                </a:lnTo>
                <a:lnTo>
                  <a:pt x="1093264" y="1272805"/>
                </a:lnTo>
                <a:lnTo>
                  <a:pt x="1088825" y="1280099"/>
                </a:lnTo>
                <a:lnTo>
                  <a:pt x="1083751" y="1288662"/>
                </a:lnTo>
                <a:lnTo>
                  <a:pt x="1078360" y="1297225"/>
                </a:lnTo>
                <a:lnTo>
                  <a:pt x="1071701" y="1306422"/>
                </a:lnTo>
                <a:lnTo>
                  <a:pt x="1064091" y="1316253"/>
                </a:lnTo>
                <a:lnTo>
                  <a:pt x="1056163" y="1326084"/>
                </a:lnTo>
                <a:lnTo>
                  <a:pt x="1047601" y="1336867"/>
                </a:lnTo>
                <a:lnTo>
                  <a:pt x="1037771" y="1347649"/>
                </a:lnTo>
                <a:lnTo>
                  <a:pt x="1027306" y="1358432"/>
                </a:lnTo>
                <a:lnTo>
                  <a:pt x="1015890" y="1369849"/>
                </a:lnTo>
                <a:lnTo>
                  <a:pt x="1003523" y="1380949"/>
                </a:lnTo>
                <a:lnTo>
                  <a:pt x="990205" y="1391731"/>
                </a:lnTo>
                <a:lnTo>
                  <a:pt x="975935" y="1403148"/>
                </a:lnTo>
                <a:lnTo>
                  <a:pt x="961031" y="1413931"/>
                </a:lnTo>
                <a:lnTo>
                  <a:pt x="944542" y="1424396"/>
                </a:lnTo>
                <a:lnTo>
                  <a:pt x="936297" y="1429788"/>
                </a:lnTo>
                <a:lnTo>
                  <a:pt x="927418" y="1435179"/>
                </a:lnTo>
                <a:lnTo>
                  <a:pt x="918539" y="1440253"/>
                </a:lnTo>
                <a:lnTo>
                  <a:pt x="909343" y="1445327"/>
                </a:lnTo>
                <a:lnTo>
                  <a:pt x="899513" y="1449767"/>
                </a:lnTo>
                <a:lnTo>
                  <a:pt x="889999" y="1454524"/>
                </a:lnTo>
                <a:lnTo>
                  <a:pt x="879535" y="1459281"/>
                </a:lnTo>
                <a:lnTo>
                  <a:pt x="869070" y="1463721"/>
                </a:lnTo>
                <a:lnTo>
                  <a:pt x="858606" y="1468161"/>
                </a:lnTo>
                <a:lnTo>
                  <a:pt x="847824" y="1472284"/>
                </a:lnTo>
                <a:lnTo>
                  <a:pt x="836408" y="1476089"/>
                </a:lnTo>
                <a:lnTo>
                  <a:pt x="824993" y="1480212"/>
                </a:lnTo>
                <a:lnTo>
                  <a:pt x="813260" y="1483701"/>
                </a:lnTo>
                <a:lnTo>
                  <a:pt x="801210" y="1487189"/>
                </a:lnTo>
                <a:lnTo>
                  <a:pt x="788525" y="1490361"/>
                </a:lnTo>
                <a:lnTo>
                  <a:pt x="775841" y="1493532"/>
                </a:lnTo>
                <a:lnTo>
                  <a:pt x="762840" y="1496386"/>
                </a:lnTo>
                <a:lnTo>
                  <a:pt x="749521" y="1499240"/>
                </a:lnTo>
                <a:lnTo>
                  <a:pt x="735886" y="1501460"/>
                </a:lnTo>
                <a:lnTo>
                  <a:pt x="722250" y="1503363"/>
                </a:lnTo>
                <a:lnTo>
                  <a:pt x="722250" y="1489409"/>
                </a:lnTo>
                <a:lnTo>
                  <a:pt x="722567" y="1475772"/>
                </a:lnTo>
                <a:lnTo>
                  <a:pt x="723836" y="1449133"/>
                </a:lnTo>
                <a:lnTo>
                  <a:pt x="725104" y="1422811"/>
                </a:lnTo>
                <a:lnTo>
                  <a:pt x="727324" y="1396488"/>
                </a:lnTo>
                <a:lnTo>
                  <a:pt x="728592" y="1369215"/>
                </a:lnTo>
                <a:lnTo>
                  <a:pt x="729861" y="1340990"/>
                </a:lnTo>
                <a:lnTo>
                  <a:pt x="730495" y="1310227"/>
                </a:lnTo>
                <a:lnTo>
                  <a:pt x="730495" y="1294053"/>
                </a:lnTo>
                <a:lnTo>
                  <a:pt x="730495" y="1277562"/>
                </a:lnTo>
                <a:lnTo>
                  <a:pt x="729861" y="1259803"/>
                </a:lnTo>
                <a:lnTo>
                  <a:pt x="729227" y="1241409"/>
                </a:lnTo>
                <a:lnTo>
                  <a:pt x="728275" y="1222063"/>
                </a:lnTo>
                <a:lnTo>
                  <a:pt x="727007" y="1201767"/>
                </a:lnTo>
                <a:lnTo>
                  <a:pt x="724787" y="1180519"/>
                </a:lnTo>
                <a:lnTo>
                  <a:pt x="722884" y="1158319"/>
                </a:lnTo>
                <a:lnTo>
                  <a:pt x="720348" y="1134534"/>
                </a:lnTo>
                <a:lnTo>
                  <a:pt x="716859" y="1109480"/>
                </a:lnTo>
                <a:lnTo>
                  <a:pt x="713054" y="1083158"/>
                </a:lnTo>
                <a:lnTo>
                  <a:pt x="709249" y="1055567"/>
                </a:lnTo>
                <a:lnTo>
                  <a:pt x="704492" y="1026390"/>
                </a:lnTo>
                <a:lnTo>
                  <a:pt x="699101" y="995945"/>
                </a:lnTo>
                <a:lnTo>
                  <a:pt x="693076" y="963598"/>
                </a:lnTo>
                <a:lnTo>
                  <a:pt x="686417" y="929664"/>
                </a:lnTo>
                <a:lnTo>
                  <a:pt x="679441" y="893828"/>
                </a:lnTo>
                <a:lnTo>
                  <a:pt x="671513" y="856088"/>
                </a:lnTo>
                <a:lnTo>
                  <a:pt x="678490" y="835475"/>
                </a:lnTo>
                <a:lnTo>
                  <a:pt x="686100" y="815178"/>
                </a:lnTo>
                <a:lnTo>
                  <a:pt x="694345" y="795198"/>
                </a:lnTo>
                <a:lnTo>
                  <a:pt x="702590" y="775219"/>
                </a:lnTo>
                <a:lnTo>
                  <a:pt x="711469" y="755556"/>
                </a:lnTo>
                <a:lnTo>
                  <a:pt x="721299" y="735894"/>
                </a:lnTo>
                <a:lnTo>
                  <a:pt x="730812" y="716548"/>
                </a:lnTo>
                <a:lnTo>
                  <a:pt x="741594" y="697520"/>
                </a:lnTo>
                <a:lnTo>
                  <a:pt x="752692" y="678809"/>
                </a:lnTo>
                <a:lnTo>
                  <a:pt x="764108" y="660415"/>
                </a:lnTo>
                <a:lnTo>
                  <a:pt x="776158" y="642973"/>
                </a:lnTo>
                <a:lnTo>
                  <a:pt x="788842" y="625213"/>
                </a:lnTo>
                <a:lnTo>
                  <a:pt x="802161" y="608088"/>
                </a:lnTo>
                <a:lnTo>
                  <a:pt x="816114" y="591597"/>
                </a:lnTo>
                <a:lnTo>
                  <a:pt x="830700" y="575106"/>
                </a:lnTo>
                <a:lnTo>
                  <a:pt x="838311" y="567177"/>
                </a:lnTo>
                <a:lnTo>
                  <a:pt x="845922" y="559566"/>
                </a:lnTo>
                <a:lnTo>
                  <a:pt x="853532" y="551955"/>
                </a:lnTo>
                <a:lnTo>
                  <a:pt x="861460" y="544661"/>
                </a:lnTo>
                <a:lnTo>
                  <a:pt x="869387" y="537367"/>
                </a:lnTo>
                <a:lnTo>
                  <a:pt x="877949" y="529755"/>
                </a:lnTo>
                <a:lnTo>
                  <a:pt x="886194" y="522778"/>
                </a:lnTo>
                <a:lnTo>
                  <a:pt x="894756" y="515801"/>
                </a:lnTo>
                <a:lnTo>
                  <a:pt x="903952" y="508824"/>
                </a:lnTo>
                <a:lnTo>
                  <a:pt x="912831" y="502164"/>
                </a:lnTo>
                <a:lnTo>
                  <a:pt x="922027" y="495822"/>
                </a:lnTo>
                <a:lnTo>
                  <a:pt x="931223" y="489479"/>
                </a:lnTo>
                <a:lnTo>
                  <a:pt x="940419" y="483136"/>
                </a:lnTo>
                <a:lnTo>
                  <a:pt x="950249" y="477111"/>
                </a:lnTo>
                <a:lnTo>
                  <a:pt x="960080" y="471402"/>
                </a:lnTo>
                <a:lnTo>
                  <a:pt x="970227" y="466011"/>
                </a:lnTo>
                <a:lnTo>
                  <a:pt x="980057" y="460302"/>
                </a:lnTo>
                <a:lnTo>
                  <a:pt x="990522" y="455228"/>
                </a:lnTo>
                <a:lnTo>
                  <a:pt x="1001304" y="449837"/>
                </a:lnTo>
                <a:lnTo>
                  <a:pt x="1011768" y="444763"/>
                </a:lnTo>
                <a:lnTo>
                  <a:pt x="1022867" y="440323"/>
                </a:lnTo>
                <a:lnTo>
                  <a:pt x="1033965" y="435566"/>
                </a:lnTo>
                <a:lnTo>
                  <a:pt x="1045064" y="431126"/>
                </a:lnTo>
                <a:lnTo>
                  <a:pt x="1056480" y="427320"/>
                </a:lnTo>
                <a:lnTo>
                  <a:pt x="1068530" y="423198"/>
                </a:lnTo>
                <a:lnTo>
                  <a:pt x="1080263" y="419392"/>
                </a:lnTo>
                <a:lnTo>
                  <a:pt x="1092313" y="415903"/>
                </a:lnTo>
                <a:lnTo>
                  <a:pt x="1104680" y="412415"/>
                </a:lnTo>
                <a:lnTo>
                  <a:pt x="1117364" y="409561"/>
                </a:lnTo>
                <a:lnTo>
                  <a:pt x="1129732" y="406706"/>
                </a:lnTo>
                <a:lnTo>
                  <a:pt x="1142416" y="403852"/>
                </a:lnTo>
                <a:lnTo>
                  <a:pt x="1155417" y="401315"/>
                </a:lnTo>
                <a:lnTo>
                  <a:pt x="1168736" y="399095"/>
                </a:lnTo>
                <a:lnTo>
                  <a:pt x="1182688" y="396875"/>
                </a:lnTo>
                <a:close/>
                <a:moveTo>
                  <a:pt x="0" y="396875"/>
                </a:moveTo>
                <a:lnTo>
                  <a:pt x="16483" y="399412"/>
                </a:lnTo>
                <a:lnTo>
                  <a:pt x="32015" y="402267"/>
                </a:lnTo>
                <a:lnTo>
                  <a:pt x="47547" y="405438"/>
                </a:lnTo>
                <a:lnTo>
                  <a:pt x="63079" y="408927"/>
                </a:lnTo>
                <a:lnTo>
                  <a:pt x="77977" y="412415"/>
                </a:lnTo>
                <a:lnTo>
                  <a:pt x="92558" y="416538"/>
                </a:lnTo>
                <a:lnTo>
                  <a:pt x="107456" y="420978"/>
                </a:lnTo>
                <a:lnTo>
                  <a:pt x="121403" y="425418"/>
                </a:lnTo>
                <a:lnTo>
                  <a:pt x="135350" y="430492"/>
                </a:lnTo>
                <a:lnTo>
                  <a:pt x="148980" y="435883"/>
                </a:lnTo>
                <a:lnTo>
                  <a:pt x="162293" y="441275"/>
                </a:lnTo>
                <a:lnTo>
                  <a:pt x="175289" y="447300"/>
                </a:lnTo>
                <a:lnTo>
                  <a:pt x="187969" y="453326"/>
                </a:lnTo>
                <a:lnTo>
                  <a:pt x="200648" y="459669"/>
                </a:lnTo>
                <a:lnTo>
                  <a:pt x="213010" y="466329"/>
                </a:lnTo>
                <a:lnTo>
                  <a:pt x="225055" y="472989"/>
                </a:lnTo>
                <a:lnTo>
                  <a:pt x="236466" y="479966"/>
                </a:lnTo>
                <a:lnTo>
                  <a:pt x="247878" y="487260"/>
                </a:lnTo>
                <a:lnTo>
                  <a:pt x="259289" y="494871"/>
                </a:lnTo>
                <a:lnTo>
                  <a:pt x="270383" y="502482"/>
                </a:lnTo>
                <a:lnTo>
                  <a:pt x="280843" y="510411"/>
                </a:lnTo>
                <a:lnTo>
                  <a:pt x="291621" y="518974"/>
                </a:lnTo>
                <a:lnTo>
                  <a:pt x="301447" y="527536"/>
                </a:lnTo>
                <a:lnTo>
                  <a:pt x="311590" y="536099"/>
                </a:lnTo>
                <a:lnTo>
                  <a:pt x="321734" y="544979"/>
                </a:lnTo>
                <a:lnTo>
                  <a:pt x="330926" y="553859"/>
                </a:lnTo>
                <a:lnTo>
                  <a:pt x="340118" y="563056"/>
                </a:lnTo>
                <a:lnTo>
                  <a:pt x="349311" y="572570"/>
                </a:lnTo>
                <a:lnTo>
                  <a:pt x="358186" y="582084"/>
                </a:lnTo>
                <a:lnTo>
                  <a:pt x="367062" y="592233"/>
                </a:lnTo>
                <a:lnTo>
                  <a:pt x="375304" y="602064"/>
                </a:lnTo>
                <a:lnTo>
                  <a:pt x="383545" y="612212"/>
                </a:lnTo>
                <a:lnTo>
                  <a:pt x="391470" y="622678"/>
                </a:lnTo>
                <a:lnTo>
                  <a:pt x="399077" y="632826"/>
                </a:lnTo>
                <a:lnTo>
                  <a:pt x="407002" y="643609"/>
                </a:lnTo>
                <a:lnTo>
                  <a:pt x="414292" y="654075"/>
                </a:lnTo>
                <a:lnTo>
                  <a:pt x="421266" y="665174"/>
                </a:lnTo>
                <a:lnTo>
                  <a:pt x="428239" y="676274"/>
                </a:lnTo>
                <a:lnTo>
                  <a:pt x="434896" y="687691"/>
                </a:lnTo>
                <a:lnTo>
                  <a:pt x="441552" y="698474"/>
                </a:lnTo>
                <a:lnTo>
                  <a:pt x="447892" y="709891"/>
                </a:lnTo>
                <a:lnTo>
                  <a:pt x="453914" y="721625"/>
                </a:lnTo>
                <a:lnTo>
                  <a:pt x="459937" y="733359"/>
                </a:lnTo>
                <a:lnTo>
                  <a:pt x="465960" y="744776"/>
                </a:lnTo>
                <a:lnTo>
                  <a:pt x="471348" y="756510"/>
                </a:lnTo>
                <a:lnTo>
                  <a:pt x="476737" y="768562"/>
                </a:lnTo>
                <a:lnTo>
                  <a:pt x="487197" y="792664"/>
                </a:lnTo>
                <a:lnTo>
                  <a:pt x="496707" y="816450"/>
                </a:lnTo>
                <a:lnTo>
                  <a:pt x="505899" y="841186"/>
                </a:lnTo>
                <a:lnTo>
                  <a:pt x="514141" y="865923"/>
                </a:lnTo>
                <a:lnTo>
                  <a:pt x="521748" y="890977"/>
                </a:lnTo>
                <a:lnTo>
                  <a:pt x="528722" y="915397"/>
                </a:lnTo>
                <a:lnTo>
                  <a:pt x="535378" y="940451"/>
                </a:lnTo>
                <a:lnTo>
                  <a:pt x="541401" y="965822"/>
                </a:lnTo>
                <a:lnTo>
                  <a:pt x="546789" y="990876"/>
                </a:lnTo>
                <a:lnTo>
                  <a:pt x="551861" y="1015613"/>
                </a:lnTo>
                <a:lnTo>
                  <a:pt x="556616" y="1040667"/>
                </a:lnTo>
                <a:lnTo>
                  <a:pt x="560419" y="1065086"/>
                </a:lnTo>
                <a:lnTo>
                  <a:pt x="563906" y="1089506"/>
                </a:lnTo>
                <a:lnTo>
                  <a:pt x="567076" y="1113926"/>
                </a:lnTo>
                <a:lnTo>
                  <a:pt x="569929" y="1137394"/>
                </a:lnTo>
                <a:lnTo>
                  <a:pt x="572148" y="1161179"/>
                </a:lnTo>
                <a:lnTo>
                  <a:pt x="574050" y="1184647"/>
                </a:lnTo>
                <a:lnTo>
                  <a:pt x="575951" y="1207164"/>
                </a:lnTo>
                <a:lnTo>
                  <a:pt x="577219" y="1229681"/>
                </a:lnTo>
                <a:lnTo>
                  <a:pt x="578170" y="1251247"/>
                </a:lnTo>
                <a:lnTo>
                  <a:pt x="578804" y="1272495"/>
                </a:lnTo>
                <a:lnTo>
                  <a:pt x="579438" y="1293109"/>
                </a:lnTo>
                <a:lnTo>
                  <a:pt x="579438" y="1313089"/>
                </a:lnTo>
                <a:lnTo>
                  <a:pt x="579438" y="1350828"/>
                </a:lnTo>
                <a:lnTo>
                  <a:pt x="578804" y="1385396"/>
                </a:lnTo>
                <a:lnTo>
                  <a:pt x="577853" y="1416793"/>
                </a:lnTo>
                <a:lnTo>
                  <a:pt x="576585" y="1444067"/>
                </a:lnTo>
                <a:lnTo>
                  <a:pt x="574684" y="1467535"/>
                </a:lnTo>
                <a:lnTo>
                  <a:pt x="573099" y="1486246"/>
                </a:lnTo>
                <a:lnTo>
                  <a:pt x="571831" y="1499883"/>
                </a:lnTo>
                <a:lnTo>
                  <a:pt x="570880" y="1511300"/>
                </a:lnTo>
                <a:lnTo>
                  <a:pt x="552495" y="1511300"/>
                </a:lnTo>
                <a:lnTo>
                  <a:pt x="534744" y="1510666"/>
                </a:lnTo>
                <a:lnTo>
                  <a:pt x="517627" y="1509397"/>
                </a:lnTo>
                <a:lnTo>
                  <a:pt x="500510" y="1508446"/>
                </a:lnTo>
                <a:lnTo>
                  <a:pt x="484344" y="1506860"/>
                </a:lnTo>
                <a:lnTo>
                  <a:pt x="468179" y="1504957"/>
                </a:lnTo>
                <a:lnTo>
                  <a:pt x="452647" y="1502420"/>
                </a:lnTo>
                <a:lnTo>
                  <a:pt x="437115" y="1499883"/>
                </a:lnTo>
                <a:lnTo>
                  <a:pt x="422217" y="1497346"/>
                </a:lnTo>
                <a:lnTo>
                  <a:pt x="407636" y="1493858"/>
                </a:lnTo>
                <a:lnTo>
                  <a:pt x="393688" y="1490369"/>
                </a:lnTo>
                <a:lnTo>
                  <a:pt x="379424" y="1486881"/>
                </a:lnTo>
                <a:lnTo>
                  <a:pt x="366111" y="1482758"/>
                </a:lnTo>
                <a:lnTo>
                  <a:pt x="353115" y="1478952"/>
                </a:lnTo>
                <a:lnTo>
                  <a:pt x="340435" y="1474512"/>
                </a:lnTo>
                <a:lnTo>
                  <a:pt x="328390" y="1469755"/>
                </a:lnTo>
                <a:lnTo>
                  <a:pt x="316345" y="1465315"/>
                </a:lnTo>
                <a:lnTo>
                  <a:pt x="304617" y="1460241"/>
                </a:lnTo>
                <a:lnTo>
                  <a:pt x="293523" y="1455167"/>
                </a:lnTo>
                <a:lnTo>
                  <a:pt x="282745" y="1449775"/>
                </a:lnTo>
                <a:lnTo>
                  <a:pt x="271968" y="1444384"/>
                </a:lnTo>
                <a:lnTo>
                  <a:pt x="261508" y="1438993"/>
                </a:lnTo>
                <a:lnTo>
                  <a:pt x="251681" y="1433284"/>
                </a:lnTo>
                <a:lnTo>
                  <a:pt x="242172" y="1427576"/>
                </a:lnTo>
                <a:lnTo>
                  <a:pt x="232980" y="1421550"/>
                </a:lnTo>
                <a:lnTo>
                  <a:pt x="224104" y="1415524"/>
                </a:lnTo>
                <a:lnTo>
                  <a:pt x="215229" y="1409499"/>
                </a:lnTo>
                <a:lnTo>
                  <a:pt x="206987" y="1403473"/>
                </a:lnTo>
                <a:lnTo>
                  <a:pt x="199063" y="1397130"/>
                </a:lnTo>
                <a:lnTo>
                  <a:pt x="190821" y="1391105"/>
                </a:lnTo>
                <a:lnTo>
                  <a:pt x="183531" y="1384762"/>
                </a:lnTo>
                <a:lnTo>
                  <a:pt x="176240" y="1378736"/>
                </a:lnTo>
                <a:lnTo>
                  <a:pt x="162927" y="1366051"/>
                </a:lnTo>
                <a:lnTo>
                  <a:pt x="150565" y="1354317"/>
                </a:lnTo>
                <a:lnTo>
                  <a:pt x="139471" y="1341948"/>
                </a:lnTo>
                <a:lnTo>
                  <a:pt x="129327" y="1330214"/>
                </a:lnTo>
                <a:lnTo>
                  <a:pt x="120135" y="1318480"/>
                </a:lnTo>
                <a:lnTo>
                  <a:pt x="111577" y="1307380"/>
                </a:lnTo>
                <a:lnTo>
                  <a:pt x="104286" y="1297232"/>
                </a:lnTo>
                <a:lnTo>
                  <a:pt x="97946" y="1287400"/>
                </a:lnTo>
                <a:lnTo>
                  <a:pt x="92558" y="1278520"/>
                </a:lnTo>
                <a:lnTo>
                  <a:pt x="88120" y="1270592"/>
                </a:lnTo>
                <a:lnTo>
                  <a:pt x="83999" y="1263615"/>
                </a:lnTo>
                <a:lnTo>
                  <a:pt x="81147" y="1257589"/>
                </a:lnTo>
                <a:lnTo>
                  <a:pt x="77026" y="1249344"/>
                </a:lnTo>
                <a:lnTo>
                  <a:pt x="75758" y="1246172"/>
                </a:lnTo>
                <a:lnTo>
                  <a:pt x="68150" y="1229047"/>
                </a:lnTo>
                <a:lnTo>
                  <a:pt x="61494" y="1212239"/>
                </a:lnTo>
                <a:lnTo>
                  <a:pt x="55471" y="1194796"/>
                </a:lnTo>
                <a:lnTo>
                  <a:pt x="50083" y="1177670"/>
                </a:lnTo>
                <a:lnTo>
                  <a:pt x="45328" y="1160228"/>
                </a:lnTo>
                <a:lnTo>
                  <a:pt x="41207" y="1142468"/>
                </a:lnTo>
                <a:lnTo>
                  <a:pt x="38037" y="1125343"/>
                </a:lnTo>
                <a:lnTo>
                  <a:pt x="35502" y="1107266"/>
                </a:lnTo>
                <a:lnTo>
                  <a:pt x="32966" y="1089506"/>
                </a:lnTo>
                <a:lnTo>
                  <a:pt x="31381" y="1071746"/>
                </a:lnTo>
                <a:lnTo>
                  <a:pt x="30430" y="1053986"/>
                </a:lnTo>
                <a:lnTo>
                  <a:pt x="29796" y="1036227"/>
                </a:lnTo>
                <a:lnTo>
                  <a:pt x="29796" y="1018467"/>
                </a:lnTo>
                <a:lnTo>
                  <a:pt x="30113" y="1000390"/>
                </a:lnTo>
                <a:lnTo>
                  <a:pt x="31064" y="982947"/>
                </a:lnTo>
                <a:lnTo>
                  <a:pt x="32015" y="965188"/>
                </a:lnTo>
                <a:lnTo>
                  <a:pt x="33600" y="947428"/>
                </a:lnTo>
                <a:lnTo>
                  <a:pt x="35502" y="930302"/>
                </a:lnTo>
                <a:lnTo>
                  <a:pt x="37720" y="912860"/>
                </a:lnTo>
                <a:lnTo>
                  <a:pt x="39939" y="895417"/>
                </a:lnTo>
                <a:lnTo>
                  <a:pt x="42792" y="878292"/>
                </a:lnTo>
                <a:lnTo>
                  <a:pt x="45645" y="861166"/>
                </a:lnTo>
                <a:lnTo>
                  <a:pt x="49132" y="844675"/>
                </a:lnTo>
                <a:lnTo>
                  <a:pt x="52301" y="827867"/>
                </a:lnTo>
                <a:lnTo>
                  <a:pt x="59275" y="794884"/>
                </a:lnTo>
                <a:lnTo>
                  <a:pt x="66566" y="763170"/>
                </a:lnTo>
                <a:lnTo>
                  <a:pt x="74490" y="732408"/>
                </a:lnTo>
                <a:lnTo>
                  <a:pt x="82097" y="702914"/>
                </a:lnTo>
                <a:lnTo>
                  <a:pt x="83682" y="695620"/>
                </a:lnTo>
                <a:lnTo>
                  <a:pt x="85267" y="688326"/>
                </a:lnTo>
                <a:lnTo>
                  <a:pt x="86535" y="681031"/>
                </a:lnTo>
                <a:lnTo>
                  <a:pt x="87803" y="673737"/>
                </a:lnTo>
                <a:lnTo>
                  <a:pt x="88437" y="666443"/>
                </a:lnTo>
                <a:lnTo>
                  <a:pt x="89071" y="659466"/>
                </a:lnTo>
                <a:lnTo>
                  <a:pt x="89705" y="645195"/>
                </a:lnTo>
                <a:lnTo>
                  <a:pt x="89705" y="630924"/>
                </a:lnTo>
                <a:lnTo>
                  <a:pt x="89071" y="616969"/>
                </a:lnTo>
                <a:lnTo>
                  <a:pt x="87803" y="603332"/>
                </a:lnTo>
                <a:lnTo>
                  <a:pt x="85901" y="589696"/>
                </a:lnTo>
                <a:lnTo>
                  <a:pt x="83365" y="576059"/>
                </a:lnTo>
                <a:lnTo>
                  <a:pt x="80196" y="563056"/>
                </a:lnTo>
                <a:lnTo>
                  <a:pt x="77026" y="550687"/>
                </a:lnTo>
                <a:lnTo>
                  <a:pt x="73222" y="538002"/>
                </a:lnTo>
                <a:lnTo>
                  <a:pt x="69418" y="525951"/>
                </a:lnTo>
                <a:lnTo>
                  <a:pt x="64981" y="513899"/>
                </a:lnTo>
                <a:lnTo>
                  <a:pt x="60543" y="502482"/>
                </a:lnTo>
                <a:lnTo>
                  <a:pt x="55788" y="492017"/>
                </a:lnTo>
                <a:lnTo>
                  <a:pt x="51034" y="481234"/>
                </a:lnTo>
                <a:lnTo>
                  <a:pt x="45962" y="471086"/>
                </a:lnTo>
                <a:lnTo>
                  <a:pt x="41207" y="461889"/>
                </a:lnTo>
                <a:lnTo>
                  <a:pt x="36452" y="453009"/>
                </a:lnTo>
                <a:lnTo>
                  <a:pt x="26943" y="436835"/>
                </a:lnTo>
                <a:lnTo>
                  <a:pt x="18385" y="422881"/>
                </a:lnTo>
                <a:lnTo>
                  <a:pt x="11094" y="411781"/>
                </a:lnTo>
                <a:lnTo>
                  <a:pt x="5072" y="403852"/>
                </a:lnTo>
                <a:lnTo>
                  <a:pt x="0" y="396875"/>
                </a:lnTo>
                <a:close/>
                <a:moveTo>
                  <a:pt x="588169" y="0"/>
                </a:moveTo>
                <a:lnTo>
                  <a:pt x="607233" y="20657"/>
                </a:lnTo>
                <a:lnTo>
                  <a:pt x="625661" y="40678"/>
                </a:lnTo>
                <a:lnTo>
                  <a:pt x="642501" y="60699"/>
                </a:lnTo>
                <a:lnTo>
                  <a:pt x="658388" y="80085"/>
                </a:lnTo>
                <a:lnTo>
                  <a:pt x="673003" y="99471"/>
                </a:lnTo>
                <a:lnTo>
                  <a:pt x="687301" y="118538"/>
                </a:lnTo>
                <a:lnTo>
                  <a:pt x="700010" y="136653"/>
                </a:lnTo>
                <a:lnTo>
                  <a:pt x="711766" y="154767"/>
                </a:lnTo>
                <a:lnTo>
                  <a:pt x="722887" y="172564"/>
                </a:lnTo>
                <a:lnTo>
                  <a:pt x="733054" y="189725"/>
                </a:lnTo>
                <a:lnTo>
                  <a:pt x="742268" y="206568"/>
                </a:lnTo>
                <a:lnTo>
                  <a:pt x="750847" y="223093"/>
                </a:lnTo>
                <a:lnTo>
                  <a:pt x="758790" y="238665"/>
                </a:lnTo>
                <a:lnTo>
                  <a:pt x="765780" y="253920"/>
                </a:lnTo>
                <a:lnTo>
                  <a:pt x="772135" y="268856"/>
                </a:lnTo>
                <a:lnTo>
                  <a:pt x="777854" y="282521"/>
                </a:lnTo>
                <a:lnTo>
                  <a:pt x="782620" y="295869"/>
                </a:lnTo>
                <a:lnTo>
                  <a:pt x="787068" y="308581"/>
                </a:lnTo>
                <a:lnTo>
                  <a:pt x="791199" y="320339"/>
                </a:lnTo>
                <a:lnTo>
                  <a:pt x="794376" y="331780"/>
                </a:lnTo>
                <a:lnTo>
                  <a:pt x="797553" y="342585"/>
                </a:lnTo>
                <a:lnTo>
                  <a:pt x="799777" y="352119"/>
                </a:lnTo>
                <a:lnTo>
                  <a:pt x="803272" y="369280"/>
                </a:lnTo>
                <a:lnTo>
                  <a:pt x="806132" y="382945"/>
                </a:lnTo>
                <a:lnTo>
                  <a:pt x="807403" y="393115"/>
                </a:lnTo>
                <a:lnTo>
                  <a:pt x="808038" y="399153"/>
                </a:lnTo>
                <a:lnTo>
                  <a:pt x="808038" y="401377"/>
                </a:lnTo>
                <a:lnTo>
                  <a:pt x="800413" y="406462"/>
                </a:lnTo>
                <a:lnTo>
                  <a:pt x="791516" y="412182"/>
                </a:lnTo>
                <a:lnTo>
                  <a:pt x="779443" y="420445"/>
                </a:lnTo>
                <a:lnTo>
                  <a:pt x="765462" y="430932"/>
                </a:lnTo>
                <a:lnTo>
                  <a:pt x="748940" y="443644"/>
                </a:lnTo>
                <a:lnTo>
                  <a:pt x="740680" y="450954"/>
                </a:lnTo>
                <a:lnTo>
                  <a:pt x="731465" y="458898"/>
                </a:lnTo>
                <a:lnTo>
                  <a:pt x="722569" y="467161"/>
                </a:lnTo>
                <a:lnTo>
                  <a:pt x="713355" y="475742"/>
                </a:lnTo>
                <a:lnTo>
                  <a:pt x="703823" y="485276"/>
                </a:lnTo>
                <a:lnTo>
                  <a:pt x="694291" y="494809"/>
                </a:lnTo>
                <a:lnTo>
                  <a:pt x="684759" y="505297"/>
                </a:lnTo>
                <a:lnTo>
                  <a:pt x="675545" y="515784"/>
                </a:lnTo>
                <a:lnTo>
                  <a:pt x="666013" y="527225"/>
                </a:lnTo>
                <a:lnTo>
                  <a:pt x="657117" y="538983"/>
                </a:lnTo>
                <a:lnTo>
                  <a:pt x="648220" y="551059"/>
                </a:lnTo>
                <a:lnTo>
                  <a:pt x="639324" y="563771"/>
                </a:lnTo>
                <a:lnTo>
                  <a:pt x="631380" y="576801"/>
                </a:lnTo>
                <a:lnTo>
                  <a:pt x="623437" y="590466"/>
                </a:lnTo>
                <a:lnTo>
                  <a:pt x="616129" y="604449"/>
                </a:lnTo>
                <a:lnTo>
                  <a:pt x="609457" y="618750"/>
                </a:lnTo>
                <a:lnTo>
                  <a:pt x="603103" y="633687"/>
                </a:lnTo>
                <a:lnTo>
                  <a:pt x="597383" y="649259"/>
                </a:lnTo>
                <a:lnTo>
                  <a:pt x="594524" y="656886"/>
                </a:lnTo>
                <a:lnTo>
                  <a:pt x="592300" y="664831"/>
                </a:lnTo>
                <a:lnTo>
                  <a:pt x="590393" y="672776"/>
                </a:lnTo>
                <a:lnTo>
                  <a:pt x="588169" y="681038"/>
                </a:lnTo>
                <a:lnTo>
                  <a:pt x="586263" y="672776"/>
                </a:lnTo>
                <a:lnTo>
                  <a:pt x="584039" y="664831"/>
                </a:lnTo>
                <a:lnTo>
                  <a:pt x="581497" y="656886"/>
                </a:lnTo>
                <a:lnTo>
                  <a:pt x="579273" y="649259"/>
                </a:lnTo>
                <a:lnTo>
                  <a:pt x="573554" y="633687"/>
                </a:lnTo>
                <a:lnTo>
                  <a:pt x="567199" y="618750"/>
                </a:lnTo>
                <a:lnTo>
                  <a:pt x="560527" y="604449"/>
                </a:lnTo>
                <a:lnTo>
                  <a:pt x="553219" y="590466"/>
                </a:lnTo>
                <a:lnTo>
                  <a:pt x="545276" y="576801"/>
                </a:lnTo>
                <a:lnTo>
                  <a:pt x="537015" y="563771"/>
                </a:lnTo>
                <a:lnTo>
                  <a:pt x="528436" y="551059"/>
                </a:lnTo>
                <a:lnTo>
                  <a:pt x="519540" y="538983"/>
                </a:lnTo>
                <a:lnTo>
                  <a:pt x="510643" y="527225"/>
                </a:lnTo>
                <a:lnTo>
                  <a:pt x="501111" y="515784"/>
                </a:lnTo>
                <a:lnTo>
                  <a:pt x="491579" y="505297"/>
                </a:lnTo>
                <a:lnTo>
                  <a:pt x="482048" y="494809"/>
                </a:lnTo>
                <a:lnTo>
                  <a:pt x="472833" y="485276"/>
                </a:lnTo>
                <a:lnTo>
                  <a:pt x="462984" y="475742"/>
                </a:lnTo>
                <a:lnTo>
                  <a:pt x="454087" y="467161"/>
                </a:lnTo>
                <a:lnTo>
                  <a:pt x="444555" y="458898"/>
                </a:lnTo>
                <a:lnTo>
                  <a:pt x="435977" y="450954"/>
                </a:lnTo>
                <a:lnTo>
                  <a:pt x="427398" y="443644"/>
                </a:lnTo>
                <a:lnTo>
                  <a:pt x="411194" y="430932"/>
                </a:lnTo>
                <a:lnTo>
                  <a:pt x="396896" y="420445"/>
                </a:lnTo>
                <a:lnTo>
                  <a:pt x="385140" y="412182"/>
                </a:lnTo>
                <a:lnTo>
                  <a:pt x="375926" y="406462"/>
                </a:lnTo>
                <a:lnTo>
                  <a:pt x="368300" y="401377"/>
                </a:lnTo>
                <a:lnTo>
                  <a:pt x="368618" y="399153"/>
                </a:lnTo>
                <a:lnTo>
                  <a:pt x="368936" y="393115"/>
                </a:lnTo>
                <a:lnTo>
                  <a:pt x="370524" y="382945"/>
                </a:lnTo>
                <a:lnTo>
                  <a:pt x="372748" y="369280"/>
                </a:lnTo>
                <a:lnTo>
                  <a:pt x="376561" y="352119"/>
                </a:lnTo>
                <a:lnTo>
                  <a:pt x="379103" y="342585"/>
                </a:lnTo>
                <a:lnTo>
                  <a:pt x="381963" y="331780"/>
                </a:lnTo>
                <a:lnTo>
                  <a:pt x="385458" y="320339"/>
                </a:lnTo>
                <a:lnTo>
                  <a:pt x="389270" y="308581"/>
                </a:lnTo>
                <a:lnTo>
                  <a:pt x="394036" y="295869"/>
                </a:lnTo>
                <a:lnTo>
                  <a:pt x="398802" y="282521"/>
                </a:lnTo>
                <a:lnTo>
                  <a:pt x="404521" y="268856"/>
                </a:lnTo>
                <a:lnTo>
                  <a:pt x="410876" y="253920"/>
                </a:lnTo>
                <a:lnTo>
                  <a:pt x="417866" y="238665"/>
                </a:lnTo>
                <a:lnTo>
                  <a:pt x="425809" y="223093"/>
                </a:lnTo>
                <a:lnTo>
                  <a:pt x="434388" y="206568"/>
                </a:lnTo>
                <a:lnTo>
                  <a:pt x="443284" y="189725"/>
                </a:lnTo>
                <a:lnTo>
                  <a:pt x="453770" y="172564"/>
                </a:lnTo>
                <a:lnTo>
                  <a:pt x="464890" y="154767"/>
                </a:lnTo>
                <a:lnTo>
                  <a:pt x="476328" y="136653"/>
                </a:lnTo>
                <a:lnTo>
                  <a:pt x="489355" y="118538"/>
                </a:lnTo>
                <a:lnTo>
                  <a:pt x="503018" y="99471"/>
                </a:lnTo>
                <a:lnTo>
                  <a:pt x="518269" y="80085"/>
                </a:lnTo>
                <a:lnTo>
                  <a:pt x="533837" y="60699"/>
                </a:lnTo>
                <a:lnTo>
                  <a:pt x="550995" y="40678"/>
                </a:lnTo>
                <a:lnTo>
                  <a:pt x="569105" y="20657"/>
                </a:lnTo>
                <a:lnTo>
                  <a:pt x="588169" y="0"/>
                </a:lnTo>
                <a:close/>
              </a:path>
            </a:pathLst>
          </a:custGeom>
          <a:solidFill>
            <a:srgbClr val="DE6564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31" name="KSO_Shape"/>
          <p:cNvSpPr/>
          <p:nvPr/>
        </p:nvSpPr>
        <p:spPr bwMode="auto">
          <a:xfrm rot="4562724">
            <a:off x="5902360" y="3358924"/>
            <a:ext cx="440028" cy="561738"/>
          </a:xfrm>
          <a:custGeom>
            <a:avLst/>
            <a:gdLst/>
            <a:ahLst/>
            <a:cxnLst/>
            <a:rect l="0" t="0" r="r" b="b"/>
            <a:pathLst>
              <a:path w="1182688" h="1511300">
                <a:moveTo>
                  <a:pt x="1182688" y="396875"/>
                </a:moveTo>
                <a:lnTo>
                  <a:pt x="1177297" y="403852"/>
                </a:lnTo>
                <a:lnTo>
                  <a:pt x="1171590" y="411781"/>
                </a:lnTo>
                <a:lnTo>
                  <a:pt x="1164296" y="422880"/>
                </a:lnTo>
                <a:lnTo>
                  <a:pt x="1155417" y="436834"/>
                </a:lnTo>
                <a:lnTo>
                  <a:pt x="1146221" y="453008"/>
                </a:lnTo>
                <a:lnTo>
                  <a:pt x="1141147" y="461888"/>
                </a:lnTo>
                <a:lnTo>
                  <a:pt x="1136074" y="471085"/>
                </a:lnTo>
                <a:lnTo>
                  <a:pt x="1131634" y="481233"/>
                </a:lnTo>
                <a:lnTo>
                  <a:pt x="1126560" y="492016"/>
                </a:lnTo>
                <a:lnTo>
                  <a:pt x="1121804" y="502482"/>
                </a:lnTo>
                <a:lnTo>
                  <a:pt x="1117681" y="513898"/>
                </a:lnTo>
                <a:lnTo>
                  <a:pt x="1113242" y="525950"/>
                </a:lnTo>
                <a:lnTo>
                  <a:pt x="1109120" y="538001"/>
                </a:lnTo>
                <a:lnTo>
                  <a:pt x="1105314" y="550686"/>
                </a:lnTo>
                <a:lnTo>
                  <a:pt x="1101826" y="563055"/>
                </a:lnTo>
                <a:lnTo>
                  <a:pt x="1099289" y="576057"/>
                </a:lnTo>
                <a:lnTo>
                  <a:pt x="1096435" y="589694"/>
                </a:lnTo>
                <a:lnTo>
                  <a:pt x="1094533" y="603331"/>
                </a:lnTo>
                <a:lnTo>
                  <a:pt x="1093264" y="616968"/>
                </a:lnTo>
                <a:lnTo>
                  <a:pt x="1092630" y="630922"/>
                </a:lnTo>
                <a:lnTo>
                  <a:pt x="1092630" y="645193"/>
                </a:lnTo>
                <a:lnTo>
                  <a:pt x="1093264" y="659464"/>
                </a:lnTo>
                <a:lnTo>
                  <a:pt x="1093899" y="666441"/>
                </a:lnTo>
                <a:lnTo>
                  <a:pt x="1094850" y="673735"/>
                </a:lnTo>
                <a:lnTo>
                  <a:pt x="1095801" y="681029"/>
                </a:lnTo>
                <a:lnTo>
                  <a:pt x="1097070" y="688323"/>
                </a:lnTo>
                <a:lnTo>
                  <a:pt x="1098972" y="695617"/>
                </a:lnTo>
                <a:lnTo>
                  <a:pt x="1100558" y="702912"/>
                </a:lnTo>
                <a:lnTo>
                  <a:pt x="1107851" y="732405"/>
                </a:lnTo>
                <a:lnTo>
                  <a:pt x="1115462" y="763167"/>
                </a:lnTo>
                <a:lnTo>
                  <a:pt x="1123072" y="794881"/>
                </a:lnTo>
                <a:lnTo>
                  <a:pt x="1130366" y="827863"/>
                </a:lnTo>
                <a:lnTo>
                  <a:pt x="1133537" y="844671"/>
                </a:lnTo>
                <a:lnTo>
                  <a:pt x="1136391" y="861163"/>
                </a:lnTo>
                <a:lnTo>
                  <a:pt x="1139562" y="878288"/>
                </a:lnTo>
                <a:lnTo>
                  <a:pt x="1142099" y="895413"/>
                </a:lnTo>
                <a:lnTo>
                  <a:pt x="1144953" y="912856"/>
                </a:lnTo>
                <a:lnTo>
                  <a:pt x="1146855" y="930298"/>
                </a:lnTo>
                <a:lnTo>
                  <a:pt x="1148758" y="947424"/>
                </a:lnTo>
                <a:lnTo>
                  <a:pt x="1150661" y="965183"/>
                </a:lnTo>
                <a:lnTo>
                  <a:pt x="1151612" y="982943"/>
                </a:lnTo>
                <a:lnTo>
                  <a:pt x="1152246" y="1000385"/>
                </a:lnTo>
                <a:lnTo>
                  <a:pt x="1152880" y="1018462"/>
                </a:lnTo>
                <a:lnTo>
                  <a:pt x="1152563" y="1036222"/>
                </a:lnTo>
                <a:lnTo>
                  <a:pt x="1152246" y="1053981"/>
                </a:lnTo>
                <a:lnTo>
                  <a:pt x="1150978" y="1071741"/>
                </a:lnTo>
                <a:lnTo>
                  <a:pt x="1149392" y="1089501"/>
                </a:lnTo>
                <a:lnTo>
                  <a:pt x="1147172" y="1107260"/>
                </a:lnTo>
                <a:lnTo>
                  <a:pt x="1144636" y="1125337"/>
                </a:lnTo>
                <a:lnTo>
                  <a:pt x="1141147" y="1142462"/>
                </a:lnTo>
                <a:lnTo>
                  <a:pt x="1137342" y="1160222"/>
                </a:lnTo>
                <a:lnTo>
                  <a:pt x="1132585" y="1177664"/>
                </a:lnTo>
                <a:lnTo>
                  <a:pt x="1127195" y="1194790"/>
                </a:lnTo>
                <a:lnTo>
                  <a:pt x="1121170" y="1212232"/>
                </a:lnTo>
                <a:lnTo>
                  <a:pt x="1114193" y="1229040"/>
                </a:lnTo>
                <a:lnTo>
                  <a:pt x="1106900" y="1246166"/>
                </a:lnTo>
                <a:lnTo>
                  <a:pt x="1105949" y="1248386"/>
                </a:lnTo>
                <a:lnTo>
                  <a:pt x="1102460" y="1255680"/>
                </a:lnTo>
                <a:lnTo>
                  <a:pt x="1096752" y="1266145"/>
                </a:lnTo>
                <a:lnTo>
                  <a:pt x="1093264" y="1272805"/>
                </a:lnTo>
                <a:lnTo>
                  <a:pt x="1088825" y="1280099"/>
                </a:lnTo>
                <a:lnTo>
                  <a:pt x="1083751" y="1288662"/>
                </a:lnTo>
                <a:lnTo>
                  <a:pt x="1078360" y="1297225"/>
                </a:lnTo>
                <a:lnTo>
                  <a:pt x="1071701" y="1306422"/>
                </a:lnTo>
                <a:lnTo>
                  <a:pt x="1064091" y="1316253"/>
                </a:lnTo>
                <a:lnTo>
                  <a:pt x="1056163" y="1326084"/>
                </a:lnTo>
                <a:lnTo>
                  <a:pt x="1047601" y="1336867"/>
                </a:lnTo>
                <a:lnTo>
                  <a:pt x="1037771" y="1347649"/>
                </a:lnTo>
                <a:lnTo>
                  <a:pt x="1027306" y="1358432"/>
                </a:lnTo>
                <a:lnTo>
                  <a:pt x="1015890" y="1369849"/>
                </a:lnTo>
                <a:lnTo>
                  <a:pt x="1003523" y="1380949"/>
                </a:lnTo>
                <a:lnTo>
                  <a:pt x="990205" y="1391731"/>
                </a:lnTo>
                <a:lnTo>
                  <a:pt x="975935" y="1403148"/>
                </a:lnTo>
                <a:lnTo>
                  <a:pt x="961031" y="1413931"/>
                </a:lnTo>
                <a:lnTo>
                  <a:pt x="944542" y="1424396"/>
                </a:lnTo>
                <a:lnTo>
                  <a:pt x="936297" y="1429788"/>
                </a:lnTo>
                <a:lnTo>
                  <a:pt x="927418" y="1435179"/>
                </a:lnTo>
                <a:lnTo>
                  <a:pt x="918539" y="1440253"/>
                </a:lnTo>
                <a:lnTo>
                  <a:pt x="909343" y="1445327"/>
                </a:lnTo>
                <a:lnTo>
                  <a:pt x="899513" y="1449767"/>
                </a:lnTo>
                <a:lnTo>
                  <a:pt x="889999" y="1454524"/>
                </a:lnTo>
                <a:lnTo>
                  <a:pt x="879535" y="1459281"/>
                </a:lnTo>
                <a:lnTo>
                  <a:pt x="869070" y="1463721"/>
                </a:lnTo>
                <a:lnTo>
                  <a:pt x="858606" y="1468161"/>
                </a:lnTo>
                <a:lnTo>
                  <a:pt x="847824" y="1472284"/>
                </a:lnTo>
                <a:lnTo>
                  <a:pt x="836408" y="1476089"/>
                </a:lnTo>
                <a:lnTo>
                  <a:pt x="824993" y="1480212"/>
                </a:lnTo>
                <a:lnTo>
                  <a:pt x="813260" y="1483701"/>
                </a:lnTo>
                <a:lnTo>
                  <a:pt x="801210" y="1487189"/>
                </a:lnTo>
                <a:lnTo>
                  <a:pt x="788525" y="1490361"/>
                </a:lnTo>
                <a:lnTo>
                  <a:pt x="775841" y="1493532"/>
                </a:lnTo>
                <a:lnTo>
                  <a:pt x="762840" y="1496386"/>
                </a:lnTo>
                <a:lnTo>
                  <a:pt x="749521" y="1499240"/>
                </a:lnTo>
                <a:lnTo>
                  <a:pt x="735886" y="1501460"/>
                </a:lnTo>
                <a:lnTo>
                  <a:pt x="722250" y="1503363"/>
                </a:lnTo>
                <a:lnTo>
                  <a:pt x="722250" y="1489409"/>
                </a:lnTo>
                <a:lnTo>
                  <a:pt x="722567" y="1475772"/>
                </a:lnTo>
                <a:lnTo>
                  <a:pt x="723836" y="1449133"/>
                </a:lnTo>
                <a:lnTo>
                  <a:pt x="725104" y="1422811"/>
                </a:lnTo>
                <a:lnTo>
                  <a:pt x="727324" y="1396488"/>
                </a:lnTo>
                <a:lnTo>
                  <a:pt x="728592" y="1369215"/>
                </a:lnTo>
                <a:lnTo>
                  <a:pt x="729861" y="1340990"/>
                </a:lnTo>
                <a:lnTo>
                  <a:pt x="730495" y="1310227"/>
                </a:lnTo>
                <a:lnTo>
                  <a:pt x="730495" y="1294053"/>
                </a:lnTo>
                <a:lnTo>
                  <a:pt x="730495" y="1277562"/>
                </a:lnTo>
                <a:lnTo>
                  <a:pt x="729861" y="1259803"/>
                </a:lnTo>
                <a:lnTo>
                  <a:pt x="729227" y="1241409"/>
                </a:lnTo>
                <a:lnTo>
                  <a:pt x="728275" y="1222063"/>
                </a:lnTo>
                <a:lnTo>
                  <a:pt x="727007" y="1201767"/>
                </a:lnTo>
                <a:lnTo>
                  <a:pt x="724787" y="1180519"/>
                </a:lnTo>
                <a:lnTo>
                  <a:pt x="722884" y="1158319"/>
                </a:lnTo>
                <a:lnTo>
                  <a:pt x="720348" y="1134534"/>
                </a:lnTo>
                <a:lnTo>
                  <a:pt x="716859" y="1109480"/>
                </a:lnTo>
                <a:lnTo>
                  <a:pt x="713054" y="1083158"/>
                </a:lnTo>
                <a:lnTo>
                  <a:pt x="709249" y="1055567"/>
                </a:lnTo>
                <a:lnTo>
                  <a:pt x="704492" y="1026390"/>
                </a:lnTo>
                <a:lnTo>
                  <a:pt x="699101" y="995945"/>
                </a:lnTo>
                <a:lnTo>
                  <a:pt x="693076" y="963598"/>
                </a:lnTo>
                <a:lnTo>
                  <a:pt x="686417" y="929664"/>
                </a:lnTo>
                <a:lnTo>
                  <a:pt x="679441" y="893828"/>
                </a:lnTo>
                <a:lnTo>
                  <a:pt x="671513" y="856088"/>
                </a:lnTo>
                <a:lnTo>
                  <a:pt x="678490" y="835475"/>
                </a:lnTo>
                <a:lnTo>
                  <a:pt x="686100" y="815178"/>
                </a:lnTo>
                <a:lnTo>
                  <a:pt x="694345" y="795198"/>
                </a:lnTo>
                <a:lnTo>
                  <a:pt x="702590" y="775219"/>
                </a:lnTo>
                <a:lnTo>
                  <a:pt x="711469" y="755556"/>
                </a:lnTo>
                <a:lnTo>
                  <a:pt x="721299" y="735894"/>
                </a:lnTo>
                <a:lnTo>
                  <a:pt x="730812" y="716548"/>
                </a:lnTo>
                <a:lnTo>
                  <a:pt x="741594" y="697520"/>
                </a:lnTo>
                <a:lnTo>
                  <a:pt x="752692" y="678809"/>
                </a:lnTo>
                <a:lnTo>
                  <a:pt x="764108" y="660415"/>
                </a:lnTo>
                <a:lnTo>
                  <a:pt x="776158" y="642973"/>
                </a:lnTo>
                <a:lnTo>
                  <a:pt x="788842" y="625213"/>
                </a:lnTo>
                <a:lnTo>
                  <a:pt x="802161" y="608088"/>
                </a:lnTo>
                <a:lnTo>
                  <a:pt x="816114" y="591597"/>
                </a:lnTo>
                <a:lnTo>
                  <a:pt x="830700" y="575106"/>
                </a:lnTo>
                <a:lnTo>
                  <a:pt x="838311" y="567177"/>
                </a:lnTo>
                <a:lnTo>
                  <a:pt x="845922" y="559566"/>
                </a:lnTo>
                <a:lnTo>
                  <a:pt x="853532" y="551955"/>
                </a:lnTo>
                <a:lnTo>
                  <a:pt x="861460" y="544661"/>
                </a:lnTo>
                <a:lnTo>
                  <a:pt x="869387" y="537367"/>
                </a:lnTo>
                <a:lnTo>
                  <a:pt x="877949" y="529755"/>
                </a:lnTo>
                <a:lnTo>
                  <a:pt x="886194" y="522778"/>
                </a:lnTo>
                <a:lnTo>
                  <a:pt x="894756" y="515801"/>
                </a:lnTo>
                <a:lnTo>
                  <a:pt x="903952" y="508824"/>
                </a:lnTo>
                <a:lnTo>
                  <a:pt x="912831" y="502164"/>
                </a:lnTo>
                <a:lnTo>
                  <a:pt x="922027" y="495822"/>
                </a:lnTo>
                <a:lnTo>
                  <a:pt x="931223" y="489479"/>
                </a:lnTo>
                <a:lnTo>
                  <a:pt x="940419" y="483136"/>
                </a:lnTo>
                <a:lnTo>
                  <a:pt x="950249" y="477111"/>
                </a:lnTo>
                <a:lnTo>
                  <a:pt x="960080" y="471402"/>
                </a:lnTo>
                <a:lnTo>
                  <a:pt x="970227" y="466011"/>
                </a:lnTo>
                <a:lnTo>
                  <a:pt x="980057" y="460302"/>
                </a:lnTo>
                <a:lnTo>
                  <a:pt x="990522" y="455228"/>
                </a:lnTo>
                <a:lnTo>
                  <a:pt x="1001304" y="449837"/>
                </a:lnTo>
                <a:lnTo>
                  <a:pt x="1011768" y="444763"/>
                </a:lnTo>
                <a:lnTo>
                  <a:pt x="1022867" y="440323"/>
                </a:lnTo>
                <a:lnTo>
                  <a:pt x="1033965" y="435566"/>
                </a:lnTo>
                <a:lnTo>
                  <a:pt x="1045064" y="431126"/>
                </a:lnTo>
                <a:lnTo>
                  <a:pt x="1056480" y="427320"/>
                </a:lnTo>
                <a:lnTo>
                  <a:pt x="1068530" y="423198"/>
                </a:lnTo>
                <a:lnTo>
                  <a:pt x="1080263" y="419392"/>
                </a:lnTo>
                <a:lnTo>
                  <a:pt x="1092313" y="415903"/>
                </a:lnTo>
                <a:lnTo>
                  <a:pt x="1104680" y="412415"/>
                </a:lnTo>
                <a:lnTo>
                  <a:pt x="1117364" y="409561"/>
                </a:lnTo>
                <a:lnTo>
                  <a:pt x="1129732" y="406706"/>
                </a:lnTo>
                <a:lnTo>
                  <a:pt x="1142416" y="403852"/>
                </a:lnTo>
                <a:lnTo>
                  <a:pt x="1155417" y="401315"/>
                </a:lnTo>
                <a:lnTo>
                  <a:pt x="1168736" y="399095"/>
                </a:lnTo>
                <a:lnTo>
                  <a:pt x="1182688" y="396875"/>
                </a:lnTo>
                <a:close/>
                <a:moveTo>
                  <a:pt x="0" y="396875"/>
                </a:moveTo>
                <a:lnTo>
                  <a:pt x="16483" y="399412"/>
                </a:lnTo>
                <a:lnTo>
                  <a:pt x="32015" y="402267"/>
                </a:lnTo>
                <a:lnTo>
                  <a:pt x="47547" y="405438"/>
                </a:lnTo>
                <a:lnTo>
                  <a:pt x="63079" y="408927"/>
                </a:lnTo>
                <a:lnTo>
                  <a:pt x="77977" y="412415"/>
                </a:lnTo>
                <a:lnTo>
                  <a:pt x="92558" y="416538"/>
                </a:lnTo>
                <a:lnTo>
                  <a:pt x="107456" y="420978"/>
                </a:lnTo>
                <a:lnTo>
                  <a:pt x="121403" y="425418"/>
                </a:lnTo>
                <a:lnTo>
                  <a:pt x="135350" y="430492"/>
                </a:lnTo>
                <a:lnTo>
                  <a:pt x="148980" y="435883"/>
                </a:lnTo>
                <a:lnTo>
                  <a:pt x="162293" y="441275"/>
                </a:lnTo>
                <a:lnTo>
                  <a:pt x="175289" y="447300"/>
                </a:lnTo>
                <a:lnTo>
                  <a:pt x="187969" y="453326"/>
                </a:lnTo>
                <a:lnTo>
                  <a:pt x="200648" y="459669"/>
                </a:lnTo>
                <a:lnTo>
                  <a:pt x="213010" y="466329"/>
                </a:lnTo>
                <a:lnTo>
                  <a:pt x="225055" y="472989"/>
                </a:lnTo>
                <a:lnTo>
                  <a:pt x="236466" y="479966"/>
                </a:lnTo>
                <a:lnTo>
                  <a:pt x="247878" y="487260"/>
                </a:lnTo>
                <a:lnTo>
                  <a:pt x="259289" y="494871"/>
                </a:lnTo>
                <a:lnTo>
                  <a:pt x="270383" y="502482"/>
                </a:lnTo>
                <a:lnTo>
                  <a:pt x="280843" y="510411"/>
                </a:lnTo>
                <a:lnTo>
                  <a:pt x="291621" y="518974"/>
                </a:lnTo>
                <a:lnTo>
                  <a:pt x="301447" y="527536"/>
                </a:lnTo>
                <a:lnTo>
                  <a:pt x="311590" y="536099"/>
                </a:lnTo>
                <a:lnTo>
                  <a:pt x="321734" y="544979"/>
                </a:lnTo>
                <a:lnTo>
                  <a:pt x="330926" y="553859"/>
                </a:lnTo>
                <a:lnTo>
                  <a:pt x="340118" y="563056"/>
                </a:lnTo>
                <a:lnTo>
                  <a:pt x="349311" y="572570"/>
                </a:lnTo>
                <a:lnTo>
                  <a:pt x="358186" y="582084"/>
                </a:lnTo>
                <a:lnTo>
                  <a:pt x="367062" y="592233"/>
                </a:lnTo>
                <a:lnTo>
                  <a:pt x="375304" y="602064"/>
                </a:lnTo>
                <a:lnTo>
                  <a:pt x="383545" y="612212"/>
                </a:lnTo>
                <a:lnTo>
                  <a:pt x="391470" y="622678"/>
                </a:lnTo>
                <a:lnTo>
                  <a:pt x="399077" y="632826"/>
                </a:lnTo>
                <a:lnTo>
                  <a:pt x="407002" y="643609"/>
                </a:lnTo>
                <a:lnTo>
                  <a:pt x="414292" y="654075"/>
                </a:lnTo>
                <a:lnTo>
                  <a:pt x="421266" y="665174"/>
                </a:lnTo>
                <a:lnTo>
                  <a:pt x="428239" y="676274"/>
                </a:lnTo>
                <a:lnTo>
                  <a:pt x="434896" y="687691"/>
                </a:lnTo>
                <a:lnTo>
                  <a:pt x="441552" y="698474"/>
                </a:lnTo>
                <a:lnTo>
                  <a:pt x="447892" y="709891"/>
                </a:lnTo>
                <a:lnTo>
                  <a:pt x="453914" y="721625"/>
                </a:lnTo>
                <a:lnTo>
                  <a:pt x="459937" y="733359"/>
                </a:lnTo>
                <a:lnTo>
                  <a:pt x="465960" y="744776"/>
                </a:lnTo>
                <a:lnTo>
                  <a:pt x="471348" y="756510"/>
                </a:lnTo>
                <a:lnTo>
                  <a:pt x="476737" y="768562"/>
                </a:lnTo>
                <a:lnTo>
                  <a:pt x="487197" y="792664"/>
                </a:lnTo>
                <a:lnTo>
                  <a:pt x="496707" y="816450"/>
                </a:lnTo>
                <a:lnTo>
                  <a:pt x="505899" y="841186"/>
                </a:lnTo>
                <a:lnTo>
                  <a:pt x="514141" y="865923"/>
                </a:lnTo>
                <a:lnTo>
                  <a:pt x="521748" y="890977"/>
                </a:lnTo>
                <a:lnTo>
                  <a:pt x="528722" y="915397"/>
                </a:lnTo>
                <a:lnTo>
                  <a:pt x="535378" y="940451"/>
                </a:lnTo>
                <a:lnTo>
                  <a:pt x="541401" y="965822"/>
                </a:lnTo>
                <a:lnTo>
                  <a:pt x="546789" y="990876"/>
                </a:lnTo>
                <a:lnTo>
                  <a:pt x="551861" y="1015613"/>
                </a:lnTo>
                <a:lnTo>
                  <a:pt x="556616" y="1040667"/>
                </a:lnTo>
                <a:lnTo>
                  <a:pt x="560419" y="1065086"/>
                </a:lnTo>
                <a:lnTo>
                  <a:pt x="563906" y="1089506"/>
                </a:lnTo>
                <a:lnTo>
                  <a:pt x="567076" y="1113926"/>
                </a:lnTo>
                <a:lnTo>
                  <a:pt x="569929" y="1137394"/>
                </a:lnTo>
                <a:lnTo>
                  <a:pt x="572148" y="1161179"/>
                </a:lnTo>
                <a:lnTo>
                  <a:pt x="574050" y="1184647"/>
                </a:lnTo>
                <a:lnTo>
                  <a:pt x="575951" y="1207164"/>
                </a:lnTo>
                <a:lnTo>
                  <a:pt x="577219" y="1229681"/>
                </a:lnTo>
                <a:lnTo>
                  <a:pt x="578170" y="1251247"/>
                </a:lnTo>
                <a:lnTo>
                  <a:pt x="578804" y="1272495"/>
                </a:lnTo>
                <a:lnTo>
                  <a:pt x="579438" y="1293109"/>
                </a:lnTo>
                <a:lnTo>
                  <a:pt x="579438" y="1313089"/>
                </a:lnTo>
                <a:lnTo>
                  <a:pt x="579438" y="1350828"/>
                </a:lnTo>
                <a:lnTo>
                  <a:pt x="578804" y="1385396"/>
                </a:lnTo>
                <a:lnTo>
                  <a:pt x="577853" y="1416793"/>
                </a:lnTo>
                <a:lnTo>
                  <a:pt x="576585" y="1444067"/>
                </a:lnTo>
                <a:lnTo>
                  <a:pt x="574684" y="1467535"/>
                </a:lnTo>
                <a:lnTo>
                  <a:pt x="573099" y="1486246"/>
                </a:lnTo>
                <a:lnTo>
                  <a:pt x="571831" y="1499883"/>
                </a:lnTo>
                <a:lnTo>
                  <a:pt x="570880" y="1511300"/>
                </a:lnTo>
                <a:lnTo>
                  <a:pt x="552495" y="1511300"/>
                </a:lnTo>
                <a:lnTo>
                  <a:pt x="534744" y="1510666"/>
                </a:lnTo>
                <a:lnTo>
                  <a:pt x="517627" y="1509397"/>
                </a:lnTo>
                <a:lnTo>
                  <a:pt x="500510" y="1508446"/>
                </a:lnTo>
                <a:lnTo>
                  <a:pt x="484344" y="1506860"/>
                </a:lnTo>
                <a:lnTo>
                  <a:pt x="468179" y="1504957"/>
                </a:lnTo>
                <a:lnTo>
                  <a:pt x="452647" y="1502420"/>
                </a:lnTo>
                <a:lnTo>
                  <a:pt x="437115" y="1499883"/>
                </a:lnTo>
                <a:lnTo>
                  <a:pt x="422217" y="1497346"/>
                </a:lnTo>
                <a:lnTo>
                  <a:pt x="407636" y="1493858"/>
                </a:lnTo>
                <a:lnTo>
                  <a:pt x="393688" y="1490369"/>
                </a:lnTo>
                <a:lnTo>
                  <a:pt x="379424" y="1486881"/>
                </a:lnTo>
                <a:lnTo>
                  <a:pt x="366111" y="1482758"/>
                </a:lnTo>
                <a:lnTo>
                  <a:pt x="353115" y="1478952"/>
                </a:lnTo>
                <a:lnTo>
                  <a:pt x="340435" y="1474512"/>
                </a:lnTo>
                <a:lnTo>
                  <a:pt x="328390" y="1469755"/>
                </a:lnTo>
                <a:lnTo>
                  <a:pt x="316345" y="1465315"/>
                </a:lnTo>
                <a:lnTo>
                  <a:pt x="304617" y="1460241"/>
                </a:lnTo>
                <a:lnTo>
                  <a:pt x="293523" y="1455167"/>
                </a:lnTo>
                <a:lnTo>
                  <a:pt x="282745" y="1449775"/>
                </a:lnTo>
                <a:lnTo>
                  <a:pt x="271968" y="1444384"/>
                </a:lnTo>
                <a:lnTo>
                  <a:pt x="261508" y="1438993"/>
                </a:lnTo>
                <a:lnTo>
                  <a:pt x="251681" y="1433284"/>
                </a:lnTo>
                <a:lnTo>
                  <a:pt x="242172" y="1427576"/>
                </a:lnTo>
                <a:lnTo>
                  <a:pt x="232980" y="1421550"/>
                </a:lnTo>
                <a:lnTo>
                  <a:pt x="224104" y="1415524"/>
                </a:lnTo>
                <a:lnTo>
                  <a:pt x="215229" y="1409499"/>
                </a:lnTo>
                <a:lnTo>
                  <a:pt x="206987" y="1403473"/>
                </a:lnTo>
                <a:lnTo>
                  <a:pt x="199063" y="1397130"/>
                </a:lnTo>
                <a:lnTo>
                  <a:pt x="190821" y="1391105"/>
                </a:lnTo>
                <a:lnTo>
                  <a:pt x="183531" y="1384762"/>
                </a:lnTo>
                <a:lnTo>
                  <a:pt x="176240" y="1378736"/>
                </a:lnTo>
                <a:lnTo>
                  <a:pt x="162927" y="1366051"/>
                </a:lnTo>
                <a:lnTo>
                  <a:pt x="150565" y="1354317"/>
                </a:lnTo>
                <a:lnTo>
                  <a:pt x="139471" y="1341948"/>
                </a:lnTo>
                <a:lnTo>
                  <a:pt x="129327" y="1330214"/>
                </a:lnTo>
                <a:lnTo>
                  <a:pt x="120135" y="1318480"/>
                </a:lnTo>
                <a:lnTo>
                  <a:pt x="111577" y="1307380"/>
                </a:lnTo>
                <a:lnTo>
                  <a:pt x="104286" y="1297232"/>
                </a:lnTo>
                <a:lnTo>
                  <a:pt x="97946" y="1287400"/>
                </a:lnTo>
                <a:lnTo>
                  <a:pt x="92558" y="1278520"/>
                </a:lnTo>
                <a:lnTo>
                  <a:pt x="88120" y="1270592"/>
                </a:lnTo>
                <a:lnTo>
                  <a:pt x="83999" y="1263615"/>
                </a:lnTo>
                <a:lnTo>
                  <a:pt x="81147" y="1257589"/>
                </a:lnTo>
                <a:lnTo>
                  <a:pt x="77026" y="1249344"/>
                </a:lnTo>
                <a:lnTo>
                  <a:pt x="75758" y="1246172"/>
                </a:lnTo>
                <a:lnTo>
                  <a:pt x="68150" y="1229047"/>
                </a:lnTo>
                <a:lnTo>
                  <a:pt x="61494" y="1212239"/>
                </a:lnTo>
                <a:lnTo>
                  <a:pt x="55471" y="1194796"/>
                </a:lnTo>
                <a:lnTo>
                  <a:pt x="50083" y="1177670"/>
                </a:lnTo>
                <a:lnTo>
                  <a:pt x="45328" y="1160228"/>
                </a:lnTo>
                <a:lnTo>
                  <a:pt x="41207" y="1142468"/>
                </a:lnTo>
                <a:lnTo>
                  <a:pt x="38037" y="1125343"/>
                </a:lnTo>
                <a:lnTo>
                  <a:pt x="35502" y="1107266"/>
                </a:lnTo>
                <a:lnTo>
                  <a:pt x="32966" y="1089506"/>
                </a:lnTo>
                <a:lnTo>
                  <a:pt x="31381" y="1071746"/>
                </a:lnTo>
                <a:lnTo>
                  <a:pt x="30430" y="1053986"/>
                </a:lnTo>
                <a:lnTo>
                  <a:pt x="29796" y="1036227"/>
                </a:lnTo>
                <a:lnTo>
                  <a:pt x="29796" y="1018467"/>
                </a:lnTo>
                <a:lnTo>
                  <a:pt x="30113" y="1000390"/>
                </a:lnTo>
                <a:lnTo>
                  <a:pt x="31064" y="982947"/>
                </a:lnTo>
                <a:lnTo>
                  <a:pt x="32015" y="965188"/>
                </a:lnTo>
                <a:lnTo>
                  <a:pt x="33600" y="947428"/>
                </a:lnTo>
                <a:lnTo>
                  <a:pt x="35502" y="930302"/>
                </a:lnTo>
                <a:lnTo>
                  <a:pt x="37720" y="912860"/>
                </a:lnTo>
                <a:lnTo>
                  <a:pt x="39939" y="895417"/>
                </a:lnTo>
                <a:lnTo>
                  <a:pt x="42792" y="878292"/>
                </a:lnTo>
                <a:lnTo>
                  <a:pt x="45645" y="861166"/>
                </a:lnTo>
                <a:lnTo>
                  <a:pt x="49132" y="844675"/>
                </a:lnTo>
                <a:lnTo>
                  <a:pt x="52301" y="827867"/>
                </a:lnTo>
                <a:lnTo>
                  <a:pt x="59275" y="794884"/>
                </a:lnTo>
                <a:lnTo>
                  <a:pt x="66566" y="763170"/>
                </a:lnTo>
                <a:lnTo>
                  <a:pt x="74490" y="732408"/>
                </a:lnTo>
                <a:lnTo>
                  <a:pt x="82097" y="702914"/>
                </a:lnTo>
                <a:lnTo>
                  <a:pt x="83682" y="695620"/>
                </a:lnTo>
                <a:lnTo>
                  <a:pt x="85267" y="688326"/>
                </a:lnTo>
                <a:lnTo>
                  <a:pt x="86535" y="681031"/>
                </a:lnTo>
                <a:lnTo>
                  <a:pt x="87803" y="673737"/>
                </a:lnTo>
                <a:lnTo>
                  <a:pt x="88437" y="666443"/>
                </a:lnTo>
                <a:lnTo>
                  <a:pt x="89071" y="659466"/>
                </a:lnTo>
                <a:lnTo>
                  <a:pt x="89705" y="645195"/>
                </a:lnTo>
                <a:lnTo>
                  <a:pt x="89705" y="630924"/>
                </a:lnTo>
                <a:lnTo>
                  <a:pt x="89071" y="616969"/>
                </a:lnTo>
                <a:lnTo>
                  <a:pt x="87803" y="603332"/>
                </a:lnTo>
                <a:lnTo>
                  <a:pt x="85901" y="589696"/>
                </a:lnTo>
                <a:lnTo>
                  <a:pt x="83365" y="576059"/>
                </a:lnTo>
                <a:lnTo>
                  <a:pt x="80196" y="563056"/>
                </a:lnTo>
                <a:lnTo>
                  <a:pt x="77026" y="550687"/>
                </a:lnTo>
                <a:lnTo>
                  <a:pt x="73222" y="538002"/>
                </a:lnTo>
                <a:lnTo>
                  <a:pt x="69418" y="525951"/>
                </a:lnTo>
                <a:lnTo>
                  <a:pt x="64981" y="513899"/>
                </a:lnTo>
                <a:lnTo>
                  <a:pt x="60543" y="502482"/>
                </a:lnTo>
                <a:lnTo>
                  <a:pt x="55788" y="492017"/>
                </a:lnTo>
                <a:lnTo>
                  <a:pt x="51034" y="481234"/>
                </a:lnTo>
                <a:lnTo>
                  <a:pt x="45962" y="471086"/>
                </a:lnTo>
                <a:lnTo>
                  <a:pt x="41207" y="461889"/>
                </a:lnTo>
                <a:lnTo>
                  <a:pt x="36452" y="453009"/>
                </a:lnTo>
                <a:lnTo>
                  <a:pt x="26943" y="436835"/>
                </a:lnTo>
                <a:lnTo>
                  <a:pt x="18385" y="422881"/>
                </a:lnTo>
                <a:lnTo>
                  <a:pt x="11094" y="411781"/>
                </a:lnTo>
                <a:lnTo>
                  <a:pt x="5072" y="403852"/>
                </a:lnTo>
                <a:lnTo>
                  <a:pt x="0" y="396875"/>
                </a:lnTo>
                <a:close/>
                <a:moveTo>
                  <a:pt x="588169" y="0"/>
                </a:moveTo>
                <a:lnTo>
                  <a:pt x="607233" y="20657"/>
                </a:lnTo>
                <a:lnTo>
                  <a:pt x="625661" y="40678"/>
                </a:lnTo>
                <a:lnTo>
                  <a:pt x="642501" y="60699"/>
                </a:lnTo>
                <a:lnTo>
                  <a:pt x="658388" y="80085"/>
                </a:lnTo>
                <a:lnTo>
                  <a:pt x="673003" y="99471"/>
                </a:lnTo>
                <a:lnTo>
                  <a:pt x="687301" y="118538"/>
                </a:lnTo>
                <a:lnTo>
                  <a:pt x="700010" y="136653"/>
                </a:lnTo>
                <a:lnTo>
                  <a:pt x="711766" y="154767"/>
                </a:lnTo>
                <a:lnTo>
                  <a:pt x="722887" y="172564"/>
                </a:lnTo>
                <a:lnTo>
                  <a:pt x="733054" y="189725"/>
                </a:lnTo>
                <a:lnTo>
                  <a:pt x="742268" y="206568"/>
                </a:lnTo>
                <a:lnTo>
                  <a:pt x="750847" y="223093"/>
                </a:lnTo>
                <a:lnTo>
                  <a:pt x="758790" y="238665"/>
                </a:lnTo>
                <a:lnTo>
                  <a:pt x="765780" y="253920"/>
                </a:lnTo>
                <a:lnTo>
                  <a:pt x="772135" y="268856"/>
                </a:lnTo>
                <a:lnTo>
                  <a:pt x="777854" y="282521"/>
                </a:lnTo>
                <a:lnTo>
                  <a:pt x="782620" y="295869"/>
                </a:lnTo>
                <a:lnTo>
                  <a:pt x="787068" y="308581"/>
                </a:lnTo>
                <a:lnTo>
                  <a:pt x="791199" y="320339"/>
                </a:lnTo>
                <a:lnTo>
                  <a:pt x="794376" y="331780"/>
                </a:lnTo>
                <a:lnTo>
                  <a:pt x="797553" y="342585"/>
                </a:lnTo>
                <a:lnTo>
                  <a:pt x="799777" y="352119"/>
                </a:lnTo>
                <a:lnTo>
                  <a:pt x="803272" y="369280"/>
                </a:lnTo>
                <a:lnTo>
                  <a:pt x="806132" y="382945"/>
                </a:lnTo>
                <a:lnTo>
                  <a:pt x="807403" y="393115"/>
                </a:lnTo>
                <a:lnTo>
                  <a:pt x="808038" y="399153"/>
                </a:lnTo>
                <a:lnTo>
                  <a:pt x="808038" y="401377"/>
                </a:lnTo>
                <a:lnTo>
                  <a:pt x="800413" y="406462"/>
                </a:lnTo>
                <a:lnTo>
                  <a:pt x="791516" y="412182"/>
                </a:lnTo>
                <a:lnTo>
                  <a:pt x="779443" y="420445"/>
                </a:lnTo>
                <a:lnTo>
                  <a:pt x="765462" y="430932"/>
                </a:lnTo>
                <a:lnTo>
                  <a:pt x="748940" y="443644"/>
                </a:lnTo>
                <a:lnTo>
                  <a:pt x="740680" y="450954"/>
                </a:lnTo>
                <a:lnTo>
                  <a:pt x="731465" y="458898"/>
                </a:lnTo>
                <a:lnTo>
                  <a:pt x="722569" y="467161"/>
                </a:lnTo>
                <a:lnTo>
                  <a:pt x="713355" y="475742"/>
                </a:lnTo>
                <a:lnTo>
                  <a:pt x="703823" y="485276"/>
                </a:lnTo>
                <a:lnTo>
                  <a:pt x="694291" y="494809"/>
                </a:lnTo>
                <a:lnTo>
                  <a:pt x="684759" y="505297"/>
                </a:lnTo>
                <a:lnTo>
                  <a:pt x="675545" y="515784"/>
                </a:lnTo>
                <a:lnTo>
                  <a:pt x="666013" y="527225"/>
                </a:lnTo>
                <a:lnTo>
                  <a:pt x="657117" y="538983"/>
                </a:lnTo>
                <a:lnTo>
                  <a:pt x="648220" y="551059"/>
                </a:lnTo>
                <a:lnTo>
                  <a:pt x="639324" y="563771"/>
                </a:lnTo>
                <a:lnTo>
                  <a:pt x="631380" y="576801"/>
                </a:lnTo>
                <a:lnTo>
                  <a:pt x="623437" y="590466"/>
                </a:lnTo>
                <a:lnTo>
                  <a:pt x="616129" y="604449"/>
                </a:lnTo>
                <a:lnTo>
                  <a:pt x="609457" y="618750"/>
                </a:lnTo>
                <a:lnTo>
                  <a:pt x="603103" y="633687"/>
                </a:lnTo>
                <a:lnTo>
                  <a:pt x="597383" y="649259"/>
                </a:lnTo>
                <a:lnTo>
                  <a:pt x="594524" y="656886"/>
                </a:lnTo>
                <a:lnTo>
                  <a:pt x="592300" y="664831"/>
                </a:lnTo>
                <a:lnTo>
                  <a:pt x="590393" y="672776"/>
                </a:lnTo>
                <a:lnTo>
                  <a:pt x="588169" y="681038"/>
                </a:lnTo>
                <a:lnTo>
                  <a:pt x="586263" y="672776"/>
                </a:lnTo>
                <a:lnTo>
                  <a:pt x="584039" y="664831"/>
                </a:lnTo>
                <a:lnTo>
                  <a:pt x="581497" y="656886"/>
                </a:lnTo>
                <a:lnTo>
                  <a:pt x="579273" y="649259"/>
                </a:lnTo>
                <a:lnTo>
                  <a:pt x="573554" y="633687"/>
                </a:lnTo>
                <a:lnTo>
                  <a:pt x="567199" y="618750"/>
                </a:lnTo>
                <a:lnTo>
                  <a:pt x="560527" y="604449"/>
                </a:lnTo>
                <a:lnTo>
                  <a:pt x="553219" y="590466"/>
                </a:lnTo>
                <a:lnTo>
                  <a:pt x="545276" y="576801"/>
                </a:lnTo>
                <a:lnTo>
                  <a:pt x="537015" y="563771"/>
                </a:lnTo>
                <a:lnTo>
                  <a:pt x="528436" y="551059"/>
                </a:lnTo>
                <a:lnTo>
                  <a:pt x="519540" y="538983"/>
                </a:lnTo>
                <a:lnTo>
                  <a:pt x="510643" y="527225"/>
                </a:lnTo>
                <a:lnTo>
                  <a:pt x="501111" y="515784"/>
                </a:lnTo>
                <a:lnTo>
                  <a:pt x="491579" y="505297"/>
                </a:lnTo>
                <a:lnTo>
                  <a:pt x="482048" y="494809"/>
                </a:lnTo>
                <a:lnTo>
                  <a:pt x="472833" y="485276"/>
                </a:lnTo>
                <a:lnTo>
                  <a:pt x="462984" y="475742"/>
                </a:lnTo>
                <a:lnTo>
                  <a:pt x="454087" y="467161"/>
                </a:lnTo>
                <a:lnTo>
                  <a:pt x="444555" y="458898"/>
                </a:lnTo>
                <a:lnTo>
                  <a:pt x="435977" y="450954"/>
                </a:lnTo>
                <a:lnTo>
                  <a:pt x="427398" y="443644"/>
                </a:lnTo>
                <a:lnTo>
                  <a:pt x="411194" y="430932"/>
                </a:lnTo>
                <a:lnTo>
                  <a:pt x="396896" y="420445"/>
                </a:lnTo>
                <a:lnTo>
                  <a:pt x="385140" y="412182"/>
                </a:lnTo>
                <a:lnTo>
                  <a:pt x="375926" y="406462"/>
                </a:lnTo>
                <a:lnTo>
                  <a:pt x="368300" y="401377"/>
                </a:lnTo>
                <a:lnTo>
                  <a:pt x="368618" y="399153"/>
                </a:lnTo>
                <a:lnTo>
                  <a:pt x="368936" y="393115"/>
                </a:lnTo>
                <a:lnTo>
                  <a:pt x="370524" y="382945"/>
                </a:lnTo>
                <a:lnTo>
                  <a:pt x="372748" y="369280"/>
                </a:lnTo>
                <a:lnTo>
                  <a:pt x="376561" y="352119"/>
                </a:lnTo>
                <a:lnTo>
                  <a:pt x="379103" y="342585"/>
                </a:lnTo>
                <a:lnTo>
                  <a:pt x="381963" y="331780"/>
                </a:lnTo>
                <a:lnTo>
                  <a:pt x="385458" y="320339"/>
                </a:lnTo>
                <a:lnTo>
                  <a:pt x="389270" y="308581"/>
                </a:lnTo>
                <a:lnTo>
                  <a:pt x="394036" y="295869"/>
                </a:lnTo>
                <a:lnTo>
                  <a:pt x="398802" y="282521"/>
                </a:lnTo>
                <a:lnTo>
                  <a:pt x="404521" y="268856"/>
                </a:lnTo>
                <a:lnTo>
                  <a:pt x="410876" y="253920"/>
                </a:lnTo>
                <a:lnTo>
                  <a:pt x="417866" y="238665"/>
                </a:lnTo>
                <a:lnTo>
                  <a:pt x="425809" y="223093"/>
                </a:lnTo>
                <a:lnTo>
                  <a:pt x="434388" y="206568"/>
                </a:lnTo>
                <a:lnTo>
                  <a:pt x="443284" y="189725"/>
                </a:lnTo>
                <a:lnTo>
                  <a:pt x="453770" y="172564"/>
                </a:lnTo>
                <a:lnTo>
                  <a:pt x="464890" y="154767"/>
                </a:lnTo>
                <a:lnTo>
                  <a:pt x="476328" y="136653"/>
                </a:lnTo>
                <a:lnTo>
                  <a:pt x="489355" y="118538"/>
                </a:lnTo>
                <a:lnTo>
                  <a:pt x="503018" y="99471"/>
                </a:lnTo>
                <a:lnTo>
                  <a:pt x="518269" y="80085"/>
                </a:lnTo>
                <a:lnTo>
                  <a:pt x="533837" y="60699"/>
                </a:lnTo>
                <a:lnTo>
                  <a:pt x="550995" y="40678"/>
                </a:lnTo>
                <a:lnTo>
                  <a:pt x="569105" y="20657"/>
                </a:lnTo>
                <a:lnTo>
                  <a:pt x="588169" y="0"/>
                </a:lnTo>
                <a:close/>
              </a:path>
            </a:pathLst>
          </a:custGeom>
          <a:solidFill>
            <a:srgbClr val="724F5F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32" name="KSO_Shape"/>
          <p:cNvSpPr/>
          <p:nvPr/>
        </p:nvSpPr>
        <p:spPr bwMode="auto">
          <a:xfrm rot="5762724">
            <a:off x="5954680" y="4115751"/>
            <a:ext cx="440028" cy="561738"/>
          </a:xfrm>
          <a:custGeom>
            <a:avLst/>
            <a:gdLst/>
            <a:ahLst/>
            <a:cxnLst/>
            <a:rect l="0" t="0" r="r" b="b"/>
            <a:pathLst>
              <a:path w="1182688" h="1511300">
                <a:moveTo>
                  <a:pt x="1182688" y="396875"/>
                </a:moveTo>
                <a:lnTo>
                  <a:pt x="1177297" y="403852"/>
                </a:lnTo>
                <a:lnTo>
                  <a:pt x="1171590" y="411781"/>
                </a:lnTo>
                <a:lnTo>
                  <a:pt x="1164296" y="422880"/>
                </a:lnTo>
                <a:lnTo>
                  <a:pt x="1155417" y="436834"/>
                </a:lnTo>
                <a:lnTo>
                  <a:pt x="1146221" y="453008"/>
                </a:lnTo>
                <a:lnTo>
                  <a:pt x="1141147" y="461888"/>
                </a:lnTo>
                <a:lnTo>
                  <a:pt x="1136074" y="471085"/>
                </a:lnTo>
                <a:lnTo>
                  <a:pt x="1131634" y="481233"/>
                </a:lnTo>
                <a:lnTo>
                  <a:pt x="1126560" y="492016"/>
                </a:lnTo>
                <a:lnTo>
                  <a:pt x="1121804" y="502482"/>
                </a:lnTo>
                <a:lnTo>
                  <a:pt x="1117681" y="513898"/>
                </a:lnTo>
                <a:lnTo>
                  <a:pt x="1113242" y="525950"/>
                </a:lnTo>
                <a:lnTo>
                  <a:pt x="1109120" y="538001"/>
                </a:lnTo>
                <a:lnTo>
                  <a:pt x="1105314" y="550686"/>
                </a:lnTo>
                <a:lnTo>
                  <a:pt x="1101826" y="563055"/>
                </a:lnTo>
                <a:lnTo>
                  <a:pt x="1099289" y="576057"/>
                </a:lnTo>
                <a:lnTo>
                  <a:pt x="1096435" y="589694"/>
                </a:lnTo>
                <a:lnTo>
                  <a:pt x="1094533" y="603331"/>
                </a:lnTo>
                <a:lnTo>
                  <a:pt x="1093264" y="616968"/>
                </a:lnTo>
                <a:lnTo>
                  <a:pt x="1092630" y="630922"/>
                </a:lnTo>
                <a:lnTo>
                  <a:pt x="1092630" y="645193"/>
                </a:lnTo>
                <a:lnTo>
                  <a:pt x="1093264" y="659464"/>
                </a:lnTo>
                <a:lnTo>
                  <a:pt x="1093899" y="666441"/>
                </a:lnTo>
                <a:lnTo>
                  <a:pt x="1094850" y="673735"/>
                </a:lnTo>
                <a:lnTo>
                  <a:pt x="1095801" y="681029"/>
                </a:lnTo>
                <a:lnTo>
                  <a:pt x="1097070" y="688323"/>
                </a:lnTo>
                <a:lnTo>
                  <a:pt x="1098972" y="695617"/>
                </a:lnTo>
                <a:lnTo>
                  <a:pt x="1100558" y="702912"/>
                </a:lnTo>
                <a:lnTo>
                  <a:pt x="1107851" y="732405"/>
                </a:lnTo>
                <a:lnTo>
                  <a:pt x="1115462" y="763167"/>
                </a:lnTo>
                <a:lnTo>
                  <a:pt x="1123072" y="794881"/>
                </a:lnTo>
                <a:lnTo>
                  <a:pt x="1130366" y="827863"/>
                </a:lnTo>
                <a:lnTo>
                  <a:pt x="1133537" y="844671"/>
                </a:lnTo>
                <a:lnTo>
                  <a:pt x="1136391" y="861163"/>
                </a:lnTo>
                <a:lnTo>
                  <a:pt x="1139562" y="878288"/>
                </a:lnTo>
                <a:lnTo>
                  <a:pt x="1142099" y="895413"/>
                </a:lnTo>
                <a:lnTo>
                  <a:pt x="1144953" y="912856"/>
                </a:lnTo>
                <a:lnTo>
                  <a:pt x="1146855" y="930298"/>
                </a:lnTo>
                <a:lnTo>
                  <a:pt x="1148758" y="947424"/>
                </a:lnTo>
                <a:lnTo>
                  <a:pt x="1150661" y="965183"/>
                </a:lnTo>
                <a:lnTo>
                  <a:pt x="1151612" y="982943"/>
                </a:lnTo>
                <a:lnTo>
                  <a:pt x="1152246" y="1000385"/>
                </a:lnTo>
                <a:lnTo>
                  <a:pt x="1152880" y="1018462"/>
                </a:lnTo>
                <a:lnTo>
                  <a:pt x="1152563" y="1036222"/>
                </a:lnTo>
                <a:lnTo>
                  <a:pt x="1152246" y="1053981"/>
                </a:lnTo>
                <a:lnTo>
                  <a:pt x="1150978" y="1071741"/>
                </a:lnTo>
                <a:lnTo>
                  <a:pt x="1149392" y="1089501"/>
                </a:lnTo>
                <a:lnTo>
                  <a:pt x="1147172" y="1107260"/>
                </a:lnTo>
                <a:lnTo>
                  <a:pt x="1144636" y="1125337"/>
                </a:lnTo>
                <a:lnTo>
                  <a:pt x="1141147" y="1142462"/>
                </a:lnTo>
                <a:lnTo>
                  <a:pt x="1137342" y="1160222"/>
                </a:lnTo>
                <a:lnTo>
                  <a:pt x="1132585" y="1177664"/>
                </a:lnTo>
                <a:lnTo>
                  <a:pt x="1127195" y="1194790"/>
                </a:lnTo>
                <a:lnTo>
                  <a:pt x="1121170" y="1212232"/>
                </a:lnTo>
                <a:lnTo>
                  <a:pt x="1114193" y="1229040"/>
                </a:lnTo>
                <a:lnTo>
                  <a:pt x="1106900" y="1246166"/>
                </a:lnTo>
                <a:lnTo>
                  <a:pt x="1105949" y="1248386"/>
                </a:lnTo>
                <a:lnTo>
                  <a:pt x="1102460" y="1255680"/>
                </a:lnTo>
                <a:lnTo>
                  <a:pt x="1096752" y="1266145"/>
                </a:lnTo>
                <a:lnTo>
                  <a:pt x="1093264" y="1272805"/>
                </a:lnTo>
                <a:lnTo>
                  <a:pt x="1088825" y="1280099"/>
                </a:lnTo>
                <a:lnTo>
                  <a:pt x="1083751" y="1288662"/>
                </a:lnTo>
                <a:lnTo>
                  <a:pt x="1078360" y="1297225"/>
                </a:lnTo>
                <a:lnTo>
                  <a:pt x="1071701" y="1306422"/>
                </a:lnTo>
                <a:lnTo>
                  <a:pt x="1064091" y="1316253"/>
                </a:lnTo>
                <a:lnTo>
                  <a:pt x="1056163" y="1326084"/>
                </a:lnTo>
                <a:lnTo>
                  <a:pt x="1047601" y="1336867"/>
                </a:lnTo>
                <a:lnTo>
                  <a:pt x="1037771" y="1347649"/>
                </a:lnTo>
                <a:lnTo>
                  <a:pt x="1027306" y="1358432"/>
                </a:lnTo>
                <a:lnTo>
                  <a:pt x="1015890" y="1369849"/>
                </a:lnTo>
                <a:lnTo>
                  <a:pt x="1003523" y="1380949"/>
                </a:lnTo>
                <a:lnTo>
                  <a:pt x="990205" y="1391731"/>
                </a:lnTo>
                <a:lnTo>
                  <a:pt x="975935" y="1403148"/>
                </a:lnTo>
                <a:lnTo>
                  <a:pt x="961031" y="1413931"/>
                </a:lnTo>
                <a:lnTo>
                  <a:pt x="944542" y="1424396"/>
                </a:lnTo>
                <a:lnTo>
                  <a:pt x="936297" y="1429788"/>
                </a:lnTo>
                <a:lnTo>
                  <a:pt x="927418" y="1435179"/>
                </a:lnTo>
                <a:lnTo>
                  <a:pt x="918539" y="1440253"/>
                </a:lnTo>
                <a:lnTo>
                  <a:pt x="909343" y="1445327"/>
                </a:lnTo>
                <a:lnTo>
                  <a:pt x="899513" y="1449767"/>
                </a:lnTo>
                <a:lnTo>
                  <a:pt x="889999" y="1454524"/>
                </a:lnTo>
                <a:lnTo>
                  <a:pt x="879535" y="1459281"/>
                </a:lnTo>
                <a:lnTo>
                  <a:pt x="869070" y="1463721"/>
                </a:lnTo>
                <a:lnTo>
                  <a:pt x="858606" y="1468161"/>
                </a:lnTo>
                <a:lnTo>
                  <a:pt x="847824" y="1472284"/>
                </a:lnTo>
                <a:lnTo>
                  <a:pt x="836408" y="1476089"/>
                </a:lnTo>
                <a:lnTo>
                  <a:pt x="824993" y="1480212"/>
                </a:lnTo>
                <a:lnTo>
                  <a:pt x="813260" y="1483701"/>
                </a:lnTo>
                <a:lnTo>
                  <a:pt x="801210" y="1487189"/>
                </a:lnTo>
                <a:lnTo>
                  <a:pt x="788525" y="1490361"/>
                </a:lnTo>
                <a:lnTo>
                  <a:pt x="775841" y="1493532"/>
                </a:lnTo>
                <a:lnTo>
                  <a:pt x="762840" y="1496386"/>
                </a:lnTo>
                <a:lnTo>
                  <a:pt x="749521" y="1499240"/>
                </a:lnTo>
                <a:lnTo>
                  <a:pt x="735886" y="1501460"/>
                </a:lnTo>
                <a:lnTo>
                  <a:pt x="722250" y="1503363"/>
                </a:lnTo>
                <a:lnTo>
                  <a:pt x="722250" y="1489409"/>
                </a:lnTo>
                <a:lnTo>
                  <a:pt x="722567" y="1475772"/>
                </a:lnTo>
                <a:lnTo>
                  <a:pt x="723836" y="1449133"/>
                </a:lnTo>
                <a:lnTo>
                  <a:pt x="725104" y="1422811"/>
                </a:lnTo>
                <a:lnTo>
                  <a:pt x="727324" y="1396488"/>
                </a:lnTo>
                <a:lnTo>
                  <a:pt x="728592" y="1369215"/>
                </a:lnTo>
                <a:lnTo>
                  <a:pt x="729861" y="1340990"/>
                </a:lnTo>
                <a:lnTo>
                  <a:pt x="730495" y="1310227"/>
                </a:lnTo>
                <a:lnTo>
                  <a:pt x="730495" y="1294053"/>
                </a:lnTo>
                <a:lnTo>
                  <a:pt x="730495" y="1277562"/>
                </a:lnTo>
                <a:lnTo>
                  <a:pt x="729861" y="1259803"/>
                </a:lnTo>
                <a:lnTo>
                  <a:pt x="729227" y="1241409"/>
                </a:lnTo>
                <a:lnTo>
                  <a:pt x="728275" y="1222063"/>
                </a:lnTo>
                <a:lnTo>
                  <a:pt x="727007" y="1201767"/>
                </a:lnTo>
                <a:lnTo>
                  <a:pt x="724787" y="1180519"/>
                </a:lnTo>
                <a:lnTo>
                  <a:pt x="722884" y="1158319"/>
                </a:lnTo>
                <a:lnTo>
                  <a:pt x="720348" y="1134534"/>
                </a:lnTo>
                <a:lnTo>
                  <a:pt x="716859" y="1109480"/>
                </a:lnTo>
                <a:lnTo>
                  <a:pt x="713054" y="1083158"/>
                </a:lnTo>
                <a:lnTo>
                  <a:pt x="709249" y="1055567"/>
                </a:lnTo>
                <a:lnTo>
                  <a:pt x="704492" y="1026390"/>
                </a:lnTo>
                <a:lnTo>
                  <a:pt x="699101" y="995945"/>
                </a:lnTo>
                <a:lnTo>
                  <a:pt x="693076" y="963598"/>
                </a:lnTo>
                <a:lnTo>
                  <a:pt x="686417" y="929664"/>
                </a:lnTo>
                <a:lnTo>
                  <a:pt x="679441" y="893828"/>
                </a:lnTo>
                <a:lnTo>
                  <a:pt x="671513" y="856088"/>
                </a:lnTo>
                <a:lnTo>
                  <a:pt x="678490" y="835475"/>
                </a:lnTo>
                <a:lnTo>
                  <a:pt x="686100" y="815178"/>
                </a:lnTo>
                <a:lnTo>
                  <a:pt x="694345" y="795198"/>
                </a:lnTo>
                <a:lnTo>
                  <a:pt x="702590" y="775219"/>
                </a:lnTo>
                <a:lnTo>
                  <a:pt x="711469" y="755556"/>
                </a:lnTo>
                <a:lnTo>
                  <a:pt x="721299" y="735894"/>
                </a:lnTo>
                <a:lnTo>
                  <a:pt x="730812" y="716548"/>
                </a:lnTo>
                <a:lnTo>
                  <a:pt x="741594" y="697520"/>
                </a:lnTo>
                <a:lnTo>
                  <a:pt x="752692" y="678809"/>
                </a:lnTo>
                <a:lnTo>
                  <a:pt x="764108" y="660415"/>
                </a:lnTo>
                <a:lnTo>
                  <a:pt x="776158" y="642973"/>
                </a:lnTo>
                <a:lnTo>
                  <a:pt x="788842" y="625213"/>
                </a:lnTo>
                <a:lnTo>
                  <a:pt x="802161" y="608088"/>
                </a:lnTo>
                <a:lnTo>
                  <a:pt x="816114" y="591597"/>
                </a:lnTo>
                <a:lnTo>
                  <a:pt x="830700" y="575106"/>
                </a:lnTo>
                <a:lnTo>
                  <a:pt x="838311" y="567177"/>
                </a:lnTo>
                <a:lnTo>
                  <a:pt x="845922" y="559566"/>
                </a:lnTo>
                <a:lnTo>
                  <a:pt x="853532" y="551955"/>
                </a:lnTo>
                <a:lnTo>
                  <a:pt x="861460" y="544661"/>
                </a:lnTo>
                <a:lnTo>
                  <a:pt x="869387" y="537367"/>
                </a:lnTo>
                <a:lnTo>
                  <a:pt x="877949" y="529755"/>
                </a:lnTo>
                <a:lnTo>
                  <a:pt x="886194" y="522778"/>
                </a:lnTo>
                <a:lnTo>
                  <a:pt x="894756" y="515801"/>
                </a:lnTo>
                <a:lnTo>
                  <a:pt x="903952" y="508824"/>
                </a:lnTo>
                <a:lnTo>
                  <a:pt x="912831" y="502164"/>
                </a:lnTo>
                <a:lnTo>
                  <a:pt x="922027" y="495822"/>
                </a:lnTo>
                <a:lnTo>
                  <a:pt x="931223" y="489479"/>
                </a:lnTo>
                <a:lnTo>
                  <a:pt x="940419" y="483136"/>
                </a:lnTo>
                <a:lnTo>
                  <a:pt x="950249" y="477111"/>
                </a:lnTo>
                <a:lnTo>
                  <a:pt x="960080" y="471402"/>
                </a:lnTo>
                <a:lnTo>
                  <a:pt x="970227" y="466011"/>
                </a:lnTo>
                <a:lnTo>
                  <a:pt x="980057" y="460302"/>
                </a:lnTo>
                <a:lnTo>
                  <a:pt x="990522" y="455228"/>
                </a:lnTo>
                <a:lnTo>
                  <a:pt x="1001304" y="449837"/>
                </a:lnTo>
                <a:lnTo>
                  <a:pt x="1011768" y="444763"/>
                </a:lnTo>
                <a:lnTo>
                  <a:pt x="1022867" y="440323"/>
                </a:lnTo>
                <a:lnTo>
                  <a:pt x="1033965" y="435566"/>
                </a:lnTo>
                <a:lnTo>
                  <a:pt x="1045064" y="431126"/>
                </a:lnTo>
                <a:lnTo>
                  <a:pt x="1056480" y="427320"/>
                </a:lnTo>
                <a:lnTo>
                  <a:pt x="1068530" y="423198"/>
                </a:lnTo>
                <a:lnTo>
                  <a:pt x="1080263" y="419392"/>
                </a:lnTo>
                <a:lnTo>
                  <a:pt x="1092313" y="415903"/>
                </a:lnTo>
                <a:lnTo>
                  <a:pt x="1104680" y="412415"/>
                </a:lnTo>
                <a:lnTo>
                  <a:pt x="1117364" y="409561"/>
                </a:lnTo>
                <a:lnTo>
                  <a:pt x="1129732" y="406706"/>
                </a:lnTo>
                <a:lnTo>
                  <a:pt x="1142416" y="403852"/>
                </a:lnTo>
                <a:lnTo>
                  <a:pt x="1155417" y="401315"/>
                </a:lnTo>
                <a:lnTo>
                  <a:pt x="1168736" y="399095"/>
                </a:lnTo>
                <a:lnTo>
                  <a:pt x="1182688" y="396875"/>
                </a:lnTo>
                <a:close/>
                <a:moveTo>
                  <a:pt x="0" y="396875"/>
                </a:moveTo>
                <a:lnTo>
                  <a:pt x="16483" y="399412"/>
                </a:lnTo>
                <a:lnTo>
                  <a:pt x="32015" y="402267"/>
                </a:lnTo>
                <a:lnTo>
                  <a:pt x="47547" y="405438"/>
                </a:lnTo>
                <a:lnTo>
                  <a:pt x="63079" y="408927"/>
                </a:lnTo>
                <a:lnTo>
                  <a:pt x="77977" y="412415"/>
                </a:lnTo>
                <a:lnTo>
                  <a:pt x="92558" y="416538"/>
                </a:lnTo>
                <a:lnTo>
                  <a:pt x="107456" y="420978"/>
                </a:lnTo>
                <a:lnTo>
                  <a:pt x="121403" y="425418"/>
                </a:lnTo>
                <a:lnTo>
                  <a:pt x="135350" y="430492"/>
                </a:lnTo>
                <a:lnTo>
                  <a:pt x="148980" y="435883"/>
                </a:lnTo>
                <a:lnTo>
                  <a:pt x="162293" y="441275"/>
                </a:lnTo>
                <a:lnTo>
                  <a:pt x="175289" y="447300"/>
                </a:lnTo>
                <a:lnTo>
                  <a:pt x="187969" y="453326"/>
                </a:lnTo>
                <a:lnTo>
                  <a:pt x="200648" y="459669"/>
                </a:lnTo>
                <a:lnTo>
                  <a:pt x="213010" y="466329"/>
                </a:lnTo>
                <a:lnTo>
                  <a:pt x="225055" y="472989"/>
                </a:lnTo>
                <a:lnTo>
                  <a:pt x="236466" y="479966"/>
                </a:lnTo>
                <a:lnTo>
                  <a:pt x="247878" y="487260"/>
                </a:lnTo>
                <a:lnTo>
                  <a:pt x="259289" y="494871"/>
                </a:lnTo>
                <a:lnTo>
                  <a:pt x="270383" y="502482"/>
                </a:lnTo>
                <a:lnTo>
                  <a:pt x="280843" y="510411"/>
                </a:lnTo>
                <a:lnTo>
                  <a:pt x="291621" y="518974"/>
                </a:lnTo>
                <a:lnTo>
                  <a:pt x="301447" y="527536"/>
                </a:lnTo>
                <a:lnTo>
                  <a:pt x="311590" y="536099"/>
                </a:lnTo>
                <a:lnTo>
                  <a:pt x="321734" y="544979"/>
                </a:lnTo>
                <a:lnTo>
                  <a:pt x="330926" y="553859"/>
                </a:lnTo>
                <a:lnTo>
                  <a:pt x="340118" y="563056"/>
                </a:lnTo>
                <a:lnTo>
                  <a:pt x="349311" y="572570"/>
                </a:lnTo>
                <a:lnTo>
                  <a:pt x="358186" y="582084"/>
                </a:lnTo>
                <a:lnTo>
                  <a:pt x="367062" y="592233"/>
                </a:lnTo>
                <a:lnTo>
                  <a:pt x="375304" y="602064"/>
                </a:lnTo>
                <a:lnTo>
                  <a:pt x="383545" y="612212"/>
                </a:lnTo>
                <a:lnTo>
                  <a:pt x="391470" y="622678"/>
                </a:lnTo>
                <a:lnTo>
                  <a:pt x="399077" y="632826"/>
                </a:lnTo>
                <a:lnTo>
                  <a:pt x="407002" y="643609"/>
                </a:lnTo>
                <a:lnTo>
                  <a:pt x="414292" y="654075"/>
                </a:lnTo>
                <a:lnTo>
                  <a:pt x="421266" y="665174"/>
                </a:lnTo>
                <a:lnTo>
                  <a:pt x="428239" y="676274"/>
                </a:lnTo>
                <a:lnTo>
                  <a:pt x="434896" y="687691"/>
                </a:lnTo>
                <a:lnTo>
                  <a:pt x="441552" y="698474"/>
                </a:lnTo>
                <a:lnTo>
                  <a:pt x="447892" y="709891"/>
                </a:lnTo>
                <a:lnTo>
                  <a:pt x="453914" y="721625"/>
                </a:lnTo>
                <a:lnTo>
                  <a:pt x="459937" y="733359"/>
                </a:lnTo>
                <a:lnTo>
                  <a:pt x="465960" y="744776"/>
                </a:lnTo>
                <a:lnTo>
                  <a:pt x="471348" y="756510"/>
                </a:lnTo>
                <a:lnTo>
                  <a:pt x="476737" y="768562"/>
                </a:lnTo>
                <a:lnTo>
                  <a:pt x="487197" y="792664"/>
                </a:lnTo>
                <a:lnTo>
                  <a:pt x="496707" y="816450"/>
                </a:lnTo>
                <a:lnTo>
                  <a:pt x="505899" y="841186"/>
                </a:lnTo>
                <a:lnTo>
                  <a:pt x="514141" y="865923"/>
                </a:lnTo>
                <a:lnTo>
                  <a:pt x="521748" y="890977"/>
                </a:lnTo>
                <a:lnTo>
                  <a:pt x="528722" y="915397"/>
                </a:lnTo>
                <a:lnTo>
                  <a:pt x="535378" y="940451"/>
                </a:lnTo>
                <a:lnTo>
                  <a:pt x="541401" y="965822"/>
                </a:lnTo>
                <a:lnTo>
                  <a:pt x="546789" y="990876"/>
                </a:lnTo>
                <a:lnTo>
                  <a:pt x="551861" y="1015613"/>
                </a:lnTo>
                <a:lnTo>
                  <a:pt x="556616" y="1040667"/>
                </a:lnTo>
                <a:lnTo>
                  <a:pt x="560419" y="1065086"/>
                </a:lnTo>
                <a:lnTo>
                  <a:pt x="563906" y="1089506"/>
                </a:lnTo>
                <a:lnTo>
                  <a:pt x="567076" y="1113926"/>
                </a:lnTo>
                <a:lnTo>
                  <a:pt x="569929" y="1137394"/>
                </a:lnTo>
                <a:lnTo>
                  <a:pt x="572148" y="1161179"/>
                </a:lnTo>
                <a:lnTo>
                  <a:pt x="574050" y="1184647"/>
                </a:lnTo>
                <a:lnTo>
                  <a:pt x="575951" y="1207164"/>
                </a:lnTo>
                <a:lnTo>
                  <a:pt x="577219" y="1229681"/>
                </a:lnTo>
                <a:lnTo>
                  <a:pt x="578170" y="1251247"/>
                </a:lnTo>
                <a:lnTo>
                  <a:pt x="578804" y="1272495"/>
                </a:lnTo>
                <a:lnTo>
                  <a:pt x="579438" y="1293109"/>
                </a:lnTo>
                <a:lnTo>
                  <a:pt x="579438" y="1313089"/>
                </a:lnTo>
                <a:lnTo>
                  <a:pt x="579438" y="1350828"/>
                </a:lnTo>
                <a:lnTo>
                  <a:pt x="578804" y="1385396"/>
                </a:lnTo>
                <a:lnTo>
                  <a:pt x="577853" y="1416793"/>
                </a:lnTo>
                <a:lnTo>
                  <a:pt x="576585" y="1444067"/>
                </a:lnTo>
                <a:lnTo>
                  <a:pt x="574684" y="1467535"/>
                </a:lnTo>
                <a:lnTo>
                  <a:pt x="573099" y="1486246"/>
                </a:lnTo>
                <a:lnTo>
                  <a:pt x="571831" y="1499883"/>
                </a:lnTo>
                <a:lnTo>
                  <a:pt x="570880" y="1511300"/>
                </a:lnTo>
                <a:lnTo>
                  <a:pt x="552495" y="1511300"/>
                </a:lnTo>
                <a:lnTo>
                  <a:pt x="534744" y="1510666"/>
                </a:lnTo>
                <a:lnTo>
                  <a:pt x="517627" y="1509397"/>
                </a:lnTo>
                <a:lnTo>
                  <a:pt x="500510" y="1508446"/>
                </a:lnTo>
                <a:lnTo>
                  <a:pt x="484344" y="1506860"/>
                </a:lnTo>
                <a:lnTo>
                  <a:pt x="468179" y="1504957"/>
                </a:lnTo>
                <a:lnTo>
                  <a:pt x="452647" y="1502420"/>
                </a:lnTo>
                <a:lnTo>
                  <a:pt x="437115" y="1499883"/>
                </a:lnTo>
                <a:lnTo>
                  <a:pt x="422217" y="1497346"/>
                </a:lnTo>
                <a:lnTo>
                  <a:pt x="407636" y="1493858"/>
                </a:lnTo>
                <a:lnTo>
                  <a:pt x="393688" y="1490369"/>
                </a:lnTo>
                <a:lnTo>
                  <a:pt x="379424" y="1486881"/>
                </a:lnTo>
                <a:lnTo>
                  <a:pt x="366111" y="1482758"/>
                </a:lnTo>
                <a:lnTo>
                  <a:pt x="353115" y="1478952"/>
                </a:lnTo>
                <a:lnTo>
                  <a:pt x="340435" y="1474512"/>
                </a:lnTo>
                <a:lnTo>
                  <a:pt x="328390" y="1469755"/>
                </a:lnTo>
                <a:lnTo>
                  <a:pt x="316345" y="1465315"/>
                </a:lnTo>
                <a:lnTo>
                  <a:pt x="304617" y="1460241"/>
                </a:lnTo>
                <a:lnTo>
                  <a:pt x="293523" y="1455167"/>
                </a:lnTo>
                <a:lnTo>
                  <a:pt x="282745" y="1449775"/>
                </a:lnTo>
                <a:lnTo>
                  <a:pt x="271968" y="1444384"/>
                </a:lnTo>
                <a:lnTo>
                  <a:pt x="261508" y="1438993"/>
                </a:lnTo>
                <a:lnTo>
                  <a:pt x="251681" y="1433284"/>
                </a:lnTo>
                <a:lnTo>
                  <a:pt x="242172" y="1427576"/>
                </a:lnTo>
                <a:lnTo>
                  <a:pt x="232980" y="1421550"/>
                </a:lnTo>
                <a:lnTo>
                  <a:pt x="224104" y="1415524"/>
                </a:lnTo>
                <a:lnTo>
                  <a:pt x="215229" y="1409499"/>
                </a:lnTo>
                <a:lnTo>
                  <a:pt x="206987" y="1403473"/>
                </a:lnTo>
                <a:lnTo>
                  <a:pt x="199063" y="1397130"/>
                </a:lnTo>
                <a:lnTo>
                  <a:pt x="190821" y="1391105"/>
                </a:lnTo>
                <a:lnTo>
                  <a:pt x="183531" y="1384762"/>
                </a:lnTo>
                <a:lnTo>
                  <a:pt x="176240" y="1378736"/>
                </a:lnTo>
                <a:lnTo>
                  <a:pt x="162927" y="1366051"/>
                </a:lnTo>
                <a:lnTo>
                  <a:pt x="150565" y="1354317"/>
                </a:lnTo>
                <a:lnTo>
                  <a:pt x="139471" y="1341948"/>
                </a:lnTo>
                <a:lnTo>
                  <a:pt x="129327" y="1330214"/>
                </a:lnTo>
                <a:lnTo>
                  <a:pt x="120135" y="1318480"/>
                </a:lnTo>
                <a:lnTo>
                  <a:pt x="111577" y="1307380"/>
                </a:lnTo>
                <a:lnTo>
                  <a:pt x="104286" y="1297232"/>
                </a:lnTo>
                <a:lnTo>
                  <a:pt x="97946" y="1287400"/>
                </a:lnTo>
                <a:lnTo>
                  <a:pt x="92558" y="1278520"/>
                </a:lnTo>
                <a:lnTo>
                  <a:pt x="88120" y="1270592"/>
                </a:lnTo>
                <a:lnTo>
                  <a:pt x="83999" y="1263615"/>
                </a:lnTo>
                <a:lnTo>
                  <a:pt x="81147" y="1257589"/>
                </a:lnTo>
                <a:lnTo>
                  <a:pt x="77026" y="1249344"/>
                </a:lnTo>
                <a:lnTo>
                  <a:pt x="75758" y="1246172"/>
                </a:lnTo>
                <a:lnTo>
                  <a:pt x="68150" y="1229047"/>
                </a:lnTo>
                <a:lnTo>
                  <a:pt x="61494" y="1212239"/>
                </a:lnTo>
                <a:lnTo>
                  <a:pt x="55471" y="1194796"/>
                </a:lnTo>
                <a:lnTo>
                  <a:pt x="50083" y="1177670"/>
                </a:lnTo>
                <a:lnTo>
                  <a:pt x="45328" y="1160228"/>
                </a:lnTo>
                <a:lnTo>
                  <a:pt x="41207" y="1142468"/>
                </a:lnTo>
                <a:lnTo>
                  <a:pt x="38037" y="1125343"/>
                </a:lnTo>
                <a:lnTo>
                  <a:pt x="35502" y="1107266"/>
                </a:lnTo>
                <a:lnTo>
                  <a:pt x="32966" y="1089506"/>
                </a:lnTo>
                <a:lnTo>
                  <a:pt x="31381" y="1071746"/>
                </a:lnTo>
                <a:lnTo>
                  <a:pt x="30430" y="1053986"/>
                </a:lnTo>
                <a:lnTo>
                  <a:pt x="29796" y="1036227"/>
                </a:lnTo>
                <a:lnTo>
                  <a:pt x="29796" y="1018467"/>
                </a:lnTo>
                <a:lnTo>
                  <a:pt x="30113" y="1000390"/>
                </a:lnTo>
                <a:lnTo>
                  <a:pt x="31064" y="982947"/>
                </a:lnTo>
                <a:lnTo>
                  <a:pt x="32015" y="965188"/>
                </a:lnTo>
                <a:lnTo>
                  <a:pt x="33600" y="947428"/>
                </a:lnTo>
                <a:lnTo>
                  <a:pt x="35502" y="930302"/>
                </a:lnTo>
                <a:lnTo>
                  <a:pt x="37720" y="912860"/>
                </a:lnTo>
                <a:lnTo>
                  <a:pt x="39939" y="895417"/>
                </a:lnTo>
                <a:lnTo>
                  <a:pt x="42792" y="878292"/>
                </a:lnTo>
                <a:lnTo>
                  <a:pt x="45645" y="861166"/>
                </a:lnTo>
                <a:lnTo>
                  <a:pt x="49132" y="844675"/>
                </a:lnTo>
                <a:lnTo>
                  <a:pt x="52301" y="827867"/>
                </a:lnTo>
                <a:lnTo>
                  <a:pt x="59275" y="794884"/>
                </a:lnTo>
                <a:lnTo>
                  <a:pt x="66566" y="763170"/>
                </a:lnTo>
                <a:lnTo>
                  <a:pt x="74490" y="732408"/>
                </a:lnTo>
                <a:lnTo>
                  <a:pt x="82097" y="702914"/>
                </a:lnTo>
                <a:lnTo>
                  <a:pt x="83682" y="695620"/>
                </a:lnTo>
                <a:lnTo>
                  <a:pt x="85267" y="688326"/>
                </a:lnTo>
                <a:lnTo>
                  <a:pt x="86535" y="681031"/>
                </a:lnTo>
                <a:lnTo>
                  <a:pt x="87803" y="673737"/>
                </a:lnTo>
                <a:lnTo>
                  <a:pt x="88437" y="666443"/>
                </a:lnTo>
                <a:lnTo>
                  <a:pt x="89071" y="659466"/>
                </a:lnTo>
                <a:lnTo>
                  <a:pt x="89705" y="645195"/>
                </a:lnTo>
                <a:lnTo>
                  <a:pt x="89705" y="630924"/>
                </a:lnTo>
                <a:lnTo>
                  <a:pt x="89071" y="616969"/>
                </a:lnTo>
                <a:lnTo>
                  <a:pt x="87803" y="603332"/>
                </a:lnTo>
                <a:lnTo>
                  <a:pt x="85901" y="589696"/>
                </a:lnTo>
                <a:lnTo>
                  <a:pt x="83365" y="576059"/>
                </a:lnTo>
                <a:lnTo>
                  <a:pt x="80196" y="563056"/>
                </a:lnTo>
                <a:lnTo>
                  <a:pt x="77026" y="550687"/>
                </a:lnTo>
                <a:lnTo>
                  <a:pt x="73222" y="538002"/>
                </a:lnTo>
                <a:lnTo>
                  <a:pt x="69418" y="525951"/>
                </a:lnTo>
                <a:lnTo>
                  <a:pt x="64981" y="513899"/>
                </a:lnTo>
                <a:lnTo>
                  <a:pt x="60543" y="502482"/>
                </a:lnTo>
                <a:lnTo>
                  <a:pt x="55788" y="492017"/>
                </a:lnTo>
                <a:lnTo>
                  <a:pt x="51034" y="481234"/>
                </a:lnTo>
                <a:lnTo>
                  <a:pt x="45962" y="471086"/>
                </a:lnTo>
                <a:lnTo>
                  <a:pt x="41207" y="461889"/>
                </a:lnTo>
                <a:lnTo>
                  <a:pt x="36452" y="453009"/>
                </a:lnTo>
                <a:lnTo>
                  <a:pt x="26943" y="436835"/>
                </a:lnTo>
                <a:lnTo>
                  <a:pt x="18385" y="422881"/>
                </a:lnTo>
                <a:lnTo>
                  <a:pt x="11094" y="411781"/>
                </a:lnTo>
                <a:lnTo>
                  <a:pt x="5072" y="403852"/>
                </a:lnTo>
                <a:lnTo>
                  <a:pt x="0" y="396875"/>
                </a:lnTo>
                <a:close/>
                <a:moveTo>
                  <a:pt x="588169" y="0"/>
                </a:moveTo>
                <a:lnTo>
                  <a:pt x="607233" y="20657"/>
                </a:lnTo>
                <a:lnTo>
                  <a:pt x="625661" y="40678"/>
                </a:lnTo>
                <a:lnTo>
                  <a:pt x="642501" y="60699"/>
                </a:lnTo>
                <a:lnTo>
                  <a:pt x="658388" y="80085"/>
                </a:lnTo>
                <a:lnTo>
                  <a:pt x="673003" y="99471"/>
                </a:lnTo>
                <a:lnTo>
                  <a:pt x="687301" y="118538"/>
                </a:lnTo>
                <a:lnTo>
                  <a:pt x="700010" y="136653"/>
                </a:lnTo>
                <a:lnTo>
                  <a:pt x="711766" y="154767"/>
                </a:lnTo>
                <a:lnTo>
                  <a:pt x="722887" y="172564"/>
                </a:lnTo>
                <a:lnTo>
                  <a:pt x="733054" y="189725"/>
                </a:lnTo>
                <a:lnTo>
                  <a:pt x="742268" y="206568"/>
                </a:lnTo>
                <a:lnTo>
                  <a:pt x="750847" y="223093"/>
                </a:lnTo>
                <a:lnTo>
                  <a:pt x="758790" y="238665"/>
                </a:lnTo>
                <a:lnTo>
                  <a:pt x="765780" y="253920"/>
                </a:lnTo>
                <a:lnTo>
                  <a:pt x="772135" y="268856"/>
                </a:lnTo>
                <a:lnTo>
                  <a:pt x="777854" y="282521"/>
                </a:lnTo>
                <a:lnTo>
                  <a:pt x="782620" y="295869"/>
                </a:lnTo>
                <a:lnTo>
                  <a:pt x="787068" y="308581"/>
                </a:lnTo>
                <a:lnTo>
                  <a:pt x="791199" y="320339"/>
                </a:lnTo>
                <a:lnTo>
                  <a:pt x="794376" y="331780"/>
                </a:lnTo>
                <a:lnTo>
                  <a:pt x="797553" y="342585"/>
                </a:lnTo>
                <a:lnTo>
                  <a:pt x="799777" y="352119"/>
                </a:lnTo>
                <a:lnTo>
                  <a:pt x="803272" y="369280"/>
                </a:lnTo>
                <a:lnTo>
                  <a:pt x="806132" y="382945"/>
                </a:lnTo>
                <a:lnTo>
                  <a:pt x="807403" y="393115"/>
                </a:lnTo>
                <a:lnTo>
                  <a:pt x="808038" y="399153"/>
                </a:lnTo>
                <a:lnTo>
                  <a:pt x="808038" y="401377"/>
                </a:lnTo>
                <a:lnTo>
                  <a:pt x="800413" y="406462"/>
                </a:lnTo>
                <a:lnTo>
                  <a:pt x="791516" y="412182"/>
                </a:lnTo>
                <a:lnTo>
                  <a:pt x="779443" y="420445"/>
                </a:lnTo>
                <a:lnTo>
                  <a:pt x="765462" y="430932"/>
                </a:lnTo>
                <a:lnTo>
                  <a:pt x="748940" y="443644"/>
                </a:lnTo>
                <a:lnTo>
                  <a:pt x="740680" y="450954"/>
                </a:lnTo>
                <a:lnTo>
                  <a:pt x="731465" y="458898"/>
                </a:lnTo>
                <a:lnTo>
                  <a:pt x="722569" y="467161"/>
                </a:lnTo>
                <a:lnTo>
                  <a:pt x="713355" y="475742"/>
                </a:lnTo>
                <a:lnTo>
                  <a:pt x="703823" y="485276"/>
                </a:lnTo>
                <a:lnTo>
                  <a:pt x="694291" y="494809"/>
                </a:lnTo>
                <a:lnTo>
                  <a:pt x="684759" y="505297"/>
                </a:lnTo>
                <a:lnTo>
                  <a:pt x="675545" y="515784"/>
                </a:lnTo>
                <a:lnTo>
                  <a:pt x="666013" y="527225"/>
                </a:lnTo>
                <a:lnTo>
                  <a:pt x="657117" y="538983"/>
                </a:lnTo>
                <a:lnTo>
                  <a:pt x="648220" y="551059"/>
                </a:lnTo>
                <a:lnTo>
                  <a:pt x="639324" y="563771"/>
                </a:lnTo>
                <a:lnTo>
                  <a:pt x="631380" y="576801"/>
                </a:lnTo>
                <a:lnTo>
                  <a:pt x="623437" y="590466"/>
                </a:lnTo>
                <a:lnTo>
                  <a:pt x="616129" y="604449"/>
                </a:lnTo>
                <a:lnTo>
                  <a:pt x="609457" y="618750"/>
                </a:lnTo>
                <a:lnTo>
                  <a:pt x="603103" y="633687"/>
                </a:lnTo>
                <a:lnTo>
                  <a:pt x="597383" y="649259"/>
                </a:lnTo>
                <a:lnTo>
                  <a:pt x="594524" y="656886"/>
                </a:lnTo>
                <a:lnTo>
                  <a:pt x="592300" y="664831"/>
                </a:lnTo>
                <a:lnTo>
                  <a:pt x="590393" y="672776"/>
                </a:lnTo>
                <a:lnTo>
                  <a:pt x="588169" y="681038"/>
                </a:lnTo>
                <a:lnTo>
                  <a:pt x="586263" y="672776"/>
                </a:lnTo>
                <a:lnTo>
                  <a:pt x="584039" y="664831"/>
                </a:lnTo>
                <a:lnTo>
                  <a:pt x="581497" y="656886"/>
                </a:lnTo>
                <a:lnTo>
                  <a:pt x="579273" y="649259"/>
                </a:lnTo>
                <a:lnTo>
                  <a:pt x="573554" y="633687"/>
                </a:lnTo>
                <a:lnTo>
                  <a:pt x="567199" y="618750"/>
                </a:lnTo>
                <a:lnTo>
                  <a:pt x="560527" y="604449"/>
                </a:lnTo>
                <a:lnTo>
                  <a:pt x="553219" y="590466"/>
                </a:lnTo>
                <a:lnTo>
                  <a:pt x="545276" y="576801"/>
                </a:lnTo>
                <a:lnTo>
                  <a:pt x="537015" y="563771"/>
                </a:lnTo>
                <a:lnTo>
                  <a:pt x="528436" y="551059"/>
                </a:lnTo>
                <a:lnTo>
                  <a:pt x="519540" y="538983"/>
                </a:lnTo>
                <a:lnTo>
                  <a:pt x="510643" y="527225"/>
                </a:lnTo>
                <a:lnTo>
                  <a:pt x="501111" y="515784"/>
                </a:lnTo>
                <a:lnTo>
                  <a:pt x="491579" y="505297"/>
                </a:lnTo>
                <a:lnTo>
                  <a:pt x="482048" y="494809"/>
                </a:lnTo>
                <a:lnTo>
                  <a:pt x="472833" y="485276"/>
                </a:lnTo>
                <a:lnTo>
                  <a:pt x="462984" y="475742"/>
                </a:lnTo>
                <a:lnTo>
                  <a:pt x="454087" y="467161"/>
                </a:lnTo>
                <a:lnTo>
                  <a:pt x="444555" y="458898"/>
                </a:lnTo>
                <a:lnTo>
                  <a:pt x="435977" y="450954"/>
                </a:lnTo>
                <a:lnTo>
                  <a:pt x="427398" y="443644"/>
                </a:lnTo>
                <a:lnTo>
                  <a:pt x="411194" y="430932"/>
                </a:lnTo>
                <a:lnTo>
                  <a:pt x="396896" y="420445"/>
                </a:lnTo>
                <a:lnTo>
                  <a:pt x="385140" y="412182"/>
                </a:lnTo>
                <a:lnTo>
                  <a:pt x="375926" y="406462"/>
                </a:lnTo>
                <a:lnTo>
                  <a:pt x="368300" y="401377"/>
                </a:lnTo>
                <a:lnTo>
                  <a:pt x="368618" y="399153"/>
                </a:lnTo>
                <a:lnTo>
                  <a:pt x="368936" y="393115"/>
                </a:lnTo>
                <a:lnTo>
                  <a:pt x="370524" y="382945"/>
                </a:lnTo>
                <a:lnTo>
                  <a:pt x="372748" y="369280"/>
                </a:lnTo>
                <a:lnTo>
                  <a:pt x="376561" y="352119"/>
                </a:lnTo>
                <a:lnTo>
                  <a:pt x="379103" y="342585"/>
                </a:lnTo>
                <a:lnTo>
                  <a:pt x="381963" y="331780"/>
                </a:lnTo>
                <a:lnTo>
                  <a:pt x="385458" y="320339"/>
                </a:lnTo>
                <a:lnTo>
                  <a:pt x="389270" y="308581"/>
                </a:lnTo>
                <a:lnTo>
                  <a:pt x="394036" y="295869"/>
                </a:lnTo>
                <a:lnTo>
                  <a:pt x="398802" y="282521"/>
                </a:lnTo>
                <a:lnTo>
                  <a:pt x="404521" y="268856"/>
                </a:lnTo>
                <a:lnTo>
                  <a:pt x="410876" y="253920"/>
                </a:lnTo>
                <a:lnTo>
                  <a:pt x="417866" y="238665"/>
                </a:lnTo>
                <a:lnTo>
                  <a:pt x="425809" y="223093"/>
                </a:lnTo>
                <a:lnTo>
                  <a:pt x="434388" y="206568"/>
                </a:lnTo>
                <a:lnTo>
                  <a:pt x="443284" y="189725"/>
                </a:lnTo>
                <a:lnTo>
                  <a:pt x="453770" y="172564"/>
                </a:lnTo>
                <a:lnTo>
                  <a:pt x="464890" y="154767"/>
                </a:lnTo>
                <a:lnTo>
                  <a:pt x="476328" y="136653"/>
                </a:lnTo>
                <a:lnTo>
                  <a:pt x="489355" y="118538"/>
                </a:lnTo>
                <a:lnTo>
                  <a:pt x="503018" y="99471"/>
                </a:lnTo>
                <a:lnTo>
                  <a:pt x="518269" y="80085"/>
                </a:lnTo>
                <a:lnTo>
                  <a:pt x="533837" y="60699"/>
                </a:lnTo>
                <a:lnTo>
                  <a:pt x="550995" y="40678"/>
                </a:lnTo>
                <a:lnTo>
                  <a:pt x="569105" y="20657"/>
                </a:lnTo>
                <a:lnTo>
                  <a:pt x="588169" y="0"/>
                </a:lnTo>
                <a:close/>
              </a:path>
            </a:pathLst>
          </a:custGeom>
          <a:solidFill>
            <a:srgbClr val="5D7381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33" name="KSO_Shape"/>
          <p:cNvSpPr/>
          <p:nvPr/>
        </p:nvSpPr>
        <p:spPr bwMode="auto">
          <a:xfrm rot="6962724">
            <a:off x="5744995" y="4844831"/>
            <a:ext cx="440028" cy="561738"/>
          </a:xfrm>
          <a:custGeom>
            <a:avLst/>
            <a:gdLst/>
            <a:ahLst/>
            <a:cxnLst/>
            <a:rect l="0" t="0" r="r" b="b"/>
            <a:pathLst>
              <a:path w="1182688" h="1511300">
                <a:moveTo>
                  <a:pt x="1182688" y="396875"/>
                </a:moveTo>
                <a:lnTo>
                  <a:pt x="1177297" y="403852"/>
                </a:lnTo>
                <a:lnTo>
                  <a:pt x="1171590" y="411781"/>
                </a:lnTo>
                <a:lnTo>
                  <a:pt x="1164296" y="422880"/>
                </a:lnTo>
                <a:lnTo>
                  <a:pt x="1155417" y="436834"/>
                </a:lnTo>
                <a:lnTo>
                  <a:pt x="1146221" y="453008"/>
                </a:lnTo>
                <a:lnTo>
                  <a:pt x="1141147" y="461888"/>
                </a:lnTo>
                <a:lnTo>
                  <a:pt x="1136074" y="471085"/>
                </a:lnTo>
                <a:lnTo>
                  <a:pt x="1131634" y="481233"/>
                </a:lnTo>
                <a:lnTo>
                  <a:pt x="1126560" y="492016"/>
                </a:lnTo>
                <a:lnTo>
                  <a:pt x="1121804" y="502482"/>
                </a:lnTo>
                <a:lnTo>
                  <a:pt x="1117681" y="513898"/>
                </a:lnTo>
                <a:lnTo>
                  <a:pt x="1113242" y="525950"/>
                </a:lnTo>
                <a:lnTo>
                  <a:pt x="1109120" y="538001"/>
                </a:lnTo>
                <a:lnTo>
                  <a:pt x="1105314" y="550686"/>
                </a:lnTo>
                <a:lnTo>
                  <a:pt x="1101826" y="563055"/>
                </a:lnTo>
                <a:lnTo>
                  <a:pt x="1099289" y="576057"/>
                </a:lnTo>
                <a:lnTo>
                  <a:pt x="1096435" y="589694"/>
                </a:lnTo>
                <a:lnTo>
                  <a:pt x="1094533" y="603331"/>
                </a:lnTo>
                <a:lnTo>
                  <a:pt x="1093264" y="616968"/>
                </a:lnTo>
                <a:lnTo>
                  <a:pt x="1092630" y="630922"/>
                </a:lnTo>
                <a:lnTo>
                  <a:pt x="1092630" y="645193"/>
                </a:lnTo>
                <a:lnTo>
                  <a:pt x="1093264" y="659464"/>
                </a:lnTo>
                <a:lnTo>
                  <a:pt x="1093899" y="666441"/>
                </a:lnTo>
                <a:lnTo>
                  <a:pt x="1094850" y="673735"/>
                </a:lnTo>
                <a:lnTo>
                  <a:pt x="1095801" y="681029"/>
                </a:lnTo>
                <a:lnTo>
                  <a:pt x="1097070" y="688323"/>
                </a:lnTo>
                <a:lnTo>
                  <a:pt x="1098972" y="695617"/>
                </a:lnTo>
                <a:lnTo>
                  <a:pt x="1100558" y="702912"/>
                </a:lnTo>
                <a:lnTo>
                  <a:pt x="1107851" y="732405"/>
                </a:lnTo>
                <a:lnTo>
                  <a:pt x="1115462" y="763167"/>
                </a:lnTo>
                <a:lnTo>
                  <a:pt x="1123072" y="794881"/>
                </a:lnTo>
                <a:lnTo>
                  <a:pt x="1130366" y="827863"/>
                </a:lnTo>
                <a:lnTo>
                  <a:pt x="1133537" y="844671"/>
                </a:lnTo>
                <a:lnTo>
                  <a:pt x="1136391" y="861163"/>
                </a:lnTo>
                <a:lnTo>
                  <a:pt x="1139562" y="878288"/>
                </a:lnTo>
                <a:lnTo>
                  <a:pt x="1142099" y="895413"/>
                </a:lnTo>
                <a:lnTo>
                  <a:pt x="1144953" y="912856"/>
                </a:lnTo>
                <a:lnTo>
                  <a:pt x="1146855" y="930298"/>
                </a:lnTo>
                <a:lnTo>
                  <a:pt x="1148758" y="947424"/>
                </a:lnTo>
                <a:lnTo>
                  <a:pt x="1150661" y="965183"/>
                </a:lnTo>
                <a:lnTo>
                  <a:pt x="1151612" y="982943"/>
                </a:lnTo>
                <a:lnTo>
                  <a:pt x="1152246" y="1000385"/>
                </a:lnTo>
                <a:lnTo>
                  <a:pt x="1152880" y="1018462"/>
                </a:lnTo>
                <a:lnTo>
                  <a:pt x="1152563" y="1036222"/>
                </a:lnTo>
                <a:lnTo>
                  <a:pt x="1152246" y="1053981"/>
                </a:lnTo>
                <a:lnTo>
                  <a:pt x="1150978" y="1071741"/>
                </a:lnTo>
                <a:lnTo>
                  <a:pt x="1149392" y="1089501"/>
                </a:lnTo>
                <a:lnTo>
                  <a:pt x="1147172" y="1107260"/>
                </a:lnTo>
                <a:lnTo>
                  <a:pt x="1144636" y="1125337"/>
                </a:lnTo>
                <a:lnTo>
                  <a:pt x="1141147" y="1142462"/>
                </a:lnTo>
                <a:lnTo>
                  <a:pt x="1137342" y="1160222"/>
                </a:lnTo>
                <a:lnTo>
                  <a:pt x="1132585" y="1177664"/>
                </a:lnTo>
                <a:lnTo>
                  <a:pt x="1127195" y="1194790"/>
                </a:lnTo>
                <a:lnTo>
                  <a:pt x="1121170" y="1212232"/>
                </a:lnTo>
                <a:lnTo>
                  <a:pt x="1114193" y="1229040"/>
                </a:lnTo>
                <a:lnTo>
                  <a:pt x="1106900" y="1246166"/>
                </a:lnTo>
                <a:lnTo>
                  <a:pt x="1105949" y="1248386"/>
                </a:lnTo>
                <a:lnTo>
                  <a:pt x="1102460" y="1255680"/>
                </a:lnTo>
                <a:lnTo>
                  <a:pt x="1096752" y="1266145"/>
                </a:lnTo>
                <a:lnTo>
                  <a:pt x="1093264" y="1272805"/>
                </a:lnTo>
                <a:lnTo>
                  <a:pt x="1088825" y="1280099"/>
                </a:lnTo>
                <a:lnTo>
                  <a:pt x="1083751" y="1288662"/>
                </a:lnTo>
                <a:lnTo>
                  <a:pt x="1078360" y="1297225"/>
                </a:lnTo>
                <a:lnTo>
                  <a:pt x="1071701" y="1306422"/>
                </a:lnTo>
                <a:lnTo>
                  <a:pt x="1064091" y="1316253"/>
                </a:lnTo>
                <a:lnTo>
                  <a:pt x="1056163" y="1326084"/>
                </a:lnTo>
                <a:lnTo>
                  <a:pt x="1047601" y="1336867"/>
                </a:lnTo>
                <a:lnTo>
                  <a:pt x="1037771" y="1347649"/>
                </a:lnTo>
                <a:lnTo>
                  <a:pt x="1027306" y="1358432"/>
                </a:lnTo>
                <a:lnTo>
                  <a:pt x="1015890" y="1369849"/>
                </a:lnTo>
                <a:lnTo>
                  <a:pt x="1003523" y="1380949"/>
                </a:lnTo>
                <a:lnTo>
                  <a:pt x="990205" y="1391731"/>
                </a:lnTo>
                <a:lnTo>
                  <a:pt x="975935" y="1403148"/>
                </a:lnTo>
                <a:lnTo>
                  <a:pt x="961031" y="1413931"/>
                </a:lnTo>
                <a:lnTo>
                  <a:pt x="944542" y="1424396"/>
                </a:lnTo>
                <a:lnTo>
                  <a:pt x="936297" y="1429788"/>
                </a:lnTo>
                <a:lnTo>
                  <a:pt x="927418" y="1435179"/>
                </a:lnTo>
                <a:lnTo>
                  <a:pt x="918539" y="1440253"/>
                </a:lnTo>
                <a:lnTo>
                  <a:pt x="909343" y="1445327"/>
                </a:lnTo>
                <a:lnTo>
                  <a:pt x="899513" y="1449767"/>
                </a:lnTo>
                <a:lnTo>
                  <a:pt x="889999" y="1454524"/>
                </a:lnTo>
                <a:lnTo>
                  <a:pt x="879535" y="1459281"/>
                </a:lnTo>
                <a:lnTo>
                  <a:pt x="869070" y="1463721"/>
                </a:lnTo>
                <a:lnTo>
                  <a:pt x="858606" y="1468161"/>
                </a:lnTo>
                <a:lnTo>
                  <a:pt x="847824" y="1472284"/>
                </a:lnTo>
                <a:lnTo>
                  <a:pt x="836408" y="1476089"/>
                </a:lnTo>
                <a:lnTo>
                  <a:pt x="824993" y="1480212"/>
                </a:lnTo>
                <a:lnTo>
                  <a:pt x="813260" y="1483701"/>
                </a:lnTo>
                <a:lnTo>
                  <a:pt x="801210" y="1487189"/>
                </a:lnTo>
                <a:lnTo>
                  <a:pt x="788525" y="1490361"/>
                </a:lnTo>
                <a:lnTo>
                  <a:pt x="775841" y="1493532"/>
                </a:lnTo>
                <a:lnTo>
                  <a:pt x="762840" y="1496386"/>
                </a:lnTo>
                <a:lnTo>
                  <a:pt x="749521" y="1499240"/>
                </a:lnTo>
                <a:lnTo>
                  <a:pt x="735886" y="1501460"/>
                </a:lnTo>
                <a:lnTo>
                  <a:pt x="722250" y="1503363"/>
                </a:lnTo>
                <a:lnTo>
                  <a:pt x="722250" y="1489409"/>
                </a:lnTo>
                <a:lnTo>
                  <a:pt x="722567" y="1475772"/>
                </a:lnTo>
                <a:lnTo>
                  <a:pt x="723836" y="1449133"/>
                </a:lnTo>
                <a:lnTo>
                  <a:pt x="725104" y="1422811"/>
                </a:lnTo>
                <a:lnTo>
                  <a:pt x="727324" y="1396488"/>
                </a:lnTo>
                <a:lnTo>
                  <a:pt x="728592" y="1369215"/>
                </a:lnTo>
                <a:lnTo>
                  <a:pt x="729861" y="1340990"/>
                </a:lnTo>
                <a:lnTo>
                  <a:pt x="730495" y="1310227"/>
                </a:lnTo>
                <a:lnTo>
                  <a:pt x="730495" y="1294053"/>
                </a:lnTo>
                <a:lnTo>
                  <a:pt x="730495" y="1277562"/>
                </a:lnTo>
                <a:lnTo>
                  <a:pt x="729861" y="1259803"/>
                </a:lnTo>
                <a:lnTo>
                  <a:pt x="729227" y="1241409"/>
                </a:lnTo>
                <a:lnTo>
                  <a:pt x="728275" y="1222063"/>
                </a:lnTo>
                <a:lnTo>
                  <a:pt x="727007" y="1201767"/>
                </a:lnTo>
                <a:lnTo>
                  <a:pt x="724787" y="1180519"/>
                </a:lnTo>
                <a:lnTo>
                  <a:pt x="722884" y="1158319"/>
                </a:lnTo>
                <a:lnTo>
                  <a:pt x="720348" y="1134534"/>
                </a:lnTo>
                <a:lnTo>
                  <a:pt x="716859" y="1109480"/>
                </a:lnTo>
                <a:lnTo>
                  <a:pt x="713054" y="1083158"/>
                </a:lnTo>
                <a:lnTo>
                  <a:pt x="709249" y="1055567"/>
                </a:lnTo>
                <a:lnTo>
                  <a:pt x="704492" y="1026390"/>
                </a:lnTo>
                <a:lnTo>
                  <a:pt x="699101" y="995945"/>
                </a:lnTo>
                <a:lnTo>
                  <a:pt x="693076" y="963598"/>
                </a:lnTo>
                <a:lnTo>
                  <a:pt x="686417" y="929664"/>
                </a:lnTo>
                <a:lnTo>
                  <a:pt x="679441" y="893828"/>
                </a:lnTo>
                <a:lnTo>
                  <a:pt x="671513" y="856088"/>
                </a:lnTo>
                <a:lnTo>
                  <a:pt x="678490" y="835475"/>
                </a:lnTo>
                <a:lnTo>
                  <a:pt x="686100" y="815178"/>
                </a:lnTo>
                <a:lnTo>
                  <a:pt x="694345" y="795198"/>
                </a:lnTo>
                <a:lnTo>
                  <a:pt x="702590" y="775219"/>
                </a:lnTo>
                <a:lnTo>
                  <a:pt x="711469" y="755556"/>
                </a:lnTo>
                <a:lnTo>
                  <a:pt x="721299" y="735894"/>
                </a:lnTo>
                <a:lnTo>
                  <a:pt x="730812" y="716548"/>
                </a:lnTo>
                <a:lnTo>
                  <a:pt x="741594" y="697520"/>
                </a:lnTo>
                <a:lnTo>
                  <a:pt x="752692" y="678809"/>
                </a:lnTo>
                <a:lnTo>
                  <a:pt x="764108" y="660415"/>
                </a:lnTo>
                <a:lnTo>
                  <a:pt x="776158" y="642973"/>
                </a:lnTo>
                <a:lnTo>
                  <a:pt x="788842" y="625213"/>
                </a:lnTo>
                <a:lnTo>
                  <a:pt x="802161" y="608088"/>
                </a:lnTo>
                <a:lnTo>
                  <a:pt x="816114" y="591597"/>
                </a:lnTo>
                <a:lnTo>
                  <a:pt x="830700" y="575106"/>
                </a:lnTo>
                <a:lnTo>
                  <a:pt x="838311" y="567177"/>
                </a:lnTo>
                <a:lnTo>
                  <a:pt x="845922" y="559566"/>
                </a:lnTo>
                <a:lnTo>
                  <a:pt x="853532" y="551955"/>
                </a:lnTo>
                <a:lnTo>
                  <a:pt x="861460" y="544661"/>
                </a:lnTo>
                <a:lnTo>
                  <a:pt x="869387" y="537367"/>
                </a:lnTo>
                <a:lnTo>
                  <a:pt x="877949" y="529755"/>
                </a:lnTo>
                <a:lnTo>
                  <a:pt x="886194" y="522778"/>
                </a:lnTo>
                <a:lnTo>
                  <a:pt x="894756" y="515801"/>
                </a:lnTo>
                <a:lnTo>
                  <a:pt x="903952" y="508824"/>
                </a:lnTo>
                <a:lnTo>
                  <a:pt x="912831" y="502164"/>
                </a:lnTo>
                <a:lnTo>
                  <a:pt x="922027" y="495822"/>
                </a:lnTo>
                <a:lnTo>
                  <a:pt x="931223" y="489479"/>
                </a:lnTo>
                <a:lnTo>
                  <a:pt x="940419" y="483136"/>
                </a:lnTo>
                <a:lnTo>
                  <a:pt x="950249" y="477111"/>
                </a:lnTo>
                <a:lnTo>
                  <a:pt x="960080" y="471402"/>
                </a:lnTo>
                <a:lnTo>
                  <a:pt x="970227" y="466011"/>
                </a:lnTo>
                <a:lnTo>
                  <a:pt x="980057" y="460302"/>
                </a:lnTo>
                <a:lnTo>
                  <a:pt x="990522" y="455228"/>
                </a:lnTo>
                <a:lnTo>
                  <a:pt x="1001304" y="449837"/>
                </a:lnTo>
                <a:lnTo>
                  <a:pt x="1011768" y="444763"/>
                </a:lnTo>
                <a:lnTo>
                  <a:pt x="1022867" y="440323"/>
                </a:lnTo>
                <a:lnTo>
                  <a:pt x="1033965" y="435566"/>
                </a:lnTo>
                <a:lnTo>
                  <a:pt x="1045064" y="431126"/>
                </a:lnTo>
                <a:lnTo>
                  <a:pt x="1056480" y="427320"/>
                </a:lnTo>
                <a:lnTo>
                  <a:pt x="1068530" y="423198"/>
                </a:lnTo>
                <a:lnTo>
                  <a:pt x="1080263" y="419392"/>
                </a:lnTo>
                <a:lnTo>
                  <a:pt x="1092313" y="415903"/>
                </a:lnTo>
                <a:lnTo>
                  <a:pt x="1104680" y="412415"/>
                </a:lnTo>
                <a:lnTo>
                  <a:pt x="1117364" y="409561"/>
                </a:lnTo>
                <a:lnTo>
                  <a:pt x="1129732" y="406706"/>
                </a:lnTo>
                <a:lnTo>
                  <a:pt x="1142416" y="403852"/>
                </a:lnTo>
                <a:lnTo>
                  <a:pt x="1155417" y="401315"/>
                </a:lnTo>
                <a:lnTo>
                  <a:pt x="1168736" y="399095"/>
                </a:lnTo>
                <a:lnTo>
                  <a:pt x="1182688" y="396875"/>
                </a:lnTo>
                <a:close/>
                <a:moveTo>
                  <a:pt x="0" y="396875"/>
                </a:moveTo>
                <a:lnTo>
                  <a:pt x="16483" y="399412"/>
                </a:lnTo>
                <a:lnTo>
                  <a:pt x="32015" y="402267"/>
                </a:lnTo>
                <a:lnTo>
                  <a:pt x="47547" y="405438"/>
                </a:lnTo>
                <a:lnTo>
                  <a:pt x="63079" y="408927"/>
                </a:lnTo>
                <a:lnTo>
                  <a:pt x="77977" y="412415"/>
                </a:lnTo>
                <a:lnTo>
                  <a:pt x="92558" y="416538"/>
                </a:lnTo>
                <a:lnTo>
                  <a:pt x="107456" y="420978"/>
                </a:lnTo>
                <a:lnTo>
                  <a:pt x="121403" y="425418"/>
                </a:lnTo>
                <a:lnTo>
                  <a:pt x="135350" y="430492"/>
                </a:lnTo>
                <a:lnTo>
                  <a:pt x="148980" y="435883"/>
                </a:lnTo>
                <a:lnTo>
                  <a:pt x="162293" y="441275"/>
                </a:lnTo>
                <a:lnTo>
                  <a:pt x="175289" y="447300"/>
                </a:lnTo>
                <a:lnTo>
                  <a:pt x="187969" y="453326"/>
                </a:lnTo>
                <a:lnTo>
                  <a:pt x="200648" y="459669"/>
                </a:lnTo>
                <a:lnTo>
                  <a:pt x="213010" y="466329"/>
                </a:lnTo>
                <a:lnTo>
                  <a:pt x="225055" y="472989"/>
                </a:lnTo>
                <a:lnTo>
                  <a:pt x="236466" y="479966"/>
                </a:lnTo>
                <a:lnTo>
                  <a:pt x="247878" y="487260"/>
                </a:lnTo>
                <a:lnTo>
                  <a:pt x="259289" y="494871"/>
                </a:lnTo>
                <a:lnTo>
                  <a:pt x="270383" y="502482"/>
                </a:lnTo>
                <a:lnTo>
                  <a:pt x="280843" y="510411"/>
                </a:lnTo>
                <a:lnTo>
                  <a:pt x="291621" y="518974"/>
                </a:lnTo>
                <a:lnTo>
                  <a:pt x="301447" y="527536"/>
                </a:lnTo>
                <a:lnTo>
                  <a:pt x="311590" y="536099"/>
                </a:lnTo>
                <a:lnTo>
                  <a:pt x="321734" y="544979"/>
                </a:lnTo>
                <a:lnTo>
                  <a:pt x="330926" y="553859"/>
                </a:lnTo>
                <a:lnTo>
                  <a:pt x="340118" y="563056"/>
                </a:lnTo>
                <a:lnTo>
                  <a:pt x="349311" y="572570"/>
                </a:lnTo>
                <a:lnTo>
                  <a:pt x="358186" y="582084"/>
                </a:lnTo>
                <a:lnTo>
                  <a:pt x="367062" y="592233"/>
                </a:lnTo>
                <a:lnTo>
                  <a:pt x="375304" y="602064"/>
                </a:lnTo>
                <a:lnTo>
                  <a:pt x="383545" y="612212"/>
                </a:lnTo>
                <a:lnTo>
                  <a:pt x="391470" y="622678"/>
                </a:lnTo>
                <a:lnTo>
                  <a:pt x="399077" y="632826"/>
                </a:lnTo>
                <a:lnTo>
                  <a:pt x="407002" y="643609"/>
                </a:lnTo>
                <a:lnTo>
                  <a:pt x="414292" y="654075"/>
                </a:lnTo>
                <a:lnTo>
                  <a:pt x="421266" y="665174"/>
                </a:lnTo>
                <a:lnTo>
                  <a:pt x="428239" y="676274"/>
                </a:lnTo>
                <a:lnTo>
                  <a:pt x="434896" y="687691"/>
                </a:lnTo>
                <a:lnTo>
                  <a:pt x="441552" y="698474"/>
                </a:lnTo>
                <a:lnTo>
                  <a:pt x="447892" y="709891"/>
                </a:lnTo>
                <a:lnTo>
                  <a:pt x="453914" y="721625"/>
                </a:lnTo>
                <a:lnTo>
                  <a:pt x="459937" y="733359"/>
                </a:lnTo>
                <a:lnTo>
                  <a:pt x="465960" y="744776"/>
                </a:lnTo>
                <a:lnTo>
                  <a:pt x="471348" y="756510"/>
                </a:lnTo>
                <a:lnTo>
                  <a:pt x="476737" y="768562"/>
                </a:lnTo>
                <a:lnTo>
                  <a:pt x="487197" y="792664"/>
                </a:lnTo>
                <a:lnTo>
                  <a:pt x="496707" y="816450"/>
                </a:lnTo>
                <a:lnTo>
                  <a:pt x="505899" y="841186"/>
                </a:lnTo>
                <a:lnTo>
                  <a:pt x="514141" y="865923"/>
                </a:lnTo>
                <a:lnTo>
                  <a:pt x="521748" y="890977"/>
                </a:lnTo>
                <a:lnTo>
                  <a:pt x="528722" y="915397"/>
                </a:lnTo>
                <a:lnTo>
                  <a:pt x="535378" y="940451"/>
                </a:lnTo>
                <a:lnTo>
                  <a:pt x="541401" y="965822"/>
                </a:lnTo>
                <a:lnTo>
                  <a:pt x="546789" y="990876"/>
                </a:lnTo>
                <a:lnTo>
                  <a:pt x="551861" y="1015613"/>
                </a:lnTo>
                <a:lnTo>
                  <a:pt x="556616" y="1040667"/>
                </a:lnTo>
                <a:lnTo>
                  <a:pt x="560419" y="1065086"/>
                </a:lnTo>
                <a:lnTo>
                  <a:pt x="563906" y="1089506"/>
                </a:lnTo>
                <a:lnTo>
                  <a:pt x="567076" y="1113926"/>
                </a:lnTo>
                <a:lnTo>
                  <a:pt x="569929" y="1137394"/>
                </a:lnTo>
                <a:lnTo>
                  <a:pt x="572148" y="1161179"/>
                </a:lnTo>
                <a:lnTo>
                  <a:pt x="574050" y="1184647"/>
                </a:lnTo>
                <a:lnTo>
                  <a:pt x="575951" y="1207164"/>
                </a:lnTo>
                <a:lnTo>
                  <a:pt x="577219" y="1229681"/>
                </a:lnTo>
                <a:lnTo>
                  <a:pt x="578170" y="1251247"/>
                </a:lnTo>
                <a:lnTo>
                  <a:pt x="578804" y="1272495"/>
                </a:lnTo>
                <a:lnTo>
                  <a:pt x="579438" y="1293109"/>
                </a:lnTo>
                <a:lnTo>
                  <a:pt x="579438" y="1313089"/>
                </a:lnTo>
                <a:lnTo>
                  <a:pt x="579438" y="1350828"/>
                </a:lnTo>
                <a:lnTo>
                  <a:pt x="578804" y="1385396"/>
                </a:lnTo>
                <a:lnTo>
                  <a:pt x="577853" y="1416793"/>
                </a:lnTo>
                <a:lnTo>
                  <a:pt x="576585" y="1444067"/>
                </a:lnTo>
                <a:lnTo>
                  <a:pt x="574684" y="1467535"/>
                </a:lnTo>
                <a:lnTo>
                  <a:pt x="573099" y="1486246"/>
                </a:lnTo>
                <a:lnTo>
                  <a:pt x="571831" y="1499883"/>
                </a:lnTo>
                <a:lnTo>
                  <a:pt x="570880" y="1511300"/>
                </a:lnTo>
                <a:lnTo>
                  <a:pt x="552495" y="1511300"/>
                </a:lnTo>
                <a:lnTo>
                  <a:pt x="534744" y="1510666"/>
                </a:lnTo>
                <a:lnTo>
                  <a:pt x="517627" y="1509397"/>
                </a:lnTo>
                <a:lnTo>
                  <a:pt x="500510" y="1508446"/>
                </a:lnTo>
                <a:lnTo>
                  <a:pt x="484344" y="1506860"/>
                </a:lnTo>
                <a:lnTo>
                  <a:pt x="468179" y="1504957"/>
                </a:lnTo>
                <a:lnTo>
                  <a:pt x="452647" y="1502420"/>
                </a:lnTo>
                <a:lnTo>
                  <a:pt x="437115" y="1499883"/>
                </a:lnTo>
                <a:lnTo>
                  <a:pt x="422217" y="1497346"/>
                </a:lnTo>
                <a:lnTo>
                  <a:pt x="407636" y="1493858"/>
                </a:lnTo>
                <a:lnTo>
                  <a:pt x="393688" y="1490369"/>
                </a:lnTo>
                <a:lnTo>
                  <a:pt x="379424" y="1486881"/>
                </a:lnTo>
                <a:lnTo>
                  <a:pt x="366111" y="1482758"/>
                </a:lnTo>
                <a:lnTo>
                  <a:pt x="353115" y="1478952"/>
                </a:lnTo>
                <a:lnTo>
                  <a:pt x="340435" y="1474512"/>
                </a:lnTo>
                <a:lnTo>
                  <a:pt x="328390" y="1469755"/>
                </a:lnTo>
                <a:lnTo>
                  <a:pt x="316345" y="1465315"/>
                </a:lnTo>
                <a:lnTo>
                  <a:pt x="304617" y="1460241"/>
                </a:lnTo>
                <a:lnTo>
                  <a:pt x="293523" y="1455167"/>
                </a:lnTo>
                <a:lnTo>
                  <a:pt x="282745" y="1449775"/>
                </a:lnTo>
                <a:lnTo>
                  <a:pt x="271968" y="1444384"/>
                </a:lnTo>
                <a:lnTo>
                  <a:pt x="261508" y="1438993"/>
                </a:lnTo>
                <a:lnTo>
                  <a:pt x="251681" y="1433284"/>
                </a:lnTo>
                <a:lnTo>
                  <a:pt x="242172" y="1427576"/>
                </a:lnTo>
                <a:lnTo>
                  <a:pt x="232980" y="1421550"/>
                </a:lnTo>
                <a:lnTo>
                  <a:pt x="224104" y="1415524"/>
                </a:lnTo>
                <a:lnTo>
                  <a:pt x="215229" y="1409499"/>
                </a:lnTo>
                <a:lnTo>
                  <a:pt x="206987" y="1403473"/>
                </a:lnTo>
                <a:lnTo>
                  <a:pt x="199063" y="1397130"/>
                </a:lnTo>
                <a:lnTo>
                  <a:pt x="190821" y="1391105"/>
                </a:lnTo>
                <a:lnTo>
                  <a:pt x="183531" y="1384762"/>
                </a:lnTo>
                <a:lnTo>
                  <a:pt x="176240" y="1378736"/>
                </a:lnTo>
                <a:lnTo>
                  <a:pt x="162927" y="1366051"/>
                </a:lnTo>
                <a:lnTo>
                  <a:pt x="150565" y="1354317"/>
                </a:lnTo>
                <a:lnTo>
                  <a:pt x="139471" y="1341948"/>
                </a:lnTo>
                <a:lnTo>
                  <a:pt x="129327" y="1330214"/>
                </a:lnTo>
                <a:lnTo>
                  <a:pt x="120135" y="1318480"/>
                </a:lnTo>
                <a:lnTo>
                  <a:pt x="111577" y="1307380"/>
                </a:lnTo>
                <a:lnTo>
                  <a:pt x="104286" y="1297232"/>
                </a:lnTo>
                <a:lnTo>
                  <a:pt x="97946" y="1287400"/>
                </a:lnTo>
                <a:lnTo>
                  <a:pt x="92558" y="1278520"/>
                </a:lnTo>
                <a:lnTo>
                  <a:pt x="88120" y="1270592"/>
                </a:lnTo>
                <a:lnTo>
                  <a:pt x="83999" y="1263615"/>
                </a:lnTo>
                <a:lnTo>
                  <a:pt x="81147" y="1257589"/>
                </a:lnTo>
                <a:lnTo>
                  <a:pt x="77026" y="1249344"/>
                </a:lnTo>
                <a:lnTo>
                  <a:pt x="75758" y="1246172"/>
                </a:lnTo>
                <a:lnTo>
                  <a:pt x="68150" y="1229047"/>
                </a:lnTo>
                <a:lnTo>
                  <a:pt x="61494" y="1212239"/>
                </a:lnTo>
                <a:lnTo>
                  <a:pt x="55471" y="1194796"/>
                </a:lnTo>
                <a:lnTo>
                  <a:pt x="50083" y="1177670"/>
                </a:lnTo>
                <a:lnTo>
                  <a:pt x="45328" y="1160228"/>
                </a:lnTo>
                <a:lnTo>
                  <a:pt x="41207" y="1142468"/>
                </a:lnTo>
                <a:lnTo>
                  <a:pt x="38037" y="1125343"/>
                </a:lnTo>
                <a:lnTo>
                  <a:pt x="35502" y="1107266"/>
                </a:lnTo>
                <a:lnTo>
                  <a:pt x="32966" y="1089506"/>
                </a:lnTo>
                <a:lnTo>
                  <a:pt x="31381" y="1071746"/>
                </a:lnTo>
                <a:lnTo>
                  <a:pt x="30430" y="1053986"/>
                </a:lnTo>
                <a:lnTo>
                  <a:pt x="29796" y="1036227"/>
                </a:lnTo>
                <a:lnTo>
                  <a:pt x="29796" y="1018467"/>
                </a:lnTo>
                <a:lnTo>
                  <a:pt x="30113" y="1000390"/>
                </a:lnTo>
                <a:lnTo>
                  <a:pt x="31064" y="982947"/>
                </a:lnTo>
                <a:lnTo>
                  <a:pt x="32015" y="965188"/>
                </a:lnTo>
                <a:lnTo>
                  <a:pt x="33600" y="947428"/>
                </a:lnTo>
                <a:lnTo>
                  <a:pt x="35502" y="930302"/>
                </a:lnTo>
                <a:lnTo>
                  <a:pt x="37720" y="912860"/>
                </a:lnTo>
                <a:lnTo>
                  <a:pt x="39939" y="895417"/>
                </a:lnTo>
                <a:lnTo>
                  <a:pt x="42792" y="878292"/>
                </a:lnTo>
                <a:lnTo>
                  <a:pt x="45645" y="861166"/>
                </a:lnTo>
                <a:lnTo>
                  <a:pt x="49132" y="844675"/>
                </a:lnTo>
                <a:lnTo>
                  <a:pt x="52301" y="827867"/>
                </a:lnTo>
                <a:lnTo>
                  <a:pt x="59275" y="794884"/>
                </a:lnTo>
                <a:lnTo>
                  <a:pt x="66566" y="763170"/>
                </a:lnTo>
                <a:lnTo>
                  <a:pt x="74490" y="732408"/>
                </a:lnTo>
                <a:lnTo>
                  <a:pt x="82097" y="702914"/>
                </a:lnTo>
                <a:lnTo>
                  <a:pt x="83682" y="695620"/>
                </a:lnTo>
                <a:lnTo>
                  <a:pt x="85267" y="688326"/>
                </a:lnTo>
                <a:lnTo>
                  <a:pt x="86535" y="681031"/>
                </a:lnTo>
                <a:lnTo>
                  <a:pt x="87803" y="673737"/>
                </a:lnTo>
                <a:lnTo>
                  <a:pt x="88437" y="666443"/>
                </a:lnTo>
                <a:lnTo>
                  <a:pt x="89071" y="659466"/>
                </a:lnTo>
                <a:lnTo>
                  <a:pt x="89705" y="645195"/>
                </a:lnTo>
                <a:lnTo>
                  <a:pt x="89705" y="630924"/>
                </a:lnTo>
                <a:lnTo>
                  <a:pt x="89071" y="616969"/>
                </a:lnTo>
                <a:lnTo>
                  <a:pt x="87803" y="603332"/>
                </a:lnTo>
                <a:lnTo>
                  <a:pt x="85901" y="589696"/>
                </a:lnTo>
                <a:lnTo>
                  <a:pt x="83365" y="576059"/>
                </a:lnTo>
                <a:lnTo>
                  <a:pt x="80196" y="563056"/>
                </a:lnTo>
                <a:lnTo>
                  <a:pt x="77026" y="550687"/>
                </a:lnTo>
                <a:lnTo>
                  <a:pt x="73222" y="538002"/>
                </a:lnTo>
                <a:lnTo>
                  <a:pt x="69418" y="525951"/>
                </a:lnTo>
                <a:lnTo>
                  <a:pt x="64981" y="513899"/>
                </a:lnTo>
                <a:lnTo>
                  <a:pt x="60543" y="502482"/>
                </a:lnTo>
                <a:lnTo>
                  <a:pt x="55788" y="492017"/>
                </a:lnTo>
                <a:lnTo>
                  <a:pt x="51034" y="481234"/>
                </a:lnTo>
                <a:lnTo>
                  <a:pt x="45962" y="471086"/>
                </a:lnTo>
                <a:lnTo>
                  <a:pt x="41207" y="461889"/>
                </a:lnTo>
                <a:lnTo>
                  <a:pt x="36452" y="453009"/>
                </a:lnTo>
                <a:lnTo>
                  <a:pt x="26943" y="436835"/>
                </a:lnTo>
                <a:lnTo>
                  <a:pt x="18385" y="422881"/>
                </a:lnTo>
                <a:lnTo>
                  <a:pt x="11094" y="411781"/>
                </a:lnTo>
                <a:lnTo>
                  <a:pt x="5072" y="403852"/>
                </a:lnTo>
                <a:lnTo>
                  <a:pt x="0" y="396875"/>
                </a:lnTo>
                <a:close/>
                <a:moveTo>
                  <a:pt x="588169" y="0"/>
                </a:moveTo>
                <a:lnTo>
                  <a:pt x="607233" y="20657"/>
                </a:lnTo>
                <a:lnTo>
                  <a:pt x="625661" y="40678"/>
                </a:lnTo>
                <a:lnTo>
                  <a:pt x="642501" y="60699"/>
                </a:lnTo>
                <a:lnTo>
                  <a:pt x="658388" y="80085"/>
                </a:lnTo>
                <a:lnTo>
                  <a:pt x="673003" y="99471"/>
                </a:lnTo>
                <a:lnTo>
                  <a:pt x="687301" y="118538"/>
                </a:lnTo>
                <a:lnTo>
                  <a:pt x="700010" y="136653"/>
                </a:lnTo>
                <a:lnTo>
                  <a:pt x="711766" y="154767"/>
                </a:lnTo>
                <a:lnTo>
                  <a:pt x="722887" y="172564"/>
                </a:lnTo>
                <a:lnTo>
                  <a:pt x="733054" y="189725"/>
                </a:lnTo>
                <a:lnTo>
                  <a:pt x="742268" y="206568"/>
                </a:lnTo>
                <a:lnTo>
                  <a:pt x="750847" y="223093"/>
                </a:lnTo>
                <a:lnTo>
                  <a:pt x="758790" y="238665"/>
                </a:lnTo>
                <a:lnTo>
                  <a:pt x="765780" y="253920"/>
                </a:lnTo>
                <a:lnTo>
                  <a:pt x="772135" y="268856"/>
                </a:lnTo>
                <a:lnTo>
                  <a:pt x="777854" y="282521"/>
                </a:lnTo>
                <a:lnTo>
                  <a:pt x="782620" y="295869"/>
                </a:lnTo>
                <a:lnTo>
                  <a:pt x="787068" y="308581"/>
                </a:lnTo>
                <a:lnTo>
                  <a:pt x="791199" y="320339"/>
                </a:lnTo>
                <a:lnTo>
                  <a:pt x="794376" y="331780"/>
                </a:lnTo>
                <a:lnTo>
                  <a:pt x="797553" y="342585"/>
                </a:lnTo>
                <a:lnTo>
                  <a:pt x="799777" y="352119"/>
                </a:lnTo>
                <a:lnTo>
                  <a:pt x="803272" y="369280"/>
                </a:lnTo>
                <a:lnTo>
                  <a:pt x="806132" y="382945"/>
                </a:lnTo>
                <a:lnTo>
                  <a:pt x="807403" y="393115"/>
                </a:lnTo>
                <a:lnTo>
                  <a:pt x="808038" y="399153"/>
                </a:lnTo>
                <a:lnTo>
                  <a:pt x="808038" y="401377"/>
                </a:lnTo>
                <a:lnTo>
                  <a:pt x="800413" y="406462"/>
                </a:lnTo>
                <a:lnTo>
                  <a:pt x="791516" y="412182"/>
                </a:lnTo>
                <a:lnTo>
                  <a:pt x="779443" y="420445"/>
                </a:lnTo>
                <a:lnTo>
                  <a:pt x="765462" y="430932"/>
                </a:lnTo>
                <a:lnTo>
                  <a:pt x="748940" y="443644"/>
                </a:lnTo>
                <a:lnTo>
                  <a:pt x="740680" y="450954"/>
                </a:lnTo>
                <a:lnTo>
                  <a:pt x="731465" y="458898"/>
                </a:lnTo>
                <a:lnTo>
                  <a:pt x="722569" y="467161"/>
                </a:lnTo>
                <a:lnTo>
                  <a:pt x="713355" y="475742"/>
                </a:lnTo>
                <a:lnTo>
                  <a:pt x="703823" y="485276"/>
                </a:lnTo>
                <a:lnTo>
                  <a:pt x="694291" y="494809"/>
                </a:lnTo>
                <a:lnTo>
                  <a:pt x="684759" y="505297"/>
                </a:lnTo>
                <a:lnTo>
                  <a:pt x="675545" y="515784"/>
                </a:lnTo>
                <a:lnTo>
                  <a:pt x="666013" y="527225"/>
                </a:lnTo>
                <a:lnTo>
                  <a:pt x="657117" y="538983"/>
                </a:lnTo>
                <a:lnTo>
                  <a:pt x="648220" y="551059"/>
                </a:lnTo>
                <a:lnTo>
                  <a:pt x="639324" y="563771"/>
                </a:lnTo>
                <a:lnTo>
                  <a:pt x="631380" y="576801"/>
                </a:lnTo>
                <a:lnTo>
                  <a:pt x="623437" y="590466"/>
                </a:lnTo>
                <a:lnTo>
                  <a:pt x="616129" y="604449"/>
                </a:lnTo>
                <a:lnTo>
                  <a:pt x="609457" y="618750"/>
                </a:lnTo>
                <a:lnTo>
                  <a:pt x="603103" y="633687"/>
                </a:lnTo>
                <a:lnTo>
                  <a:pt x="597383" y="649259"/>
                </a:lnTo>
                <a:lnTo>
                  <a:pt x="594524" y="656886"/>
                </a:lnTo>
                <a:lnTo>
                  <a:pt x="592300" y="664831"/>
                </a:lnTo>
                <a:lnTo>
                  <a:pt x="590393" y="672776"/>
                </a:lnTo>
                <a:lnTo>
                  <a:pt x="588169" y="681038"/>
                </a:lnTo>
                <a:lnTo>
                  <a:pt x="586263" y="672776"/>
                </a:lnTo>
                <a:lnTo>
                  <a:pt x="584039" y="664831"/>
                </a:lnTo>
                <a:lnTo>
                  <a:pt x="581497" y="656886"/>
                </a:lnTo>
                <a:lnTo>
                  <a:pt x="579273" y="649259"/>
                </a:lnTo>
                <a:lnTo>
                  <a:pt x="573554" y="633687"/>
                </a:lnTo>
                <a:lnTo>
                  <a:pt x="567199" y="618750"/>
                </a:lnTo>
                <a:lnTo>
                  <a:pt x="560527" y="604449"/>
                </a:lnTo>
                <a:lnTo>
                  <a:pt x="553219" y="590466"/>
                </a:lnTo>
                <a:lnTo>
                  <a:pt x="545276" y="576801"/>
                </a:lnTo>
                <a:lnTo>
                  <a:pt x="537015" y="563771"/>
                </a:lnTo>
                <a:lnTo>
                  <a:pt x="528436" y="551059"/>
                </a:lnTo>
                <a:lnTo>
                  <a:pt x="519540" y="538983"/>
                </a:lnTo>
                <a:lnTo>
                  <a:pt x="510643" y="527225"/>
                </a:lnTo>
                <a:lnTo>
                  <a:pt x="501111" y="515784"/>
                </a:lnTo>
                <a:lnTo>
                  <a:pt x="491579" y="505297"/>
                </a:lnTo>
                <a:lnTo>
                  <a:pt x="482048" y="494809"/>
                </a:lnTo>
                <a:lnTo>
                  <a:pt x="472833" y="485276"/>
                </a:lnTo>
                <a:lnTo>
                  <a:pt x="462984" y="475742"/>
                </a:lnTo>
                <a:lnTo>
                  <a:pt x="454087" y="467161"/>
                </a:lnTo>
                <a:lnTo>
                  <a:pt x="444555" y="458898"/>
                </a:lnTo>
                <a:lnTo>
                  <a:pt x="435977" y="450954"/>
                </a:lnTo>
                <a:lnTo>
                  <a:pt x="427398" y="443644"/>
                </a:lnTo>
                <a:lnTo>
                  <a:pt x="411194" y="430932"/>
                </a:lnTo>
                <a:lnTo>
                  <a:pt x="396896" y="420445"/>
                </a:lnTo>
                <a:lnTo>
                  <a:pt x="385140" y="412182"/>
                </a:lnTo>
                <a:lnTo>
                  <a:pt x="375926" y="406462"/>
                </a:lnTo>
                <a:lnTo>
                  <a:pt x="368300" y="401377"/>
                </a:lnTo>
                <a:lnTo>
                  <a:pt x="368618" y="399153"/>
                </a:lnTo>
                <a:lnTo>
                  <a:pt x="368936" y="393115"/>
                </a:lnTo>
                <a:lnTo>
                  <a:pt x="370524" y="382945"/>
                </a:lnTo>
                <a:lnTo>
                  <a:pt x="372748" y="369280"/>
                </a:lnTo>
                <a:lnTo>
                  <a:pt x="376561" y="352119"/>
                </a:lnTo>
                <a:lnTo>
                  <a:pt x="379103" y="342585"/>
                </a:lnTo>
                <a:lnTo>
                  <a:pt x="381963" y="331780"/>
                </a:lnTo>
                <a:lnTo>
                  <a:pt x="385458" y="320339"/>
                </a:lnTo>
                <a:lnTo>
                  <a:pt x="389270" y="308581"/>
                </a:lnTo>
                <a:lnTo>
                  <a:pt x="394036" y="295869"/>
                </a:lnTo>
                <a:lnTo>
                  <a:pt x="398802" y="282521"/>
                </a:lnTo>
                <a:lnTo>
                  <a:pt x="404521" y="268856"/>
                </a:lnTo>
                <a:lnTo>
                  <a:pt x="410876" y="253920"/>
                </a:lnTo>
                <a:lnTo>
                  <a:pt x="417866" y="238665"/>
                </a:lnTo>
                <a:lnTo>
                  <a:pt x="425809" y="223093"/>
                </a:lnTo>
                <a:lnTo>
                  <a:pt x="434388" y="206568"/>
                </a:lnTo>
                <a:lnTo>
                  <a:pt x="443284" y="189725"/>
                </a:lnTo>
                <a:lnTo>
                  <a:pt x="453770" y="172564"/>
                </a:lnTo>
                <a:lnTo>
                  <a:pt x="464890" y="154767"/>
                </a:lnTo>
                <a:lnTo>
                  <a:pt x="476328" y="136653"/>
                </a:lnTo>
                <a:lnTo>
                  <a:pt x="489355" y="118538"/>
                </a:lnTo>
                <a:lnTo>
                  <a:pt x="503018" y="99471"/>
                </a:lnTo>
                <a:lnTo>
                  <a:pt x="518269" y="80085"/>
                </a:lnTo>
                <a:lnTo>
                  <a:pt x="533837" y="60699"/>
                </a:lnTo>
                <a:lnTo>
                  <a:pt x="550995" y="40678"/>
                </a:lnTo>
                <a:lnTo>
                  <a:pt x="569105" y="20657"/>
                </a:lnTo>
                <a:lnTo>
                  <a:pt x="588169" y="0"/>
                </a:lnTo>
                <a:close/>
              </a:path>
            </a:pathLst>
          </a:custGeom>
          <a:solidFill>
            <a:srgbClr val="926E6E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34" name="KSO_Shape"/>
          <p:cNvSpPr/>
          <p:nvPr/>
        </p:nvSpPr>
        <p:spPr bwMode="auto">
          <a:xfrm rot="8162724">
            <a:off x="5298595" y="5458226"/>
            <a:ext cx="440028" cy="561738"/>
          </a:xfrm>
          <a:custGeom>
            <a:avLst/>
            <a:gdLst/>
            <a:ahLst/>
            <a:cxnLst/>
            <a:rect l="0" t="0" r="r" b="b"/>
            <a:pathLst>
              <a:path w="1182688" h="1511300">
                <a:moveTo>
                  <a:pt x="1182688" y="396875"/>
                </a:moveTo>
                <a:lnTo>
                  <a:pt x="1177297" y="403852"/>
                </a:lnTo>
                <a:lnTo>
                  <a:pt x="1171590" y="411781"/>
                </a:lnTo>
                <a:lnTo>
                  <a:pt x="1164296" y="422880"/>
                </a:lnTo>
                <a:lnTo>
                  <a:pt x="1155417" y="436834"/>
                </a:lnTo>
                <a:lnTo>
                  <a:pt x="1146221" y="453008"/>
                </a:lnTo>
                <a:lnTo>
                  <a:pt x="1141147" y="461888"/>
                </a:lnTo>
                <a:lnTo>
                  <a:pt x="1136074" y="471085"/>
                </a:lnTo>
                <a:lnTo>
                  <a:pt x="1131634" y="481233"/>
                </a:lnTo>
                <a:lnTo>
                  <a:pt x="1126560" y="492016"/>
                </a:lnTo>
                <a:lnTo>
                  <a:pt x="1121804" y="502482"/>
                </a:lnTo>
                <a:lnTo>
                  <a:pt x="1117681" y="513898"/>
                </a:lnTo>
                <a:lnTo>
                  <a:pt x="1113242" y="525950"/>
                </a:lnTo>
                <a:lnTo>
                  <a:pt x="1109120" y="538001"/>
                </a:lnTo>
                <a:lnTo>
                  <a:pt x="1105314" y="550686"/>
                </a:lnTo>
                <a:lnTo>
                  <a:pt x="1101826" y="563055"/>
                </a:lnTo>
                <a:lnTo>
                  <a:pt x="1099289" y="576057"/>
                </a:lnTo>
                <a:lnTo>
                  <a:pt x="1096435" y="589694"/>
                </a:lnTo>
                <a:lnTo>
                  <a:pt x="1094533" y="603331"/>
                </a:lnTo>
                <a:lnTo>
                  <a:pt x="1093264" y="616968"/>
                </a:lnTo>
                <a:lnTo>
                  <a:pt x="1092630" y="630922"/>
                </a:lnTo>
                <a:lnTo>
                  <a:pt x="1092630" y="645193"/>
                </a:lnTo>
                <a:lnTo>
                  <a:pt x="1093264" y="659464"/>
                </a:lnTo>
                <a:lnTo>
                  <a:pt x="1093899" y="666441"/>
                </a:lnTo>
                <a:lnTo>
                  <a:pt x="1094850" y="673735"/>
                </a:lnTo>
                <a:lnTo>
                  <a:pt x="1095801" y="681029"/>
                </a:lnTo>
                <a:lnTo>
                  <a:pt x="1097070" y="688323"/>
                </a:lnTo>
                <a:lnTo>
                  <a:pt x="1098972" y="695617"/>
                </a:lnTo>
                <a:lnTo>
                  <a:pt x="1100558" y="702912"/>
                </a:lnTo>
                <a:lnTo>
                  <a:pt x="1107851" y="732405"/>
                </a:lnTo>
                <a:lnTo>
                  <a:pt x="1115462" y="763167"/>
                </a:lnTo>
                <a:lnTo>
                  <a:pt x="1123072" y="794881"/>
                </a:lnTo>
                <a:lnTo>
                  <a:pt x="1130366" y="827863"/>
                </a:lnTo>
                <a:lnTo>
                  <a:pt x="1133537" y="844671"/>
                </a:lnTo>
                <a:lnTo>
                  <a:pt x="1136391" y="861163"/>
                </a:lnTo>
                <a:lnTo>
                  <a:pt x="1139562" y="878288"/>
                </a:lnTo>
                <a:lnTo>
                  <a:pt x="1142099" y="895413"/>
                </a:lnTo>
                <a:lnTo>
                  <a:pt x="1144953" y="912856"/>
                </a:lnTo>
                <a:lnTo>
                  <a:pt x="1146855" y="930298"/>
                </a:lnTo>
                <a:lnTo>
                  <a:pt x="1148758" y="947424"/>
                </a:lnTo>
                <a:lnTo>
                  <a:pt x="1150661" y="965183"/>
                </a:lnTo>
                <a:lnTo>
                  <a:pt x="1151612" y="982943"/>
                </a:lnTo>
                <a:lnTo>
                  <a:pt x="1152246" y="1000385"/>
                </a:lnTo>
                <a:lnTo>
                  <a:pt x="1152880" y="1018462"/>
                </a:lnTo>
                <a:lnTo>
                  <a:pt x="1152563" y="1036222"/>
                </a:lnTo>
                <a:lnTo>
                  <a:pt x="1152246" y="1053981"/>
                </a:lnTo>
                <a:lnTo>
                  <a:pt x="1150978" y="1071741"/>
                </a:lnTo>
                <a:lnTo>
                  <a:pt x="1149392" y="1089501"/>
                </a:lnTo>
                <a:lnTo>
                  <a:pt x="1147172" y="1107260"/>
                </a:lnTo>
                <a:lnTo>
                  <a:pt x="1144636" y="1125337"/>
                </a:lnTo>
                <a:lnTo>
                  <a:pt x="1141147" y="1142462"/>
                </a:lnTo>
                <a:lnTo>
                  <a:pt x="1137342" y="1160222"/>
                </a:lnTo>
                <a:lnTo>
                  <a:pt x="1132585" y="1177664"/>
                </a:lnTo>
                <a:lnTo>
                  <a:pt x="1127195" y="1194790"/>
                </a:lnTo>
                <a:lnTo>
                  <a:pt x="1121170" y="1212232"/>
                </a:lnTo>
                <a:lnTo>
                  <a:pt x="1114193" y="1229040"/>
                </a:lnTo>
                <a:lnTo>
                  <a:pt x="1106900" y="1246166"/>
                </a:lnTo>
                <a:lnTo>
                  <a:pt x="1105949" y="1248386"/>
                </a:lnTo>
                <a:lnTo>
                  <a:pt x="1102460" y="1255680"/>
                </a:lnTo>
                <a:lnTo>
                  <a:pt x="1096752" y="1266145"/>
                </a:lnTo>
                <a:lnTo>
                  <a:pt x="1093264" y="1272805"/>
                </a:lnTo>
                <a:lnTo>
                  <a:pt x="1088825" y="1280099"/>
                </a:lnTo>
                <a:lnTo>
                  <a:pt x="1083751" y="1288662"/>
                </a:lnTo>
                <a:lnTo>
                  <a:pt x="1078360" y="1297225"/>
                </a:lnTo>
                <a:lnTo>
                  <a:pt x="1071701" y="1306422"/>
                </a:lnTo>
                <a:lnTo>
                  <a:pt x="1064091" y="1316253"/>
                </a:lnTo>
                <a:lnTo>
                  <a:pt x="1056163" y="1326084"/>
                </a:lnTo>
                <a:lnTo>
                  <a:pt x="1047601" y="1336867"/>
                </a:lnTo>
                <a:lnTo>
                  <a:pt x="1037771" y="1347649"/>
                </a:lnTo>
                <a:lnTo>
                  <a:pt x="1027306" y="1358432"/>
                </a:lnTo>
                <a:lnTo>
                  <a:pt x="1015890" y="1369849"/>
                </a:lnTo>
                <a:lnTo>
                  <a:pt x="1003523" y="1380949"/>
                </a:lnTo>
                <a:lnTo>
                  <a:pt x="990205" y="1391731"/>
                </a:lnTo>
                <a:lnTo>
                  <a:pt x="975935" y="1403148"/>
                </a:lnTo>
                <a:lnTo>
                  <a:pt x="961031" y="1413931"/>
                </a:lnTo>
                <a:lnTo>
                  <a:pt x="944542" y="1424396"/>
                </a:lnTo>
                <a:lnTo>
                  <a:pt x="936297" y="1429788"/>
                </a:lnTo>
                <a:lnTo>
                  <a:pt x="927418" y="1435179"/>
                </a:lnTo>
                <a:lnTo>
                  <a:pt x="918539" y="1440253"/>
                </a:lnTo>
                <a:lnTo>
                  <a:pt x="909343" y="1445327"/>
                </a:lnTo>
                <a:lnTo>
                  <a:pt x="899513" y="1449767"/>
                </a:lnTo>
                <a:lnTo>
                  <a:pt x="889999" y="1454524"/>
                </a:lnTo>
                <a:lnTo>
                  <a:pt x="879535" y="1459281"/>
                </a:lnTo>
                <a:lnTo>
                  <a:pt x="869070" y="1463721"/>
                </a:lnTo>
                <a:lnTo>
                  <a:pt x="858606" y="1468161"/>
                </a:lnTo>
                <a:lnTo>
                  <a:pt x="847824" y="1472284"/>
                </a:lnTo>
                <a:lnTo>
                  <a:pt x="836408" y="1476089"/>
                </a:lnTo>
                <a:lnTo>
                  <a:pt x="824993" y="1480212"/>
                </a:lnTo>
                <a:lnTo>
                  <a:pt x="813260" y="1483701"/>
                </a:lnTo>
                <a:lnTo>
                  <a:pt x="801210" y="1487189"/>
                </a:lnTo>
                <a:lnTo>
                  <a:pt x="788525" y="1490361"/>
                </a:lnTo>
                <a:lnTo>
                  <a:pt x="775841" y="1493532"/>
                </a:lnTo>
                <a:lnTo>
                  <a:pt x="762840" y="1496386"/>
                </a:lnTo>
                <a:lnTo>
                  <a:pt x="749521" y="1499240"/>
                </a:lnTo>
                <a:lnTo>
                  <a:pt x="735886" y="1501460"/>
                </a:lnTo>
                <a:lnTo>
                  <a:pt x="722250" y="1503363"/>
                </a:lnTo>
                <a:lnTo>
                  <a:pt x="722250" y="1489409"/>
                </a:lnTo>
                <a:lnTo>
                  <a:pt x="722567" y="1475772"/>
                </a:lnTo>
                <a:lnTo>
                  <a:pt x="723836" y="1449133"/>
                </a:lnTo>
                <a:lnTo>
                  <a:pt x="725104" y="1422811"/>
                </a:lnTo>
                <a:lnTo>
                  <a:pt x="727324" y="1396488"/>
                </a:lnTo>
                <a:lnTo>
                  <a:pt x="728592" y="1369215"/>
                </a:lnTo>
                <a:lnTo>
                  <a:pt x="729861" y="1340990"/>
                </a:lnTo>
                <a:lnTo>
                  <a:pt x="730495" y="1310227"/>
                </a:lnTo>
                <a:lnTo>
                  <a:pt x="730495" y="1294053"/>
                </a:lnTo>
                <a:lnTo>
                  <a:pt x="730495" y="1277562"/>
                </a:lnTo>
                <a:lnTo>
                  <a:pt x="729861" y="1259803"/>
                </a:lnTo>
                <a:lnTo>
                  <a:pt x="729227" y="1241409"/>
                </a:lnTo>
                <a:lnTo>
                  <a:pt x="728275" y="1222063"/>
                </a:lnTo>
                <a:lnTo>
                  <a:pt x="727007" y="1201767"/>
                </a:lnTo>
                <a:lnTo>
                  <a:pt x="724787" y="1180519"/>
                </a:lnTo>
                <a:lnTo>
                  <a:pt x="722884" y="1158319"/>
                </a:lnTo>
                <a:lnTo>
                  <a:pt x="720348" y="1134534"/>
                </a:lnTo>
                <a:lnTo>
                  <a:pt x="716859" y="1109480"/>
                </a:lnTo>
                <a:lnTo>
                  <a:pt x="713054" y="1083158"/>
                </a:lnTo>
                <a:lnTo>
                  <a:pt x="709249" y="1055567"/>
                </a:lnTo>
                <a:lnTo>
                  <a:pt x="704492" y="1026390"/>
                </a:lnTo>
                <a:lnTo>
                  <a:pt x="699101" y="995945"/>
                </a:lnTo>
                <a:lnTo>
                  <a:pt x="693076" y="963598"/>
                </a:lnTo>
                <a:lnTo>
                  <a:pt x="686417" y="929664"/>
                </a:lnTo>
                <a:lnTo>
                  <a:pt x="679441" y="893828"/>
                </a:lnTo>
                <a:lnTo>
                  <a:pt x="671513" y="856088"/>
                </a:lnTo>
                <a:lnTo>
                  <a:pt x="678490" y="835475"/>
                </a:lnTo>
                <a:lnTo>
                  <a:pt x="686100" y="815178"/>
                </a:lnTo>
                <a:lnTo>
                  <a:pt x="694345" y="795198"/>
                </a:lnTo>
                <a:lnTo>
                  <a:pt x="702590" y="775219"/>
                </a:lnTo>
                <a:lnTo>
                  <a:pt x="711469" y="755556"/>
                </a:lnTo>
                <a:lnTo>
                  <a:pt x="721299" y="735894"/>
                </a:lnTo>
                <a:lnTo>
                  <a:pt x="730812" y="716548"/>
                </a:lnTo>
                <a:lnTo>
                  <a:pt x="741594" y="697520"/>
                </a:lnTo>
                <a:lnTo>
                  <a:pt x="752692" y="678809"/>
                </a:lnTo>
                <a:lnTo>
                  <a:pt x="764108" y="660415"/>
                </a:lnTo>
                <a:lnTo>
                  <a:pt x="776158" y="642973"/>
                </a:lnTo>
                <a:lnTo>
                  <a:pt x="788842" y="625213"/>
                </a:lnTo>
                <a:lnTo>
                  <a:pt x="802161" y="608088"/>
                </a:lnTo>
                <a:lnTo>
                  <a:pt x="816114" y="591597"/>
                </a:lnTo>
                <a:lnTo>
                  <a:pt x="830700" y="575106"/>
                </a:lnTo>
                <a:lnTo>
                  <a:pt x="838311" y="567177"/>
                </a:lnTo>
                <a:lnTo>
                  <a:pt x="845922" y="559566"/>
                </a:lnTo>
                <a:lnTo>
                  <a:pt x="853532" y="551955"/>
                </a:lnTo>
                <a:lnTo>
                  <a:pt x="861460" y="544661"/>
                </a:lnTo>
                <a:lnTo>
                  <a:pt x="869387" y="537367"/>
                </a:lnTo>
                <a:lnTo>
                  <a:pt x="877949" y="529755"/>
                </a:lnTo>
                <a:lnTo>
                  <a:pt x="886194" y="522778"/>
                </a:lnTo>
                <a:lnTo>
                  <a:pt x="894756" y="515801"/>
                </a:lnTo>
                <a:lnTo>
                  <a:pt x="903952" y="508824"/>
                </a:lnTo>
                <a:lnTo>
                  <a:pt x="912831" y="502164"/>
                </a:lnTo>
                <a:lnTo>
                  <a:pt x="922027" y="495822"/>
                </a:lnTo>
                <a:lnTo>
                  <a:pt x="931223" y="489479"/>
                </a:lnTo>
                <a:lnTo>
                  <a:pt x="940419" y="483136"/>
                </a:lnTo>
                <a:lnTo>
                  <a:pt x="950249" y="477111"/>
                </a:lnTo>
                <a:lnTo>
                  <a:pt x="960080" y="471402"/>
                </a:lnTo>
                <a:lnTo>
                  <a:pt x="970227" y="466011"/>
                </a:lnTo>
                <a:lnTo>
                  <a:pt x="980057" y="460302"/>
                </a:lnTo>
                <a:lnTo>
                  <a:pt x="990522" y="455228"/>
                </a:lnTo>
                <a:lnTo>
                  <a:pt x="1001304" y="449837"/>
                </a:lnTo>
                <a:lnTo>
                  <a:pt x="1011768" y="444763"/>
                </a:lnTo>
                <a:lnTo>
                  <a:pt x="1022867" y="440323"/>
                </a:lnTo>
                <a:lnTo>
                  <a:pt x="1033965" y="435566"/>
                </a:lnTo>
                <a:lnTo>
                  <a:pt x="1045064" y="431126"/>
                </a:lnTo>
                <a:lnTo>
                  <a:pt x="1056480" y="427320"/>
                </a:lnTo>
                <a:lnTo>
                  <a:pt x="1068530" y="423198"/>
                </a:lnTo>
                <a:lnTo>
                  <a:pt x="1080263" y="419392"/>
                </a:lnTo>
                <a:lnTo>
                  <a:pt x="1092313" y="415903"/>
                </a:lnTo>
                <a:lnTo>
                  <a:pt x="1104680" y="412415"/>
                </a:lnTo>
                <a:lnTo>
                  <a:pt x="1117364" y="409561"/>
                </a:lnTo>
                <a:lnTo>
                  <a:pt x="1129732" y="406706"/>
                </a:lnTo>
                <a:lnTo>
                  <a:pt x="1142416" y="403852"/>
                </a:lnTo>
                <a:lnTo>
                  <a:pt x="1155417" y="401315"/>
                </a:lnTo>
                <a:lnTo>
                  <a:pt x="1168736" y="399095"/>
                </a:lnTo>
                <a:lnTo>
                  <a:pt x="1182688" y="396875"/>
                </a:lnTo>
                <a:close/>
                <a:moveTo>
                  <a:pt x="0" y="396875"/>
                </a:moveTo>
                <a:lnTo>
                  <a:pt x="16483" y="399412"/>
                </a:lnTo>
                <a:lnTo>
                  <a:pt x="32015" y="402267"/>
                </a:lnTo>
                <a:lnTo>
                  <a:pt x="47547" y="405438"/>
                </a:lnTo>
                <a:lnTo>
                  <a:pt x="63079" y="408927"/>
                </a:lnTo>
                <a:lnTo>
                  <a:pt x="77977" y="412415"/>
                </a:lnTo>
                <a:lnTo>
                  <a:pt x="92558" y="416538"/>
                </a:lnTo>
                <a:lnTo>
                  <a:pt x="107456" y="420978"/>
                </a:lnTo>
                <a:lnTo>
                  <a:pt x="121403" y="425418"/>
                </a:lnTo>
                <a:lnTo>
                  <a:pt x="135350" y="430492"/>
                </a:lnTo>
                <a:lnTo>
                  <a:pt x="148980" y="435883"/>
                </a:lnTo>
                <a:lnTo>
                  <a:pt x="162293" y="441275"/>
                </a:lnTo>
                <a:lnTo>
                  <a:pt x="175289" y="447300"/>
                </a:lnTo>
                <a:lnTo>
                  <a:pt x="187969" y="453326"/>
                </a:lnTo>
                <a:lnTo>
                  <a:pt x="200648" y="459669"/>
                </a:lnTo>
                <a:lnTo>
                  <a:pt x="213010" y="466329"/>
                </a:lnTo>
                <a:lnTo>
                  <a:pt x="225055" y="472989"/>
                </a:lnTo>
                <a:lnTo>
                  <a:pt x="236466" y="479966"/>
                </a:lnTo>
                <a:lnTo>
                  <a:pt x="247878" y="487260"/>
                </a:lnTo>
                <a:lnTo>
                  <a:pt x="259289" y="494871"/>
                </a:lnTo>
                <a:lnTo>
                  <a:pt x="270383" y="502482"/>
                </a:lnTo>
                <a:lnTo>
                  <a:pt x="280843" y="510411"/>
                </a:lnTo>
                <a:lnTo>
                  <a:pt x="291621" y="518974"/>
                </a:lnTo>
                <a:lnTo>
                  <a:pt x="301447" y="527536"/>
                </a:lnTo>
                <a:lnTo>
                  <a:pt x="311590" y="536099"/>
                </a:lnTo>
                <a:lnTo>
                  <a:pt x="321734" y="544979"/>
                </a:lnTo>
                <a:lnTo>
                  <a:pt x="330926" y="553859"/>
                </a:lnTo>
                <a:lnTo>
                  <a:pt x="340118" y="563056"/>
                </a:lnTo>
                <a:lnTo>
                  <a:pt x="349311" y="572570"/>
                </a:lnTo>
                <a:lnTo>
                  <a:pt x="358186" y="582084"/>
                </a:lnTo>
                <a:lnTo>
                  <a:pt x="367062" y="592233"/>
                </a:lnTo>
                <a:lnTo>
                  <a:pt x="375304" y="602064"/>
                </a:lnTo>
                <a:lnTo>
                  <a:pt x="383545" y="612212"/>
                </a:lnTo>
                <a:lnTo>
                  <a:pt x="391470" y="622678"/>
                </a:lnTo>
                <a:lnTo>
                  <a:pt x="399077" y="632826"/>
                </a:lnTo>
                <a:lnTo>
                  <a:pt x="407002" y="643609"/>
                </a:lnTo>
                <a:lnTo>
                  <a:pt x="414292" y="654075"/>
                </a:lnTo>
                <a:lnTo>
                  <a:pt x="421266" y="665174"/>
                </a:lnTo>
                <a:lnTo>
                  <a:pt x="428239" y="676274"/>
                </a:lnTo>
                <a:lnTo>
                  <a:pt x="434896" y="687691"/>
                </a:lnTo>
                <a:lnTo>
                  <a:pt x="441552" y="698474"/>
                </a:lnTo>
                <a:lnTo>
                  <a:pt x="447892" y="709891"/>
                </a:lnTo>
                <a:lnTo>
                  <a:pt x="453914" y="721625"/>
                </a:lnTo>
                <a:lnTo>
                  <a:pt x="459937" y="733359"/>
                </a:lnTo>
                <a:lnTo>
                  <a:pt x="465960" y="744776"/>
                </a:lnTo>
                <a:lnTo>
                  <a:pt x="471348" y="756510"/>
                </a:lnTo>
                <a:lnTo>
                  <a:pt x="476737" y="768562"/>
                </a:lnTo>
                <a:lnTo>
                  <a:pt x="487197" y="792664"/>
                </a:lnTo>
                <a:lnTo>
                  <a:pt x="496707" y="816450"/>
                </a:lnTo>
                <a:lnTo>
                  <a:pt x="505899" y="841186"/>
                </a:lnTo>
                <a:lnTo>
                  <a:pt x="514141" y="865923"/>
                </a:lnTo>
                <a:lnTo>
                  <a:pt x="521748" y="890977"/>
                </a:lnTo>
                <a:lnTo>
                  <a:pt x="528722" y="915397"/>
                </a:lnTo>
                <a:lnTo>
                  <a:pt x="535378" y="940451"/>
                </a:lnTo>
                <a:lnTo>
                  <a:pt x="541401" y="965822"/>
                </a:lnTo>
                <a:lnTo>
                  <a:pt x="546789" y="990876"/>
                </a:lnTo>
                <a:lnTo>
                  <a:pt x="551861" y="1015613"/>
                </a:lnTo>
                <a:lnTo>
                  <a:pt x="556616" y="1040667"/>
                </a:lnTo>
                <a:lnTo>
                  <a:pt x="560419" y="1065086"/>
                </a:lnTo>
                <a:lnTo>
                  <a:pt x="563906" y="1089506"/>
                </a:lnTo>
                <a:lnTo>
                  <a:pt x="567076" y="1113926"/>
                </a:lnTo>
                <a:lnTo>
                  <a:pt x="569929" y="1137394"/>
                </a:lnTo>
                <a:lnTo>
                  <a:pt x="572148" y="1161179"/>
                </a:lnTo>
                <a:lnTo>
                  <a:pt x="574050" y="1184647"/>
                </a:lnTo>
                <a:lnTo>
                  <a:pt x="575951" y="1207164"/>
                </a:lnTo>
                <a:lnTo>
                  <a:pt x="577219" y="1229681"/>
                </a:lnTo>
                <a:lnTo>
                  <a:pt x="578170" y="1251247"/>
                </a:lnTo>
                <a:lnTo>
                  <a:pt x="578804" y="1272495"/>
                </a:lnTo>
                <a:lnTo>
                  <a:pt x="579438" y="1293109"/>
                </a:lnTo>
                <a:lnTo>
                  <a:pt x="579438" y="1313089"/>
                </a:lnTo>
                <a:lnTo>
                  <a:pt x="579438" y="1350828"/>
                </a:lnTo>
                <a:lnTo>
                  <a:pt x="578804" y="1385396"/>
                </a:lnTo>
                <a:lnTo>
                  <a:pt x="577853" y="1416793"/>
                </a:lnTo>
                <a:lnTo>
                  <a:pt x="576585" y="1444067"/>
                </a:lnTo>
                <a:lnTo>
                  <a:pt x="574684" y="1467535"/>
                </a:lnTo>
                <a:lnTo>
                  <a:pt x="573099" y="1486246"/>
                </a:lnTo>
                <a:lnTo>
                  <a:pt x="571831" y="1499883"/>
                </a:lnTo>
                <a:lnTo>
                  <a:pt x="570880" y="1511300"/>
                </a:lnTo>
                <a:lnTo>
                  <a:pt x="552495" y="1511300"/>
                </a:lnTo>
                <a:lnTo>
                  <a:pt x="534744" y="1510666"/>
                </a:lnTo>
                <a:lnTo>
                  <a:pt x="517627" y="1509397"/>
                </a:lnTo>
                <a:lnTo>
                  <a:pt x="500510" y="1508446"/>
                </a:lnTo>
                <a:lnTo>
                  <a:pt x="484344" y="1506860"/>
                </a:lnTo>
                <a:lnTo>
                  <a:pt x="468179" y="1504957"/>
                </a:lnTo>
                <a:lnTo>
                  <a:pt x="452647" y="1502420"/>
                </a:lnTo>
                <a:lnTo>
                  <a:pt x="437115" y="1499883"/>
                </a:lnTo>
                <a:lnTo>
                  <a:pt x="422217" y="1497346"/>
                </a:lnTo>
                <a:lnTo>
                  <a:pt x="407636" y="1493858"/>
                </a:lnTo>
                <a:lnTo>
                  <a:pt x="393688" y="1490369"/>
                </a:lnTo>
                <a:lnTo>
                  <a:pt x="379424" y="1486881"/>
                </a:lnTo>
                <a:lnTo>
                  <a:pt x="366111" y="1482758"/>
                </a:lnTo>
                <a:lnTo>
                  <a:pt x="353115" y="1478952"/>
                </a:lnTo>
                <a:lnTo>
                  <a:pt x="340435" y="1474512"/>
                </a:lnTo>
                <a:lnTo>
                  <a:pt x="328390" y="1469755"/>
                </a:lnTo>
                <a:lnTo>
                  <a:pt x="316345" y="1465315"/>
                </a:lnTo>
                <a:lnTo>
                  <a:pt x="304617" y="1460241"/>
                </a:lnTo>
                <a:lnTo>
                  <a:pt x="293523" y="1455167"/>
                </a:lnTo>
                <a:lnTo>
                  <a:pt x="282745" y="1449775"/>
                </a:lnTo>
                <a:lnTo>
                  <a:pt x="271968" y="1444384"/>
                </a:lnTo>
                <a:lnTo>
                  <a:pt x="261508" y="1438993"/>
                </a:lnTo>
                <a:lnTo>
                  <a:pt x="251681" y="1433284"/>
                </a:lnTo>
                <a:lnTo>
                  <a:pt x="242172" y="1427576"/>
                </a:lnTo>
                <a:lnTo>
                  <a:pt x="232980" y="1421550"/>
                </a:lnTo>
                <a:lnTo>
                  <a:pt x="224104" y="1415524"/>
                </a:lnTo>
                <a:lnTo>
                  <a:pt x="215229" y="1409499"/>
                </a:lnTo>
                <a:lnTo>
                  <a:pt x="206987" y="1403473"/>
                </a:lnTo>
                <a:lnTo>
                  <a:pt x="199063" y="1397130"/>
                </a:lnTo>
                <a:lnTo>
                  <a:pt x="190821" y="1391105"/>
                </a:lnTo>
                <a:lnTo>
                  <a:pt x="183531" y="1384762"/>
                </a:lnTo>
                <a:lnTo>
                  <a:pt x="176240" y="1378736"/>
                </a:lnTo>
                <a:lnTo>
                  <a:pt x="162927" y="1366051"/>
                </a:lnTo>
                <a:lnTo>
                  <a:pt x="150565" y="1354317"/>
                </a:lnTo>
                <a:lnTo>
                  <a:pt x="139471" y="1341948"/>
                </a:lnTo>
                <a:lnTo>
                  <a:pt x="129327" y="1330214"/>
                </a:lnTo>
                <a:lnTo>
                  <a:pt x="120135" y="1318480"/>
                </a:lnTo>
                <a:lnTo>
                  <a:pt x="111577" y="1307380"/>
                </a:lnTo>
                <a:lnTo>
                  <a:pt x="104286" y="1297232"/>
                </a:lnTo>
                <a:lnTo>
                  <a:pt x="97946" y="1287400"/>
                </a:lnTo>
                <a:lnTo>
                  <a:pt x="92558" y="1278520"/>
                </a:lnTo>
                <a:lnTo>
                  <a:pt x="88120" y="1270592"/>
                </a:lnTo>
                <a:lnTo>
                  <a:pt x="83999" y="1263615"/>
                </a:lnTo>
                <a:lnTo>
                  <a:pt x="81147" y="1257589"/>
                </a:lnTo>
                <a:lnTo>
                  <a:pt x="77026" y="1249344"/>
                </a:lnTo>
                <a:lnTo>
                  <a:pt x="75758" y="1246172"/>
                </a:lnTo>
                <a:lnTo>
                  <a:pt x="68150" y="1229047"/>
                </a:lnTo>
                <a:lnTo>
                  <a:pt x="61494" y="1212239"/>
                </a:lnTo>
                <a:lnTo>
                  <a:pt x="55471" y="1194796"/>
                </a:lnTo>
                <a:lnTo>
                  <a:pt x="50083" y="1177670"/>
                </a:lnTo>
                <a:lnTo>
                  <a:pt x="45328" y="1160228"/>
                </a:lnTo>
                <a:lnTo>
                  <a:pt x="41207" y="1142468"/>
                </a:lnTo>
                <a:lnTo>
                  <a:pt x="38037" y="1125343"/>
                </a:lnTo>
                <a:lnTo>
                  <a:pt x="35502" y="1107266"/>
                </a:lnTo>
                <a:lnTo>
                  <a:pt x="32966" y="1089506"/>
                </a:lnTo>
                <a:lnTo>
                  <a:pt x="31381" y="1071746"/>
                </a:lnTo>
                <a:lnTo>
                  <a:pt x="30430" y="1053986"/>
                </a:lnTo>
                <a:lnTo>
                  <a:pt x="29796" y="1036227"/>
                </a:lnTo>
                <a:lnTo>
                  <a:pt x="29796" y="1018467"/>
                </a:lnTo>
                <a:lnTo>
                  <a:pt x="30113" y="1000390"/>
                </a:lnTo>
                <a:lnTo>
                  <a:pt x="31064" y="982947"/>
                </a:lnTo>
                <a:lnTo>
                  <a:pt x="32015" y="965188"/>
                </a:lnTo>
                <a:lnTo>
                  <a:pt x="33600" y="947428"/>
                </a:lnTo>
                <a:lnTo>
                  <a:pt x="35502" y="930302"/>
                </a:lnTo>
                <a:lnTo>
                  <a:pt x="37720" y="912860"/>
                </a:lnTo>
                <a:lnTo>
                  <a:pt x="39939" y="895417"/>
                </a:lnTo>
                <a:lnTo>
                  <a:pt x="42792" y="878292"/>
                </a:lnTo>
                <a:lnTo>
                  <a:pt x="45645" y="861166"/>
                </a:lnTo>
                <a:lnTo>
                  <a:pt x="49132" y="844675"/>
                </a:lnTo>
                <a:lnTo>
                  <a:pt x="52301" y="827867"/>
                </a:lnTo>
                <a:lnTo>
                  <a:pt x="59275" y="794884"/>
                </a:lnTo>
                <a:lnTo>
                  <a:pt x="66566" y="763170"/>
                </a:lnTo>
                <a:lnTo>
                  <a:pt x="74490" y="732408"/>
                </a:lnTo>
                <a:lnTo>
                  <a:pt x="82097" y="702914"/>
                </a:lnTo>
                <a:lnTo>
                  <a:pt x="83682" y="695620"/>
                </a:lnTo>
                <a:lnTo>
                  <a:pt x="85267" y="688326"/>
                </a:lnTo>
                <a:lnTo>
                  <a:pt x="86535" y="681031"/>
                </a:lnTo>
                <a:lnTo>
                  <a:pt x="87803" y="673737"/>
                </a:lnTo>
                <a:lnTo>
                  <a:pt x="88437" y="666443"/>
                </a:lnTo>
                <a:lnTo>
                  <a:pt x="89071" y="659466"/>
                </a:lnTo>
                <a:lnTo>
                  <a:pt x="89705" y="645195"/>
                </a:lnTo>
                <a:lnTo>
                  <a:pt x="89705" y="630924"/>
                </a:lnTo>
                <a:lnTo>
                  <a:pt x="89071" y="616969"/>
                </a:lnTo>
                <a:lnTo>
                  <a:pt x="87803" y="603332"/>
                </a:lnTo>
                <a:lnTo>
                  <a:pt x="85901" y="589696"/>
                </a:lnTo>
                <a:lnTo>
                  <a:pt x="83365" y="576059"/>
                </a:lnTo>
                <a:lnTo>
                  <a:pt x="80196" y="563056"/>
                </a:lnTo>
                <a:lnTo>
                  <a:pt x="77026" y="550687"/>
                </a:lnTo>
                <a:lnTo>
                  <a:pt x="73222" y="538002"/>
                </a:lnTo>
                <a:lnTo>
                  <a:pt x="69418" y="525951"/>
                </a:lnTo>
                <a:lnTo>
                  <a:pt x="64981" y="513899"/>
                </a:lnTo>
                <a:lnTo>
                  <a:pt x="60543" y="502482"/>
                </a:lnTo>
                <a:lnTo>
                  <a:pt x="55788" y="492017"/>
                </a:lnTo>
                <a:lnTo>
                  <a:pt x="51034" y="481234"/>
                </a:lnTo>
                <a:lnTo>
                  <a:pt x="45962" y="471086"/>
                </a:lnTo>
                <a:lnTo>
                  <a:pt x="41207" y="461889"/>
                </a:lnTo>
                <a:lnTo>
                  <a:pt x="36452" y="453009"/>
                </a:lnTo>
                <a:lnTo>
                  <a:pt x="26943" y="436835"/>
                </a:lnTo>
                <a:lnTo>
                  <a:pt x="18385" y="422881"/>
                </a:lnTo>
                <a:lnTo>
                  <a:pt x="11094" y="411781"/>
                </a:lnTo>
                <a:lnTo>
                  <a:pt x="5072" y="403852"/>
                </a:lnTo>
                <a:lnTo>
                  <a:pt x="0" y="396875"/>
                </a:lnTo>
                <a:close/>
                <a:moveTo>
                  <a:pt x="588169" y="0"/>
                </a:moveTo>
                <a:lnTo>
                  <a:pt x="607233" y="20657"/>
                </a:lnTo>
                <a:lnTo>
                  <a:pt x="625661" y="40678"/>
                </a:lnTo>
                <a:lnTo>
                  <a:pt x="642501" y="60699"/>
                </a:lnTo>
                <a:lnTo>
                  <a:pt x="658388" y="80085"/>
                </a:lnTo>
                <a:lnTo>
                  <a:pt x="673003" y="99471"/>
                </a:lnTo>
                <a:lnTo>
                  <a:pt x="687301" y="118538"/>
                </a:lnTo>
                <a:lnTo>
                  <a:pt x="700010" y="136653"/>
                </a:lnTo>
                <a:lnTo>
                  <a:pt x="711766" y="154767"/>
                </a:lnTo>
                <a:lnTo>
                  <a:pt x="722887" y="172564"/>
                </a:lnTo>
                <a:lnTo>
                  <a:pt x="733054" y="189725"/>
                </a:lnTo>
                <a:lnTo>
                  <a:pt x="742268" y="206568"/>
                </a:lnTo>
                <a:lnTo>
                  <a:pt x="750847" y="223093"/>
                </a:lnTo>
                <a:lnTo>
                  <a:pt x="758790" y="238665"/>
                </a:lnTo>
                <a:lnTo>
                  <a:pt x="765780" y="253920"/>
                </a:lnTo>
                <a:lnTo>
                  <a:pt x="772135" y="268856"/>
                </a:lnTo>
                <a:lnTo>
                  <a:pt x="777854" y="282521"/>
                </a:lnTo>
                <a:lnTo>
                  <a:pt x="782620" y="295869"/>
                </a:lnTo>
                <a:lnTo>
                  <a:pt x="787068" y="308581"/>
                </a:lnTo>
                <a:lnTo>
                  <a:pt x="791199" y="320339"/>
                </a:lnTo>
                <a:lnTo>
                  <a:pt x="794376" y="331780"/>
                </a:lnTo>
                <a:lnTo>
                  <a:pt x="797553" y="342585"/>
                </a:lnTo>
                <a:lnTo>
                  <a:pt x="799777" y="352119"/>
                </a:lnTo>
                <a:lnTo>
                  <a:pt x="803272" y="369280"/>
                </a:lnTo>
                <a:lnTo>
                  <a:pt x="806132" y="382945"/>
                </a:lnTo>
                <a:lnTo>
                  <a:pt x="807403" y="393115"/>
                </a:lnTo>
                <a:lnTo>
                  <a:pt x="808038" y="399153"/>
                </a:lnTo>
                <a:lnTo>
                  <a:pt x="808038" y="401377"/>
                </a:lnTo>
                <a:lnTo>
                  <a:pt x="800413" y="406462"/>
                </a:lnTo>
                <a:lnTo>
                  <a:pt x="791516" y="412182"/>
                </a:lnTo>
                <a:lnTo>
                  <a:pt x="779443" y="420445"/>
                </a:lnTo>
                <a:lnTo>
                  <a:pt x="765462" y="430932"/>
                </a:lnTo>
                <a:lnTo>
                  <a:pt x="748940" y="443644"/>
                </a:lnTo>
                <a:lnTo>
                  <a:pt x="740680" y="450954"/>
                </a:lnTo>
                <a:lnTo>
                  <a:pt x="731465" y="458898"/>
                </a:lnTo>
                <a:lnTo>
                  <a:pt x="722569" y="467161"/>
                </a:lnTo>
                <a:lnTo>
                  <a:pt x="713355" y="475742"/>
                </a:lnTo>
                <a:lnTo>
                  <a:pt x="703823" y="485276"/>
                </a:lnTo>
                <a:lnTo>
                  <a:pt x="694291" y="494809"/>
                </a:lnTo>
                <a:lnTo>
                  <a:pt x="684759" y="505297"/>
                </a:lnTo>
                <a:lnTo>
                  <a:pt x="675545" y="515784"/>
                </a:lnTo>
                <a:lnTo>
                  <a:pt x="666013" y="527225"/>
                </a:lnTo>
                <a:lnTo>
                  <a:pt x="657117" y="538983"/>
                </a:lnTo>
                <a:lnTo>
                  <a:pt x="648220" y="551059"/>
                </a:lnTo>
                <a:lnTo>
                  <a:pt x="639324" y="563771"/>
                </a:lnTo>
                <a:lnTo>
                  <a:pt x="631380" y="576801"/>
                </a:lnTo>
                <a:lnTo>
                  <a:pt x="623437" y="590466"/>
                </a:lnTo>
                <a:lnTo>
                  <a:pt x="616129" y="604449"/>
                </a:lnTo>
                <a:lnTo>
                  <a:pt x="609457" y="618750"/>
                </a:lnTo>
                <a:lnTo>
                  <a:pt x="603103" y="633687"/>
                </a:lnTo>
                <a:lnTo>
                  <a:pt x="597383" y="649259"/>
                </a:lnTo>
                <a:lnTo>
                  <a:pt x="594524" y="656886"/>
                </a:lnTo>
                <a:lnTo>
                  <a:pt x="592300" y="664831"/>
                </a:lnTo>
                <a:lnTo>
                  <a:pt x="590393" y="672776"/>
                </a:lnTo>
                <a:lnTo>
                  <a:pt x="588169" y="681038"/>
                </a:lnTo>
                <a:lnTo>
                  <a:pt x="586263" y="672776"/>
                </a:lnTo>
                <a:lnTo>
                  <a:pt x="584039" y="664831"/>
                </a:lnTo>
                <a:lnTo>
                  <a:pt x="581497" y="656886"/>
                </a:lnTo>
                <a:lnTo>
                  <a:pt x="579273" y="649259"/>
                </a:lnTo>
                <a:lnTo>
                  <a:pt x="573554" y="633687"/>
                </a:lnTo>
                <a:lnTo>
                  <a:pt x="567199" y="618750"/>
                </a:lnTo>
                <a:lnTo>
                  <a:pt x="560527" y="604449"/>
                </a:lnTo>
                <a:lnTo>
                  <a:pt x="553219" y="590466"/>
                </a:lnTo>
                <a:lnTo>
                  <a:pt x="545276" y="576801"/>
                </a:lnTo>
                <a:lnTo>
                  <a:pt x="537015" y="563771"/>
                </a:lnTo>
                <a:lnTo>
                  <a:pt x="528436" y="551059"/>
                </a:lnTo>
                <a:lnTo>
                  <a:pt x="519540" y="538983"/>
                </a:lnTo>
                <a:lnTo>
                  <a:pt x="510643" y="527225"/>
                </a:lnTo>
                <a:lnTo>
                  <a:pt x="501111" y="515784"/>
                </a:lnTo>
                <a:lnTo>
                  <a:pt x="491579" y="505297"/>
                </a:lnTo>
                <a:lnTo>
                  <a:pt x="482048" y="494809"/>
                </a:lnTo>
                <a:lnTo>
                  <a:pt x="472833" y="485276"/>
                </a:lnTo>
                <a:lnTo>
                  <a:pt x="462984" y="475742"/>
                </a:lnTo>
                <a:lnTo>
                  <a:pt x="454087" y="467161"/>
                </a:lnTo>
                <a:lnTo>
                  <a:pt x="444555" y="458898"/>
                </a:lnTo>
                <a:lnTo>
                  <a:pt x="435977" y="450954"/>
                </a:lnTo>
                <a:lnTo>
                  <a:pt x="427398" y="443644"/>
                </a:lnTo>
                <a:lnTo>
                  <a:pt x="411194" y="430932"/>
                </a:lnTo>
                <a:lnTo>
                  <a:pt x="396896" y="420445"/>
                </a:lnTo>
                <a:lnTo>
                  <a:pt x="385140" y="412182"/>
                </a:lnTo>
                <a:lnTo>
                  <a:pt x="375926" y="406462"/>
                </a:lnTo>
                <a:lnTo>
                  <a:pt x="368300" y="401377"/>
                </a:lnTo>
                <a:lnTo>
                  <a:pt x="368618" y="399153"/>
                </a:lnTo>
                <a:lnTo>
                  <a:pt x="368936" y="393115"/>
                </a:lnTo>
                <a:lnTo>
                  <a:pt x="370524" y="382945"/>
                </a:lnTo>
                <a:lnTo>
                  <a:pt x="372748" y="369280"/>
                </a:lnTo>
                <a:lnTo>
                  <a:pt x="376561" y="352119"/>
                </a:lnTo>
                <a:lnTo>
                  <a:pt x="379103" y="342585"/>
                </a:lnTo>
                <a:lnTo>
                  <a:pt x="381963" y="331780"/>
                </a:lnTo>
                <a:lnTo>
                  <a:pt x="385458" y="320339"/>
                </a:lnTo>
                <a:lnTo>
                  <a:pt x="389270" y="308581"/>
                </a:lnTo>
                <a:lnTo>
                  <a:pt x="394036" y="295869"/>
                </a:lnTo>
                <a:lnTo>
                  <a:pt x="398802" y="282521"/>
                </a:lnTo>
                <a:lnTo>
                  <a:pt x="404521" y="268856"/>
                </a:lnTo>
                <a:lnTo>
                  <a:pt x="410876" y="253920"/>
                </a:lnTo>
                <a:lnTo>
                  <a:pt x="417866" y="238665"/>
                </a:lnTo>
                <a:lnTo>
                  <a:pt x="425809" y="223093"/>
                </a:lnTo>
                <a:lnTo>
                  <a:pt x="434388" y="206568"/>
                </a:lnTo>
                <a:lnTo>
                  <a:pt x="443284" y="189725"/>
                </a:lnTo>
                <a:lnTo>
                  <a:pt x="453770" y="172564"/>
                </a:lnTo>
                <a:lnTo>
                  <a:pt x="464890" y="154767"/>
                </a:lnTo>
                <a:lnTo>
                  <a:pt x="476328" y="136653"/>
                </a:lnTo>
                <a:lnTo>
                  <a:pt x="489355" y="118538"/>
                </a:lnTo>
                <a:lnTo>
                  <a:pt x="503018" y="99471"/>
                </a:lnTo>
                <a:lnTo>
                  <a:pt x="518269" y="80085"/>
                </a:lnTo>
                <a:lnTo>
                  <a:pt x="533837" y="60699"/>
                </a:lnTo>
                <a:lnTo>
                  <a:pt x="550995" y="40678"/>
                </a:lnTo>
                <a:lnTo>
                  <a:pt x="569105" y="20657"/>
                </a:lnTo>
                <a:lnTo>
                  <a:pt x="588169" y="0"/>
                </a:lnTo>
                <a:close/>
              </a:path>
            </a:pathLst>
          </a:custGeom>
          <a:solidFill>
            <a:srgbClr val="D47176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6492520" y="4208442"/>
            <a:ext cx="44935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随着组织扩张，原有流程文件是否适合现有企业</a:t>
            </a:r>
          </a:p>
        </p:txBody>
      </p:sp>
      <p:sp>
        <p:nvSpPr>
          <p:cNvPr id="37" name="矩形 36"/>
          <p:cNvSpPr/>
          <p:nvPr/>
        </p:nvSpPr>
        <p:spPr>
          <a:xfrm>
            <a:off x="6330793" y="5087602"/>
            <a:ext cx="2646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部门摩擦事件是否经常发生</a:t>
            </a:r>
          </a:p>
        </p:txBody>
      </p:sp>
      <p:sp>
        <p:nvSpPr>
          <p:cNvPr id="38" name="矩形 37"/>
          <p:cNvSpPr/>
          <p:nvPr/>
        </p:nvSpPr>
        <p:spPr>
          <a:xfrm>
            <a:off x="5741044" y="5820022"/>
            <a:ext cx="38779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客户满意度是否淹没在庞大的官僚机构中</a:t>
            </a:r>
          </a:p>
        </p:txBody>
      </p:sp>
      <p:sp>
        <p:nvSpPr>
          <p:cNvPr id="24" name="矩形 23"/>
          <p:cNvSpPr/>
          <p:nvPr/>
        </p:nvSpPr>
        <p:spPr>
          <a:xfrm>
            <a:off x="0" y="6581033"/>
            <a:ext cx="12192000" cy="276965"/>
          </a:xfrm>
          <a:prstGeom prst="rect">
            <a:avLst/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角三角形 8"/>
          <p:cNvSpPr/>
          <p:nvPr/>
        </p:nvSpPr>
        <p:spPr>
          <a:xfrm flipH="1">
            <a:off x="-190500" y="-2514600"/>
            <a:ext cx="12382500" cy="937260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7" name="组合 26"/>
          <p:cNvGrpSpPr/>
          <p:nvPr/>
        </p:nvGrpSpPr>
        <p:grpSpPr>
          <a:xfrm>
            <a:off x="4371447" y="4401336"/>
            <a:ext cx="1707344" cy="1707344"/>
            <a:chOff x="4371447" y="4401336"/>
            <a:chExt cx="1707344" cy="1707344"/>
          </a:xfrm>
        </p:grpSpPr>
        <p:sp>
          <p:nvSpPr>
            <p:cNvPr id="23" name="椭圆 22"/>
            <p:cNvSpPr/>
            <p:nvPr/>
          </p:nvSpPr>
          <p:spPr>
            <a:xfrm rot="1064227">
              <a:off x="4371447" y="4401336"/>
              <a:ext cx="1707344" cy="1707344"/>
            </a:xfrm>
            <a:prstGeom prst="ellipse">
              <a:avLst/>
            </a:prstGeom>
            <a:solidFill>
              <a:srgbClr val="724F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椭圆 37"/>
            <p:cNvSpPr/>
            <p:nvPr/>
          </p:nvSpPr>
          <p:spPr>
            <a:xfrm rot="1064227">
              <a:off x="4440090" y="4469979"/>
              <a:ext cx="1570058" cy="1570058"/>
            </a:xfrm>
            <a:prstGeom prst="ellipse">
              <a:avLst/>
            </a:prstGeom>
            <a:noFill/>
            <a:ln w="3175">
              <a:solidFill>
                <a:schemeClr val="bg1">
                  <a:lumMod val="9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2308973" y="4410797"/>
            <a:ext cx="1707344" cy="1707344"/>
            <a:chOff x="2308973" y="4410797"/>
            <a:chExt cx="1707344" cy="1707344"/>
          </a:xfrm>
        </p:grpSpPr>
        <p:sp>
          <p:nvSpPr>
            <p:cNvPr id="24" name="椭圆 23"/>
            <p:cNvSpPr/>
            <p:nvPr/>
          </p:nvSpPr>
          <p:spPr>
            <a:xfrm rot="1064227">
              <a:off x="2308973" y="4410797"/>
              <a:ext cx="1707344" cy="1707344"/>
            </a:xfrm>
            <a:prstGeom prst="ellipse">
              <a:avLst/>
            </a:prstGeom>
            <a:solidFill>
              <a:srgbClr val="5D73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椭圆 34"/>
            <p:cNvSpPr/>
            <p:nvPr/>
          </p:nvSpPr>
          <p:spPr>
            <a:xfrm rot="1064227">
              <a:off x="2377616" y="4479440"/>
              <a:ext cx="1570058" cy="1570058"/>
            </a:xfrm>
            <a:prstGeom prst="ellipse">
              <a:avLst/>
            </a:prstGeom>
            <a:noFill/>
            <a:ln w="3175">
              <a:solidFill>
                <a:schemeClr val="bg1">
                  <a:lumMod val="9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4999786" y="2436883"/>
            <a:ext cx="1707344" cy="1707344"/>
            <a:chOff x="4999786" y="2436883"/>
            <a:chExt cx="1707344" cy="1707344"/>
          </a:xfrm>
        </p:grpSpPr>
        <p:sp>
          <p:nvSpPr>
            <p:cNvPr id="22" name="椭圆 21"/>
            <p:cNvSpPr/>
            <p:nvPr/>
          </p:nvSpPr>
          <p:spPr>
            <a:xfrm rot="1064227">
              <a:off x="4999786" y="2436883"/>
              <a:ext cx="1707344" cy="1707344"/>
            </a:xfrm>
            <a:prstGeom prst="ellipse">
              <a:avLst/>
            </a:prstGeom>
            <a:solidFill>
              <a:srgbClr val="DE65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椭圆 33"/>
            <p:cNvSpPr/>
            <p:nvPr/>
          </p:nvSpPr>
          <p:spPr>
            <a:xfrm rot="1064227">
              <a:off x="5068429" y="2505526"/>
              <a:ext cx="1570058" cy="1570058"/>
            </a:xfrm>
            <a:prstGeom prst="ellipse">
              <a:avLst/>
            </a:prstGeom>
            <a:noFill/>
            <a:ln w="3175">
              <a:solidFill>
                <a:schemeClr val="bg1">
                  <a:lumMod val="9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3325647" y="1232248"/>
            <a:ext cx="1707344" cy="1707344"/>
            <a:chOff x="3325647" y="1232248"/>
            <a:chExt cx="1707344" cy="1707344"/>
          </a:xfrm>
        </p:grpSpPr>
        <p:sp>
          <p:nvSpPr>
            <p:cNvPr id="21" name="椭圆 20"/>
            <p:cNvSpPr/>
            <p:nvPr/>
          </p:nvSpPr>
          <p:spPr>
            <a:xfrm rot="1064227">
              <a:off x="3325647" y="1232248"/>
              <a:ext cx="1707344" cy="1707344"/>
            </a:xfrm>
            <a:prstGeom prst="ellipse">
              <a:avLst/>
            </a:prstGeom>
            <a:solidFill>
              <a:srgbClr val="D471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椭圆 30"/>
            <p:cNvSpPr/>
            <p:nvPr/>
          </p:nvSpPr>
          <p:spPr>
            <a:xfrm rot="1064227">
              <a:off x="3394290" y="1300891"/>
              <a:ext cx="1570058" cy="1570058"/>
            </a:xfrm>
            <a:prstGeom prst="ellipse">
              <a:avLst/>
            </a:prstGeom>
            <a:noFill/>
            <a:ln w="3175">
              <a:solidFill>
                <a:schemeClr val="bg1">
                  <a:lumMod val="9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1662635" y="2452194"/>
            <a:ext cx="1707344" cy="1707344"/>
            <a:chOff x="1662635" y="2452194"/>
            <a:chExt cx="1707344" cy="1707344"/>
          </a:xfrm>
        </p:grpSpPr>
        <p:sp>
          <p:nvSpPr>
            <p:cNvPr id="20" name="椭圆 19"/>
            <p:cNvSpPr/>
            <p:nvPr/>
          </p:nvSpPr>
          <p:spPr>
            <a:xfrm rot="1064227">
              <a:off x="1662635" y="2452194"/>
              <a:ext cx="1707344" cy="1707344"/>
            </a:xfrm>
            <a:prstGeom prst="ellipse">
              <a:avLst/>
            </a:prstGeom>
            <a:solidFill>
              <a:srgbClr val="926E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椭圆 28"/>
            <p:cNvSpPr/>
            <p:nvPr/>
          </p:nvSpPr>
          <p:spPr>
            <a:xfrm rot="1064227">
              <a:off x="1731278" y="2520837"/>
              <a:ext cx="1570058" cy="1570058"/>
            </a:xfrm>
            <a:prstGeom prst="ellipse">
              <a:avLst/>
            </a:prstGeom>
            <a:noFill/>
            <a:ln w="3175">
              <a:solidFill>
                <a:schemeClr val="bg1">
                  <a:lumMod val="9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矩形 1"/>
          <p:cNvSpPr/>
          <p:nvPr/>
        </p:nvSpPr>
        <p:spPr>
          <a:xfrm>
            <a:off x="1183509" y="219486"/>
            <a:ext cx="26949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业务流程外包</a:t>
            </a:r>
            <a:r>
              <a:rPr lang="en-US" altLang="zh-CN" sz="24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BPO</a:t>
            </a:r>
            <a:endParaRPr lang="zh-CN" altLang="en-US" sz="2400" b="1" dirty="0">
              <a:solidFill>
                <a:srgbClr val="C7334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 rot="2166662">
            <a:off x="444293" y="285750"/>
            <a:ext cx="510321" cy="559490"/>
            <a:chOff x="10531216" y="5336498"/>
            <a:chExt cx="1234921" cy="1353905"/>
          </a:xfrm>
          <a:solidFill>
            <a:srgbClr val="C73346"/>
          </a:solidFill>
        </p:grpSpPr>
        <p:sp>
          <p:nvSpPr>
            <p:cNvPr id="4" name="椭圆 3"/>
            <p:cNvSpPr/>
            <p:nvPr/>
          </p:nvSpPr>
          <p:spPr>
            <a:xfrm>
              <a:off x="10683987" y="6134836"/>
              <a:ext cx="555567" cy="55556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5" name="椭圆 4"/>
            <p:cNvSpPr/>
            <p:nvPr/>
          </p:nvSpPr>
          <p:spPr>
            <a:xfrm>
              <a:off x="11483964" y="5530003"/>
              <a:ext cx="282173" cy="2821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6" name="等腰三角形 5"/>
            <p:cNvSpPr/>
            <p:nvPr/>
          </p:nvSpPr>
          <p:spPr>
            <a:xfrm rot="2864466">
              <a:off x="11175607" y="5587459"/>
              <a:ext cx="105546" cy="94712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10531216" y="5336498"/>
              <a:ext cx="394265" cy="39426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8" name="等腰三角形 7"/>
            <p:cNvSpPr/>
            <p:nvPr/>
          </p:nvSpPr>
          <p:spPr>
            <a:xfrm rot="16820430" flipH="1">
              <a:off x="11082829" y="5117517"/>
              <a:ext cx="67235" cy="86693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</p:grpSp>
      <p:sp>
        <p:nvSpPr>
          <p:cNvPr id="10" name="矩形 9"/>
          <p:cNvSpPr/>
          <p:nvPr/>
        </p:nvSpPr>
        <p:spPr>
          <a:xfrm>
            <a:off x="7333712" y="3289720"/>
            <a:ext cx="382285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外包流程不如内部流程稳定，需打破企业间的壁垒，建立以统一产出服务为导向的价值体系</a:t>
            </a:r>
          </a:p>
        </p:txBody>
      </p:sp>
      <p:sp>
        <p:nvSpPr>
          <p:cNvPr id="18" name="椭圆 17"/>
          <p:cNvSpPr/>
          <p:nvPr/>
        </p:nvSpPr>
        <p:spPr>
          <a:xfrm>
            <a:off x="3035570" y="2627849"/>
            <a:ext cx="2446545" cy="2446545"/>
          </a:xfrm>
          <a:prstGeom prst="ellipse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3120879" y="3487340"/>
            <a:ext cx="2246250" cy="8423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常见的外包</a:t>
            </a:r>
          </a:p>
        </p:txBody>
      </p:sp>
      <p:sp>
        <p:nvSpPr>
          <p:cNvPr id="12" name="矩形 11"/>
          <p:cNvSpPr/>
          <p:nvPr/>
        </p:nvSpPr>
        <p:spPr>
          <a:xfrm>
            <a:off x="3395792" y="1768822"/>
            <a:ext cx="1444018" cy="6000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市场调研</a:t>
            </a:r>
          </a:p>
        </p:txBody>
      </p:sp>
      <p:sp>
        <p:nvSpPr>
          <p:cNvPr id="13" name="矩形 12"/>
          <p:cNvSpPr/>
          <p:nvPr/>
        </p:nvSpPr>
        <p:spPr>
          <a:xfrm>
            <a:off x="4531925" y="4980982"/>
            <a:ext cx="1444018" cy="6000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数据处理</a:t>
            </a:r>
          </a:p>
        </p:txBody>
      </p:sp>
      <p:sp>
        <p:nvSpPr>
          <p:cNvPr id="14" name="矩形 13"/>
          <p:cNvSpPr/>
          <p:nvPr/>
        </p:nvSpPr>
        <p:spPr>
          <a:xfrm>
            <a:off x="5260678" y="2973211"/>
            <a:ext cx="1444018" cy="6000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人力资源</a:t>
            </a:r>
          </a:p>
        </p:txBody>
      </p:sp>
      <p:sp>
        <p:nvSpPr>
          <p:cNvPr id="15" name="矩形 14"/>
          <p:cNvSpPr/>
          <p:nvPr/>
        </p:nvSpPr>
        <p:spPr>
          <a:xfrm>
            <a:off x="2856231" y="5012695"/>
            <a:ext cx="528973" cy="6041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IT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715720" y="3005865"/>
            <a:ext cx="1444018" cy="6000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渠道外包</a:t>
            </a:r>
          </a:p>
        </p:txBody>
      </p:sp>
      <p:cxnSp>
        <p:nvCxnSpPr>
          <p:cNvPr id="36" name="直接连接符 35"/>
          <p:cNvCxnSpPr/>
          <p:nvPr/>
        </p:nvCxnSpPr>
        <p:spPr>
          <a:xfrm>
            <a:off x="7118151" y="3202629"/>
            <a:ext cx="4158195" cy="0"/>
          </a:xfrm>
          <a:prstGeom prst="line">
            <a:avLst/>
          </a:prstGeom>
          <a:ln>
            <a:solidFill>
              <a:srgbClr val="C7334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矩形 36"/>
          <p:cNvSpPr/>
          <p:nvPr/>
        </p:nvSpPr>
        <p:spPr>
          <a:xfrm>
            <a:off x="7333712" y="2578027"/>
            <a:ext cx="2115378" cy="581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流程外包关键</a:t>
            </a:r>
          </a:p>
        </p:txBody>
      </p:sp>
      <p:sp>
        <p:nvSpPr>
          <p:cNvPr id="28" name="矩形 27"/>
          <p:cNvSpPr/>
          <p:nvPr/>
        </p:nvSpPr>
        <p:spPr>
          <a:xfrm>
            <a:off x="0" y="6581033"/>
            <a:ext cx="12192000" cy="276965"/>
          </a:xfrm>
          <a:prstGeom prst="rect">
            <a:avLst/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0" name="直接连接符 39"/>
          <p:cNvCxnSpPr/>
          <p:nvPr/>
        </p:nvCxnSpPr>
        <p:spPr>
          <a:xfrm>
            <a:off x="3484622" y="4063319"/>
            <a:ext cx="1518764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连接符 40"/>
          <p:cNvCxnSpPr/>
          <p:nvPr/>
        </p:nvCxnSpPr>
        <p:spPr>
          <a:xfrm>
            <a:off x="3484622" y="3619701"/>
            <a:ext cx="1518764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0" y="-1420437"/>
            <a:ext cx="9173052" cy="9173052"/>
          </a:xfrm>
          <a:prstGeom prst="ellipse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>
            <a:off x="7829805" y="337082"/>
            <a:ext cx="2949467" cy="2949467"/>
          </a:xfrm>
          <a:prstGeom prst="ellipse">
            <a:avLst/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8452382" y="1255585"/>
            <a:ext cx="170431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sz="9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7911668" y="418945"/>
            <a:ext cx="2785740" cy="2785740"/>
          </a:xfrm>
          <a:prstGeom prst="ellipse">
            <a:avLst/>
          </a:prstGeom>
          <a:noFill/>
          <a:ln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" name="组合 5"/>
          <p:cNvGrpSpPr/>
          <p:nvPr/>
        </p:nvGrpSpPr>
        <p:grpSpPr>
          <a:xfrm rot="3834603">
            <a:off x="8764675" y="737590"/>
            <a:ext cx="701681" cy="769288"/>
            <a:chOff x="10531216" y="5336498"/>
            <a:chExt cx="1234921" cy="1353905"/>
          </a:xfrm>
          <a:solidFill>
            <a:schemeClr val="bg1"/>
          </a:solidFill>
        </p:grpSpPr>
        <p:sp>
          <p:nvSpPr>
            <p:cNvPr id="7" name="椭圆 6"/>
            <p:cNvSpPr/>
            <p:nvPr/>
          </p:nvSpPr>
          <p:spPr>
            <a:xfrm>
              <a:off x="10683987" y="6134836"/>
              <a:ext cx="555567" cy="55556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11483964" y="5530003"/>
              <a:ext cx="282173" cy="2821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等腰三角形 8"/>
            <p:cNvSpPr/>
            <p:nvPr/>
          </p:nvSpPr>
          <p:spPr>
            <a:xfrm rot="2864466">
              <a:off x="11175607" y="5587459"/>
              <a:ext cx="105546" cy="94712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椭圆 9"/>
            <p:cNvSpPr/>
            <p:nvPr/>
          </p:nvSpPr>
          <p:spPr>
            <a:xfrm>
              <a:off x="10531216" y="5336498"/>
              <a:ext cx="394265" cy="39426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等腰三角形 10"/>
            <p:cNvSpPr/>
            <p:nvPr/>
          </p:nvSpPr>
          <p:spPr>
            <a:xfrm rot="16820430" flipH="1">
              <a:off x="11082829" y="5117517"/>
              <a:ext cx="67235" cy="86693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2" name="矩形 11"/>
          <p:cNvSpPr/>
          <p:nvPr/>
        </p:nvSpPr>
        <p:spPr>
          <a:xfrm>
            <a:off x="2482304" y="1779624"/>
            <a:ext cx="43089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8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流程浮现</a:t>
            </a:r>
          </a:p>
        </p:txBody>
      </p:sp>
      <p:cxnSp>
        <p:nvCxnSpPr>
          <p:cNvPr id="15" name="直接连接符 14"/>
          <p:cNvCxnSpPr/>
          <p:nvPr/>
        </p:nvCxnSpPr>
        <p:spPr>
          <a:xfrm>
            <a:off x="1585799" y="3166089"/>
            <a:ext cx="611505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1477165" y="3259096"/>
            <a:ext cx="36809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什么是“端到端的流程”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端到端的流程的分类与表述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从端到端的流程到企业整体流程框架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158146" y="3259096"/>
            <a:ext cx="31851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企业流程的分类分级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盘点企业流程的注意事项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6213959" y="-14990"/>
            <a:ext cx="4752000" cy="5096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1218628" y="1421923"/>
            <a:ext cx="4752000" cy="542108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" name="矩形 1"/>
          <p:cNvSpPr/>
          <p:nvPr/>
        </p:nvSpPr>
        <p:spPr>
          <a:xfrm>
            <a:off x="504752" y="239843"/>
            <a:ext cx="2954655" cy="581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端到端的流程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-274818" y="357611"/>
            <a:ext cx="1078827" cy="742710"/>
            <a:chOff x="-304800" y="215384"/>
            <a:chExt cx="1078827" cy="742710"/>
          </a:xfrm>
        </p:grpSpPr>
        <p:sp>
          <p:nvSpPr>
            <p:cNvPr id="3" name="椭圆 2"/>
            <p:cNvSpPr/>
            <p:nvPr/>
          </p:nvSpPr>
          <p:spPr>
            <a:xfrm>
              <a:off x="-304800" y="215384"/>
              <a:ext cx="609600" cy="609600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椭圆 4"/>
            <p:cNvSpPr/>
            <p:nvPr/>
          </p:nvSpPr>
          <p:spPr>
            <a:xfrm rot="8837013">
              <a:off x="-77883" y="488986"/>
              <a:ext cx="229584" cy="229583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6" name="椭圆 5"/>
            <p:cNvSpPr/>
            <p:nvPr/>
          </p:nvSpPr>
          <p:spPr>
            <a:xfrm rot="8837013">
              <a:off x="309897" y="817170"/>
              <a:ext cx="116606" cy="116606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7" name="等腰三角形 6"/>
            <p:cNvSpPr/>
            <p:nvPr/>
          </p:nvSpPr>
          <p:spPr>
            <a:xfrm rot="8700000">
              <a:off x="265825" y="566704"/>
              <a:ext cx="43616" cy="391390"/>
            </a:xfrm>
            <a:prstGeom prst="triangl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8" name="椭圆 7"/>
            <p:cNvSpPr/>
            <p:nvPr/>
          </p:nvSpPr>
          <p:spPr>
            <a:xfrm rot="8837013">
              <a:off x="611100" y="680937"/>
              <a:ext cx="162927" cy="162927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9" name="等腰三角形 8"/>
            <p:cNvSpPr/>
            <p:nvPr/>
          </p:nvSpPr>
          <p:spPr>
            <a:xfrm rot="4057443" flipH="1">
              <a:off x="508060" y="645858"/>
              <a:ext cx="27784" cy="358252"/>
            </a:xfrm>
            <a:prstGeom prst="triangl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</p:grpSp>
      <p:sp>
        <p:nvSpPr>
          <p:cNvPr id="12" name="圆角矩形 11"/>
          <p:cNvSpPr/>
          <p:nvPr/>
        </p:nvSpPr>
        <p:spPr>
          <a:xfrm>
            <a:off x="2086035" y="5538088"/>
            <a:ext cx="1532287" cy="519351"/>
          </a:xfrm>
          <a:prstGeom prst="roundRect">
            <a:avLst>
              <a:gd name="adj" fmla="val 50000"/>
            </a:avLst>
          </a:prstGeom>
          <a:solidFill>
            <a:srgbClr val="5D7381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两头在外</a:t>
            </a:r>
          </a:p>
        </p:txBody>
      </p:sp>
      <p:sp>
        <p:nvSpPr>
          <p:cNvPr id="16" name="矩形 15"/>
          <p:cNvSpPr/>
          <p:nvPr/>
        </p:nvSpPr>
        <p:spPr>
          <a:xfrm>
            <a:off x="6213959" y="256189"/>
            <a:ext cx="4752000" cy="369332"/>
          </a:xfrm>
          <a:prstGeom prst="rect">
            <a:avLst/>
          </a:prstGeom>
          <a:solidFill>
            <a:srgbClr val="C73346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端到端的流程分类</a:t>
            </a:r>
          </a:p>
        </p:txBody>
      </p:sp>
      <p:sp>
        <p:nvSpPr>
          <p:cNvPr id="4" name="椭圆 3"/>
          <p:cNvSpPr/>
          <p:nvPr/>
        </p:nvSpPr>
        <p:spPr>
          <a:xfrm>
            <a:off x="7855159" y="829726"/>
            <a:ext cx="1572646" cy="1572646"/>
          </a:xfrm>
          <a:prstGeom prst="ellipse">
            <a:avLst/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7855159" y="1976204"/>
            <a:ext cx="1572646" cy="1572646"/>
          </a:xfrm>
          <a:prstGeom prst="ellipse">
            <a:avLst/>
          </a:prstGeom>
          <a:solidFill>
            <a:srgbClr val="5D73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7855159" y="3122683"/>
            <a:ext cx="1572646" cy="1572646"/>
          </a:xfrm>
          <a:prstGeom prst="ellipse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7880214" y="3631082"/>
            <a:ext cx="1569660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管理支持流程</a:t>
            </a:r>
          </a:p>
        </p:txBody>
      </p:sp>
      <p:sp>
        <p:nvSpPr>
          <p:cNvPr id="11" name="矩形 10"/>
          <p:cNvSpPr/>
          <p:nvPr/>
        </p:nvSpPr>
        <p:spPr>
          <a:xfrm>
            <a:off x="7915381" y="1192469"/>
            <a:ext cx="1569660" cy="4589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战略发展流程</a:t>
            </a:r>
          </a:p>
        </p:txBody>
      </p:sp>
      <p:sp>
        <p:nvSpPr>
          <p:cNvPr id="21" name="矩形 20"/>
          <p:cNvSpPr/>
          <p:nvPr/>
        </p:nvSpPr>
        <p:spPr>
          <a:xfrm>
            <a:off x="7880214" y="2402372"/>
            <a:ext cx="1569660" cy="4589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核心业务流程</a:t>
            </a:r>
          </a:p>
        </p:txBody>
      </p:sp>
      <p:sp>
        <p:nvSpPr>
          <p:cNvPr id="22" name="圆角矩形 21"/>
          <p:cNvSpPr/>
          <p:nvPr/>
        </p:nvSpPr>
        <p:spPr>
          <a:xfrm>
            <a:off x="1885593" y="2396778"/>
            <a:ext cx="1732729" cy="519351"/>
          </a:xfrm>
          <a:prstGeom prst="roundRect">
            <a:avLst>
              <a:gd name="adj" fmla="val 50000"/>
            </a:avLst>
          </a:prstGeom>
          <a:solidFill>
            <a:srgbClr val="724F5F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业务全程闭环</a:t>
            </a:r>
          </a:p>
        </p:txBody>
      </p:sp>
      <p:sp>
        <p:nvSpPr>
          <p:cNvPr id="23" name="圆角矩形 22"/>
          <p:cNvSpPr/>
          <p:nvPr/>
        </p:nvSpPr>
        <p:spPr>
          <a:xfrm>
            <a:off x="3335674" y="3182336"/>
            <a:ext cx="1906762" cy="519351"/>
          </a:xfrm>
          <a:prstGeom prst="roundRect">
            <a:avLst>
              <a:gd name="adj" fmla="val 50000"/>
            </a:avLst>
          </a:prstGeom>
          <a:solidFill>
            <a:srgbClr val="5D7381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从开始到结束</a:t>
            </a:r>
          </a:p>
        </p:txBody>
      </p:sp>
      <p:sp>
        <p:nvSpPr>
          <p:cNvPr id="25" name="圆角矩形 24"/>
          <p:cNvSpPr/>
          <p:nvPr/>
        </p:nvSpPr>
        <p:spPr>
          <a:xfrm>
            <a:off x="1757886" y="4030194"/>
            <a:ext cx="1860436" cy="519351"/>
          </a:xfrm>
          <a:prstGeom prst="roundRect">
            <a:avLst>
              <a:gd name="adj" fmla="val 50000"/>
            </a:avLst>
          </a:prstGeom>
          <a:solidFill>
            <a:srgbClr val="C73346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从发起到完成</a:t>
            </a:r>
          </a:p>
        </p:txBody>
      </p:sp>
      <p:sp>
        <p:nvSpPr>
          <p:cNvPr id="26" name="圆角矩形 25"/>
          <p:cNvSpPr/>
          <p:nvPr/>
        </p:nvSpPr>
        <p:spPr>
          <a:xfrm>
            <a:off x="3426927" y="4738271"/>
            <a:ext cx="1616254" cy="519351"/>
          </a:xfrm>
          <a:prstGeom prst="roundRect">
            <a:avLst>
              <a:gd name="adj" fmla="val 50000"/>
            </a:avLst>
          </a:prstGeom>
          <a:solidFill>
            <a:srgbClr val="724F5F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PDCA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循环</a:t>
            </a:r>
          </a:p>
        </p:txBody>
      </p:sp>
      <p:sp>
        <p:nvSpPr>
          <p:cNvPr id="32" name="任意多边形 31"/>
          <p:cNvSpPr/>
          <p:nvPr/>
        </p:nvSpPr>
        <p:spPr>
          <a:xfrm>
            <a:off x="3163514" y="1722054"/>
            <a:ext cx="643640" cy="5478849"/>
          </a:xfrm>
          <a:custGeom>
            <a:avLst/>
            <a:gdLst>
              <a:gd name="connsiteX0" fmla="*/ 0 w 1019331"/>
              <a:gd name="connsiteY0" fmla="*/ 0 h 4706909"/>
              <a:gd name="connsiteX1" fmla="*/ 809468 w 1019331"/>
              <a:gd name="connsiteY1" fmla="*/ 809468 h 4706909"/>
              <a:gd name="connsiteX2" fmla="*/ 119921 w 1019331"/>
              <a:gd name="connsiteY2" fmla="*/ 1499015 h 4706909"/>
              <a:gd name="connsiteX3" fmla="*/ 854439 w 1019331"/>
              <a:gd name="connsiteY3" fmla="*/ 2233533 h 4706909"/>
              <a:gd name="connsiteX4" fmla="*/ 254833 w 1019331"/>
              <a:gd name="connsiteY4" fmla="*/ 2833139 h 4706909"/>
              <a:gd name="connsiteX5" fmla="*/ 914400 w 1019331"/>
              <a:gd name="connsiteY5" fmla="*/ 3492706 h 4706909"/>
              <a:gd name="connsiteX6" fmla="*/ 359764 w 1019331"/>
              <a:gd name="connsiteY6" fmla="*/ 4047342 h 4706909"/>
              <a:gd name="connsiteX7" fmla="*/ 1019331 w 1019331"/>
              <a:gd name="connsiteY7" fmla="*/ 4706909 h 4706909"/>
              <a:gd name="connsiteX0-1" fmla="*/ 0 w 1019331"/>
              <a:gd name="connsiteY0-2" fmla="*/ 0 h 4706909"/>
              <a:gd name="connsiteX1-3" fmla="*/ 809468 w 1019331"/>
              <a:gd name="connsiteY1-4" fmla="*/ 809468 h 4706909"/>
              <a:gd name="connsiteX2-5" fmla="*/ 119921 w 1019331"/>
              <a:gd name="connsiteY2-6" fmla="*/ 1499015 h 4706909"/>
              <a:gd name="connsiteX3-7" fmla="*/ 854439 w 1019331"/>
              <a:gd name="connsiteY3-8" fmla="*/ 2233533 h 4706909"/>
              <a:gd name="connsiteX4-9" fmla="*/ 254833 w 1019331"/>
              <a:gd name="connsiteY4-10" fmla="*/ 2833139 h 4706909"/>
              <a:gd name="connsiteX5-11" fmla="*/ 914400 w 1019331"/>
              <a:gd name="connsiteY5-12" fmla="*/ 3492706 h 4706909"/>
              <a:gd name="connsiteX6-13" fmla="*/ 359764 w 1019331"/>
              <a:gd name="connsiteY6-14" fmla="*/ 4047342 h 4706909"/>
              <a:gd name="connsiteX7-15" fmla="*/ 1019331 w 1019331"/>
              <a:gd name="connsiteY7-16" fmla="*/ 4706909 h 4706909"/>
              <a:gd name="connsiteX0-17" fmla="*/ 0 w 1019331"/>
              <a:gd name="connsiteY0-18" fmla="*/ 0 h 4706909"/>
              <a:gd name="connsiteX1-19" fmla="*/ 809468 w 1019331"/>
              <a:gd name="connsiteY1-20" fmla="*/ 809468 h 4706909"/>
              <a:gd name="connsiteX2-21" fmla="*/ 119921 w 1019331"/>
              <a:gd name="connsiteY2-22" fmla="*/ 1499015 h 4706909"/>
              <a:gd name="connsiteX3-23" fmla="*/ 854439 w 1019331"/>
              <a:gd name="connsiteY3-24" fmla="*/ 2233533 h 4706909"/>
              <a:gd name="connsiteX4-25" fmla="*/ 254833 w 1019331"/>
              <a:gd name="connsiteY4-26" fmla="*/ 2833139 h 4706909"/>
              <a:gd name="connsiteX5-27" fmla="*/ 914400 w 1019331"/>
              <a:gd name="connsiteY5-28" fmla="*/ 3492706 h 4706909"/>
              <a:gd name="connsiteX6-29" fmla="*/ 359764 w 1019331"/>
              <a:gd name="connsiteY6-30" fmla="*/ 4047342 h 4706909"/>
              <a:gd name="connsiteX7-31" fmla="*/ 1019331 w 1019331"/>
              <a:gd name="connsiteY7-32" fmla="*/ 4706909 h 4706909"/>
              <a:gd name="connsiteX0-33" fmla="*/ 0 w 1019331"/>
              <a:gd name="connsiteY0-34" fmla="*/ 0 h 4706909"/>
              <a:gd name="connsiteX1-35" fmla="*/ 809468 w 1019331"/>
              <a:gd name="connsiteY1-36" fmla="*/ 809468 h 4706909"/>
              <a:gd name="connsiteX2-37" fmla="*/ 119921 w 1019331"/>
              <a:gd name="connsiteY2-38" fmla="*/ 1499015 h 4706909"/>
              <a:gd name="connsiteX3-39" fmla="*/ 854439 w 1019331"/>
              <a:gd name="connsiteY3-40" fmla="*/ 2233533 h 4706909"/>
              <a:gd name="connsiteX4-41" fmla="*/ 254833 w 1019331"/>
              <a:gd name="connsiteY4-42" fmla="*/ 2833139 h 4706909"/>
              <a:gd name="connsiteX5-43" fmla="*/ 914400 w 1019331"/>
              <a:gd name="connsiteY5-44" fmla="*/ 3492706 h 4706909"/>
              <a:gd name="connsiteX6-45" fmla="*/ 359764 w 1019331"/>
              <a:gd name="connsiteY6-46" fmla="*/ 4047342 h 4706909"/>
              <a:gd name="connsiteX7-47" fmla="*/ 1019331 w 1019331"/>
              <a:gd name="connsiteY7-48" fmla="*/ 4706909 h 4706909"/>
              <a:gd name="connsiteX0-49" fmla="*/ 0 w 1019331"/>
              <a:gd name="connsiteY0-50" fmla="*/ 0 h 4706909"/>
              <a:gd name="connsiteX1-51" fmla="*/ 809468 w 1019331"/>
              <a:gd name="connsiteY1-52" fmla="*/ 809468 h 4706909"/>
              <a:gd name="connsiteX2-53" fmla="*/ 119921 w 1019331"/>
              <a:gd name="connsiteY2-54" fmla="*/ 1499015 h 4706909"/>
              <a:gd name="connsiteX3-55" fmla="*/ 854439 w 1019331"/>
              <a:gd name="connsiteY3-56" fmla="*/ 2233533 h 4706909"/>
              <a:gd name="connsiteX4-57" fmla="*/ 254833 w 1019331"/>
              <a:gd name="connsiteY4-58" fmla="*/ 2833139 h 4706909"/>
              <a:gd name="connsiteX5-59" fmla="*/ 914400 w 1019331"/>
              <a:gd name="connsiteY5-60" fmla="*/ 3492706 h 4706909"/>
              <a:gd name="connsiteX6-61" fmla="*/ 359764 w 1019331"/>
              <a:gd name="connsiteY6-62" fmla="*/ 4047342 h 4706909"/>
              <a:gd name="connsiteX7-63" fmla="*/ 1019331 w 1019331"/>
              <a:gd name="connsiteY7-64" fmla="*/ 4706909 h 4706909"/>
              <a:gd name="connsiteX0-65" fmla="*/ 0 w 1019331"/>
              <a:gd name="connsiteY0-66" fmla="*/ 0 h 4706909"/>
              <a:gd name="connsiteX1-67" fmla="*/ 809468 w 1019331"/>
              <a:gd name="connsiteY1-68" fmla="*/ 809468 h 4706909"/>
              <a:gd name="connsiteX2-69" fmla="*/ 119921 w 1019331"/>
              <a:gd name="connsiteY2-70" fmla="*/ 1499015 h 4706909"/>
              <a:gd name="connsiteX3-71" fmla="*/ 854439 w 1019331"/>
              <a:gd name="connsiteY3-72" fmla="*/ 2233533 h 4706909"/>
              <a:gd name="connsiteX4-73" fmla="*/ 254833 w 1019331"/>
              <a:gd name="connsiteY4-74" fmla="*/ 2833139 h 4706909"/>
              <a:gd name="connsiteX5-75" fmla="*/ 914400 w 1019331"/>
              <a:gd name="connsiteY5-76" fmla="*/ 3492706 h 4706909"/>
              <a:gd name="connsiteX6-77" fmla="*/ 359764 w 1019331"/>
              <a:gd name="connsiteY6-78" fmla="*/ 4047342 h 4706909"/>
              <a:gd name="connsiteX7-79" fmla="*/ 1019331 w 1019331"/>
              <a:gd name="connsiteY7-80" fmla="*/ 4706909 h 4706909"/>
              <a:gd name="connsiteX0-81" fmla="*/ 0 w 1019331"/>
              <a:gd name="connsiteY0-82" fmla="*/ 0 h 4706909"/>
              <a:gd name="connsiteX1-83" fmla="*/ 809468 w 1019331"/>
              <a:gd name="connsiteY1-84" fmla="*/ 809468 h 4706909"/>
              <a:gd name="connsiteX2-85" fmla="*/ 119921 w 1019331"/>
              <a:gd name="connsiteY2-86" fmla="*/ 1499015 h 4706909"/>
              <a:gd name="connsiteX3-87" fmla="*/ 854439 w 1019331"/>
              <a:gd name="connsiteY3-88" fmla="*/ 2233533 h 4706909"/>
              <a:gd name="connsiteX4-89" fmla="*/ 254833 w 1019331"/>
              <a:gd name="connsiteY4-90" fmla="*/ 2833139 h 4706909"/>
              <a:gd name="connsiteX5-91" fmla="*/ 914400 w 1019331"/>
              <a:gd name="connsiteY5-92" fmla="*/ 3492706 h 4706909"/>
              <a:gd name="connsiteX6-93" fmla="*/ 359764 w 1019331"/>
              <a:gd name="connsiteY6-94" fmla="*/ 4047342 h 4706909"/>
              <a:gd name="connsiteX7-95" fmla="*/ 1019331 w 1019331"/>
              <a:gd name="connsiteY7-96" fmla="*/ 4706909 h 4706909"/>
              <a:gd name="connsiteX0-97" fmla="*/ 0 w 1019331"/>
              <a:gd name="connsiteY0-98" fmla="*/ 0 h 4706909"/>
              <a:gd name="connsiteX1-99" fmla="*/ 809468 w 1019331"/>
              <a:gd name="connsiteY1-100" fmla="*/ 809468 h 4706909"/>
              <a:gd name="connsiteX2-101" fmla="*/ 119921 w 1019331"/>
              <a:gd name="connsiteY2-102" fmla="*/ 1499015 h 4706909"/>
              <a:gd name="connsiteX3-103" fmla="*/ 854439 w 1019331"/>
              <a:gd name="connsiteY3-104" fmla="*/ 2233533 h 4706909"/>
              <a:gd name="connsiteX4-105" fmla="*/ 254833 w 1019331"/>
              <a:gd name="connsiteY4-106" fmla="*/ 2833139 h 4706909"/>
              <a:gd name="connsiteX5-107" fmla="*/ 914400 w 1019331"/>
              <a:gd name="connsiteY5-108" fmla="*/ 3492706 h 4706909"/>
              <a:gd name="connsiteX6-109" fmla="*/ 359764 w 1019331"/>
              <a:gd name="connsiteY6-110" fmla="*/ 4047342 h 4706909"/>
              <a:gd name="connsiteX7-111" fmla="*/ 1019331 w 1019331"/>
              <a:gd name="connsiteY7-112" fmla="*/ 4706909 h 4706909"/>
              <a:gd name="connsiteX0-113" fmla="*/ 0 w 1019331"/>
              <a:gd name="connsiteY0-114" fmla="*/ 0 h 4706909"/>
              <a:gd name="connsiteX1-115" fmla="*/ 809468 w 1019331"/>
              <a:gd name="connsiteY1-116" fmla="*/ 809468 h 4706909"/>
              <a:gd name="connsiteX2-117" fmla="*/ 119921 w 1019331"/>
              <a:gd name="connsiteY2-118" fmla="*/ 1499015 h 4706909"/>
              <a:gd name="connsiteX3-119" fmla="*/ 854439 w 1019331"/>
              <a:gd name="connsiteY3-120" fmla="*/ 2233533 h 4706909"/>
              <a:gd name="connsiteX4-121" fmla="*/ 254833 w 1019331"/>
              <a:gd name="connsiteY4-122" fmla="*/ 2833139 h 4706909"/>
              <a:gd name="connsiteX5-123" fmla="*/ 914400 w 1019331"/>
              <a:gd name="connsiteY5-124" fmla="*/ 3492706 h 4706909"/>
              <a:gd name="connsiteX6-125" fmla="*/ 359764 w 1019331"/>
              <a:gd name="connsiteY6-126" fmla="*/ 4047342 h 4706909"/>
              <a:gd name="connsiteX7-127" fmla="*/ 1019331 w 1019331"/>
              <a:gd name="connsiteY7-128" fmla="*/ 4706909 h 4706909"/>
              <a:gd name="connsiteX0-129" fmla="*/ 0 w 1019331"/>
              <a:gd name="connsiteY0-130" fmla="*/ 0 h 4706909"/>
              <a:gd name="connsiteX1-131" fmla="*/ 809468 w 1019331"/>
              <a:gd name="connsiteY1-132" fmla="*/ 809468 h 4706909"/>
              <a:gd name="connsiteX2-133" fmla="*/ 119921 w 1019331"/>
              <a:gd name="connsiteY2-134" fmla="*/ 1499015 h 4706909"/>
              <a:gd name="connsiteX3-135" fmla="*/ 854439 w 1019331"/>
              <a:gd name="connsiteY3-136" fmla="*/ 2233533 h 4706909"/>
              <a:gd name="connsiteX4-137" fmla="*/ 254833 w 1019331"/>
              <a:gd name="connsiteY4-138" fmla="*/ 2833139 h 4706909"/>
              <a:gd name="connsiteX5-139" fmla="*/ 914400 w 1019331"/>
              <a:gd name="connsiteY5-140" fmla="*/ 3492706 h 4706909"/>
              <a:gd name="connsiteX6-141" fmla="*/ 359764 w 1019331"/>
              <a:gd name="connsiteY6-142" fmla="*/ 4047342 h 4706909"/>
              <a:gd name="connsiteX7-143" fmla="*/ 1019331 w 1019331"/>
              <a:gd name="connsiteY7-144" fmla="*/ 4706909 h 4706909"/>
              <a:gd name="connsiteX0-145" fmla="*/ 0 w 1019331"/>
              <a:gd name="connsiteY0-146" fmla="*/ 0 h 4706909"/>
              <a:gd name="connsiteX1-147" fmla="*/ 809468 w 1019331"/>
              <a:gd name="connsiteY1-148" fmla="*/ 809468 h 4706909"/>
              <a:gd name="connsiteX2-149" fmla="*/ 119921 w 1019331"/>
              <a:gd name="connsiteY2-150" fmla="*/ 1499015 h 4706909"/>
              <a:gd name="connsiteX3-151" fmla="*/ 854439 w 1019331"/>
              <a:gd name="connsiteY3-152" fmla="*/ 2233533 h 4706909"/>
              <a:gd name="connsiteX4-153" fmla="*/ 254833 w 1019331"/>
              <a:gd name="connsiteY4-154" fmla="*/ 2833139 h 4706909"/>
              <a:gd name="connsiteX5-155" fmla="*/ 914400 w 1019331"/>
              <a:gd name="connsiteY5-156" fmla="*/ 3492706 h 4706909"/>
              <a:gd name="connsiteX6-157" fmla="*/ 359764 w 1019331"/>
              <a:gd name="connsiteY6-158" fmla="*/ 4047342 h 4706909"/>
              <a:gd name="connsiteX7-159" fmla="*/ 1019331 w 1019331"/>
              <a:gd name="connsiteY7-160" fmla="*/ 4706909 h 4706909"/>
              <a:gd name="connsiteX0-161" fmla="*/ 0 w 1019331"/>
              <a:gd name="connsiteY0-162" fmla="*/ 0 h 4706909"/>
              <a:gd name="connsiteX1-163" fmla="*/ 809468 w 1019331"/>
              <a:gd name="connsiteY1-164" fmla="*/ 809468 h 4706909"/>
              <a:gd name="connsiteX2-165" fmla="*/ 119921 w 1019331"/>
              <a:gd name="connsiteY2-166" fmla="*/ 1499015 h 4706909"/>
              <a:gd name="connsiteX3-167" fmla="*/ 854439 w 1019331"/>
              <a:gd name="connsiteY3-168" fmla="*/ 2233533 h 4706909"/>
              <a:gd name="connsiteX4-169" fmla="*/ 254833 w 1019331"/>
              <a:gd name="connsiteY4-170" fmla="*/ 2833139 h 4706909"/>
              <a:gd name="connsiteX5-171" fmla="*/ 914400 w 1019331"/>
              <a:gd name="connsiteY5-172" fmla="*/ 3492706 h 4706909"/>
              <a:gd name="connsiteX6-173" fmla="*/ 359764 w 1019331"/>
              <a:gd name="connsiteY6-174" fmla="*/ 4047342 h 4706909"/>
              <a:gd name="connsiteX7-175" fmla="*/ 1019331 w 1019331"/>
              <a:gd name="connsiteY7-176" fmla="*/ 4706909 h 4706909"/>
              <a:gd name="connsiteX0-177" fmla="*/ 0 w 1019331"/>
              <a:gd name="connsiteY0-178" fmla="*/ 0 h 4706909"/>
              <a:gd name="connsiteX1-179" fmla="*/ 809468 w 1019331"/>
              <a:gd name="connsiteY1-180" fmla="*/ 809468 h 4706909"/>
              <a:gd name="connsiteX2-181" fmla="*/ 119921 w 1019331"/>
              <a:gd name="connsiteY2-182" fmla="*/ 1499015 h 4706909"/>
              <a:gd name="connsiteX3-183" fmla="*/ 854439 w 1019331"/>
              <a:gd name="connsiteY3-184" fmla="*/ 2233533 h 4706909"/>
              <a:gd name="connsiteX4-185" fmla="*/ 254833 w 1019331"/>
              <a:gd name="connsiteY4-186" fmla="*/ 2833139 h 4706909"/>
              <a:gd name="connsiteX5-187" fmla="*/ 914400 w 1019331"/>
              <a:gd name="connsiteY5-188" fmla="*/ 3492706 h 4706909"/>
              <a:gd name="connsiteX6-189" fmla="*/ 359764 w 1019331"/>
              <a:gd name="connsiteY6-190" fmla="*/ 4047342 h 4706909"/>
              <a:gd name="connsiteX7-191" fmla="*/ 1019331 w 1019331"/>
              <a:gd name="connsiteY7-192" fmla="*/ 4706909 h 4706909"/>
              <a:gd name="connsiteX0-193" fmla="*/ 0 w 1019331"/>
              <a:gd name="connsiteY0-194" fmla="*/ 0 h 4706909"/>
              <a:gd name="connsiteX1-195" fmla="*/ 809468 w 1019331"/>
              <a:gd name="connsiteY1-196" fmla="*/ 809468 h 4706909"/>
              <a:gd name="connsiteX2-197" fmla="*/ 119921 w 1019331"/>
              <a:gd name="connsiteY2-198" fmla="*/ 1499015 h 4706909"/>
              <a:gd name="connsiteX3-199" fmla="*/ 854439 w 1019331"/>
              <a:gd name="connsiteY3-200" fmla="*/ 2233533 h 4706909"/>
              <a:gd name="connsiteX4-201" fmla="*/ 254833 w 1019331"/>
              <a:gd name="connsiteY4-202" fmla="*/ 2833139 h 4706909"/>
              <a:gd name="connsiteX5-203" fmla="*/ 914400 w 1019331"/>
              <a:gd name="connsiteY5-204" fmla="*/ 3492706 h 4706909"/>
              <a:gd name="connsiteX6-205" fmla="*/ 359764 w 1019331"/>
              <a:gd name="connsiteY6-206" fmla="*/ 4047342 h 4706909"/>
              <a:gd name="connsiteX7-207" fmla="*/ 1019331 w 1019331"/>
              <a:gd name="connsiteY7-208" fmla="*/ 4706909 h 4706909"/>
              <a:gd name="connsiteX0-209" fmla="*/ 0 w 1019331"/>
              <a:gd name="connsiteY0-210" fmla="*/ 0 h 4706909"/>
              <a:gd name="connsiteX1-211" fmla="*/ 809468 w 1019331"/>
              <a:gd name="connsiteY1-212" fmla="*/ 809468 h 4706909"/>
              <a:gd name="connsiteX2-213" fmla="*/ 119921 w 1019331"/>
              <a:gd name="connsiteY2-214" fmla="*/ 1499015 h 4706909"/>
              <a:gd name="connsiteX3-215" fmla="*/ 854439 w 1019331"/>
              <a:gd name="connsiteY3-216" fmla="*/ 2233533 h 4706909"/>
              <a:gd name="connsiteX4-217" fmla="*/ 254833 w 1019331"/>
              <a:gd name="connsiteY4-218" fmla="*/ 2833139 h 4706909"/>
              <a:gd name="connsiteX5-219" fmla="*/ 914400 w 1019331"/>
              <a:gd name="connsiteY5-220" fmla="*/ 3492706 h 4706909"/>
              <a:gd name="connsiteX6-221" fmla="*/ 359764 w 1019331"/>
              <a:gd name="connsiteY6-222" fmla="*/ 4047342 h 4706909"/>
              <a:gd name="connsiteX7-223" fmla="*/ 1019331 w 1019331"/>
              <a:gd name="connsiteY7-224" fmla="*/ 4706909 h 4706909"/>
              <a:gd name="connsiteX0-225" fmla="*/ 0 w 1019331"/>
              <a:gd name="connsiteY0-226" fmla="*/ 0 h 4706909"/>
              <a:gd name="connsiteX1-227" fmla="*/ 809468 w 1019331"/>
              <a:gd name="connsiteY1-228" fmla="*/ 809468 h 4706909"/>
              <a:gd name="connsiteX2-229" fmla="*/ 119921 w 1019331"/>
              <a:gd name="connsiteY2-230" fmla="*/ 1499015 h 4706909"/>
              <a:gd name="connsiteX3-231" fmla="*/ 854439 w 1019331"/>
              <a:gd name="connsiteY3-232" fmla="*/ 2233533 h 4706909"/>
              <a:gd name="connsiteX4-233" fmla="*/ 254833 w 1019331"/>
              <a:gd name="connsiteY4-234" fmla="*/ 2833139 h 4706909"/>
              <a:gd name="connsiteX5-235" fmla="*/ 914400 w 1019331"/>
              <a:gd name="connsiteY5-236" fmla="*/ 3492706 h 4706909"/>
              <a:gd name="connsiteX6-237" fmla="*/ 359764 w 1019331"/>
              <a:gd name="connsiteY6-238" fmla="*/ 4047342 h 4706909"/>
              <a:gd name="connsiteX7-239" fmla="*/ 1019331 w 1019331"/>
              <a:gd name="connsiteY7-240" fmla="*/ 4706909 h 470690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</a:cxnLst>
            <a:rect l="l" t="t" r="r" b="b"/>
            <a:pathLst>
              <a:path w="1019331" h="4706909">
                <a:moveTo>
                  <a:pt x="0" y="0"/>
                </a:moveTo>
                <a:cubicBezTo>
                  <a:pt x="269823" y="269823"/>
                  <a:pt x="789481" y="559632"/>
                  <a:pt x="809468" y="809468"/>
                </a:cubicBezTo>
                <a:cubicBezTo>
                  <a:pt x="829455" y="1059304"/>
                  <a:pt x="114924" y="1269167"/>
                  <a:pt x="119921" y="1499015"/>
                </a:cubicBezTo>
                <a:cubicBezTo>
                  <a:pt x="124918" y="1728863"/>
                  <a:pt x="849443" y="1988694"/>
                  <a:pt x="854439" y="2233533"/>
                </a:cubicBezTo>
                <a:cubicBezTo>
                  <a:pt x="859435" y="2478372"/>
                  <a:pt x="259829" y="2598293"/>
                  <a:pt x="254833" y="2833139"/>
                </a:cubicBezTo>
                <a:cubicBezTo>
                  <a:pt x="249837" y="3067985"/>
                  <a:pt x="904406" y="3302830"/>
                  <a:pt x="914400" y="3492706"/>
                </a:cubicBezTo>
                <a:cubicBezTo>
                  <a:pt x="924394" y="3682582"/>
                  <a:pt x="364761" y="3842476"/>
                  <a:pt x="359764" y="4047342"/>
                </a:cubicBezTo>
                <a:cubicBezTo>
                  <a:pt x="354767" y="4252208"/>
                  <a:pt x="799475" y="4487053"/>
                  <a:pt x="1019331" y="4706909"/>
                </a:cubicBezTo>
              </a:path>
            </a:pathLst>
          </a:custGeom>
          <a:noFill/>
          <a:ln w="3175">
            <a:solidFill>
              <a:srgbClr val="C7334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1218628" y="1719982"/>
            <a:ext cx="4752000" cy="369332"/>
          </a:xfrm>
          <a:prstGeom prst="rect">
            <a:avLst/>
          </a:prstGeom>
          <a:solidFill>
            <a:srgbClr val="C73346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什么是端到端的流程</a:t>
            </a:r>
          </a:p>
        </p:txBody>
      </p:sp>
      <p:sp>
        <p:nvSpPr>
          <p:cNvPr id="18" name="矩形 17"/>
          <p:cNvSpPr/>
          <p:nvPr/>
        </p:nvSpPr>
        <p:spPr>
          <a:xfrm>
            <a:off x="0" y="6581033"/>
            <a:ext cx="12192000" cy="276965"/>
          </a:xfrm>
          <a:prstGeom prst="rect">
            <a:avLst/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-274818" y="357611"/>
            <a:ext cx="1078827" cy="742710"/>
            <a:chOff x="-304800" y="215384"/>
            <a:chExt cx="1078827" cy="742710"/>
          </a:xfrm>
        </p:grpSpPr>
        <p:sp>
          <p:nvSpPr>
            <p:cNvPr id="5" name="椭圆 4"/>
            <p:cNvSpPr/>
            <p:nvPr/>
          </p:nvSpPr>
          <p:spPr>
            <a:xfrm>
              <a:off x="-304800" y="215384"/>
              <a:ext cx="609600" cy="609600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椭圆 5"/>
            <p:cNvSpPr/>
            <p:nvPr/>
          </p:nvSpPr>
          <p:spPr>
            <a:xfrm rot="8837013">
              <a:off x="-77883" y="488986"/>
              <a:ext cx="229584" cy="229583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7" name="椭圆 6"/>
            <p:cNvSpPr/>
            <p:nvPr/>
          </p:nvSpPr>
          <p:spPr>
            <a:xfrm rot="8837013">
              <a:off x="309897" y="817170"/>
              <a:ext cx="116606" cy="116606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8" name="等腰三角形 7"/>
            <p:cNvSpPr/>
            <p:nvPr/>
          </p:nvSpPr>
          <p:spPr>
            <a:xfrm rot="8700000">
              <a:off x="265825" y="566704"/>
              <a:ext cx="43616" cy="391390"/>
            </a:xfrm>
            <a:prstGeom prst="triangl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9" name="椭圆 8"/>
            <p:cNvSpPr/>
            <p:nvPr/>
          </p:nvSpPr>
          <p:spPr>
            <a:xfrm rot="8837013">
              <a:off x="611100" y="680937"/>
              <a:ext cx="162927" cy="162927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0" name="等腰三角形 9"/>
            <p:cNvSpPr/>
            <p:nvPr/>
          </p:nvSpPr>
          <p:spPr>
            <a:xfrm rot="4057443" flipH="1">
              <a:off x="508060" y="645858"/>
              <a:ext cx="27784" cy="358252"/>
            </a:xfrm>
            <a:prstGeom prst="triangl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</p:grpSp>
      <p:sp>
        <p:nvSpPr>
          <p:cNvPr id="12" name="矩形 11"/>
          <p:cNvSpPr/>
          <p:nvPr/>
        </p:nvSpPr>
        <p:spPr>
          <a:xfrm>
            <a:off x="609976" y="208792"/>
            <a:ext cx="2965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端到端的流程呈现</a:t>
            </a:r>
          </a:p>
        </p:txBody>
      </p:sp>
      <p:sp>
        <p:nvSpPr>
          <p:cNvPr id="13" name="矩形 12"/>
          <p:cNvSpPr/>
          <p:nvPr/>
        </p:nvSpPr>
        <p:spPr>
          <a:xfrm>
            <a:off x="0" y="6581033"/>
            <a:ext cx="12192000" cy="276965"/>
          </a:xfrm>
          <a:prstGeom prst="rect">
            <a:avLst/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5457800" y="1136850"/>
            <a:ext cx="1098379" cy="369332"/>
          </a:xfrm>
          <a:prstGeom prst="rect">
            <a:avLst/>
          </a:prstGeom>
          <a:solidFill>
            <a:srgbClr val="C73346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SIPOC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</a:t>
            </a:r>
          </a:p>
        </p:txBody>
      </p:sp>
      <p:sp>
        <p:nvSpPr>
          <p:cNvPr id="3" name="矩形 2"/>
          <p:cNvSpPr/>
          <p:nvPr/>
        </p:nvSpPr>
        <p:spPr>
          <a:xfrm>
            <a:off x="3123914" y="2242056"/>
            <a:ext cx="19103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向流程提供关键信息、材料或其他资源的人或群体</a:t>
            </a:r>
            <a:endParaRPr lang="en-US" altLang="zh-CN" sz="1600" dirty="0">
              <a:solidFill>
                <a:srgbClr val="724F5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849049" y="2242056"/>
            <a:ext cx="20313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供应商提供的东西</a:t>
            </a:r>
          </a:p>
        </p:txBody>
      </p:sp>
      <p:sp>
        <p:nvSpPr>
          <p:cNvPr id="15" name="矩形 14"/>
          <p:cNvSpPr/>
          <p:nvPr/>
        </p:nvSpPr>
        <p:spPr>
          <a:xfrm>
            <a:off x="5127210" y="2242056"/>
            <a:ext cx="194325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使输入物发生改变的一组步骤，理论上，这个过程将增加输入物的价值</a:t>
            </a:r>
          </a:p>
        </p:txBody>
      </p:sp>
      <p:sp>
        <p:nvSpPr>
          <p:cNvPr id="16" name="矩形 15"/>
          <p:cNvSpPr/>
          <p:nvPr/>
        </p:nvSpPr>
        <p:spPr>
          <a:xfrm>
            <a:off x="7234437" y="2242056"/>
            <a:ext cx="18261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流程的最终产品</a:t>
            </a:r>
          </a:p>
        </p:txBody>
      </p:sp>
      <p:sp>
        <p:nvSpPr>
          <p:cNvPr id="17" name="矩形 16"/>
          <p:cNvSpPr/>
          <p:nvPr/>
        </p:nvSpPr>
        <p:spPr>
          <a:xfrm>
            <a:off x="9466139" y="2242056"/>
            <a:ext cx="18259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接受输出物的人、群体或流程</a:t>
            </a:r>
          </a:p>
        </p:txBody>
      </p:sp>
      <p:sp>
        <p:nvSpPr>
          <p:cNvPr id="29" name="矩形 28"/>
          <p:cNvSpPr/>
          <p:nvPr/>
        </p:nvSpPr>
        <p:spPr>
          <a:xfrm>
            <a:off x="752068" y="1774952"/>
            <a:ext cx="2225289" cy="369332"/>
          </a:xfrm>
          <a:prstGeom prst="rect">
            <a:avLst/>
          </a:prstGeom>
          <a:solidFill>
            <a:srgbClr val="C73346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供应商（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supplier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30" name="矩形 29"/>
          <p:cNvSpPr/>
          <p:nvPr/>
        </p:nvSpPr>
        <p:spPr>
          <a:xfrm>
            <a:off x="3160190" y="1774952"/>
            <a:ext cx="1694695" cy="369332"/>
          </a:xfrm>
          <a:prstGeom prst="rect">
            <a:avLst/>
          </a:prstGeom>
          <a:solidFill>
            <a:srgbClr val="C73346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输入（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Input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11" name="矩形 10"/>
          <p:cNvSpPr/>
          <p:nvPr/>
        </p:nvSpPr>
        <p:spPr>
          <a:xfrm>
            <a:off x="5037718" y="1774952"/>
            <a:ext cx="1938544" cy="369332"/>
          </a:xfrm>
          <a:prstGeom prst="rect">
            <a:avLst/>
          </a:prstGeom>
          <a:solidFill>
            <a:srgbClr val="C73346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流程（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Process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18" name="矩形 17"/>
          <p:cNvSpPr/>
          <p:nvPr/>
        </p:nvSpPr>
        <p:spPr>
          <a:xfrm>
            <a:off x="7159095" y="1774952"/>
            <a:ext cx="1901483" cy="369332"/>
          </a:xfrm>
          <a:prstGeom prst="rect">
            <a:avLst/>
          </a:prstGeom>
          <a:solidFill>
            <a:srgbClr val="C73346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输出（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Output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19" name="矩形 18"/>
          <p:cNvSpPr/>
          <p:nvPr/>
        </p:nvSpPr>
        <p:spPr>
          <a:xfrm>
            <a:off x="9243411" y="1774952"/>
            <a:ext cx="2165978" cy="369332"/>
          </a:xfrm>
          <a:prstGeom prst="rect">
            <a:avLst/>
          </a:prstGeom>
          <a:solidFill>
            <a:srgbClr val="C73346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客户（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Customer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27" name="矩形 26"/>
          <p:cNvSpPr/>
          <p:nvPr/>
        </p:nvSpPr>
        <p:spPr>
          <a:xfrm>
            <a:off x="2095387" y="4445351"/>
            <a:ext cx="8001226" cy="1200329"/>
          </a:xfrm>
          <a:prstGeom prst="rect">
            <a:avLst/>
          </a:prstGeom>
          <a:solidFill>
            <a:srgbClr val="5D7381"/>
          </a:solidFill>
          <a:ln>
            <a:noFill/>
            <a:prstDash val="dash"/>
          </a:ln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能在一张简单的图中展示出一组跨越只能部门界限的活动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不论一个组织的规模有多大，都可以用一个五列的描述框架来勾勒其端到端的流程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有助于保持全景视角，还可以向全景中鞥家需要的构成成分</a:t>
            </a:r>
          </a:p>
        </p:txBody>
      </p:sp>
      <p:sp>
        <p:nvSpPr>
          <p:cNvPr id="22" name="矩形 21"/>
          <p:cNvSpPr/>
          <p:nvPr/>
        </p:nvSpPr>
        <p:spPr>
          <a:xfrm>
            <a:off x="752068" y="1774952"/>
            <a:ext cx="10657321" cy="2401629"/>
          </a:xfrm>
          <a:prstGeom prst="rect">
            <a:avLst/>
          </a:prstGeom>
          <a:noFill/>
          <a:ln>
            <a:solidFill>
              <a:srgbClr val="C7334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1" name="直接连接符 30"/>
          <p:cNvCxnSpPr/>
          <p:nvPr/>
        </p:nvCxnSpPr>
        <p:spPr>
          <a:xfrm flipH="1">
            <a:off x="4702629" y="1321516"/>
            <a:ext cx="667657" cy="0"/>
          </a:xfrm>
          <a:prstGeom prst="line">
            <a:avLst/>
          </a:prstGeom>
          <a:ln>
            <a:solidFill>
              <a:srgbClr val="C733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 flipH="1">
            <a:off x="6664061" y="1321516"/>
            <a:ext cx="667657" cy="0"/>
          </a:xfrm>
          <a:prstGeom prst="line">
            <a:avLst/>
          </a:prstGeom>
          <a:ln>
            <a:solidFill>
              <a:srgbClr val="C733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733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任意多边形 31"/>
          <p:cNvSpPr/>
          <p:nvPr/>
        </p:nvSpPr>
        <p:spPr>
          <a:xfrm>
            <a:off x="633439" y="2167277"/>
            <a:ext cx="7828190" cy="4690723"/>
          </a:xfrm>
          <a:custGeom>
            <a:avLst/>
            <a:gdLst>
              <a:gd name="connsiteX0" fmla="*/ 3914095 w 7828190"/>
              <a:gd name="connsiteY0" fmla="*/ 0 h 4612905"/>
              <a:gd name="connsiteX1" fmla="*/ 7503108 w 7828190"/>
              <a:gd name="connsiteY1" fmla="*/ 424927 h 4612905"/>
              <a:gd name="connsiteX2" fmla="*/ 7815463 w 7828190"/>
              <a:gd name="connsiteY2" fmla="*/ 508905 h 4612905"/>
              <a:gd name="connsiteX3" fmla="*/ 7828190 w 7828190"/>
              <a:gd name="connsiteY3" fmla="*/ 508905 h 4612905"/>
              <a:gd name="connsiteX4" fmla="*/ 7828190 w 7828190"/>
              <a:gd name="connsiteY4" fmla="*/ 4612905 h 4612905"/>
              <a:gd name="connsiteX5" fmla="*/ 0 w 7828190"/>
              <a:gd name="connsiteY5" fmla="*/ 4612905 h 4612905"/>
              <a:gd name="connsiteX6" fmla="*/ 0 w 7828190"/>
              <a:gd name="connsiteY6" fmla="*/ 508905 h 4612905"/>
              <a:gd name="connsiteX7" fmla="*/ 12727 w 7828190"/>
              <a:gd name="connsiteY7" fmla="*/ 508905 h 4612905"/>
              <a:gd name="connsiteX8" fmla="*/ 325082 w 7828190"/>
              <a:gd name="connsiteY8" fmla="*/ 424927 h 4612905"/>
              <a:gd name="connsiteX9" fmla="*/ 3914095 w 7828190"/>
              <a:gd name="connsiteY9" fmla="*/ 0 h 4612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28190" h="4612905">
                <a:moveTo>
                  <a:pt x="3914095" y="0"/>
                </a:moveTo>
                <a:cubicBezTo>
                  <a:pt x="5213606" y="0"/>
                  <a:pt x="6436227" y="153932"/>
                  <a:pt x="7503108" y="424927"/>
                </a:cubicBezTo>
                <a:lnTo>
                  <a:pt x="7815463" y="508905"/>
                </a:lnTo>
                <a:lnTo>
                  <a:pt x="7828190" y="508905"/>
                </a:lnTo>
                <a:lnTo>
                  <a:pt x="7828190" y="4612905"/>
                </a:lnTo>
                <a:lnTo>
                  <a:pt x="0" y="4612905"/>
                </a:lnTo>
                <a:lnTo>
                  <a:pt x="0" y="508905"/>
                </a:lnTo>
                <a:lnTo>
                  <a:pt x="12727" y="508905"/>
                </a:lnTo>
                <a:lnTo>
                  <a:pt x="325082" y="424927"/>
                </a:lnTo>
                <a:cubicBezTo>
                  <a:pt x="1391964" y="153932"/>
                  <a:pt x="2614584" y="0"/>
                  <a:pt x="3914095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任意多边形 30"/>
          <p:cNvSpPr/>
          <p:nvPr/>
        </p:nvSpPr>
        <p:spPr>
          <a:xfrm>
            <a:off x="633439" y="238084"/>
            <a:ext cx="7828190" cy="1675106"/>
          </a:xfrm>
          <a:custGeom>
            <a:avLst/>
            <a:gdLst>
              <a:gd name="connsiteX0" fmla="*/ 3901368 w 7828190"/>
              <a:gd name="connsiteY0" fmla="*/ 0 h 1675106"/>
              <a:gd name="connsiteX1" fmla="*/ 7490381 w 7828190"/>
              <a:gd name="connsiteY1" fmla="*/ 328408 h 1675106"/>
              <a:gd name="connsiteX2" fmla="*/ 7802736 w 7828190"/>
              <a:gd name="connsiteY2" fmla="*/ 393311 h 1675106"/>
              <a:gd name="connsiteX3" fmla="*/ 7828190 w 7828190"/>
              <a:gd name="connsiteY3" fmla="*/ 393311 h 1675106"/>
              <a:gd name="connsiteX4" fmla="*/ 7828190 w 7828190"/>
              <a:gd name="connsiteY4" fmla="*/ 1675106 h 1675106"/>
              <a:gd name="connsiteX5" fmla="*/ 0 w 7828190"/>
              <a:gd name="connsiteY5" fmla="*/ 1675106 h 1675106"/>
              <a:gd name="connsiteX6" fmla="*/ 0 w 7828190"/>
              <a:gd name="connsiteY6" fmla="*/ 393311 h 1675106"/>
              <a:gd name="connsiteX7" fmla="*/ 312355 w 7828190"/>
              <a:gd name="connsiteY7" fmla="*/ 328408 h 1675106"/>
              <a:gd name="connsiteX8" fmla="*/ 3901368 w 7828190"/>
              <a:gd name="connsiteY8" fmla="*/ 0 h 1675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28190" h="1675106">
                <a:moveTo>
                  <a:pt x="3901368" y="0"/>
                </a:moveTo>
                <a:cubicBezTo>
                  <a:pt x="5200879" y="0"/>
                  <a:pt x="6423500" y="118967"/>
                  <a:pt x="7490381" y="328408"/>
                </a:cubicBezTo>
                <a:lnTo>
                  <a:pt x="7802736" y="393311"/>
                </a:lnTo>
                <a:lnTo>
                  <a:pt x="7828190" y="393311"/>
                </a:lnTo>
                <a:lnTo>
                  <a:pt x="7828190" y="1675106"/>
                </a:lnTo>
                <a:lnTo>
                  <a:pt x="0" y="1675106"/>
                </a:lnTo>
                <a:lnTo>
                  <a:pt x="0" y="393311"/>
                </a:lnTo>
                <a:lnTo>
                  <a:pt x="312355" y="328408"/>
                </a:lnTo>
                <a:cubicBezTo>
                  <a:pt x="1379237" y="118967"/>
                  <a:pt x="2601857" y="0"/>
                  <a:pt x="3901368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圆角矩形 2"/>
          <p:cNvSpPr/>
          <p:nvPr/>
        </p:nvSpPr>
        <p:spPr>
          <a:xfrm>
            <a:off x="824592" y="837772"/>
            <a:ext cx="1407886" cy="936171"/>
          </a:xfrm>
          <a:prstGeom prst="roundRect">
            <a:avLst/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圆角矩形 3"/>
          <p:cNvSpPr/>
          <p:nvPr/>
        </p:nvSpPr>
        <p:spPr>
          <a:xfrm>
            <a:off x="2334078" y="837772"/>
            <a:ext cx="1407886" cy="936171"/>
          </a:xfrm>
          <a:prstGeom prst="roundRect">
            <a:avLst/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圆角矩形 4"/>
          <p:cNvSpPr/>
          <p:nvPr/>
        </p:nvSpPr>
        <p:spPr>
          <a:xfrm>
            <a:off x="3843564" y="837772"/>
            <a:ext cx="1407886" cy="936171"/>
          </a:xfrm>
          <a:prstGeom prst="roundRect">
            <a:avLst/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圆角矩形 5"/>
          <p:cNvSpPr/>
          <p:nvPr/>
        </p:nvSpPr>
        <p:spPr>
          <a:xfrm>
            <a:off x="5353050" y="837772"/>
            <a:ext cx="1407886" cy="936171"/>
          </a:xfrm>
          <a:prstGeom prst="roundRect">
            <a:avLst/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圆角矩形 6"/>
          <p:cNvSpPr/>
          <p:nvPr/>
        </p:nvSpPr>
        <p:spPr>
          <a:xfrm>
            <a:off x="6862536" y="837772"/>
            <a:ext cx="1407886" cy="936171"/>
          </a:xfrm>
          <a:prstGeom prst="roundRect">
            <a:avLst/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圆角矩形 9"/>
          <p:cNvSpPr/>
          <p:nvPr/>
        </p:nvSpPr>
        <p:spPr>
          <a:xfrm>
            <a:off x="826406" y="2717960"/>
            <a:ext cx="7445830" cy="464458"/>
          </a:xfrm>
          <a:prstGeom prst="roundRect">
            <a:avLst/>
          </a:prstGeom>
          <a:solidFill>
            <a:srgbClr val="5D73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圆角矩形 10"/>
          <p:cNvSpPr/>
          <p:nvPr/>
        </p:nvSpPr>
        <p:spPr>
          <a:xfrm>
            <a:off x="826406" y="3304444"/>
            <a:ext cx="7445830" cy="464458"/>
          </a:xfrm>
          <a:prstGeom prst="roundRect">
            <a:avLst/>
          </a:prstGeom>
          <a:solidFill>
            <a:srgbClr val="5D73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圆角矩形 11"/>
          <p:cNvSpPr/>
          <p:nvPr/>
        </p:nvSpPr>
        <p:spPr>
          <a:xfrm>
            <a:off x="826406" y="3890928"/>
            <a:ext cx="7445830" cy="464458"/>
          </a:xfrm>
          <a:prstGeom prst="roundRect">
            <a:avLst/>
          </a:prstGeom>
          <a:solidFill>
            <a:srgbClr val="5D73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圆角矩形 12"/>
          <p:cNvSpPr/>
          <p:nvPr/>
        </p:nvSpPr>
        <p:spPr>
          <a:xfrm>
            <a:off x="826406" y="4477412"/>
            <a:ext cx="7445830" cy="464458"/>
          </a:xfrm>
          <a:prstGeom prst="roundRect">
            <a:avLst/>
          </a:prstGeom>
          <a:solidFill>
            <a:srgbClr val="5D73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圆角矩形 13"/>
          <p:cNvSpPr/>
          <p:nvPr/>
        </p:nvSpPr>
        <p:spPr>
          <a:xfrm>
            <a:off x="826406" y="5063896"/>
            <a:ext cx="7445830" cy="464458"/>
          </a:xfrm>
          <a:prstGeom prst="roundRect">
            <a:avLst/>
          </a:prstGeom>
          <a:solidFill>
            <a:srgbClr val="5D73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圆角矩形 14"/>
          <p:cNvSpPr/>
          <p:nvPr/>
        </p:nvSpPr>
        <p:spPr>
          <a:xfrm>
            <a:off x="826406" y="5650380"/>
            <a:ext cx="7445830" cy="464458"/>
          </a:xfrm>
          <a:prstGeom prst="roundRect">
            <a:avLst/>
          </a:prstGeom>
          <a:solidFill>
            <a:srgbClr val="5D73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圆角矩形 15"/>
          <p:cNvSpPr/>
          <p:nvPr/>
        </p:nvSpPr>
        <p:spPr>
          <a:xfrm>
            <a:off x="826406" y="6236864"/>
            <a:ext cx="7445830" cy="464458"/>
          </a:xfrm>
          <a:prstGeom prst="roundRect">
            <a:avLst/>
          </a:prstGeom>
          <a:solidFill>
            <a:srgbClr val="5D73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矩形 32"/>
          <p:cNvSpPr/>
          <p:nvPr/>
        </p:nvSpPr>
        <p:spPr>
          <a:xfrm>
            <a:off x="8858067" y="777962"/>
            <a:ext cx="1697522" cy="1200329"/>
          </a:xfrm>
          <a:prstGeom prst="rect">
            <a:avLst/>
          </a:prstGeom>
          <a:ln>
            <a:solidFill>
              <a:schemeClr val="bg1"/>
            </a:solidFill>
            <a:prstDash val="dash"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APQC</a:t>
            </a:r>
          </a:p>
          <a:p>
            <a:pPr algn="ctr">
              <a:lnSpc>
                <a:spcPct val="150000"/>
              </a:lnSpc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流程框架</a:t>
            </a:r>
          </a:p>
        </p:txBody>
      </p:sp>
      <p:sp>
        <p:nvSpPr>
          <p:cNvPr id="35" name="矩形 34"/>
          <p:cNvSpPr/>
          <p:nvPr/>
        </p:nvSpPr>
        <p:spPr>
          <a:xfrm>
            <a:off x="3865393" y="251081"/>
            <a:ext cx="1338828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b="1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运营类流程</a:t>
            </a:r>
          </a:p>
        </p:txBody>
      </p:sp>
      <p:sp>
        <p:nvSpPr>
          <p:cNvPr id="36" name="矩形 35"/>
          <p:cNvSpPr/>
          <p:nvPr/>
        </p:nvSpPr>
        <p:spPr>
          <a:xfrm>
            <a:off x="858085" y="931490"/>
            <a:ext cx="13408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1.0</a:t>
            </a:r>
          </a:p>
          <a:p>
            <a:pPr algn="ctr">
              <a:lnSpc>
                <a:spcPct val="150000"/>
              </a:lnSpc>
            </a:pPr>
            <a:r>
              <a:rPr lang="zh-CN" altLang="en-US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勾画愿景和战略</a:t>
            </a:r>
          </a:p>
        </p:txBody>
      </p:sp>
      <p:sp>
        <p:nvSpPr>
          <p:cNvPr id="37" name="矩形 36"/>
          <p:cNvSpPr/>
          <p:nvPr/>
        </p:nvSpPr>
        <p:spPr>
          <a:xfrm>
            <a:off x="3519145" y="2167277"/>
            <a:ext cx="2031326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b="1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管理与支持类流程</a:t>
            </a:r>
          </a:p>
        </p:txBody>
      </p:sp>
      <p:sp>
        <p:nvSpPr>
          <p:cNvPr id="38" name="矩形 37"/>
          <p:cNvSpPr/>
          <p:nvPr/>
        </p:nvSpPr>
        <p:spPr>
          <a:xfrm>
            <a:off x="2410931" y="872039"/>
            <a:ext cx="126003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2.0</a:t>
            </a:r>
          </a:p>
          <a:p>
            <a:pPr algn="ctr">
              <a:lnSpc>
                <a:spcPct val="150000"/>
              </a:lnSpc>
            </a:pPr>
            <a:r>
              <a:rPr lang="zh-CN" altLang="en-US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产品</a:t>
            </a:r>
            <a:r>
              <a:rPr lang="en-US" altLang="zh-CN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服务设计开发</a:t>
            </a:r>
          </a:p>
        </p:txBody>
      </p:sp>
      <p:sp>
        <p:nvSpPr>
          <p:cNvPr id="39" name="矩形 38"/>
          <p:cNvSpPr/>
          <p:nvPr/>
        </p:nvSpPr>
        <p:spPr>
          <a:xfrm>
            <a:off x="3965219" y="860510"/>
            <a:ext cx="1190029" cy="890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3.0</a:t>
            </a:r>
          </a:p>
          <a:p>
            <a:pPr algn="ctr">
              <a:lnSpc>
                <a:spcPct val="150000"/>
              </a:lnSpc>
            </a:pPr>
            <a:r>
              <a:rPr lang="zh-CN" altLang="en-US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产品</a:t>
            </a:r>
            <a:r>
              <a:rPr lang="en-US" altLang="zh-CN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服务的营销与销售</a:t>
            </a:r>
          </a:p>
        </p:txBody>
      </p:sp>
      <p:sp>
        <p:nvSpPr>
          <p:cNvPr id="40" name="矩形 39"/>
          <p:cNvSpPr/>
          <p:nvPr/>
        </p:nvSpPr>
        <p:spPr>
          <a:xfrm>
            <a:off x="5461978" y="982690"/>
            <a:ext cx="1190029" cy="613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4.0</a:t>
            </a:r>
          </a:p>
          <a:p>
            <a:pPr algn="ctr">
              <a:lnSpc>
                <a:spcPct val="150000"/>
              </a:lnSpc>
            </a:pPr>
            <a:r>
              <a:rPr lang="zh-CN" altLang="en-US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产品</a:t>
            </a:r>
            <a:r>
              <a:rPr lang="en-US" altLang="zh-CN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服务交付</a:t>
            </a:r>
          </a:p>
        </p:txBody>
      </p:sp>
      <p:sp>
        <p:nvSpPr>
          <p:cNvPr id="41" name="矩形 40"/>
          <p:cNvSpPr/>
          <p:nvPr/>
        </p:nvSpPr>
        <p:spPr>
          <a:xfrm>
            <a:off x="6976680" y="970695"/>
            <a:ext cx="1190029" cy="613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5.0</a:t>
            </a:r>
          </a:p>
          <a:p>
            <a:pPr algn="ctr">
              <a:lnSpc>
                <a:spcPct val="150000"/>
              </a:lnSpc>
            </a:pPr>
            <a:r>
              <a:rPr lang="zh-CN" altLang="en-US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客户服务管理</a:t>
            </a:r>
          </a:p>
        </p:txBody>
      </p:sp>
      <p:sp>
        <p:nvSpPr>
          <p:cNvPr id="42" name="矩形 41"/>
          <p:cNvSpPr/>
          <p:nvPr/>
        </p:nvSpPr>
        <p:spPr>
          <a:xfrm>
            <a:off x="3508147" y="2797134"/>
            <a:ext cx="18467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6.0</a:t>
            </a:r>
            <a:r>
              <a:rPr lang="zh-CN" altLang="en-US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开发和管理人力资本</a:t>
            </a:r>
          </a:p>
        </p:txBody>
      </p:sp>
      <p:sp>
        <p:nvSpPr>
          <p:cNvPr id="43" name="矩形 42"/>
          <p:cNvSpPr/>
          <p:nvPr/>
        </p:nvSpPr>
        <p:spPr>
          <a:xfrm>
            <a:off x="3508147" y="3395380"/>
            <a:ext cx="18467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7.0</a:t>
            </a:r>
            <a:r>
              <a:rPr lang="zh-CN" altLang="en-US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信息技术管理</a:t>
            </a:r>
          </a:p>
        </p:txBody>
      </p:sp>
      <p:sp>
        <p:nvSpPr>
          <p:cNvPr id="44" name="矩形 43"/>
          <p:cNvSpPr/>
          <p:nvPr/>
        </p:nvSpPr>
        <p:spPr>
          <a:xfrm>
            <a:off x="3508147" y="3987915"/>
            <a:ext cx="18467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8.0</a:t>
            </a:r>
            <a:r>
              <a:rPr lang="zh-CN" altLang="en-US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财务管理</a:t>
            </a:r>
          </a:p>
        </p:txBody>
      </p:sp>
      <p:sp>
        <p:nvSpPr>
          <p:cNvPr id="45" name="矩形 44"/>
          <p:cNvSpPr/>
          <p:nvPr/>
        </p:nvSpPr>
        <p:spPr>
          <a:xfrm>
            <a:off x="3508147" y="4558520"/>
            <a:ext cx="23076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9.0</a:t>
            </a:r>
            <a:r>
              <a:rPr lang="zh-CN" altLang="en-US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资产获得、建设和安全管理</a:t>
            </a:r>
          </a:p>
        </p:txBody>
      </p:sp>
      <p:sp>
        <p:nvSpPr>
          <p:cNvPr id="46" name="矩形 45"/>
          <p:cNvSpPr/>
          <p:nvPr/>
        </p:nvSpPr>
        <p:spPr>
          <a:xfrm>
            <a:off x="3508147" y="5143070"/>
            <a:ext cx="23076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10.0</a:t>
            </a:r>
            <a:r>
              <a:rPr lang="zh-CN" altLang="en-US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环境、健康和安全管理</a:t>
            </a:r>
          </a:p>
        </p:txBody>
      </p:sp>
      <p:sp>
        <p:nvSpPr>
          <p:cNvPr id="47" name="矩形 46"/>
          <p:cNvSpPr/>
          <p:nvPr/>
        </p:nvSpPr>
        <p:spPr>
          <a:xfrm>
            <a:off x="3508147" y="5699678"/>
            <a:ext cx="23076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11.0</a:t>
            </a:r>
            <a:r>
              <a:rPr lang="zh-CN" altLang="en-US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外部关系管理</a:t>
            </a:r>
          </a:p>
        </p:txBody>
      </p:sp>
      <p:sp>
        <p:nvSpPr>
          <p:cNvPr id="48" name="矩形 47"/>
          <p:cNvSpPr/>
          <p:nvPr/>
        </p:nvSpPr>
        <p:spPr>
          <a:xfrm>
            <a:off x="3508147" y="6323097"/>
            <a:ext cx="23076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12.0</a:t>
            </a:r>
            <a:r>
              <a:rPr lang="zh-CN" altLang="en-US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知识、改进和变革管理</a:t>
            </a:r>
          </a:p>
        </p:txBody>
      </p:sp>
      <p:sp>
        <p:nvSpPr>
          <p:cNvPr id="49" name="矩形 48"/>
          <p:cNvSpPr/>
          <p:nvPr/>
        </p:nvSpPr>
        <p:spPr>
          <a:xfrm>
            <a:off x="8858067" y="2905024"/>
            <a:ext cx="277966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反映业务运作特点</a:t>
            </a:r>
          </a:p>
          <a:p>
            <a:pPr>
              <a:lnSpc>
                <a:spcPct val="150000"/>
              </a:lnSpc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突出企业战略及核心竞争力</a:t>
            </a:r>
          </a:p>
          <a:p>
            <a:pPr>
              <a:lnSpc>
                <a:spcPct val="150000"/>
              </a:lnSpc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体现企业各业务领域的定位和相互间的逻辑关系</a:t>
            </a:r>
          </a:p>
        </p:txBody>
      </p:sp>
      <p:sp>
        <p:nvSpPr>
          <p:cNvPr id="50" name="矩形 49"/>
          <p:cNvSpPr/>
          <p:nvPr/>
        </p:nvSpPr>
        <p:spPr>
          <a:xfrm>
            <a:off x="8858067" y="2459159"/>
            <a:ext cx="1107996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流程框架</a:t>
            </a:r>
          </a:p>
        </p:txBody>
      </p:sp>
      <p:cxnSp>
        <p:nvCxnSpPr>
          <p:cNvPr id="52" name="直接连接符 51"/>
          <p:cNvCxnSpPr/>
          <p:nvPr/>
        </p:nvCxnSpPr>
        <p:spPr>
          <a:xfrm>
            <a:off x="8858067" y="2951046"/>
            <a:ext cx="2148114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</p:cxnSp>
      <p:cxnSp>
        <p:nvCxnSpPr>
          <p:cNvPr id="8" name="直接连接符 7"/>
          <p:cNvCxnSpPr/>
          <p:nvPr/>
        </p:nvCxnSpPr>
        <p:spPr>
          <a:xfrm>
            <a:off x="9696450" y="-304800"/>
            <a:ext cx="0" cy="1063712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/>
        </p:nvSpPr>
        <p:spPr>
          <a:xfrm>
            <a:off x="0" y="3468914"/>
            <a:ext cx="12192000" cy="33890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>
            <a:off x="-274818" y="357611"/>
            <a:ext cx="1078827" cy="742710"/>
            <a:chOff x="-304800" y="215384"/>
            <a:chExt cx="1078827" cy="742710"/>
          </a:xfrm>
        </p:grpSpPr>
        <p:sp>
          <p:nvSpPr>
            <p:cNvPr id="4" name="椭圆 3"/>
            <p:cNvSpPr/>
            <p:nvPr/>
          </p:nvSpPr>
          <p:spPr>
            <a:xfrm>
              <a:off x="-304800" y="215384"/>
              <a:ext cx="609600" cy="609600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椭圆 4"/>
            <p:cNvSpPr/>
            <p:nvPr/>
          </p:nvSpPr>
          <p:spPr>
            <a:xfrm rot="8837013">
              <a:off x="-77883" y="488986"/>
              <a:ext cx="229584" cy="229583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6" name="椭圆 5"/>
            <p:cNvSpPr/>
            <p:nvPr/>
          </p:nvSpPr>
          <p:spPr>
            <a:xfrm rot="8837013">
              <a:off x="309897" y="817170"/>
              <a:ext cx="116606" cy="116606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7" name="等腰三角形 6"/>
            <p:cNvSpPr/>
            <p:nvPr/>
          </p:nvSpPr>
          <p:spPr>
            <a:xfrm rot="8700000">
              <a:off x="265825" y="566704"/>
              <a:ext cx="43616" cy="391390"/>
            </a:xfrm>
            <a:prstGeom prst="triangl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8" name="椭圆 7"/>
            <p:cNvSpPr/>
            <p:nvPr/>
          </p:nvSpPr>
          <p:spPr>
            <a:xfrm rot="8837013">
              <a:off x="611100" y="680937"/>
              <a:ext cx="162927" cy="162927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9" name="等腰三角形 8"/>
            <p:cNvSpPr/>
            <p:nvPr/>
          </p:nvSpPr>
          <p:spPr>
            <a:xfrm rot="4057443" flipH="1">
              <a:off x="508060" y="645858"/>
              <a:ext cx="27784" cy="358252"/>
            </a:xfrm>
            <a:prstGeom prst="triangl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551934" y="189825"/>
            <a:ext cx="20313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流程分类分级</a:t>
            </a:r>
          </a:p>
        </p:txBody>
      </p:sp>
      <p:sp>
        <p:nvSpPr>
          <p:cNvPr id="11" name="矩形 10"/>
          <p:cNvSpPr/>
          <p:nvPr/>
        </p:nvSpPr>
        <p:spPr>
          <a:xfrm>
            <a:off x="1472475" y="3945331"/>
            <a:ext cx="3240000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流程的分类分级首先要从管理要求的角度出发对业务分类，先区分管理的差异化，再追求标准和精细化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不同管理对象流程的目标和流转环节差异较大，可分为不同的流程</a:t>
            </a:r>
          </a:p>
        </p:txBody>
      </p:sp>
      <p:sp>
        <p:nvSpPr>
          <p:cNvPr id="12" name="矩形 11"/>
          <p:cNvSpPr/>
          <p:nvPr/>
        </p:nvSpPr>
        <p:spPr>
          <a:xfrm>
            <a:off x="2532622" y="3283676"/>
            <a:ext cx="1107996" cy="369332"/>
          </a:xfrm>
          <a:prstGeom prst="rect">
            <a:avLst/>
          </a:prstGeom>
          <a:solidFill>
            <a:srgbClr val="C73346"/>
          </a:solidFill>
        </p:spPr>
        <p:txBody>
          <a:bodyPr wrap="none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流程分类</a:t>
            </a:r>
          </a:p>
        </p:txBody>
      </p:sp>
      <p:sp>
        <p:nvSpPr>
          <p:cNvPr id="13" name="矩形 12"/>
          <p:cNvSpPr/>
          <p:nvPr/>
        </p:nvSpPr>
        <p:spPr>
          <a:xfrm>
            <a:off x="7536700" y="3945331"/>
            <a:ext cx="3240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如果一个二级流程描述较为复杂，可将其中一部分独立为其子流程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多个流程都会用到的公共流程分解出来作为单独的流程</a:t>
            </a:r>
          </a:p>
        </p:txBody>
      </p:sp>
      <p:sp>
        <p:nvSpPr>
          <p:cNvPr id="14" name="矩形 13"/>
          <p:cNvSpPr/>
          <p:nvPr/>
        </p:nvSpPr>
        <p:spPr>
          <a:xfrm>
            <a:off x="8602702" y="3283676"/>
            <a:ext cx="1107996" cy="369332"/>
          </a:xfrm>
          <a:prstGeom prst="rect">
            <a:avLst/>
          </a:prstGeom>
          <a:solidFill>
            <a:srgbClr val="C73346"/>
          </a:solidFill>
        </p:spPr>
        <p:txBody>
          <a:bodyPr wrap="none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流程分级</a:t>
            </a:r>
          </a:p>
        </p:txBody>
      </p:sp>
      <p:sp>
        <p:nvSpPr>
          <p:cNvPr id="16" name="矩形 15"/>
          <p:cNvSpPr/>
          <p:nvPr/>
        </p:nvSpPr>
        <p:spPr>
          <a:xfrm>
            <a:off x="1666078" y="1319672"/>
            <a:ext cx="1005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一级流程</a:t>
            </a:r>
          </a:p>
        </p:txBody>
      </p:sp>
      <p:sp>
        <p:nvSpPr>
          <p:cNvPr id="17" name="矩形 16"/>
          <p:cNvSpPr/>
          <p:nvPr/>
        </p:nvSpPr>
        <p:spPr>
          <a:xfrm>
            <a:off x="1701536" y="1960554"/>
            <a:ext cx="1005403" cy="4181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二级流程</a:t>
            </a:r>
          </a:p>
        </p:txBody>
      </p:sp>
      <p:sp>
        <p:nvSpPr>
          <p:cNvPr id="18" name="矩形 17"/>
          <p:cNvSpPr/>
          <p:nvPr/>
        </p:nvSpPr>
        <p:spPr>
          <a:xfrm>
            <a:off x="1711279" y="2551126"/>
            <a:ext cx="1005403" cy="4181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三级流程</a:t>
            </a:r>
          </a:p>
        </p:txBody>
      </p:sp>
      <p:sp>
        <p:nvSpPr>
          <p:cNvPr id="19" name="矩形 18"/>
          <p:cNvSpPr/>
          <p:nvPr/>
        </p:nvSpPr>
        <p:spPr>
          <a:xfrm>
            <a:off x="2774074" y="1408781"/>
            <a:ext cx="3700829" cy="401385"/>
          </a:xfrm>
          <a:prstGeom prst="rect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2774074" y="1980796"/>
            <a:ext cx="1188853" cy="401385"/>
          </a:xfrm>
          <a:prstGeom prst="rect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4030062" y="1980796"/>
            <a:ext cx="1188853" cy="401385"/>
          </a:xfrm>
          <a:prstGeom prst="rect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5286050" y="1980796"/>
            <a:ext cx="1188853" cy="401385"/>
          </a:xfrm>
          <a:prstGeom prst="rect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2774074" y="2498409"/>
            <a:ext cx="358023" cy="401385"/>
          </a:xfrm>
          <a:prstGeom prst="rect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矩形 26"/>
          <p:cNvSpPr/>
          <p:nvPr/>
        </p:nvSpPr>
        <p:spPr>
          <a:xfrm>
            <a:off x="3189489" y="2498409"/>
            <a:ext cx="358023" cy="401385"/>
          </a:xfrm>
          <a:prstGeom prst="rect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矩形 27"/>
          <p:cNvSpPr/>
          <p:nvPr/>
        </p:nvSpPr>
        <p:spPr>
          <a:xfrm>
            <a:off x="3604904" y="2498409"/>
            <a:ext cx="358023" cy="401385"/>
          </a:xfrm>
          <a:prstGeom prst="rect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矩形 28"/>
          <p:cNvSpPr/>
          <p:nvPr/>
        </p:nvSpPr>
        <p:spPr>
          <a:xfrm>
            <a:off x="4030062" y="2498409"/>
            <a:ext cx="358023" cy="401385"/>
          </a:xfrm>
          <a:prstGeom prst="rect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矩形 29"/>
          <p:cNvSpPr/>
          <p:nvPr/>
        </p:nvSpPr>
        <p:spPr>
          <a:xfrm>
            <a:off x="4445477" y="2498409"/>
            <a:ext cx="358023" cy="401385"/>
          </a:xfrm>
          <a:prstGeom prst="rect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矩形 30"/>
          <p:cNvSpPr/>
          <p:nvPr/>
        </p:nvSpPr>
        <p:spPr>
          <a:xfrm>
            <a:off x="4860892" y="2498409"/>
            <a:ext cx="358023" cy="401385"/>
          </a:xfrm>
          <a:prstGeom prst="rect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矩形 31"/>
          <p:cNvSpPr/>
          <p:nvPr/>
        </p:nvSpPr>
        <p:spPr>
          <a:xfrm>
            <a:off x="5286050" y="2498409"/>
            <a:ext cx="358023" cy="401385"/>
          </a:xfrm>
          <a:prstGeom prst="rect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矩形 32"/>
          <p:cNvSpPr/>
          <p:nvPr/>
        </p:nvSpPr>
        <p:spPr>
          <a:xfrm>
            <a:off x="5701465" y="2498409"/>
            <a:ext cx="358023" cy="401385"/>
          </a:xfrm>
          <a:prstGeom prst="rect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矩形 33"/>
          <p:cNvSpPr/>
          <p:nvPr/>
        </p:nvSpPr>
        <p:spPr>
          <a:xfrm>
            <a:off x="6116880" y="2498409"/>
            <a:ext cx="358023" cy="401385"/>
          </a:xfrm>
          <a:prstGeom prst="rect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矩形 34"/>
          <p:cNvSpPr/>
          <p:nvPr/>
        </p:nvSpPr>
        <p:spPr>
          <a:xfrm>
            <a:off x="6564093" y="1371951"/>
            <a:ext cx="4288353" cy="4222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价值链的构成部分，高阶流程，称之为“域”</a:t>
            </a:r>
          </a:p>
        </p:txBody>
      </p:sp>
      <p:sp>
        <p:nvSpPr>
          <p:cNvPr id="36" name="矩形 35"/>
          <p:cNvSpPr/>
          <p:nvPr/>
        </p:nvSpPr>
        <p:spPr>
          <a:xfrm>
            <a:off x="6564093" y="1914402"/>
            <a:ext cx="2236510" cy="4222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中阶流程，“域过程”</a:t>
            </a:r>
          </a:p>
        </p:txBody>
      </p:sp>
      <p:sp>
        <p:nvSpPr>
          <p:cNvPr id="37" name="矩形 36"/>
          <p:cNvSpPr/>
          <p:nvPr/>
        </p:nvSpPr>
        <p:spPr>
          <a:xfrm>
            <a:off x="6565786" y="2447489"/>
            <a:ext cx="3467616" cy="4222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由子流程和业务活动构成的低阶流程</a:t>
            </a:r>
          </a:p>
        </p:txBody>
      </p:sp>
      <p:sp>
        <p:nvSpPr>
          <p:cNvPr id="41" name="矩形 40"/>
          <p:cNvSpPr/>
          <p:nvPr/>
        </p:nvSpPr>
        <p:spPr>
          <a:xfrm>
            <a:off x="0" y="6581033"/>
            <a:ext cx="12192000" cy="276965"/>
          </a:xfrm>
          <a:prstGeom prst="rect">
            <a:avLst/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等腰三角形 42"/>
          <p:cNvSpPr/>
          <p:nvPr/>
        </p:nvSpPr>
        <p:spPr>
          <a:xfrm>
            <a:off x="-4839661" y="3570728"/>
            <a:ext cx="21944347" cy="4227443"/>
          </a:xfrm>
          <a:prstGeom prst="triangle">
            <a:avLst>
              <a:gd name="adj" fmla="val 49531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>
            <a:off x="-274818" y="357611"/>
            <a:ext cx="1078827" cy="742710"/>
            <a:chOff x="-304800" y="215384"/>
            <a:chExt cx="1078827" cy="742710"/>
          </a:xfrm>
        </p:grpSpPr>
        <p:sp>
          <p:nvSpPr>
            <p:cNvPr id="4" name="椭圆 3"/>
            <p:cNvSpPr/>
            <p:nvPr/>
          </p:nvSpPr>
          <p:spPr>
            <a:xfrm>
              <a:off x="-304800" y="215384"/>
              <a:ext cx="609600" cy="609600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椭圆 4"/>
            <p:cNvSpPr/>
            <p:nvPr/>
          </p:nvSpPr>
          <p:spPr>
            <a:xfrm rot="8837013">
              <a:off x="-77883" y="488986"/>
              <a:ext cx="229584" cy="229583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6" name="椭圆 5"/>
            <p:cNvSpPr/>
            <p:nvPr/>
          </p:nvSpPr>
          <p:spPr>
            <a:xfrm rot="8837013">
              <a:off x="309897" y="817170"/>
              <a:ext cx="116606" cy="116606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7" name="等腰三角形 6"/>
            <p:cNvSpPr/>
            <p:nvPr/>
          </p:nvSpPr>
          <p:spPr>
            <a:xfrm rot="8700000">
              <a:off x="265825" y="566704"/>
              <a:ext cx="43616" cy="391390"/>
            </a:xfrm>
            <a:prstGeom prst="triangl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8" name="椭圆 7"/>
            <p:cNvSpPr/>
            <p:nvPr/>
          </p:nvSpPr>
          <p:spPr>
            <a:xfrm rot="8837013">
              <a:off x="611100" y="680937"/>
              <a:ext cx="162927" cy="162927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9" name="等腰三角形 8"/>
            <p:cNvSpPr/>
            <p:nvPr/>
          </p:nvSpPr>
          <p:spPr>
            <a:xfrm rot="4057443" flipH="1">
              <a:off x="508060" y="645858"/>
              <a:ext cx="27784" cy="358252"/>
            </a:xfrm>
            <a:prstGeom prst="triangl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</p:grpSp>
      <p:sp>
        <p:nvSpPr>
          <p:cNvPr id="10" name="矩形 9"/>
          <p:cNvSpPr/>
          <p:nvPr/>
        </p:nvSpPr>
        <p:spPr>
          <a:xfrm>
            <a:off x="551934" y="189825"/>
            <a:ext cx="20313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流程分类分级</a:t>
            </a:r>
          </a:p>
        </p:txBody>
      </p:sp>
      <p:sp>
        <p:nvSpPr>
          <p:cNvPr id="11" name="矩形 10"/>
          <p:cNvSpPr/>
          <p:nvPr/>
        </p:nvSpPr>
        <p:spPr>
          <a:xfrm>
            <a:off x="1013598" y="1443841"/>
            <a:ext cx="1107996" cy="369332"/>
          </a:xfrm>
          <a:prstGeom prst="rect">
            <a:avLst/>
          </a:prstGeom>
          <a:solidFill>
            <a:srgbClr val="C73346"/>
          </a:solidFill>
        </p:spPr>
        <p:txBody>
          <a:bodyPr wrap="none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流程清单</a:t>
            </a:r>
          </a:p>
        </p:txBody>
      </p:sp>
      <p:sp>
        <p:nvSpPr>
          <p:cNvPr id="12" name="矩形 11"/>
          <p:cNvSpPr/>
          <p:nvPr/>
        </p:nvSpPr>
        <p:spPr>
          <a:xfrm>
            <a:off x="2229544" y="1383522"/>
            <a:ext cx="6096000" cy="418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既体现流程体系的完整性和逻辑关联性，又清晰的界定流程的边界</a:t>
            </a:r>
          </a:p>
        </p:txBody>
      </p:sp>
      <p:grpSp>
        <p:nvGrpSpPr>
          <p:cNvPr id="40" name="组合 39"/>
          <p:cNvGrpSpPr/>
          <p:nvPr/>
        </p:nvGrpSpPr>
        <p:grpSpPr>
          <a:xfrm>
            <a:off x="1032972" y="4291472"/>
            <a:ext cx="661294" cy="1404657"/>
            <a:chOff x="864913" y="4290366"/>
            <a:chExt cx="661294" cy="1404657"/>
          </a:xfrm>
        </p:grpSpPr>
        <p:sp>
          <p:nvSpPr>
            <p:cNvPr id="13" name="KSO_Shape"/>
            <p:cNvSpPr/>
            <p:nvPr/>
          </p:nvSpPr>
          <p:spPr bwMode="auto">
            <a:xfrm>
              <a:off x="864913" y="4290366"/>
              <a:ext cx="661294" cy="862557"/>
            </a:xfrm>
            <a:custGeom>
              <a:avLst/>
              <a:gdLst>
                <a:gd name="T0" fmla="*/ 704528 w 4844"/>
                <a:gd name="T1" fmla="*/ 1336636 h 6318"/>
                <a:gd name="T2" fmla="*/ 797459 w 4844"/>
                <a:gd name="T3" fmla="*/ 1364677 h 6318"/>
                <a:gd name="T4" fmla="*/ 920563 w 4844"/>
                <a:gd name="T5" fmla="*/ 1365280 h 6318"/>
                <a:gd name="T6" fmla="*/ 1065693 w 4844"/>
                <a:gd name="T7" fmla="*/ 1313720 h 6318"/>
                <a:gd name="T8" fmla="*/ 1188495 w 4844"/>
                <a:gd name="T9" fmla="*/ 1220551 h 6318"/>
                <a:gd name="T10" fmla="*/ 1269961 w 4844"/>
                <a:gd name="T11" fmla="*/ 1130396 h 6318"/>
                <a:gd name="T12" fmla="*/ 1352332 w 4844"/>
                <a:gd name="T13" fmla="*/ 1012502 h 6318"/>
                <a:gd name="T14" fmla="*/ 1443452 w 4844"/>
                <a:gd name="T15" fmla="*/ 845461 h 6318"/>
                <a:gd name="T16" fmla="*/ 1334530 w 4844"/>
                <a:gd name="T17" fmla="*/ 792996 h 6318"/>
                <a:gd name="T18" fmla="*/ 1167676 w 4844"/>
                <a:gd name="T19" fmla="*/ 794805 h 6318"/>
                <a:gd name="T20" fmla="*/ 996598 w 4844"/>
                <a:gd name="T21" fmla="*/ 825259 h 6318"/>
                <a:gd name="T22" fmla="*/ 842416 w 4844"/>
                <a:gd name="T23" fmla="*/ 893704 h 6318"/>
                <a:gd name="T24" fmla="*/ 771813 w 4844"/>
                <a:gd name="T25" fmla="*/ 950389 h 6318"/>
                <a:gd name="T26" fmla="*/ 712674 w 4844"/>
                <a:gd name="T27" fmla="*/ 1023357 h 6318"/>
                <a:gd name="T28" fmla="*/ 668924 w 4844"/>
                <a:gd name="T29" fmla="*/ 1115019 h 6318"/>
                <a:gd name="T30" fmla="*/ 643579 w 4844"/>
                <a:gd name="T31" fmla="*/ 1226883 h 6318"/>
                <a:gd name="T32" fmla="*/ 691554 w 4844"/>
                <a:gd name="T33" fmla="*/ 1710821 h 6318"/>
                <a:gd name="T34" fmla="*/ 604053 w 4844"/>
                <a:gd name="T35" fmla="*/ 1548906 h 6318"/>
                <a:gd name="T36" fmla="*/ 570562 w 4844"/>
                <a:gd name="T37" fmla="*/ 1438549 h 6318"/>
                <a:gd name="T38" fmla="*/ 554571 w 4844"/>
                <a:gd name="T39" fmla="*/ 1314926 h 6318"/>
                <a:gd name="T40" fmla="*/ 561812 w 4844"/>
                <a:gd name="T41" fmla="*/ 1177132 h 6318"/>
                <a:gd name="T42" fmla="*/ 596510 w 4844"/>
                <a:gd name="T43" fmla="*/ 1026372 h 6318"/>
                <a:gd name="T44" fmla="*/ 664097 w 4844"/>
                <a:gd name="T45" fmla="*/ 861743 h 6318"/>
                <a:gd name="T46" fmla="*/ 766683 w 4844"/>
                <a:gd name="T47" fmla="*/ 629271 h 6318"/>
                <a:gd name="T48" fmla="*/ 814054 w 4844"/>
                <a:gd name="T49" fmla="*/ 410368 h 6318"/>
                <a:gd name="T50" fmla="*/ 800778 w 4844"/>
                <a:gd name="T51" fmla="*/ 247246 h 6318"/>
                <a:gd name="T52" fmla="*/ 748278 w 4844"/>
                <a:gd name="T53" fmla="*/ 132367 h 6318"/>
                <a:gd name="T54" fmla="*/ 678580 w 4844"/>
                <a:gd name="T55" fmla="*/ 57892 h 6318"/>
                <a:gd name="T56" fmla="*/ 591984 w 4844"/>
                <a:gd name="T57" fmla="*/ 6935 h 6318"/>
                <a:gd name="T58" fmla="*/ 606769 w 4844"/>
                <a:gd name="T59" fmla="*/ 19900 h 6318"/>
                <a:gd name="T60" fmla="*/ 679183 w 4844"/>
                <a:gd name="T61" fmla="*/ 88044 h 6318"/>
                <a:gd name="T62" fmla="*/ 730175 w 4844"/>
                <a:gd name="T63" fmla="*/ 175786 h 6318"/>
                <a:gd name="T64" fmla="*/ 756425 w 4844"/>
                <a:gd name="T65" fmla="*/ 299710 h 6318"/>
                <a:gd name="T66" fmla="*/ 738019 w 4844"/>
                <a:gd name="T67" fmla="*/ 464340 h 6318"/>
                <a:gd name="T68" fmla="*/ 656252 w 4844"/>
                <a:gd name="T69" fmla="*/ 673594 h 6318"/>
                <a:gd name="T70" fmla="*/ 602243 w 4844"/>
                <a:gd name="T71" fmla="*/ 735104 h 6318"/>
                <a:gd name="T72" fmla="*/ 604657 w 4844"/>
                <a:gd name="T73" fmla="*/ 637714 h 6318"/>
                <a:gd name="T74" fmla="*/ 587459 w 4844"/>
                <a:gd name="T75" fmla="*/ 550273 h 6318"/>
                <a:gd name="T76" fmla="*/ 548536 w 4844"/>
                <a:gd name="T77" fmla="*/ 464642 h 6318"/>
                <a:gd name="T78" fmla="*/ 442027 w 4844"/>
                <a:gd name="T79" fmla="*/ 338305 h 6318"/>
                <a:gd name="T80" fmla="*/ 308665 w 4844"/>
                <a:gd name="T81" fmla="*/ 244231 h 6318"/>
                <a:gd name="T82" fmla="*/ 160518 w 4844"/>
                <a:gd name="T83" fmla="*/ 174278 h 6318"/>
                <a:gd name="T84" fmla="*/ 0 w 4844"/>
                <a:gd name="T85" fmla="*/ 123925 h 6318"/>
                <a:gd name="T86" fmla="*/ 25647 w 4844"/>
                <a:gd name="T87" fmla="*/ 404639 h 6318"/>
                <a:gd name="T88" fmla="*/ 84181 w 4844"/>
                <a:gd name="T89" fmla="*/ 609672 h 6318"/>
                <a:gd name="T90" fmla="*/ 165647 w 4844"/>
                <a:gd name="T91" fmla="*/ 749577 h 6318"/>
                <a:gd name="T92" fmla="*/ 259484 w 4844"/>
                <a:gd name="T93" fmla="*/ 837018 h 6318"/>
                <a:gd name="T94" fmla="*/ 355130 w 4844"/>
                <a:gd name="T95" fmla="*/ 883452 h 6318"/>
                <a:gd name="T96" fmla="*/ 442631 w 4844"/>
                <a:gd name="T97" fmla="*/ 900337 h 6318"/>
                <a:gd name="T98" fmla="*/ 486984 w 4844"/>
                <a:gd name="T99" fmla="*/ 950691 h 6318"/>
                <a:gd name="T100" fmla="*/ 416682 w 4844"/>
                <a:gd name="T101" fmla="*/ 1097229 h 6318"/>
                <a:gd name="T102" fmla="*/ 376251 w 4844"/>
                <a:gd name="T103" fmla="*/ 1234119 h 6318"/>
                <a:gd name="T104" fmla="*/ 360863 w 4844"/>
                <a:gd name="T105" fmla="*/ 1359853 h 6318"/>
                <a:gd name="T106" fmla="*/ 366294 w 4844"/>
                <a:gd name="T107" fmla="*/ 1474430 h 6318"/>
                <a:gd name="T108" fmla="*/ 400993 w 4844"/>
                <a:gd name="T109" fmla="*/ 1619763 h 6318"/>
                <a:gd name="T110" fmla="*/ 421510 w 4844"/>
                <a:gd name="T111" fmla="*/ 1735848 h 6318"/>
                <a:gd name="T112" fmla="*/ 300216 w 4844"/>
                <a:gd name="T113" fmla="*/ 1770522 h 6318"/>
                <a:gd name="T114" fmla="*/ 209699 w 4844"/>
                <a:gd name="T115" fmla="*/ 1820273 h 6318"/>
                <a:gd name="T116" fmla="*/ 158104 w 4844"/>
                <a:gd name="T117" fmla="*/ 1882386 h 6318"/>
                <a:gd name="T118" fmla="*/ 1013193 w 4844"/>
                <a:gd name="T119" fmla="*/ 1873642 h 6318"/>
                <a:gd name="T120" fmla="*/ 952848 w 4844"/>
                <a:gd name="T121" fmla="*/ 1811227 h 6318"/>
                <a:gd name="T122" fmla="*/ 852373 w 4844"/>
                <a:gd name="T123" fmla="*/ 1761778 h 6318"/>
                <a:gd name="T124" fmla="*/ 720218 w 4844"/>
                <a:gd name="T125" fmla="*/ 1730119 h 631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4844" h="6318">
                  <a:moveTo>
                    <a:pt x="2116" y="4309"/>
                  </a:moveTo>
                  <a:lnTo>
                    <a:pt x="2116" y="4309"/>
                  </a:lnTo>
                  <a:lnTo>
                    <a:pt x="2133" y="4322"/>
                  </a:lnTo>
                  <a:lnTo>
                    <a:pt x="2153" y="4335"/>
                  </a:lnTo>
                  <a:lnTo>
                    <a:pt x="2181" y="4353"/>
                  </a:lnTo>
                  <a:lnTo>
                    <a:pt x="2217" y="4374"/>
                  </a:lnTo>
                  <a:lnTo>
                    <a:pt x="2259" y="4396"/>
                  </a:lnTo>
                  <a:lnTo>
                    <a:pt x="2308" y="4421"/>
                  </a:lnTo>
                  <a:lnTo>
                    <a:pt x="2335" y="4433"/>
                  </a:lnTo>
                  <a:lnTo>
                    <a:pt x="2364" y="4444"/>
                  </a:lnTo>
                  <a:lnTo>
                    <a:pt x="2393" y="4456"/>
                  </a:lnTo>
                  <a:lnTo>
                    <a:pt x="2425" y="4468"/>
                  </a:lnTo>
                  <a:lnTo>
                    <a:pt x="2458" y="4480"/>
                  </a:lnTo>
                  <a:lnTo>
                    <a:pt x="2492" y="4490"/>
                  </a:lnTo>
                  <a:lnTo>
                    <a:pt x="2528" y="4500"/>
                  </a:lnTo>
                  <a:lnTo>
                    <a:pt x="2565" y="4509"/>
                  </a:lnTo>
                  <a:lnTo>
                    <a:pt x="2604" y="4518"/>
                  </a:lnTo>
                  <a:lnTo>
                    <a:pt x="2643" y="4526"/>
                  </a:lnTo>
                  <a:lnTo>
                    <a:pt x="2684" y="4531"/>
                  </a:lnTo>
                  <a:lnTo>
                    <a:pt x="2726" y="4537"/>
                  </a:lnTo>
                  <a:lnTo>
                    <a:pt x="2770" y="4540"/>
                  </a:lnTo>
                  <a:lnTo>
                    <a:pt x="2813" y="4542"/>
                  </a:lnTo>
                  <a:lnTo>
                    <a:pt x="2859" y="4543"/>
                  </a:lnTo>
                  <a:lnTo>
                    <a:pt x="2906" y="4542"/>
                  </a:lnTo>
                  <a:lnTo>
                    <a:pt x="2954" y="4540"/>
                  </a:lnTo>
                  <a:lnTo>
                    <a:pt x="3002" y="4535"/>
                  </a:lnTo>
                  <a:lnTo>
                    <a:pt x="3051" y="4528"/>
                  </a:lnTo>
                  <a:lnTo>
                    <a:pt x="3101" y="4519"/>
                  </a:lnTo>
                  <a:lnTo>
                    <a:pt x="3152" y="4508"/>
                  </a:lnTo>
                  <a:lnTo>
                    <a:pt x="3205" y="4494"/>
                  </a:lnTo>
                  <a:lnTo>
                    <a:pt x="3257" y="4479"/>
                  </a:lnTo>
                  <a:lnTo>
                    <a:pt x="3311" y="4460"/>
                  </a:lnTo>
                  <a:lnTo>
                    <a:pt x="3366" y="4439"/>
                  </a:lnTo>
                  <a:lnTo>
                    <a:pt x="3420" y="4414"/>
                  </a:lnTo>
                  <a:lnTo>
                    <a:pt x="3476" y="4387"/>
                  </a:lnTo>
                  <a:lnTo>
                    <a:pt x="3532" y="4357"/>
                  </a:lnTo>
                  <a:lnTo>
                    <a:pt x="3589" y="4324"/>
                  </a:lnTo>
                  <a:lnTo>
                    <a:pt x="3646" y="4287"/>
                  </a:lnTo>
                  <a:lnTo>
                    <a:pt x="3704" y="4247"/>
                  </a:lnTo>
                  <a:lnTo>
                    <a:pt x="3762" y="4202"/>
                  </a:lnTo>
                  <a:lnTo>
                    <a:pt x="3821" y="4155"/>
                  </a:lnTo>
                  <a:lnTo>
                    <a:pt x="3850" y="4130"/>
                  </a:lnTo>
                  <a:lnTo>
                    <a:pt x="3880" y="4104"/>
                  </a:lnTo>
                  <a:lnTo>
                    <a:pt x="3909" y="4077"/>
                  </a:lnTo>
                  <a:lnTo>
                    <a:pt x="3939" y="4048"/>
                  </a:lnTo>
                  <a:lnTo>
                    <a:pt x="3969" y="4019"/>
                  </a:lnTo>
                  <a:lnTo>
                    <a:pt x="3998" y="3989"/>
                  </a:lnTo>
                  <a:lnTo>
                    <a:pt x="4028" y="3959"/>
                  </a:lnTo>
                  <a:lnTo>
                    <a:pt x="4058" y="3927"/>
                  </a:lnTo>
                  <a:lnTo>
                    <a:pt x="4088" y="3893"/>
                  </a:lnTo>
                  <a:lnTo>
                    <a:pt x="4118" y="3859"/>
                  </a:lnTo>
                  <a:lnTo>
                    <a:pt x="4149" y="3824"/>
                  </a:lnTo>
                  <a:lnTo>
                    <a:pt x="4179" y="3787"/>
                  </a:lnTo>
                  <a:lnTo>
                    <a:pt x="4209" y="3749"/>
                  </a:lnTo>
                  <a:lnTo>
                    <a:pt x="4239" y="3710"/>
                  </a:lnTo>
                  <a:lnTo>
                    <a:pt x="4269" y="3671"/>
                  </a:lnTo>
                  <a:lnTo>
                    <a:pt x="4300" y="3630"/>
                  </a:lnTo>
                  <a:lnTo>
                    <a:pt x="4330" y="3588"/>
                  </a:lnTo>
                  <a:lnTo>
                    <a:pt x="4361" y="3544"/>
                  </a:lnTo>
                  <a:lnTo>
                    <a:pt x="4391" y="3500"/>
                  </a:lnTo>
                  <a:lnTo>
                    <a:pt x="4421" y="3454"/>
                  </a:lnTo>
                  <a:lnTo>
                    <a:pt x="4451" y="3407"/>
                  </a:lnTo>
                  <a:lnTo>
                    <a:pt x="4482" y="3358"/>
                  </a:lnTo>
                  <a:lnTo>
                    <a:pt x="4512" y="3309"/>
                  </a:lnTo>
                  <a:lnTo>
                    <a:pt x="4542" y="3257"/>
                  </a:lnTo>
                  <a:lnTo>
                    <a:pt x="4572" y="3206"/>
                  </a:lnTo>
                  <a:lnTo>
                    <a:pt x="4603" y="3153"/>
                  </a:lnTo>
                  <a:lnTo>
                    <a:pt x="4633" y="3097"/>
                  </a:lnTo>
                  <a:lnTo>
                    <a:pt x="4664" y="3041"/>
                  </a:lnTo>
                  <a:lnTo>
                    <a:pt x="4694" y="2984"/>
                  </a:lnTo>
                  <a:lnTo>
                    <a:pt x="4724" y="2925"/>
                  </a:lnTo>
                  <a:lnTo>
                    <a:pt x="4784" y="2804"/>
                  </a:lnTo>
                  <a:lnTo>
                    <a:pt x="4844" y="2675"/>
                  </a:lnTo>
                  <a:lnTo>
                    <a:pt x="4813" y="2671"/>
                  </a:lnTo>
                  <a:lnTo>
                    <a:pt x="4778" y="2665"/>
                  </a:lnTo>
                  <a:lnTo>
                    <a:pt x="4728" y="2659"/>
                  </a:lnTo>
                  <a:lnTo>
                    <a:pt x="4667" y="2651"/>
                  </a:lnTo>
                  <a:lnTo>
                    <a:pt x="4595" y="2643"/>
                  </a:lnTo>
                  <a:lnTo>
                    <a:pt x="4513" y="2636"/>
                  </a:lnTo>
                  <a:lnTo>
                    <a:pt x="4423" y="2630"/>
                  </a:lnTo>
                  <a:lnTo>
                    <a:pt x="4324" y="2625"/>
                  </a:lnTo>
                  <a:lnTo>
                    <a:pt x="4272" y="2624"/>
                  </a:lnTo>
                  <a:lnTo>
                    <a:pt x="4219" y="2624"/>
                  </a:lnTo>
                  <a:lnTo>
                    <a:pt x="4163" y="2624"/>
                  </a:lnTo>
                  <a:lnTo>
                    <a:pt x="4107" y="2624"/>
                  </a:lnTo>
                  <a:lnTo>
                    <a:pt x="4049" y="2626"/>
                  </a:lnTo>
                  <a:lnTo>
                    <a:pt x="3990" y="2628"/>
                  </a:lnTo>
                  <a:lnTo>
                    <a:pt x="3930" y="2632"/>
                  </a:lnTo>
                  <a:lnTo>
                    <a:pt x="3870" y="2636"/>
                  </a:lnTo>
                  <a:lnTo>
                    <a:pt x="3808" y="2642"/>
                  </a:lnTo>
                  <a:lnTo>
                    <a:pt x="3746" y="2648"/>
                  </a:lnTo>
                  <a:lnTo>
                    <a:pt x="3683" y="2657"/>
                  </a:lnTo>
                  <a:lnTo>
                    <a:pt x="3620" y="2666"/>
                  </a:lnTo>
                  <a:lnTo>
                    <a:pt x="3557" y="2677"/>
                  </a:lnTo>
                  <a:lnTo>
                    <a:pt x="3494" y="2690"/>
                  </a:lnTo>
                  <a:lnTo>
                    <a:pt x="3430" y="2704"/>
                  </a:lnTo>
                  <a:lnTo>
                    <a:pt x="3367" y="2720"/>
                  </a:lnTo>
                  <a:lnTo>
                    <a:pt x="3303" y="2737"/>
                  </a:lnTo>
                  <a:lnTo>
                    <a:pt x="3241" y="2756"/>
                  </a:lnTo>
                  <a:lnTo>
                    <a:pt x="3178" y="2777"/>
                  </a:lnTo>
                  <a:lnTo>
                    <a:pt x="3117" y="2800"/>
                  </a:lnTo>
                  <a:lnTo>
                    <a:pt x="3055" y="2825"/>
                  </a:lnTo>
                  <a:lnTo>
                    <a:pt x="2995" y="2851"/>
                  </a:lnTo>
                  <a:lnTo>
                    <a:pt x="2936" y="2880"/>
                  </a:lnTo>
                  <a:lnTo>
                    <a:pt x="2877" y="2913"/>
                  </a:lnTo>
                  <a:lnTo>
                    <a:pt x="2820" y="2946"/>
                  </a:lnTo>
                  <a:lnTo>
                    <a:pt x="2792" y="2964"/>
                  </a:lnTo>
                  <a:lnTo>
                    <a:pt x="2764" y="2982"/>
                  </a:lnTo>
                  <a:lnTo>
                    <a:pt x="2738" y="3001"/>
                  </a:lnTo>
                  <a:lnTo>
                    <a:pt x="2711" y="3020"/>
                  </a:lnTo>
                  <a:lnTo>
                    <a:pt x="2684" y="3041"/>
                  </a:lnTo>
                  <a:lnTo>
                    <a:pt x="2658" y="3061"/>
                  </a:lnTo>
                  <a:lnTo>
                    <a:pt x="2632" y="3082"/>
                  </a:lnTo>
                  <a:lnTo>
                    <a:pt x="2607" y="3105"/>
                  </a:lnTo>
                  <a:lnTo>
                    <a:pt x="2582" y="3128"/>
                  </a:lnTo>
                  <a:lnTo>
                    <a:pt x="2558" y="3152"/>
                  </a:lnTo>
                  <a:lnTo>
                    <a:pt x="2533" y="3175"/>
                  </a:lnTo>
                  <a:lnTo>
                    <a:pt x="2510" y="3199"/>
                  </a:lnTo>
                  <a:lnTo>
                    <a:pt x="2488" y="3225"/>
                  </a:lnTo>
                  <a:lnTo>
                    <a:pt x="2465" y="3252"/>
                  </a:lnTo>
                  <a:lnTo>
                    <a:pt x="2443" y="3279"/>
                  </a:lnTo>
                  <a:lnTo>
                    <a:pt x="2422" y="3307"/>
                  </a:lnTo>
                  <a:lnTo>
                    <a:pt x="2402" y="3334"/>
                  </a:lnTo>
                  <a:lnTo>
                    <a:pt x="2382" y="3363"/>
                  </a:lnTo>
                  <a:lnTo>
                    <a:pt x="2362" y="3394"/>
                  </a:lnTo>
                  <a:lnTo>
                    <a:pt x="2343" y="3424"/>
                  </a:lnTo>
                  <a:lnTo>
                    <a:pt x="2325" y="3456"/>
                  </a:lnTo>
                  <a:lnTo>
                    <a:pt x="2307" y="3487"/>
                  </a:lnTo>
                  <a:lnTo>
                    <a:pt x="2290" y="3521"/>
                  </a:lnTo>
                  <a:lnTo>
                    <a:pt x="2275" y="3554"/>
                  </a:lnTo>
                  <a:lnTo>
                    <a:pt x="2259" y="3589"/>
                  </a:lnTo>
                  <a:lnTo>
                    <a:pt x="2243" y="3624"/>
                  </a:lnTo>
                  <a:lnTo>
                    <a:pt x="2230" y="3660"/>
                  </a:lnTo>
                  <a:lnTo>
                    <a:pt x="2217" y="3698"/>
                  </a:lnTo>
                  <a:lnTo>
                    <a:pt x="2204" y="3736"/>
                  </a:lnTo>
                  <a:lnTo>
                    <a:pt x="2192" y="3774"/>
                  </a:lnTo>
                  <a:lnTo>
                    <a:pt x="2181" y="3814"/>
                  </a:lnTo>
                  <a:lnTo>
                    <a:pt x="2171" y="3854"/>
                  </a:lnTo>
                  <a:lnTo>
                    <a:pt x="2162" y="3895"/>
                  </a:lnTo>
                  <a:lnTo>
                    <a:pt x="2153" y="3938"/>
                  </a:lnTo>
                  <a:lnTo>
                    <a:pt x="2145" y="3981"/>
                  </a:lnTo>
                  <a:lnTo>
                    <a:pt x="2139" y="4025"/>
                  </a:lnTo>
                  <a:lnTo>
                    <a:pt x="2133" y="4069"/>
                  </a:lnTo>
                  <a:lnTo>
                    <a:pt x="2127" y="4116"/>
                  </a:lnTo>
                  <a:lnTo>
                    <a:pt x="2123" y="4163"/>
                  </a:lnTo>
                  <a:lnTo>
                    <a:pt x="2121" y="4210"/>
                  </a:lnTo>
                  <a:lnTo>
                    <a:pt x="2117" y="4259"/>
                  </a:lnTo>
                  <a:lnTo>
                    <a:pt x="2116" y="4309"/>
                  </a:lnTo>
                  <a:close/>
                  <a:moveTo>
                    <a:pt x="2334" y="5731"/>
                  </a:moveTo>
                  <a:lnTo>
                    <a:pt x="2334" y="5731"/>
                  </a:lnTo>
                  <a:lnTo>
                    <a:pt x="2292" y="5674"/>
                  </a:lnTo>
                  <a:lnTo>
                    <a:pt x="2252" y="5615"/>
                  </a:lnTo>
                  <a:lnTo>
                    <a:pt x="2213" y="5554"/>
                  </a:lnTo>
                  <a:lnTo>
                    <a:pt x="2174" y="5489"/>
                  </a:lnTo>
                  <a:lnTo>
                    <a:pt x="2136" y="5424"/>
                  </a:lnTo>
                  <a:lnTo>
                    <a:pt x="2101" y="5355"/>
                  </a:lnTo>
                  <a:lnTo>
                    <a:pt x="2066" y="5285"/>
                  </a:lnTo>
                  <a:lnTo>
                    <a:pt x="2034" y="5212"/>
                  </a:lnTo>
                  <a:lnTo>
                    <a:pt x="2017" y="5175"/>
                  </a:lnTo>
                  <a:lnTo>
                    <a:pt x="2002" y="5137"/>
                  </a:lnTo>
                  <a:lnTo>
                    <a:pt x="1988" y="5099"/>
                  </a:lnTo>
                  <a:lnTo>
                    <a:pt x="1973" y="5060"/>
                  </a:lnTo>
                  <a:lnTo>
                    <a:pt x="1960" y="5020"/>
                  </a:lnTo>
                  <a:lnTo>
                    <a:pt x="1947" y="4980"/>
                  </a:lnTo>
                  <a:lnTo>
                    <a:pt x="1934" y="4939"/>
                  </a:lnTo>
                  <a:lnTo>
                    <a:pt x="1922" y="4898"/>
                  </a:lnTo>
                  <a:lnTo>
                    <a:pt x="1911" y="4857"/>
                  </a:lnTo>
                  <a:lnTo>
                    <a:pt x="1901" y="4815"/>
                  </a:lnTo>
                  <a:lnTo>
                    <a:pt x="1891" y="4771"/>
                  </a:lnTo>
                  <a:lnTo>
                    <a:pt x="1882" y="4728"/>
                  </a:lnTo>
                  <a:lnTo>
                    <a:pt x="1874" y="4684"/>
                  </a:lnTo>
                  <a:lnTo>
                    <a:pt x="1866" y="4639"/>
                  </a:lnTo>
                  <a:lnTo>
                    <a:pt x="1860" y="4594"/>
                  </a:lnTo>
                  <a:lnTo>
                    <a:pt x="1854" y="4548"/>
                  </a:lnTo>
                  <a:lnTo>
                    <a:pt x="1848" y="4502"/>
                  </a:lnTo>
                  <a:lnTo>
                    <a:pt x="1844" y="4455"/>
                  </a:lnTo>
                  <a:lnTo>
                    <a:pt x="1841" y="4409"/>
                  </a:lnTo>
                  <a:lnTo>
                    <a:pt x="1838" y="4361"/>
                  </a:lnTo>
                  <a:lnTo>
                    <a:pt x="1837" y="4311"/>
                  </a:lnTo>
                  <a:lnTo>
                    <a:pt x="1836" y="4262"/>
                  </a:lnTo>
                  <a:lnTo>
                    <a:pt x="1837" y="4213"/>
                  </a:lnTo>
                  <a:lnTo>
                    <a:pt x="1838" y="4163"/>
                  </a:lnTo>
                  <a:lnTo>
                    <a:pt x="1841" y="4112"/>
                  </a:lnTo>
                  <a:lnTo>
                    <a:pt x="1844" y="4061"/>
                  </a:lnTo>
                  <a:lnTo>
                    <a:pt x="1850" y="4009"/>
                  </a:lnTo>
                  <a:lnTo>
                    <a:pt x="1855" y="3957"/>
                  </a:lnTo>
                  <a:lnTo>
                    <a:pt x="1862" y="3904"/>
                  </a:lnTo>
                  <a:lnTo>
                    <a:pt x="1870" y="3851"/>
                  </a:lnTo>
                  <a:lnTo>
                    <a:pt x="1879" y="3796"/>
                  </a:lnTo>
                  <a:lnTo>
                    <a:pt x="1889" y="3742"/>
                  </a:lnTo>
                  <a:lnTo>
                    <a:pt x="1901" y="3687"/>
                  </a:lnTo>
                  <a:lnTo>
                    <a:pt x="1913" y="3631"/>
                  </a:lnTo>
                  <a:lnTo>
                    <a:pt x="1927" y="3575"/>
                  </a:lnTo>
                  <a:lnTo>
                    <a:pt x="1942" y="3518"/>
                  </a:lnTo>
                  <a:lnTo>
                    <a:pt x="1959" y="3460"/>
                  </a:lnTo>
                  <a:lnTo>
                    <a:pt x="1977" y="3404"/>
                  </a:lnTo>
                  <a:lnTo>
                    <a:pt x="1996" y="3344"/>
                  </a:lnTo>
                  <a:lnTo>
                    <a:pt x="2017" y="3285"/>
                  </a:lnTo>
                  <a:lnTo>
                    <a:pt x="2038" y="3226"/>
                  </a:lnTo>
                  <a:lnTo>
                    <a:pt x="2062" y="3166"/>
                  </a:lnTo>
                  <a:lnTo>
                    <a:pt x="2086" y="3106"/>
                  </a:lnTo>
                  <a:lnTo>
                    <a:pt x="2113" y="3044"/>
                  </a:lnTo>
                  <a:lnTo>
                    <a:pt x="2141" y="2983"/>
                  </a:lnTo>
                  <a:lnTo>
                    <a:pt x="2170" y="2921"/>
                  </a:lnTo>
                  <a:lnTo>
                    <a:pt x="2201" y="2858"/>
                  </a:lnTo>
                  <a:lnTo>
                    <a:pt x="2232" y="2795"/>
                  </a:lnTo>
                  <a:lnTo>
                    <a:pt x="2288" y="2685"/>
                  </a:lnTo>
                  <a:lnTo>
                    <a:pt x="2340" y="2579"/>
                  </a:lnTo>
                  <a:lnTo>
                    <a:pt x="2387" y="2476"/>
                  </a:lnTo>
                  <a:lnTo>
                    <a:pt x="2432" y="2374"/>
                  </a:lnTo>
                  <a:lnTo>
                    <a:pt x="2472" y="2276"/>
                  </a:lnTo>
                  <a:lnTo>
                    <a:pt x="2508" y="2180"/>
                  </a:lnTo>
                  <a:lnTo>
                    <a:pt x="2541" y="2087"/>
                  </a:lnTo>
                  <a:lnTo>
                    <a:pt x="2571" y="1996"/>
                  </a:lnTo>
                  <a:lnTo>
                    <a:pt x="2597" y="1909"/>
                  </a:lnTo>
                  <a:lnTo>
                    <a:pt x="2620" y="1823"/>
                  </a:lnTo>
                  <a:lnTo>
                    <a:pt x="2640" y="1741"/>
                  </a:lnTo>
                  <a:lnTo>
                    <a:pt x="2658" y="1660"/>
                  </a:lnTo>
                  <a:lnTo>
                    <a:pt x="2672" y="1582"/>
                  </a:lnTo>
                  <a:lnTo>
                    <a:pt x="2684" y="1506"/>
                  </a:lnTo>
                  <a:lnTo>
                    <a:pt x="2693" y="1433"/>
                  </a:lnTo>
                  <a:lnTo>
                    <a:pt x="2698" y="1361"/>
                  </a:lnTo>
                  <a:lnTo>
                    <a:pt x="2702" y="1293"/>
                  </a:lnTo>
                  <a:lnTo>
                    <a:pt x="2704" y="1226"/>
                  </a:lnTo>
                  <a:lnTo>
                    <a:pt x="2703" y="1162"/>
                  </a:lnTo>
                  <a:lnTo>
                    <a:pt x="2700" y="1100"/>
                  </a:lnTo>
                  <a:lnTo>
                    <a:pt x="2694" y="1040"/>
                  </a:lnTo>
                  <a:lnTo>
                    <a:pt x="2686" y="982"/>
                  </a:lnTo>
                  <a:lnTo>
                    <a:pt x="2677" y="926"/>
                  </a:lnTo>
                  <a:lnTo>
                    <a:pt x="2666" y="873"/>
                  </a:lnTo>
                  <a:lnTo>
                    <a:pt x="2654" y="820"/>
                  </a:lnTo>
                  <a:lnTo>
                    <a:pt x="2639" y="771"/>
                  </a:lnTo>
                  <a:lnTo>
                    <a:pt x="2624" y="723"/>
                  </a:lnTo>
                  <a:lnTo>
                    <a:pt x="2607" y="677"/>
                  </a:lnTo>
                  <a:lnTo>
                    <a:pt x="2588" y="633"/>
                  </a:lnTo>
                  <a:lnTo>
                    <a:pt x="2568" y="591"/>
                  </a:lnTo>
                  <a:lnTo>
                    <a:pt x="2548" y="551"/>
                  </a:lnTo>
                  <a:lnTo>
                    <a:pt x="2526" y="511"/>
                  </a:lnTo>
                  <a:lnTo>
                    <a:pt x="2503" y="475"/>
                  </a:lnTo>
                  <a:lnTo>
                    <a:pt x="2480" y="439"/>
                  </a:lnTo>
                  <a:lnTo>
                    <a:pt x="2455" y="406"/>
                  </a:lnTo>
                  <a:lnTo>
                    <a:pt x="2431" y="373"/>
                  </a:lnTo>
                  <a:lnTo>
                    <a:pt x="2405" y="343"/>
                  </a:lnTo>
                  <a:lnTo>
                    <a:pt x="2379" y="314"/>
                  </a:lnTo>
                  <a:lnTo>
                    <a:pt x="2354" y="287"/>
                  </a:lnTo>
                  <a:lnTo>
                    <a:pt x="2327" y="262"/>
                  </a:lnTo>
                  <a:lnTo>
                    <a:pt x="2301" y="237"/>
                  </a:lnTo>
                  <a:lnTo>
                    <a:pt x="2275" y="214"/>
                  </a:lnTo>
                  <a:lnTo>
                    <a:pt x="2249" y="192"/>
                  </a:lnTo>
                  <a:lnTo>
                    <a:pt x="2223" y="172"/>
                  </a:lnTo>
                  <a:lnTo>
                    <a:pt x="2197" y="153"/>
                  </a:lnTo>
                  <a:lnTo>
                    <a:pt x="2172" y="136"/>
                  </a:lnTo>
                  <a:lnTo>
                    <a:pt x="2147" y="119"/>
                  </a:lnTo>
                  <a:lnTo>
                    <a:pt x="2123" y="104"/>
                  </a:lnTo>
                  <a:lnTo>
                    <a:pt x="2076" y="78"/>
                  </a:lnTo>
                  <a:lnTo>
                    <a:pt x="2034" y="55"/>
                  </a:lnTo>
                  <a:lnTo>
                    <a:pt x="1996" y="36"/>
                  </a:lnTo>
                  <a:lnTo>
                    <a:pt x="1962" y="23"/>
                  </a:lnTo>
                  <a:lnTo>
                    <a:pt x="1935" y="12"/>
                  </a:lnTo>
                  <a:lnTo>
                    <a:pt x="1915" y="5"/>
                  </a:lnTo>
                  <a:lnTo>
                    <a:pt x="1898" y="0"/>
                  </a:lnTo>
                  <a:lnTo>
                    <a:pt x="1912" y="6"/>
                  </a:lnTo>
                  <a:lnTo>
                    <a:pt x="1930" y="15"/>
                  </a:lnTo>
                  <a:lnTo>
                    <a:pt x="1952" y="29"/>
                  </a:lnTo>
                  <a:lnTo>
                    <a:pt x="1980" y="45"/>
                  </a:lnTo>
                  <a:lnTo>
                    <a:pt x="2011" y="66"/>
                  </a:lnTo>
                  <a:lnTo>
                    <a:pt x="2047" y="92"/>
                  </a:lnTo>
                  <a:lnTo>
                    <a:pt x="2085" y="123"/>
                  </a:lnTo>
                  <a:lnTo>
                    <a:pt x="2125" y="158"/>
                  </a:lnTo>
                  <a:lnTo>
                    <a:pt x="2146" y="177"/>
                  </a:lnTo>
                  <a:lnTo>
                    <a:pt x="2168" y="197"/>
                  </a:lnTo>
                  <a:lnTo>
                    <a:pt x="2188" y="219"/>
                  </a:lnTo>
                  <a:lnTo>
                    <a:pt x="2209" y="242"/>
                  </a:lnTo>
                  <a:lnTo>
                    <a:pt x="2230" y="266"/>
                  </a:lnTo>
                  <a:lnTo>
                    <a:pt x="2251" y="292"/>
                  </a:lnTo>
                  <a:lnTo>
                    <a:pt x="2272" y="319"/>
                  </a:lnTo>
                  <a:lnTo>
                    <a:pt x="2292" y="346"/>
                  </a:lnTo>
                  <a:lnTo>
                    <a:pt x="2313" y="377"/>
                  </a:lnTo>
                  <a:lnTo>
                    <a:pt x="2331" y="407"/>
                  </a:lnTo>
                  <a:lnTo>
                    <a:pt x="2352" y="439"/>
                  </a:lnTo>
                  <a:lnTo>
                    <a:pt x="2369" y="474"/>
                  </a:lnTo>
                  <a:lnTo>
                    <a:pt x="2387" y="508"/>
                  </a:lnTo>
                  <a:lnTo>
                    <a:pt x="2404" y="545"/>
                  </a:lnTo>
                  <a:lnTo>
                    <a:pt x="2420" y="583"/>
                  </a:lnTo>
                  <a:lnTo>
                    <a:pt x="2435" y="622"/>
                  </a:lnTo>
                  <a:lnTo>
                    <a:pt x="2449" y="663"/>
                  </a:lnTo>
                  <a:lnTo>
                    <a:pt x="2461" y="706"/>
                  </a:lnTo>
                  <a:lnTo>
                    <a:pt x="2472" y="750"/>
                  </a:lnTo>
                  <a:lnTo>
                    <a:pt x="2482" y="796"/>
                  </a:lnTo>
                  <a:lnTo>
                    <a:pt x="2491" y="843"/>
                  </a:lnTo>
                  <a:lnTo>
                    <a:pt x="2498" y="892"/>
                  </a:lnTo>
                  <a:lnTo>
                    <a:pt x="2503" y="942"/>
                  </a:lnTo>
                  <a:lnTo>
                    <a:pt x="2507" y="994"/>
                  </a:lnTo>
                  <a:lnTo>
                    <a:pt x="2509" y="1048"/>
                  </a:lnTo>
                  <a:lnTo>
                    <a:pt x="2509" y="1104"/>
                  </a:lnTo>
                  <a:lnTo>
                    <a:pt x="2507" y="1161"/>
                  </a:lnTo>
                  <a:lnTo>
                    <a:pt x="2502" y="1220"/>
                  </a:lnTo>
                  <a:lnTo>
                    <a:pt x="2495" y="1280"/>
                  </a:lnTo>
                  <a:lnTo>
                    <a:pt x="2488" y="1342"/>
                  </a:lnTo>
                  <a:lnTo>
                    <a:pt x="2476" y="1406"/>
                  </a:lnTo>
                  <a:lnTo>
                    <a:pt x="2463" y="1472"/>
                  </a:lnTo>
                  <a:lnTo>
                    <a:pt x="2446" y="1540"/>
                  </a:lnTo>
                  <a:lnTo>
                    <a:pt x="2429" y="1609"/>
                  </a:lnTo>
                  <a:lnTo>
                    <a:pt x="2407" y="1680"/>
                  </a:lnTo>
                  <a:lnTo>
                    <a:pt x="2383" y="1754"/>
                  </a:lnTo>
                  <a:lnTo>
                    <a:pt x="2356" y="1829"/>
                  </a:lnTo>
                  <a:lnTo>
                    <a:pt x="2326" y="1906"/>
                  </a:lnTo>
                  <a:lnTo>
                    <a:pt x="2294" y="1985"/>
                  </a:lnTo>
                  <a:lnTo>
                    <a:pt x="2257" y="2066"/>
                  </a:lnTo>
                  <a:lnTo>
                    <a:pt x="2218" y="2149"/>
                  </a:lnTo>
                  <a:lnTo>
                    <a:pt x="2175" y="2234"/>
                  </a:lnTo>
                  <a:lnTo>
                    <a:pt x="2128" y="2321"/>
                  </a:lnTo>
                  <a:lnTo>
                    <a:pt x="2079" y="2409"/>
                  </a:lnTo>
                  <a:lnTo>
                    <a:pt x="2026" y="2500"/>
                  </a:lnTo>
                  <a:lnTo>
                    <a:pt x="1969" y="2593"/>
                  </a:lnTo>
                  <a:lnTo>
                    <a:pt x="1977" y="2554"/>
                  </a:lnTo>
                  <a:lnTo>
                    <a:pt x="1985" y="2515"/>
                  </a:lnTo>
                  <a:lnTo>
                    <a:pt x="1990" y="2476"/>
                  </a:lnTo>
                  <a:lnTo>
                    <a:pt x="1996" y="2438"/>
                  </a:lnTo>
                  <a:lnTo>
                    <a:pt x="2000" y="2401"/>
                  </a:lnTo>
                  <a:lnTo>
                    <a:pt x="2004" y="2363"/>
                  </a:lnTo>
                  <a:lnTo>
                    <a:pt x="2007" y="2327"/>
                  </a:lnTo>
                  <a:lnTo>
                    <a:pt x="2008" y="2290"/>
                  </a:lnTo>
                  <a:lnTo>
                    <a:pt x="2009" y="2255"/>
                  </a:lnTo>
                  <a:lnTo>
                    <a:pt x="2009" y="2219"/>
                  </a:lnTo>
                  <a:lnTo>
                    <a:pt x="2008" y="2185"/>
                  </a:lnTo>
                  <a:lnTo>
                    <a:pt x="2007" y="2150"/>
                  </a:lnTo>
                  <a:lnTo>
                    <a:pt x="2004" y="2115"/>
                  </a:lnTo>
                  <a:lnTo>
                    <a:pt x="2000" y="2082"/>
                  </a:lnTo>
                  <a:lnTo>
                    <a:pt x="1996" y="2048"/>
                  </a:lnTo>
                  <a:lnTo>
                    <a:pt x="1991" y="2015"/>
                  </a:lnTo>
                  <a:lnTo>
                    <a:pt x="1986" y="1983"/>
                  </a:lnTo>
                  <a:lnTo>
                    <a:pt x="1979" y="1950"/>
                  </a:lnTo>
                  <a:lnTo>
                    <a:pt x="1972" y="1919"/>
                  </a:lnTo>
                  <a:lnTo>
                    <a:pt x="1964" y="1888"/>
                  </a:lnTo>
                  <a:lnTo>
                    <a:pt x="1956" y="1857"/>
                  </a:lnTo>
                  <a:lnTo>
                    <a:pt x="1947" y="1825"/>
                  </a:lnTo>
                  <a:lnTo>
                    <a:pt x="1937" y="1795"/>
                  </a:lnTo>
                  <a:lnTo>
                    <a:pt x="1925" y="1766"/>
                  </a:lnTo>
                  <a:lnTo>
                    <a:pt x="1914" y="1736"/>
                  </a:lnTo>
                  <a:lnTo>
                    <a:pt x="1902" y="1707"/>
                  </a:lnTo>
                  <a:lnTo>
                    <a:pt x="1890" y="1679"/>
                  </a:lnTo>
                  <a:lnTo>
                    <a:pt x="1876" y="1650"/>
                  </a:lnTo>
                  <a:lnTo>
                    <a:pt x="1863" y="1622"/>
                  </a:lnTo>
                  <a:lnTo>
                    <a:pt x="1848" y="1596"/>
                  </a:lnTo>
                  <a:lnTo>
                    <a:pt x="1818" y="1541"/>
                  </a:lnTo>
                  <a:lnTo>
                    <a:pt x="1786" y="1489"/>
                  </a:lnTo>
                  <a:lnTo>
                    <a:pt x="1751" y="1438"/>
                  </a:lnTo>
                  <a:lnTo>
                    <a:pt x="1716" y="1388"/>
                  </a:lnTo>
                  <a:lnTo>
                    <a:pt x="1678" y="1340"/>
                  </a:lnTo>
                  <a:lnTo>
                    <a:pt x="1638" y="1293"/>
                  </a:lnTo>
                  <a:lnTo>
                    <a:pt x="1596" y="1249"/>
                  </a:lnTo>
                  <a:lnTo>
                    <a:pt x="1554" y="1205"/>
                  </a:lnTo>
                  <a:lnTo>
                    <a:pt x="1510" y="1163"/>
                  </a:lnTo>
                  <a:lnTo>
                    <a:pt x="1465" y="1122"/>
                  </a:lnTo>
                  <a:lnTo>
                    <a:pt x="1419" y="1081"/>
                  </a:lnTo>
                  <a:lnTo>
                    <a:pt x="1371" y="1044"/>
                  </a:lnTo>
                  <a:lnTo>
                    <a:pt x="1323" y="1006"/>
                  </a:lnTo>
                  <a:lnTo>
                    <a:pt x="1274" y="970"/>
                  </a:lnTo>
                  <a:lnTo>
                    <a:pt x="1225" y="935"/>
                  </a:lnTo>
                  <a:lnTo>
                    <a:pt x="1175" y="902"/>
                  </a:lnTo>
                  <a:lnTo>
                    <a:pt x="1125" y="871"/>
                  </a:lnTo>
                  <a:lnTo>
                    <a:pt x="1074" y="839"/>
                  </a:lnTo>
                  <a:lnTo>
                    <a:pt x="1023" y="810"/>
                  </a:lnTo>
                  <a:lnTo>
                    <a:pt x="973" y="781"/>
                  </a:lnTo>
                  <a:lnTo>
                    <a:pt x="922" y="755"/>
                  </a:lnTo>
                  <a:lnTo>
                    <a:pt x="871" y="729"/>
                  </a:lnTo>
                  <a:lnTo>
                    <a:pt x="821" y="703"/>
                  </a:lnTo>
                  <a:lnTo>
                    <a:pt x="771" y="680"/>
                  </a:lnTo>
                  <a:lnTo>
                    <a:pt x="722" y="658"/>
                  </a:lnTo>
                  <a:lnTo>
                    <a:pt x="673" y="635"/>
                  </a:lnTo>
                  <a:lnTo>
                    <a:pt x="625" y="615"/>
                  </a:lnTo>
                  <a:lnTo>
                    <a:pt x="532" y="578"/>
                  </a:lnTo>
                  <a:lnTo>
                    <a:pt x="444" y="545"/>
                  </a:lnTo>
                  <a:lnTo>
                    <a:pt x="360" y="515"/>
                  </a:lnTo>
                  <a:lnTo>
                    <a:pt x="283" y="489"/>
                  </a:lnTo>
                  <a:lnTo>
                    <a:pt x="214" y="468"/>
                  </a:lnTo>
                  <a:lnTo>
                    <a:pt x="153" y="450"/>
                  </a:lnTo>
                  <a:lnTo>
                    <a:pt x="101" y="436"/>
                  </a:lnTo>
                  <a:lnTo>
                    <a:pt x="27" y="417"/>
                  </a:lnTo>
                  <a:lnTo>
                    <a:pt x="0" y="411"/>
                  </a:lnTo>
                  <a:lnTo>
                    <a:pt x="3" y="528"/>
                  </a:lnTo>
                  <a:lnTo>
                    <a:pt x="8" y="642"/>
                  </a:lnTo>
                  <a:lnTo>
                    <a:pt x="15" y="752"/>
                  </a:lnTo>
                  <a:lnTo>
                    <a:pt x="22" y="858"/>
                  </a:lnTo>
                  <a:lnTo>
                    <a:pt x="32" y="962"/>
                  </a:lnTo>
                  <a:lnTo>
                    <a:pt x="44" y="1062"/>
                  </a:lnTo>
                  <a:lnTo>
                    <a:pt x="56" y="1158"/>
                  </a:lnTo>
                  <a:lnTo>
                    <a:pt x="69" y="1252"/>
                  </a:lnTo>
                  <a:lnTo>
                    <a:pt x="85" y="1342"/>
                  </a:lnTo>
                  <a:lnTo>
                    <a:pt x="102" y="1429"/>
                  </a:lnTo>
                  <a:lnTo>
                    <a:pt x="121" y="1514"/>
                  </a:lnTo>
                  <a:lnTo>
                    <a:pt x="140" y="1594"/>
                  </a:lnTo>
                  <a:lnTo>
                    <a:pt x="160" y="1673"/>
                  </a:lnTo>
                  <a:lnTo>
                    <a:pt x="182" y="1748"/>
                  </a:lnTo>
                  <a:lnTo>
                    <a:pt x="204" y="1821"/>
                  </a:lnTo>
                  <a:lnTo>
                    <a:pt x="229" y="1890"/>
                  </a:lnTo>
                  <a:lnTo>
                    <a:pt x="253" y="1957"/>
                  </a:lnTo>
                  <a:lnTo>
                    <a:pt x="279" y="2022"/>
                  </a:lnTo>
                  <a:lnTo>
                    <a:pt x="307" y="2083"/>
                  </a:lnTo>
                  <a:lnTo>
                    <a:pt x="334" y="2141"/>
                  </a:lnTo>
                  <a:lnTo>
                    <a:pt x="363" y="2198"/>
                  </a:lnTo>
                  <a:lnTo>
                    <a:pt x="392" y="2251"/>
                  </a:lnTo>
                  <a:lnTo>
                    <a:pt x="422" y="2303"/>
                  </a:lnTo>
                  <a:lnTo>
                    <a:pt x="453" y="2352"/>
                  </a:lnTo>
                  <a:lnTo>
                    <a:pt x="484" y="2399"/>
                  </a:lnTo>
                  <a:lnTo>
                    <a:pt x="517" y="2443"/>
                  </a:lnTo>
                  <a:lnTo>
                    <a:pt x="549" y="2486"/>
                  </a:lnTo>
                  <a:lnTo>
                    <a:pt x="582" y="2526"/>
                  </a:lnTo>
                  <a:lnTo>
                    <a:pt x="616" y="2564"/>
                  </a:lnTo>
                  <a:lnTo>
                    <a:pt x="649" y="2599"/>
                  </a:lnTo>
                  <a:lnTo>
                    <a:pt x="684" y="2634"/>
                  </a:lnTo>
                  <a:lnTo>
                    <a:pt x="718" y="2666"/>
                  </a:lnTo>
                  <a:lnTo>
                    <a:pt x="754" y="2696"/>
                  </a:lnTo>
                  <a:lnTo>
                    <a:pt x="789" y="2724"/>
                  </a:lnTo>
                  <a:lnTo>
                    <a:pt x="824" y="2751"/>
                  </a:lnTo>
                  <a:lnTo>
                    <a:pt x="860" y="2776"/>
                  </a:lnTo>
                  <a:lnTo>
                    <a:pt x="895" y="2799"/>
                  </a:lnTo>
                  <a:lnTo>
                    <a:pt x="930" y="2820"/>
                  </a:lnTo>
                  <a:lnTo>
                    <a:pt x="966" y="2840"/>
                  </a:lnTo>
                  <a:lnTo>
                    <a:pt x="1002" y="2858"/>
                  </a:lnTo>
                  <a:lnTo>
                    <a:pt x="1038" y="2875"/>
                  </a:lnTo>
                  <a:lnTo>
                    <a:pt x="1072" y="2891"/>
                  </a:lnTo>
                  <a:lnTo>
                    <a:pt x="1108" y="2905"/>
                  </a:lnTo>
                  <a:lnTo>
                    <a:pt x="1142" y="2917"/>
                  </a:lnTo>
                  <a:lnTo>
                    <a:pt x="1177" y="2930"/>
                  </a:lnTo>
                  <a:lnTo>
                    <a:pt x="1212" y="2940"/>
                  </a:lnTo>
                  <a:lnTo>
                    <a:pt x="1245" y="2949"/>
                  </a:lnTo>
                  <a:lnTo>
                    <a:pt x="1278" y="2957"/>
                  </a:lnTo>
                  <a:lnTo>
                    <a:pt x="1312" y="2964"/>
                  </a:lnTo>
                  <a:lnTo>
                    <a:pt x="1344" y="2971"/>
                  </a:lnTo>
                  <a:lnTo>
                    <a:pt x="1376" y="2975"/>
                  </a:lnTo>
                  <a:lnTo>
                    <a:pt x="1407" y="2980"/>
                  </a:lnTo>
                  <a:lnTo>
                    <a:pt x="1438" y="2983"/>
                  </a:lnTo>
                  <a:lnTo>
                    <a:pt x="1467" y="2986"/>
                  </a:lnTo>
                  <a:lnTo>
                    <a:pt x="1525" y="2990"/>
                  </a:lnTo>
                  <a:lnTo>
                    <a:pt x="1579" y="2991"/>
                  </a:lnTo>
                  <a:lnTo>
                    <a:pt x="1629" y="2990"/>
                  </a:lnTo>
                  <a:lnTo>
                    <a:pt x="1674" y="2986"/>
                  </a:lnTo>
                  <a:lnTo>
                    <a:pt x="1717" y="2983"/>
                  </a:lnTo>
                  <a:lnTo>
                    <a:pt x="1681" y="3040"/>
                  </a:lnTo>
                  <a:lnTo>
                    <a:pt x="1647" y="3097"/>
                  </a:lnTo>
                  <a:lnTo>
                    <a:pt x="1614" y="3153"/>
                  </a:lnTo>
                  <a:lnTo>
                    <a:pt x="1583" y="3208"/>
                  </a:lnTo>
                  <a:lnTo>
                    <a:pt x="1553" y="3263"/>
                  </a:lnTo>
                  <a:lnTo>
                    <a:pt x="1525" y="3319"/>
                  </a:lnTo>
                  <a:lnTo>
                    <a:pt x="1498" y="3373"/>
                  </a:lnTo>
                  <a:lnTo>
                    <a:pt x="1471" y="3427"/>
                  </a:lnTo>
                  <a:lnTo>
                    <a:pt x="1447" y="3481"/>
                  </a:lnTo>
                  <a:lnTo>
                    <a:pt x="1425" y="3534"/>
                  </a:lnTo>
                  <a:lnTo>
                    <a:pt x="1402" y="3587"/>
                  </a:lnTo>
                  <a:lnTo>
                    <a:pt x="1381" y="3639"/>
                  </a:lnTo>
                  <a:lnTo>
                    <a:pt x="1362" y="3691"/>
                  </a:lnTo>
                  <a:lnTo>
                    <a:pt x="1343" y="3743"/>
                  </a:lnTo>
                  <a:lnTo>
                    <a:pt x="1326" y="3794"/>
                  </a:lnTo>
                  <a:lnTo>
                    <a:pt x="1311" y="3845"/>
                  </a:lnTo>
                  <a:lnTo>
                    <a:pt x="1295" y="3895"/>
                  </a:lnTo>
                  <a:lnTo>
                    <a:pt x="1282" y="3946"/>
                  </a:lnTo>
                  <a:lnTo>
                    <a:pt x="1270" y="3995"/>
                  </a:lnTo>
                  <a:lnTo>
                    <a:pt x="1257" y="4044"/>
                  </a:lnTo>
                  <a:lnTo>
                    <a:pt x="1247" y="4093"/>
                  </a:lnTo>
                  <a:lnTo>
                    <a:pt x="1237" y="4141"/>
                  </a:lnTo>
                  <a:lnTo>
                    <a:pt x="1229" y="4189"/>
                  </a:lnTo>
                  <a:lnTo>
                    <a:pt x="1222" y="4236"/>
                  </a:lnTo>
                  <a:lnTo>
                    <a:pt x="1215" y="4282"/>
                  </a:lnTo>
                  <a:lnTo>
                    <a:pt x="1209" y="4329"/>
                  </a:lnTo>
                  <a:lnTo>
                    <a:pt x="1205" y="4375"/>
                  </a:lnTo>
                  <a:lnTo>
                    <a:pt x="1200" y="4421"/>
                  </a:lnTo>
                  <a:lnTo>
                    <a:pt x="1198" y="4465"/>
                  </a:lnTo>
                  <a:lnTo>
                    <a:pt x="1196" y="4510"/>
                  </a:lnTo>
                  <a:lnTo>
                    <a:pt x="1195" y="4555"/>
                  </a:lnTo>
                  <a:lnTo>
                    <a:pt x="1195" y="4598"/>
                  </a:lnTo>
                  <a:lnTo>
                    <a:pt x="1195" y="4641"/>
                  </a:lnTo>
                  <a:lnTo>
                    <a:pt x="1196" y="4684"/>
                  </a:lnTo>
                  <a:lnTo>
                    <a:pt x="1198" y="4726"/>
                  </a:lnTo>
                  <a:lnTo>
                    <a:pt x="1200" y="4768"/>
                  </a:lnTo>
                  <a:lnTo>
                    <a:pt x="1205" y="4809"/>
                  </a:lnTo>
                  <a:lnTo>
                    <a:pt x="1208" y="4850"/>
                  </a:lnTo>
                  <a:lnTo>
                    <a:pt x="1214" y="4890"/>
                  </a:lnTo>
                  <a:lnTo>
                    <a:pt x="1219" y="4931"/>
                  </a:lnTo>
                  <a:lnTo>
                    <a:pt x="1225" y="4970"/>
                  </a:lnTo>
                  <a:lnTo>
                    <a:pt x="1232" y="5009"/>
                  </a:lnTo>
                  <a:lnTo>
                    <a:pt x="1239" y="5048"/>
                  </a:lnTo>
                  <a:lnTo>
                    <a:pt x="1247" y="5086"/>
                  </a:lnTo>
                  <a:lnTo>
                    <a:pt x="1265" y="5160"/>
                  </a:lnTo>
                  <a:lnTo>
                    <a:pt x="1284" y="5233"/>
                  </a:lnTo>
                  <a:lnTo>
                    <a:pt x="1306" y="5303"/>
                  </a:lnTo>
                  <a:lnTo>
                    <a:pt x="1329" y="5372"/>
                  </a:lnTo>
                  <a:lnTo>
                    <a:pt x="1354" y="5438"/>
                  </a:lnTo>
                  <a:lnTo>
                    <a:pt x="1380" y="5503"/>
                  </a:lnTo>
                  <a:lnTo>
                    <a:pt x="1408" y="5565"/>
                  </a:lnTo>
                  <a:lnTo>
                    <a:pt x="1437" y="5625"/>
                  </a:lnTo>
                  <a:lnTo>
                    <a:pt x="1466" y="5685"/>
                  </a:lnTo>
                  <a:lnTo>
                    <a:pt x="1496" y="5740"/>
                  </a:lnTo>
                  <a:lnTo>
                    <a:pt x="1446" y="5748"/>
                  </a:lnTo>
                  <a:lnTo>
                    <a:pt x="1397" y="5757"/>
                  </a:lnTo>
                  <a:lnTo>
                    <a:pt x="1348" y="5767"/>
                  </a:lnTo>
                  <a:lnTo>
                    <a:pt x="1300" y="5777"/>
                  </a:lnTo>
                  <a:lnTo>
                    <a:pt x="1253" y="5789"/>
                  </a:lnTo>
                  <a:lnTo>
                    <a:pt x="1207" y="5800"/>
                  </a:lnTo>
                  <a:lnTo>
                    <a:pt x="1162" y="5814"/>
                  </a:lnTo>
                  <a:lnTo>
                    <a:pt x="1119" y="5827"/>
                  </a:lnTo>
                  <a:lnTo>
                    <a:pt x="1077" y="5841"/>
                  </a:lnTo>
                  <a:lnTo>
                    <a:pt x="1035" y="5856"/>
                  </a:lnTo>
                  <a:lnTo>
                    <a:pt x="995" y="5872"/>
                  </a:lnTo>
                  <a:lnTo>
                    <a:pt x="956" y="5887"/>
                  </a:lnTo>
                  <a:lnTo>
                    <a:pt x="919" y="5904"/>
                  </a:lnTo>
                  <a:lnTo>
                    <a:pt x="882" y="5922"/>
                  </a:lnTo>
                  <a:lnTo>
                    <a:pt x="848" y="5940"/>
                  </a:lnTo>
                  <a:lnTo>
                    <a:pt x="814" y="5958"/>
                  </a:lnTo>
                  <a:lnTo>
                    <a:pt x="782" y="5977"/>
                  </a:lnTo>
                  <a:lnTo>
                    <a:pt x="752" y="5997"/>
                  </a:lnTo>
                  <a:lnTo>
                    <a:pt x="723" y="6017"/>
                  </a:lnTo>
                  <a:lnTo>
                    <a:pt x="695" y="6037"/>
                  </a:lnTo>
                  <a:lnTo>
                    <a:pt x="669" y="6058"/>
                  </a:lnTo>
                  <a:lnTo>
                    <a:pt x="645" y="6080"/>
                  </a:lnTo>
                  <a:lnTo>
                    <a:pt x="623" y="6102"/>
                  </a:lnTo>
                  <a:lnTo>
                    <a:pt x="601" y="6125"/>
                  </a:lnTo>
                  <a:lnTo>
                    <a:pt x="582" y="6147"/>
                  </a:lnTo>
                  <a:lnTo>
                    <a:pt x="565" y="6171"/>
                  </a:lnTo>
                  <a:lnTo>
                    <a:pt x="550" y="6194"/>
                  </a:lnTo>
                  <a:lnTo>
                    <a:pt x="536" y="6219"/>
                  </a:lnTo>
                  <a:lnTo>
                    <a:pt x="524" y="6243"/>
                  </a:lnTo>
                  <a:lnTo>
                    <a:pt x="514" y="6268"/>
                  </a:lnTo>
                  <a:lnTo>
                    <a:pt x="507" y="6292"/>
                  </a:lnTo>
                  <a:lnTo>
                    <a:pt x="501" y="6318"/>
                  </a:lnTo>
                  <a:lnTo>
                    <a:pt x="3395" y="6318"/>
                  </a:lnTo>
                  <a:lnTo>
                    <a:pt x="3389" y="6292"/>
                  </a:lnTo>
                  <a:lnTo>
                    <a:pt x="3381" y="6266"/>
                  </a:lnTo>
                  <a:lnTo>
                    <a:pt x="3370" y="6240"/>
                  </a:lnTo>
                  <a:lnTo>
                    <a:pt x="3358" y="6214"/>
                  </a:lnTo>
                  <a:lnTo>
                    <a:pt x="3343" y="6190"/>
                  </a:lnTo>
                  <a:lnTo>
                    <a:pt x="3327" y="6165"/>
                  </a:lnTo>
                  <a:lnTo>
                    <a:pt x="3309" y="6141"/>
                  </a:lnTo>
                  <a:lnTo>
                    <a:pt x="3287" y="6117"/>
                  </a:lnTo>
                  <a:lnTo>
                    <a:pt x="3265" y="6094"/>
                  </a:lnTo>
                  <a:lnTo>
                    <a:pt x="3242" y="6072"/>
                  </a:lnTo>
                  <a:lnTo>
                    <a:pt x="3216" y="6049"/>
                  </a:lnTo>
                  <a:lnTo>
                    <a:pt x="3188" y="6028"/>
                  </a:lnTo>
                  <a:lnTo>
                    <a:pt x="3158" y="6007"/>
                  </a:lnTo>
                  <a:lnTo>
                    <a:pt x="3128" y="5986"/>
                  </a:lnTo>
                  <a:lnTo>
                    <a:pt x="3094" y="5966"/>
                  </a:lnTo>
                  <a:lnTo>
                    <a:pt x="3061" y="5947"/>
                  </a:lnTo>
                  <a:lnTo>
                    <a:pt x="3024" y="5928"/>
                  </a:lnTo>
                  <a:lnTo>
                    <a:pt x="2987" y="5909"/>
                  </a:lnTo>
                  <a:lnTo>
                    <a:pt x="2948" y="5892"/>
                  </a:lnTo>
                  <a:lnTo>
                    <a:pt x="2908" y="5874"/>
                  </a:lnTo>
                  <a:lnTo>
                    <a:pt x="2867" y="5858"/>
                  </a:lnTo>
                  <a:lnTo>
                    <a:pt x="2825" y="5843"/>
                  </a:lnTo>
                  <a:lnTo>
                    <a:pt x="2780" y="5828"/>
                  </a:lnTo>
                  <a:lnTo>
                    <a:pt x="2735" y="5814"/>
                  </a:lnTo>
                  <a:lnTo>
                    <a:pt x="2688" y="5800"/>
                  </a:lnTo>
                  <a:lnTo>
                    <a:pt x="2640" y="5788"/>
                  </a:lnTo>
                  <a:lnTo>
                    <a:pt x="2593" y="5777"/>
                  </a:lnTo>
                  <a:lnTo>
                    <a:pt x="2542" y="5766"/>
                  </a:lnTo>
                  <a:lnTo>
                    <a:pt x="2492" y="5756"/>
                  </a:lnTo>
                  <a:lnTo>
                    <a:pt x="2440" y="5747"/>
                  </a:lnTo>
                  <a:lnTo>
                    <a:pt x="2387" y="5738"/>
                  </a:lnTo>
                  <a:lnTo>
                    <a:pt x="2334" y="5731"/>
                  </a:lnTo>
                  <a:close/>
                </a:path>
              </a:pathLst>
            </a:custGeom>
            <a:solidFill>
              <a:srgbClr val="C73346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4" name="椭圆 13"/>
            <p:cNvSpPr>
              <a:spLocks noChangeAspect="1"/>
            </p:cNvSpPr>
            <p:nvPr/>
          </p:nvSpPr>
          <p:spPr>
            <a:xfrm>
              <a:off x="867360" y="5191023"/>
              <a:ext cx="504000" cy="504000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zh-CN" sz="1600" b="1" dirty="0"/>
                <a:t>01</a:t>
              </a:r>
              <a:endParaRPr lang="zh-CN" altLang="en-US" sz="1600" b="1" dirty="0"/>
            </a:p>
          </p:txBody>
        </p:sp>
      </p:grpSp>
      <p:sp>
        <p:nvSpPr>
          <p:cNvPr id="15" name="矩形 14"/>
          <p:cNvSpPr/>
          <p:nvPr/>
        </p:nvSpPr>
        <p:spPr>
          <a:xfrm>
            <a:off x="551934" y="5684449"/>
            <a:ext cx="14469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从本质上说明企业如何创造价值</a:t>
            </a:r>
          </a:p>
        </p:txBody>
      </p:sp>
      <p:grpSp>
        <p:nvGrpSpPr>
          <p:cNvPr id="39" name="组合 38"/>
          <p:cNvGrpSpPr/>
          <p:nvPr/>
        </p:nvGrpSpPr>
        <p:grpSpPr>
          <a:xfrm>
            <a:off x="2648360" y="3646904"/>
            <a:ext cx="661294" cy="1404657"/>
            <a:chOff x="2223296" y="3671905"/>
            <a:chExt cx="661294" cy="1404657"/>
          </a:xfrm>
          <a:solidFill>
            <a:srgbClr val="724F5F"/>
          </a:solidFill>
        </p:grpSpPr>
        <p:sp>
          <p:nvSpPr>
            <p:cNvPr id="16" name="KSO_Shape"/>
            <p:cNvSpPr/>
            <p:nvPr/>
          </p:nvSpPr>
          <p:spPr bwMode="auto">
            <a:xfrm>
              <a:off x="2223296" y="3671905"/>
              <a:ext cx="661294" cy="862557"/>
            </a:xfrm>
            <a:custGeom>
              <a:avLst/>
              <a:gdLst>
                <a:gd name="T0" fmla="*/ 704528 w 4844"/>
                <a:gd name="T1" fmla="*/ 1336636 h 6318"/>
                <a:gd name="T2" fmla="*/ 797459 w 4844"/>
                <a:gd name="T3" fmla="*/ 1364677 h 6318"/>
                <a:gd name="T4" fmla="*/ 920563 w 4844"/>
                <a:gd name="T5" fmla="*/ 1365280 h 6318"/>
                <a:gd name="T6" fmla="*/ 1065693 w 4844"/>
                <a:gd name="T7" fmla="*/ 1313720 h 6318"/>
                <a:gd name="T8" fmla="*/ 1188495 w 4844"/>
                <a:gd name="T9" fmla="*/ 1220551 h 6318"/>
                <a:gd name="T10" fmla="*/ 1269961 w 4844"/>
                <a:gd name="T11" fmla="*/ 1130396 h 6318"/>
                <a:gd name="T12" fmla="*/ 1352332 w 4844"/>
                <a:gd name="T13" fmla="*/ 1012502 h 6318"/>
                <a:gd name="T14" fmla="*/ 1443452 w 4844"/>
                <a:gd name="T15" fmla="*/ 845461 h 6318"/>
                <a:gd name="T16" fmla="*/ 1334530 w 4844"/>
                <a:gd name="T17" fmla="*/ 792996 h 6318"/>
                <a:gd name="T18" fmla="*/ 1167676 w 4844"/>
                <a:gd name="T19" fmla="*/ 794805 h 6318"/>
                <a:gd name="T20" fmla="*/ 996598 w 4844"/>
                <a:gd name="T21" fmla="*/ 825259 h 6318"/>
                <a:gd name="T22" fmla="*/ 842416 w 4844"/>
                <a:gd name="T23" fmla="*/ 893704 h 6318"/>
                <a:gd name="T24" fmla="*/ 771813 w 4844"/>
                <a:gd name="T25" fmla="*/ 950389 h 6318"/>
                <a:gd name="T26" fmla="*/ 712674 w 4844"/>
                <a:gd name="T27" fmla="*/ 1023357 h 6318"/>
                <a:gd name="T28" fmla="*/ 668924 w 4844"/>
                <a:gd name="T29" fmla="*/ 1115019 h 6318"/>
                <a:gd name="T30" fmla="*/ 643579 w 4844"/>
                <a:gd name="T31" fmla="*/ 1226883 h 6318"/>
                <a:gd name="T32" fmla="*/ 691554 w 4844"/>
                <a:gd name="T33" fmla="*/ 1710821 h 6318"/>
                <a:gd name="T34" fmla="*/ 604053 w 4844"/>
                <a:gd name="T35" fmla="*/ 1548906 h 6318"/>
                <a:gd name="T36" fmla="*/ 570562 w 4844"/>
                <a:gd name="T37" fmla="*/ 1438549 h 6318"/>
                <a:gd name="T38" fmla="*/ 554571 w 4844"/>
                <a:gd name="T39" fmla="*/ 1314926 h 6318"/>
                <a:gd name="T40" fmla="*/ 561812 w 4844"/>
                <a:gd name="T41" fmla="*/ 1177132 h 6318"/>
                <a:gd name="T42" fmla="*/ 596510 w 4844"/>
                <a:gd name="T43" fmla="*/ 1026372 h 6318"/>
                <a:gd name="T44" fmla="*/ 664097 w 4844"/>
                <a:gd name="T45" fmla="*/ 861743 h 6318"/>
                <a:gd name="T46" fmla="*/ 766683 w 4844"/>
                <a:gd name="T47" fmla="*/ 629271 h 6318"/>
                <a:gd name="T48" fmla="*/ 814054 w 4844"/>
                <a:gd name="T49" fmla="*/ 410368 h 6318"/>
                <a:gd name="T50" fmla="*/ 800778 w 4844"/>
                <a:gd name="T51" fmla="*/ 247246 h 6318"/>
                <a:gd name="T52" fmla="*/ 748278 w 4844"/>
                <a:gd name="T53" fmla="*/ 132367 h 6318"/>
                <a:gd name="T54" fmla="*/ 678580 w 4844"/>
                <a:gd name="T55" fmla="*/ 57892 h 6318"/>
                <a:gd name="T56" fmla="*/ 591984 w 4844"/>
                <a:gd name="T57" fmla="*/ 6935 h 6318"/>
                <a:gd name="T58" fmla="*/ 606769 w 4844"/>
                <a:gd name="T59" fmla="*/ 19900 h 6318"/>
                <a:gd name="T60" fmla="*/ 679183 w 4844"/>
                <a:gd name="T61" fmla="*/ 88044 h 6318"/>
                <a:gd name="T62" fmla="*/ 730175 w 4844"/>
                <a:gd name="T63" fmla="*/ 175786 h 6318"/>
                <a:gd name="T64" fmla="*/ 756425 w 4844"/>
                <a:gd name="T65" fmla="*/ 299710 h 6318"/>
                <a:gd name="T66" fmla="*/ 738019 w 4844"/>
                <a:gd name="T67" fmla="*/ 464340 h 6318"/>
                <a:gd name="T68" fmla="*/ 656252 w 4844"/>
                <a:gd name="T69" fmla="*/ 673594 h 6318"/>
                <a:gd name="T70" fmla="*/ 602243 w 4844"/>
                <a:gd name="T71" fmla="*/ 735104 h 6318"/>
                <a:gd name="T72" fmla="*/ 604657 w 4844"/>
                <a:gd name="T73" fmla="*/ 637714 h 6318"/>
                <a:gd name="T74" fmla="*/ 587459 w 4844"/>
                <a:gd name="T75" fmla="*/ 550273 h 6318"/>
                <a:gd name="T76" fmla="*/ 548536 w 4844"/>
                <a:gd name="T77" fmla="*/ 464642 h 6318"/>
                <a:gd name="T78" fmla="*/ 442027 w 4844"/>
                <a:gd name="T79" fmla="*/ 338305 h 6318"/>
                <a:gd name="T80" fmla="*/ 308665 w 4844"/>
                <a:gd name="T81" fmla="*/ 244231 h 6318"/>
                <a:gd name="T82" fmla="*/ 160518 w 4844"/>
                <a:gd name="T83" fmla="*/ 174278 h 6318"/>
                <a:gd name="T84" fmla="*/ 0 w 4844"/>
                <a:gd name="T85" fmla="*/ 123925 h 6318"/>
                <a:gd name="T86" fmla="*/ 25647 w 4844"/>
                <a:gd name="T87" fmla="*/ 404639 h 6318"/>
                <a:gd name="T88" fmla="*/ 84181 w 4844"/>
                <a:gd name="T89" fmla="*/ 609672 h 6318"/>
                <a:gd name="T90" fmla="*/ 165647 w 4844"/>
                <a:gd name="T91" fmla="*/ 749577 h 6318"/>
                <a:gd name="T92" fmla="*/ 259484 w 4844"/>
                <a:gd name="T93" fmla="*/ 837018 h 6318"/>
                <a:gd name="T94" fmla="*/ 355130 w 4844"/>
                <a:gd name="T95" fmla="*/ 883452 h 6318"/>
                <a:gd name="T96" fmla="*/ 442631 w 4844"/>
                <a:gd name="T97" fmla="*/ 900337 h 6318"/>
                <a:gd name="T98" fmla="*/ 486984 w 4844"/>
                <a:gd name="T99" fmla="*/ 950691 h 6318"/>
                <a:gd name="T100" fmla="*/ 416682 w 4844"/>
                <a:gd name="T101" fmla="*/ 1097229 h 6318"/>
                <a:gd name="T102" fmla="*/ 376251 w 4844"/>
                <a:gd name="T103" fmla="*/ 1234119 h 6318"/>
                <a:gd name="T104" fmla="*/ 360863 w 4844"/>
                <a:gd name="T105" fmla="*/ 1359853 h 6318"/>
                <a:gd name="T106" fmla="*/ 366294 w 4844"/>
                <a:gd name="T107" fmla="*/ 1474430 h 6318"/>
                <a:gd name="T108" fmla="*/ 400993 w 4844"/>
                <a:gd name="T109" fmla="*/ 1619763 h 6318"/>
                <a:gd name="T110" fmla="*/ 421510 w 4844"/>
                <a:gd name="T111" fmla="*/ 1735848 h 6318"/>
                <a:gd name="T112" fmla="*/ 300216 w 4844"/>
                <a:gd name="T113" fmla="*/ 1770522 h 6318"/>
                <a:gd name="T114" fmla="*/ 209699 w 4844"/>
                <a:gd name="T115" fmla="*/ 1820273 h 6318"/>
                <a:gd name="T116" fmla="*/ 158104 w 4844"/>
                <a:gd name="T117" fmla="*/ 1882386 h 6318"/>
                <a:gd name="T118" fmla="*/ 1013193 w 4844"/>
                <a:gd name="T119" fmla="*/ 1873642 h 6318"/>
                <a:gd name="T120" fmla="*/ 952848 w 4844"/>
                <a:gd name="T121" fmla="*/ 1811227 h 6318"/>
                <a:gd name="T122" fmla="*/ 852373 w 4844"/>
                <a:gd name="T123" fmla="*/ 1761778 h 6318"/>
                <a:gd name="T124" fmla="*/ 720218 w 4844"/>
                <a:gd name="T125" fmla="*/ 1730119 h 631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4844" h="6318">
                  <a:moveTo>
                    <a:pt x="2116" y="4309"/>
                  </a:moveTo>
                  <a:lnTo>
                    <a:pt x="2116" y="4309"/>
                  </a:lnTo>
                  <a:lnTo>
                    <a:pt x="2133" y="4322"/>
                  </a:lnTo>
                  <a:lnTo>
                    <a:pt x="2153" y="4335"/>
                  </a:lnTo>
                  <a:lnTo>
                    <a:pt x="2181" y="4353"/>
                  </a:lnTo>
                  <a:lnTo>
                    <a:pt x="2217" y="4374"/>
                  </a:lnTo>
                  <a:lnTo>
                    <a:pt x="2259" y="4396"/>
                  </a:lnTo>
                  <a:lnTo>
                    <a:pt x="2308" y="4421"/>
                  </a:lnTo>
                  <a:lnTo>
                    <a:pt x="2335" y="4433"/>
                  </a:lnTo>
                  <a:lnTo>
                    <a:pt x="2364" y="4444"/>
                  </a:lnTo>
                  <a:lnTo>
                    <a:pt x="2393" y="4456"/>
                  </a:lnTo>
                  <a:lnTo>
                    <a:pt x="2425" y="4468"/>
                  </a:lnTo>
                  <a:lnTo>
                    <a:pt x="2458" y="4480"/>
                  </a:lnTo>
                  <a:lnTo>
                    <a:pt x="2492" y="4490"/>
                  </a:lnTo>
                  <a:lnTo>
                    <a:pt x="2528" y="4500"/>
                  </a:lnTo>
                  <a:lnTo>
                    <a:pt x="2565" y="4509"/>
                  </a:lnTo>
                  <a:lnTo>
                    <a:pt x="2604" y="4518"/>
                  </a:lnTo>
                  <a:lnTo>
                    <a:pt x="2643" y="4526"/>
                  </a:lnTo>
                  <a:lnTo>
                    <a:pt x="2684" y="4531"/>
                  </a:lnTo>
                  <a:lnTo>
                    <a:pt x="2726" y="4537"/>
                  </a:lnTo>
                  <a:lnTo>
                    <a:pt x="2770" y="4540"/>
                  </a:lnTo>
                  <a:lnTo>
                    <a:pt x="2813" y="4542"/>
                  </a:lnTo>
                  <a:lnTo>
                    <a:pt x="2859" y="4543"/>
                  </a:lnTo>
                  <a:lnTo>
                    <a:pt x="2906" y="4542"/>
                  </a:lnTo>
                  <a:lnTo>
                    <a:pt x="2954" y="4540"/>
                  </a:lnTo>
                  <a:lnTo>
                    <a:pt x="3002" y="4535"/>
                  </a:lnTo>
                  <a:lnTo>
                    <a:pt x="3051" y="4528"/>
                  </a:lnTo>
                  <a:lnTo>
                    <a:pt x="3101" y="4519"/>
                  </a:lnTo>
                  <a:lnTo>
                    <a:pt x="3152" y="4508"/>
                  </a:lnTo>
                  <a:lnTo>
                    <a:pt x="3205" y="4494"/>
                  </a:lnTo>
                  <a:lnTo>
                    <a:pt x="3257" y="4479"/>
                  </a:lnTo>
                  <a:lnTo>
                    <a:pt x="3311" y="4460"/>
                  </a:lnTo>
                  <a:lnTo>
                    <a:pt x="3366" y="4439"/>
                  </a:lnTo>
                  <a:lnTo>
                    <a:pt x="3420" y="4414"/>
                  </a:lnTo>
                  <a:lnTo>
                    <a:pt x="3476" y="4387"/>
                  </a:lnTo>
                  <a:lnTo>
                    <a:pt x="3532" y="4357"/>
                  </a:lnTo>
                  <a:lnTo>
                    <a:pt x="3589" y="4324"/>
                  </a:lnTo>
                  <a:lnTo>
                    <a:pt x="3646" y="4287"/>
                  </a:lnTo>
                  <a:lnTo>
                    <a:pt x="3704" y="4247"/>
                  </a:lnTo>
                  <a:lnTo>
                    <a:pt x="3762" y="4202"/>
                  </a:lnTo>
                  <a:lnTo>
                    <a:pt x="3821" y="4155"/>
                  </a:lnTo>
                  <a:lnTo>
                    <a:pt x="3850" y="4130"/>
                  </a:lnTo>
                  <a:lnTo>
                    <a:pt x="3880" y="4104"/>
                  </a:lnTo>
                  <a:lnTo>
                    <a:pt x="3909" y="4077"/>
                  </a:lnTo>
                  <a:lnTo>
                    <a:pt x="3939" y="4048"/>
                  </a:lnTo>
                  <a:lnTo>
                    <a:pt x="3969" y="4019"/>
                  </a:lnTo>
                  <a:lnTo>
                    <a:pt x="3998" y="3989"/>
                  </a:lnTo>
                  <a:lnTo>
                    <a:pt x="4028" y="3959"/>
                  </a:lnTo>
                  <a:lnTo>
                    <a:pt x="4058" y="3927"/>
                  </a:lnTo>
                  <a:lnTo>
                    <a:pt x="4088" y="3893"/>
                  </a:lnTo>
                  <a:lnTo>
                    <a:pt x="4118" y="3859"/>
                  </a:lnTo>
                  <a:lnTo>
                    <a:pt x="4149" y="3824"/>
                  </a:lnTo>
                  <a:lnTo>
                    <a:pt x="4179" y="3787"/>
                  </a:lnTo>
                  <a:lnTo>
                    <a:pt x="4209" y="3749"/>
                  </a:lnTo>
                  <a:lnTo>
                    <a:pt x="4239" y="3710"/>
                  </a:lnTo>
                  <a:lnTo>
                    <a:pt x="4269" y="3671"/>
                  </a:lnTo>
                  <a:lnTo>
                    <a:pt x="4300" y="3630"/>
                  </a:lnTo>
                  <a:lnTo>
                    <a:pt x="4330" y="3588"/>
                  </a:lnTo>
                  <a:lnTo>
                    <a:pt x="4361" y="3544"/>
                  </a:lnTo>
                  <a:lnTo>
                    <a:pt x="4391" y="3500"/>
                  </a:lnTo>
                  <a:lnTo>
                    <a:pt x="4421" y="3454"/>
                  </a:lnTo>
                  <a:lnTo>
                    <a:pt x="4451" y="3407"/>
                  </a:lnTo>
                  <a:lnTo>
                    <a:pt x="4482" y="3358"/>
                  </a:lnTo>
                  <a:lnTo>
                    <a:pt x="4512" y="3309"/>
                  </a:lnTo>
                  <a:lnTo>
                    <a:pt x="4542" y="3257"/>
                  </a:lnTo>
                  <a:lnTo>
                    <a:pt x="4572" y="3206"/>
                  </a:lnTo>
                  <a:lnTo>
                    <a:pt x="4603" y="3153"/>
                  </a:lnTo>
                  <a:lnTo>
                    <a:pt x="4633" y="3097"/>
                  </a:lnTo>
                  <a:lnTo>
                    <a:pt x="4664" y="3041"/>
                  </a:lnTo>
                  <a:lnTo>
                    <a:pt x="4694" y="2984"/>
                  </a:lnTo>
                  <a:lnTo>
                    <a:pt x="4724" y="2925"/>
                  </a:lnTo>
                  <a:lnTo>
                    <a:pt x="4784" y="2804"/>
                  </a:lnTo>
                  <a:lnTo>
                    <a:pt x="4844" y="2675"/>
                  </a:lnTo>
                  <a:lnTo>
                    <a:pt x="4813" y="2671"/>
                  </a:lnTo>
                  <a:lnTo>
                    <a:pt x="4778" y="2665"/>
                  </a:lnTo>
                  <a:lnTo>
                    <a:pt x="4728" y="2659"/>
                  </a:lnTo>
                  <a:lnTo>
                    <a:pt x="4667" y="2651"/>
                  </a:lnTo>
                  <a:lnTo>
                    <a:pt x="4595" y="2643"/>
                  </a:lnTo>
                  <a:lnTo>
                    <a:pt x="4513" y="2636"/>
                  </a:lnTo>
                  <a:lnTo>
                    <a:pt x="4423" y="2630"/>
                  </a:lnTo>
                  <a:lnTo>
                    <a:pt x="4324" y="2625"/>
                  </a:lnTo>
                  <a:lnTo>
                    <a:pt x="4272" y="2624"/>
                  </a:lnTo>
                  <a:lnTo>
                    <a:pt x="4219" y="2624"/>
                  </a:lnTo>
                  <a:lnTo>
                    <a:pt x="4163" y="2624"/>
                  </a:lnTo>
                  <a:lnTo>
                    <a:pt x="4107" y="2624"/>
                  </a:lnTo>
                  <a:lnTo>
                    <a:pt x="4049" y="2626"/>
                  </a:lnTo>
                  <a:lnTo>
                    <a:pt x="3990" y="2628"/>
                  </a:lnTo>
                  <a:lnTo>
                    <a:pt x="3930" y="2632"/>
                  </a:lnTo>
                  <a:lnTo>
                    <a:pt x="3870" y="2636"/>
                  </a:lnTo>
                  <a:lnTo>
                    <a:pt x="3808" y="2642"/>
                  </a:lnTo>
                  <a:lnTo>
                    <a:pt x="3746" y="2648"/>
                  </a:lnTo>
                  <a:lnTo>
                    <a:pt x="3683" y="2657"/>
                  </a:lnTo>
                  <a:lnTo>
                    <a:pt x="3620" y="2666"/>
                  </a:lnTo>
                  <a:lnTo>
                    <a:pt x="3557" y="2677"/>
                  </a:lnTo>
                  <a:lnTo>
                    <a:pt x="3494" y="2690"/>
                  </a:lnTo>
                  <a:lnTo>
                    <a:pt x="3430" y="2704"/>
                  </a:lnTo>
                  <a:lnTo>
                    <a:pt x="3367" y="2720"/>
                  </a:lnTo>
                  <a:lnTo>
                    <a:pt x="3303" y="2737"/>
                  </a:lnTo>
                  <a:lnTo>
                    <a:pt x="3241" y="2756"/>
                  </a:lnTo>
                  <a:lnTo>
                    <a:pt x="3178" y="2777"/>
                  </a:lnTo>
                  <a:lnTo>
                    <a:pt x="3117" y="2800"/>
                  </a:lnTo>
                  <a:lnTo>
                    <a:pt x="3055" y="2825"/>
                  </a:lnTo>
                  <a:lnTo>
                    <a:pt x="2995" y="2851"/>
                  </a:lnTo>
                  <a:lnTo>
                    <a:pt x="2936" y="2880"/>
                  </a:lnTo>
                  <a:lnTo>
                    <a:pt x="2877" y="2913"/>
                  </a:lnTo>
                  <a:lnTo>
                    <a:pt x="2820" y="2946"/>
                  </a:lnTo>
                  <a:lnTo>
                    <a:pt x="2792" y="2964"/>
                  </a:lnTo>
                  <a:lnTo>
                    <a:pt x="2764" y="2982"/>
                  </a:lnTo>
                  <a:lnTo>
                    <a:pt x="2738" y="3001"/>
                  </a:lnTo>
                  <a:lnTo>
                    <a:pt x="2711" y="3020"/>
                  </a:lnTo>
                  <a:lnTo>
                    <a:pt x="2684" y="3041"/>
                  </a:lnTo>
                  <a:lnTo>
                    <a:pt x="2658" y="3061"/>
                  </a:lnTo>
                  <a:lnTo>
                    <a:pt x="2632" y="3082"/>
                  </a:lnTo>
                  <a:lnTo>
                    <a:pt x="2607" y="3105"/>
                  </a:lnTo>
                  <a:lnTo>
                    <a:pt x="2582" y="3128"/>
                  </a:lnTo>
                  <a:lnTo>
                    <a:pt x="2558" y="3152"/>
                  </a:lnTo>
                  <a:lnTo>
                    <a:pt x="2533" y="3175"/>
                  </a:lnTo>
                  <a:lnTo>
                    <a:pt x="2510" y="3199"/>
                  </a:lnTo>
                  <a:lnTo>
                    <a:pt x="2488" y="3225"/>
                  </a:lnTo>
                  <a:lnTo>
                    <a:pt x="2465" y="3252"/>
                  </a:lnTo>
                  <a:lnTo>
                    <a:pt x="2443" y="3279"/>
                  </a:lnTo>
                  <a:lnTo>
                    <a:pt x="2422" y="3307"/>
                  </a:lnTo>
                  <a:lnTo>
                    <a:pt x="2402" y="3334"/>
                  </a:lnTo>
                  <a:lnTo>
                    <a:pt x="2382" y="3363"/>
                  </a:lnTo>
                  <a:lnTo>
                    <a:pt x="2362" y="3394"/>
                  </a:lnTo>
                  <a:lnTo>
                    <a:pt x="2343" y="3424"/>
                  </a:lnTo>
                  <a:lnTo>
                    <a:pt x="2325" y="3456"/>
                  </a:lnTo>
                  <a:lnTo>
                    <a:pt x="2307" y="3487"/>
                  </a:lnTo>
                  <a:lnTo>
                    <a:pt x="2290" y="3521"/>
                  </a:lnTo>
                  <a:lnTo>
                    <a:pt x="2275" y="3554"/>
                  </a:lnTo>
                  <a:lnTo>
                    <a:pt x="2259" y="3589"/>
                  </a:lnTo>
                  <a:lnTo>
                    <a:pt x="2243" y="3624"/>
                  </a:lnTo>
                  <a:lnTo>
                    <a:pt x="2230" y="3660"/>
                  </a:lnTo>
                  <a:lnTo>
                    <a:pt x="2217" y="3698"/>
                  </a:lnTo>
                  <a:lnTo>
                    <a:pt x="2204" y="3736"/>
                  </a:lnTo>
                  <a:lnTo>
                    <a:pt x="2192" y="3774"/>
                  </a:lnTo>
                  <a:lnTo>
                    <a:pt x="2181" y="3814"/>
                  </a:lnTo>
                  <a:lnTo>
                    <a:pt x="2171" y="3854"/>
                  </a:lnTo>
                  <a:lnTo>
                    <a:pt x="2162" y="3895"/>
                  </a:lnTo>
                  <a:lnTo>
                    <a:pt x="2153" y="3938"/>
                  </a:lnTo>
                  <a:lnTo>
                    <a:pt x="2145" y="3981"/>
                  </a:lnTo>
                  <a:lnTo>
                    <a:pt x="2139" y="4025"/>
                  </a:lnTo>
                  <a:lnTo>
                    <a:pt x="2133" y="4069"/>
                  </a:lnTo>
                  <a:lnTo>
                    <a:pt x="2127" y="4116"/>
                  </a:lnTo>
                  <a:lnTo>
                    <a:pt x="2123" y="4163"/>
                  </a:lnTo>
                  <a:lnTo>
                    <a:pt x="2121" y="4210"/>
                  </a:lnTo>
                  <a:lnTo>
                    <a:pt x="2117" y="4259"/>
                  </a:lnTo>
                  <a:lnTo>
                    <a:pt x="2116" y="4309"/>
                  </a:lnTo>
                  <a:close/>
                  <a:moveTo>
                    <a:pt x="2334" y="5731"/>
                  </a:moveTo>
                  <a:lnTo>
                    <a:pt x="2334" y="5731"/>
                  </a:lnTo>
                  <a:lnTo>
                    <a:pt x="2292" y="5674"/>
                  </a:lnTo>
                  <a:lnTo>
                    <a:pt x="2252" y="5615"/>
                  </a:lnTo>
                  <a:lnTo>
                    <a:pt x="2213" y="5554"/>
                  </a:lnTo>
                  <a:lnTo>
                    <a:pt x="2174" y="5489"/>
                  </a:lnTo>
                  <a:lnTo>
                    <a:pt x="2136" y="5424"/>
                  </a:lnTo>
                  <a:lnTo>
                    <a:pt x="2101" y="5355"/>
                  </a:lnTo>
                  <a:lnTo>
                    <a:pt x="2066" y="5285"/>
                  </a:lnTo>
                  <a:lnTo>
                    <a:pt x="2034" y="5212"/>
                  </a:lnTo>
                  <a:lnTo>
                    <a:pt x="2017" y="5175"/>
                  </a:lnTo>
                  <a:lnTo>
                    <a:pt x="2002" y="5137"/>
                  </a:lnTo>
                  <a:lnTo>
                    <a:pt x="1988" y="5099"/>
                  </a:lnTo>
                  <a:lnTo>
                    <a:pt x="1973" y="5060"/>
                  </a:lnTo>
                  <a:lnTo>
                    <a:pt x="1960" y="5020"/>
                  </a:lnTo>
                  <a:lnTo>
                    <a:pt x="1947" y="4980"/>
                  </a:lnTo>
                  <a:lnTo>
                    <a:pt x="1934" y="4939"/>
                  </a:lnTo>
                  <a:lnTo>
                    <a:pt x="1922" y="4898"/>
                  </a:lnTo>
                  <a:lnTo>
                    <a:pt x="1911" y="4857"/>
                  </a:lnTo>
                  <a:lnTo>
                    <a:pt x="1901" y="4815"/>
                  </a:lnTo>
                  <a:lnTo>
                    <a:pt x="1891" y="4771"/>
                  </a:lnTo>
                  <a:lnTo>
                    <a:pt x="1882" y="4728"/>
                  </a:lnTo>
                  <a:lnTo>
                    <a:pt x="1874" y="4684"/>
                  </a:lnTo>
                  <a:lnTo>
                    <a:pt x="1866" y="4639"/>
                  </a:lnTo>
                  <a:lnTo>
                    <a:pt x="1860" y="4594"/>
                  </a:lnTo>
                  <a:lnTo>
                    <a:pt x="1854" y="4548"/>
                  </a:lnTo>
                  <a:lnTo>
                    <a:pt x="1848" y="4502"/>
                  </a:lnTo>
                  <a:lnTo>
                    <a:pt x="1844" y="4455"/>
                  </a:lnTo>
                  <a:lnTo>
                    <a:pt x="1841" y="4409"/>
                  </a:lnTo>
                  <a:lnTo>
                    <a:pt x="1838" y="4361"/>
                  </a:lnTo>
                  <a:lnTo>
                    <a:pt x="1837" y="4311"/>
                  </a:lnTo>
                  <a:lnTo>
                    <a:pt x="1836" y="4262"/>
                  </a:lnTo>
                  <a:lnTo>
                    <a:pt x="1837" y="4213"/>
                  </a:lnTo>
                  <a:lnTo>
                    <a:pt x="1838" y="4163"/>
                  </a:lnTo>
                  <a:lnTo>
                    <a:pt x="1841" y="4112"/>
                  </a:lnTo>
                  <a:lnTo>
                    <a:pt x="1844" y="4061"/>
                  </a:lnTo>
                  <a:lnTo>
                    <a:pt x="1850" y="4009"/>
                  </a:lnTo>
                  <a:lnTo>
                    <a:pt x="1855" y="3957"/>
                  </a:lnTo>
                  <a:lnTo>
                    <a:pt x="1862" y="3904"/>
                  </a:lnTo>
                  <a:lnTo>
                    <a:pt x="1870" y="3851"/>
                  </a:lnTo>
                  <a:lnTo>
                    <a:pt x="1879" y="3796"/>
                  </a:lnTo>
                  <a:lnTo>
                    <a:pt x="1889" y="3742"/>
                  </a:lnTo>
                  <a:lnTo>
                    <a:pt x="1901" y="3687"/>
                  </a:lnTo>
                  <a:lnTo>
                    <a:pt x="1913" y="3631"/>
                  </a:lnTo>
                  <a:lnTo>
                    <a:pt x="1927" y="3575"/>
                  </a:lnTo>
                  <a:lnTo>
                    <a:pt x="1942" y="3518"/>
                  </a:lnTo>
                  <a:lnTo>
                    <a:pt x="1959" y="3460"/>
                  </a:lnTo>
                  <a:lnTo>
                    <a:pt x="1977" y="3404"/>
                  </a:lnTo>
                  <a:lnTo>
                    <a:pt x="1996" y="3344"/>
                  </a:lnTo>
                  <a:lnTo>
                    <a:pt x="2017" y="3285"/>
                  </a:lnTo>
                  <a:lnTo>
                    <a:pt x="2038" y="3226"/>
                  </a:lnTo>
                  <a:lnTo>
                    <a:pt x="2062" y="3166"/>
                  </a:lnTo>
                  <a:lnTo>
                    <a:pt x="2086" y="3106"/>
                  </a:lnTo>
                  <a:lnTo>
                    <a:pt x="2113" y="3044"/>
                  </a:lnTo>
                  <a:lnTo>
                    <a:pt x="2141" y="2983"/>
                  </a:lnTo>
                  <a:lnTo>
                    <a:pt x="2170" y="2921"/>
                  </a:lnTo>
                  <a:lnTo>
                    <a:pt x="2201" y="2858"/>
                  </a:lnTo>
                  <a:lnTo>
                    <a:pt x="2232" y="2795"/>
                  </a:lnTo>
                  <a:lnTo>
                    <a:pt x="2288" y="2685"/>
                  </a:lnTo>
                  <a:lnTo>
                    <a:pt x="2340" y="2579"/>
                  </a:lnTo>
                  <a:lnTo>
                    <a:pt x="2387" y="2476"/>
                  </a:lnTo>
                  <a:lnTo>
                    <a:pt x="2432" y="2374"/>
                  </a:lnTo>
                  <a:lnTo>
                    <a:pt x="2472" y="2276"/>
                  </a:lnTo>
                  <a:lnTo>
                    <a:pt x="2508" y="2180"/>
                  </a:lnTo>
                  <a:lnTo>
                    <a:pt x="2541" y="2087"/>
                  </a:lnTo>
                  <a:lnTo>
                    <a:pt x="2571" y="1996"/>
                  </a:lnTo>
                  <a:lnTo>
                    <a:pt x="2597" y="1909"/>
                  </a:lnTo>
                  <a:lnTo>
                    <a:pt x="2620" y="1823"/>
                  </a:lnTo>
                  <a:lnTo>
                    <a:pt x="2640" y="1741"/>
                  </a:lnTo>
                  <a:lnTo>
                    <a:pt x="2658" y="1660"/>
                  </a:lnTo>
                  <a:lnTo>
                    <a:pt x="2672" y="1582"/>
                  </a:lnTo>
                  <a:lnTo>
                    <a:pt x="2684" y="1506"/>
                  </a:lnTo>
                  <a:lnTo>
                    <a:pt x="2693" y="1433"/>
                  </a:lnTo>
                  <a:lnTo>
                    <a:pt x="2698" y="1361"/>
                  </a:lnTo>
                  <a:lnTo>
                    <a:pt x="2702" y="1293"/>
                  </a:lnTo>
                  <a:lnTo>
                    <a:pt x="2704" y="1226"/>
                  </a:lnTo>
                  <a:lnTo>
                    <a:pt x="2703" y="1162"/>
                  </a:lnTo>
                  <a:lnTo>
                    <a:pt x="2700" y="1100"/>
                  </a:lnTo>
                  <a:lnTo>
                    <a:pt x="2694" y="1040"/>
                  </a:lnTo>
                  <a:lnTo>
                    <a:pt x="2686" y="982"/>
                  </a:lnTo>
                  <a:lnTo>
                    <a:pt x="2677" y="926"/>
                  </a:lnTo>
                  <a:lnTo>
                    <a:pt x="2666" y="873"/>
                  </a:lnTo>
                  <a:lnTo>
                    <a:pt x="2654" y="820"/>
                  </a:lnTo>
                  <a:lnTo>
                    <a:pt x="2639" y="771"/>
                  </a:lnTo>
                  <a:lnTo>
                    <a:pt x="2624" y="723"/>
                  </a:lnTo>
                  <a:lnTo>
                    <a:pt x="2607" y="677"/>
                  </a:lnTo>
                  <a:lnTo>
                    <a:pt x="2588" y="633"/>
                  </a:lnTo>
                  <a:lnTo>
                    <a:pt x="2568" y="591"/>
                  </a:lnTo>
                  <a:lnTo>
                    <a:pt x="2548" y="551"/>
                  </a:lnTo>
                  <a:lnTo>
                    <a:pt x="2526" y="511"/>
                  </a:lnTo>
                  <a:lnTo>
                    <a:pt x="2503" y="475"/>
                  </a:lnTo>
                  <a:lnTo>
                    <a:pt x="2480" y="439"/>
                  </a:lnTo>
                  <a:lnTo>
                    <a:pt x="2455" y="406"/>
                  </a:lnTo>
                  <a:lnTo>
                    <a:pt x="2431" y="373"/>
                  </a:lnTo>
                  <a:lnTo>
                    <a:pt x="2405" y="343"/>
                  </a:lnTo>
                  <a:lnTo>
                    <a:pt x="2379" y="314"/>
                  </a:lnTo>
                  <a:lnTo>
                    <a:pt x="2354" y="287"/>
                  </a:lnTo>
                  <a:lnTo>
                    <a:pt x="2327" y="262"/>
                  </a:lnTo>
                  <a:lnTo>
                    <a:pt x="2301" y="237"/>
                  </a:lnTo>
                  <a:lnTo>
                    <a:pt x="2275" y="214"/>
                  </a:lnTo>
                  <a:lnTo>
                    <a:pt x="2249" y="192"/>
                  </a:lnTo>
                  <a:lnTo>
                    <a:pt x="2223" y="172"/>
                  </a:lnTo>
                  <a:lnTo>
                    <a:pt x="2197" y="153"/>
                  </a:lnTo>
                  <a:lnTo>
                    <a:pt x="2172" y="136"/>
                  </a:lnTo>
                  <a:lnTo>
                    <a:pt x="2147" y="119"/>
                  </a:lnTo>
                  <a:lnTo>
                    <a:pt x="2123" y="104"/>
                  </a:lnTo>
                  <a:lnTo>
                    <a:pt x="2076" y="78"/>
                  </a:lnTo>
                  <a:lnTo>
                    <a:pt x="2034" y="55"/>
                  </a:lnTo>
                  <a:lnTo>
                    <a:pt x="1996" y="36"/>
                  </a:lnTo>
                  <a:lnTo>
                    <a:pt x="1962" y="23"/>
                  </a:lnTo>
                  <a:lnTo>
                    <a:pt x="1935" y="12"/>
                  </a:lnTo>
                  <a:lnTo>
                    <a:pt x="1915" y="5"/>
                  </a:lnTo>
                  <a:lnTo>
                    <a:pt x="1898" y="0"/>
                  </a:lnTo>
                  <a:lnTo>
                    <a:pt x="1912" y="6"/>
                  </a:lnTo>
                  <a:lnTo>
                    <a:pt x="1930" y="15"/>
                  </a:lnTo>
                  <a:lnTo>
                    <a:pt x="1952" y="29"/>
                  </a:lnTo>
                  <a:lnTo>
                    <a:pt x="1980" y="45"/>
                  </a:lnTo>
                  <a:lnTo>
                    <a:pt x="2011" y="66"/>
                  </a:lnTo>
                  <a:lnTo>
                    <a:pt x="2047" y="92"/>
                  </a:lnTo>
                  <a:lnTo>
                    <a:pt x="2085" y="123"/>
                  </a:lnTo>
                  <a:lnTo>
                    <a:pt x="2125" y="158"/>
                  </a:lnTo>
                  <a:lnTo>
                    <a:pt x="2146" y="177"/>
                  </a:lnTo>
                  <a:lnTo>
                    <a:pt x="2168" y="197"/>
                  </a:lnTo>
                  <a:lnTo>
                    <a:pt x="2188" y="219"/>
                  </a:lnTo>
                  <a:lnTo>
                    <a:pt x="2209" y="242"/>
                  </a:lnTo>
                  <a:lnTo>
                    <a:pt x="2230" y="266"/>
                  </a:lnTo>
                  <a:lnTo>
                    <a:pt x="2251" y="292"/>
                  </a:lnTo>
                  <a:lnTo>
                    <a:pt x="2272" y="319"/>
                  </a:lnTo>
                  <a:lnTo>
                    <a:pt x="2292" y="346"/>
                  </a:lnTo>
                  <a:lnTo>
                    <a:pt x="2313" y="377"/>
                  </a:lnTo>
                  <a:lnTo>
                    <a:pt x="2331" y="407"/>
                  </a:lnTo>
                  <a:lnTo>
                    <a:pt x="2352" y="439"/>
                  </a:lnTo>
                  <a:lnTo>
                    <a:pt x="2369" y="474"/>
                  </a:lnTo>
                  <a:lnTo>
                    <a:pt x="2387" y="508"/>
                  </a:lnTo>
                  <a:lnTo>
                    <a:pt x="2404" y="545"/>
                  </a:lnTo>
                  <a:lnTo>
                    <a:pt x="2420" y="583"/>
                  </a:lnTo>
                  <a:lnTo>
                    <a:pt x="2435" y="622"/>
                  </a:lnTo>
                  <a:lnTo>
                    <a:pt x="2449" y="663"/>
                  </a:lnTo>
                  <a:lnTo>
                    <a:pt x="2461" y="706"/>
                  </a:lnTo>
                  <a:lnTo>
                    <a:pt x="2472" y="750"/>
                  </a:lnTo>
                  <a:lnTo>
                    <a:pt x="2482" y="796"/>
                  </a:lnTo>
                  <a:lnTo>
                    <a:pt x="2491" y="843"/>
                  </a:lnTo>
                  <a:lnTo>
                    <a:pt x="2498" y="892"/>
                  </a:lnTo>
                  <a:lnTo>
                    <a:pt x="2503" y="942"/>
                  </a:lnTo>
                  <a:lnTo>
                    <a:pt x="2507" y="994"/>
                  </a:lnTo>
                  <a:lnTo>
                    <a:pt x="2509" y="1048"/>
                  </a:lnTo>
                  <a:lnTo>
                    <a:pt x="2509" y="1104"/>
                  </a:lnTo>
                  <a:lnTo>
                    <a:pt x="2507" y="1161"/>
                  </a:lnTo>
                  <a:lnTo>
                    <a:pt x="2502" y="1220"/>
                  </a:lnTo>
                  <a:lnTo>
                    <a:pt x="2495" y="1280"/>
                  </a:lnTo>
                  <a:lnTo>
                    <a:pt x="2488" y="1342"/>
                  </a:lnTo>
                  <a:lnTo>
                    <a:pt x="2476" y="1406"/>
                  </a:lnTo>
                  <a:lnTo>
                    <a:pt x="2463" y="1472"/>
                  </a:lnTo>
                  <a:lnTo>
                    <a:pt x="2446" y="1540"/>
                  </a:lnTo>
                  <a:lnTo>
                    <a:pt x="2429" y="1609"/>
                  </a:lnTo>
                  <a:lnTo>
                    <a:pt x="2407" y="1680"/>
                  </a:lnTo>
                  <a:lnTo>
                    <a:pt x="2383" y="1754"/>
                  </a:lnTo>
                  <a:lnTo>
                    <a:pt x="2356" y="1829"/>
                  </a:lnTo>
                  <a:lnTo>
                    <a:pt x="2326" y="1906"/>
                  </a:lnTo>
                  <a:lnTo>
                    <a:pt x="2294" y="1985"/>
                  </a:lnTo>
                  <a:lnTo>
                    <a:pt x="2257" y="2066"/>
                  </a:lnTo>
                  <a:lnTo>
                    <a:pt x="2218" y="2149"/>
                  </a:lnTo>
                  <a:lnTo>
                    <a:pt x="2175" y="2234"/>
                  </a:lnTo>
                  <a:lnTo>
                    <a:pt x="2128" y="2321"/>
                  </a:lnTo>
                  <a:lnTo>
                    <a:pt x="2079" y="2409"/>
                  </a:lnTo>
                  <a:lnTo>
                    <a:pt x="2026" y="2500"/>
                  </a:lnTo>
                  <a:lnTo>
                    <a:pt x="1969" y="2593"/>
                  </a:lnTo>
                  <a:lnTo>
                    <a:pt x="1977" y="2554"/>
                  </a:lnTo>
                  <a:lnTo>
                    <a:pt x="1985" y="2515"/>
                  </a:lnTo>
                  <a:lnTo>
                    <a:pt x="1990" y="2476"/>
                  </a:lnTo>
                  <a:lnTo>
                    <a:pt x="1996" y="2438"/>
                  </a:lnTo>
                  <a:lnTo>
                    <a:pt x="2000" y="2401"/>
                  </a:lnTo>
                  <a:lnTo>
                    <a:pt x="2004" y="2363"/>
                  </a:lnTo>
                  <a:lnTo>
                    <a:pt x="2007" y="2327"/>
                  </a:lnTo>
                  <a:lnTo>
                    <a:pt x="2008" y="2290"/>
                  </a:lnTo>
                  <a:lnTo>
                    <a:pt x="2009" y="2255"/>
                  </a:lnTo>
                  <a:lnTo>
                    <a:pt x="2009" y="2219"/>
                  </a:lnTo>
                  <a:lnTo>
                    <a:pt x="2008" y="2185"/>
                  </a:lnTo>
                  <a:lnTo>
                    <a:pt x="2007" y="2150"/>
                  </a:lnTo>
                  <a:lnTo>
                    <a:pt x="2004" y="2115"/>
                  </a:lnTo>
                  <a:lnTo>
                    <a:pt x="2000" y="2082"/>
                  </a:lnTo>
                  <a:lnTo>
                    <a:pt x="1996" y="2048"/>
                  </a:lnTo>
                  <a:lnTo>
                    <a:pt x="1991" y="2015"/>
                  </a:lnTo>
                  <a:lnTo>
                    <a:pt x="1986" y="1983"/>
                  </a:lnTo>
                  <a:lnTo>
                    <a:pt x="1979" y="1950"/>
                  </a:lnTo>
                  <a:lnTo>
                    <a:pt x="1972" y="1919"/>
                  </a:lnTo>
                  <a:lnTo>
                    <a:pt x="1964" y="1888"/>
                  </a:lnTo>
                  <a:lnTo>
                    <a:pt x="1956" y="1857"/>
                  </a:lnTo>
                  <a:lnTo>
                    <a:pt x="1947" y="1825"/>
                  </a:lnTo>
                  <a:lnTo>
                    <a:pt x="1937" y="1795"/>
                  </a:lnTo>
                  <a:lnTo>
                    <a:pt x="1925" y="1766"/>
                  </a:lnTo>
                  <a:lnTo>
                    <a:pt x="1914" y="1736"/>
                  </a:lnTo>
                  <a:lnTo>
                    <a:pt x="1902" y="1707"/>
                  </a:lnTo>
                  <a:lnTo>
                    <a:pt x="1890" y="1679"/>
                  </a:lnTo>
                  <a:lnTo>
                    <a:pt x="1876" y="1650"/>
                  </a:lnTo>
                  <a:lnTo>
                    <a:pt x="1863" y="1622"/>
                  </a:lnTo>
                  <a:lnTo>
                    <a:pt x="1848" y="1596"/>
                  </a:lnTo>
                  <a:lnTo>
                    <a:pt x="1818" y="1541"/>
                  </a:lnTo>
                  <a:lnTo>
                    <a:pt x="1786" y="1489"/>
                  </a:lnTo>
                  <a:lnTo>
                    <a:pt x="1751" y="1438"/>
                  </a:lnTo>
                  <a:lnTo>
                    <a:pt x="1716" y="1388"/>
                  </a:lnTo>
                  <a:lnTo>
                    <a:pt x="1678" y="1340"/>
                  </a:lnTo>
                  <a:lnTo>
                    <a:pt x="1638" y="1293"/>
                  </a:lnTo>
                  <a:lnTo>
                    <a:pt x="1596" y="1249"/>
                  </a:lnTo>
                  <a:lnTo>
                    <a:pt x="1554" y="1205"/>
                  </a:lnTo>
                  <a:lnTo>
                    <a:pt x="1510" y="1163"/>
                  </a:lnTo>
                  <a:lnTo>
                    <a:pt x="1465" y="1122"/>
                  </a:lnTo>
                  <a:lnTo>
                    <a:pt x="1419" y="1081"/>
                  </a:lnTo>
                  <a:lnTo>
                    <a:pt x="1371" y="1044"/>
                  </a:lnTo>
                  <a:lnTo>
                    <a:pt x="1323" y="1006"/>
                  </a:lnTo>
                  <a:lnTo>
                    <a:pt x="1274" y="970"/>
                  </a:lnTo>
                  <a:lnTo>
                    <a:pt x="1225" y="935"/>
                  </a:lnTo>
                  <a:lnTo>
                    <a:pt x="1175" y="902"/>
                  </a:lnTo>
                  <a:lnTo>
                    <a:pt x="1125" y="871"/>
                  </a:lnTo>
                  <a:lnTo>
                    <a:pt x="1074" y="839"/>
                  </a:lnTo>
                  <a:lnTo>
                    <a:pt x="1023" y="810"/>
                  </a:lnTo>
                  <a:lnTo>
                    <a:pt x="973" y="781"/>
                  </a:lnTo>
                  <a:lnTo>
                    <a:pt x="922" y="755"/>
                  </a:lnTo>
                  <a:lnTo>
                    <a:pt x="871" y="729"/>
                  </a:lnTo>
                  <a:lnTo>
                    <a:pt x="821" y="703"/>
                  </a:lnTo>
                  <a:lnTo>
                    <a:pt x="771" y="680"/>
                  </a:lnTo>
                  <a:lnTo>
                    <a:pt x="722" y="658"/>
                  </a:lnTo>
                  <a:lnTo>
                    <a:pt x="673" y="635"/>
                  </a:lnTo>
                  <a:lnTo>
                    <a:pt x="625" y="615"/>
                  </a:lnTo>
                  <a:lnTo>
                    <a:pt x="532" y="578"/>
                  </a:lnTo>
                  <a:lnTo>
                    <a:pt x="444" y="545"/>
                  </a:lnTo>
                  <a:lnTo>
                    <a:pt x="360" y="515"/>
                  </a:lnTo>
                  <a:lnTo>
                    <a:pt x="283" y="489"/>
                  </a:lnTo>
                  <a:lnTo>
                    <a:pt x="214" y="468"/>
                  </a:lnTo>
                  <a:lnTo>
                    <a:pt x="153" y="450"/>
                  </a:lnTo>
                  <a:lnTo>
                    <a:pt x="101" y="436"/>
                  </a:lnTo>
                  <a:lnTo>
                    <a:pt x="27" y="417"/>
                  </a:lnTo>
                  <a:lnTo>
                    <a:pt x="0" y="411"/>
                  </a:lnTo>
                  <a:lnTo>
                    <a:pt x="3" y="528"/>
                  </a:lnTo>
                  <a:lnTo>
                    <a:pt x="8" y="642"/>
                  </a:lnTo>
                  <a:lnTo>
                    <a:pt x="15" y="752"/>
                  </a:lnTo>
                  <a:lnTo>
                    <a:pt x="22" y="858"/>
                  </a:lnTo>
                  <a:lnTo>
                    <a:pt x="32" y="962"/>
                  </a:lnTo>
                  <a:lnTo>
                    <a:pt x="44" y="1062"/>
                  </a:lnTo>
                  <a:lnTo>
                    <a:pt x="56" y="1158"/>
                  </a:lnTo>
                  <a:lnTo>
                    <a:pt x="69" y="1252"/>
                  </a:lnTo>
                  <a:lnTo>
                    <a:pt x="85" y="1342"/>
                  </a:lnTo>
                  <a:lnTo>
                    <a:pt x="102" y="1429"/>
                  </a:lnTo>
                  <a:lnTo>
                    <a:pt x="121" y="1514"/>
                  </a:lnTo>
                  <a:lnTo>
                    <a:pt x="140" y="1594"/>
                  </a:lnTo>
                  <a:lnTo>
                    <a:pt x="160" y="1673"/>
                  </a:lnTo>
                  <a:lnTo>
                    <a:pt x="182" y="1748"/>
                  </a:lnTo>
                  <a:lnTo>
                    <a:pt x="204" y="1821"/>
                  </a:lnTo>
                  <a:lnTo>
                    <a:pt x="229" y="1890"/>
                  </a:lnTo>
                  <a:lnTo>
                    <a:pt x="253" y="1957"/>
                  </a:lnTo>
                  <a:lnTo>
                    <a:pt x="279" y="2022"/>
                  </a:lnTo>
                  <a:lnTo>
                    <a:pt x="307" y="2083"/>
                  </a:lnTo>
                  <a:lnTo>
                    <a:pt x="334" y="2141"/>
                  </a:lnTo>
                  <a:lnTo>
                    <a:pt x="363" y="2198"/>
                  </a:lnTo>
                  <a:lnTo>
                    <a:pt x="392" y="2251"/>
                  </a:lnTo>
                  <a:lnTo>
                    <a:pt x="422" y="2303"/>
                  </a:lnTo>
                  <a:lnTo>
                    <a:pt x="453" y="2352"/>
                  </a:lnTo>
                  <a:lnTo>
                    <a:pt x="484" y="2399"/>
                  </a:lnTo>
                  <a:lnTo>
                    <a:pt x="517" y="2443"/>
                  </a:lnTo>
                  <a:lnTo>
                    <a:pt x="549" y="2486"/>
                  </a:lnTo>
                  <a:lnTo>
                    <a:pt x="582" y="2526"/>
                  </a:lnTo>
                  <a:lnTo>
                    <a:pt x="616" y="2564"/>
                  </a:lnTo>
                  <a:lnTo>
                    <a:pt x="649" y="2599"/>
                  </a:lnTo>
                  <a:lnTo>
                    <a:pt x="684" y="2634"/>
                  </a:lnTo>
                  <a:lnTo>
                    <a:pt x="718" y="2666"/>
                  </a:lnTo>
                  <a:lnTo>
                    <a:pt x="754" y="2696"/>
                  </a:lnTo>
                  <a:lnTo>
                    <a:pt x="789" y="2724"/>
                  </a:lnTo>
                  <a:lnTo>
                    <a:pt x="824" y="2751"/>
                  </a:lnTo>
                  <a:lnTo>
                    <a:pt x="860" y="2776"/>
                  </a:lnTo>
                  <a:lnTo>
                    <a:pt x="895" y="2799"/>
                  </a:lnTo>
                  <a:lnTo>
                    <a:pt x="930" y="2820"/>
                  </a:lnTo>
                  <a:lnTo>
                    <a:pt x="966" y="2840"/>
                  </a:lnTo>
                  <a:lnTo>
                    <a:pt x="1002" y="2858"/>
                  </a:lnTo>
                  <a:lnTo>
                    <a:pt x="1038" y="2875"/>
                  </a:lnTo>
                  <a:lnTo>
                    <a:pt x="1072" y="2891"/>
                  </a:lnTo>
                  <a:lnTo>
                    <a:pt x="1108" y="2905"/>
                  </a:lnTo>
                  <a:lnTo>
                    <a:pt x="1142" y="2917"/>
                  </a:lnTo>
                  <a:lnTo>
                    <a:pt x="1177" y="2930"/>
                  </a:lnTo>
                  <a:lnTo>
                    <a:pt x="1212" y="2940"/>
                  </a:lnTo>
                  <a:lnTo>
                    <a:pt x="1245" y="2949"/>
                  </a:lnTo>
                  <a:lnTo>
                    <a:pt x="1278" y="2957"/>
                  </a:lnTo>
                  <a:lnTo>
                    <a:pt x="1312" y="2964"/>
                  </a:lnTo>
                  <a:lnTo>
                    <a:pt x="1344" y="2971"/>
                  </a:lnTo>
                  <a:lnTo>
                    <a:pt x="1376" y="2975"/>
                  </a:lnTo>
                  <a:lnTo>
                    <a:pt x="1407" y="2980"/>
                  </a:lnTo>
                  <a:lnTo>
                    <a:pt x="1438" y="2983"/>
                  </a:lnTo>
                  <a:lnTo>
                    <a:pt x="1467" y="2986"/>
                  </a:lnTo>
                  <a:lnTo>
                    <a:pt x="1525" y="2990"/>
                  </a:lnTo>
                  <a:lnTo>
                    <a:pt x="1579" y="2991"/>
                  </a:lnTo>
                  <a:lnTo>
                    <a:pt x="1629" y="2990"/>
                  </a:lnTo>
                  <a:lnTo>
                    <a:pt x="1674" y="2986"/>
                  </a:lnTo>
                  <a:lnTo>
                    <a:pt x="1717" y="2983"/>
                  </a:lnTo>
                  <a:lnTo>
                    <a:pt x="1681" y="3040"/>
                  </a:lnTo>
                  <a:lnTo>
                    <a:pt x="1647" y="3097"/>
                  </a:lnTo>
                  <a:lnTo>
                    <a:pt x="1614" y="3153"/>
                  </a:lnTo>
                  <a:lnTo>
                    <a:pt x="1583" y="3208"/>
                  </a:lnTo>
                  <a:lnTo>
                    <a:pt x="1553" y="3263"/>
                  </a:lnTo>
                  <a:lnTo>
                    <a:pt x="1525" y="3319"/>
                  </a:lnTo>
                  <a:lnTo>
                    <a:pt x="1498" y="3373"/>
                  </a:lnTo>
                  <a:lnTo>
                    <a:pt x="1471" y="3427"/>
                  </a:lnTo>
                  <a:lnTo>
                    <a:pt x="1447" y="3481"/>
                  </a:lnTo>
                  <a:lnTo>
                    <a:pt x="1425" y="3534"/>
                  </a:lnTo>
                  <a:lnTo>
                    <a:pt x="1402" y="3587"/>
                  </a:lnTo>
                  <a:lnTo>
                    <a:pt x="1381" y="3639"/>
                  </a:lnTo>
                  <a:lnTo>
                    <a:pt x="1362" y="3691"/>
                  </a:lnTo>
                  <a:lnTo>
                    <a:pt x="1343" y="3743"/>
                  </a:lnTo>
                  <a:lnTo>
                    <a:pt x="1326" y="3794"/>
                  </a:lnTo>
                  <a:lnTo>
                    <a:pt x="1311" y="3845"/>
                  </a:lnTo>
                  <a:lnTo>
                    <a:pt x="1295" y="3895"/>
                  </a:lnTo>
                  <a:lnTo>
                    <a:pt x="1282" y="3946"/>
                  </a:lnTo>
                  <a:lnTo>
                    <a:pt x="1270" y="3995"/>
                  </a:lnTo>
                  <a:lnTo>
                    <a:pt x="1257" y="4044"/>
                  </a:lnTo>
                  <a:lnTo>
                    <a:pt x="1247" y="4093"/>
                  </a:lnTo>
                  <a:lnTo>
                    <a:pt x="1237" y="4141"/>
                  </a:lnTo>
                  <a:lnTo>
                    <a:pt x="1229" y="4189"/>
                  </a:lnTo>
                  <a:lnTo>
                    <a:pt x="1222" y="4236"/>
                  </a:lnTo>
                  <a:lnTo>
                    <a:pt x="1215" y="4282"/>
                  </a:lnTo>
                  <a:lnTo>
                    <a:pt x="1209" y="4329"/>
                  </a:lnTo>
                  <a:lnTo>
                    <a:pt x="1205" y="4375"/>
                  </a:lnTo>
                  <a:lnTo>
                    <a:pt x="1200" y="4421"/>
                  </a:lnTo>
                  <a:lnTo>
                    <a:pt x="1198" y="4465"/>
                  </a:lnTo>
                  <a:lnTo>
                    <a:pt x="1196" y="4510"/>
                  </a:lnTo>
                  <a:lnTo>
                    <a:pt x="1195" y="4555"/>
                  </a:lnTo>
                  <a:lnTo>
                    <a:pt x="1195" y="4598"/>
                  </a:lnTo>
                  <a:lnTo>
                    <a:pt x="1195" y="4641"/>
                  </a:lnTo>
                  <a:lnTo>
                    <a:pt x="1196" y="4684"/>
                  </a:lnTo>
                  <a:lnTo>
                    <a:pt x="1198" y="4726"/>
                  </a:lnTo>
                  <a:lnTo>
                    <a:pt x="1200" y="4768"/>
                  </a:lnTo>
                  <a:lnTo>
                    <a:pt x="1205" y="4809"/>
                  </a:lnTo>
                  <a:lnTo>
                    <a:pt x="1208" y="4850"/>
                  </a:lnTo>
                  <a:lnTo>
                    <a:pt x="1214" y="4890"/>
                  </a:lnTo>
                  <a:lnTo>
                    <a:pt x="1219" y="4931"/>
                  </a:lnTo>
                  <a:lnTo>
                    <a:pt x="1225" y="4970"/>
                  </a:lnTo>
                  <a:lnTo>
                    <a:pt x="1232" y="5009"/>
                  </a:lnTo>
                  <a:lnTo>
                    <a:pt x="1239" y="5048"/>
                  </a:lnTo>
                  <a:lnTo>
                    <a:pt x="1247" y="5086"/>
                  </a:lnTo>
                  <a:lnTo>
                    <a:pt x="1265" y="5160"/>
                  </a:lnTo>
                  <a:lnTo>
                    <a:pt x="1284" y="5233"/>
                  </a:lnTo>
                  <a:lnTo>
                    <a:pt x="1306" y="5303"/>
                  </a:lnTo>
                  <a:lnTo>
                    <a:pt x="1329" y="5372"/>
                  </a:lnTo>
                  <a:lnTo>
                    <a:pt x="1354" y="5438"/>
                  </a:lnTo>
                  <a:lnTo>
                    <a:pt x="1380" y="5503"/>
                  </a:lnTo>
                  <a:lnTo>
                    <a:pt x="1408" y="5565"/>
                  </a:lnTo>
                  <a:lnTo>
                    <a:pt x="1437" y="5625"/>
                  </a:lnTo>
                  <a:lnTo>
                    <a:pt x="1466" y="5685"/>
                  </a:lnTo>
                  <a:lnTo>
                    <a:pt x="1496" y="5740"/>
                  </a:lnTo>
                  <a:lnTo>
                    <a:pt x="1446" y="5748"/>
                  </a:lnTo>
                  <a:lnTo>
                    <a:pt x="1397" y="5757"/>
                  </a:lnTo>
                  <a:lnTo>
                    <a:pt x="1348" y="5767"/>
                  </a:lnTo>
                  <a:lnTo>
                    <a:pt x="1300" y="5777"/>
                  </a:lnTo>
                  <a:lnTo>
                    <a:pt x="1253" y="5789"/>
                  </a:lnTo>
                  <a:lnTo>
                    <a:pt x="1207" y="5800"/>
                  </a:lnTo>
                  <a:lnTo>
                    <a:pt x="1162" y="5814"/>
                  </a:lnTo>
                  <a:lnTo>
                    <a:pt x="1119" y="5827"/>
                  </a:lnTo>
                  <a:lnTo>
                    <a:pt x="1077" y="5841"/>
                  </a:lnTo>
                  <a:lnTo>
                    <a:pt x="1035" y="5856"/>
                  </a:lnTo>
                  <a:lnTo>
                    <a:pt x="995" y="5872"/>
                  </a:lnTo>
                  <a:lnTo>
                    <a:pt x="956" y="5887"/>
                  </a:lnTo>
                  <a:lnTo>
                    <a:pt x="919" y="5904"/>
                  </a:lnTo>
                  <a:lnTo>
                    <a:pt x="882" y="5922"/>
                  </a:lnTo>
                  <a:lnTo>
                    <a:pt x="848" y="5940"/>
                  </a:lnTo>
                  <a:lnTo>
                    <a:pt x="814" y="5958"/>
                  </a:lnTo>
                  <a:lnTo>
                    <a:pt x="782" y="5977"/>
                  </a:lnTo>
                  <a:lnTo>
                    <a:pt x="752" y="5997"/>
                  </a:lnTo>
                  <a:lnTo>
                    <a:pt x="723" y="6017"/>
                  </a:lnTo>
                  <a:lnTo>
                    <a:pt x="695" y="6037"/>
                  </a:lnTo>
                  <a:lnTo>
                    <a:pt x="669" y="6058"/>
                  </a:lnTo>
                  <a:lnTo>
                    <a:pt x="645" y="6080"/>
                  </a:lnTo>
                  <a:lnTo>
                    <a:pt x="623" y="6102"/>
                  </a:lnTo>
                  <a:lnTo>
                    <a:pt x="601" y="6125"/>
                  </a:lnTo>
                  <a:lnTo>
                    <a:pt x="582" y="6147"/>
                  </a:lnTo>
                  <a:lnTo>
                    <a:pt x="565" y="6171"/>
                  </a:lnTo>
                  <a:lnTo>
                    <a:pt x="550" y="6194"/>
                  </a:lnTo>
                  <a:lnTo>
                    <a:pt x="536" y="6219"/>
                  </a:lnTo>
                  <a:lnTo>
                    <a:pt x="524" y="6243"/>
                  </a:lnTo>
                  <a:lnTo>
                    <a:pt x="514" y="6268"/>
                  </a:lnTo>
                  <a:lnTo>
                    <a:pt x="507" y="6292"/>
                  </a:lnTo>
                  <a:lnTo>
                    <a:pt x="501" y="6318"/>
                  </a:lnTo>
                  <a:lnTo>
                    <a:pt x="3395" y="6318"/>
                  </a:lnTo>
                  <a:lnTo>
                    <a:pt x="3389" y="6292"/>
                  </a:lnTo>
                  <a:lnTo>
                    <a:pt x="3381" y="6266"/>
                  </a:lnTo>
                  <a:lnTo>
                    <a:pt x="3370" y="6240"/>
                  </a:lnTo>
                  <a:lnTo>
                    <a:pt x="3358" y="6214"/>
                  </a:lnTo>
                  <a:lnTo>
                    <a:pt x="3343" y="6190"/>
                  </a:lnTo>
                  <a:lnTo>
                    <a:pt x="3327" y="6165"/>
                  </a:lnTo>
                  <a:lnTo>
                    <a:pt x="3309" y="6141"/>
                  </a:lnTo>
                  <a:lnTo>
                    <a:pt x="3287" y="6117"/>
                  </a:lnTo>
                  <a:lnTo>
                    <a:pt x="3265" y="6094"/>
                  </a:lnTo>
                  <a:lnTo>
                    <a:pt x="3242" y="6072"/>
                  </a:lnTo>
                  <a:lnTo>
                    <a:pt x="3216" y="6049"/>
                  </a:lnTo>
                  <a:lnTo>
                    <a:pt x="3188" y="6028"/>
                  </a:lnTo>
                  <a:lnTo>
                    <a:pt x="3158" y="6007"/>
                  </a:lnTo>
                  <a:lnTo>
                    <a:pt x="3128" y="5986"/>
                  </a:lnTo>
                  <a:lnTo>
                    <a:pt x="3094" y="5966"/>
                  </a:lnTo>
                  <a:lnTo>
                    <a:pt x="3061" y="5947"/>
                  </a:lnTo>
                  <a:lnTo>
                    <a:pt x="3024" y="5928"/>
                  </a:lnTo>
                  <a:lnTo>
                    <a:pt x="2987" y="5909"/>
                  </a:lnTo>
                  <a:lnTo>
                    <a:pt x="2948" y="5892"/>
                  </a:lnTo>
                  <a:lnTo>
                    <a:pt x="2908" y="5874"/>
                  </a:lnTo>
                  <a:lnTo>
                    <a:pt x="2867" y="5858"/>
                  </a:lnTo>
                  <a:lnTo>
                    <a:pt x="2825" y="5843"/>
                  </a:lnTo>
                  <a:lnTo>
                    <a:pt x="2780" y="5828"/>
                  </a:lnTo>
                  <a:lnTo>
                    <a:pt x="2735" y="5814"/>
                  </a:lnTo>
                  <a:lnTo>
                    <a:pt x="2688" y="5800"/>
                  </a:lnTo>
                  <a:lnTo>
                    <a:pt x="2640" y="5788"/>
                  </a:lnTo>
                  <a:lnTo>
                    <a:pt x="2593" y="5777"/>
                  </a:lnTo>
                  <a:lnTo>
                    <a:pt x="2542" y="5766"/>
                  </a:lnTo>
                  <a:lnTo>
                    <a:pt x="2492" y="5756"/>
                  </a:lnTo>
                  <a:lnTo>
                    <a:pt x="2440" y="5747"/>
                  </a:lnTo>
                  <a:lnTo>
                    <a:pt x="2387" y="5738"/>
                  </a:lnTo>
                  <a:lnTo>
                    <a:pt x="2334" y="573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7" name="椭圆 16"/>
            <p:cNvSpPr>
              <a:spLocks noChangeAspect="1"/>
            </p:cNvSpPr>
            <p:nvPr/>
          </p:nvSpPr>
          <p:spPr>
            <a:xfrm>
              <a:off x="2225743" y="4572562"/>
              <a:ext cx="504000" cy="504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zh-CN" sz="1600" b="1" dirty="0"/>
                <a:t>02</a:t>
              </a:r>
              <a:endParaRPr lang="zh-CN" altLang="en-US" sz="1600" b="1" dirty="0"/>
            </a:p>
          </p:txBody>
        </p:sp>
      </p:grpSp>
      <p:sp>
        <p:nvSpPr>
          <p:cNvPr id="18" name="矩形 17"/>
          <p:cNvSpPr/>
          <p:nvPr/>
        </p:nvSpPr>
        <p:spPr>
          <a:xfrm>
            <a:off x="2193522" y="5068237"/>
            <a:ext cx="147653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帮助企业进行整体观察，重塑以客户为导向的业务链</a:t>
            </a:r>
          </a:p>
        </p:txBody>
      </p:sp>
      <p:grpSp>
        <p:nvGrpSpPr>
          <p:cNvPr id="38" name="组合 37"/>
          <p:cNvGrpSpPr/>
          <p:nvPr/>
        </p:nvGrpSpPr>
        <p:grpSpPr>
          <a:xfrm>
            <a:off x="4259920" y="3000573"/>
            <a:ext cx="661294" cy="1404657"/>
            <a:chOff x="3645557" y="3015045"/>
            <a:chExt cx="661294" cy="1404657"/>
          </a:xfrm>
          <a:solidFill>
            <a:srgbClr val="5D7381"/>
          </a:solidFill>
        </p:grpSpPr>
        <p:sp>
          <p:nvSpPr>
            <p:cNvPr id="19" name="KSO_Shape"/>
            <p:cNvSpPr/>
            <p:nvPr/>
          </p:nvSpPr>
          <p:spPr bwMode="auto">
            <a:xfrm>
              <a:off x="3645557" y="3015045"/>
              <a:ext cx="661294" cy="862557"/>
            </a:xfrm>
            <a:custGeom>
              <a:avLst/>
              <a:gdLst>
                <a:gd name="T0" fmla="*/ 704528 w 4844"/>
                <a:gd name="T1" fmla="*/ 1336636 h 6318"/>
                <a:gd name="T2" fmla="*/ 797459 w 4844"/>
                <a:gd name="T3" fmla="*/ 1364677 h 6318"/>
                <a:gd name="T4" fmla="*/ 920563 w 4844"/>
                <a:gd name="T5" fmla="*/ 1365280 h 6318"/>
                <a:gd name="T6" fmla="*/ 1065693 w 4844"/>
                <a:gd name="T7" fmla="*/ 1313720 h 6318"/>
                <a:gd name="T8" fmla="*/ 1188495 w 4844"/>
                <a:gd name="T9" fmla="*/ 1220551 h 6318"/>
                <a:gd name="T10" fmla="*/ 1269961 w 4844"/>
                <a:gd name="T11" fmla="*/ 1130396 h 6318"/>
                <a:gd name="T12" fmla="*/ 1352332 w 4844"/>
                <a:gd name="T13" fmla="*/ 1012502 h 6318"/>
                <a:gd name="T14" fmla="*/ 1443452 w 4844"/>
                <a:gd name="T15" fmla="*/ 845461 h 6318"/>
                <a:gd name="T16" fmla="*/ 1334530 w 4844"/>
                <a:gd name="T17" fmla="*/ 792996 h 6318"/>
                <a:gd name="T18" fmla="*/ 1167676 w 4844"/>
                <a:gd name="T19" fmla="*/ 794805 h 6318"/>
                <a:gd name="T20" fmla="*/ 996598 w 4844"/>
                <a:gd name="T21" fmla="*/ 825259 h 6318"/>
                <a:gd name="T22" fmla="*/ 842416 w 4844"/>
                <a:gd name="T23" fmla="*/ 893704 h 6318"/>
                <a:gd name="T24" fmla="*/ 771813 w 4844"/>
                <a:gd name="T25" fmla="*/ 950389 h 6318"/>
                <a:gd name="T26" fmla="*/ 712674 w 4844"/>
                <a:gd name="T27" fmla="*/ 1023357 h 6318"/>
                <a:gd name="T28" fmla="*/ 668924 w 4844"/>
                <a:gd name="T29" fmla="*/ 1115019 h 6318"/>
                <a:gd name="T30" fmla="*/ 643579 w 4844"/>
                <a:gd name="T31" fmla="*/ 1226883 h 6318"/>
                <a:gd name="T32" fmla="*/ 691554 w 4844"/>
                <a:gd name="T33" fmla="*/ 1710821 h 6318"/>
                <a:gd name="T34" fmla="*/ 604053 w 4844"/>
                <a:gd name="T35" fmla="*/ 1548906 h 6318"/>
                <a:gd name="T36" fmla="*/ 570562 w 4844"/>
                <a:gd name="T37" fmla="*/ 1438549 h 6318"/>
                <a:gd name="T38" fmla="*/ 554571 w 4844"/>
                <a:gd name="T39" fmla="*/ 1314926 h 6318"/>
                <a:gd name="T40" fmla="*/ 561812 w 4844"/>
                <a:gd name="T41" fmla="*/ 1177132 h 6318"/>
                <a:gd name="T42" fmla="*/ 596510 w 4844"/>
                <a:gd name="T43" fmla="*/ 1026372 h 6318"/>
                <a:gd name="T44" fmla="*/ 664097 w 4844"/>
                <a:gd name="T45" fmla="*/ 861743 h 6318"/>
                <a:gd name="T46" fmla="*/ 766683 w 4844"/>
                <a:gd name="T47" fmla="*/ 629271 h 6318"/>
                <a:gd name="T48" fmla="*/ 814054 w 4844"/>
                <a:gd name="T49" fmla="*/ 410368 h 6318"/>
                <a:gd name="T50" fmla="*/ 800778 w 4844"/>
                <a:gd name="T51" fmla="*/ 247246 h 6318"/>
                <a:gd name="T52" fmla="*/ 748278 w 4844"/>
                <a:gd name="T53" fmla="*/ 132367 h 6318"/>
                <a:gd name="T54" fmla="*/ 678580 w 4844"/>
                <a:gd name="T55" fmla="*/ 57892 h 6318"/>
                <a:gd name="T56" fmla="*/ 591984 w 4844"/>
                <a:gd name="T57" fmla="*/ 6935 h 6318"/>
                <a:gd name="T58" fmla="*/ 606769 w 4844"/>
                <a:gd name="T59" fmla="*/ 19900 h 6318"/>
                <a:gd name="T60" fmla="*/ 679183 w 4844"/>
                <a:gd name="T61" fmla="*/ 88044 h 6318"/>
                <a:gd name="T62" fmla="*/ 730175 w 4844"/>
                <a:gd name="T63" fmla="*/ 175786 h 6318"/>
                <a:gd name="T64" fmla="*/ 756425 w 4844"/>
                <a:gd name="T65" fmla="*/ 299710 h 6318"/>
                <a:gd name="T66" fmla="*/ 738019 w 4844"/>
                <a:gd name="T67" fmla="*/ 464340 h 6318"/>
                <a:gd name="T68" fmla="*/ 656252 w 4844"/>
                <a:gd name="T69" fmla="*/ 673594 h 6318"/>
                <a:gd name="T70" fmla="*/ 602243 w 4844"/>
                <a:gd name="T71" fmla="*/ 735104 h 6318"/>
                <a:gd name="T72" fmla="*/ 604657 w 4844"/>
                <a:gd name="T73" fmla="*/ 637714 h 6318"/>
                <a:gd name="T74" fmla="*/ 587459 w 4844"/>
                <a:gd name="T75" fmla="*/ 550273 h 6318"/>
                <a:gd name="T76" fmla="*/ 548536 w 4844"/>
                <a:gd name="T77" fmla="*/ 464642 h 6318"/>
                <a:gd name="T78" fmla="*/ 442027 w 4844"/>
                <a:gd name="T79" fmla="*/ 338305 h 6318"/>
                <a:gd name="T80" fmla="*/ 308665 w 4844"/>
                <a:gd name="T81" fmla="*/ 244231 h 6318"/>
                <a:gd name="T82" fmla="*/ 160518 w 4844"/>
                <a:gd name="T83" fmla="*/ 174278 h 6318"/>
                <a:gd name="T84" fmla="*/ 0 w 4844"/>
                <a:gd name="T85" fmla="*/ 123925 h 6318"/>
                <a:gd name="T86" fmla="*/ 25647 w 4844"/>
                <a:gd name="T87" fmla="*/ 404639 h 6318"/>
                <a:gd name="T88" fmla="*/ 84181 w 4844"/>
                <a:gd name="T89" fmla="*/ 609672 h 6318"/>
                <a:gd name="T90" fmla="*/ 165647 w 4844"/>
                <a:gd name="T91" fmla="*/ 749577 h 6318"/>
                <a:gd name="T92" fmla="*/ 259484 w 4844"/>
                <a:gd name="T93" fmla="*/ 837018 h 6318"/>
                <a:gd name="T94" fmla="*/ 355130 w 4844"/>
                <a:gd name="T95" fmla="*/ 883452 h 6318"/>
                <a:gd name="T96" fmla="*/ 442631 w 4844"/>
                <a:gd name="T97" fmla="*/ 900337 h 6318"/>
                <a:gd name="T98" fmla="*/ 486984 w 4844"/>
                <a:gd name="T99" fmla="*/ 950691 h 6318"/>
                <a:gd name="T100" fmla="*/ 416682 w 4844"/>
                <a:gd name="T101" fmla="*/ 1097229 h 6318"/>
                <a:gd name="T102" fmla="*/ 376251 w 4844"/>
                <a:gd name="T103" fmla="*/ 1234119 h 6318"/>
                <a:gd name="T104" fmla="*/ 360863 w 4844"/>
                <a:gd name="T105" fmla="*/ 1359853 h 6318"/>
                <a:gd name="T106" fmla="*/ 366294 w 4844"/>
                <a:gd name="T107" fmla="*/ 1474430 h 6318"/>
                <a:gd name="T108" fmla="*/ 400993 w 4844"/>
                <a:gd name="T109" fmla="*/ 1619763 h 6318"/>
                <a:gd name="T110" fmla="*/ 421510 w 4844"/>
                <a:gd name="T111" fmla="*/ 1735848 h 6318"/>
                <a:gd name="T112" fmla="*/ 300216 w 4844"/>
                <a:gd name="T113" fmla="*/ 1770522 h 6318"/>
                <a:gd name="T114" fmla="*/ 209699 w 4844"/>
                <a:gd name="T115" fmla="*/ 1820273 h 6318"/>
                <a:gd name="T116" fmla="*/ 158104 w 4844"/>
                <a:gd name="T117" fmla="*/ 1882386 h 6318"/>
                <a:gd name="T118" fmla="*/ 1013193 w 4844"/>
                <a:gd name="T119" fmla="*/ 1873642 h 6318"/>
                <a:gd name="T120" fmla="*/ 952848 w 4844"/>
                <a:gd name="T121" fmla="*/ 1811227 h 6318"/>
                <a:gd name="T122" fmla="*/ 852373 w 4844"/>
                <a:gd name="T123" fmla="*/ 1761778 h 6318"/>
                <a:gd name="T124" fmla="*/ 720218 w 4844"/>
                <a:gd name="T125" fmla="*/ 1730119 h 631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4844" h="6318">
                  <a:moveTo>
                    <a:pt x="2116" y="4309"/>
                  </a:moveTo>
                  <a:lnTo>
                    <a:pt x="2116" y="4309"/>
                  </a:lnTo>
                  <a:lnTo>
                    <a:pt x="2133" y="4322"/>
                  </a:lnTo>
                  <a:lnTo>
                    <a:pt x="2153" y="4335"/>
                  </a:lnTo>
                  <a:lnTo>
                    <a:pt x="2181" y="4353"/>
                  </a:lnTo>
                  <a:lnTo>
                    <a:pt x="2217" y="4374"/>
                  </a:lnTo>
                  <a:lnTo>
                    <a:pt x="2259" y="4396"/>
                  </a:lnTo>
                  <a:lnTo>
                    <a:pt x="2308" y="4421"/>
                  </a:lnTo>
                  <a:lnTo>
                    <a:pt x="2335" y="4433"/>
                  </a:lnTo>
                  <a:lnTo>
                    <a:pt x="2364" y="4444"/>
                  </a:lnTo>
                  <a:lnTo>
                    <a:pt x="2393" y="4456"/>
                  </a:lnTo>
                  <a:lnTo>
                    <a:pt x="2425" y="4468"/>
                  </a:lnTo>
                  <a:lnTo>
                    <a:pt x="2458" y="4480"/>
                  </a:lnTo>
                  <a:lnTo>
                    <a:pt x="2492" y="4490"/>
                  </a:lnTo>
                  <a:lnTo>
                    <a:pt x="2528" y="4500"/>
                  </a:lnTo>
                  <a:lnTo>
                    <a:pt x="2565" y="4509"/>
                  </a:lnTo>
                  <a:lnTo>
                    <a:pt x="2604" y="4518"/>
                  </a:lnTo>
                  <a:lnTo>
                    <a:pt x="2643" y="4526"/>
                  </a:lnTo>
                  <a:lnTo>
                    <a:pt x="2684" y="4531"/>
                  </a:lnTo>
                  <a:lnTo>
                    <a:pt x="2726" y="4537"/>
                  </a:lnTo>
                  <a:lnTo>
                    <a:pt x="2770" y="4540"/>
                  </a:lnTo>
                  <a:lnTo>
                    <a:pt x="2813" y="4542"/>
                  </a:lnTo>
                  <a:lnTo>
                    <a:pt x="2859" y="4543"/>
                  </a:lnTo>
                  <a:lnTo>
                    <a:pt x="2906" y="4542"/>
                  </a:lnTo>
                  <a:lnTo>
                    <a:pt x="2954" y="4540"/>
                  </a:lnTo>
                  <a:lnTo>
                    <a:pt x="3002" y="4535"/>
                  </a:lnTo>
                  <a:lnTo>
                    <a:pt x="3051" y="4528"/>
                  </a:lnTo>
                  <a:lnTo>
                    <a:pt x="3101" y="4519"/>
                  </a:lnTo>
                  <a:lnTo>
                    <a:pt x="3152" y="4508"/>
                  </a:lnTo>
                  <a:lnTo>
                    <a:pt x="3205" y="4494"/>
                  </a:lnTo>
                  <a:lnTo>
                    <a:pt x="3257" y="4479"/>
                  </a:lnTo>
                  <a:lnTo>
                    <a:pt x="3311" y="4460"/>
                  </a:lnTo>
                  <a:lnTo>
                    <a:pt x="3366" y="4439"/>
                  </a:lnTo>
                  <a:lnTo>
                    <a:pt x="3420" y="4414"/>
                  </a:lnTo>
                  <a:lnTo>
                    <a:pt x="3476" y="4387"/>
                  </a:lnTo>
                  <a:lnTo>
                    <a:pt x="3532" y="4357"/>
                  </a:lnTo>
                  <a:lnTo>
                    <a:pt x="3589" y="4324"/>
                  </a:lnTo>
                  <a:lnTo>
                    <a:pt x="3646" y="4287"/>
                  </a:lnTo>
                  <a:lnTo>
                    <a:pt x="3704" y="4247"/>
                  </a:lnTo>
                  <a:lnTo>
                    <a:pt x="3762" y="4202"/>
                  </a:lnTo>
                  <a:lnTo>
                    <a:pt x="3821" y="4155"/>
                  </a:lnTo>
                  <a:lnTo>
                    <a:pt x="3850" y="4130"/>
                  </a:lnTo>
                  <a:lnTo>
                    <a:pt x="3880" y="4104"/>
                  </a:lnTo>
                  <a:lnTo>
                    <a:pt x="3909" y="4077"/>
                  </a:lnTo>
                  <a:lnTo>
                    <a:pt x="3939" y="4048"/>
                  </a:lnTo>
                  <a:lnTo>
                    <a:pt x="3969" y="4019"/>
                  </a:lnTo>
                  <a:lnTo>
                    <a:pt x="3998" y="3989"/>
                  </a:lnTo>
                  <a:lnTo>
                    <a:pt x="4028" y="3959"/>
                  </a:lnTo>
                  <a:lnTo>
                    <a:pt x="4058" y="3927"/>
                  </a:lnTo>
                  <a:lnTo>
                    <a:pt x="4088" y="3893"/>
                  </a:lnTo>
                  <a:lnTo>
                    <a:pt x="4118" y="3859"/>
                  </a:lnTo>
                  <a:lnTo>
                    <a:pt x="4149" y="3824"/>
                  </a:lnTo>
                  <a:lnTo>
                    <a:pt x="4179" y="3787"/>
                  </a:lnTo>
                  <a:lnTo>
                    <a:pt x="4209" y="3749"/>
                  </a:lnTo>
                  <a:lnTo>
                    <a:pt x="4239" y="3710"/>
                  </a:lnTo>
                  <a:lnTo>
                    <a:pt x="4269" y="3671"/>
                  </a:lnTo>
                  <a:lnTo>
                    <a:pt x="4300" y="3630"/>
                  </a:lnTo>
                  <a:lnTo>
                    <a:pt x="4330" y="3588"/>
                  </a:lnTo>
                  <a:lnTo>
                    <a:pt x="4361" y="3544"/>
                  </a:lnTo>
                  <a:lnTo>
                    <a:pt x="4391" y="3500"/>
                  </a:lnTo>
                  <a:lnTo>
                    <a:pt x="4421" y="3454"/>
                  </a:lnTo>
                  <a:lnTo>
                    <a:pt x="4451" y="3407"/>
                  </a:lnTo>
                  <a:lnTo>
                    <a:pt x="4482" y="3358"/>
                  </a:lnTo>
                  <a:lnTo>
                    <a:pt x="4512" y="3309"/>
                  </a:lnTo>
                  <a:lnTo>
                    <a:pt x="4542" y="3257"/>
                  </a:lnTo>
                  <a:lnTo>
                    <a:pt x="4572" y="3206"/>
                  </a:lnTo>
                  <a:lnTo>
                    <a:pt x="4603" y="3153"/>
                  </a:lnTo>
                  <a:lnTo>
                    <a:pt x="4633" y="3097"/>
                  </a:lnTo>
                  <a:lnTo>
                    <a:pt x="4664" y="3041"/>
                  </a:lnTo>
                  <a:lnTo>
                    <a:pt x="4694" y="2984"/>
                  </a:lnTo>
                  <a:lnTo>
                    <a:pt x="4724" y="2925"/>
                  </a:lnTo>
                  <a:lnTo>
                    <a:pt x="4784" y="2804"/>
                  </a:lnTo>
                  <a:lnTo>
                    <a:pt x="4844" y="2675"/>
                  </a:lnTo>
                  <a:lnTo>
                    <a:pt x="4813" y="2671"/>
                  </a:lnTo>
                  <a:lnTo>
                    <a:pt x="4778" y="2665"/>
                  </a:lnTo>
                  <a:lnTo>
                    <a:pt x="4728" y="2659"/>
                  </a:lnTo>
                  <a:lnTo>
                    <a:pt x="4667" y="2651"/>
                  </a:lnTo>
                  <a:lnTo>
                    <a:pt x="4595" y="2643"/>
                  </a:lnTo>
                  <a:lnTo>
                    <a:pt x="4513" y="2636"/>
                  </a:lnTo>
                  <a:lnTo>
                    <a:pt x="4423" y="2630"/>
                  </a:lnTo>
                  <a:lnTo>
                    <a:pt x="4324" y="2625"/>
                  </a:lnTo>
                  <a:lnTo>
                    <a:pt x="4272" y="2624"/>
                  </a:lnTo>
                  <a:lnTo>
                    <a:pt x="4219" y="2624"/>
                  </a:lnTo>
                  <a:lnTo>
                    <a:pt x="4163" y="2624"/>
                  </a:lnTo>
                  <a:lnTo>
                    <a:pt x="4107" y="2624"/>
                  </a:lnTo>
                  <a:lnTo>
                    <a:pt x="4049" y="2626"/>
                  </a:lnTo>
                  <a:lnTo>
                    <a:pt x="3990" y="2628"/>
                  </a:lnTo>
                  <a:lnTo>
                    <a:pt x="3930" y="2632"/>
                  </a:lnTo>
                  <a:lnTo>
                    <a:pt x="3870" y="2636"/>
                  </a:lnTo>
                  <a:lnTo>
                    <a:pt x="3808" y="2642"/>
                  </a:lnTo>
                  <a:lnTo>
                    <a:pt x="3746" y="2648"/>
                  </a:lnTo>
                  <a:lnTo>
                    <a:pt x="3683" y="2657"/>
                  </a:lnTo>
                  <a:lnTo>
                    <a:pt x="3620" y="2666"/>
                  </a:lnTo>
                  <a:lnTo>
                    <a:pt x="3557" y="2677"/>
                  </a:lnTo>
                  <a:lnTo>
                    <a:pt x="3494" y="2690"/>
                  </a:lnTo>
                  <a:lnTo>
                    <a:pt x="3430" y="2704"/>
                  </a:lnTo>
                  <a:lnTo>
                    <a:pt x="3367" y="2720"/>
                  </a:lnTo>
                  <a:lnTo>
                    <a:pt x="3303" y="2737"/>
                  </a:lnTo>
                  <a:lnTo>
                    <a:pt x="3241" y="2756"/>
                  </a:lnTo>
                  <a:lnTo>
                    <a:pt x="3178" y="2777"/>
                  </a:lnTo>
                  <a:lnTo>
                    <a:pt x="3117" y="2800"/>
                  </a:lnTo>
                  <a:lnTo>
                    <a:pt x="3055" y="2825"/>
                  </a:lnTo>
                  <a:lnTo>
                    <a:pt x="2995" y="2851"/>
                  </a:lnTo>
                  <a:lnTo>
                    <a:pt x="2936" y="2880"/>
                  </a:lnTo>
                  <a:lnTo>
                    <a:pt x="2877" y="2913"/>
                  </a:lnTo>
                  <a:lnTo>
                    <a:pt x="2820" y="2946"/>
                  </a:lnTo>
                  <a:lnTo>
                    <a:pt x="2792" y="2964"/>
                  </a:lnTo>
                  <a:lnTo>
                    <a:pt x="2764" y="2982"/>
                  </a:lnTo>
                  <a:lnTo>
                    <a:pt x="2738" y="3001"/>
                  </a:lnTo>
                  <a:lnTo>
                    <a:pt x="2711" y="3020"/>
                  </a:lnTo>
                  <a:lnTo>
                    <a:pt x="2684" y="3041"/>
                  </a:lnTo>
                  <a:lnTo>
                    <a:pt x="2658" y="3061"/>
                  </a:lnTo>
                  <a:lnTo>
                    <a:pt x="2632" y="3082"/>
                  </a:lnTo>
                  <a:lnTo>
                    <a:pt x="2607" y="3105"/>
                  </a:lnTo>
                  <a:lnTo>
                    <a:pt x="2582" y="3128"/>
                  </a:lnTo>
                  <a:lnTo>
                    <a:pt x="2558" y="3152"/>
                  </a:lnTo>
                  <a:lnTo>
                    <a:pt x="2533" y="3175"/>
                  </a:lnTo>
                  <a:lnTo>
                    <a:pt x="2510" y="3199"/>
                  </a:lnTo>
                  <a:lnTo>
                    <a:pt x="2488" y="3225"/>
                  </a:lnTo>
                  <a:lnTo>
                    <a:pt x="2465" y="3252"/>
                  </a:lnTo>
                  <a:lnTo>
                    <a:pt x="2443" y="3279"/>
                  </a:lnTo>
                  <a:lnTo>
                    <a:pt x="2422" y="3307"/>
                  </a:lnTo>
                  <a:lnTo>
                    <a:pt x="2402" y="3334"/>
                  </a:lnTo>
                  <a:lnTo>
                    <a:pt x="2382" y="3363"/>
                  </a:lnTo>
                  <a:lnTo>
                    <a:pt x="2362" y="3394"/>
                  </a:lnTo>
                  <a:lnTo>
                    <a:pt x="2343" y="3424"/>
                  </a:lnTo>
                  <a:lnTo>
                    <a:pt x="2325" y="3456"/>
                  </a:lnTo>
                  <a:lnTo>
                    <a:pt x="2307" y="3487"/>
                  </a:lnTo>
                  <a:lnTo>
                    <a:pt x="2290" y="3521"/>
                  </a:lnTo>
                  <a:lnTo>
                    <a:pt x="2275" y="3554"/>
                  </a:lnTo>
                  <a:lnTo>
                    <a:pt x="2259" y="3589"/>
                  </a:lnTo>
                  <a:lnTo>
                    <a:pt x="2243" y="3624"/>
                  </a:lnTo>
                  <a:lnTo>
                    <a:pt x="2230" y="3660"/>
                  </a:lnTo>
                  <a:lnTo>
                    <a:pt x="2217" y="3698"/>
                  </a:lnTo>
                  <a:lnTo>
                    <a:pt x="2204" y="3736"/>
                  </a:lnTo>
                  <a:lnTo>
                    <a:pt x="2192" y="3774"/>
                  </a:lnTo>
                  <a:lnTo>
                    <a:pt x="2181" y="3814"/>
                  </a:lnTo>
                  <a:lnTo>
                    <a:pt x="2171" y="3854"/>
                  </a:lnTo>
                  <a:lnTo>
                    <a:pt x="2162" y="3895"/>
                  </a:lnTo>
                  <a:lnTo>
                    <a:pt x="2153" y="3938"/>
                  </a:lnTo>
                  <a:lnTo>
                    <a:pt x="2145" y="3981"/>
                  </a:lnTo>
                  <a:lnTo>
                    <a:pt x="2139" y="4025"/>
                  </a:lnTo>
                  <a:lnTo>
                    <a:pt x="2133" y="4069"/>
                  </a:lnTo>
                  <a:lnTo>
                    <a:pt x="2127" y="4116"/>
                  </a:lnTo>
                  <a:lnTo>
                    <a:pt x="2123" y="4163"/>
                  </a:lnTo>
                  <a:lnTo>
                    <a:pt x="2121" y="4210"/>
                  </a:lnTo>
                  <a:lnTo>
                    <a:pt x="2117" y="4259"/>
                  </a:lnTo>
                  <a:lnTo>
                    <a:pt x="2116" y="4309"/>
                  </a:lnTo>
                  <a:close/>
                  <a:moveTo>
                    <a:pt x="2334" y="5731"/>
                  </a:moveTo>
                  <a:lnTo>
                    <a:pt x="2334" y="5731"/>
                  </a:lnTo>
                  <a:lnTo>
                    <a:pt x="2292" y="5674"/>
                  </a:lnTo>
                  <a:lnTo>
                    <a:pt x="2252" y="5615"/>
                  </a:lnTo>
                  <a:lnTo>
                    <a:pt x="2213" y="5554"/>
                  </a:lnTo>
                  <a:lnTo>
                    <a:pt x="2174" y="5489"/>
                  </a:lnTo>
                  <a:lnTo>
                    <a:pt x="2136" y="5424"/>
                  </a:lnTo>
                  <a:lnTo>
                    <a:pt x="2101" y="5355"/>
                  </a:lnTo>
                  <a:lnTo>
                    <a:pt x="2066" y="5285"/>
                  </a:lnTo>
                  <a:lnTo>
                    <a:pt x="2034" y="5212"/>
                  </a:lnTo>
                  <a:lnTo>
                    <a:pt x="2017" y="5175"/>
                  </a:lnTo>
                  <a:lnTo>
                    <a:pt x="2002" y="5137"/>
                  </a:lnTo>
                  <a:lnTo>
                    <a:pt x="1988" y="5099"/>
                  </a:lnTo>
                  <a:lnTo>
                    <a:pt x="1973" y="5060"/>
                  </a:lnTo>
                  <a:lnTo>
                    <a:pt x="1960" y="5020"/>
                  </a:lnTo>
                  <a:lnTo>
                    <a:pt x="1947" y="4980"/>
                  </a:lnTo>
                  <a:lnTo>
                    <a:pt x="1934" y="4939"/>
                  </a:lnTo>
                  <a:lnTo>
                    <a:pt x="1922" y="4898"/>
                  </a:lnTo>
                  <a:lnTo>
                    <a:pt x="1911" y="4857"/>
                  </a:lnTo>
                  <a:lnTo>
                    <a:pt x="1901" y="4815"/>
                  </a:lnTo>
                  <a:lnTo>
                    <a:pt x="1891" y="4771"/>
                  </a:lnTo>
                  <a:lnTo>
                    <a:pt x="1882" y="4728"/>
                  </a:lnTo>
                  <a:lnTo>
                    <a:pt x="1874" y="4684"/>
                  </a:lnTo>
                  <a:lnTo>
                    <a:pt x="1866" y="4639"/>
                  </a:lnTo>
                  <a:lnTo>
                    <a:pt x="1860" y="4594"/>
                  </a:lnTo>
                  <a:lnTo>
                    <a:pt x="1854" y="4548"/>
                  </a:lnTo>
                  <a:lnTo>
                    <a:pt x="1848" y="4502"/>
                  </a:lnTo>
                  <a:lnTo>
                    <a:pt x="1844" y="4455"/>
                  </a:lnTo>
                  <a:lnTo>
                    <a:pt x="1841" y="4409"/>
                  </a:lnTo>
                  <a:lnTo>
                    <a:pt x="1838" y="4361"/>
                  </a:lnTo>
                  <a:lnTo>
                    <a:pt x="1837" y="4311"/>
                  </a:lnTo>
                  <a:lnTo>
                    <a:pt x="1836" y="4262"/>
                  </a:lnTo>
                  <a:lnTo>
                    <a:pt x="1837" y="4213"/>
                  </a:lnTo>
                  <a:lnTo>
                    <a:pt x="1838" y="4163"/>
                  </a:lnTo>
                  <a:lnTo>
                    <a:pt x="1841" y="4112"/>
                  </a:lnTo>
                  <a:lnTo>
                    <a:pt x="1844" y="4061"/>
                  </a:lnTo>
                  <a:lnTo>
                    <a:pt x="1850" y="4009"/>
                  </a:lnTo>
                  <a:lnTo>
                    <a:pt x="1855" y="3957"/>
                  </a:lnTo>
                  <a:lnTo>
                    <a:pt x="1862" y="3904"/>
                  </a:lnTo>
                  <a:lnTo>
                    <a:pt x="1870" y="3851"/>
                  </a:lnTo>
                  <a:lnTo>
                    <a:pt x="1879" y="3796"/>
                  </a:lnTo>
                  <a:lnTo>
                    <a:pt x="1889" y="3742"/>
                  </a:lnTo>
                  <a:lnTo>
                    <a:pt x="1901" y="3687"/>
                  </a:lnTo>
                  <a:lnTo>
                    <a:pt x="1913" y="3631"/>
                  </a:lnTo>
                  <a:lnTo>
                    <a:pt x="1927" y="3575"/>
                  </a:lnTo>
                  <a:lnTo>
                    <a:pt x="1942" y="3518"/>
                  </a:lnTo>
                  <a:lnTo>
                    <a:pt x="1959" y="3460"/>
                  </a:lnTo>
                  <a:lnTo>
                    <a:pt x="1977" y="3404"/>
                  </a:lnTo>
                  <a:lnTo>
                    <a:pt x="1996" y="3344"/>
                  </a:lnTo>
                  <a:lnTo>
                    <a:pt x="2017" y="3285"/>
                  </a:lnTo>
                  <a:lnTo>
                    <a:pt x="2038" y="3226"/>
                  </a:lnTo>
                  <a:lnTo>
                    <a:pt x="2062" y="3166"/>
                  </a:lnTo>
                  <a:lnTo>
                    <a:pt x="2086" y="3106"/>
                  </a:lnTo>
                  <a:lnTo>
                    <a:pt x="2113" y="3044"/>
                  </a:lnTo>
                  <a:lnTo>
                    <a:pt x="2141" y="2983"/>
                  </a:lnTo>
                  <a:lnTo>
                    <a:pt x="2170" y="2921"/>
                  </a:lnTo>
                  <a:lnTo>
                    <a:pt x="2201" y="2858"/>
                  </a:lnTo>
                  <a:lnTo>
                    <a:pt x="2232" y="2795"/>
                  </a:lnTo>
                  <a:lnTo>
                    <a:pt x="2288" y="2685"/>
                  </a:lnTo>
                  <a:lnTo>
                    <a:pt x="2340" y="2579"/>
                  </a:lnTo>
                  <a:lnTo>
                    <a:pt x="2387" y="2476"/>
                  </a:lnTo>
                  <a:lnTo>
                    <a:pt x="2432" y="2374"/>
                  </a:lnTo>
                  <a:lnTo>
                    <a:pt x="2472" y="2276"/>
                  </a:lnTo>
                  <a:lnTo>
                    <a:pt x="2508" y="2180"/>
                  </a:lnTo>
                  <a:lnTo>
                    <a:pt x="2541" y="2087"/>
                  </a:lnTo>
                  <a:lnTo>
                    <a:pt x="2571" y="1996"/>
                  </a:lnTo>
                  <a:lnTo>
                    <a:pt x="2597" y="1909"/>
                  </a:lnTo>
                  <a:lnTo>
                    <a:pt x="2620" y="1823"/>
                  </a:lnTo>
                  <a:lnTo>
                    <a:pt x="2640" y="1741"/>
                  </a:lnTo>
                  <a:lnTo>
                    <a:pt x="2658" y="1660"/>
                  </a:lnTo>
                  <a:lnTo>
                    <a:pt x="2672" y="1582"/>
                  </a:lnTo>
                  <a:lnTo>
                    <a:pt x="2684" y="1506"/>
                  </a:lnTo>
                  <a:lnTo>
                    <a:pt x="2693" y="1433"/>
                  </a:lnTo>
                  <a:lnTo>
                    <a:pt x="2698" y="1361"/>
                  </a:lnTo>
                  <a:lnTo>
                    <a:pt x="2702" y="1293"/>
                  </a:lnTo>
                  <a:lnTo>
                    <a:pt x="2704" y="1226"/>
                  </a:lnTo>
                  <a:lnTo>
                    <a:pt x="2703" y="1162"/>
                  </a:lnTo>
                  <a:lnTo>
                    <a:pt x="2700" y="1100"/>
                  </a:lnTo>
                  <a:lnTo>
                    <a:pt x="2694" y="1040"/>
                  </a:lnTo>
                  <a:lnTo>
                    <a:pt x="2686" y="982"/>
                  </a:lnTo>
                  <a:lnTo>
                    <a:pt x="2677" y="926"/>
                  </a:lnTo>
                  <a:lnTo>
                    <a:pt x="2666" y="873"/>
                  </a:lnTo>
                  <a:lnTo>
                    <a:pt x="2654" y="820"/>
                  </a:lnTo>
                  <a:lnTo>
                    <a:pt x="2639" y="771"/>
                  </a:lnTo>
                  <a:lnTo>
                    <a:pt x="2624" y="723"/>
                  </a:lnTo>
                  <a:lnTo>
                    <a:pt x="2607" y="677"/>
                  </a:lnTo>
                  <a:lnTo>
                    <a:pt x="2588" y="633"/>
                  </a:lnTo>
                  <a:lnTo>
                    <a:pt x="2568" y="591"/>
                  </a:lnTo>
                  <a:lnTo>
                    <a:pt x="2548" y="551"/>
                  </a:lnTo>
                  <a:lnTo>
                    <a:pt x="2526" y="511"/>
                  </a:lnTo>
                  <a:lnTo>
                    <a:pt x="2503" y="475"/>
                  </a:lnTo>
                  <a:lnTo>
                    <a:pt x="2480" y="439"/>
                  </a:lnTo>
                  <a:lnTo>
                    <a:pt x="2455" y="406"/>
                  </a:lnTo>
                  <a:lnTo>
                    <a:pt x="2431" y="373"/>
                  </a:lnTo>
                  <a:lnTo>
                    <a:pt x="2405" y="343"/>
                  </a:lnTo>
                  <a:lnTo>
                    <a:pt x="2379" y="314"/>
                  </a:lnTo>
                  <a:lnTo>
                    <a:pt x="2354" y="287"/>
                  </a:lnTo>
                  <a:lnTo>
                    <a:pt x="2327" y="262"/>
                  </a:lnTo>
                  <a:lnTo>
                    <a:pt x="2301" y="237"/>
                  </a:lnTo>
                  <a:lnTo>
                    <a:pt x="2275" y="214"/>
                  </a:lnTo>
                  <a:lnTo>
                    <a:pt x="2249" y="192"/>
                  </a:lnTo>
                  <a:lnTo>
                    <a:pt x="2223" y="172"/>
                  </a:lnTo>
                  <a:lnTo>
                    <a:pt x="2197" y="153"/>
                  </a:lnTo>
                  <a:lnTo>
                    <a:pt x="2172" y="136"/>
                  </a:lnTo>
                  <a:lnTo>
                    <a:pt x="2147" y="119"/>
                  </a:lnTo>
                  <a:lnTo>
                    <a:pt x="2123" y="104"/>
                  </a:lnTo>
                  <a:lnTo>
                    <a:pt x="2076" y="78"/>
                  </a:lnTo>
                  <a:lnTo>
                    <a:pt x="2034" y="55"/>
                  </a:lnTo>
                  <a:lnTo>
                    <a:pt x="1996" y="36"/>
                  </a:lnTo>
                  <a:lnTo>
                    <a:pt x="1962" y="23"/>
                  </a:lnTo>
                  <a:lnTo>
                    <a:pt x="1935" y="12"/>
                  </a:lnTo>
                  <a:lnTo>
                    <a:pt x="1915" y="5"/>
                  </a:lnTo>
                  <a:lnTo>
                    <a:pt x="1898" y="0"/>
                  </a:lnTo>
                  <a:lnTo>
                    <a:pt x="1912" y="6"/>
                  </a:lnTo>
                  <a:lnTo>
                    <a:pt x="1930" y="15"/>
                  </a:lnTo>
                  <a:lnTo>
                    <a:pt x="1952" y="29"/>
                  </a:lnTo>
                  <a:lnTo>
                    <a:pt x="1980" y="45"/>
                  </a:lnTo>
                  <a:lnTo>
                    <a:pt x="2011" y="66"/>
                  </a:lnTo>
                  <a:lnTo>
                    <a:pt x="2047" y="92"/>
                  </a:lnTo>
                  <a:lnTo>
                    <a:pt x="2085" y="123"/>
                  </a:lnTo>
                  <a:lnTo>
                    <a:pt x="2125" y="158"/>
                  </a:lnTo>
                  <a:lnTo>
                    <a:pt x="2146" y="177"/>
                  </a:lnTo>
                  <a:lnTo>
                    <a:pt x="2168" y="197"/>
                  </a:lnTo>
                  <a:lnTo>
                    <a:pt x="2188" y="219"/>
                  </a:lnTo>
                  <a:lnTo>
                    <a:pt x="2209" y="242"/>
                  </a:lnTo>
                  <a:lnTo>
                    <a:pt x="2230" y="266"/>
                  </a:lnTo>
                  <a:lnTo>
                    <a:pt x="2251" y="292"/>
                  </a:lnTo>
                  <a:lnTo>
                    <a:pt x="2272" y="319"/>
                  </a:lnTo>
                  <a:lnTo>
                    <a:pt x="2292" y="346"/>
                  </a:lnTo>
                  <a:lnTo>
                    <a:pt x="2313" y="377"/>
                  </a:lnTo>
                  <a:lnTo>
                    <a:pt x="2331" y="407"/>
                  </a:lnTo>
                  <a:lnTo>
                    <a:pt x="2352" y="439"/>
                  </a:lnTo>
                  <a:lnTo>
                    <a:pt x="2369" y="474"/>
                  </a:lnTo>
                  <a:lnTo>
                    <a:pt x="2387" y="508"/>
                  </a:lnTo>
                  <a:lnTo>
                    <a:pt x="2404" y="545"/>
                  </a:lnTo>
                  <a:lnTo>
                    <a:pt x="2420" y="583"/>
                  </a:lnTo>
                  <a:lnTo>
                    <a:pt x="2435" y="622"/>
                  </a:lnTo>
                  <a:lnTo>
                    <a:pt x="2449" y="663"/>
                  </a:lnTo>
                  <a:lnTo>
                    <a:pt x="2461" y="706"/>
                  </a:lnTo>
                  <a:lnTo>
                    <a:pt x="2472" y="750"/>
                  </a:lnTo>
                  <a:lnTo>
                    <a:pt x="2482" y="796"/>
                  </a:lnTo>
                  <a:lnTo>
                    <a:pt x="2491" y="843"/>
                  </a:lnTo>
                  <a:lnTo>
                    <a:pt x="2498" y="892"/>
                  </a:lnTo>
                  <a:lnTo>
                    <a:pt x="2503" y="942"/>
                  </a:lnTo>
                  <a:lnTo>
                    <a:pt x="2507" y="994"/>
                  </a:lnTo>
                  <a:lnTo>
                    <a:pt x="2509" y="1048"/>
                  </a:lnTo>
                  <a:lnTo>
                    <a:pt x="2509" y="1104"/>
                  </a:lnTo>
                  <a:lnTo>
                    <a:pt x="2507" y="1161"/>
                  </a:lnTo>
                  <a:lnTo>
                    <a:pt x="2502" y="1220"/>
                  </a:lnTo>
                  <a:lnTo>
                    <a:pt x="2495" y="1280"/>
                  </a:lnTo>
                  <a:lnTo>
                    <a:pt x="2488" y="1342"/>
                  </a:lnTo>
                  <a:lnTo>
                    <a:pt x="2476" y="1406"/>
                  </a:lnTo>
                  <a:lnTo>
                    <a:pt x="2463" y="1472"/>
                  </a:lnTo>
                  <a:lnTo>
                    <a:pt x="2446" y="1540"/>
                  </a:lnTo>
                  <a:lnTo>
                    <a:pt x="2429" y="1609"/>
                  </a:lnTo>
                  <a:lnTo>
                    <a:pt x="2407" y="1680"/>
                  </a:lnTo>
                  <a:lnTo>
                    <a:pt x="2383" y="1754"/>
                  </a:lnTo>
                  <a:lnTo>
                    <a:pt x="2356" y="1829"/>
                  </a:lnTo>
                  <a:lnTo>
                    <a:pt x="2326" y="1906"/>
                  </a:lnTo>
                  <a:lnTo>
                    <a:pt x="2294" y="1985"/>
                  </a:lnTo>
                  <a:lnTo>
                    <a:pt x="2257" y="2066"/>
                  </a:lnTo>
                  <a:lnTo>
                    <a:pt x="2218" y="2149"/>
                  </a:lnTo>
                  <a:lnTo>
                    <a:pt x="2175" y="2234"/>
                  </a:lnTo>
                  <a:lnTo>
                    <a:pt x="2128" y="2321"/>
                  </a:lnTo>
                  <a:lnTo>
                    <a:pt x="2079" y="2409"/>
                  </a:lnTo>
                  <a:lnTo>
                    <a:pt x="2026" y="2500"/>
                  </a:lnTo>
                  <a:lnTo>
                    <a:pt x="1969" y="2593"/>
                  </a:lnTo>
                  <a:lnTo>
                    <a:pt x="1977" y="2554"/>
                  </a:lnTo>
                  <a:lnTo>
                    <a:pt x="1985" y="2515"/>
                  </a:lnTo>
                  <a:lnTo>
                    <a:pt x="1990" y="2476"/>
                  </a:lnTo>
                  <a:lnTo>
                    <a:pt x="1996" y="2438"/>
                  </a:lnTo>
                  <a:lnTo>
                    <a:pt x="2000" y="2401"/>
                  </a:lnTo>
                  <a:lnTo>
                    <a:pt x="2004" y="2363"/>
                  </a:lnTo>
                  <a:lnTo>
                    <a:pt x="2007" y="2327"/>
                  </a:lnTo>
                  <a:lnTo>
                    <a:pt x="2008" y="2290"/>
                  </a:lnTo>
                  <a:lnTo>
                    <a:pt x="2009" y="2255"/>
                  </a:lnTo>
                  <a:lnTo>
                    <a:pt x="2009" y="2219"/>
                  </a:lnTo>
                  <a:lnTo>
                    <a:pt x="2008" y="2185"/>
                  </a:lnTo>
                  <a:lnTo>
                    <a:pt x="2007" y="2150"/>
                  </a:lnTo>
                  <a:lnTo>
                    <a:pt x="2004" y="2115"/>
                  </a:lnTo>
                  <a:lnTo>
                    <a:pt x="2000" y="2082"/>
                  </a:lnTo>
                  <a:lnTo>
                    <a:pt x="1996" y="2048"/>
                  </a:lnTo>
                  <a:lnTo>
                    <a:pt x="1991" y="2015"/>
                  </a:lnTo>
                  <a:lnTo>
                    <a:pt x="1986" y="1983"/>
                  </a:lnTo>
                  <a:lnTo>
                    <a:pt x="1979" y="1950"/>
                  </a:lnTo>
                  <a:lnTo>
                    <a:pt x="1972" y="1919"/>
                  </a:lnTo>
                  <a:lnTo>
                    <a:pt x="1964" y="1888"/>
                  </a:lnTo>
                  <a:lnTo>
                    <a:pt x="1956" y="1857"/>
                  </a:lnTo>
                  <a:lnTo>
                    <a:pt x="1947" y="1825"/>
                  </a:lnTo>
                  <a:lnTo>
                    <a:pt x="1937" y="1795"/>
                  </a:lnTo>
                  <a:lnTo>
                    <a:pt x="1925" y="1766"/>
                  </a:lnTo>
                  <a:lnTo>
                    <a:pt x="1914" y="1736"/>
                  </a:lnTo>
                  <a:lnTo>
                    <a:pt x="1902" y="1707"/>
                  </a:lnTo>
                  <a:lnTo>
                    <a:pt x="1890" y="1679"/>
                  </a:lnTo>
                  <a:lnTo>
                    <a:pt x="1876" y="1650"/>
                  </a:lnTo>
                  <a:lnTo>
                    <a:pt x="1863" y="1622"/>
                  </a:lnTo>
                  <a:lnTo>
                    <a:pt x="1848" y="1596"/>
                  </a:lnTo>
                  <a:lnTo>
                    <a:pt x="1818" y="1541"/>
                  </a:lnTo>
                  <a:lnTo>
                    <a:pt x="1786" y="1489"/>
                  </a:lnTo>
                  <a:lnTo>
                    <a:pt x="1751" y="1438"/>
                  </a:lnTo>
                  <a:lnTo>
                    <a:pt x="1716" y="1388"/>
                  </a:lnTo>
                  <a:lnTo>
                    <a:pt x="1678" y="1340"/>
                  </a:lnTo>
                  <a:lnTo>
                    <a:pt x="1638" y="1293"/>
                  </a:lnTo>
                  <a:lnTo>
                    <a:pt x="1596" y="1249"/>
                  </a:lnTo>
                  <a:lnTo>
                    <a:pt x="1554" y="1205"/>
                  </a:lnTo>
                  <a:lnTo>
                    <a:pt x="1510" y="1163"/>
                  </a:lnTo>
                  <a:lnTo>
                    <a:pt x="1465" y="1122"/>
                  </a:lnTo>
                  <a:lnTo>
                    <a:pt x="1419" y="1081"/>
                  </a:lnTo>
                  <a:lnTo>
                    <a:pt x="1371" y="1044"/>
                  </a:lnTo>
                  <a:lnTo>
                    <a:pt x="1323" y="1006"/>
                  </a:lnTo>
                  <a:lnTo>
                    <a:pt x="1274" y="970"/>
                  </a:lnTo>
                  <a:lnTo>
                    <a:pt x="1225" y="935"/>
                  </a:lnTo>
                  <a:lnTo>
                    <a:pt x="1175" y="902"/>
                  </a:lnTo>
                  <a:lnTo>
                    <a:pt x="1125" y="871"/>
                  </a:lnTo>
                  <a:lnTo>
                    <a:pt x="1074" y="839"/>
                  </a:lnTo>
                  <a:lnTo>
                    <a:pt x="1023" y="810"/>
                  </a:lnTo>
                  <a:lnTo>
                    <a:pt x="973" y="781"/>
                  </a:lnTo>
                  <a:lnTo>
                    <a:pt x="922" y="755"/>
                  </a:lnTo>
                  <a:lnTo>
                    <a:pt x="871" y="729"/>
                  </a:lnTo>
                  <a:lnTo>
                    <a:pt x="821" y="703"/>
                  </a:lnTo>
                  <a:lnTo>
                    <a:pt x="771" y="680"/>
                  </a:lnTo>
                  <a:lnTo>
                    <a:pt x="722" y="658"/>
                  </a:lnTo>
                  <a:lnTo>
                    <a:pt x="673" y="635"/>
                  </a:lnTo>
                  <a:lnTo>
                    <a:pt x="625" y="615"/>
                  </a:lnTo>
                  <a:lnTo>
                    <a:pt x="532" y="578"/>
                  </a:lnTo>
                  <a:lnTo>
                    <a:pt x="444" y="545"/>
                  </a:lnTo>
                  <a:lnTo>
                    <a:pt x="360" y="515"/>
                  </a:lnTo>
                  <a:lnTo>
                    <a:pt x="283" y="489"/>
                  </a:lnTo>
                  <a:lnTo>
                    <a:pt x="214" y="468"/>
                  </a:lnTo>
                  <a:lnTo>
                    <a:pt x="153" y="450"/>
                  </a:lnTo>
                  <a:lnTo>
                    <a:pt x="101" y="436"/>
                  </a:lnTo>
                  <a:lnTo>
                    <a:pt x="27" y="417"/>
                  </a:lnTo>
                  <a:lnTo>
                    <a:pt x="0" y="411"/>
                  </a:lnTo>
                  <a:lnTo>
                    <a:pt x="3" y="528"/>
                  </a:lnTo>
                  <a:lnTo>
                    <a:pt x="8" y="642"/>
                  </a:lnTo>
                  <a:lnTo>
                    <a:pt x="15" y="752"/>
                  </a:lnTo>
                  <a:lnTo>
                    <a:pt x="22" y="858"/>
                  </a:lnTo>
                  <a:lnTo>
                    <a:pt x="32" y="962"/>
                  </a:lnTo>
                  <a:lnTo>
                    <a:pt x="44" y="1062"/>
                  </a:lnTo>
                  <a:lnTo>
                    <a:pt x="56" y="1158"/>
                  </a:lnTo>
                  <a:lnTo>
                    <a:pt x="69" y="1252"/>
                  </a:lnTo>
                  <a:lnTo>
                    <a:pt x="85" y="1342"/>
                  </a:lnTo>
                  <a:lnTo>
                    <a:pt x="102" y="1429"/>
                  </a:lnTo>
                  <a:lnTo>
                    <a:pt x="121" y="1514"/>
                  </a:lnTo>
                  <a:lnTo>
                    <a:pt x="140" y="1594"/>
                  </a:lnTo>
                  <a:lnTo>
                    <a:pt x="160" y="1673"/>
                  </a:lnTo>
                  <a:lnTo>
                    <a:pt x="182" y="1748"/>
                  </a:lnTo>
                  <a:lnTo>
                    <a:pt x="204" y="1821"/>
                  </a:lnTo>
                  <a:lnTo>
                    <a:pt x="229" y="1890"/>
                  </a:lnTo>
                  <a:lnTo>
                    <a:pt x="253" y="1957"/>
                  </a:lnTo>
                  <a:lnTo>
                    <a:pt x="279" y="2022"/>
                  </a:lnTo>
                  <a:lnTo>
                    <a:pt x="307" y="2083"/>
                  </a:lnTo>
                  <a:lnTo>
                    <a:pt x="334" y="2141"/>
                  </a:lnTo>
                  <a:lnTo>
                    <a:pt x="363" y="2198"/>
                  </a:lnTo>
                  <a:lnTo>
                    <a:pt x="392" y="2251"/>
                  </a:lnTo>
                  <a:lnTo>
                    <a:pt x="422" y="2303"/>
                  </a:lnTo>
                  <a:lnTo>
                    <a:pt x="453" y="2352"/>
                  </a:lnTo>
                  <a:lnTo>
                    <a:pt x="484" y="2399"/>
                  </a:lnTo>
                  <a:lnTo>
                    <a:pt x="517" y="2443"/>
                  </a:lnTo>
                  <a:lnTo>
                    <a:pt x="549" y="2486"/>
                  </a:lnTo>
                  <a:lnTo>
                    <a:pt x="582" y="2526"/>
                  </a:lnTo>
                  <a:lnTo>
                    <a:pt x="616" y="2564"/>
                  </a:lnTo>
                  <a:lnTo>
                    <a:pt x="649" y="2599"/>
                  </a:lnTo>
                  <a:lnTo>
                    <a:pt x="684" y="2634"/>
                  </a:lnTo>
                  <a:lnTo>
                    <a:pt x="718" y="2666"/>
                  </a:lnTo>
                  <a:lnTo>
                    <a:pt x="754" y="2696"/>
                  </a:lnTo>
                  <a:lnTo>
                    <a:pt x="789" y="2724"/>
                  </a:lnTo>
                  <a:lnTo>
                    <a:pt x="824" y="2751"/>
                  </a:lnTo>
                  <a:lnTo>
                    <a:pt x="860" y="2776"/>
                  </a:lnTo>
                  <a:lnTo>
                    <a:pt x="895" y="2799"/>
                  </a:lnTo>
                  <a:lnTo>
                    <a:pt x="930" y="2820"/>
                  </a:lnTo>
                  <a:lnTo>
                    <a:pt x="966" y="2840"/>
                  </a:lnTo>
                  <a:lnTo>
                    <a:pt x="1002" y="2858"/>
                  </a:lnTo>
                  <a:lnTo>
                    <a:pt x="1038" y="2875"/>
                  </a:lnTo>
                  <a:lnTo>
                    <a:pt x="1072" y="2891"/>
                  </a:lnTo>
                  <a:lnTo>
                    <a:pt x="1108" y="2905"/>
                  </a:lnTo>
                  <a:lnTo>
                    <a:pt x="1142" y="2917"/>
                  </a:lnTo>
                  <a:lnTo>
                    <a:pt x="1177" y="2930"/>
                  </a:lnTo>
                  <a:lnTo>
                    <a:pt x="1212" y="2940"/>
                  </a:lnTo>
                  <a:lnTo>
                    <a:pt x="1245" y="2949"/>
                  </a:lnTo>
                  <a:lnTo>
                    <a:pt x="1278" y="2957"/>
                  </a:lnTo>
                  <a:lnTo>
                    <a:pt x="1312" y="2964"/>
                  </a:lnTo>
                  <a:lnTo>
                    <a:pt x="1344" y="2971"/>
                  </a:lnTo>
                  <a:lnTo>
                    <a:pt x="1376" y="2975"/>
                  </a:lnTo>
                  <a:lnTo>
                    <a:pt x="1407" y="2980"/>
                  </a:lnTo>
                  <a:lnTo>
                    <a:pt x="1438" y="2983"/>
                  </a:lnTo>
                  <a:lnTo>
                    <a:pt x="1467" y="2986"/>
                  </a:lnTo>
                  <a:lnTo>
                    <a:pt x="1525" y="2990"/>
                  </a:lnTo>
                  <a:lnTo>
                    <a:pt x="1579" y="2991"/>
                  </a:lnTo>
                  <a:lnTo>
                    <a:pt x="1629" y="2990"/>
                  </a:lnTo>
                  <a:lnTo>
                    <a:pt x="1674" y="2986"/>
                  </a:lnTo>
                  <a:lnTo>
                    <a:pt x="1717" y="2983"/>
                  </a:lnTo>
                  <a:lnTo>
                    <a:pt x="1681" y="3040"/>
                  </a:lnTo>
                  <a:lnTo>
                    <a:pt x="1647" y="3097"/>
                  </a:lnTo>
                  <a:lnTo>
                    <a:pt x="1614" y="3153"/>
                  </a:lnTo>
                  <a:lnTo>
                    <a:pt x="1583" y="3208"/>
                  </a:lnTo>
                  <a:lnTo>
                    <a:pt x="1553" y="3263"/>
                  </a:lnTo>
                  <a:lnTo>
                    <a:pt x="1525" y="3319"/>
                  </a:lnTo>
                  <a:lnTo>
                    <a:pt x="1498" y="3373"/>
                  </a:lnTo>
                  <a:lnTo>
                    <a:pt x="1471" y="3427"/>
                  </a:lnTo>
                  <a:lnTo>
                    <a:pt x="1447" y="3481"/>
                  </a:lnTo>
                  <a:lnTo>
                    <a:pt x="1425" y="3534"/>
                  </a:lnTo>
                  <a:lnTo>
                    <a:pt x="1402" y="3587"/>
                  </a:lnTo>
                  <a:lnTo>
                    <a:pt x="1381" y="3639"/>
                  </a:lnTo>
                  <a:lnTo>
                    <a:pt x="1362" y="3691"/>
                  </a:lnTo>
                  <a:lnTo>
                    <a:pt x="1343" y="3743"/>
                  </a:lnTo>
                  <a:lnTo>
                    <a:pt x="1326" y="3794"/>
                  </a:lnTo>
                  <a:lnTo>
                    <a:pt x="1311" y="3845"/>
                  </a:lnTo>
                  <a:lnTo>
                    <a:pt x="1295" y="3895"/>
                  </a:lnTo>
                  <a:lnTo>
                    <a:pt x="1282" y="3946"/>
                  </a:lnTo>
                  <a:lnTo>
                    <a:pt x="1270" y="3995"/>
                  </a:lnTo>
                  <a:lnTo>
                    <a:pt x="1257" y="4044"/>
                  </a:lnTo>
                  <a:lnTo>
                    <a:pt x="1247" y="4093"/>
                  </a:lnTo>
                  <a:lnTo>
                    <a:pt x="1237" y="4141"/>
                  </a:lnTo>
                  <a:lnTo>
                    <a:pt x="1229" y="4189"/>
                  </a:lnTo>
                  <a:lnTo>
                    <a:pt x="1222" y="4236"/>
                  </a:lnTo>
                  <a:lnTo>
                    <a:pt x="1215" y="4282"/>
                  </a:lnTo>
                  <a:lnTo>
                    <a:pt x="1209" y="4329"/>
                  </a:lnTo>
                  <a:lnTo>
                    <a:pt x="1205" y="4375"/>
                  </a:lnTo>
                  <a:lnTo>
                    <a:pt x="1200" y="4421"/>
                  </a:lnTo>
                  <a:lnTo>
                    <a:pt x="1198" y="4465"/>
                  </a:lnTo>
                  <a:lnTo>
                    <a:pt x="1196" y="4510"/>
                  </a:lnTo>
                  <a:lnTo>
                    <a:pt x="1195" y="4555"/>
                  </a:lnTo>
                  <a:lnTo>
                    <a:pt x="1195" y="4598"/>
                  </a:lnTo>
                  <a:lnTo>
                    <a:pt x="1195" y="4641"/>
                  </a:lnTo>
                  <a:lnTo>
                    <a:pt x="1196" y="4684"/>
                  </a:lnTo>
                  <a:lnTo>
                    <a:pt x="1198" y="4726"/>
                  </a:lnTo>
                  <a:lnTo>
                    <a:pt x="1200" y="4768"/>
                  </a:lnTo>
                  <a:lnTo>
                    <a:pt x="1205" y="4809"/>
                  </a:lnTo>
                  <a:lnTo>
                    <a:pt x="1208" y="4850"/>
                  </a:lnTo>
                  <a:lnTo>
                    <a:pt x="1214" y="4890"/>
                  </a:lnTo>
                  <a:lnTo>
                    <a:pt x="1219" y="4931"/>
                  </a:lnTo>
                  <a:lnTo>
                    <a:pt x="1225" y="4970"/>
                  </a:lnTo>
                  <a:lnTo>
                    <a:pt x="1232" y="5009"/>
                  </a:lnTo>
                  <a:lnTo>
                    <a:pt x="1239" y="5048"/>
                  </a:lnTo>
                  <a:lnTo>
                    <a:pt x="1247" y="5086"/>
                  </a:lnTo>
                  <a:lnTo>
                    <a:pt x="1265" y="5160"/>
                  </a:lnTo>
                  <a:lnTo>
                    <a:pt x="1284" y="5233"/>
                  </a:lnTo>
                  <a:lnTo>
                    <a:pt x="1306" y="5303"/>
                  </a:lnTo>
                  <a:lnTo>
                    <a:pt x="1329" y="5372"/>
                  </a:lnTo>
                  <a:lnTo>
                    <a:pt x="1354" y="5438"/>
                  </a:lnTo>
                  <a:lnTo>
                    <a:pt x="1380" y="5503"/>
                  </a:lnTo>
                  <a:lnTo>
                    <a:pt x="1408" y="5565"/>
                  </a:lnTo>
                  <a:lnTo>
                    <a:pt x="1437" y="5625"/>
                  </a:lnTo>
                  <a:lnTo>
                    <a:pt x="1466" y="5685"/>
                  </a:lnTo>
                  <a:lnTo>
                    <a:pt x="1496" y="5740"/>
                  </a:lnTo>
                  <a:lnTo>
                    <a:pt x="1446" y="5748"/>
                  </a:lnTo>
                  <a:lnTo>
                    <a:pt x="1397" y="5757"/>
                  </a:lnTo>
                  <a:lnTo>
                    <a:pt x="1348" y="5767"/>
                  </a:lnTo>
                  <a:lnTo>
                    <a:pt x="1300" y="5777"/>
                  </a:lnTo>
                  <a:lnTo>
                    <a:pt x="1253" y="5789"/>
                  </a:lnTo>
                  <a:lnTo>
                    <a:pt x="1207" y="5800"/>
                  </a:lnTo>
                  <a:lnTo>
                    <a:pt x="1162" y="5814"/>
                  </a:lnTo>
                  <a:lnTo>
                    <a:pt x="1119" y="5827"/>
                  </a:lnTo>
                  <a:lnTo>
                    <a:pt x="1077" y="5841"/>
                  </a:lnTo>
                  <a:lnTo>
                    <a:pt x="1035" y="5856"/>
                  </a:lnTo>
                  <a:lnTo>
                    <a:pt x="995" y="5872"/>
                  </a:lnTo>
                  <a:lnTo>
                    <a:pt x="956" y="5887"/>
                  </a:lnTo>
                  <a:lnTo>
                    <a:pt x="919" y="5904"/>
                  </a:lnTo>
                  <a:lnTo>
                    <a:pt x="882" y="5922"/>
                  </a:lnTo>
                  <a:lnTo>
                    <a:pt x="848" y="5940"/>
                  </a:lnTo>
                  <a:lnTo>
                    <a:pt x="814" y="5958"/>
                  </a:lnTo>
                  <a:lnTo>
                    <a:pt x="782" y="5977"/>
                  </a:lnTo>
                  <a:lnTo>
                    <a:pt x="752" y="5997"/>
                  </a:lnTo>
                  <a:lnTo>
                    <a:pt x="723" y="6017"/>
                  </a:lnTo>
                  <a:lnTo>
                    <a:pt x="695" y="6037"/>
                  </a:lnTo>
                  <a:lnTo>
                    <a:pt x="669" y="6058"/>
                  </a:lnTo>
                  <a:lnTo>
                    <a:pt x="645" y="6080"/>
                  </a:lnTo>
                  <a:lnTo>
                    <a:pt x="623" y="6102"/>
                  </a:lnTo>
                  <a:lnTo>
                    <a:pt x="601" y="6125"/>
                  </a:lnTo>
                  <a:lnTo>
                    <a:pt x="582" y="6147"/>
                  </a:lnTo>
                  <a:lnTo>
                    <a:pt x="565" y="6171"/>
                  </a:lnTo>
                  <a:lnTo>
                    <a:pt x="550" y="6194"/>
                  </a:lnTo>
                  <a:lnTo>
                    <a:pt x="536" y="6219"/>
                  </a:lnTo>
                  <a:lnTo>
                    <a:pt x="524" y="6243"/>
                  </a:lnTo>
                  <a:lnTo>
                    <a:pt x="514" y="6268"/>
                  </a:lnTo>
                  <a:lnTo>
                    <a:pt x="507" y="6292"/>
                  </a:lnTo>
                  <a:lnTo>
                    <a:pt x="501" y="6318"/>
                  </a:lnTo>
                  <a:lnTo>
                    <a:pt x="3395" y="6318"/>
                  </a:lnTo>
                  <a:lnTo>
                    <a:pt x="3389" y="6292"/>
                  </a:lnTo>
                  <a:lnTo>
                    <a:pt x="3381" y="6266"/>
                  </a:lnTo>
                  <a:lnTo>
                    <a:pt x="3370" y="6240"/>
                  </a:lnTo>
                  <a:lnTo>
                    <a:pt x="3358" y="6214"/>
                  </a:lnTo>
                  <a:lnTo>
                    <a:pt x="3343" y="6190"/>
                  </a:lnTo>
                  <a:lnTo>
                    <a:pt x="3327" y="6165"/>
                  </a:lnTo>
                  <a:lnTo>
                    <a:pt x="3309" y="6141"/>
                  </a:lnTo>
                  <a:lnTo>
                    <a:pt x="3287" y="6117"/>
                  </a:lnTo>
                  <a:lnTo>
                    <a:pt x="3265" y="6094"/>
                  </a:lnTo>
                  <a:lnTo>
                    <a:pt x="3242" y="6072"/>
                  </a:lnTo>
                  <a:lnTo>
                    <a:pt x="3216" y="6049"/>
                  </a:lnTo>
                  <a:lnTo>
                    <a:pt x="3188" y="6028"/>
                  </a:lnTo>
                  <a:lnTo>
                    <a:pt x="3158" y="6007"/>
                  </a:lnTo>
                  <a:lnTo>
                    <a:pt x="3128" y="5986"/>
                  </a:lnTo>
                  <a:lnTo>
                    <a:pt x="3094" y="5966"/>
                  </a:lnTo>
                  <a:lnTo>
                    <a:pt x="3061" y="5947"/>
                  </a:lnTo>
                  <a:lnTo>
                    <a:pt x="3024" y="5928"/>
                  </a:lnTo>
                  <a:lnTo>
                    <a:pt x="2987" y="5909"/>
                  </a:lnTo>
                  <a:lnTo>
                    <a:pt x="2948" y="5892"/>
                  </a:lnTo>
                  <a:lnTo>
                    <a:pt x="2908" y="5874"/>
                  </a:lnTo>
                  <a:lnTo>
                    <a:pt x="2867" y="5858"/>
                  </a:lnTo>
                  <a:lnTo>
                    <a:pt x="2825" y="5843"/>
                  </a:lnTo>
                  <a:lnTo>
                    <a:pt x="2780" y="5828"/>
                  </a:lnTo>
                  <a:lnTo>
                    <a:pt x="2735" y="5814"/>
                  </a:lnTo>
                  <a:lnTo>
                    <a:pt x="2688" y="5800"/>
                  </a:lnTo>
                  <a:lnTo>
                    <a:pt x="2640" y="5788"/>
                  </a:lnTo>
                  <a:lnTo>
                    <a:pt x="2593" y="5777"/>
                  </a:lnTo>
                  <a:lnTo>
                    <a:pt x="2542" y="5766"/>
                  </a:lnTo>
                  <a:lnTo>
                    <a:pt x="2492" y="5756"/>
                  </a:lnTo>
                  <a:lnTo>
                    <a:pt x="2440" y="5747"/>
                  </a:lnTo>
                  <a:lnTo>
                    <a:pt x="2387" y="5738"/>
                  </a:lnTo>
                  <a:lnTo>
                    <a:pt x="2334" y="573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0" name="椭圆 19"/>
            <p:cNvSpPr>
              <a:spLocks noChangeAspect="1"/>
            </p:cNvSpPr>
            <p:nvPr/>
          </p:nvSpPr>
          <p:spPr>
            <a:xfrm>
              <a:off x="3648004" y="3915702"/>
              <a:ext cx="504000" cy="504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zh-CN" sz="1600" b="1" dirty="0"/>
                <a:t>03</a:t>
              </a:r>
              <a:endParaRPr lang="zh-CN" altLang="en-US" sz="1600" b="1" dirty="0"/>
            </a:p>
          </p:txBody>
        </p:sp>
      </p:grpSp>
      <p:sp>
        <p:nvSpPr>
          <p:cNvPr id="21" name="矩形 20"/>
          <p:cNvSpPr/>
          <p:nvPr/>
        </p:nvSpPr>
        <p:spPr>
          <a:xfrm>
            <a:off x="3770486" y="4405230"/>
            <a:ext cx="14820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帮助企业发现业务盲点、业务冗余</a:t>
            </a:r>
          </a:p>
        </p:txBody>
      </p:sp>
      <p:sp>
        <p:nvSpPr>
          <p:cNvPr id="22" name="矩形 21"/>
          <p:cNvSpPr/>
          <p:nvPr/>
        </p:nvSpPr>
        <p:spPr>
          <a:xfrm>
            <a:off x="5195375" y="3856226"/>
            <a:ext cx="16746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同步完成岗位名称的梳理，方便对岗位进行结合流程的考核</a:t>
            </a:r>
          </a:p>
        </p:txBody>
      </p:sp>
      <p:grpSp>
        <p:nvGrpSpPr>
          <p:cNvPr id="37" name="组合 36"/>
          <p:cNvGrpSpPr/>
          <p:nvPr/>
        </p:nvGrpSpPr>
        <p:grpSpPr>
          <a:xfrm>
            <a:off x="5823219" y="2420858"/>
            <a:ext cx="661294" cy="1422147"/>
            <a:chOff x="5009796" y="2297074"/>
            <a:chExt cx="661294" cy="1422147"/>
          </a:xfrm>
        </p:grpSpPr>
        <p:sp>
          <p:nvSpPr>
            <p:cNvPr id="23" name="KSO_Shape"/>
            <p:cNvSpPr/>
            <p:nvPr/>
          </p:nvSpPr>
          <p:spPr bwMode="auto">
            <a:xfrm>
              <a:off x="5009796" y="2297074"/>
              <a:ext cx="661294" cy="892492"/>
            </a:xfrm>
            <a:custGeom>
              <a:avLst/>
              <a:gdLst>
                <a:gd name="T0" fmla="*/ 704528 w 4844"/>
                <a:gd name="T1" fmla="*/ 1336636 h 6318"/>
                <a:gd name="T2" fmla="*/ 797459 w 4844"/>
                <a:gd name="T3" fmla="*/ 1364677 h 6318"/>
                <a:gd name="T4" fmla="*/ 920563 w 4844"/>
                <a:gd name="T5" fmla="*/ 1365280 h 6318"/>
                <a:gd name="T6" fmla="*/ 1065693 w 4844"/>
                <a:gd name="T7" fmla="*/ 1313720 h 6318"/>
                <a:gd name="T8" fmla="*/ 1188495 w 4844"/>
                <a:gd name="T9" fmla="*/ 1220551 h 6318"/>
                <a:gd name="T10" fmla="*/ 1269961 w 4844"/>
                <a:gd name="T11" fmla="*/ 1130396 h 6318"/>
                <a:gd name="T12" fmla="*/ 1352332 w 4844"/>
                <a:gd name="T13" fmla="*/ 1012502 h 6318"/>
                <a:gd name="T14" fmla="*/ 1443452 w 4844"/>
                <a:gd name="T15" fmla="*/ 845461 h 6318"/>
                <a:gd name="T16" fmla="*/ 1334530 w 4844"/>
                <a:gd name="T17" fmla="*/ 792996 h 6318"/>
                <a:gd name="T18" fmla="*/ 1167676 w 4844"/>
                <a:gd name="T19" fmla="*/ 794805 h 6318"/>
                <a:gd name="T20" fmla="*/ 996598 w 4844"/>
                <a:gd name="T21" fmla="*/ 825259 h 6318"/>
                <a:gd name="T22" fmla="*/ 842416 w 4844"/>
                <a:gd name="T23" fmla="*/ 893704 h 6318"/>
                <a:gd name="T24" fmla="*/ 771813 w 4844"/>
                <a:gd name="T25" fmla="*/ 950389 h 6318"/>
                <a:gd name="T26" fmla="*/ 712674 w 4844"/>
                <a:gd name="T27" fmla="*/ 1023357 h 6318"/>
                <a:gd name="T28" fmla="*/ 668924 w 4844"/>
                <a:gd name="T29" fmla="*/ 1115019 h 6318"/>
                <a:gd name="T30" fmla="*/ 643579 w 4844"/>
                <a:gd name="T31" fmla="*/ 1226883 h 6318"/>
                <a:gd name="T32" fmla="*/ 691554 w 4844"/>
                <a:gd name="T33" fmla="*/ 1710821 h 6318"/>
                <a:gd name="T34" fmla="*/ 604053 w 4844"/>
                <a:gd name="T35" fmla="*/ 1548906 h 6318"/>
                <a:gd name="T36" fmla="*/ 570562 w 4844"/>
                <a:gd name="T37" fmla="*/ 1438549 h 6318"/>
                <a:gd name="T38" fmla="*/ 554571 w 4844"/>
                <a:gd name="T39" fmla="*/ 1314926 h 6318"/>
                <a:gd name="T40" fmla="*/ 561812 w 4844"/>
                <a:gd name="T41" fmla="*/ 1177132 h 6318"/>
                <a:gd name="T42" fmla="*/ 596510 w 4844"/>
                <a:gd name="T43" fmla="*/ 1026372 h 6318"/>
                <a:gd name="T44" fmla="*/ 664097 w 4844"/>
                <a:gd name="T45" fmla="*/ 861743 h 6318"/>
                <a:gd name="T46" fmla="*/ 766683 w 4844"/>
                <a:gd name="T47" fmla="*/ 629271 h 6318"/>
                <a:gd name="T48" fmla="*/ 814054 w 4844"/>
                <a:gd name="T49" fmla="*/ 410368 h 6318"/>
                <a:gd name="T50" fmla="*/ 800778 w 4844"/>
                <a:gd name="T51" fmla="*/ 247246 h 6318"/>
                <a:gd name="T52" fmla="*/ 748278 w 4844"/>
                <a:gd name="T53" fmla="*/ 132367 h 6318"/>
                <a:gd name="T54" fmla="*/ 678580 w 4844"/>
                <a:gd name="T55" fmla="*/ 57892 h 6318"/>
                <a:gd name="T56" fmla="*/ 591984 w 4844"/>
                <a:gd name="T57" fmla="*/ 6935 h 6318"/>
                <a:gd name="T58" fmla="*/ 606769 w 4844"/>
                <a:gd name="T59" fmla="*/ 19900 h 6318"/>
                <a:gd name="T60" fmla="*/ 679183 w 4844"/>
                <a:gd name="T61" fmla="*/ 88044 h 6318"/>
                <a:gd name="T62" fmla="*/ 730175 w 4844"/>
                <a:gd name="T63" fmla="*/ 175786 h 6318"/>
                <a:gd name="T64" fmla="*/ 756425 w 4844"/>
                <a:gd name="T65" fmla="*/ 299710 h 6318"/>
                <a:gd name="T66" fmla="*/ 738019 w 4844"/>
                <a:gd name="T67" fmla="*/ 464340 h 6318"/>
                <a:gd name="T68" fmla="*/ 656252 w 4844"/>
                <a:gd name="T69" fmla="*/ 673594 h 6318"/>
                <a:gd name="T70" fmla="*/ 602243 w 4844"/>
                <a:gd name="T71" fmla="*/ 735104 h 6318"/>
                <a:gd name="T72" fmla="*/ 604657 w 4844"/>
                <a:gd name="T73" fmla="*/ 637714 h 6318"/>
                <a:gd name="T74" fmla="*/ 587459 w 4844"/>
                <a:gd name="T75" fmla="*/ 550273 h 6318"/>
                <a:gd name="T76" fmla="*/ 548536 w 4844"/>
                <a:gd name="T77" fmla="*/ 464642 h 6318"/>
                <a:gd name="T78" fmla="*/ 442027 w 4844"/>
                <a:gd name="T79" fmla="*/ 338305 h 6318"/>
                <a:gd name="T80" fmla="*/ 308665 w 4844"/>
                <a:gd name="T81" fmla="*/ 244231 h 6318"/>
                <a:gd name="T82" fmla="*/ 160518 w 4844"/>
                <a:gd name="T83" fmla="*/ 174278 h 6318"/>
                <a:gd name="T84" fmla="*/ 0 w 4844"/>
                <a:gd name="T85" fmla="*/ 123925 h 6318"/>
                <a:gd name="T86" fmla="*/ 25647 w 4844"/>
                <a:gd name="T87" fmla="*/ 404639 h 6318"/>
                <a:gd name="T88" fmla="*/ 84181 w 4844"/>
                <a:gd name="T89" fmla="*/ 609672 h 6318"/>
                <a:gd name="T90" fmla="*/ 165647 w 4844"/>
                <a:gd name="T91" fmla="*/ 749577 h 6318"/>
                <a:gd name="T92" fmla="*/ 259484 w 4844"/>
                <a:gd name="T93" fmla="*/ 837018 h 6318"/>
                <a:gd name="T94" fmla="*/ 355130 w 4844"/>
                <a:gd name="T95" fmla="*/ 883452 h 6318"/>
                <a:gd name="T96" fmla="*/ 442631 w 4844"/>
                <a:gd name="T97" fmla="*/ 900337 h 6318"/>
                <a:gd name="T98" fmla="*/ 486984 w 4844"/>
                <a:gd name="T99" fmla="*/ 950691 h 6318"/>
                <a:gd name="T100" fmla="*/ 416682 w 4844"/>
                <a:gd name="T101" fmla="*/ 1097229 h 6318"/>
                <a:gd name="T102" fmla="*/ 376251 w 4844"/>
                <a:gd name="T103" fmla="*/ 1234119 h 6318"/>
                <a:gd name="T104" fmla="*/ 360863 w 4844"/>
                <a:gd name="T105" fmla="*/ 1359853 h 6318"/>
                <a:gd name="T106" fmla="*/ 366294 w 4844"/>
                <a:gd name="T107" fmla="*/ 1474430 h 6318"/>
                <a:gd name="T108" fmla="*/ 400993 w 4844"/>
                <a:gd name="T109" fmla="*/ 1619763 h 6318"/>
                <a:gd name="T110" fmla="*/ 421510 w 4844"/>
                <a:gd name="T111" fmla="*/ 1735848 h 6318"/>
                <a:gd name="T112" fmla="*/ 300216 w 4844"/>
                <a:gd name="T113" fmla="*/ 1770522 h 6318"/>
                <a:gd name="T114" fmla="*/ 209699 w 4844"/>
                <a:gd name="T115" fmla="*/ 1820273 h 6318"/>
                <a:gd name="T116" fmla="*/ 158104 w 4844"/>
                <a:gd name="T117" fmla="*/ 1882386 h 6318"/>
                <a:gd name="T118" fmla="*/ 1013193 w 4844"/>
                <a:gd name="T119" fmla="*/ 1873642 h 6318"/>
                <a:gd name="T120" fmla="*/ 952848 w 4844"/>
                <a:gd name="T121" fmla="*/ 1811227 h 6318"/>
                <a:gd name="T122" fmla="*/ 852373 w 4844"/>
                <a:gd name="T123" fmla="*/ 1761778 h 6318"/>
                <a:gd name="T124" fmla="*/ 720218 w 4844"/>
                <a:gd name="T125" fmla="*/ 1730119 h 631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4844" h="6318">
                  <a:moveTo>
                    <a:pt x="2116" y="4309"/>
                  </a:moveTo>
                  <a:lnTo>
                    <a:pt x="2116" y="4309"/>
                  </a:lnTo>
                  <a:lnTo>
                    <a:pt x="2133" y="4322"/>
                  </a:lnTo>
                  <a:lnTo>
                    <a:pt x="2153" y="4335"/>
                  </a:lnTo>
                  <a:lnTo>
                    <a:pt x="2181" y="4353"/>
                  </a:lnTo>
                  <a:lnTo>
                    <a:pt x="2217" y="4374"/>
                  </a:lnTo>
                  <a:lnTo>
                    <a:pt x="2259" y="4396"/>
                  </a:lnTo>
                  <a:lnTo>
                    <a:pt x="2308" y="4421"/>
                  </a:lnTo>
                  <a:lnTo>
                    <a:pt x="2335" y="4433"/>
                  </a:lnTo>
                  <a:lnTo>
                    <a:pt x="2364" y="4444"/>
                  </a:lnTo>
                  <a:lnTo>
                    <a:pt x="2393" y="4456"/>
                  </a:lnTo>
                  <a:lnTo>
                    <a:pt x="2425" y="4468"/>
                  </a:lnTo>
                  <a:lnTo>
                    <a:pt x="2458" y="4480"/>
                  </a:lnTo>
                  <a:lnTo>
                    <a:pt x="2492" y="4490"/>
                  </a:lnTo>
                  <a:lnTo>
                    <a:pt x="2528" y="4500"/>
                  </a:lnTo>
                  <a:lnTo>
                    <a:pt x="2565" y="4509"/>
                  </a:lnTo>
                  <a:lnTo>
                    <a:pt x="2604" y="4518"/>
                  </a:lnTo>
                  <a:lnTo>
                    <a:pt x="2643" y="4526"/>
                  </a:lnTo>
                  <a:lnTo>
                    <a:pt x="2684" y="4531"/>
                  </a:lnTo>
                  <a:lnTo>
                    <a:pt x="2726" y="4537"/>
                  </a:lnTo>
                  <a:lnTo>
                    <a:pt x="2770" y="4540"/>
                  </a:lnTo>
                  <a:lnTo>
                    <a:pt x="2813" y="4542"/>
                  </a:lnTo>
                  <a:lnTo>
                    <a:pt x="2859" y="4543"/>
                  </a:lnTo>
                  <a:lnTo>
                    <a:pt x="2906" y="4542"/>
                  </a:lnTo>
                  <a:lnTo>
                    <a:pt x="2954" y="4540"/>
                  </a:lnTo>
                  <a:lnTo>
                    <a:pt x="3002" y="4535"/>
                  </a:lnTo>
                  <a:lnTo>
                    <a:pt x="3051" y="4528"/>
                  </a:lnTo>
                  <a:lnTo>
                    <a:pt x="3101" y="4519"/>
                  </a:lnTo>
                  <a:lnTo>
                    <a:pt x="3152" y="4508"/>
                  </a:lnTo>
                  <a:lnTo>
                    <a:pt x="3205" y="4494"/>
                  </a:lnTo>
                  <a:lnTo>
                    <a:pt x="3257" y="4479"/>
                  </a:lnTo>
                  <a:lnTo>
                    <a:pt x="3311" y="4460"/>
                  </a:lnTo>
                  <a:lnTo>
                    <a:pt x="3366" y="4439"/>
                  </a:lnTo>
                  <a:lnTo>
                    <a:pt x="3420" y="4414"/>
                  </a:lnTo>
                  <a:lnTo>
                    <a:pt x="3476" y="4387"/>
                  </a:lnTo>
                  <a:lnTo>
                    <a:pt x="3532" y="4357"/>
                  </a:lnTo>
                  <a:lnTo>
                    <a:pt x="3589" y="4324"/>
                  </a:lnTo>
                  <a:lnTo>
                    <a:pt x="3646" y="4287"/>
                  </a:lnTo>
                  <a:lnTo>
                    <a:pt x="3704" y="4247"/>
                  </a:lnTo>
                  <a:lnTo>
                    <a:pt x="3762" y="4202"/>
                  </a:lnTo>
                  <a:lnTo>
                    <a:pt x="3821" y="4155"/>
                  </a:lnTo>
                  <a:lnTo>
                    <a:pt x="3850" y="4130"/>
                  </a:lnTo>
                  <a:lnTo>
                    <a:pt x="3880" y="4104"/>
                  </a:lnTo>
                  <a:lnTo>
                    <a:pt x="3909" y="4077"/>
                  </a:lnTo>
                  <a:lnTo>
                    <a:pt x="3939" y="4048"/>
                  </a:lnTo>
                  <a:lnTo>
                    <a:pt x="3969" y="4019"/>
                  </a:lnTo>
                  <a:lnTo>
                    <a:pt x="3998" y="3989"/>
                  </a:lnTo>
                  <a:lnTo>
                    <a:pt x="4028" y="3959"/>
                  </a:lnTo>
                  <a:lnTo>
                    <a:pt x="4058" y="3927"/>
                  </a:lnTo>
                  <a:lnTo>
                    <a:pt x="4088" y="3893"/>
                  </a:lnTo>
                  <a:lnTo>
                    <a:pt x="4118" y="3859"/>
                  </a:lnTo>
                  <a:lnTo>
                    <a:pt x="4149" y="3824"/>
                  </a:lnTo>
                  <a:lnTo>
                    <a:pt x="4179" y="3787"/>
                  </a:lnTo>
                  <a:lnTo>
                    <a:pt x="4209" y="3749"/>
                  </a:lnTo>
                  <a:lnTo>
                    <a:pt x="4239" y="3710"/>
                  </a:lnTo>
                  <a:lnTo>
                    <a:pt x="4269" y="3671"/>
                  </a:lnTo>
                  <a:lnTo>
                    <a:pt x="4300" y="3630"/>
                  </a:lnTo>
                  <a:lnTo>
                    <a:pt x="4330" y="3588"/>
                  </a:lnTo>
                  <a:lnTo>
                    <a:pt x="4361" y="3544"/>
                  </a:lnTo>
                  <a:lnTo>
                    <a:pt x="4391" y="3500"/>
                  </a:lnTo>
                  <a:lnTo>
                    <a:pt x="4421" y="3454"/>
                  </a:lnTo>
                  <a:lnTo>
                    <a:pt x="4451" y="3407"/>
                  </a:lnTo>
                  <a:lnTo>
                    <a:pt x="4482" y="3358"/>
                  </a:lnTo>
                  <a:lnTo>
                    <a:pt x="4512" y="3309"/>
                  </a:lnTo>
                  <a:lnTo>
                    <a:pt x="4542" y="3257"/>
                  </a:lnTo>
                  <a:lnTo>
                    <a:pt x="4572" y="3206"/>
                  </a:lnTo>
                  <a:lnTo>
                    <a:pt x="4603" y="3153"/>
                  </a:lnTo>
                  <a:lnTo>
                    <a:pt x="4633" y="3097"/>
                  </a:lnTo>
                  <a:lnTo>
                    <a:pt x="4664" y="3041"/>
                  </a:lnTo>
                  <a:lnTo>
                    <a:pt x="4694" y="2984"/>
                  </a:lnTo>
                  <a:lnTo>
                    <a:pt x="4724" y="2925"/>
                  </a:lnTo>
                  <a:lnTo>
                    <a:pt x="4784" y="2804"/>
                  </a:lnTo>
                  <a:lnTo>
                    <a:pt x="4844" y="2675"/>
                  </a:lnTo>
                  <a:lnTo>
                    <a:pt x="4813" y="2671"/>
                  </a:lnTo>
                  <a:lnTo>
                    <a:pt x="4778" y="2665"/>
                  </a:lnTo>
                  <a:lnTo>
                    <a:pt x="4728" y="2659"/>
                  </a:lnTo>
                  <a:lnTo>
                    <a:pt x="4667" y="2651"/>
                  </a:lnTo>
                  <a:lnTo>
                    <a:pt x="4595" y="2643"/>
                  </a:lnTo>
                  <a:lnTo>
                    <a:pt x="4513" y="2636"/>
                  </a:lnTo>
                  <a:lnTo>
                    <a:pt x="4423" y="2630"/>
                  </a:lnTo>
                  <a:lnTo>
                    <a:pt x="4324" y="2625"/>
                  </a:lnTo>
                  <a:lnTo>
                    <a:pt x="4272" y="2624"/>
                  </a:lnTo>
                  <a:lnTo>
                    <a:pt x="4219" y="2624"/>
                  </a:lnTo>
                  <a:lnTo>
                    <a:pt x="4163" y="2624"/>
                  </a:lnTo>
                  <a:lnTo>
                    <a:pt x="4107" y="2624"/>
                  </a:lnTo>
                  <a:lnTo>
                    <a:pt x="4049" y="2626"/>
                  </a:lnTo>
                  <a:lnTo>
                    <a:pt x="3990" y="2628"/>
                  </a:lnTo>
                  <a:lnTo>
                    <a:pt x="3930" y="2632"/>
                  </a:lnTo>
                  <a:lnTo>
                    <a:pt x="3870" y="2636"/>
                  </a:lnTo>
                  <a:lnTo>
                    <a:pt x="3808" y="2642"/>
                  </a:lnTo>
                  <a:lnTo>
                    <a:pt x="3746" y="2648"/>
                  </a:lnTo>
                  <a:lnTo>
                    <a:pt x="3683" y="2657"/>
                  </a:lnTo>
                  <a:lnTo>
                    <a:pt x="3620" y="2666"/>
                  </a:lnTo>
                  <a:lnTo>
                    <a:pt x="3557" y="2677"/>
                  </a:lnTo>
                  <a:lnTo>
                    <a:pt x="3494" y="2690"/>
                  </a:lnTo>
                  <a:lnTo>
                    <a:pt x="3430" y="2704"/>
                  </a:lnTo>
                  <a:lnTo>
                    <a:pt x="3367" y="2720"/>
                  </a:lnTo>
                  <a:lnTo>
                    <a:pt x="3303" y="2737"/>
                  </a:lnTo>
                  <a:lnTo>
                    <a:pt x="3241" y="2756"/>
                  </a:lnTo>
                  <a:lnTo>
                    <a:pt x="3178" y="2777"/>
                  </a:lnTo>
                  <a:lnTo>
                    <a:pt x="3117" y="2800"/>
                  </a:lnTo>
                  <a:lnTo>
                    <a:pt x="3055" y="2825"/>
                  </a:lnTo>
                  <a:lnTo>
                    <a:pt x="2995" y="2851"/>
                  </a:lnTo>
                  <a:lnTo>
                    <a:pt x="2936" y="2880"/>
                  </a:lnTo>
                  <a:lnTo>
                    <a:pt x="2877" y="2913"/>
                  </a:lnTo>
                  <a:lnTo>
                    <a:pt x="2820" y="2946"/>
                  </a:lnTo>
                  <a:lnTo>
                    <a:pt x="2792" y="2964"/>
                  </a:lnTo>
                  <a:lnTo>
                    <a:pt x="2764" y="2982"/>
                  </a:lnTo>
                  <a:lnTo>
                    <a:pt x="2738" y="3001"/>
                  </a:lnTo>
                  <a:lnTo>
                    <a:pt x="2711" y="3020"/>
                  </a:lnTo>
                  <a:lnTo>
                    <a:pt x="2684" y="3041"/>
                  </a:lnTo>
                  <a:lnTo>
                    <a:pt x="2658" y="3061"/>
                  </a:lnTo>
                  <a:lnTo>
                    <a:pt x="2632" y="3082"/>
                  </a:lnTo>
                  <a:lnTo>
                    <a:pt x="2607" y="3105"/>
                  </a:lnTo>
                  <a:lnTo>
                    <a:pt x="2582" y="3128"/>
                  </a:lnTo>
                  <a:lnTo>
                    <a:pt x="2558" y="3152"/>
                  </a:lnTo>
                  <a:lnTo>
                    <a:pt x="2533" y="3175"/>
                  </a:lnTo>
                  <a:lnTo>
                    <a:pt x="2510" y="3199"/>
                  </a:lnTo>
                  <a:lnTo>
                    <a:pt x="2488" y="3225"/>
                  </a:lnTo>
                  <a:lnTo>
                    <a:pt x="2465" y="3252"/>
                  </a:lnTo>
                  <a:lnTo>
                    <a:pt x="2443" y="3279"/>
                  </a:lnTo>
                  <a:lnTo>
                    <a:pt x="2422" y="3307"/>
                  </a:lnTo>
                  <a:lnTo>
                    <a:pt x="2402" y="3334"/>
                  </a:lnTo>
                  <a:lnTo>
                    <a:pt x="2382" y="3363"/>
                  </a:lnTo>
                  <a:lnTo>
                    <a:pt x="2362" y="3394"/>
                  </a:lnTo>
                  <a:lnTo>
                    <a:pt x="2343" y="3424"/>
                  </a:lnTo>
                  <a:lnTo>
                    <a:pt x="2325" y="3456"/>
                  </a:lnTo>
                  <a:lnTo>
                    <a:pt x="2307" y="3487"/>
                  </a:lnTo>
                  <a:lnTo>
                    <a:pt x="2290" y="3521"/>
                  </a:lnTo>
                  <a:lnTo>
                    <a:pt x="2275" y="3554"/>
                  </a:lnTo>
                  <a:lnTo>
                    <a:pt x="2259" y="3589"/>
                  </a:lnTo>
                  <a:lnTo>
                    <a:pt x="2243" y="3624"/>
                  </a:lnTo>
                  <a:lnTo>
                    <a:pt x="2230" y="3660"/>
                  </a:lnTo>
                  <a:lnTo>
                    <a:pt x="2217" y="3698"/>
                  </a:lnTo>
                  <a:lnTo>
                    <a:pt x="2204" y="3736"/>
                  </a:lnTo>
                  <a:lnTo>
                    <a:pt x="2192" y="3774"/>
                  </a:lnTo>
                  <a:lnTo>
                    <a:pt x="2181" y="3814"/>
                  </a:lnTo>
                  <a:lnTo>
                    <a:pt x="2171" y="3854"/>
                  </a:lnTo>
                  <a:lnTo>
                    <a:pt x="2162" y="3895"/>
                  </a:lnTo>
                  <a:lnTo>
                    <a:pt x="2153" y="3938"/>
                  </a:lnTo>
                  <a:lnTo>
                    <a:pt x="2145" y="3981"/>
                  </a:lnTo>
                  <a:lnTo>
                    <a:pt x="2139" y="4025"/>
                  </a:lnTo>
                  <a:lnTo>
                    <a:pt x="2133" y="4069"/>
                  </a:lnTo>
                  <a:lnTo>
                    <a:pt x="2127" y="4116"/>
                  </a:lnTo>
                  <a:lnTo>
                    <a:pt x="2123" y="4163"/>
                  </a:lnTo>
                  <a:lnTo>
                    <a:pt x="2121" y="4210"/>
                  </a:lnTo>
                  <a:lnTo>
                    <a:pt x="2117" y="4259"/>
                  </a:lnTo>
                  <a:lnTo>
                    <a:pt x="2116" y="4309"/>
                  </a:lnTo>
                  <a:close/>
                  <a:moveTo>
                    <a:pt x="2334" y="5731"/>
                  </a:moveTo>
                  <a:lnTo>
                    <a:pt x="2334" y="5731"/>
                  </a:lnTo>
                  <a:lnTo>
                    <a:pt x="2292" y="5674"/>
                  </a:lnTo>
                  <a:lnTo>
                    <a:pt x="2252" y="5615"/>
                  </a:lnTo>
                  <a:lnTo>
                    <a:pt x="2213" y="5554"/>
                  </a:lnTo>
                  <a:lnTo>
                    <a:pt x="2174" y="5489"/>
                  </a:lnTo>
                  <a:lnTo>
                    <a:pt x="2136" y="5424"/>
                  </a:lnTo>
                  <a:lnTo>
                    <a:pt x="2101" y="5355"/>
                  </a:lnTo>
                  <a:lnTo>
                    <a:pt x="2066" y="5285"/>
                  </a:lnTo>
                  <a:lnTo>
                    <a:pt x="2034" y="5212"/>
                  </a:lnTo>
                  <a:lnTo>
                    <a:pt x="2017" y="5175"/>
                  </a:lnTo>
                  <a:lnTo>
                    <a:pt x="2002" y="5137"/>
                  </a:lnTo>
                  <a:lnTo>
                    <a:pt x="1988" y="5099"/>
                  </a:lnTo>
                  <a:lnTo>
                    <a:pt x="1973" y="5060"/>
                  </a:lnTo>
                  <a:lnTo>
                    <a:pt x="1960" y="5020"/>
                  </a:lnTo>
                  <a:lnTo>
                    <a:pt x="1947" y="4980"/>
                  </a:lnTo>
                  <a:lnTo>
                    <a:pt x="1934" y="4939"/>
                  </a:lnTo>
                  <a:lnTo>
                    <a:pt x="1922" y="4898"/>
                  </a:lnTo>
                  <a:lnTo>
                    <a:pt x="1911" y="4857"/>
                  </a:lnTo>
                  <a:lnTo>
                    <a:pt x="1901" y="4815"/>
                  </a:lnTo>
                  <a:lnTo>
                    <a:pt x="1891" y="4771"/>
                  </a:lnTo>
                  <a:lnTo>
                    <a:pt x="1882" y="4728"/>
                  </a:lnTo>
                  <a:lnTo>
                    <a:pt x="1874" y="4684"/>
                  </a:lnTo>
                  <a:lnTo>
                    <a:pt x="1866" y="4639"/>
                  </a:lnTo>
                  <a:lnTo>
                    <a:pt x="1860" y="4594"/>
                  </a:lnTo>
                  <a:lnTo>
                    <a:pt x="1854" y="4548"/>
                  </a:lnTo>
                  <a:lnTo>
                    <a:pt x="1848" y="4502"/>
                  </a:lnTo>
                  <a:lnTo>
                    <a:pt x="1844" y="4455"/>
                  </a:lnTo>
                  <a:lnTo>
                    <a:pt x="1841" y="4409"/>
                  </a:lnTo>
                  <a:lnTo>
                    <a:pt x="1838" y="4361"/>
                  </a:lnTo>
                  <a:lnTo>
                    <a:pt x="1837" y="4311"/>
                  </a:lnTo>
                  <a:lnTo>
                    <a:pt x="1836" y="4262"/>
                  </a:lnTo>
                  <a:lnTo>
                    <a:pt x="1837" y="4213"/>
                  </a:lnTo>
                  <a:lnTo>
                    <a:pt x="1838" y="4163"/>
                  </a:lnTo>
                  <a:lnTo>
                    <a:pt x="1841" y="4112"/>
                  </a:lnTo>
                  <a:lnTo>
                    <a:pt x="1844" y="4061"/>
                  </a:lnTo>
                  <a:lnTo>
                    <a:pt x="1850" y="4009"/>
                  </a:lnTo>
                  <a:lnTo>
                    <a:pt x="1855" y="3957"/>
                  </a:lnTo>
                  <a:lnTo>
                    <a:pt x="1862" y="3904"/>
                  </a:lnTo>
                  <a:lnTo>
                    <a:pt x="1870" y="3851"/>
                  </a:lnTo>
                  <a:lnTo>
                    <a:pt x="1879" y="3796"/>
                  </a:lnTo>
                  <a:lnTo>
                    <a:pt x="1889" y="3742"/>
                  </a:lnTo>
                  <a:lnTo>
                    <a:pt x="1901" y="3687"/>
                  </a:lnTo>
                  <a:lnTo>
                    <a:pt x="1913" y="3631"/>
                  </a:lnTo>
                  <a:lnTo>
                    <a:pt x="1927" y="3575"/>
                  </a:lnTo>
                  <a:lnTo>
                    <a:pt x="1942" y="3518"/>
                  </a:lnTo>
                  <a:lnTo>
                    <a:pt x="1959" y="3460"/>
                  </a:lnTo>
                  <a:lnTo>
                    <a:pt x="1977" y="3404"/>
                  </a:lnTo>
                  <a:lnTo>
                    <a:pt x="1996" y="3344"/>
                  </a:lnTo>
                  <a:lnTo>
                    <a:pt x="2017" y="3285"/>
                  </a:lnTo>
                  <a:lnTo>
                    <a:pt x="2038" y="3226"/>
                  </a:lnTo>
                  <a:lnTo>
                    <a:pt x="2062" y="3166"/>
                  </a:lnTo>
                  <a:lnTo>
                    <a:pt x="2086" y="3106"/>
                  </a:lnTo>
                  <a:lnTo>
                    <a:pt x="2113" y="3044"/>
                  </a:lnTo>
                  <a:lnTo>
                    <a:pt x="2141" y="2983"/>
                  </a:lnTo>
                  <a:lnTo>
                    <a:pt x="2170" y="2921"/>
                  </a:lnTo>
                  <a:lnTo>
                    <a:pt x="2201" y="2858"/>
                  </a:lnTo>
                  <a:lnTo>
                    <a:pt x="2232" y="2795"/>
                  </a:lnTo>
                  <a:lnTo>
                    <a:pt x="2288" y="2685"/>
                  </a:lnTo>
                  <a:lnTo>
                    <a:pt x="2340" y="2579"/>
                  </a:lnTo>
                  <a:lnTo>
                    <a:pt x="2387" y="2476"/>
                  </a:lnTo>
                  <a:lnTo>
                    <a:pt x="2432" y="2374"/>
                  </a:lnTo>
                  <a:lnTo>
                    <a:pt x="2472" y="2276"/>
                  </a:lnTo>
                  <a:lnTo>
                    <a:pt x="2508" y="2180"/>
                  </a:lnTo>
                  <a:lnTo>
                    <a:pt x="2541" y="2087"/>
                  </a:lnTo>
                  <a:lnTo>
                    <a:pt x="2571" y="1996"/>
                  </a:lnTo>
                  <a:lnTo>
                    <a:pt x="2597" y="1909"/>
                  </a:lnTo>
                  <a:lnTo>
                    <a:pt x="2620" y="1823"/>
                  </a:lnTo>
                  <a:lnTo>
                    <a:pt x="2640" y="1741"/>
                  </a:lnTo>
                  <a:lnTo>
                    <a:pt x="2658" y="1660"/>
                  </a:lnTo>
                  <a:lnTo>
                    <a:pt x="2672" y="1582"/>
                  </a:lnTo>
                  <a:lnTo>
                    <a:pt x="2684" y="1506"/>
                  </a:lnTo>
                  <a:lnTo>
                    <a:pt x="2693" y="1433"/>
                  </a:lnTo>
                  <a:lnTo>
                    <a:pt x="2698" y="1361"/>
                  </a:lnTo>
                  <a:lnTo>
                    <a:pt x="2702" y="1293"/>
                  </a:lnTo>
                  <a:lnTo>
                    <a:pt x="2704" y="1226"/>
                  </a:lnTo>
                  <a:lnTo>
                    <a:pt x="2703" y="1162"/>
                  </a:lnTo>
                  <a:lnTo>
                    <a:pt x="2700" y="1100"/>
                  </a:lnTo>
                  <a:lnTo>
                    <a:pt x="2694" y="1040"/>
                  </a:lnTo>
                  <a:lnTo>
                    <a:pt x="2686" y="982"/>
                  </a:lnTo>
                  <a:lnTo>
                    <a:pt x="2677" y="926"/>
                  </a:lnTo>
                  <a:lnTo>
                    <a:pt x="2666" y="873"/>
                  </a:lnTo>
                  <a:lnTo>
                    <a:pt x="2654" y="820"/>
                  </a:lnTo>
                  <a:lnTo>
                    <a:pt x="2639" y="771"/>
                  </a:lnTo>
                  <a:lnTo>
                    <a:pt x="2624" y="723"/>
                  </a:lnTo>
                  <a:lnTo>
                    <a:pt x="2607" y="677"/>
                  </a:lnTo>
                  <a:lnTo>
                    <a:pt x="2588" y="633"/>
                  </a:lnTo>
                  <a:lnTo>
                    <a:pt x="2568" y="591"/>
                  </a:lnTo>
                  <a:lnTo>
                    <a:pt x="2548" y="551"/>
                  </a:lnTo>
                  <a:lnTo>
                    <a:pt x="2526" y="511"/>
                  </a:lnTo>
                  <a:lnTo>
                    <a:pt x="2503" y="475"/>
                  </a:lnTo>
                  <a:lnTo>
                    <a:pt x="2480" y="439"/>
                  </a:lnTo>
                  <a:lnTo>
                    <a:pt x="2455" y="406"/>
                  </a:lnTo>
                  <a:lnTo>
                    <a:pt x="2431" y="373"/>
                  </a:lnTo>
                  <a:lnTo>
                    <a:pt x="2405" y="343"/>
                  </a:lnTo>
                  <a:lnTo>
                    <a:pt x="2379" y="314"/>
                  </a:lnTo>
                  <a:lnTo>
                    <a:pt x="2354" y="287"/>
                  </a:lnTo>
                  <a:lnTo>
                    <a:pt x="2327" y="262"/>
                  </a:lnTo>
                  <a:lnTo>
                    <a:pt x="2301" y="237"/>
                  </a:lnTo>
                  <a:lnTo>
                    <a:pt x="2275" y="214"/>
                  </a:lnTo>
                  <a:lnTo>
                    <a:pt x="2249" y="192"/>
                  </a:lnTo>
                  <a:lnTo>
                    <a:pt x="2223" y="172"/>
                  </a:lnTo>
                  <a:lnTo>
                    <a:pt x="2197" y="153"/>
                  </a:lnTo>
                  <a:lnTo>
                    <a:pt x="2172" y="136"/>
                  </a:lnTo>
                  <a:lnTo>
                    <a:pt x="2147" y="119"/>
                  </a:lnTo>
                  <a:lnTo>
                    <a:pt x="2123" y="104"/>
                  </a:lnTo>
                  <a:lnTo>
                    <a:pt x="2076" y="78"/>
                  </a:lnTo>
                  <a:lnTo>
                    <a:pt x="2034" y="55"/>
                  </a:lnTo>
                  <a:lnTo>
                    <a:pt x="1996" y="36"/>
                  </a:lnTo>
                  <a:lnTo>
                    <a:pt x="1962" y="23"/>
                  </a:lnTo>
                  <a:lnTo>
                    <a:pt x="1935" y="12"/>
                  </a:lnTo>
                  <a:lnTo>
                    <a:pt x="1915" y="5"/>
                  </a:lnTo>
                  <a:lnTo>
                    <a:pt x="1898" y="0"/>
                  </a:lnTo>
                  <a:lnTo>
                    <a:pt x="1912" y="6"/>
                  </a:lnTo>
                  <a:lnTo>
                    <a:pt x="1930" y="15"/>
                  </a:lnTo>
                  <a:lnTo>
                    <a:pt x="1952" y="29"/>
                  </a:lnTo>
                  <a:lnTo>
                    <a:pt x="1980" y="45"/>
                  </a:lnTo>
                  <a:lnTo>
                    <a:pt x="2011" y="66"/>
                  </a:lnTo>
                  <a:lnTo>
                    <a:pt x="2047" y="92"/>
                  </a:lnTo>
                  <a:lnTo>
                    <a:pt x="2085" y="123"/>
                  </a:lnTo>
                  <a:lnTo>
                    <a:pt x="2125" y="158"/>
                  </a:lnTo>
                  <a:lnTo>
                    <a:pt x="2146" y="177"/>
                  </a:lnTo>
                  <a:lnTo>
                    <a:pt x="2168" y="197"/>
                  </a:lnTo>
                  <a:lnTo>
                    <a:pt x="2188" y="219"/>
                  </a:lnTo>
                  <a:lnTo>
                    <a:pt x="2209" y="242"/>
                  </a:lnTo>
                  <a:lnTo>
                    <a:pt x="2230" y="266"/>
                  </a:lnTo>
                  <a:lnTo>
                    <a:pt x="2251" y="292"/>
                  </a:lnTo>
                  <a:lnTo>
                    <a:pt x="2272" y="319"/>
                  </a:lnTo>
                  <a:lnTo>
                    <a:pt x="2292" y="346"/>
                  </a:lnTo>
                  <a:lnTo>
                    <a:pt x="2313" y="377"/>
                  </a:lnTo>
                  <a:lnTo>
                    <a:pt x="2331" y="407"/>
                  </a:lnTo>
                  <a:lnTo>
                    <a:pt x="2352" y="439"/>
                  </a:lnTo>
                  <a:lnTo>
                    <a:pt x="2369" y="474"/>
                  </a:lnTo>
                  <a:lnTo>
                    <a:pt x="2387" y="508"/>
                  </a:lnTo>
                  <a:lnTo>
                    <a:pt x="2404" y="545"/>
                  </a:lnTo>
                  <a:lnTo>
                    <a:pt x="2420" y="583"/>
                  </a:lnTo>
                  <a:lnTo>
                    <a:pt x="2435" y="622"/>
                  </a:lnTo>
                  <a:lnTo>
                    <a:pt x="2449" y="663"/>
                  </a:lnTo>
                  <a:lnTo>
                    <a:pt x="2461" y="706"/>
                  </a:lnTo>
                  <a:lnTo>
                    <a:pt x="2472" y="750"/>
                  </a:lnTo>
                  <a:lnTo>
                    <a:pt x="2482" y="796"/>
                  </a:lnTo>
                  <a:lnTo>
                    <a:pt x="2491" y="843"/>
                  </a:lnTo>
                  <a:lnTo>
                    <a:pt x="2498" y="892"/>
                  </a:lnTo>
                  <a:lnTo>
                    <a:pt x="2503" y="942"/>
                  </a:lnTo>
                  <a:lnTo>
                    <a:pt x="2507" y="994"/>
                  </a:lnTo>
                  <a:lnTo>
                    <a:pt x="2509" y="1048"/>
                  </a:lnTo>
                  <a:lnTo>
                    <a:pt x="2509" y="1104"/>
                  </a:lnTo>
                  <a:lnTo>
                    <a:pt x="2507" y="1161"/>
                  </a:lnTo>
                  <a:lnTo>
                    <a:pt x="2502" y="1220"/>
                  </a:lnTo>
                  <a:lnTo>
                    <a:pt x="2495" y="1280"/>
                  </a:lnTo>
                  <a:lnTo>
                    <a:pt x="2488" y="1342"/>
                  </a:lnTo>
                  <a:lnTo>
                    <a:pt x="2476" y="1406"/>
                  </a:lnTo>
                  <a:lnTo>
                    <a:pt x="2463" y="1472"/>
                  </a:lnTo>
                  <a:lnTo>
                    <a:pt x="2446" y="1540"/>
                  </a:lnTo>
                  <a:lnTo>
                    <a:pt x="2429" y="1609"/>
                  </a:lnTo>
                  <a:lnTo>
                    <a:pt x="2407" y="1680"/>
                  </a:lnTo>
                  <a:lnTo>
                    <a:pt x="2383" y="1754"/>
                  </a:lnTo>
                  <a:lnTo>
                    <a:pt x="2356" y="1829"/>
                  </a:lnTo>
                  <a:lnTo>
                    <a:pt x="2326" y="1906"/>
                  </a:lnTo>
                  <a:lnTo>
                    <a:pt x="2294" y="1985"/>
                  </a:lnTo>
                  <a:lnTo>
                    <a:pt x="2257" y="2066"/>
                  </a:lnTo>
                  <a:lnTo>
                    <a:pt x="2218" y="2149"/>
                  </a:lnTo>
                  <a:lnTo>
                    <a:pt x="2175" y="2234"/>
                  </a:lnTo>
                  <a:lnTo>
                    <a:pt x="2128" y="2321"/>
                  </a:lnTo>
                  <a:lnTo>
                    <a:pt x="2079" y="2409"/>
                  </a:lnTo>
                  <a:lnTo>
                    <a:pt x="2026" y="2500"/>
                  </a:lnTo>
                  <a:lnTo>
                    <a:pt x="1969" y="2593"/>
                  </a:lnTo>
                  <a:lnTo>
                    <a:pt x="1977" y="2554"/>
                  </a:lnTo>
                  <a:lnTo>
                    <a:pt x="1985" y="2515"/>
                  </a:lnTo>
                  <a:lnTo>
                    <a:pt x="1990" y="2476"/>
                  </a:lnTo>
                  <a:lnTo>
                    <a:pt x="1996" y="2438"/>
                  </a:lnTo>
                  <a:lnTo>
                    <a:pt x="2000" y="2401"/>
                  </a:lnTo>
                  <a:lnTo>
                    <a:pt x="2004" y="2363"/>
                  </a:lnTo>
                  <a:lnTo>
                    <a:pt x="2007" y="2327"/>
                  </a:lnTo>
                  <a:lnTo>
                    <a:pt x="2008" y="2290"/>
                  </a:lnTo>
                  <a:lnTo>
                    <a:pt x="2009" y="2255"/>
                  </a:lnTo>
                  <a:lnTo>
                    <a:pt x="2009" y="2219"/>
                  </a:lnTo>
                  <a:lnTo>
                    <a:pt x="2008" y="2185"/>
                  </a:lnTo>
                  <a:lnTo>
                    <a:pt x="2007" y="2150"/>
                  </a:lnTo>
                  <a:lnTo>
                    <a:pt x="2004" y="2115"/>
                  </a:lnTo>
                  <a:lnTo>
                    <a:pt x="2000" y="2082"/>
                  </a:lnTo>
                  <a:lnTo>
                    <a:pt x="1996" y="2048"/>
                  </a:lnTo>
                  <a:lnTo>
                    <a:pt x="1991" y="2015"/>
                  </a:lnTo>
                  <a:lnTo>
                    <a:pt x="1986" y="1983"/>
                  </a:lnTo>
                  <a:lnTo>
                    <a:pt x="1979" y="1950"/>
                  </a:lnTo>
                  <a:lnTo>
                    <a:pt x="1972" y="1919"/>
                  </a:lnTo>
                  <a:lnTo>
                    <a:pt x="1964" y="1888"/>
                  </a:lnTo>
                  <a:lnTo>
                    <a:pt x="1956" y="1857"/>
                  </a:lnTo>
                  <a:lnTo>
                    <a:pt x="1947" y="1825"/>
                  </a:lnTo>
                  <a:lnTo>
                    <a:pt x="1937" y="1795"/>
                  </a:lnTo>
                  <a:lnTo>
                    <a:pt x="1925" y="1766"/>
                  </a:lnTo>
                  <a:lnTo>
                    <a:pt x="1914" y="1736"/>
                  </a:lnTo>
                  <a:lnTo>
                    <a:pt x="1902" y="1707"/>
                  </a:lnTo>
                  <a:lnTo>
                    <a:pt x="1890" y="1679"/>
                  </a:lnTo>
                  <a:lnTo>
                    <a:pt x="1876" y="1650"/>
                  </a:lnTo>
                  <a:lnTo>
                    <a:pt x="1863" y="1622"/>
                  </a:lnTo>
                  <a:lnTo>
                    <a:pt x="1848" y="1596"/>
                  </a:lnTo>
                  <a:lnTo>
                    <a:pt x="1818" y="1541"/>
                  </a:lnTo>
                  <a:lnTo>
                    <a:pt x="1786" y="1489"/>
                  </a:lnTo>
                  <a:lnTo>
                    <a:pt x="1751" y="1438"/>
                  </a:lnTo>
                  <a:lnTo>
                    <a:pt x="1716" y="1388"/>
                  </a:lnTo>
                  <a:lnTo>
                    <a:pt x="1678" y="1340"/>
                  </a:lnTo>
                  <a:lnTo>
                    <a:pt x="1638" y="1293"/>
                  </a:lnTo>
                  <a:lnTo>
                    <a:pt x="1596" y="1249"/>
                  </a:lnTo>
                  <a:lnTo>
                    <a:pt x="1554" y="1205"/>
                  </a:lnTo>
                  <a:lnTo>
                    <a:pt x="1510" y="1163"/>
                  </a:lnTo>
                  <a:lnTo>
                    <a:pt x="1465" y="1122"/>
                  </a:lnTo>
                  <a:lnTo>
                    <a:pt x="1419" y="1081"/>
                  </a:lnTo>
                  <a:lnTo>
                    <a:pt x="1371" y="1044"/>
                  </a:lnTo>
                  <a:lnTo>
                    <a:pt x="1323" y="1006"/>
                  </a:lnTo>
                  <a:lnTo>
                    <a:pt x="1274" y="970"/>
                  </a:lnTo>
                  <a:lnTo>
                    <a:pt x="1225" y="935"/>
                  </a:lnTo>
                  <a:lnTo>
                    <a:pt x="1175" y="902"/>
                  </a:lnTo>
                  <a:lnTo>
                    <a:pt x="1125" y="871"/>
                  </a:lnTo>
                  <a:lnTo>
                    <a:pt x="1074" y="839"/>
                  </a:lnTo>
                  <a:lnTo>
                    <a:pt x="1023" y="810"/>
                  </a:lnTo>
                  <a:lnTo>
                    <a:pt x="973" y="781"/>
                  </a:lnTo>
                  <a:lnTo>
                    <a:pt x="922" y="755"/>
                  </a:lnTo>
                  <a:lnTo>
                    <a:pt x="871" y="729"/>
                  </a:lnTo>
                  <a:lnTo>
                    <a:pt x="821" y="703"/>
                  </a:lnTo>
                  <a:lnTo>
                    <a:pt x="771" y="680"/>
                  </a:lnTo>
                  <a:lnTo>
                    <a:pt x="722" y="658"/>
                  </a:lnTo>
                  <a:lnTo>
                    <a:pt x="673" y="635"/>
                  </a:lnTo>
                  <a:lnTo>
                    <a:pt x="625" y="615"/>
                  </a:lnTo>
                  <a:lnTo>
                    <a:pt x="532" y="578"/>
                  </a:lnTo>
                  <a:lnTo>
                    <a:pt x="444" y="545"/>
                  </a:lnTo>
                  <a:lnTo>
                    <a:pt x="360" y="515"/>
                  </a:lnTo>
                  <a:lnTo>
                    <a:pt x="283" y="489"/>
                  </a:lnTo>
                  <a:lnTo>
                    <a:pt x="214" y="468"/>
                  </a:lnTo>
                  <a:lnTo>
                    <a:pt x="153" y="450"/>
                  </a:lnTo>
                  <a:lnTo>
                    <a:pt x="101" y="436"/>
                  </a:lnTo>
                  <a:lnTo>
                    <a:pt x="27" y="417"/>
                  </a:lnTo>
                  <a:lnTo>
                    <a:pt x="0" y="411"/>
                  </a:lnTo>
                  <a:lnTo>
                    <a:pt x="3" y="528"/>
                  </a:lnTo>
                  <a:lnTo>
                    <a:pt x="8" y="642"/>
                  </a:lnTo>
                  <a:lnTo>
                    <a:pt x="15" y="752"/>
                  </a:lnTo>
                  <a:lnTo>
                    <a:pt x="22" y="858"/>
                  </a:lnTo>
                  <a:lnTo>
                    <a:pt x="32" y="962"/>
                  </a:lnTo>
                  <a:lnTo>
                    <a:pt x="44" y="1062"/>
                  </a:lnTo>
                  <a:lnTo>
                    <a:pt x="56" y="1158"/>
                  </a:lnTo>
                  <a:lnTo>
                    <a:pt x="69" y="1252"/>
                  </a:lnTo>
                  <a:lnTo>
                    <a:pt x="85" y="1342"/>
                  </a:lnTo>
                  <a:lnTo>
                    <a:pt x="102" y="1429"/>
                  </a:lnTo>
                  <a:lnTo>
                    <a:pt x="121" y="1514"/>
                  </a:lnTo>
                  <a:lnTo>
                    <a:pt x="140" y="1594"/>
                  </a:lnTo>
                  <a:lnTo>
                    <a:pt x="160" y="1673"/>
                  </a:lnTo>
                  <a:lnTo>
                    <a:pt x="182" y="1748"/>
                  </a:lnTo>
                  <a:lnTo>
                    <a:pt x="204" y="1821"/>
                  </a:lnTo>
                  <a:lnTo>
                    <a:pt x="229" y="1890"/>
                  </a:lnTo>
                  <a:lnTo>
                    <a:pt x="253" y="1957"/>
                  </a:lnTo>
                  <a:lnTo>
                    <a:pt x="279" y="2022"/>
                  </a:lnTo>
                  <a:lnTo>
                    <a:pt x="307" y="2083"/>
                  </a:lnTo>
                  <a:lnTo>
                    <a:pt x="334" y="2141"/>
                  </a:lnTo>
                  <a:lnTo>
                    <a:pt x="363" y="2198"/>
                  </a:lnTo>
                  <a:lnTo>
                    <a:pt x="392" y="2251"/>
                  </a:lnTo>
                  <a:lnTo>
                    <a:pt x="422" y="2303"/>
                  </a:lnTo>
                  <a:lnTo>
                    <a:pt x="453" y="2352"/>
                  </a:lnTo>
                  <a:lnTo>
                    <a:pt x="484" y="2399"/>
                  </a:lnTo>
                  <a:lnTo>
                    <a:pt x="517" y="2443"/>
                  </a:lnTo>
                  <a:lnTo>
                    <a:pt x="549" y="2486"/>
                  </a:lnTo>
                  <a:lnTo>
                    <a:pt x="582" y="2526"/>
                  </a:lnTo>
                  <a:lnTo>
                    <a:pt x="616" y="2564"/>
                  </a:lnTo>
                  <a:lnTo>
                    <a:pt x="649" y="2599"/>
                  </a:lnTo>
                  <a:lnTo>
                    <a:pt x="684" y="2634"/>
                  </a:lnTo>
                  <a:lnTo>
                    <a:pt x="718" y="2666"/>
                  </a:lnTo>
                  <a:lnTo>
                    <a:pt x="754" y="2696"/>
                  </a:lnTo>
                  <a:lnTo>
                    <a:pt x="789" y="2724"/>
                  </a:lnTo>
                  <a:lnTo>
                    <a:pt x="824" y="2751"/>
                  </a:lnTo>
                  <a:lnTo>
                    <a:pt x="860" y="2776"/>
                  </a:lnTo>
                  <a:lnTo>
                    <a:pt x="895" y="2799"/>
                  </a:lnTo>
                  <a:lnTo>
                    <a:pt x="930" y="2820"/>
                  </a:lnTo>
                  <a:lnTo>
                    <a:pt x="966" y="2840"/>
                  </a:lnTo>
                  <a:lnTo>
                    <a:pt x="1002" y="2858"/>
                  </a:lnTo>
                  <a:lnTo>
                    <a:pt x="1038" y="2875"/>
                  </a:lnTo>
                  <a:lnTo>
                    <a:pt x="1072" y="2891"/>
                  </a:lnTo>
                  <a:lnTo>
                    <a:pt x="1108" y="2905"/>
                  </a:lnTo>
                  <a:lnTo>
                    <a:pt x="1142" y="2917"/>
                  </a:lnTo>
                  <a:lnTo>
                    <a:pt x="1177" y="2930"/>
                  </a:lnTo>
                  <a:lnTo>
                    <a:pt x="1212" y="2940"/>
                  </a:lnTo>
                  <a:lnTo>
                    <a:pt x="1245" y="2949"/>
                  </a:lnTo>
                  <a:lnTo>
                    <a:pt x="1278" y="2957"/>
                  </a:lnTo>
                  <a:lnTo>
                    <a:pt x="1312" y="2964"/>
                  </a:lnTo>
                  <a:lnTo>
                    <a:pt x="1344" y="2971"/>
                  </a:lnTo>
                  <a:lnTo>
                    <a:pt x="1376" y="2975"/>
                  </a:lnTo>
                  <a:lnTo>
                    <a:pt x="1407" y="2980"/>
                  </a:lnTo>
                  <a:lnTo>
                    <a:pt x="1438" y="2983"/>
                  </a:lnTo>
                  <a:lnTo>
                    <a:pt x="1467" y="2986"/>
                  </a:lnTo>
                  <a:lnTo>
                    <a:pt x="1525" y="2990"/>
                  </a:lnTo>
                  <a:lnTo>
                    <a:pt x="1579" y="2991"/>
                  </a:lnTo>
                  <a:lnTo>
                    <a:pt x="1629" y="2990"/>
                  </a:lnTo>
                  <a:lnTo>
                    <a:pt x="1674" y="2986"/>
                  </a:lnTo>
                  <a:lnTo>
                    <a:pt x="1717" y="2983"/>
                  </a:lnTo>
                  <a:lnTo>
                    <a:pt x="1681" y="3040"/>
                  </a:lnTo>
                  <a:lnTo>
                    <a:pt x="1647" y="3097"/>
                  </a:lnTo>
                  <a:lnTo>
                    <a:pt x="1614" y="3153"/>
                  </a:lnTo>
                  <a:lnTo>
                    <a:pt x="1583" y="3208"/>
                  </a:lnTo>
                  <a:lnTo>
                    <a:pt x="1553" y="3263"/>
                  </a:lnTo>
                  <a:lnTo>
                    <a:pt x="1525" y="3319"/>
                  </a:lnTo>
                  <a:lnTo>
                    <a:pt x="1498" y="3373"/>
                  </a:lnTo>
                  <a:lnTo>
                    <a:pt x="1471" y="3427"/>
                  </a:lnTo>
                  <a:lnTo>
                    <a:pt x="1447" y="3481"/>
                  </a:lnTo>
                  <a:lnTo>
                    <a:pt x="1425" y="3534"/>
                  </a:lnTo>
                  <a:lnTo>
                    <a:pt x="1402" y="3587"/>
                  </a:lnTo>
                  <a:lnTo>
                    <a:pt x="1381" y="3639"/>
                  </a:lnTo>
                  <a:lnTo>
                    <a:pt x="1362" y="3691"/>
                  </a:lnTo>
                  <a:lnTo>
                    <a:pt x="1343" y="3743"/>
                  </a:lnTo>
                  <a:lnTo>
                    <a:pt x="1326" y="3794"/>
                  </a:lnTo>
                  <a:lnTo>
                    <a:pt x="1311" y="3845"/>
                  </a:lnTo>
                  <a:lnTo>
                    <a:pt x="1295" y="3895"/>
                  </a:lnTo>
                  <a:lnTo>
                    <a:pt x="1282" y="3946"/>
                  </a:lnTo>
                  <a:lnTo>
                    <a:pt x="1270" y="3995"/>
                  </a:lnTo>
                  <a:lnTo>
                    <a:pt x="1257" y="4044"/>
                  </a:lnTo>
                  <a:lnTo>
                    <a:pt x="1247" y="4093"/>
                  </a:lnTo>
                  <a:lnTo>
                    <a:pt x="1237" y="4141"/>
                  </a:lnTo>
                  <a:lnTo>
                    <a:pt x="1229" y="4189"/>
                  </a:lnTo>
                  <a:lnTo>
                    <a:pt x="1222" y="4236"/>
                  </a:lnTo>
                  <a:lnTo>
                    <a:pt x="1215" y="4282"/>
                  </a:lnTo>
                  <a:lnTo>
                    <a:pt x="1209" y="4329"/>
                  </a:lnTo>
                  <a:lnTo>
                    <a:pt x="1205" y="4375"/>
                  </a:lnTo>
                  <a:lnTo>
                    <a:pt x="1200" y="4421"/>
                  </a:lnTo>
                  <a:lnTo>
                    <a:pt x="1198" y="4465"/>
                  </a:lnTo>
                  <a:lnTo>
                    <a:pt x="1196" y="4510"/>
                  </a:lnTo>
                  <a:lnTo>
                    <a:pt x="1195" y="4555"/>
                  </a:lnTo>
                  <a:lnTo>
                    <a:pt x="1195" y="4598"/>
                  </a:lnTo>
                  <a:lnTo>
                    <a:pt x="1195" y="4641"/>
                  </a:lnTo>
                  <a:lnTo>
                    <a:pt x="1196" y="4684"/>
                  </a:lnTo>
                  <a:lnTo>
                    <a:pt x="1198" y="4726"/>
                  </a:lnTo>
                  <a:lnTo>
                    <a:pt x="1200" y="4768"/>
                  </a:lnTo>
                  <a:lnTo>
                    <a:pt x="1205" y="4809"/>
                  </a:lnTo>
                  <a:lnTo>
                    <a:pt x="1208" y="4850"/>
                  </a:lnTo>
                  <a:lnTo>
                    <a:pt x="1214" y="4890"/>
                  </a:lnTo>
                  <a:lnTo>
                    <a:pt x="1219" y="4931"/>
                  </a:lnTo>
                  <a:lnTo>
                    <a:pt x="1225" y="4970"/>
                  </a:lnTo>
                  <a:lnTo>
                    <a:pt x="1232" y="5009"/>
                  </a:lnTo>
                  <a:lnTo>
                    <a:pt x="1239" y="5048"/>
                  </a:lnTo>
                  <a:lnTo>
                    <a:pt x="1247" y="5086"/>
                  </a:lnTo>
                  <a:lnTo>
                    <a:pt x="1265" y="5160"/>
                  </a:lnTo>
                  <a:lnTo>
                    <a:pt x="1284" y="5233"/>
                  </a:lnTo>
                  <a:lnTo>
                    <a:pt x="1306" y="5303"/>
                  </a:lnTo>
                  <a:lnTo>
                    <a:pt x="1329" y="5372"/>
                  </a:lnTo>
                  <a:lnTo>
                    <a:pt x="1354" y="5438"/>
                  </a:lnTo>
                  <a:lnTo>
                    <a:pt x="1380" y="5503"/>
                  </a:lnTo>
                  <a:lnTo>
                    <a:pt x="1408" y="5565"/>
                  </a:lnTo>
                  <a:lnTo>
                    <a:pt x="1437" y="5625"/>
                  </a:lnTo>
                  <a:lnTo>
                    <a:pt x="1466" y="5685"/>
                  </a:lnTo>
                  <a:lnTo>
                    <a:pt x="1496" y="5740"/>
                  </a:lnTo>
                  <a:lnTo>
                    <a:pt x="1446" y="5748"/>
                  </a:lnTo>
                  <a:lnTo>
                    <a:pt x="1397" y="5757"/>
                  </a:lnTo>
                  <a:lnTo>
                    <a:pt x="1348" y="5767"/>
                  </a:lnTo>
                  <a:lnTo>
                    <a:pt x="1300" y="5777"/>
                  </a:lnTo>
                  <a:lnTo>
                    <a:pt x="1253" y="5789"/>
                  </a:lnTo>
                  <a:lnTo>
                    <a:pt x="1207" y="5800"/>
                  </a:lnTo>
                  <a:lnTo>
                    <a:pt x="1162" y="5814"/>
                  </a:lnTo>
                  <a:lnTo>
                    <a:pt x="1119" y="5827"/>
                  </a:lnTo>
                  <a:lnTo>
                    <a:pt x="1077" y="5841"/>
                  </a:lnTo>
                  <a:lnTo>
                    <a:pt x="1035" y="5856"/>
                  </a:lnTo>
                  <a:lnTo>
                    <a:pt x="995" y="5872"/>
                  </a:lnTo>
                  <a:lnTo>
                    <a:pt x="956" y="5887"/>
                  </a:lnTo>
                  <a:lnTo>
                    <a:pt x="919" y="5904"/>
                  </a:lnTo>
                  <a:lnTo>
                    <a:pt x="882" y="5922"/>
                  </a:lnTo>
                  <a:lnTo>
                    <a:pt x="848" y="5940"/>
                  </a:lnTo>
                  <a:lnTo>
                    <a:pt x="814" y="5958"/>
                  </a:lnTo>
                  <a:lnTo>
                    <a:pt x="782" y="5977"/>
                  </a:lnTo>
                  <a:lnTo>
                    <a:pt x="752" y="5997"/>
                  </a:lnTo>
                  <a:lnTo>
                    <a:pt x="723" y="6017"/>
                  </a:lnTo>
                  <a:lnTo>
                    <a:pt x="695" y="6037"/>
                  </a:lnTo>
                  <a:lnTo>
                    <a:pt x="669" y="6058"/>
                  </a:lnTo>
                  <a:lnTo>
                    <a:pt x="645" y="6080"/>
                  </a:lnTo>
                  <a:lnTo>
                    <a:pt x="623" y="6102"/>
                  </a:lnTo>
                  <a:lnTo>
                    <a:pt x="601" y="6125"/>
                  </a:lnTo>
                  <a:lnTo>
                    <a:pt x="582" y="6147"/>
                  </a:lnTo>
                  <a:lnTo>
                    <a:pt x="565" y="6171"/>
                  </a:lnTo>
                  <a:lnTo>
                    <a:pt x="550" y="6194"/>
                  </a:lnTo>
                  <a:lnTo>
                    <a:pt x="536" y="6219"/>
                  </a:lnTo>
                  <a:lnTo>
                    <a:pt x="524" y="6243"/>
                  </a:lnTo>
                  <a:lnTo>
                    <a:pt x="514" y="6268"/>
                  </a:lnTo>
                  <a:lnTo>
                    <a:pt x="507" y="6292"/>
                  </a:lnTo>
                  <a:lnTo>
                    <a:pt x="501" y="6318"/>
                  </a:lnTo>
                  <a:lnTo>
                    <a:pt x="3395" y="6318"/>
                  </a:lnTo>
                  <a:lnTo>
                    <a:pt x="3389" y="6292"/>
                  </a:lnTo>
                  <a:lnTo>
                    <a:pt x="3381" y="6266"/>
                  </a:lnTo>
                  <a:lnTo>
                    <a:pt x="3370" y="6240"/>
                  </a:lnTo>
                  <a:lnTo>
                    <a:pt x="3358" y="6214"/>
                  </a:lnTo>
                  <a:lnTo>
                    <a:pt x="3343" y="6190"/>
                  </a:lnTo>
                  <a:lnTo>
                    <a:pt x="3327" y="6165"/>
                  </a:lnTo>
                  <a:lnTo>
                    <a:pt x="3309" y="6141"/>
                  </a:lnTo>
                  <a:lnTo>
                    <a:pt x="3287" y="6117"/>
                  </a:lnTo>
                  <a:lnTo>
                    <a:pt x="3265" y="6094"/>
                  </a:lnTo>
                  <a:lnTo>
                    <a:pt x="3242" y="6072"/>
                  </a:lnTo>
                  <a:lnTo>
                    <a:pt x="3216" y="6049"/>
                  </a:lnTo>
                  <a:lnTo>
                    <a:pt x="3188" y="6028"/>
                  </a:lnTo>
                  <a:lnTo>
                    <a:pt x="3158" y="6007"/>
                  </a:lnTo>
                  <a:lnTo>
                    <a:pt x="3128" y="5986"/>
                  </a:lnTo>
                  <a:lnTo>
                    <a:pt x="3094" y="5966"/>
                  </a:lnTo>
                  <a:lnTo>
                    <a:pt x="3061" y="5947"/>
                  </a:lnTo>
                  <a:lnTo>
                    <a:pt x="3024" y="5928"/>
                  </a:lnTo>
                  <a:lnTo>
                    <a:pt x="2987" y="5909"/>
                  </a:lnTo>
                  <a:lnTo>
                    <a:pt x="2948" y="5892"/>
                  </a:lnTo>
                  <a:lnTo>
                    <a:pt x="2908" y="5874"/>
                  </a:lnTo>
                  <a:lnTo>
                    <a:pt x="2867" y="5858"/>
                  </a:lnTo>
                  <a:lnTo>
                    <a:pt x="2825" y="5843"/>
                  </a:lnTo>
                  <a:lnTo>
                    <a:pt x="2780" y="5828"/>
                  </a:lnTo>
                  <a:lnTo>
                    <a:pt x="2735" y="5814"/>
                  </a:lnTo>
                  <a:lnTo>
                    <a:pt x="2688" y="5800"/>
                  </a:lnTo>
                  <a:lnTo>
                    <a:pt x="2640" y="5788"/>
                  </a:lnTo>
                  <a:lnTo>
                    <a:pt x="2593" y="5777"/>
                  </a:lnTo>
                  <a:lnTo>
                    <a:pt x="2542" y="5766"/>
                  </a:lnTo>
                  <a:lnTo>
                    <a:pt x="2492" y="5756"/>
                  </a:lnTo>
                  <a:lnTo>
                    <a:pt x="2440" y="5747"/>
                  </a:lnTo>
                  <a:lnTo>
                    <a:pt x="2387" y="5738"/>
                  </a:lnTo>
                  <a:lnTo>
                    <a:pt x="2334" y="5731"/>
                  </a:lnTo>
                  <a:close/>
                </a:path>
              </a:pathLst>
            </a:custGeom>
            <a:solidFill>
              <a:srgbClr val="C73346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4" name="椭圆 23"/>
            <p:cNvSpPr>
              <a:spLocks noChangeAspect="1"/>
            </p:cNvSpPr>
            <p:nvPr/>
          </p:nvSpPr>
          <p:spPr>
            <a:xfrm>
              <a:off x="5012243" y="3197730"/>
              <a:ext cx="504000" cy="521491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zh-CN" sz="1600" b="1" dirty="0"/>
                <a:t>04</a:t>
              </a:r>
              <a:endParaRPr lang="zh-CN" altLang="en-US" sz="1600" b="1" dirty="0"/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7419968" y="3035237"/>
            <a:ext cx="661294" cy="1404657"/>
            <a:chOff x="7546143" y="3015045"/>
            <a:chExt cx="661294" cy="1404657"/>
          </a:xfrm>
          <a:solidFill>
            <a:srgbClr val="724F5F"/>
          </a:solidFill>
        </p:grpSpPr>
        <p:sp>
          <p:nvSpPr>
            <p:cNvPr id="25" name="KSO_Shape"/>
            <p:cNvSpPr/>
            <p:nvPr/>
          </p:nvSpPr>
          <p:spPr bwMode="auto">
            <a:xfrm>
              <a:off x="7546143" y="3015045"/>
              <a:ext cx="661294" cy="862557"/>
            </a:xfrm>
            <a:custGeom>
              <a:avLst/>
              <a:gdLst>
                <a:gd name="T0" fmla="*/ 704528 w 4844"/>
                <a:gd name="T1" fmla="*/ 1336636 h 6318"/>
                <a:gd name="T2" fmla="*/ 797459 w 4844"/>
                <a:gd name="T3" fmla="*/ 1364677 h 6318"/>
                <a:gd name="T4" fmla="*/ 920563 w 4844"/>
                <a:gd name="T5" fmla="*/ 1365280 h 6318"/>
                <a:gd name="T6" fmla="*/ 1065693 w 4844"/>
                <a:gd name="T7" fmla="*/ 1313720 h 6318"/>
                <a:gd name="T8" fmla="*/ 1188495 w 4844"/>
                <a:gd name="T9" fmla="*/ 1220551 h 6318"/>
                <a:gd name="T10" fmla="*/ 1269961 w 4844"/>
                <a:gd name="T11" fmla="*/ 1130396 h 6318"/>
                <a:gd name="T12" fmla="*/ 1352332 w 4844"/>
                <a:gd name="T13" fmla="*/ 1012502 h 6318"/>
                <a:gd name="T14" fmla="*/ 1443452 w 4844"/>
                <a:gd name="T15" fmla="*/ 845461 h 6318"/>
                <a:gd name="T16" fmla="*/ 1334530 w 4844"/>
                <a:gd name="T17" fmla="*/ 792996 h 6318"/>
                <a:gd name="T18" fmla="*/ 1167676 w 4844"/>
                <a:gd name="T19" fmla="*/ 794805 h 6318"/>
                <a:gd name="T20" fmla="*/ 996598 w 4844"/>
                <a:gd name="T21" fmla="*/ 825259 h 6318"/>
                <a:gd name="T22" fmla="*/ 842416 w 4844"/>
                <a:gd name="T23" fmla="*/ 893704 h 6318"/>
                <a:gd name="T24" fmla="*/ 771813 w 4844"/>
                <a:gd name="T25" fmla="*/ 950389 h 6318"/>
                <a:gd name="T26" fmla="*/ 712674 w 4844"/>
                <a:gd name="T27" fmla="*/ 1023357 h 6318"/>
                <a:gd name="T28" fmla="*/ 668924 w 4844"/>
                <a:gd name="T29" fmla="*/ 1115019 h 6318"/>
                <a:gd name="T30" fmla="*/ 643579 w 4844"/>
                <a:gd name="T31" fmla="*/ 1226883 h 6318"/>
                <a:gd name="T32" fmla="*/ 691554 w 4844"/>
                <a:gd name="T33" fmla="*/ 1710821 h 6318"/>
                <a:gd name="T34" fmla="*/ 604053 w 4844"/>
                <a:gd name="T35" fmla="*/ 1548906 h 6318"/>
                <a:gd name="T36" fmla="*/ 570562 w 4844"/>
                <a:gd name="T37" fmla="*/ 1438549 h 6318"/>
                <a:gd name="T38" fmla="*/ 554571 w 4844"/>
                <a:gd name="T39" fmla="*/ 1314926 h 6318"/>
                <a:gd name="T40" fmla="*/ 561812 w 4844"/>
                <a:gd name="T41" fmla="*/ 1177132 h 6318"/>
                <a:gd name="T42" fmla="*/ 596510 w 4844"/>
                <a:gd name="T43" fmla="*/ 1026372 h 6318"/>
                <a:gd name="T44" fmla="*/ 664097 w 4844"/>
                <a:gd name="T45" fmla="*/ 861743 h 6318"/>
                <a:gd name="T46" fmla="*/ 766683 w 4844"/>
                <a:gd name="T47" fmla="*/ 629271 h 6318"/>
                <a:gd name="T48" fmla="*/ 814054 w 4844"/>
                <a:gd name="T49" fmla="*/ 410368 h 6318"/>
                <a:gd name="T50" fmla="*/ 800778 w 4844"/>
                <a:gd name="T51" fmla="*/ 247246 h 6318"/>
                <a:gd name="T52" fmla="*/ 748278 w 4844"/>
                <a:gd name="T53" fmla="*/ 132367 h 6318"/>
                <a:gd name="T54" fmla="*/ 678580 w 4844"/>
                <a:gd name="T55" fmla="*/ 57892 h 6318"/>
                <a:gd name="T56" fmla="*/ 591984 w 4844"/>
                <a:gd name="T57" fmla="*/ 6935 h 6318"/>
                <a:gd name="T58" fmla="*/ 606769 w 4844"/>
                <a:gd name="T59" fmla="*/ 19900 h 6318"/>
                <a:gd name="T60" fmla="*/ 679183 w 4844"/>
                <a:gd name="T61" fmla="*/ 88044 h 6318"/>
                <a:gd name="T62" fmla="*/ 730175 w 4844"/>
                <a:gd name="T63" fmla="*/ 175786 h 6318"/>
                <a:gd name="T64" fmla="*/ 756425 w 4844"/>
                <a:gd name="T65" fmla="*/ 299710 h 6318"/>
                <a:gd name="T66" fmla="*/ 738019 w 4844"/>
                <a:gd name="T67" fmla="*/ 464340 h 6318"/>
                <a:gd name="T68" fmla="*/ 656252 w 4844"/>
                <a:gd name="T69" fmla="*/ 673594 h 6318"/>
                <a:gd name="T70" fmla="*/ 602243 w 4844"/>
                <a:gd name="T71" fmla="*/ 735104 h 6318"/>
                <a:gd name="T72" fmla="*/ 604657 w 4844"/>
                <a:gd name="T73" fmla="*/ 637714 h 6318"/>
                <a:gd name="T74" fmla="*/ 587459 w 4844"/>
                <a:gd name="T75" fmla="*/ 550273 h 6318"/>
                <a:gd name="T76" fmla="*/ 548536 w 4844"/>
                <a:gd name="T77" fmla="*/ 464642 h 6318"/>
                <a:gd name="T78" fmla="*/ 442027 w 4844"/>
                <a:gd name="T79" fmla="*/ 338305 h 6318"/>
                <a:gd name="T80" fmla="*/ 308665 w 4844"/>
                <a:gd name="T81" fmla="*/ 244231 h 6318"/>
                <a:gd name="T82" fmla="*/ 160518 w 4844"/>
                <a:gd name="T83" fmla="*/ 174278 h 6318"/>
                <a:gd name="T84" fmla="*/ 0 w 4844"/>
                <a:gd name="T85" fmla="*/ 123925 h 6318"/>
                <a:gd name="T86" fmla="*/ 25647 w 4844"/>
                <a:gd name="T87" fmla="*/ 404639 h 6318"/>
                <a:gd name="T88" fmla="*/ 84181 w 4844"/>
                <a:gd name="T89" fmla="*/ 609672 h 6318"/>
                <a:gd name="T90" fmla="*/ 165647 w 4844"/>
                <a:gd name="T91" fmla="*/ 749577 h 6318"/>
                <a:gd name="T92" fmla="*/ 259484 w 4844"/>
                <a:gd name="T93" fmla="*/ 837018 h 6318"/>
                <a:gd name="T94" fmla="*/ 355130 w 4844"/>
                <a:gd name="T95" fmla="*/ 883452 h 6318"/>
                <a:gd name="T96" fmla="*/ 442631 w 4844"/>
                <a:gd name="T97" fmla="*/ 900337 h 6318"/>
                <a:gd name="T98" fmla="*/ 486984 w 4844"/>
                <a:gd name="T99" fmla="*/ 950691 h 6318"/>
                <a:gd name="T100" fmla="*/ 416682 w 4844"/>
                <a:gd name="T101" fmla="*/ 1097229 h 6318"/>
                <a:gd name="T102" fmla="*/ 376251 w 4844"/>
                <a:gd name="T103" fmla="*/ 1234119 h 6318"/>
                <a:gd name="T104" fmla="*/ 360863 w 4844"/>
                <a:gd name="T105" fmla="*/ 1359853 h 6318"/>
                <a:gd name="T106" fmla="*/ 366294 w 4844"/>
                <a:gd name="T107" fmla="*/ 1474430 h 6318"/>
                <a:gd name="T108" fmla="*/ 400993 w 4844"/>
                <a:gd name="T109" fmla="*/ 1619763 h 6318"/>
                <a:gd name="T110" fmla="*/ 421510 w 4844"/>
                <a:gd name="T111" fmla="*/ 1735848 h 6318"/>
                <a:gd name="T112" fmla="*/ 300216 w 4844"/>
                <a:gd name="T113" fmla="*/ 1770522 h 6318"/>
                <a:gd name="T114" fmla="*/ 209699 w 4844"/>
                <a:gd name="T115" fmla="*/ 1820273 h 6318"/>
                <a:gd name="T116" fmla="*/ 158104 w 4844"/>
                <a:gd name="T117" fmla="*/ 1882386 h 6318"/>
                <a:gd name="T118" fmla="*/ 1013193 w 4844"/>
                <a:gd name="T119" fmla="*/ 1873642 h 6318"/>
                <a:gd name="T120" fmla="*/ 952848 w 4844"/>
                <a:gd name="T121" fmla="*/ 1811227 h 6318"/>
                <a:gd name="T122" fmla="*/ 852373 w 4844"/>
                <a:gd name="T123" fmla="*/ 1761778 h 6318"/>
                <a:gd name="T124" fmla="*/ 720218 w 4844"/>
                <a:gd name="T125" fmla="*/ 1730119 h 631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4844" h="6318">
                  <a:moveTo>
                    <a:pt x="2116" y="4309"/>
                  </a:moveTo>
                  <a:lnTo>
                    <a:pt x="2116" y="4309"/>
                  </a:lnTo>
                  <a:lnTo>
                    <a:pt x="2133" y="4322"/>
                  </a:lnTo>
                  <a:lnTo>
                    <a:pt x="2153" y="4335"/>
                  </a:lnTo>
                  <a:lnTo>
                    <a:pt x="2181" y="4353"/>
                  </a:lnTo>
                  <a:lnTo>
                    <a:pt x="2217" y="4374"/>
                  </a:lnTo>
                  <a:lnTo>
                    <a:pt x="2259" y="4396"/>
                  </a:lnTo>
                  <a:lnTo>
                    <a:pt x="2308" y="4421"/>
                  </a:lnTo>
                  <a:lnTo>
                    <a:pt x="2335" y="4433"/>
                  </a:lnTo>
                  <a:lnTo>
                    <a:pt x="2364" y="4444"/>
                  </a:lnTo>
                  <a:lnTo>
                    <a:pt x="2393" y="4456"/>
                  </a:lnTo>
                  <a:lnTo>
                    <a:pt x="2425" y="4468"/>
                  </a:lnTo>
                  <a:lnTo>
                    <a:pt x="2458" y="4480"/>
                  </a:lnTo>
                  <a:lnTo>
                    <a:pt x="2492" y="4490"/>
                  </a:lnTo>
                  <a:lnTo>
                    <a:pt x="2528" y="4500"/>
                  </a:lnTo>
                  <a:lnTo>
                    <a:pt x="2565" y="4509"/>
                  </a:lnTo>
                  <a:lnTo>
                    <a:pt x="2604" y="4518"/>
                  </a:lnTo>
                  <a:lnTo>
                    <a:pt x="2643" y="4526"/>
                  </a:lnTo>
                  <a:lnTo>
                    <a:pt x="2684" y="4531"/>
                  </a:lnTo>
                  <a:lnTo>
                    <a:pt x="2726" y="4537"/>
                  </a:lnTo>
                  <a:lnTo>
                    <a:pt x="2770" y="4540"/>
                  </a:lnTo>
                  <a:lnTo>
                    <a:pt x="2813" y="4542"/>
                  </a:lnTo>
                  <a:lnTo>
                    <a:pt x="2859" y="4543"/>
                  </a:lnTo>
                  <a:lnTo>
                    <a:pt x="2906" y="4542"/>
                  </a:lnTo>
                  <a:lnTo>
                    <a:pt x="2954" y="4540"/>
                  </a:lnTo>
                  <a:lnTo>
                    <a:pt x="3002" y="4535"/>
                  </a:lnTo>
                  <a:lnTo>
                    <a:pt x="3051" y="4528"/>
                  </a:lnTo>
                  <a:lnTo>
                    <a:pt x="3101" y="4519"/>
                  </a:lnTo>
                  <a:lnTo>
                    <a:pt x="3152" y="4508"/>
                  </a:lnTo>
                  <a:lnTo>
                    <a:pt x="3205" y="4494"/>
                  </a:lnTo>
                  <a:lnTo>
                    <a:pt x="3257" y="4479"/>
                  </a:lnTo>
                  <a:lnTo>
                    <a:pt x="3311" y="4460"/>
                  </a:lnTo>
                  <a:lnTo>
                    <a:pt x="3366" y="4439"/>
                  </a:lnTo>
                  <a:lnTo>
                    <a:pt x="3420" y="4414"/>
                  </a:lnTo>
                  <a:lnTo>
                    <a:pt x="3476" y="4387"/>
                  </a:lnTo>
                  <a:lnTo>
                    <a:pt x="3532" y="4357"/>
                  </a:lnTo>
                  <a:lnTo>
                    <a:pt x="3589" y="4324"/>
                  </a:lnTo>
                  <a:lnTo>
                    <a:pt x="3646" y="4287"/>
                  </a:lnTo>
                  <a:lnTo>
                    <a:pt x="3704" y="4247"/>
                  </a:lnTo>
                  <a:lnTo>
                    <a:pt x="3762" y="4202"/>
                  </a:lnTo>
                  <a:lnTo>
                    <a:pt x="3821" y="4155"/>
                  </a:lnTo>
                  <a:lnTo>
                    <a:pt x="3850" y="4130"/>
                  </a:lnTo>
                  <a:lnTo>
                    <a:pt x="3880" y="4104"/>
                  </a:lnTo>
                  <a:lnTo>
                    <a:pt x="3909" y="4077"/>
                  </a:lnTo>
                  <a:lnTo>
                    <a:pt x="3939" y="4048"/>
                  </a:lnTo>
                  <a:lnTo>
                    <a:pt x="3969" y="4019"/>
                  </a:lnTo>
                  <a:lnTo>
                    <a:pt x="3998" y="3989"/>
                  </a:lnTo>
                  <a:lnTo>
                    <a:pt x="4028" y="3959"/>
                  </a:lnTo>
                  <a:lnTo>
                    <a:pt x="4058" y="3927"/>
                  </a:lnTo>
                  <a:lnTo>
                    <a:pt x="4088" y="3893"/>
                  </a:lnTo>
                  <a:lnTo>
                    <a:pt x="4118" y="3859"/>
                  </a:lnTo>
                  <a:lnTo>
                    <a:pt x="4149" y="3824"/>
                  </a:lnTo>
                  <a:lnTo>
                    <a:pt x="4179" y="3787"/>
                  </a:lnTo>
                  <a:lnTo>
                    <a:pt x="4209" y="3749"/>
                  </a:lnTo>
                  <a:lnTo>
                    <a:pt x="4239" y="3710"/>
                  </a:lnTo>
                  <a:lnTo>
                    <a:pt x="4269" y="3671"/>
                  </a:lnTo>
                  <a:lnTo>
                    <a:pt x="4300" y="3630"/>
                  </a:lnTo>
                  <a:lnTo>
                    <a:pt x="4330" y="3588"/>
                  </a:lnTo>
                  <a:lnTo>
                    <a:pt x="4361" y="3544"/>
                  </a:lnTo>
                  <a:lnTo>
                    <a:pt x="4391" y="3500"/>
                  </a:lnTo>
                  <a:lnTo>
                    <a:pt x="4421" y="3454"/>
                  </a:lnTo>
                  <a:lnTo>
                    <a:pt x="4451" y="3407"/>
                  </a:lnTo>
                  <a:lnTo>
                    <a:pt x="4482" y="3358"/>
                  </a:lnTo>
                  <a:lnTo>
                    <a:pt x="4512" y="3309"/>
                  </a:lnTo>
                  <a:lnTo>
                    <a:pt x="4542" y="3257"/>
                  </a:lnTo>
                  <a:lnTo>
                    <a:pt x="4572" y="3206"/>
                  </a:lnTo>
                  <a:lnTo>
                    <a:pt x="4603" y="3153"/>
                  </a:lnTo>
                  <a:lnTo>
                    <a:pt x="4633" y="3097"/>
                  </a:lnTo>
                  <a:lnTo>
                    <a:pt x="4664" y="3041"/>
                  </a:lnTo>
                  <a:lnTo>
                    <a:pt x="4694" y="2984"/>
                  </a:lnTo>
                  <a:lnTo>
                    <a:pt x="4724" y="2925"/>
                  </a:lnTo>
                  <a:lnTo>
                    <a:pt x="4784" y="2804"/>
                  </a:lnTo>
                  <a:lnTo>
                    <a:pt x="4844" y="2675"/>
                  </a:lnTo>
                  <a:lnTo>
                    <a:pt x="4813" y="2671"/>
                  </a:lnTo>
                  <a:lnTo>
                    <a:pt x="4778" y="2665"/>
                  </a:lnTo>
                  <a:lnTo>
                    <a:pt x="4728" y="2659"/>
                  </a:lnTo>
                  <a:lnTo>
                    <a:pt x="4667" y="2651"/>
                  </a:lnTo>
                  <a:lnTo>
                    <a:pt x="4595" y="2643"/>
                  </a:lnTo>
                  <a:lnTo>
                    <a:pt x="4513" y="2636"/>
                  </a:lnTo>
                  <a:lnTo>
                    <a:pt x="4423" y="2630"/>
                  </a:lnTo>
                  <a:lnTo>
                    <a:pt x="4324" y="2625"/>
                  </a:lnTo>
                  <a:lnTo>
                    <a:pt x="4272" y="2624"/>
                  </a:lnTo>
                  <a:lnTo>
                    <a:pt x="4219" y="2624"/>
                  </a:lnTo>
                  <a:lnTo>
                    <a:pt x="4163" y="2624"/>
                  </a:lnTo>
                  <a:lnTo>
                    <a:pt x="4107" y="2624"/>
                  </a:lnTo>
                  <a:lnTo>
                    <a:pt x="4049" y="2626"/>
                  </a:lnTo>
                  <a:lnTo>
                    <a:pt x="3990" y="2628"/>
                  </a:lnTo>
                  <a:lnTo>
                    <a:pt x="3930" y="2632"/>
                  </a:lnTo>
                  <a:lnTo>
                    <a:pt x="3870" y="2636"/>
                  </a:lnTo>
                  <a:lnTo>
                    <a:pt x="3808" y="2642"/>
                  </a:lnTo>
                  <a:lnTo>
                    <a:pt x="3746" y="2648"/>
                  </a:lnTo>
                  <a:lnTo>
                    <a:pt x="3683" y="2657"/>
                  </a:lnTo>
                  <a:lnTo>
                    <a:pt x="3620" y="2666"/>
                  </a:lnTo>
                  <a:lnTo>
                    <a:pt x="3557" y="2677"/>
                  </a:lnTo>
                  <a:lnTo>
                    <a:pt x="3494" y="2690"/>
                  </a:lnTo>
                  <a:lnTo>
                    <a:pt x="3430" y="2704"/>
                  </a:lnTo>
                  <a:lnTo>
                    <a:pt x="3367" y="2720"/>
                  </a:lnTo>
                  <a:lnTo>
                    <a:pt x="3303" y="2737"/>
                  </a:lnTo>
                  <a:lnTo>
                    <a:pt x="3241" y="2756"/>
                  </a:lnTo>
                  <a:lnTo>
                    <a:pt x="3178" y="2777"/>
                  </a:lnTo>
                  <a:lnTo>
                    <a:pt x="3117" y="2800"/>
                  </a:lnTo>
                  <a:lnTo>
                    <a:pt x="3055" y="2825"/>
                  </a:lnTo>
                  <a:lnTo>
                    <a:pt x="2995" y="2851"/>
                  </a:lnTo>
                  <a:lnTo>
                    <a:pt x="2936" y="2880"/>
                  </a:lnTo>
                  <a:lnTo>
                    <a:pt x="2877" y="2913"/>
                  </a:lnTo>
                  <a:lnTo>
                    <a:pt x="2820" y="2946"/>
                  </a:lnTo>
                  <a:lnTo>
                    <a:pt x="2792" y="2964"/>
                  </a:lnTo>
                  <a:lnTo>
                    <a:pt x="2764" y="2982"/>
                  </a:lnTo>
                  <a:lnTo>
                    <a:pt x="2738" y="3001"/>
                  </a:lnTo>
                  <a:lnTo>
                    <a:pt x="2711" y="3020"/>
                  </a:lnTo>
                  <a:lnTo>
                    <a:pt x="2684" y="3041"/>
                  </a:lnTo>
                  <a:lnTo>
                    <a:pt x="2658" y="3061"/>
                  </a:lnTo>
                  <a:lnTo>
                    <a:pt x="2632" y="3082"/>
                  </a:lnTo>
                  <a:lnTo>
                    <a:pt x="2607" y="3105"/>
                  </a:lnTo>
                  <a:lnTo>
                    <a:pt x="2582" y="3128"/>
                  </a:lnTo>
                  <a:lnTo>
                    <a:pt x="2558" y="3152"/>
                  </a:lnTo>
                  <a:lnTo>
                    <a:pt x="2533" y="3175"/>
                  </a:lnTo>
                  <a:lnTo>
                    <a:pt x="2510" y="3199"/>
                  </a:lnTo>
                  <a:lnTo>
                    <a:pt x="2488" y="3225"/>
                  </a:lnTo>
                  <a:lnTo>
                    <a:pt x="2465" y="3252"/>
                  </a:lnTo>
                  <a:lnTo>
                    <a:pt x="2443" y="3279"/>
                  </a:lnTo>
                  <a:lnTo>
                    <a:pt x="2422" y="3307"/>
                  </a:lnTo>
                  <a:lnTo>
                    <a:pt x="2402" y="3334"/>
                  </a:lnTo>
                  <a:lnTo>
                    <a:pt x="2382" y="3363"/>
                  </a:lnTo>
                  <a:lnTo>
                    <a:pt x="2362" y="3394"/>
                  </a:lnTo>
                  <a:lnTo>
                    <a:pt x="2343" y="3424"/>
                  </a:lnTo>
                  <a:lnTo>
                    <a:pt x="2325" y="3456"/>
                  </a:lnTo>
                  <a:lnTo>
                    <a:pt x="2307" y="3487"/>
                  </a:lnTo>
                  <a:lnTo>
                    <a:pt x="2290" y="3521"/>
                  </a:lnTo>
                  <a:lnTo>
                    <a:pt x="2275" y="3554"/>
                  </a:lnTo>
                  <a:lnTo>
                    <a:pt x="2259" y="3589"/>
                  </a:lnTo>
                  <a:lnTo>
                    <a:pt x="2243" y="3624"/>
                  </a:lnTo>
                  <a:lnTo>
                    <a:pt x="2230" y="3660"/>
                  </a:lnTo>
                  <a:lnTo>
                    <a:pt x="2217" y="3698"/>
                  </a:lnTo>
                  <a:lnTo>
                    <a:pt x="2204" y="3736"/>
                  </a:lnTo>
                  <a:lnTo>
                    <a:pt x="2192" y="3774"/>
                  </a:lnTo>
                  <a:lnTo>
                    <a:pt x="2181" y="3814"/>
                  </a:lnTo>
                  <a:lnTo>
                    <a:pt x="2171" y="3854"/>
                  </a:lnTo>
                  <a:lnTo>
                    <a:pt x="2162" y="3895"/>
                  </a:lnTo>
                  <a:lnTo>
                    <a:pt x="2153" y="3938"/>
                  </a:lnTo>
                  <a:lnTo>
                    <a:pt x="2145" y="3981"/>
                  </a:lnTo>
                  <a:lnTo>
                    <a:pt x="2139" y="4025"/>
                  </a:lnTo>
                  <a:lnTo>
                    <a:pt x="2133" y="4069"/>
                  </a:lnTo>
                  <a:lnTo>
                    <a:pt x="2127" y="4116"/>
                  </a:lnTo>
                  <a:lnTo>
                    <a:pt x="2123" y="4163"/>
                  </a:lnTo>
                  <a:lnTo>
                    <a:pt x="2121" y="4210"/>
                  </a:lnTo>
                  <a:lnTo>
                    <a:pt x="2117" y="4259"/>
                  </a:lnTo>
                  <a:lnTo>
                    <a:pt x="2116" y="4309"/>
                  </a:lnTo>
                  <a:close/>
                  <a:moveTo>
                    <a:pt x="2334" y="5731"/>
                  </a:moveTo>
                  <a:lnTo>
                    <a:pt x="2334" y="5731"/>
                  </a:lnTo>
                  <a:lnTo>
                    <a:pt x="2292" y="5674"/>
                  </a:lnTo>
                  <a:lnTo>
                    <a:pt x="2252" y="5615"/>
                  </a:lnTo>
                  <a:lnTo>
                    <a:pt x="2213" y="5554"/>
                  </a:lnTo>
                  <a:lnTo>
                    <a:pt x="2174" y="5489"/>
                  </a:lnTo>
                  <a:lnTo>
                    <a:pt x="2136" y="5424"/>
                  </a:lnTo>
                  <a:lnTo>
                    <a:pt x="2101" y="5355"/>
                  </a:lnTo>
                  <a:lnTo>
                    <a:pt x="2066" y="5285"/>
                  </a:lnTo>
                  <a:lnTo>
                    <a:pt x="2034" y="5212"/>
                  </a:lnTo>
                  <a:lnTo>
                    <a:pt x="2017" y="5175"/>
                  </a:lnTo>
                  <a:lnTo>
                    <a:pt x="2002" y="5137"/>
                  </a:lnTo>
                  <a:lnTo>
                    <a:pt x="1988" y="5099"/>
                  </a:lnTo>
                  <a:lnTo>
                    <a:pt x="1973" y="5060"/>
                  </a:lnTo>
                  <a:lnTo>
                    <a:pt x="1960" y="5020"/>
                  </a:lnTo>
                  <a:lnTo>
                    <a:pt x="1947" y="4980"/>
                  </a:lnTo>
                  <a:lnTo>
                    <a:pt x="1934" y="4939"/>
                  </a:lnTo>
                  <a:lnTo>
                    <a:pt x="1922" y="4898"/>
                  </a:lnTo>
                  <a:lnTo>
                    <a:pt x="1911" y="4857"/>
                  </a:lnTo>
                  <a:lnTo>
                    <a:pt x="1901" y="4815"/>
                  </a:lnTo>
                  <a:lnTo>
                    <a:pt x="1891" y="4771"/>
                  </a:lnTo>
                  <a:lnTo>
                    <a:pt x="1882" y="4728"/>
                  </a:lnTo>
                  <a:lnTo>
                    <a:pt x="1874" y="4684"/>
                  </a:lnTo>
                  <a:lnTo>
                    <a:pt x="1866" y="4639"/>
                  </a:lnTo>
                  <a:lnTo>
                    <a:pt x="1860" y="4594"/>
                  </a:lnTo>
                  <a:lnTo>
                    <a:pt x="1854" y="4548"/>
                  </a:lnTo>
                  <a:lnTo>
                    <a:pt x="1848" y="4502"/>
                  </a:lnTo>
                  <a:lnTo>
                    <a:pt x="1844" y="4455"/>
                  </a:lnTo>
                  <a:lnTo>
                    <a:pt x="1841" y="4409"/>
                  </a:lnTo>
                  <a:lnTo>
                    <a:pt x="1838" y="4361"/>
                  </a:lnTo>
                  <a:lnTo>
                    <a:pt x="1837" y="4311"/>
                  </a:lnTo>
                  <a:lnTo>
                    <a:pt x="1836" y="4262"/>
                  </a:lnTo>
                  <a:lnTo>
                    <a:pt x="1837" y="4213"/>
                  </a:lnTo>
                  <a:lnTo>
                    <a:pt x="1838" y="4163"/>
                  </a:lnTo>
                  <a:lnTo>
                    <a:pt x="1841" y="4112"/>
                  </a:lnTo>
                  <a:lnTo>
                    <a:pt x="1844" y="4061"/>
                  </a:lnTo>
                  <a:lnTo>
                    <a:pt x="1850" y="4009"/>
                  </a:lnTo>
                  <a:lnTo>
                    <a:pt x="1855" y="3957"/>
                  </a:lnTo>
                  <a:lnTo>
                    <a:pt x="1862" y="3904"/>
                  </a:lnTo>
                  <a:lnTo>
                    <a:pt x="1870" y="3851"/>
                  </a:lnTo>
                  <a:lnTo>
                    <a:pt x="1879" y="3796"/>
                  </a:lnTo>
                  <a:lnTo>
                    <a:pt x="1889" y="3742"/>
                  </a:lnTo>
                  <a:lnTo>
                    <a:pt x="1901" y="3687"/>
                  </a:lnTo>
                  <a:lnTo>
                    <a:pt x="1913" y="3631"/>
                  </a:lnTo>
                  <a:lnTo>
                    <a:pt x="1927" y="3575"/>
                  </a:lnTo>
                  <a:lnTo>
                    <a:pt x="1942" y="3518"/>
                  </a:lnTo>
                  <a:lnTo>
                    <a:pt x="1959" y="3460"/>
                  </a:lnTo>
                  <a:lnTo>
                    <a:pt x="1977" y="3404"/>
                  </a:lnTo>
                  <a:lnTo>
                    <a:pt x="1996" y="3344"/>
                  </a:lnTo>
                  <a:lnTo>
                    <a:pt x="2017" y="3285"/>
                  </a:lnTo>
                  <a:lnTo>
                    <a:pt x="2038" y="3226"/>
                  </a:lnTo>
                  <a:lnTo>
                    <a:pt x="2062" y="3166"/>
                  </a:lnTo>
                  <a:lnTo>
                    <a:pt x="2086" y="3106"/>
                  </a:lnTo>
                  <a:lnTo>
                    <a:pt x="2113" y="3044"/>
                  </a:lnTo>
                  <a:lnTo>
                    <a:pt x="2141" y="2983"/>
                  </a:lnTo>
                  <a:lnTo>
                    <a:pt x="2170" y="2921"/>
                  </a:lnTo>
                  <a:lnTo>
                    <a:pt x="2201" y="2858"/>
                  </a:lnTo>
                  <a:lnTo>
                    <a:pt x="2232" y="2795"/>
                  </a:lnTo>
                  <a:lnTo>
                    <a:pt x="2288" y="2685"/>
                  </a:lnTo>
                  <a:lnTo>
                    <a:pt x="2340" y="2579"/>
                  </a:lnTo>
                  <a:lnTo>
                    <a:pt x="2387" y="2476"/>
                  </a:lnTo>
                  <a:lnTo>
                    <a:pt x="2432" y="2374"/>
                  </a:lnTo>
                  <a:lnTo>
                    <a:pt x="2472" y="2276"/>
                  </a:lnTo>
                  <a:lnTo>
                    <a:pt x="2508" y="2180"/>
                  </a:lnTo>
                  <a:lnTo>
                    <a:pt x="2541" y="2087"/>
                  </a:lnTo>
                  <a:lnTo>
                    <a:pt x="2571" y="1996"/>
                  </a:lnTo>
                  <a:lnTo>
                    <a:pt x="2597" y="1909"/>
                  </a:lnTo>
                  <a:lnTo>
                    <a:pt x="2620" y="1823"/>
                  </a:lnTo>
                  <a:lnTo>
                    <a:pt x="2640" y="1741"/>
                  </a:lnTo>
                  <a:lnTo>
                    <a:pt x="2658" y="1660"/>
                  </a:lnTo>
                  <a:lnTo>
                    <a:pt x="2672" y="1582"/>
                  </a:lnTo>
                  <a:lnTo>
                    <a:pt x="2684" y="1506"/>
                  </a:lnTo>
                  <a:lnTo>
                    <a:pt x="2693" y="1433"/>
                  </a:lnTo>
                  <a:lnTo>
                    <a:pt x="2698" y="1361"/>
                  </a:lnTo>
                  <a:lnTo>
                    <a:pt x="2702" y="1293"/>
                  </a:lnTo>
                  <a:lnTo>
                    <a:pt x="2704" y="1226"/>
                  </a:lnTo>
                  <a:lnTo>
                    <a:pt x="2703" y="1162"/>
                  </a:lnTo>
                  <a:lnTo>
                    <a:pt x="2700" y="1100"/>
                  </a:lnTo>
                  <a:lnTo>
                    <a:pt x="2694" y="1040"/>
                  </a:lnTo>
                  <a:lnTo>
                    <a:pt x="2686" y="982"/>
                  </a:lnTo>
                  <a:lnTo>
                    <a:pt x="2677" y="926"/>
                  </a:lnTo>
                  <a:lnTo>
                    <a:pt x="2666" y="873"/>
                  </a:lnTo>
                  <a:lnTo>
                    <a:pt x="2654" y="820"/>
                  </a:lnTo>
                  <a:lnTo>
                    <a:pt x="2639" y="771"/>
                  </a:lnTo>
                  <a:lnTo>
                    <a:pt x="2624" y="723"/>
                  </a:lnTo>
                  <a:lnTo>
                    <a:pt x="2607" y="677"/>
                  </a:lnTo>
                  <a:lnTo>
                    <a:pt x="2588" y="633"/>
                  </a:lnTo>
                  <a:lnTo>
                    <a:pt x="2568" y="591"/>
                  </a:lnTo>
                  <a:lnTo>
                    <a:pt x="2548" y="551"/>
                  </a:lnTo>
                  <a:lnTo>
                    <a:pt x="2526" y="511"/>
                  </a:lnTo>
                  <a:lnTo>
                    <a:pt x="2503" y="475"/>
                  </a:lnTo>
                  <a:lnTo>
                    <a:pt x="2480" y="439"/>
                  </a:lnTo>
                  <a:lnTo>
                    <a:pt x="2455" y="406"/>
                  </a:lnTo>
                  <a:lnTo>
                    <a:pt x="2431" y="373"/>
                  </a:lnTo>
                  <a:lnTo>
                    <a:pt x="2405" y="343"/>
                  </a:lnTo>
                  <a:lnTo>
                    <a:pt x="2379" y="314"/>
                  </a:lnTo>
                  <a:lnTo>
                    <a:pt x="2354" y="287"/>
                  </a:lnTo>
                  <a:lnTo>
                    <a:pt x="2327" y="262"/>
                  </a:lnTo>
                  <a:lnTo>
                    <a:pt x="2301" y="237"/>
                  </a:lnTo>
                  <a:lnTo>
                    <a:pt x="2275" y="214"/>
                  </a:lnTo>
                  <a:lnTo>
                    <a:pt x="2249" y="192"/>
                  </a:lnTo>
                  <a:lnTo>
                    <a:pt x="2223" y="172"/>
                  </a:lnTo>
                  <a:lnTo>
                    <a:pt x="2197" y="153"/>
                  </a:lnTo>
                  <a:lnTo>
                    <a:pt x="2172" y="136"/>
                  </a:lnTo>
                  <a:lnTo>
                    <a:pt x="2147" y="119"/>
                  </a:lnTo>
                  <a:lnTo>
                    <a:pt x="2123" y="104"/>
                  </a:lnTo>
                  <a:lnTo>
                    <a:pt x="2076" y="78"/>
                  </a:lnTo>
                  <a:lnTo>
                    <a:pt x="2034" y="55"/>
                  </a:lnTo>
                  <a:lnTo>
                    <a:pt x="1996" y="36"/>
                  </a:lnTo>
                  <a:lnTo>
                    <a:pt x="1962" y="23"/>
                  </a:lnTo>
                  <a:lnTo>
                    <a:pt x="1935" y="12"/>
                  </a:lnTo>
                  <a:lnTo>
                    <a:pt x="1915" y="5"/>
                  </a:lnTo>
                  <a:lnTo>
                    <a:pt x="1898" y="0"/>
                  </a:lnTo>
                  <a:lnTo>
                    <a:pt x="1912" y="6"/>
                  </a:lnTo>
                  <a:lnTo>
                    <a:pt x="1930" y="15"/>
                  </a:lnTo>
                  <a:lnTo>
                    <a:pt x="1952" y="29"/>
                  </a:lnTo>
                  <a:lnTo>
                    <a:pt x="1980" y="45"/>
                  </a:lnTo>
                  <a:lnTo>
                    <a:pt x="2011" y="66"/>
                  </a:lnTo>
                  <a:lnTo>
                    <a:pt x="2047" y="92"/>
                  </a:lnTo>
                  <a:lnTo>
                    <a:pt x="2085" y="123"/>
                  </a:lnTo>
                  <a:lnTo>
                    <a:pt x="2125" y="158"/>
                  </a:lnTo>
                  <a:lnTo>
                    <a:pt x="2146" y="177"/>
                  </a:lnTo>
                  <a:lnTo>
                    <a:pt x="2168" y="197"/>
                  </a:lnTo>
                  <a:lnTo>
                    <a:pt x="2188" y="219"/>
                  </a:lnTo>
                  <a:lnTo>
                    <a:pt x="2209" y="242"/>
                  </a:lnTo>
                  <a:lnTo>
                    <a:pt x="2230" y="266"/>
                  </a:lnTo>
                  <a:lnTo>
                    <a:pt x="2251" y="292"/>
                  </a:lnTo>
                  <a:lnTo>
                    <a:pt x="2272" y="319"/>
                  </a:lnTo>
                  <a:lnTo>
                    <a:pt x="2292" y="346"/>
                  </a:lnTo>
                  <a:lnTo>
                    <a:pt x="2313" y="377"/>
                  </a:lnTo>
                  <a:lnTo>
                    <a:pt x="2331" y="407"/>
                  </a:lnTo>
                  <a:lnTo>
                    <a:pt x="2352" y="439"/>
                  </a:lnTo>
                  <a:lnTo>
                    <a:pt x="2369" y="474"/>
                  </a:lnTo>
                  <a:lnTo>
                    <a:pt x="2387" y="508"/>
                  </a:lnTo>
                  <a:lnTo>
                    <a:pt x="2404" y="545"/>
                  </a:lnTo>
                  <a:lnTo>
                    <a:pt x="2420" y="583"/>
                  </a:lnTo>
                  <a:lnTo>
                    <a:pt x="2435" y="622"/>
                  </a:lnTo>
                  <a:lnTo>
                    <a:pt x="2449" y="663"/>
                  </a:lnTo>
                  <a:lnTo>
                    <a:pt x="2461" y="706"/>
                  </a:lnTo>
                  <a:lnTo>
                    <a:pt x="2472" y="750"/>
                  </a:lnTo>
                  <a:lnTo>
                    <a:pt x="2482" y="796"/>
                  </a:lnTo>
                  <a:lnTo>
                    <a:pt x="2491" y="843"/>
                  </a:lnTo>
                  <a:lnTo>
                    <a:pt x="2498" y="892"/>
                  </a:lnTo>
                  <a:lnTo>
                    <a:pt x="2503" y="942"/>
                  </a:lnTo>
                  <a:lnTo>
                    <a:pt x="2507" y="994"/>
                  </a:lnTo>
                  <a:lnTo>
                    <a:pt x="2509" y="1048"/>
                  </a:lnTo>
                  <a:lnTo>
                    <a:pt x="2509" y="1104"/>
                  </a:lnTo>
                  <a:lnTo>
                    <a:pt x="2507" y="1161"/>
                  </a:lnTo>
                  <a:lnTo>
                    <a:pt x="2502" y="1220"/>
                  </a:lnTo>
                  <a:lnTo>
                    <a:pt x="2495" y="1280"/>
                  </a:lnTo>
                  <a:lnTo>
                    <a:pt x="2488" y="1342"/>
                  </a:lnTo>
                  <a:lnTo>
                    <a:pt x="2476" y="1406"/>
                  </a:lnTo>
                  <a:lnTo>
                    <a:pt x="2463" y="1472"/>
                  </a:lnTo>
                  <a:lnTo>
                    <a:pt x="2446" y="1540"/>
                  </a:lnTo>
                  <a:lnTo>
                    <a:pt x="2429" y="1609"/>
                  </a:lnTo>
                  <a:lnTo>
                    <a:pt x="2407" y="1680"/>
                  </a:lnTo>
                  <a:lnTo>
                    <a:pt x="2383" y="1754"/>
                  </a:lnTo>
                  <a:lnTo>
                    <a:pt x="2356" y="1829"/>
                  </a:lnTo>
                  <a:lnTo>
                    <a:pt x="2326" y="1906"/>
                  </a:lnTo>
                  <a:lnTo>
                    <a:pt x="2294" y="1985"/>
                  </a:lnTo>
                  <a:lnTo>
                    <a:pt x="2257" y="2066"/>
                  </a:lnTo>
                  <a:lnTo>
                    <a:pt x="2218" y="2149"/>
                  </a:lnTo>
                  <a:lnTo>
                    <a:pt x="2175" y="2234"/>
                  </a:lnTo>
                  <a:lnTo>
                    <a:pt x="2128" y="2321"/>
                  </a:lnTo>
                  <a:lnTo>
                    <a:pt x="2079" y="2409"/>
                  </a:lnTo>
                  <a:lnTo>
                    <a:pt x="2026" y="2500"/>
                  </a:lnTo>
                  <a:lnTo>
                    <a:pt x="1969" y="2593"/>
                  </a:lnTo>
                  <a:lnTo>
                    <a:pt x="1977" y="2554"/>
                  </a:lnTo>
                  <a:lnTo>
                    <a:pt x="1985" y="2515"/>
                  </a:lnTo>
                  <a:lnTo>
                    <a:pt x="1990" y="2476"/>
                  </a:lnTo>
                  <a:lnTo>
                    <a:pt x="1996" y="2438"/>
                  </a:lnTo>
                  <a:lnTo>
                    <a:pt x="2000" y="2401"/>
                  </a:lnTo>
                  <a:lnTo>
                    <a:pt x="2004" y="2363"/>
                  </a:lnTo>
                  <a:lnTo>
                    <a:pt x="2007" y="2327"/>
                  </a:lnTo>
                  <a:lnTo>
                    <a:pt x="2008" y="2290"/>
                  </a:lnTo>
                  <a:lnTo>
                    <a:pt x="2009" y="2255"/>
                  </a:lnTo>
                  <a:lnTo>
                    <a:pt x="2009" y="2219"/>
                  </a:lnTo>
                  <a:lnTo>
                    <a:pt x="2008" y="2185"/>
                  </a:lnTo>
                  <a:lnTo>
                    <a:pt x="2007" y="2150"/>
                  </a:lnTo>
                  <a:lnTo>
                    <a:pt x="2004" y="2115"/>
                  </a:lnTo>
                  <a:lnTo>
                    <a:pt x="2000" y="2082"/>
                  </a:lnTo>
                  <a:lnTo>
                    <a:pt x="1996" y="2048"/>
                  </a:lnTo>
                  <a:lnTo>
                    <a:pt x="1991" y="2015"/>
                  </a:lnTo>
                  <a:lnTo>
                    <a:pt x="1986" y="1983"/>
                  </a:lnTo>
                  <a:lnTo>
                    <a:pt x="1979" y="1950"/>
                  </a:lnTo>
                  <a:lnTo>
                    <a:pt x="1972" y="1919"/>
                  </a:lnTo>
                  <a:lnTo>
                    <a:pt x="1964" y="1888"/>
                  </a:lnTo>
                  <a:lnTo>
                    <a:pt x="1956" y="1857"/>
                  </a:lnTo>
                  <a:lnTo>
                    <a:pt x="1947" y="1825"/>
                  </a:lnTo>
                  <a:lnTo>
                    <a:pt x="1937" y="1795"/>
                  </a:lnTo>
                  <a:lnTo>
                    <a:pt x="1925" y="1766"/>
                  </a:lnTo>
                  <a:lnTo>
                    <a:pt x="1914" y="1736"/>
                  </a:lnTo>
                  <a:lnTo>
                    <a:pt x="1902" y="1707"/>
                  </a:lnTo>
                  <a:lnTo>
                    <a:pt x="1890" y="1679"/>
                  </a:lnTo>
                  <a:lnTo>
                    <a:pt x="1876" y="1650"/>
                  </a:lnTo>
                  <a:lnTo>
                    <a:pt x="1863" y="1622"/>
                  </a:lnTo>
                  <a:lnTo>
                    <a:pt x="1848" y="1596"/>
                  </a:lnTo>
                  <a:lnTo>
                    <a:pt x="1818" y="1541"/>
                  </a:lnTo>
                  <a:lnTo>
                    <a:pt x="1786" y="1489"/>
                  </a:lnTo>
                  <a:lnTo>
                    <a:pt x="1751" y="1438"/>
                  </a:lnTo>
                  <a:lnTo>
                    <a:pt x="1716" y="1388"/>
                  </a:lnTo>
                  <a:lnTo>
                    <a:pt x="1678" y="1340"/>
                  </a:lnTo>
                  <a:lnTo>
                    <a:pt x="1638" y="1293"/>
                  </a:lnTo>
                  <a:lnTo>
                    <a:pt x="1596" y="1249"/>
                  </a:lnTo>
                  <a:lnTo>
                    <a:pt x="1554" y="1205"/>
                  </a:lnTo>
                  <a:lnTo>
                    <a:pt x="1510" y="1163"/>
                  </a:lnTo>
                  <a:lnTo>
                    <a:pt x="1465" y="1122"/>
                  </a:lnTo>
                  <a:lnTo>
                    <a:pt x="1419" y="1081"/>
                  </a:lnTo>
                  <a:lnTo>
                    <a:pt x="1371" y="1044"/>
                  </a:lnTo>
                  <a:lnTo>
                    <a:pt x="1323" y="1006"/>
                  </a:lnTo>
                  <a:lnTo>
                    <a:pt x="1274" y="970"/>
                  </a:lnTo>
                  <a:lnTo>
                    <a:pt x="1225" y="935"/>
                  </a:lnTo>
                  <a:lnTo>
                    <a:pt x="1175" y="902"/>
                  </a:lnTo>
                  <a:lnTo>
                    <a:pt x="1125" y="871"/>
                  </a:lnTo>
                  <a:lnTo>
                    <a:pt x="1074" y="839"/>
                  </a:lnTo>
                  <a:lnTo>
                    <a:pt x="1023" y="810"/>
                  </a:lnTo>
                  <a:lnTo>
                    <a:pt x="973" y="781"/>
                  </a:lnTo>
                  <a:lnTo>
                    <a:pt x="922" y="755"/>
                  </a:lnTo>
                  <a:lnTo>
                    <a:pt x="871" y="729"/>
                  </a:lnTo>
                  <a:lnTo>
                    <a:pt x="821" y="703"/>
                  </a:lnTo>
                  <a:lnTo>
                    <a:pt x="771" y="680"/>
                  </a:lnTo>
                  <a:lnTo>
                    <a:pt x="722" y="658"/>
                  </a:lnTo>
                  <a:lnTo>
                    <a:pt x="673" y="635"/>
                  </a:lnTo>
                  <a:lnTo>
                    <a:pt x="625" y="615"/>
                  </a:lnTo>
                  <a:lnTo>
                    <a:pt x="532" y="578"/>
                  </a:lnTo>
                  <a:lnTo>
                    <a:pt x="444" y="545"/>
                  </a:lnTo>
                  <a:lnTo>
                    <a:pt x="360" y="515"/>
                  </a:lnTo>
                  <a:lnTo>
                    <a:pt x="283" y="489"/>
                  </a:lnTo>
                  <a:lnTo>
                    <a:pt x="214" y="468"/>
                  </a:lnTo>
                  <a:lnTo>
                    <a:pt x="153" y="450"/>
                  </a:lnTo>
                  <a:lnTo>
                    <a:pt x="101" y="436"/>
                  </a:lnTo>
                  <a:lnTo>
                    <a:pt x="27" y="417"/>
                  </a:lnTo>
                  <a:lnTo>
                    <a:pt x="0" y="411"/>
                  </a:lnTo>
                  <a:lnTo>
                    <a:pt x="3" y="528"/>
                  </a:lnTo>
                  <a:lnTo>
                    <a:pt x="8" y="642"/>
                  </a:lnTo>
                  <a:lnTo>
                    <a:pt x="15" y="752"/>
                  </a:lnTo>
                  <a:lnTo>
                    <a:pt x="22" y="858"/>
                  </a:lnTo>
                  <a:lnTo>
                    <a:pt x="32" y="962"/>
                  </a:lnTo>
                  <a:lnTo>
                    <a:pt x="44" y="1062"/>
                  </a:lnTo>
                  <a:lnTo>
                    <a:pt x="56" y="1158"/>
                  </a:lnTo>
                  <a:lnTo>
                    <a:pt x="69" y="1252"/>
                  </a:lnTo>
                  <a:lnTo>
                    <a:pt x="85" y="1342"/>
                  </a:lnTo>
                  <a:lnTo>
                    <a:pt x="102" y="1429"/>
                  </a:lnTo>
                  <a:lnTo>
                    <a:pt x="121" y="1514"/>
                  </a:lnTo>
                  <a:lnTo>
                    <a:pt x="140" y="1594"/>
                  </a:lnTo>
                  <a:lnTo>
                    <a:pt x="160" y="1673"/>
                  </a:lnTo>
                  <a:lnTo>
                    <a:pt x="182" y="1748"/>
                  </a:lnTo>
                  <a:lnTo>
                    <a:pt x="204" y="1821"/>
                  </a:lnTo>
                  <a:lnTo>
                    <a:pt x="229" y="1890"/>
                  </a:lnTo>
                  <a:lnTo>
                    <a:pt x="253" y="1957"/>
                  </a:lnTo>
                  <a:lnTo>
                    <a:pt x="279" y="2022"/>
                  </a:lnTo>
                  <a:lnTo>
                    <a:pt x="307" y="2083"/>
                  </a:lnTo>
                  <a:lnTo>
                    <a:pt x="334" y="2141"/>
                  </a:lnTo>
                  <a:lnTo>
                    <a:pt x="363" y="2198"/>
                  </a:lnTo>
                  <a:lnTo>
                    <a:pt x="392" y="2251"/>
                  </a:lnTo>
                  <a:lnTo>
                    <a:pt x="422" y="2303"/>
                  </a:lnTo>
                  <a:lnTo>
                    <a:pt x="453" y="2352"/>
                  </a:lnTo>
                  <a:lnTo>
                    <a:pt x="484" y="2399"/>
                  </a:lnTo>
                  <a:lnTo>
                    <a:pt x="517" y="2443"/>
                  </a:lnTo>
                  <a:lnTo>
                    <a:pt x="549" y="2486"/>
                  </a:lnTo>
                  <a:lnTo>
                    <a:pt x="582" y="2526"/>
                  </a:lnTo>
                  <a:lnTo>
                    <a:pt x="616" y="2564"/>
                  </a:lnTo>
                  <a:lnTo>
                    <a:pt x="649" y="2599"/>
                  </a:lnTo>
                  <a:lnTo>
                    <a:pt x="684" y="2634"/>
                  </a:lnTo>
                  <a:lnTo>
                    <a:pt x="718" y="2666"/>
                  </a:lnTo>
                  <a:lnTo>
                    <a:pt x="754" y="2696"/>
                  </a:lnTo>
                  <a:lnTo>
                    <a:pt x="789" y="2724"/>
                  </a:lnTo>
                  <a:lnTo>
                    <a:pt x="824" y="2751"/>
                  </a:lnTo>
                  <a:lnTo>
                    <a:pt x="860" y="2776"/>
                  </a:lnTo>
                  <a:lnTo>
                    <a:pt x="895" y="2799"/>
                  </a:lnTo>
                  <a:lnTo>
                    <a:pt x="930" y="2820"/>
                  </a:lnTo>
                  <a:lnTo>
                    <a:pt x="966" y="2840"/>
                  </a:lnTo>
                  <a:lnTo>
                    <a:pt x="1002" y="2858"/>
                  </a:lnTo>
                  <a:lnTo>
                    <a:pt x="1038" y="2875"/>
                  </a:lnTo>
                  <a:lnTo>
                    <a:pt x="1072" y="2891"/>
                  </a:lnTo>
                  <a:lnTo>
                    <a:pt x="1108" y="2905"/>
                  </a:lnTo>
                  <a:lnTo>
                    <a:pt x="1142" y="2917"/>
                  </a:lnTo>
                  <a:lnTo>
                    <a:pt x="1177" y="2930"/>
                  </a:lnTo>
                  <a:lnTo>
                    <a:pt x="1212" y="2940"/>
                  </a:lnTo>
                  <a:lnTo>
                    <a:pt x="1245" y="2949"/>
                  </a:lnTo>
                  <a:lnTo>
                    <a:pt x="1278" y="2957"/>
                  </a:lnTo>
                  <a:lnTo>
                    <a:pt x="1312" y="2964"/>
                  </a:lnTo>
                  <a:lnTo>
                    <a:pt x="1344" y="2971"/>
                  </a:lnTo>
                  <a:lnTo>
                    <a:pt x="1376" y="2975"/>
                  </a:lnTo>
                  <a:lnTo>
                    <a:pt x="1407" y="2980"/>
                  </a:lnTo>
                  <a:lnTo>
                    <a:pt x="1438" y="2983"/>
                  </a:lnTo>
                  <a:lnTo>
                    <a:pt x="1467" y="2986"/>
                  </a:lnTo>
                  <a:lnTo>
                    <a:pt x="1525" y="2990"/>
                  </a:lnTo>
                  <a:lnTo>
                    <a:pt x="1579" y="2991"/>
                  </a:lnTo>
                  <a:lnTo>
                    <a:pt x="1629" y="2990"/>
                  </a:lnTo>
                  <a:lnTo>
                    <a:pt x="1674" y="2986"/>
                  </a:lnTo>
                  <a:lnTo>
                    <a:pt x="1717" y="2983"/>
                  </a:lnTo>
                  <a:lnTo>
                    <a:pt x="1681" y="3040"/>
                  </a:lnTo>
                  <a:lnTo>
                    <a:pt x="1647" y="3097"/>
                  </a:lnTo>
                  <a:lnTo>
                    <a:pt x="1614" y="3153"/>
                  </a:lnTo>
                  <a:lnTo>
                    <a:pt x="1583" y="3208"/>
                  </a:lnTo>
                  <a:lnTo>
                    <a:pt x="1553" y="3263"/>
                  </a:lnTo>
                  <a:lnTo>
                    <a:pt x="1525" y="3319"/>
                  </a:lnTo>
                  <a:lnTo>
                    <a:pt x="1498" y="3373"/>
                  </a:lnTo>
                  <a:lnTo>
                    <a:pt x="1471" y="3427"/>
                  </a:lnTo>
                  <a:lnTo>
                    <a:pt x="1447" y="3481"/>
                  </a:lnTo>
                  <a:lnTo>
                    <a:pt x="1425" y="3534"/>
                  </a:lnTo>
                  <a:lnTo>
                    <a:pt x="1402" y="3587"/>
                  </a:lnTo>
                  <a:lnTo>
                    <a:pt x="1381" y="3639"/>
                  </a:lnTo>
                  <a:lnTo>
                    <a:pt x="1362" y="3691"/>
                  </a:lnTo>
                  <a:lnTo>
                    <a:pt x="1343" y="3743"/>
                  </a:lnTo>
                  <a:lnTo>
                    <a:pt x="1326" y="3794"/>
                  </a:lnTo>
                  <a:lnTo>
                    <a:pt x="1311" y="3845"/>
                  </a:lnTo>
                  <a:lnTo>
                    <a:pt x="1295" y="3895"/>
                  </a:lnTo>
                  <a:lnTo>
                    <a:pt x="1282" y="3946"/>
                  </a:lnTo>
                  <a:lnTo>
                    <a:pt x="1270" y="3995"/>
                  </a:lnTo>
                  <a:lnTo>
                    <a:pt x="1257" y="4044"/>
                  </a:lnTo>
                  <a:lnTo>
                    <a:pt x="1247" y="4093"/>
                  </a:lnTo>
                  <a:lnTo>
                    <a:pt x="1237" y="4141"/>
                  </a:lnTo>
                  <a:lnTo>
                    <a:pt x="1229" y="4189"/>
                  </a:lnTo>
                  <a:lnTo>
                    <a:pt x="1222" y="4236"/>
                  </a:lnTo>
                  <a:lnTo>
                    <a:pt x="1215" y="4282"/>
                  </a:lnTo>
                  <a:lnTo>
                    <a:pt x="1209" y="4329"/>
                  </a:lnTo>
                  <a:lnTo>
                    <a:pt x="1205" y="4375"/>
                  </a:lnTo>
                  <a:lnTo>
                    <a:pt x="1200" y="4421"/>
                  </a:lnTo>
                  <a:lnTo>
                    <a:pt x="1198" y="4465"/>
                  </a:lnTo>
                  <a:lnTo>
                    <a:pt x="1196" y="4510"/>
                  </a:lnTo>
                  <a:lnTo>
                    <a:pt x="1195" y="4555"/>
                  </a:lnTo>
                  <a:lnTo>
                    <a:pt x="1195" y="4598"/>
                  </a:lnTo>
                  <a:lnTo>
                    <a:pt x="1195" y="4641"/>
                  </a:lnTo>
                  <a:lnTo>
                    <a:pt x="1196" y="4684"/>
                  </a:lnTo>
                  <a:lnTo>
                    <a:pt x="1198" y="4726"/>
                  </a:lnTo>
                  <a:lnTo>
                    <a:pt x="1200" y="4768"/>
                  </a:lnTo>
                  <a:lnTo>
                    <a:pt x="1205" y="4809"/>
                  </a:lnTo>
                  <a:lnTo>
                    <a:pt x="1208" y="4850"/>
                  </a:lnTo>
                  <a:lnTo>
                    <a:pt x="1214" y="4890"/>
                  </a:lnTo>
                  <a:lnTo>
                    <a:pt x="1219" y="4931"/>
                  </a:lnTo>
                  <a:lnTo>
                    <a:pt x="1225" y="4970"/>
                  </a:lnTo>
                  <a:lnTo>
                    <a:pt x="1232" y="5009"/>
                  </a:lnTo>
                  <a:lnTo>
                    <a:pt x="1239" y="5048"/>
                  </a:lnTo>
                  <a:lnTo>
                    <a:pt x="1247" y="5086"/>
                  </a:lnTo>
                  <a:lnTo>
                    <a:pt x="1265" y="5160"/>
                  </a:lnTo>
                  <a:lnTo>
                    <a:pt x="1284" y="5233"/>
                  </a:lnTo>
                  <a:lnTo>
                    <a:pt x="1306" y="5303"/>
                  </a:lnTo>
                  <a:lnTo>
                    <a:pt x="1329" y="5372"/>
                  </a:lnTo>
                  <a:lnTo>
                    <a:pt x="1354" y="5438"/>
                  </a:lnTo>
                  <a:lnTo>
                    <a:pt x="1380" y="5503"/>
                  </a:lnTo>
                  <a:lnTo>
                    <a:pt x="1408" y="5565"/>
                  </a:lnTo>
                  <a:lnTo>
                    <a:pt x="1437" y="5625"/>
                  </a:lnTo>
                  <a:lnTo>
                    <a:pt x="1466" y="5685"/>
                  </a:lnTo>
                  <a:lnTo>
                    <a:pt x="1496" y="5740"/>
                  </a:lnTo>
                  <a:lnTo>
                    <a:pt x="1446" y="5748"/>
                  </a:lnTo>
                  <a:lnTo>
                    <a:pt x="1397" y="5757"/>
                  </a:lnTo>
                  <a:lnTo>
                    <a:pt x="1348" y="5767"/>
                  </a:lnTo>
                  <a:lnTo>
                    <a:pt x="1300" y="5777"/>
                  </a:lnTo>
                  <a:lnTo>
                    <a:pt x="1253" y="5789"/>
                  </a:lnTo>
                  <a:lnTo>
                    <a:pt x="1207" y="5800"/>
                  </a:lnTo>
                  <a:lnTo>
                    <a:pt x="1162" y="5814"/>
                  </a:lnTo>
                  <a:lnTo>
                    <a:pt x="1119" y="5827"/>
                  </a:lnTo>
                  <a:lnTo>
                    <a:pt x="1077" y="5841"/>
                  </a:lnTo>
                  <a:lnTo>
                    <a:pt x="1035" y="5856"/>
                  </a:lnTo>
                  <a:lnTo>
                    <a:pt x="995" y="5872"/>
                  </a:lnTo>
                  <a:lnTo>
                    <a:pt x="956" y="5887"/>
                  </a:lnTo>
                  <a:lnTo>
                    <a:pt x="919" y="5904"/>
                  </a:lnTo>
                  <a:lnTo>
                    <a:pt x="882" y="5922"/>
                  </a:lnTo>
                  <a:lnTo>
                    <a:pt x="848" y="5940"/>
                  </a:lnTo>
                  <a:lnTo>
                    <a:pt x="814" y="5958"/>
                  </a:lnTo>
                  <a:lnTo>
                    <a:pt x="782" y="5977"/>
                  </a:lnTo>
                  <a:lnTo>
                    <a:pt x="752" y="5997"/>
                  </a:lnTo>
                  <a:lnTo>
                    <a:pt x="723" y="6017"/>
                  </a:lnTo>
                  <a:lnTo>
                    <a:pt x="695" y="6037"/>
                  </a:lnTo>
                  <a:lnTo>
                    <a:pt x="669" y="6058"/>
                  </a:lnTo>
                  <a:lnTo>
                    <a:pt x="645" y="6080"/>
                  </a:lnTo>
                  <a:lnTo>
                    <a:pt x="623" y="6102"/>
                  </a:lnTo>
                  <a:lnTo>
                    <a:pt x="601" y="6125"/>
                  </a:lnTo>
                  <a:lnTo>
                    <a:pt x="582" y="6147"/>
                  </a:lnTo>
                  <a:lnTo>
                    <a:pt x="565" y="6171"/>
                  </a:lnTo>
                  <a:lnTo>
                    <a:pt x="550" y="6194"/>
                  </a:lnTo>
                  <a:lnTo>
                    <a:pt x="536" y="6219"/>
                  </a:lnTo>
                  <a:lnTo>
                    <a:pt x="524" y="6243"/>
                  </a:lnTo>
                  <a:lnTo>
                    <a:pt x="514" y="6268"/>
                  </a:lnTo>
                  <a:lnTo>
                    <a:pt x="507" y="6292"/>
                  </a:lnTo>
                  <a:lnTo>
                    <a:pt x="501" y="6318"/>
                  </a:lnTo>
                  <a:lnTo>
                    <a:pt x="3395" y="6318"/>
                  </a:lnTo>
                  <a:lnTo>
                    <a:pt x="3389" y="6292"/>
                  </a:lnTo>
                  <a:lnTo>
                    <a:pt x="3381" y="6266"/>
                  </a:lnTo>
                  <a:lnTo>
                    <a:pt x="3370" y="6240"/>
                  </a:lnTo>
                  <a:lnTo>
                    <a:pt x="3358" y="6214"/>
                  </a:lnTo>
                  <a:lnTo>
                    <a:pt x="3343" y="6190"/>
                  </a:lnTo>
                  <a:lnTo>
                    <a:pt x="3327" y="6165"/>
                  </a:lnTo>
                  <a:lnTo>
                    <a:pt x="3309" y="6141"/>
                  </a:lnTo>
                  <a:lnTo>
                    <a:pt x="3287" y="6117"/>
                  </a:lnTo>
                  <a:lnTo>
                    <a:pt x="3265" y="6094"/>
                  </a:lnTo>
                  <a:lnTo>
                    <a:pt x="3242" y="6072"/>
                  </a:lnTo>
                  <a:lnTo>
                    <a:pt x="3216" y="6049"/>
                  </a:lnTo>
                  <a:lnTo>
                    <a:pt x="3188" y="6028"/>
                  </a:lnTo>
                  <a:lnTo>
                    <a:pt x="3158" y="6007"/>
                  </a:lnTo>
                  <a:lnTo>
                    <a:pt x="3128" y="5986"/>
                  </a:lnTo>
                  <a:lnTo>
                    <a:pt x="3094" y="5966"/>
                  </a:lnTo>
                  <a:lnTo>
                    <a:pt x="3061" y="5947"/>
                  </a:lnTo>
                  <a:lnTo>
                    <a:pt x="3024" y="5928"/>
                  </a:lnTo>
                  <a:lnTo>
                    <a:pt x="2987" y="5909"/>
                  </a:lnTo>
                  <a:lnTo>
                    <a:pt x="2948" y="5892"/>
                  </a:lnTo>
                  <a:lnTo>
                    <a:pt x="2908" y="5874"/>
                  </a:lnTo>
                  <a:lnTo>
                    <a:pt x="2867" y="5858"/>
                  </a:lnTo>
                  <a:lnTo>
                    <a:pt x="2825" y="5843"/>
                  </a:lnTo>
                  <a:lnTo>
                    <a:pt x="2780" y="5828"/>
                  </a:lnTo>
                  <a:lnTo>
                    <a:pt x="2735" y="5814"/>
                  </a:lnTo>
                  <a:lnTo>
                    <a:pt x="2688" y="5800"/>
                  </a:lnTo>
                  <a:lnTo>
                    <a:pt x="2640" y="5788"/>
                  </a:lnTo>
                  <a:lnTo>
                    <a:pt x="2593" y="5777"/>
                  </a:lnTo>
                  <a:lnTo>
                    <a:pt x="2542" y="5766"/>
                  </a:lnTo>
                  <a:lnTo>
                    <a:pt x="2492" y="5756"/>
                  </a:lnTo>
                  <a:lnTo>
                    <a:pt x="2440" y="5747"/>
                  </a:lnTo>
                  <a:lnTo>
                    <a:pt x="2387" y="5738"/>
                  </a:lnTo>
                  <a:lnTo>
                    <a:pt x="2334" y="573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6" name="椭圆 25"/>
            <p:cNvSpPr>
              <a:spLocks noChangeAspect="1"/>
            </p:cNvSpPr>
            <p:nvPr/>
          </p:nvSpPr>
          <p:spPr>
            <a:xfrm>
              <a:off x="7548590" y="3915702"/>
              <a:ext cx="504000" cy="504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zh-CN" sz="1600" b="1" dirty="0"/>
                <a:t>05</a:t>
              </a:r>
              <a:endParaRPr lang="zh-CN" altLang="en-US" sz="1600" b="1" dirty="0"/>
            </a:p>
          </p:txBody>
        </p:sp>
      </p:grpSp>
      <p:sp>
        <p:nvSpPr>
          <p:cNvPr id="27" name="矩形 26"/>
          <p:cNvSpPr/>
          <p:nvPr/>
        </p:nvSpPr>
        <p:spPr>
          <a:xfrm>
            <a:off x="7076323" y="4467949"/>
            <a:ext cx="129435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建立一致的工作语言，统一认识问题的思维结构</a:t>
            </a:r>
          </a:p>
        </p:txBody>
      </p:sp>
      <p:sp>
        <p:nvSpPr>
          <p:cNvPr id="28" name="矩形 27"/>
          <p:cNvSpPr/>
          <p:nvPr/>
        </p:nvSpPr>
        <p:spPr>
          <a:xfrm>
            <a:off x="8556243" y="5121959"/>
            <a:ext cx="14246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提供了不同企业间流程借鉴的可能性</a:t>
            </a:r>
          </a:p>
        </p:txBody>
      </p:sp>
      <p:sp>
        <p:nvSpPr>
          <p:cNvPr id="29" name="矩形 28"/>
          <p:cNvSpPr/>
          <p:nvPr/>
        </p:nvSpPr>
        <p:spPr>
          <a:xfrm>
            <a:off x="10291916" y="5722550"/>
            <a:ext cx="13043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建立了企业可持续积累的架构</a:t>
            </a:r>
          </a:p>
        </p:txBody>
      </p:sp>
      <p:grpSp>
        <p:nvGrpSpPr>
          <p:cNvPr id="31" name="组合 30"/>
          <p:cNvGrpSpPr/>
          <p:nvPr/>
        </p:nvGrpSpPr>
        <p:grpSpPr>
          <a:xfrm>
            <a:off x="9016717" y="3646904"/>
            <a:ext cx="661294" cy="1404657"/>
            <a:chOff x="7546143" y="3015045"/>
            <a:chExt cx="661294" cy="1404657"/>
          </a:xfrm>
          <a:solidFill>
            <a:srgbClr val="5D7381"/>
          </a:solidFill>
        </p:grpSpPr>
        <p:sp>
          <p:nvSpPr>
            <p:cNvPr id="32" name="KSO_Shape"/>
            <p:cNvSpPr/>
            <p:nvPr/>
          </p:nvSpPr>
          <p:spPr bwMode="auto">
            <a:xfrm>
              <a:off x="7546143" y="3015045"/>
              <a:ext cx="661294" cy="862557"/>
            </a:xfrm>
            <a:custGeom>
              <a:avLst/>
              <a:gdLst>
                <a:gd name="T0" fmla="*/ 704528 w 4844"/>
                <a:gd name="T1" fmla="*/ 1336636 h 6318"/>
                <a:gd name="T2" fmla="*/ 797459 w 4844"/>
                <a:gd name="T3" fmla="*/ 1364677 h 6318"/>
                <a:gd name="T4" fmla="*/ 920563 w 4844"/>
                <a:gd name="T5" fmla="*/ 1365280 h 6318"/>
                <a:gd name="T6" fmla="*/ 1065693 w 4844"/>
                <a:gd name="T7" fmla="*/ 1313720 h 6318"/>
                <a:gd name="T8" fmla="*/ 1188495 w 4844"/>
                <a:gd name="T9" fmla="*/ 1220551 h 6318"/>
                <a:gd name="T10" fmla="*/ 1269961 w 4844"/>
                <a:gd name="T11" fmla="*/ 1130396 h 6318"/>
                <a:gd name="T12" fmla="*/ 1352332 w 4844"/>
                <a:gd name="T13" fmla="*/ 1012502 h 6318"/>
                <a:gd name="T14" fmla="*/ 1443452 w 4844"/>
                <a:gd name="T15" fmla="*/ 845461 h 6318"/>
                <a:gd name="T16" fmla="*/ 1334530 w 4844"/>
                <a:gd name="T17" fmla="*/ 792996 h 6318"/>
                <a:gd name="T18" fmla="*/ 1167676 w 4844"/>
                <a:gd name="T19" fmla="*/ 794805 h 6318"/>
                <a:gd name="T20" fmla="*/ 996598 w 4844"/>
                <a:gd name="T21" fmla="*/ 825259 h 6318"/>
                <a:gd name="T22" fmla="*/ 842416 w 4844"/>
                <a:gd name="T23" fmla="*/ 893704 h 6318"/>
                <a:gd name="T24" fmla="*/ 771813 w 4844"/>
                <a:gd name="T25" fmla="*/ 950389 h 6318"/>
                <a:gd name="T26" fmla="*/ 712674 w 4844"/>
                <a:gd name="T27" fmla="*/ 1023357 h 6318"/>
                <a:gd name="T28" fmla="*/ 668924 w 4844"/>
                <a:gd name="T29" fmla="*/ 1115019 h 6318"/>
                <a:gd name="T30" fmla="*/ 643579 w 4844"/>
                <a:gd name="T31" fmla="*/ 1226883 h 6318"/>
                <a:gd name="T32" fmla="*/ 691554 w 4844"/>
                <a:gd name="T33" fmla="*/ 1710821 h 6318"/>
                <a:gd name="T34" fmla="*/ 604053 w 4844"/>
                <a:gd name="T35" fmla="*/ 1548906 h 6318"/>
                <a:gd name="T36" fmla="*/ 570562 w 4844"/>
                <a:gd name="T37" fmla="*/ 1438549 h 6318"/>
                <a:gd name="T38" fmla="*/ 554571 w 4844"/>
                <a:gd name="T39" fmla="*/ 1314926 h 6318"/>
                <a:gd name="T40" fmla="*/ 561812 w 4844"/>
                <a:gd name="T41" fmla="*/ 1177132 h 6318"/>
                <a:gd name="T42" fmla="*/ 596510 w 4844"/>
                <a:gd name="T43" fmla="*/ 1026372 h 6318"/>
                <a:gd name="T44" fmla="*/ 664097 w 4844"/>
                <a:gd name="T45" fmla="*/ 861743 h 6318"/>
                <a:gd name="T46" fmla="*/ 766683 w 4844"/>
                <a:gd name="T47" fmla="*/ 629271 h 6318"/>
                <a:gd name="T48" fmla="*/ 814054 w 4844"/>
                <a:gd name="T49" fmla="*/ 410368 h 6318"/>
                <a:gd name="T50" fmla="*/ 800778 w 4844"/>
                <a:gd name="T51" fmla="*/ 247246 h 6318"/>
                <a:gd name="T52" fmla="*/ 748278 w 4844"/>
                <a:gd name="T53" fmla="*/ 132367 h 6318"/>
                <a:gd name="T54" fmla="*/ 678580 w 4844"/>
                <a:gd name="T55" fmla="*/ 57892 h 6318"/>
                <a:gd name="T56" fmla="*/ 591984 w 4844"/>
                <a:gd name="T57" fmla="*/ 6935 h 6318"/>
                <a:gd name="T58" fmla="*/ 606769 w 4844"/>
                <a:gd name="T59" fmla="*/ 19900 h 6318"/>
                <a:gd name="T60" fmla="*/ 679183 w 4844"/>
                <a:gd name="T61" fmla="*/ 88044 h 6318"/>
                <a:gd name="T62" fmla="*/ 730175 w 4844"/>
                <a:gd name="T63" fmla="*/ 175786 h 6318"/>
                <a:gd name="T64" fmla="*/ 756425 w 4844"/>
                <a:gd name="T65" fmla="*/ 299710 h 6318"/>
                <a:gd name="T66" fmla="*/ 738019 w 4844"/>
                <a:gd name="T67" fmla="*/ 464340 h 6318"/>
                <a:gd name="T68" fmla="*/ 656252 w 4844"/>
                <a:gd name="T69" fmla="*/ 673594 h 6318"/>
                <a:gd name="T70" fmla="*/ 602243 w 4844"/>
                <a:gd name="T71" fmla="*/ 735104 h 6318"/>
                <a:gd name="T72" fmla="*/ 604657 w 4844"/>
                <a:gd name="T73" fmla="*/ 637714 h 6318"/>
                <a:gd name="T74" fmla="*/ 587459 w 4844"/>
                <a:gd name="T75" fmla="*/ 550273 h 6318"/>
                <a:gd name="T76" fmla="*/ 548536 w 4844"/>
                <a:gd name="T77" fmla="*/ 464642 h 6318"/>
                <a:gd name="T78" fmla="*/ 442027 w 4844"/>
                <a:gd name="T79" fmla="*/ 338305 h 6318"/>
                <a:gd name="T80" fmla="*/ 308665 w 4844"/>
                <a:gd name="T81" fmla="*/ 244231 h 6318"/>
                <a:gd name="T82" fmla="*/ 160518 w 4844"/>
                <a:gd name="T83" fmla="*/ 174278 h 6318"/>
                <a:gd name="T84" fmla="*/ 0 w 4844"/>
                <a:gd name="T85" fmla="*/ 123925 h 6318"/>
                <a:gd name="T86" fmla="*/ 25647 w 4844"/>
                <a:gd name="T87" fmla="*/ 404639 h 6318"/>
                <a:gd name="T88" fmla="*/ 84181 w 4844"/>
                <a:gd name="T89" fmla="*/ 609672 h 6318"/>
                <a:gd name="T90" fmla="*/ 165647 w 4844"/>
                <a:gd name="T91" fmla="*/ 749577 h 6318"/>
                <a:gd name="T92" fmla="*/ 259484 w 4844"/>
                <a:gd name="T93" fmla="*/ 837018 h 6318"/>
                <a:gd name="T94" fmla="*/ 355130 w 4844"/>
                <a:gd name="T95" fmla="*/ 883452 h 6318"/>
                <a:gd name="T96" fmla="*/ 442631 w 4844"/>
                <a:gd name="T97" fmla="*/ 900337 h 6318"/>
                <a:gd name="T98" fmla="*/ 486984 w 4844"/>
                <a:gd name="T99" fmla="*/ 950691 h 6318"/>
                <a:gd name="T100" fmla="*/ 416682 w 4844"/>
                <a:gd name="T101" fmla="*/ 1097229 h 6318"/>
                <a:gd name="T102" fmla="*/ 376251 w 4844"/>
                <a:gd name="T103" fmla="*/ 1234119 h 6318"/>
                <a:gd name="T104" fmla="*/ 360863 w 4844"/>
                <a:gd name="T105" fmla="*/ 1359853 h 6318"/>
                <a:gd name="T106" fmla="*/ 366294 w 4844"/>
                <a:gd name="T107" fmla="*/ 1474430 h 6318"/>
                <a:gd name="T108" fmla="*/ 400993 w 4844"/>
                <a:gd name="T109" fmla="*/ 1619763 h 6318"/>
                <a:gd name="T110" fmla="*/ 421510 w 4844"/>
                <a:gd name="T111" fmla="*/ 1735848 h 6318"/>
                <a:gd name="T112" fmla="*/ 300216 w 4844"/>
                <a:gd name="T113" fmla="*/ 1770522 h 6318"/>
                <a:gd name="T114" fmla="*/ 209699 w 4844"/>
                <a:gd name="T115" fmla="*/ 1820273 h 6318"/>
                <a:gd name="T116" fmla="*/ 158104 w 4844"/>
                <a:gd name="T117" fmla="*/ 1882386 h 6318"/>
                <a:gd name="T118" fmla="*/ 1013193 w 4844"/>
                <a:gd name="T119" fmla="*/ 1873642 h 6318"/>
                <a:gd name="T120" fmla="*/ 952848 w 4844"/>
                <a:gd name="T121" fmla="*/ 1811227 h 6318"/>
                <a:gd name="T122" fmla="*/ 852373 w 4844"/>
                <a:gd name="T123" fmla="*/ 1761778 h 6318"/>
                <a:gd name="T124" fmla="*/ 720218 w 4844"/>
                <a:gd name="T125" fmla="*/ 1730119 h 631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4844" h="6318">
                  <a:moveTo>
                    <a:pt x="2116" y="4309"/>
                  </a:moveTo>
                  <a:lnTo>
                    <a:pt x="2116" y="4309"/>
                  </a:lnTo>
                  <a:lnTo>
                    <a:pt x="2133" y="4322"/>
                  </a:lnTo>
                  <a:lnTo>
                    <a:pt x="2153" y="4335"/>
                  </a:lnTo>
                  <a:lnTo>
                    <a:pt x="2181" y="4353"/>
                  </a:lnTo>
                  <a:lnTo>
                    <a:pt x="2217" y="4374"/>
                  </a:lnTo>
                  <a:lnTo>
                    <a:pt x="2259" y="4396"/>
                  </a:lnTo>
                  <a:lnTo>
                    <a:pt x="2308" y="4421"/>
                  </a:lnTo>
                  <a:lnTo>
                    <a:pt x="2335" y="4433"/>
                  </a:lnTo>
                  <a:lnTo>
                    <a:pt x="2364" y="4444"/>
                  </a:lnTo>
                  <a:lnTo>
                    <a:pt x="2393" y="4456"/>
                  </a:lnTo>
                  <a:lnTo>
                    <a:pt x="2425" y="4468"/>
                  </a:lnTo>
                  <a:lnTo>
                    <a:pt x="2458" y="4480"/>
                  </a:lnTo>
                  <a:lnTo>
                    <a:pt x="2492" y="4490"/>
                  </a:lnTo>
                  <a:lnTo>
                    <a:pt x="2528" y="4500"/>
                  </a:lnTo>
                  <a:lnTo>
                    <a:pt x="2565" y="4509"/>
                  </a:lnTo>
                  <a:lnTo>
                    <a:pt x="2604" y="4518"/>
                  </a:lnTo>
                  <a:lnTo>
                    <a:pt x="2643" y="4526"/>
                  </a:lnTo>
                  <a:lnTo>
                    <a:pt x="2684" y="4531"/>
                  </a:lnTo>
                  <a:lnTo>
                    <a:pt x="2726" y="4537"/>
                  </a:lnTo>
                  <a:lnTo>
                    <a:pt x="2770" y="4540"/>
                  </a:lnTo>
                  <a:lnTo>
                    <a:pt x="2813" y="4542"/>
                  </a:lnTo>
                  <a:lnTo>
                    <a:pt x="2859" y="4543"/>
                  </a:lnTo>
                  <a:lnTo>
                    <a:pt x="2906" y="4542"/>
                  </a:lnTo>
                  <a:lnTo>
                    <a:pt x="2954" y="4540"/>
                  </a:lnTo>
                  <a:lnTo>
                    <a:pt x="3002" y="4535"/>
                  </a:lnTo>
                  <a:lnTo>
                    <a:pt x="3051" y="4528"/>
                  </a:lnTo>
                  <a:lnTo>
                    <a:pt x="3101" y="4519"/>
                  </a:lnTo>
                  <a:lnTo>
                    <a:pt x="3152" y="4508"/>
                  </a:lnTo>
                  <a:lnTo>
                    <a:pt x="3205" y="4494"/>
                  </a:lnTo>
                  <a:lnTo>
                    <a:pt x="3257" y="4479"/>
                  </a:lnTo>
                  <a:lnTo>
                    <a:pt x="3311" y="4460"/>
                  </a:lnTo>
                  <a:lnTo>
                    <a:pt x="3366" y="4439"/>
                  </a:lnTo>
                  <a:lnTo>
                    <a:pt x="3420" y="4414"/>
                  </a:lnTo>
                  <a:lnTo>
                    <a:pt x="3476" y="4387"/>
                  </a:lnTo>
                  <a:lnTo>
                    <a:pt x="3532" y="4357"/>
                  </a:lnTo>
                  <a:lnTo>
                    <a:pt x="3589" y="4324"/>
                  </a:lnTo>
                  <a:lnTo>
                    <a:pt x="3646" y="4287"/>
                  </a:lnTo>
                  <a:lnTo>
                    <a:pt x="3704" y="4247"/>
                  </a:lnTo>
                  <a:lnTo>
                    <a:pt x="3762" y="4202"/>
                  </a:lnTo>
                  <a:lnTo>
                    <a:pt x="3821" y="4155"/>
                  </a:lnTo>
                  <a:lnTo>
                    <a:pt x="3850" y="4130"/>
                  </a:lnTo>
                  <a:lnTo>
                    <a:pt x="3880" y="4104"/>
                  </a:lnTo>
                  <a:lnTo>
                    <a:pt x="3909" y="4077"/>
                  </a:lnTo>
                  <a:lnTo>
                    <a:pt x="3939" y="4048"/>
                  </a:lnTo>
                  <a:lnTo>
                    <a:pt x="3969" y="4019"/>
                  </a:lnTo>
                  <a:lnTo>
                    <a:pt x="3998" y="3989"/>
                  </a:lnTo>
                  <a:lnTo>
                    <a:pt x="4028" y="3959"/>
                  </a:lnTo>
                  <a:lnTo>
                    <a:pt x="4058" y="3927"/>
                  </a:lnTo>
                  <a:lnTo>
                    <a:pt x="4088" y="3893"/>
                  </a:lnTo>
                  <a:lnTo>
                    <a:pt x="4118" y="3859"/>
                  </a:lnTo>
                  <a:lnTo>
                    <a:pt x="4149" y="3824"/>
                  </a:lnTo>
                  <a:lnTo>
                    <a:pt x="4179" y="3787"/>
                  </a:lnTo>
                  <a:lnTo>
                    <a:pt x="4209" y="3749"/>
                  </a:lnTo>
                  <a:lnTo>
                    <a:pt x="4239" y="3710"/>
                  </a:lnTo>
                  <a:lnTo>
                    <a:pt x="4269" y="3671"/>
                  </a:lnTo>
                  <a:lnTo>
                    <a:pt x="4300" y="3630"/>
                  </a:lnTo>
                  <a:lnTo>
                    <a:pt x="4330" y="3588"/>
                  </a:lnTo>
                  <a:lnTo>
                    <a:pt x="4361" y="3544"/>
                  </a:lnTo>
                  <a:lnTo>
                    <a:pt x="4391" y="3500"/>
                  </a:lnTo>
                  <a:lnTo>
                    <a:pt x="4421" y="3454"/>
                  </a:lnTo>
                  <a:lnTo>
                    <a:pt x="4451" y="3407"/>
                  </a:lnTo>
                  <a:lnTo>
                    <a:pt x="4482" y="3358"/>
                  </a:lnTo>
                  <a:lnTo>
                    <a:pt x="4512" y="3309"/>
                  </a:lnTo>
                  <a:lnTo>
                    <a:pt x="4542" y="3257"/>
                  </a:lnTo>
                  <a:lnTo>
                    <a:pt x="4572" y="3206"/>
                  </a:lnTo>
                  <a:lnTo>
                    <a:pt x="4603" y="3153"/>
                  </a:lnTo>
                  <a:lnTo>
                    <a:pt x="4633" y="3097"/>
                  </a:lnTo>
                  <a:lnTo>
                    <a:pt x="4664" y="3041"/>
                  </a:lnTo>
                  <a:lnTo>
                    <a:pt x="4694" y="2984"/>
                  </a:lnTo>
                  <a:lnTo>
                    <a:pt x="4724" y="2925"/>
                  </a:lnTo>
                  <a:lnTo>
                    <a:pt x="4784" y="2804"/>
                  </a:lnTo>
                  <a:lnTo>
                    <a:pt x="4844" y="2675"/>
                  </a:lnTo>
                  <a:lnTo>
                    <a:pt x="4813" y="2671"/>
                  </a:lnTo>
                  <a:lnTo>
                    <a:pt x="4778" y="2665"/>
                  </a:lnTo>
                  <a:lnTo>
                    <a:pt x="4728" y="2659"/>
                  </a:lnTo>
                  <a:lnTo>
                    <a:pt x="4667" y="2651"/>
                  </a:lnTo>
                  <a:lnTo>
                    <a:pt x="4595" y="2643"/>
                  </a:lnTo>
                  <a:lnTo>
                    <a:pt x="4513" y="2636"/>
                  </a:lnTo>
                  <a:lnTo>
                    <a:pt x="4423" y="2630"/>
                  </a:lnTo>
                  <a:lnTo>
                    <a:pt x="4324" y="2625"/>
                  </a:lnTo>
                  <a:lnTo>
                    <a:pt x="4272" y="2624"/>
                  </a:lnTo>
                  <a:lnTo>
                    <a:pt x="4219" y="2624"/>
                  </a:lnTo>
                  <a:lnTo>
                    <a:pt x="4163" y="2624"/>
                  </a:lnTo>
                  <a:lnTo>
                    <a:pt x="4107" y="2624"/>
                  </a:lnTo>
                  <a:lnTo>
                    <a:pt x="4049" y="2626"/>
                  </a:lnTo>
                  <a:lnTo>
                    <a:pt x="3990" y="2628"/>
                  </a:lnTo>
                  <a:lnTo>
                    <a:pt x="3930" y="2632"/>
                  </a:lnTo>
                  <a:lnTo>
                    <a:pt x="3870" y="2636"/>
                  </a:lnTo>
                  <a:lnTo>
                    <a:pt x="3808" y="2642"/>
                  </a:lnTo>
                  <a:lnTo>
                    <a:pt x="3746" y="2648"/>
                  </a:lnTo>
                  <a:lnTo>
                    <a:pt x="3683" y="2657"/>
                  </a:lnTo>
                  <a:lnTo>
                    <a:pt x="3620" y="2666"/>
                  </a:lnTo>
                  <a:lnTo>
                    <a:pt x="3557" y="2677"/>
                  </a:lnTo>
                  <a:lnTo>
                    <a:pt x="3494" y="2690"/>
                  </a:lnTo>
                  <a:lnTo>
                    <a:pt x="3430" y="2704"/>
                  </a:lnTo>
                  <a:lnTo>
                    <a:pt x="3367" y="2720"/>
                  </a:lnTo>
                  <a:lnTo>
                    <a:pt x="3303" y="2737"/>
                  </a:lnTo>
                  <a:lnTo>
                    <a:pt x="3241" y="2756"/>
                  </a:lnTo>
                  <a:lnTo>
                    <a:pt x="3178" y="2777"/>
                  </a:lnTo>
                  <a:lnTo>
                    <a:pt x="3117" y="2800"/>
                  </a:lnTo>
                  <a:lnTo>
                    <a:pt x="3055" y="2825"/>
                  </a:lnTo>
                  <a:lnTo>
                    <a:pt x="2995" y="2851"/>
                  </a:lnTo>
                  <a:lnTo>
                    <a:pt x="2936" y="2880"/>
                  </a:lnTo>
                  <a:lnTo>
                    <a:pt x="2877" y="2913"/>
                  </a:lnTo>
                  <a:lnTo>
                    <a:pt x="2820" y="2946"/>
                  </a:lnTo>
                  <a:lnTo>
                    <a:pt x="2792" y="2964"/>
                  </a:lnTo>
                  <a:lnTo>
                    <a:pt x="2764" y="2982"/>
                  </a:lnTo>
                  <a:lnTo>
                    <a:pt x="2738" y="3001"/>
                  </a:lnTo>
                  <a:lnTo>
                    <a:pt x="2711" y="3020"/>
                  </a:lnTo>
                  <a:lnTo>
                    <a:pt x="2684" y="3041"/>
                  </a:lnTo>
                  <a:lnTo>
                    <a:pt x="2658" y="3061"/>
                  </a:lnTo>
                  <a:lnTo>
                    <a:pt x="2632" y="3082"/>
                  </a:lnTo>
                  <a:lnTo>
                    <a:pt x="2607" y="3105"/>
                  </a:lnTo>
                  <a:lnTo>
                    <a:pt x="2582" y="3128"/>
                  </a:lnTo>
                  <a:lnTo>
                    <a:pt x="2558" y="3152"/>
                  </a:lnTo>
                  <a:lnTo>
                    <a:pt x="2533" y="3175"/>
                  </a:lnTo>
                  <a:lnTo>
                    <a:pt x="2510" y="3199"/>
                  </a:lnTo>
                  <a:lnTo>
                    <a:pt x="2488" y="3225"/>
                  </a:lnTo>
                  <a:lnTo>
                    <a:pt x="2465" y="3252"/>
                  </a:lnTo>
                  <a:lnTo>
                    <a:pt x="2443" y="3279"/>
                  </a:lnTo>
                  <a:lnTo>
                    <a:pt x="2422" y="3307"/>
                  </a:lnTo>
                  <a:lnTo>
                    <a:pt x="2402" y="3334"/>
                  </a:lnTo>
                  <a:lnTo>
                    <a:pt x="2382" y="3363"/>
                  </a:lnTo>
                  <a:lnTo>
                    <a:pt x="2362" y="3394"/>
                  </a:lnTo>
                  <a:lnTo>
                    <a:pt x="2343" y="3424"/>
                  </a:lnTo>
                  <a:lnTo>
                    <a:pt x="2325" y="3456"/>
                  </a:lnTo>
                  <a:lnTo>
                    <a:pt x="2307" y="3487"/>
                  </a:lnTo>
                  <a:lnTo>
                    <a:pt x="2290" y="3521"/>
                  </a:lnTo>
                  <a:lnTo>
                    <a:pt x="2275" y="3554"/>
                  </a:lnTo>
                  <a:lnTo>
                    <a:pt x="2259" y="3589"/>
                  </a:lnTo>
                  <a:lnTo>
                    <a:pt x="2243" y="3624"/>
                  </a:lnTo>
                  <a:lnTo>
                    <a:pt x="2230" y="3660"/>
                  </a:lnTo>
                  <a:lnTo>
                    <a:pt x="2217" y="3698"/>
                  </a:lnTo>
                  <a:lnTo>
                    <a:pt x="2204" y="3736"/>
                  </a:lnTo>
                  <a:lnTo>
                    <a:pt x="2192" y="3774"/>
                  </a:lnTo>
                  <a:lnTo>
                    <a:pt x="2181" y="3814"/>
                  </a:lnTo>
                  <a:lnTo>
                    <a:pt x="2171" y="3854"/>
                  </a:lnTo>
                  <a:lnTo>
                    <a:pt x="2162" y="3895"/>
                  </a:lnTo>
                  <a:lnTo>
                    <a:pt x="2153" y="3938"/>
                  </a:lnTo>
                  <a:lnTo>
                    <a:pt x="2145" y="3981"/>
                  </a:lnTo>
                  <a:lnTo>
                    <a:pt x="2139" y="4025"/>
                  </a:lnTo>
                  <a:lnTo>
                    <a:pt x="2133" y="4069"/>
                  </a:lnTo>
                  <a:lnTo>
                    <a:pt x="2127" y="4116"/>
                  </a:lnTo>
                  <a:lnTo>
                    <a:pt x="2123" y="4163"/>
                  </a:lnTo>
                  <a:lnTo>
                    <a:pt x="2121" y="4210"/>
                  </a:lnTo>
                  <a:lnTo>
                    <a:pt x="2117" y="4259"/>
                  </a:lnTo>
                  <a:lnTo>
                    <a:pt x="2116" y="4309"/>
                  </a:lnTo>
                  <a:close/>
                  <a:moveTo>
                    <a:pt x="2334" y="5731"/>
                  </a:moveTo>
                  <a:lnTo>
                    <a:pt x="2334" y="5731"/>
                  </a:lnTo>
                  <a:lnTo>
                    <a:pt x="2292" y="5674"/>
                  </a:lnTo>
                  <a:lnTo>
                    <a:pt x="2252" y="5615"/>
                  </a:lnTo>
                  <a:lnTo>
                    <a:pt x="2213" y="5554"/>
                  </a:lnTo>
                  <a:lnTo>
                    <a:pt x="2174" y="5489"/>
                  </a:lnTo>
                  <a:lnTo>
                    <a:pt x="2136" y="5424"/>
                  </a:lnTo>
                  <a:lnTo>
                    <a:pt x="2101" y="5355"/>
                  </a:lnTo>
                  <a:lnTo>
                    <a:pt x="2066" y="5285"/>
                  </a:lnTo>
                  <a:lnTo>
                    <a:pt x="2034" y="5212"/>
                  </a:lnTo>
                  <a:lnTo>
                    <a:pt x="2017" y="5175"/>
                  </a:lnTo>
                  <a:lnTo>
                    <a:pt x="2002" y="5137"/>
                  </a:lnTo>
                  <a:lnTo>
                    <a:pt x="1988" y="5099"/>
                  </a:lnTo>
                  <a:lnTo>
                    <a:pt x="1973" y="5060"/>
                  </a:lnTo>
                  <a:lnTo>
                    <a:pt x="1960" y="5020"/>
                  </a:lnTo>
                  <a:lnTo>
                    <a:pt x="1947" y="4980"/>
                  </a:lnTo>
                  <a:lnTo>
                    <a:pt x="1934" y="4939"/>
                  </a:lnTo>
                  <a:lnTo>
                    <a:pt x="1922" y="4898"/>
                  </a:lnTo>
                  <a:lnTo>
                    <a:pt x="1911" y="4857"/>
                  </a:lnTo>
                  <a:lnTo>
                    <a:pt x="1901" y="4815"/>
                  </a:lnTo>
                  <a:lnTo>
                    <a:pt x="1891" y="4771"/>
                  </a:lnTo>
                  <a:lnTo>
                    <a:pt x="1882" y="4728"/>
                  </a:lnTo>
                  <a:lnTo>
                    <a:pt x="1874" y="4684"/>
                  </a:lnTo>
                  <a:lnTo>
                    <a:pt x="1866" y="4639"/>
                  </a:lnTo>
                  <a:lnTo>
                    <a:pt x="1860" y="4594"/>
                  </a:lnTo>
                  <a:lnTo>
                    <a:pt x="1854" y="4548"/>
                  </a:lnTo>
                  <a:lnTo>
                    <a:pt x="1848" y="4502"/>
                  </a:lnTo>
                  <a:lnTo>
                    <a:pt x="1844" y="4455"/>
                  </a:lnTo>
                  <a:lnTo>
                    <a:pt x="1841" y="4409"/>
                  </a:lnTo>
                  <a:lnTo>
                    <a:pt x="1838" y="4361"/>
                  </a:lnTo>
                  <a:lnTo>
                    <a:pt x="1837" y="4311"/>
                  </a:lnTo>
                  <a:lnTo>
                    <a:pt x="1836" y="4262"/>
                  </a:lnTo>
                  <a:lnTo>
                    <a:pt x="1837" y="4213"/>
                  </a:lnTo>
                  <a:lnTo>
                    <a:pt x="1838" y="4163"/>
                  </a:lnTo>
                  <a:lnTo>
                    <a:pt x="1841" y="4112"/>
                  </a:lnTo>
                  <a:lnTo>
                    <a:pt x="1844" y="4061"/>
                  </a:lnTo>
                  <a:lnTo>
                    <a:pt x="1850" y="4009"/>
                  </a:lnTo>
                  <a:lnTo>
                    <a:pt x="1855" y="3957"/>
                  </a:lnTo>
                  <a:lnTo>
                    <a:pt x="1862" y="3904"/>
                  </a:lnTo>
                  <a:lnTo>
                    <a:pt x="1870" y="3851"/>
                  </a:lnTo>
                  <a:lnTo>
                    <a:pt x="1879" y="3796"/>
                  </a:lnTo>
                  <a:lnTo>
                    <a:pt x="1889" y="3742"/>
                  </a:lnTo>
                  <a:lnTo>
                    <a:pt x="1901" y="3687"/>
                  </a:lnTo>
                  <a:lnTo>
                    <a:pt x="1913" y="3631"/>
                  </a:lnTo>
                  <a:lnTo>
                    <a:pt x="1927" y="3575"/>
                  </a:lnTo>
                  <a:lnTo>
                    <a:pt x="1942" y="3518"/>
                  </a:lnTo>
                  <a:lnTo>
                    <a:pt x="1959" y="3460"/>
                  </a:lnTo>
                  <a:lnTo>
                    <a:pt x="1977" y="3404"/>
                  </a:lnTo>
                  <a:lnTo>
                    <a:pt x="1996" y="3344"/>
                  </a:lnTo>
                  <a:lnTo>
                    <a:pt x="2017" y="3285"/>
                  </a:lnTo>
                  <a:lnTo>
                    <a:pt x="2038" y="3226"/>
                  </a:lnTo>
                  <a:lnTo>
                    <a:pt x="2062" y="3166"/>
                  </a:lnTo>
                  <a:lnTo>
                    <a:pt x="2086" y="3106"/>
                  </a:lnTo>
                  <a:lnTo>
                    <a:pt x="2113" y="3044"/>
                  </a:lnTo>
                  <a:lnTo>
                    <a:pt x="2141" y="2983"/>
                  </a:lnTo>
                  <a:lnTo>
                    <a:pt x="2170" y="2921"/>
                  </a:lnTo>
                  <a:lnTo>
                    <a:pt x="2201" y="2858"/>
                  </a:lnTo>
                  <a:lnTo>
                    <a:pt x="2232" y="2795"/>
                  </a:lnTo>
                  <a:lnTo>
                    <a:pt x="2288" y="2685"/>
                  </a:lnTo>
                  <a:lnTo>
                    <a:pt x="2340" y="2579"/>
                  </a:lnTo>
                  <a:lnTo>
                    <a:pt x="2387" y="2476"/>
                  </a:lnTo>
                  <a:lnTo>
                    <a:pt x="2432" y="2374"/>
                  </a:lnTo>
                  <a:lnTo>
                    <a:pt x="2472" y="2276"/>
                  </a:lnTo>
                  <a:lnTo>
                    <a:pt x="2508" y="2180"/>
                  </a:lnTo>
                  <a:lnTo>
                    <a:pt x="2541" y="2087"/>
                  </a:lnTo>
                  <a:lnTo>
                    <a:pt x="2571" y="1996"/>
                  </a:lnTo>
                  <a:lnTo>
                    <a:pt x="2597" y="1909"/>
                  </a:lnTo>
                  <a:lnTo>
                    <a:pt x="2620" y="1823"/>
                  </a:lnTo>
                  <a:lnTo>
                    <a:pt x="2640" y="1741"/>
                  </a:lnTo>
                  <a:lnTo>
                    <a:pt x="2658" y="1660"/>
                  </a:lnTo>
                  <a:lnTo>
                    <a:pt x="2672" y="1582"/>
                  </a:lnTo>
                  <a:lnTo>
                    <a:pt x="2684" y="1506"/>
                  </a:lnTo>
                  <a:lnTo>
                    <a:pt x="2693" y="1433"/>
                  </a:lnTo>
                  <a:lnTo>
                    <a:pt x="2698" y="1361"/>
                  </a:lnTo>
                  <a:lnTo>
                    <a:pt x="2702" y="1293"/>
                  </a:lnTo>
                  <a:lnTo>
                    <a:pt x="2704" y="1226"/>
                  </a:lnTo>
                  <a:lnTo>
                    <a:pt x="2703" y="1162"/>
                  </a:lnTo>
                  <a:lnTo>
                    <a:pt x="2700" y="1100"/>
                  </a:lnTo>
                  <a:lnTo>
                    <a:pt x="2694" y="1040"/>
                  </a:lnTo>
                  <a:lnTo>
                    <a:pt x="2686" y="982"/>
                  </a:lnTo>
                  <a:lnTo>
                    <a:pt x="2677" y="926"/>
                  </a:lnTo>
                  <a:lnTo>
                    <a:pt x="2666" y="873"/>
                  </a:lnTo>
                  <a:lnTo>
                    <a:pt x="2654" y="820"/>
                  </a:lnTo>
                  <a:lnTo>
                    <a:pt x="2639" y="771"/>
                  </a:lnTo>
                  <a:lnTo>
                    <a:pt x="2624" y="723"/>
                  </a:lnTo>
                  <a:lnTo>
                    <a:pt x="2607" y="677"/>
                  </a:lnTo>
                  <a:lnTo>
                    <a:pt x="2588" y="633"/>
                  </a:lnTo>
                  <a:lnTo>
                    <a:pt x="2568" y="591"/>
                  </a:lnTo>
                  <a:lnTo>
                    <a:pt x="2548" y="551"/>
                  </a:lnTo>
                  <a:lnTo>
                    <a:pt x="2526" y="511"/>
                  </a:lnTo>
                  <a:lnTo>
                    <a:pt x="2503" y="475"/>
                  </a:lnTo>
                  <a:lnTo>
                    <a:pt x="2480" y="439"/>
                  </a:lnTo>
                  <a:lnTo>
                    <a:pt x="2455" y="406"/>
                  </a:lnTo>
                  <a:lnTo>
                    <a:pt x="2431" y="373"/>
                  </a:lnTo>
                  <a:lnTo>
                    <a:pt x="2405" y="343"/>
                  </a:lnTo>
                  <a:lnTo>
                    <a:pt x="2379" y="314"/>
                  </a:lnTo>
                  <a:lnTo>
                    <a:pt x="2354" y="287"/>
                  </a:lnTo>
                  <a:lnTo>
                    <a:pt x="2327" y="262"/>
                  </a:lnTo>
                  <a:lnTo>
                    <a:pt x="2301" y="237"/>
                  </a:lnTo>
                  <a:lnTo>
                    <a:pt x="2275" y="214"/>
                  </a:lnTo>
                  <a:lnTo>
                    <a:pt x="2249" y="192"/>
                  </a:lnTo>
                  <a:lnTo>
                    <a:pt x="2223" y="172"/>
                  </a:lnTo>
                  <a:lnTo>
                    <a:pt x="2197" y="153"/>
                  </a:lnTo>
                  <a:lnTo>
                    <a:pt x="2172" y="136"/>
                  </a:lnTo>
                  <a:lnTo>
                    <a:pt x="2147" y="119"/>
                  </a:lnTo>
                  <a:lnTo>
                    <a:pt x="2123" y="104"/>
                  </a:lnTo>
                  <a:lnTo>
                    <a:pt x="2076" y="78"/>
                  </a:lnTo>
                  <a:lnTo>
                    <a:pt x="2034" y="55"/>
                  </a:lnTo>
                  <a:lnTo>
                    <a:pt x="1996" y="36"/>
                  </a:lnTo>
                  <a:lnTo>
                    <a:pt x="1962" y="23"/>
                  </a:lnTo>
                  <a:lnTo>
                    <a:pt x="1935" y="12"/>
                  </a:lnTo>
                  <a:lnTo>
                    <a:pt x="1915" y="5"/>
                  </a:lnTo>
                  <a:lnTo>
                    <a:pt x="1898" y="0"/>
                  </a:lnTo>
                  <a:lnTo>
                    <a:pt x="1912" y="6"/>
                  </a:lnTo>
                  <a:lnTo>
                    <a:pt x="1930" y="15"/>
                  </a:lnTo>
                  <a:lnTo>
                    <a:pt x="1952" y="29"/>
                  </a:lnTo>
                  <a:lnTo>
                    <a:pt x="1980" y="45"/>
                  </a:lnTo>
                  <a:lnTo>
                    <a:pt x="2011" y="66"/>
                  </a:lnTo>
                  <a:lnTo>
                    <a:pt x="2047" y="92"/>
                  </a:lnTo>
                  <a:lnTo>
                    <a:pt x="2085" y="123"/>
                  </a:lnTo>
                  <a:lnTo>
                    <a:pt x="2125" y="158"/>
                  </a:lnTo>
                  <a:lnTo>
                    <a:pt x="2146" y="177"/>
                  </a:lnTo>
                  <a:lnTo>
                    <a:pt x="2168" y="197"/>
                  </a:lnTo>
                  <a:lnTo>
                    <a:pt x="2188" y="219"/>
                  </a:lnTo>
                  <a:lnTo>
                    <a:pt x="2209" y="242"/>
                  </a:lnTo>
                  <a:lnTo>
                    <a:pt x="2230" y="266"/>
                  </a:lnTo>
                  <a:lnTo>
                    <a:pt x="2251" y="292"/>
                  </a:lnTo>
                  <a:lnTo>
                    <a:pt x="2272" y="319"/>
                  </a:lnTo>
                  <a:lnTo>
                    <a:pt x="2292" y="346"/>
                  </a:lnTo>
                  <a:lnTo>
                    <a:pt x="2313" y="377"/>
                  </a:lnTo>
                  <a:lnTo>
                    <a:pt x="2331" y="407"/>
                  </a:lnTo>
                  <a:lnTo>
                    <a:pt x="2352" y="439"/>
                  </a:lnTo>
                  <a:lnTo>
                    <a:pt x="2369" y="474"/>
                  </a:lnTo>
                  <a:lnTo>
                    <a:pt x="2387" y="508"/>
                  </a:lnTo>
                  <a:lnTo>
                    <a:pt x="2404" y="545"/>
                  </a:lnTo>
                  <a:lnTo>
                    <a:pt x="2420" y="583"/>
                  </a:lnTo>
                  <a:lnTo>
                    <a:pt x="2435" y="622"/>
                  </a:lnTo>
                  <a:lnTo>
                    <a:pt x="2449" y="663"/>
                  </a:lnTo>
                  <a:lnTo>
                    <a:pt x="2461" y="706"/>
                  </a:lnTo>
                  <a:lnTo>
                    <a:pt x="2472" y="750"/>
                  </a:lnTo>
                  <a:lnTo>
                    <a:pt x="2482" y="796"/>
                  </a:lnTo>
                  <a:lnTo>
                    <a:pt x="2491" y="843"/>
                  </a:lnTo>
                  <a:lnTo>
                    <a:pt x="2498" y="892"/>
                  </a:lnTo>
                  <a:lnTo>
                    <a:pt x="2503" y="942"/>
                  </a:lnTo>
                  <a:lnTo>
                    <a:pt x="2507" y="994"/>
                  </a:lnTo>
                  <a:lnTo>
                    <a:pt x="2509" y="1048"/>
                  </a:lnTo>
                  <a:lnTo>
                    <a:pt x="2509" y="1104"/>
                  </a:lnTo>
                  <a:lnTo>
                    <a:pt x="2507" y="1161"/>
                  </a:lnTo>
                  <a:lnTo>
                    <a:pt x="2502" y="1220"/>
                  </a:lnTo>
                  <a:lnTo>
                    <a:pt x="2495" y="1280"/>
                  </a:lnTo>
                  <a:lnTo>
                    <a:pt x="2488" y="1342"/>
                  </a:lnTo>
                  <a:lnTo>
                    <a:pt x="2476" y="1406"/>
                  </a:lnTo>
                  <a:lnTo>
                    <a:pt x="2463" y="1472"/>
                  </a:lnTo>
                  <a:lnTo>
                    <a:pt x="2446" y="1540"/>
                  </a:lnTo>
                  <a:lnTo>
                    <a:pt x="2429" y="1609"/>
                  </a:lnTo>
                  <a:lnTo>
                    <a:pt x="2407" y="1680"/>
                  </a:lnTo>
                  <a:lnTo>
                    <a:pt x="2383" y="1754"/>
                  </a:lnTo>
                  <a:lnTo>
                    <a:pt x="2356" y="1829"/>
                  </a:lnTo>
                  <a:lnTo>
                    <a:pt x="2326" y="1906"/>
                  </a:lnTo>
                  <a:lnTo>
                    <a:pt x="2294" y="1985"/>
                  </a:lnTo>
                  <a:lnTo>
                    <a:pt x="2257" y="2066"/>
                  </a:lnTo>
                  <a:lnTo>
                    <a:pt x="2218" y="2149"/>
                  </a:lnTo>
                  <a:lnTo>
                    <a:pt x="2175" y="2234"/>
                  </a:lnTo>
                  <a:lnTo>
                    <a:pt x="2128" y="2321"/>
                  </a:lnTo>
                  <a:lnTo>
                    <a:pt x="2079" y="2409"/>
                  </a:lnTo>
                  <a:lnTo>
                    <a:pt x="2026" y="2500"/>
                  </a:lnTo>
                  <a:lnTo>
                    <a:pt x="1969" y="2593"/>
                  </a:lnTo>
                  <a:lnTo>
                    <a:pt x="1977" y="2554"/>
                  </a:lnTo>
                  <a:lnTo>
                    <a:pt x="1985" y="2515"/>
                  </a:lnTo>
                  <a:lnTo>
                    <a:pt x="1990" y="2476"/>
                  </a:lnTo>
                  <a:lnTo>
                    <a:pt x="1996" y="2438"/>
                  </a:lnTo>
                  <a:lnTo>
                    <a:pt x="2000" y="2401"/>
                  </a:lnTo>
                  <a:lnTo>
                    <a:pt x="2004" y="2363"/>
                  </a:lnTo>
                  <a:lnTo>
                    <a:pt x="2007" y="2327"/>
                  </a:lnTo>
                  <a:lnTo>
                    <a:pt x="2008" y="2290"/>
                  </a:lnTo>
                  <a:lnTo>
                    <a:pt x="2009" y="2255"/>
                  </a:lnTo>
                  <a:lnTo>
                    <a:pt x="2009" y="2219"/>
                  </a:lnTo>
                  <a:lnTo>
                    <a:pt x="2008" y="2185"/>
                  </a:lnTo>
                  <a:lnTo>
                    <a:pt x="2007" y="2150"/>
                  </a:lnTo>
                  <a:lnTo>
                    <a:pt x="2004" y="2115"/>
                  </a:lnTo>
                  <a:lnTo>
                    <a:pt x="2000" y="2082"/>
                  </a:lnTo>
                  <a:lnTo>
                    <a:pt x="1996" y="2048"/>
                  </a:lnTo>
                  <a:lnTo>
                    <a:pt x="1991" y="2015"/>
                  </a:lnTo>
                  <a:lnTo>
                    <a:pt x="1986" y="1983"/>
                  </a:lnTo>
                  <a:lnTo>
                    <a:pt x="1979" y="1950"/>
                  </a:lnTo>
                  <a:lnTo>
                    <a:pt x="1972" y="1919"/>
                  </a:lnTo>
                  <a:lnTo>
                    <a:pt x="1964" y="1888"/>
                  </a:lnTo>
                  <a:lnTo>
                    <a:pt x="1956" y="1857"/>
                  </a:lnTo>
                  <a:lnTo>
                    <a:pt x="1947" y="1825"/>
                  </a:lnTo>
                  <a:lnTo>
                    <a:pt x="1937" y="1795"/>
                  </a:lnTo>
                  <a:lnTo>
                    <a:pt x="1925" y="1766"/>
                  </a:lnTo>
                  <a:lnTo>
                    <a:pt x="1914" y="1736"/>
                  </a:lnTo>
                  <a:lnTo>
                    <a:pt x="1902" y="1707"/>
                  </a:lnTo>
                  <a:lnTo>
                    <a:pt x="1890" y="1679"/>
                  </a:lnTo>
                  <a:lnTo>
                    <a:pt x="1876" y="1650"/>
                  </a:lnTo>
                  <a:lnTo>
                    <a:pt x="1863" y="1622"/>
                  </a:lnTo>
                  <a:lnTo>
                    <a:pt x="1848" y="1596"/>
                  </a:lnTo>
                  <a:lnTo>
                    <a:pt x="1818" y="1541"/>
                  </a:lnTo>
                  <a:lnTo>
                    <a:pt x="1786" y="1489"/>
                  </a:lnTo>
                  <a:lnTo>
                    <a:pt x="1751" y="1438"/>
                  </a:lnTo>
                  <a:lnTo>
                    <a:pt x="1716" y="1388"/>
                  </a:lnTo>
                  <a:lnTo>
                    <a:pt x="1678" y="1340"/>
                  </a:lnTo>
                  <a:lnTo>
                    <a:pt x="1638" y="1293"/>
                  </a:lnTo>
                  <a:lnTo>
                    <a:pt x="1596" y="1249"/>
                  </a:lnTo>
                  <a:lnTo>
                    <a:pt x="1554" y="1205"/>
                  </a:lnTo>
                  <a:lnTo>
                    <a:pt x="1510" y="1163"/>
                  </a:lnTo>
                  <a:lnTo>
                    <a:pt x="1465" y="1122"/>
                  </a:lnTo>
                  <a:lnTo>
                    <a:pt x="1419" y="1081"/>
                  </a:lnTo>
                  <a:lnTo>
                    <a:pt x="1371" y="1044"/>
                  </a:lnTo>
                  <a:lnTo>
                    <a:pt x="1323" y="1006"/>
                  </a:lnTo>
                  <a:lnTo>
                    <a:pt x="1274" y="970"/>
                  </a:lnTo>
                  <a:lnTo>
                    <a:pt x="1225" y="935"/>
                  </a:lnTo>
                  <a:lnTo>
                    <a:pt x="1175" y="902"/>
                  </a:lnTo>
                  <a:lnTo>
                    <a:pt x="1125" y="871"/>
                  </a:lnTo>
                  <a:lnTo>
                    <a:pt x="1074" y="839"/>
                  </a:lnTo>
                  <a:lnTo>
                    <a:pt x="1023" y="810"/>
                  </a:lnTo>
                  <a:lnTo>
                    <a:pt x="973" y="781"/>
                  </a:lnTo>
                  <a:lnTo>
                    <a:pt x="922" y="755"/>
                  </a:lnTo>
                  <a:lnTo>
                    <a:pt x="871" y="729"/>
                  </a:lnTo>
                  <a:lnTo>
                    <a:pt x="821" y="703"/>
                  </a:lnTo>
                  <a:lnTo>
                    <a:pt x="771" y="680"/>
                  </a:lnTo>
                  <a:lnTo>
                    <a:pt x="722" y="658"/>
                  </a:lnTo>
                  <a:lnTo>
                    <a:pt x="673" y="635"/>
                  </a:lnTo>
                  <a:lnTo>
                    <a:pt x="625" y="615"/>
                  </a:lnTo>
                  <a:lnTo>
                    <a:pt x="532" y="578"/>
                  </a:lnTo>
                  <a:lnTo>
                    <a:pt x="444" y="545"/>
                  </a:lnTo>
                  <a:lnTo>
                    <a:pt x="360" y="515"/>
                  </a:lnTo>
                  <a:lnTo>
                    <a:pt x="283" y="489"/>
                  </a:lnTo>
                  <a:lnTo>
                    <a:pt x="214" y="468"/>
                  </a:lnTo>
                  <a:lnTo>
                    <a:pt x="153" y="450"/>
                  </a:lnTo>
                  <a:lnTo>
                    <a:pt x="101" y="436"/>
                  </a:lnTo>
                  <a:lnTo>
                    <a:pt x="27" y="417"/>
                  </a:lnTo>
                  <a:lnTo>
                    <a:pt x="0" y="411"/>
                  </a:lnTo>
                  <a:lnTo>
                    <a:pt x="3" y="528"/>
                  </a:lnTo>
                  <a:lnTo>
                    <a:pt x="8" y="642"/>
                  </a:lnTo>
                  <a:lnTo>
                    <a:pt x="15" y="752"/>
                  </a:lnTo>
                  <a:lnTo>
                    <a:pt x="22" y="858"/>
                  </a:lnTo>
                  <a:lnTo>
                    <a:pt x="32" y="962"/>
                  </a:lnTo>
                  <a:lnTo>
                    <a:pt x="44" y="1062"/>
                  </a:lnTo>
                  <a:lnTo>
                    <a:pt x="56" y="1158"/>
                  </a:lnTo>
                  <a:lnTo>
                    <a:pt x="69" y="1252"/>
                  </a:lnTo>
                  <a:lnTo>
                    <a:pt x="85" y="1342"/>
                  </a:lnTo>
                  <a:lnTo>
                    <a:pt x="102" y="1429"/>
                  </a:lnTo>
                  <a:lnTo>
                    <a:pt x="121" y="1514"/>
                  </a:lnTo>
                  <a:lnTo>
                    <a:pt x="140" y="1594"/>
                  </a:lnTo>
                  <a:lnTo>
                    <a:pt x="160" y="1673"/>
                  </a:lnTo>
                  <a:lnTo>
                    <a:pt x="182" y="1748"/>
                  </a:lnTo>
                  <a:lnTo>
                    <a:pt x="204" y="1821"/>
                  </a:lnTo>
                  <a:lnTo>
                    <a:pt x="229" y="1890"/>
                  </a:lnTo>
                  <a:lnTo>
                    <a:pt x="253" y="1957"/>
                  </a:lnTo>
                  <a:lnTo>
                    <a:pt x="279" y="2022"/>
                  </a:lnTo>
                  <a:lnTo>
                    <a:pt x="307" y="2083"/>
                  </a:lnTo>
                  <a:lnTo>
                    <a:pt x="334" y="2141"/>
                  </a:lnTo>
                  <a:lnTo>
                    <a:pt x="363" y="2198"/>
                  </a:lnTo>
                  <a:lnTo>
                    <a:pt x="392" y="2251"/>
                  </a:lnTo>
                  <a:lnTo>
                    <a:pt x="422" y="2303"/>
                  </a:lnTo>
                  <a:lnTo>
                    <a:pt x="453" y="2352"/>
                  </a:lnTo>
                  <a:lnTo>
                    <a:pt x="484" y="2399"/>
                  </a:lnTo>
                  <a:lnTo>
                    <a:pt x="517" y="2443"/>
                  </a:lnTo>
                  <a:lnTo>
                    <a:pt x="549" y="2486"/>
                  </a:lnTo>
                  <a:lnTo>
                    <a:pt x="582" y="2526"/>
                  </a:lnTo>
                  <a:lnTo>
                    <a:pt x="616" y="2564"/>
                  </a:lnTo>
                  <a:lnTo>
                    <a:pt x="649" y="2599"/>
                  </a:lnTo>
                  <a:lnTo>
                    <a:pt x="684" y="2634"/>
                  </a:lnTo>
                  <a:lnTo>
                    <a:pt x="718" y="2666"/>
                  </a:lnTo>
                  <a:lnTo>
                    <a:pt x="754" y="2696"/>
                  </a:lnTo>
                  <a:lnTo>
                    <a:pt x="789" y="2724"/>
                  </a:lnTo>
                  <a:lnTo>
                    <a:pt x="824" y="2751"/>
                  </a:lnTo>
                  <a:lnTo>
                    <a:pt x="860" y="2776"/>
                  </a:lnTo>
                  <a:lnTo>
                    <a:pt x="895" y="2799"/>
                  </a:lnTo>
                  <a:lnTo>
                    <a:pt x="930" y="2820"/>
                  </a:lnTo>
                  <a:lnTo>
                    <a:pt x="966" y="2840"/>
                  </a:lnTo>
                  <a:lnTo>
                    <a:pt x="1002" y="2858"/>
                  </a:lnTo>
                  <a:lnTo>
                    <a:pt x="1038" y="2875"/>
                  </a:lnTo>
                  <a:lnTo>
                    <a:pt x="1072" y="2891"/>
                  </a:lnTo>
                  <a:lnTo>
                    <a:pt x="1108" y="2905"/>
                  </a:lnTo>
                  <a:lnTo>
                    <a:pt x="1142" y="2917"/>
                  </a:lnTo>
                  <a:lnTo>
                    <a:pt x="1177" y="2930"/>
                  </a:lnTo>
                  <a:lnTo>
                    <a:pt x="1212" y="2940"/>
                  </a:lnTo>
                  <a:lnTo>
                    <a:pt x="1245" y="2949"/>
                  </a:lnTo>
                  <a:lnTo>
                    <a:pt x="1278" y="2957"/>
                  </a:lnTo>
                  <a:lnTo>
                    <a:pt x="1312" y="2964"/>
                  </a:lnTo>
                  <a:lnTo>
                    <a:pt x="1344" y="2971"/>
                  </a:lnTo>
                  <a:lnTo>
                    <a:pt x="1376" y="2975"/>
                  </a:lnTo>
                  <a:lnTo>
                    <a:pt x="1407" y="2980"/>
                  </a:lnTo>
                  <a:lnTo>
                    <a:pt x="1438" y="2983"/>
                  </a:lnTo>
                  <a:lnTo>
                    <a:pt x="1467" y="2986"/>
                  </a:lnTo>
                  <a:lnTo>
                    <a:pt x="1525" y="2990"/>
                  </a:lnTo>
                  <a:lnTo>
                    <a:pt x="1579" y="2991"/>
                  </a:lnTo>
                  <a:lnTo>
                    <a:pt x="1629" y="2990"/>
                  </a:lnTo>
                  <a:lnTo>
                    <a:pt x="1674" y="2986"/>
                  </a:lnTo>
                  <a:lnTo>
                    <a:pt x="1717" y="2983"/>
                  </a:lnTo>
                  <a:lnTo>
                    <a:pt x="1681" y="3040"/>
                  </a:lnTo>
                  <a:lnTo>
                    <a:pt x="1647" y="3097"/>
                  </a:lnTo>
                  <a:lnTo>
                    <a:pt x="1614" y="3153"/>
                  </a:lnTo>
                  <a:lnTo>
                    <a:pt x="1583" y="3208"/>
                  </a:lnTo>
                  <a:lnTo>
                    <a:pt x="1553" y="3263"/>
                  </a:lnTo>
                  <a:lnTo>
                    <a:pt x="1525" y="3319"/>
                  </a:lnTo>
                  <a:lnTo>
                    <a:pt x="1498" y="3373"/>
                  </a:lnTo>
                  <a:lnTo>
                    <a:pt x="1471" y="3427"/>
                  </a:lnTo>
                  <a:lnTo>
                    <a:pt x="1447" y="3481"/>
                  </a:lnTo>
                  <a:lnTo>
                    <a:pt x="1425" y="3534"/>
                  </a:lnTo>
                  <a:lnTo>
                    <a:pt x="1402" y="3587"/>
                  </a:lnTo>
                  <a:lnTo>
                    <a:pt x="1381" y="3639"/>
                  </a:lnTo>
                  <a:lnTo>
                    <a:pt x="1362" y="3691"/>
                  </a:lnTo>
                  <a:lnTo>
                    <a:pt x="1343" y="3743"/>
                  </a:lnTo>
                  <a:lnTo>
                    <a:pt x="1326" y="3794"/>
                  </a:lnTo>
                  <a:lnTo>
                    <a:pt x="1311" y="3845"/>
                  </a:lnTo>
                  <a:lnTo>
                    <a:pt x="1295" y="3895"/>
                  </a:lnTo>
                  <a:lnTo>
                    <a:pt x="1282" y="3946"/>
                  </a:lnTo>
                  <a:lnTo>
                    <a:pt x="1270" y="3995"/>
                  </a:lnTo>
                  <a:lnTo>
                    <a:pt x="1257" y="4044"/>
                  </a:lnTo>
                  <a:lnTo>
                    <a:pt x="1247" y="4093"/>
                  </a:lnTo>
                  <a:lnTo>
                    <a:pt x="1237" y="4141"/>
                  </a:lnTo>
                  <a:lnTo>
                    <a:pt x="1229" y="4189"/>
                  </a:lnTo>
                  <a:lnTo>
                    <a:pt x="1222" y="4236"/>
                  </a:lnTo>
                  <a:lnTo>
                    <a:pt x="1215" y="4282"/>
                  </a:lnTo>
                  <a:lnTo>
                    <a:pt x="1209" y="4329"/>
                  </a:lnTo>
                  <a:lnTo>
                    <a:pt x="1205" y="4375"/>
                  </a:lnTo>
                  <a:lnTo>
                    <a:pt x="1200" y="4421"/>
                  </a:lnTo>
                  <a:lnTo>
                    <a:pt x="1198" y="4465"/>
                  </a:lnTo>
                  <a:lnTo>
                    <a:pt x="1196" y="4510"/>
                  </a:lnTo>
                  <a:lnTo>
                    <a:pt x="1195" y="4555"/>
                  </a:lnTo>
                  <a:lnTo>
                    <a:pt x="1195" y="4598"/>
                  </a:lnTo>
                  <a:lnTo>
                    <a:pt x="1195" y="4641"/>
                  </a:lnTo>
                  <a:lnTo>
                    <a:pt x="1196" y="4684"/>
                  </a:lnTo>
                  <a:lnTo>
                    <a:pt x="1198" y="4726"/>
                  </a:lnTo>
                  <a:lnTo>
                    <a:pt x="1200" y="4768"/>
                  </a:lnTo>
                  <a:lnTo>
                    <a:pt x="1205" y="4809"/>
                  </a:lnTo>
                  <a:lnTo>
                    <a:pt x="1208" y="4850"/>
                  </a:lnTo>
                  <a:lnTo>
                    <a:pt x="1214" y="4890"/>
                  </a:lnTo>
                  <a:lnTo>
                    <a:pt x="1219" y="4931"/>
                  </a:lnTo>
                  <a:lnTo>
                    <a:pt x="1225" y="4970"/>
                  </a:lnTo>
                  <a:lnTo>
                    <a:pt x="1232" y="5009"/>
                  </a:lnTo>
                  <a:lnTo>
                    <a:pt x="1239" y="5048"/>
                  </a:lnTo>
                  <a:lnTo>
                    <a:pt x="1247" y="5086"/>
                  </a:lnTo>
                  <a:lnTo>
                    <a:pt x="1265" y="5160"/>
                  </a:lnTo>
                  <a:lnTo>
                    <a:pt x="1284" y="5233"/>
                  </a:lnTo>
                  <a:lnTo>
                    <a:pt x="1306" y="5303"/>
                  </a:lnTo>
                  <a:lnTo>
                    <a:pt x="1329" y="5372"/>
                  </a:lnTo>
                  <a:lnTo>
                    <a:pt x="1354" y="5438"/>
                  </a:lnTo>
                  <a:lnTo>
                    <a:pt x="1380" y="5503"/>
                  </a:lnTo>
                  <a:lnTo>
                    <a:pt x="1408" y="5565"/>
                  </a:lnTo>
                  <a:lnTo>
                    <a:pt x="1437" y="5625"/>
                  </a:lnTo>
                  <a:lnTo>
                    <a:pt x="1466" y="5685"/>
                  </a:lnTo>
                  <a:lnTo>
                    <a:pt x="1496" y="5740"/>
                  </a:lnTo>
                  <a:lnTo>
                    <a:pt x="1446" y="5748"/>
                  </a:lnTo>
                  <a:lnTo>
                    <a:pt x="1397" y="5757"/>
                  </a:lnTo>
                  <a:lnTo>
                    <a:pt x="1348" y="5767"/>
                  </a:lnTo>
                  <a:lnTo>
                    <a:pt x="1300" y="5777"/>
                  </a:lnTo>
                  <a:lnTo>
                    <a:pt x="1253" y="5789"/>
                  </a:lnTo>
                  <a:lnTo>
                    <a:pt x="1207" y="5800"/>
                  </a:lnTo>
                  <a:lnTo>
                    <a:pt x="1162" y="5814"/>
                  </a:lnTo>
                  <a:lnTo>
                    <a:pt x="1119" y="5827"/>
                  </a:lnTo>
                  <a:lnTo>
                    <a:pt x="1077" y="5841"/>
                  </a:lnTo>
                  <a:lnTo>
                    <a:pt x="1035" y="5856"/>
                  </a:lnTo>
                  <a:lnTo>
                    <a:pt x="995" y="5872"/>
                  </a:lnTo>
                  <a:lnTo>
                    <a:pt x="956" y="5887"/>
                  </a:lnTo>
                  <a:lnTo>
                    <a:pt x="919" y="5904"/>
                  </a:lnTo>
                  <a:lnTo>
                    <a:pt x="882" y="5922"/>
                  </a:lnTo>
                  <a:lnTo>
                    <a:pt x="848" y="5940"/>
                  </a:lnTo>
                  <a:lnTo>
                    <a:pt x="814" y="5958"/>
                  </a:lnTo>
                  <a:lnTo>
                    <a:pt x="782" y="5977"/>
                  </a:lnTo>
                  <a:lnTo>
                    <a:pt x="752" y="5997"/>
                  </a:lnTo>
                  <a:lnTo>
                    <a:pt x="723" y="6017"/>
                  </a:lnTo>
                  <a:lnTo>
                    <a:pt x="695" y="6037"/>
                  </a:lnTo>
                  <a:lnTo>
                    <a:pt x="669" y="6058"/>
                  </a:lnTo>
                  <a:lnTo>
                    <a:pt x="645" y="6080"/>
                  </a:lnTo>
                  <a:lnTo>
                    <a:pt x="623" y="6102"/>
                  </a:lnTo>
                  <a:lnTo>
                    <a:pt x="601" y="6125"/>
                  </a:lnTo>
                  <a:lnTo>
                    <a:pt x="582" y="6147"/>
                  </a:lnTo>
                  <a:lnTo>
                    <a:pt x="565" y="6171"/>
                  </a:lnTo>
                  <a:lnTo>
                    <a:pt x="550" y="6194"/>
                  </a:lnTo>
                  <a:lnTo>
                    <a:pt x="536" y="6219"/>
                  </a:lnTo>
                  <a:lnTo>
                    <a:pt x="524" y="6243"/>
                  </a:lnTo>
                  <a:lnTo>
                    <a:pt x="514" y="6268"/>
                  </a:lnTo>
                  <a:lnTo>
                    <a:pt x="507" y="6292"/>
                  </a:lnTo>
                  <a:lnTo>
                    <a:pt x="501" y="6318"/>
                  </a:lnTo>
                  <a:lnTo>
                    <a:pt x="3395" y="6318"/>
                  </a:lnTo>
                  <a:lnTo>
                    <a:pt x="3389" y="6292"/>
                  </a:lnTo>
                  <a:lnTo>
                    <a:pt x="3381" y="6266"/>
                  </a:lnTo>
                  <a:lnTo>
                    <a:pt x="3370" y="6240"/>
                  </a:lnTo>
                  <a:lnTo>
                    <a:pt x="3358" y="6214"/>
                  </a:lnTo>
                  <a:lnTo>
                    <a:pt x="3343" y="6190"/>
                  </a:lnTo>
                  <a:lnTo>
                    <a:pt x="3327" y="6165"/>
                  </a:lnTo>
                  <a:lnTo>
                    <a:pt x="3309" y="6141"/>
                  </a:lnTo>
                  <a:lnTo>
                    <a:pt x="3287" y="6117"/>
                  </a:lnTo>
                  <a:lnTo>
                    <a:pt x="3265" y="6094"/>
                  </a:lnTo>
                  <a:lnTo>
                    <a:pt x="3242" y="6072"/>
                  </a:lnTo>
                  <a:lnTo>
                    <a:pt x="3216" y="6049"/>
                  </a:lnTo>
                  <a:lnTo>
                    <a:pt x="3188" y="6028"/>
                  </a:lnTo>
                  <a:lnTo>
                    <a:pt x="3158" y="6007"/>
                  </a:lnTo>
                  <a:lnTo>
                    <a:pt x="3128" y="5986"/>
                  </a:lnTo>
                  <a:lnTo>
                    <a:pt x="3094" y="5966"/>
                  </a:lnTo>
                  <a:lnTo>
                    <a:pt x="3061" y="5947"/>
                  </a:lnTo>
                  <a:lnTo>
                    <a:pt x="3024" y="5928"/>
                  </a:lnTo>
                  <a:lnTo>
                    <a:pt x="2987" y="5909"/>
                  </a:lnTo>
                  <a:lnTo>
                    <a:pt x="2948" y="5892"/>
                  </a:lnTo>
                  <a:lnTo>
                    <a:pt x="2908" y="5874"/>
                  </a:lnTo>
                  <a:lnTo>
                    <a:pt x="2867" y="5858"/>
                  </a:lnTo>
                  <a:lnTo>
                    <a:pt x="2825" y="5843"/>
                  </a:lnTo>
                  <a:lnTo>
                    <a:pt x="2780" y="5828"/>
                  </a:lnTo>
                  <a:lnTo>
                    <a:pt x="2735" y="5814"/>
                  </a:lnTo>
                  <a:lnTo>
                    <a:pt x="2688" y="5800"/>
                  </a:lnTo>
                  <a:lnTo>
                    <a:pt x="2640" y="5788"/>
                  </a:lnTo>
                  <a:lnTo>
                    <a:pt x="2593" y="5777"/>
                  </a:lnTo>
                  <a:lnTo>
                    <a:pt x="2542" y="5766"/>
                  </a:lnTo>
                  <a:lnTo>
                    <a:pt x="2492" y="5756"/>
                  </a:lnTo>
                  <a:lnTo>
                    <a:pt x="2440" y="5747"/>
                  </a:lnTo>
                  <a:lnTo>
                    <a:pt x="2387" y="5738"/>
                  </a:lnTo>
                  <a:lnTo>
                    <a:pt x="2334" y="573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33" name="椭圆 32"/>
            <p:cNvSpPr>
              <a:spLocks noChangeAspect="1"/>
            </p:cNvSpPr>
            <p:nvPr/>
          </p:nvSpPr>
          <p:spPr>
            <a:xfrm>
              <a:off x="7548590" y="3915702"/>
              <a:ext cx="504000" cy="504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zh-CN" sz="1600" b="1" dirty="0"/>
                <a:t>06</a:t>
              </a:r>
              <a:endParaRPr lang="zh-CN" altLang="en-US" sz="1600" b="1" dirty="0"/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10613464" y="4291472"/>
            <a:ext cx="661294" cy="1404657"/>
            <a:chOff x="7546143" y="3015045"/>
            <a:chExt cx="661294" cy="1404657"/>
          </a:xfrm>
        </p:grpSpPr>
        <p:sp>
          <p:nvSpPr>
            <p:cNvPr id="35" name="KSO_Shape"/>
            <p:cNvSpPr/>
            <p:nvPr/>
          </p:nvSpPr>
          <p:spPr bwMode="auto">
            <a:xfrm>
              <a:off x="7546143" y="3015045"/>
              <a:ext cx="661294" cy="862557"/>
            </a:xfrm>
            <a:custGeom>
              <a:avLst/>
              <a:gdLst>
                <a:gd name="T0" fmla="*/ 704528 w 4844"/>
                <a:gd name="T1" fmla="*/ 1336636 h 6318"/>
                <a:gd name="T2" fmla="*/ 797459 w 4844"/>
                <a:gd name="T3" fmla="*/ 1364677 h 6318"/>
                <a:gd name="T4" fmla="*/ 920563 w 4844"/>
                <a:gd name="T5" fmla="*/ 1365280 h 6318"/>
                <a:gd name="T6" fmla="*/ 1065693 w 4844"/>
                <a:gd name="T7" fmla="*/ 1313720 h 6318"/>
                <a:gd name="T8" fmla="*/ 1188495 w 4844"/>
                <a:gd name="T9" fmla="*/ 1220551 h 6318"/>
                <a:gd name="T10" fmla="*/ 1269961 w 4844"/>
                <a:gd name="T11" fmla="*/ 1130396 h 6318"/>
                <a:gd name="T12" fmla="*/ 1352332 w 4844"/>
                <a:gd name="T13" fmla="*/ 1012502 h 6318"/>
                <a:gd name="T14" fmla="*/ 1443452 w 4844"/>
                <a:gd name="T15" fmla="*/ 845461 h 6318"/>
                <a:gd name="T16" fmla="*/ 1334530 w 4844"/>
                <a:gd name="T17" fmla="*/ 792996 h 6318"/>
                <a:gd name="T18" fmla="*/ 1167676 w 4844"/>
                <a:gd name="T19" fmla="*/ 794805 h 6318"/>
                <a:gd name="T20" fmla="*/ 996598 w 4844"/>
                <a:gd name="T21" fmla="*/ 825259 h 6318"/>
                <a:gd name="T22" fmla="*/ 842416 w 4844"/>
                <a:gd name="T23" fmla="*/ 893704 h 6318"/>
                <a:gd name="T24" fmla="*/ 771813 w 4844"/>
                <a:gd name="T25" fmla="*/ 950389 h 6318"/>
                <a:gd name="T26" fmla="*/ 712674 w 4844"/>
                <a:gd name="T27" fmla="*/ 1023357 h 6318"/>
                <a:gd name="T28" fmla="*/ 668924 w 4844"/>
                <a:gd name="T29" fmla="*/ 1115019 h 6318"/>
                <a:gd name="T30" fmla="*/ 643579 w 4844"/>
                <a:gd name="T31" fmla="*/ 1226883 h 6318"/>
                <a:gd name="T32" fmla="*/ 691554 w 4844"/>
                <a:gd name="T33" fmla="*/ 1710821 h 6318"/>
                <a:gd name="T34" fmla="*/ 604053 w 4844"/>
                <a:gd name="T35" fmla="*/ 1548906 h 6318"/>
                <a:gd name="T36" fmla="*/ 570562 w 4844"/>
                <a:gd name="T37" fmla="*/ 1438549 h 6318"/>
                <a:gd name="T38" fmla="*/ 554571 w 4844"/>
                <a:gd name="T39" fmla="*/ 1314926 h 6318"/>
                <a:gd name="T40" fmla="*/ 561812 w 4844"/>
                <a:gd name="T41" fmla="*/ 1177132 h 6318"/>
                <a:gd name="T42" fmla="*/ 596510 w 4844"/>
                <a:gd name="T43" fmla="*/ 1026372 h 6318"/>
                <a:gd name="T44" fmla="*/ 664097 w 4844"/>
                <a:gd name="T45" fmla="*/ 861743 h 6318"/>
                <a:gd name="T46" fmla="*/ 766683 w 4844"/>
                <a:gd name="T47" fmla="*/ 629271 h 6318"/>
                <a:gd name="T48" fmla="*/ 814054 w 4844"/>
                <a:gd name="T49" fmla="*/ 410368 h 6318"/>
                <a:gd name="T50" fmla="*/ 800778 w 4844"/>
                <a:gd name="T51" fmla="*/ 247246 h 6318"/>
                <a:gd name="T52" fmla="*/ 748278 w 4844"/>
                <a:gd name="T53" fmla="*/ 132367 h 6318"/>
                <a:gd name="T54" fmla="*/ 678580 w 4844"/>
                <a:gd name="T55" fmla="*/ 57892 h 6318"/>
                <a:gd name="T56" fmla="*/ 591984 w 4844"/>
                <a:gd name="T57" fmla="*/ 6935 h 6318"/>
                <a:gd name="T58" fmla="*/ 606769 w 4844"/>
                <a:gd name="T59" fmla="*/ 19900 h 6318"/>
                <a:gd name="T60" fmla="*/ 679183 w 4844"/>
                <a:gd name="T61" fmla="*/ 88044 h 6318"/>
                <a:gd name="T62" fmla="*/ 730175 w 4844"/>
                <a:gd name="T63" fmla="*/ 175786 h 6318"/>
                <a:gd name="T64" fmla="*/ 756425 w 4844"/>
                <a:gd name="T65" fmla="*/ 299710 h 6318"/>
                <a:gd name="T66" fmla="*/ 738019 w 4844"/>
                <a:gd name="T67" fmla="*/ 464340 h 6318"/>
                <a:gd name="T68" fmla="*/ 656252 w 4844"/>
                <a:gd name="T69" fmla="*/ 673594 h 6318"/>
                <a:gd name="T70" fmla="*/ 602243 w 4844"/>
                <a:gd name="T71" fmla="*/ 735104 h 6318"/>
                <a:gd name="T72" fmla="*/ 604657 w 4844"/>
                <a:gd name="T73" fmla="*/ 637714 h 6318"/>
                <a:gd name="T74" fmla="*/ 587459 w 4844"/>
                <a:gd name="T75" fmla="*/ 550273 h 6318"/>
                <a:gd name="T76" fmla="*/ 548536 w 4844"/>
                <a:gd name="T77" fmla="*/ 464642 h 6318"/>
                <a:gd name="T78" fmla="*/ 442027 w 4844"/>
                <a:gd name="T79" fmla="*/ 338305 h 6318"/>
                <a:gd name="T80" fmla="*/ 308665 w 4844"/>
                <a:gd name="T81" fmla="*/ 244231 h 6318"/>
                <a:gd name="T82" fmla="*/ 160518 w 4844"/>
                <a:gd name="T83" fmla="*/ 174278 h 6318"/>
                <a:gd name="T84" fmla="*/ 0 w 4844"/>
                <a:gd name="T85" fmla="*/ 123925 h 6318"/>
                <a:gd name="T86" fmla="*/ 25647 w 4844"/>
                <a:gd name="T87" fmla="*/ 404639 h 6318"/>
                <a:gd name="T88" fmla="*/ 84181 w 4844"/>
                <a:gd name="T89" fmla="*/ 609672 h 6318"/>
                <a:gd name="T90" fmla="*/ 165647 w 4844"/>
                <a:gd name="T91" fmla="*/ 749577 h 6318"/>
                <a:gd name="T92" fmla="*/ 259484 w 4844"/>
                <a:gd name="T93" fmla="*/ 837018 h 6318"/>
                <a:gd name="T94" fmla="*/ 355130 w 4844"/>
                <a:gd name="T95" fmla="*/ 883452 h 6318"/>
                <a:gd name="T96" fmla="*/ 442631 w 4844"/>
                <a:gd name="T97" fmla="*/ 900337 h 6318"/>
                <a:gd name="T98" fmla="*/ 486984 w 4844"/>
                <a:gd name="T99" fmla="*/ 950691 h 6318"/>
                <a:gd name="T100" fmla="*/ 416682 w 4844"/>
                <a:gd name="T101" fmla="*/ 1097229 h 6318"/>
                <a:gd name="T102" fmla="*/ 376251 w 4844"/>
                <a:gd name="T103" fmla="*/ 1234119 h 6318"/>
                <a:gd name="T104" fmla="*/ 360863 w 4844"/>
                <a:gd name="T105" fmla="*/ 1359853 h 6318"/>
                <a:gd name="T106" fmla="*/ 366294 w 4844"/>
                <a:gd name="T107" fmla="*/ 1474430 h 6318"/>
                <a:gd name="T108" fmla="*/ 400993 w 4844"/>
                <a:gd name="T109" fmla="*/ 1619763 h 6318"/>
                <a:gd name="T110" fmla="*/ 421510 w 4844"/>
                <a:gd name="T111" fmla="*/ 1735848 h 6318"/>
                <a:gd name="T112" fmla="*/ 300216 w 4844"/>
                <a:gd name="T113" fmla="*/ 1770522 h 6318"/>
                <a:gd name="T114" fmla="*/ 209699 w 4844"/>
                <a:gd name="T115" fmla="*/ 1820273 h 6318"/>
                <a:gd name="T116" fmla="*/ 158104 w 4844"/>
                <a:gd name="T117" fmla="*/ 1882386 h 6318"/>
                <a:gd name="T118" fmla="*/ 1013193 w 4844"/>
                <a:gd name="T119" fmla="*/ 1873642 h 6318"/>
                <a:gd name="T120" fmla="*/ 952848 w 4844"/>
                <a:gd name="T121" fmla="*/ 1811227 h 6318"/>
                <a:gd name="T122" fmla="*/ 852373 w 4844"/>
                <a:gd name="T123" fmla="*/ 1761778 h 6318"/>
                <a:gd name="T124" fmla="*/ 720218 w 4844"/>
                <a:gd name="T125" fmla="*/ 1730119 h 631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4844" h="6318">
                  <a:moveTo>
                    <a:pt x="2116" y="4309"/>
                  </a:moveTo>
                  <a:lnTo>
                    <a:pt x="2116" y="4309"/>
                  </a:lnTo>
                  <a:lnTo>
                    <a:pt x="2133" y="4322"/>
                  </a:lnTo>
                  <a:lnTo>
                    <a:pt x="2153" y="4335"/>
                  </a:lnTo>
                  <a:lnTo>
                    <a:pt x="2181" y="4353"/>
                  </a:lnTo>
                  <a:lnTo>
                    <a:pt x="2217" y="4374"/>
                  </a:lnTo>
                  <a:lnTo>
                    <a:pt x="2259" y="4396"/>
                  </a:lnTo>
                  <a:lnTo>
                    <a:pt x="2308" y="4421"/>
                  </a:lnTo>
                  <a:lnTo>
                    <a:pt x="2335" y="4433"/>
                  </a:lnTo>
                  <a:lnTo>
                    <a:pt x="2364" y="4444"/>
                  </a:lnTo>
                  <a:lnTo>
                    <a:pt x="2393" y="4456"/>
                  </a:lnTo>
                  <a:lnTo>
                    <a:pt x="2425" y="4468"/>
                  </a:lnTo>
                  <a:lnTo>
                    <a:pt x="2458" y="4480"/>
                  </a:lnTo>
                  <a:lnTo>
                    <a:pt x="2492" y="4490"/>
                  </a:lnTo>
                  <a:lnTo>
                    <a:pt x="2528" y="4500"/>
                  </a:lnTo>
                  <a:lnTo>
                    <a:pt x="2565" y="4509"/>
                  </a:lnTo>
                  <a:lnTo>
                    <a:pt x="2604" y="4518"/>
                  </a:lnTo>
                  <a:lnTo>
                    <a:pt x="2643" y="4526"/>
                  </a:lnTo>
                  <a:lnTo>
                    <a:pt x="2684" y="4531"/>
                  </a:lnTo>
                  <a:lnTo>
                    <a:pt x="2726" y="4537"/>
                  </a:lnTo>
                  <a:lnTo>
                    <a:pt x="2770" y="4540"/>
                  </a:lnTo>
                  <a:lnTo>
                    <a:pt x="2813" y="4542"/>
                  </a:lnTo>
                  <a:lnTo>
                    <a:pt x="2859" y="4543"/>
                  </a:lnTo>
                  <a:lnTo>
                    <a:pt x="2906" y="4542"/>
                  </a:lnTo>
                  <a:lnTo>
                    <a:pt x="2954" y="4540"/>
                  </a:lnTo>
                  <a:lnTo>
                    <a:pt x="3002" y="4535"/>
                  </a:lnTo>
                  <a:lnTo>
                    <a:pt x="3051" y="4528"/>
                  </a:lnTo>
                  <a:lnTo>
                    <a:pt x="3101" y="4519"/>
                  </a:lnTo>
                  <a:lnTo>
                    <a:pt x="3152" y="4508"/>
                  </a:lnTo>
                  <a:lnTo>
                    <a:pt x="3205" y="4494"/>
                  </a:lnTo>
                  <a:lnTo>
                    <a:pt x="3257" y="4479"/>
                  </a:lnTo>
                  <a:lnTo>
                    <a:pt x="3311" y="4460"/>
                  </a:lnTo>
                  <a:lnTo>
                    <a:pt x="3366" y="4439"/>
                  </a:lnTo>
                  <a:lnTo>
                    <a:pt x="3420" y="4414"/>
                  </a:lnTo>
                  <a:lnTo>
                    <a:pt x="3476" y="4387"/>
                  </a:lnTo>
                  <a:lnTo>
                    <a:pt x="3532" y="4357"/>
                  </a:lnTo>
                  <a:lnTo>
                    <a:pt x="3589" y="4324"/>
                  </a:lnTo>
                  <a:lnTo>
                    <a:pt x="3646" y="4287"/>
                  </a:lnTo>
                  <a:lnTo>
                    <a:pt x="3704" y="4247"/>
                  </a:lnTo>
                  <a:lnTo>
                    <a:pt x="3762" y="4202"/>
                  </a:lnTo>
                  <a:lnTo>
                    <a:pt x="3821" y="4155"/>
                  </a:lnTo>
                  <a:lnTo>
                    <a:pt x="3850" y="4130"/>
                  </a:lnTo>
                  <a:lnTo>
                    <a:pt x="3880" y="4104"/>
                  </a:lnTo>
                  <a:lnTo>
                    <a:pt x="3909" y="4077"/>
                  </a:lnTo>
                  <a:lnTo>
                    <a:pt x="3939" y="4048"/>
                  </a:lnTo>
                  <a:lnTo>
                    <a:pt x="3969" y="4019"/>
                  </a:lnTo>
                  <a:lnTo>
                    <a:pt x="3998" y="3989"/>
                  </a:lnTo>
                  <a:lnTo>
                    <a:pt x="4028" y="3959"/>
                  </a:lnTo>
                  <a:lnTo>
                    <a:pt x="4058" y="3927"/>
                  </a:lnTo>
                  <a:lnTo>
                    <a:pt x="4088" y="3893"/>
                  </a:lnTo>
                  <a:lnTo>
                    <a:pt x="4118" y="3859"/>
                  </a:lnTo>
                  <a:lnTo>
                    <a:pt x="4149" y="3824"/>
                  </a:lnTo>
                  <a:lnTo>
                    <a:pt x="4179" y="3787"/>
                  </a:lnTo>
                  <a:lnTo>
                    <a:pt x="4209" y="3749"/>
                  </a:lnTo>
                  <a:lnTo>
                    <a:pt x="4239" y="3710"/>
                  </a:lnTo>
                  <a:lnTo>
                    <a:pt x="4269" y="3671"/>
                  </a:lnTo>
                  <a:lnTo>
                    <a:pt x="4300" y="3630"/>
                  </a:lnTo>
                  <a:lnTo>
                    <a:pt x="4330" y="3588"/>
                  </a:lnTo>
                  <a:lnTo>
                    <a:pt x="4361" y="3544"/>
                  </a:lnTo>
                  <a:lnTo>
                    <a:pt x="4391" y="3500"/>
                  </a:lnTo>
                  <a:lnTo>
                    <a:pt x="4421" y="3454"/>
                  </a:lnTo>
                  <a:lnTo>
                    <a:pt x="4451" y="3407"/>
                  </a:lnTo>
                  <a:lnTo>
                    <a:pt x="4482" y="3358"/>
                  </a:lnTo>
                  <a:lnTo>
                    <a:pt x="4512" y="3309"/>
                  </a:lnTo>
                  <a:lnTo>
                    <a:pt x="4542" y="3257"/>
                  </a:lnTo>
                  <a:lnTo>
                    <a:pt x="4572" y="3206"/>
                  </a:lnTo>
                  <a:lnTo>
                    <a:pt x="4603" y="3153"/>
                  </a:lnTo>
                  <a:lnTo>
                    <a:pt x="4633" y="3097"/>
                  </a:lnTo>
                  <a:lnTo>
                    <a:pt x="4664" y="3041"/>
                  </a:lnTo>
                  <a:lnTo>
                    <a:pt x="4694" y="2984"/>
                  </a:lnTo>
                  <a:lnTo>
                    <a:pt x="4724" y="2925"/>
                  </a:lnTo>
                  <a:lnTo>
                    <a:pt x="4784" y="2804"/>
                  </a:lnTo>
                  <a:lnTo>
                    <a:pt x="4844" y="2675"/>
                  </a:lnTo>
                  <a:lnTo>
                    <a:pt x="4813" y="2671"/>
                  </a:lnTo>
                  <a:lnTo>
                    <a:pt x="4778" y="2665"/>
                  </a:lnTo>
                  <a:lnTo>
                    <a:pt x="4728" y="2659"/>
                  </a:lnTo>
                  <a:lnTo>
                    <a:pt x="4667" y="2651"/>
                  </a:lnTo>
                  <a:lnTo>
                    <a:pt x="4595" y="2643"/>
                  </a:lnTo>
                  <a:lnTo>
                    <a:pt x="4513" y="2636"/>
                  </a:lnTo>
                  <a:lnTo>
                    <a:pt x="4423" y="2630"/>
                  </a:lnTo>
                  <a:lnTo>
                    <a:pt x="4324" y="2625"/>
                  </a:lnTo>
                  <a:lnTo>
                    <a:pt x="4272" y="2624"/>
                  </a:lnTo>
                  <a:lnTo>
                    <a:pt x="4219" y="2624"/>
                  </a:lnTo>
                  <a:lnTo>
                    <a:pt x="4163" y="2624"/>
                  </a:lnTo>
                  <a:lnTo>
                    <a:pt x="4107" y="2624"/>
                  </a:lnTo>
                  <a:lnTo>
                    <a:pt x="4049" y="2626"/>
                  </a:lnTo>
                  <a:lnTo>
                    <a:pt x="3990" y="2628"/>
                  </a:lnTo>
                  <a:lnTo>
                    <a:pt x="3930" y="2632"/>
                  </a:lnTo>
                  <a:lnTo>
                    <a:pt x="3870" y="2636"/>
                  </a:lnTo>
                  <a:lnTo>
                    <a:pt x="3808" y="2642"/>
                  </a:lnTo>
                  <a:lnTo>
                    <a:pt x="3746" y="2648"/>
                  </a:lnTo>
                  <a:lnTo>
                    <a:pt x="3683" y="2657"/>
                  </a:lnTo>
                  <a:lnTo>
                    <a:pt x="3620" y="2666"/>
                  </a:lnTo>
                  <a:lnTo>
                    <a:pt x="3557" y="2677"/>
                  </a:lnTo>
                  <a:lnTo>
                    <a:pt x="3494" y="2690"/>
                  </a:lnTo>
                  <a:lnTo>
                    <a:pt x="3430" y="2704"/>
                  </a:lnTo>
                  <a:lnTo>
                    <a:pt x="3367" y="2720"/>
                  </a:lnTo>
                  <a:lnTo>
                    <a:pt x="3303" y="2737"/>
                  </a:lnTo>
                  <a:lnTo>
                    <a:pt x="3241" y="2756"/>
                  </a:lnTo>
                  <a:lnTo>
                    <a:pt x="3178" y="2777"/>
                  </a:lnTo>
                  <a:lnTo>
                    <a:pt x="3117" y="2800"/>
                  </a:lnTo>
                  <a:lnTo>
                    <a:pt x="3055" y="2825"/>
                  </a:lnTo>
                  <a:lnTo>
                    <a:pt x="2995" y="2851"/>
                  </a:lnTo>
                  <a:lnTo>
                    <a:pt x="2936" y="2880"/>
                  </a:lnTo>
                  <a:lnTo>
                    <a:pt x="2877" y="2913"/>
                  </a:lnTo>
                  <a:lnTo>
                    <a:pt x="2820" y="2946"/>
                  </a:lnTo>
                  <a:lnTo>
                    <a:pt x="2792" y="2964"/>
                  </a:lnTo>
                  <a:lnTo>
                    <a:pt x="2764" y="2982"/>
                  </a:lnTo>
                  <a:lnTo>
                    <a:pt x="2738" y="3001"/>
                  </a:lnTo>
                  <a:lnTo>
                    <a:pt x="2711" y="3020"/>
                  </a:lnTo>
                  <a:lnTo>
                    <a:pt x="2684" y="3041"/>
                  </a:lnTo>
                  <a:lnTo>
                    <a:pt x="2658" y="3061"/>
                  </a:lnTo>
                  <a:lnTo>
                    <a:pt x="2632" y="3082"/>
                  </a:lnTo>
                  <a:lnTo>
                    <a:pt x="2607" y="3105"/>
                  </a:lnTo>
                  <a:lnTo>
                    <a:pt x="2582" y="3128"/>
                  </a:lnTo>
                  <a:lnTo>
                    <a:pt x="2558" y="3152"/>
                  </a:lnTo>
                  <a:lnTo>
                    <a:pt x="2533" y="3175"/>
                  </a:lnTo>
                  <a:lnTo>
                    <a:pt x="2510" y="3199"/>
                  </a:lnTo>
                  <a:lnTo>
                    <a:pt x="2488" y="3225"/>
                  </a:lnTo>
                  <a:lnTo>
                    <a:pt x="2465" y="3252"/>
                  </a:lnTo>
                  <a:lnTo>
                    <a:pt x="2443" y="3279"/>
                  </a:lnTo>
                  <a:lnTo>
                    <a:pt x="2422" y="3307"/>
                  </a:lnTo>
                  <a:lnTo>
                    <a:pt x="2402" y="3334"/>
                  </a:lnTo>
                  <a:lnTo>
                    <a:pt x="2382" y="3363"/>
                  </a:lnTo>
                  <a:lnTo>
                    <a:pt x="2362" y="3394"/>
                  </a:lnTo>
                  <a:lnTo>
                    <a:pt x="2343" y="3424"/>
                  </a:lnTo>
                  <a:lnTo>
                    <a:pt x="2325" y="3456"/>
                  </a:lnTo>
                  <a:lnTo>
                    <a:pt x="2307" y="3487"/>
                  </a:lnTo>
                  <a:lnTo>
                    <a:pt x="2290" y="3521"/>
                  </a:lnTo>
                  <a:lnTo>
                    <a:pt x="2275" y="3554"/>
                  </a:lnTo>
                  <a:lnTo>
                    <a:pt x="2259" y="3589"/>
                  </a:lnTo>
                  <a:lnTo>
                    <a:pt x="2243" y="3624"/>
                  </a:lnTo>
                  <a:lnTo>
                    <a:pt x="2230" y="3660"/>
                  </a:lnTo>
                  <a:lnTo>
                    <a:pt x="2217" y="3698"/>
                  </a:lnTo>
                  <a:lnTo>
                    <a:pt x="2204" y="3736"/>
                  </a:lnTo>
                  <a:lnTo>
                    <a:pt x="2192" y="3774"/>
                  </a:lnTo>
                  <a:lnTo>
                    <a:pt x="2181" y="3814"/>
                  </a:lnTo>
                  <a:lnTo>
                    <a:pt x="2171" y="3854"/>
                  </a:lnTo>
                  <a:lnTo>
                    <a:pt x="2162" y="3895"/>
                  </a:lnTo>
                  <a:lnTo>
                    <a:pt x="2153" y="3938"/>
                  </a:lnTo>
                  <a:lnTo>
                    <a:pt x="2145" y="3981"/>
                  </a:lnTo>
                  <a:lnTo>
                    <a:pt x="2139" y="4025"/>
                  </a:lnTo>
                  <a:lnTo>
                    <a:pt x="2133" y="4069"/>
                  </a:lnTo>
                  <a:lnTo>
                    <a:pt x="2127" y="4116"/>
                  </a:lnTo>
                  <a:lnTo>
                    <a:pt x="2123" y="4163"/>
                  </a:lnTo>
                  <a:lnTo>
                    <a:pt x="2121" y="4210"/>
                  </a:lnTo>
                  <a:lnTo>
                    <a:pt x="2117" y="4259"/>
                  </a:lnTo>
                  <a:lnTo>
                    <a:pt x="2116" y="4309"/>
                  </a:lnTo>
                  <a:close/>
                  <a:moveTo>
                    <a:pt x="2334" y="5731"/>
                  </a:moveTo>
                  <a:lnTo>
                    <a:pt x="2334" y="5731"/>
                  </a:lnTo>
                  <a:lnTo>
                    <a:pt x="2292" y="5674"/>
                  </a:lnTo>
                  <a:lnTo>
                    <a:pt x="2252" y="5615"/>
                  </a:lnTo>
                  <a:lnTo>
                    <a:pt x="2213" y="5554"/>
                  </a:lnTo>
                  <a:lnTo>
                    <a:pt x="2174" y="5489"/>
                  </a:lnTo>
                  <a:lnTo>
                    <a:pt x="2136" y="5424"/>
                  </a:lnTo>
                  <a:lnTo>
                    <a:pt x="2101" y="5355"/>
                  </a:lnTo>
                  <a:lnTo>
                    <a:pt x="2066" y="5285"/>
                  </a:lnTo>
                  <a:lnTo>
                    <a:pt x="2034" y="5212"/>
                  </a:lnTo>
                  <a:lnTo>
                    <a:pt x="2017" y="5175"/>
                  </a:lnTo>
                  <a:lnTo>
                    <a:pt x="2002" y="5137"/>
                  </a:lnTo>
                  <a:lnTo>
                    <a:pt x="1988" y="5099"/>
                  </a:lnTo>
                  <a:lnTo>
                    <a:pt x="1973" y="5060"/>
                  </a:lnTo>
                  <a:lnTo>
                    <a:pt x="1960" y="5020"/>
                  </a:lnTo>
                  <a:lnTo>
                    <a:pt x="1947" y="4980"/>
                  </a:lnTo>
                  <a:lnTo>
                    <a:pt x="1934" y="4939"/>
                  </a:lnTo>
                  <a:lnTo>
                    <a:pt x="1922" y="4898"/>
                  </a:lnTo>
                  <a:lnTo>
                    <a:pt x="1911" y="4857"/>
                  </a:lnTo>
                  <a:lnTo>
                    <a:pt x="1901" y="4815"/>
                  </a:lnTo>
                  <a:lnTo>
                    <a:pt x="1891" y="4771"/>
                  </a:lnTo>
                  <a:lnTo>
                    <a:pt x="1882" y="4728"/>
                  </a:lnTo>
                  <a:lnTo>
                    <a:pt x="1874" y="4684"/>
                  </a:lnTo>
                  <a:lnTo>
                    <a:pt x="1866" y="4639"/>
                  </a:lnTo>
                  <a:lnTo>
                    <a:pt x="1860" y="4594"/>
                  </a:lnTo>
                  <a:lnTo>
                    <a:pt x="1854" y="4548"/>
                  </a:lnTo>
                  <a:lnTo>
                    <a:pt x="1848" y="4502"/>
                  </a:lnTo>
                  <a:lnTo>
                    <a:pt x="1844" y="4455"/>
                  </a:lnTo>
                  <a:lnTo>
                    <a:pt x="1841" y="4409"/>
                  </a:lnTo>
                  <a:lnTo>
                    <a:pt x="1838" y="4361"/>
                  </a:lnTo>
                  <a:lnTo>
                    <a:pt x="1837" y="4311"/>
                  </a:lnTo>
                  <a:lnTo>
                    <a:pt x="1836" y="4262"/>
                  </a:lnTo>
                  <a:lnTo>
                    <a:pt x="1837" y="4213"/>
                  </a:lnTo>
                  <a:lnTo>
                    <a:pt x="1838" y="4163"/>
                  </a:lnTo>
                  <a:lnTo>
                    <a:pt x="1841" y="4112"/>
                  </a:lnTo>
                  <a:lnTo>
                    <a:pt x="1844" y="4061"/>
                  </a:lnTo>
                  <a:lnTo>
                    <a:pt x="1850" y="4009"/>
                  </a:lnTo>
                  <a:lnTo>
                    <a:pt x="1855" y="3957"/>
                  </a:lnTo>
                  <a:lnTo>
                    <a:pt x="1862" y="3904"/>
                  </a:lnTo>
                  <a:lnTo>
                    <a:pt x="1870" y="3851"/>
                  </a:lnTo>
                  <a:lnTo>
                    <a:pt x="1879" y="3796"/>
                  </a:lnTo>
                  <a:lnTo>
                    <a:pt x="1889" y="3742"/>
                  </a:lnTo>
                  <a:lnTo>
                    <a:pt x="1901" y="3687"/>
                  </a:lnTo>
                  <a:lnTo>
                    <a:pt x="1913" y="3631"/>
                  </a:lnTo>
                  <a:lnTo>
                    <a:pt x="1927" y="3575"/>
                  </a:lnTo>
                  <a:lnTo>
                    <a:pt x="1942" y="3518"/>
                  </a:lnTo>
                  <a:lnTo>
                    <a:pt x="1959" y="3460"/>
                  </a:lnTo>
                  <a:lnTo>
                    <a:pt x="1977" y="3404"/>
                  </a:lnTo>
                  <a:lnTo>
                    <a:pt x="1996" y="3344"/>
                  </a:lnTo>
                  <a:lnTo>
                    <a:pt x="2017" y="3285"/>
                  </a:lnTo>
                  <a:lnTo>
                    <a:pt x="2038" y="3226"/>
                  </a:lnTo>
                  <a:lnTo>
                    <a:pt x="2062" y="3166"/>
                  </a:lnTo>
                  <a:lnTo>
                    <a:pt x="2086" y="3106"/>
                  </a:lnTo>
                  <a:lnTo>
                    <a:pt x="2113" y="3044"/>
                  </a:lnTo>
                  <a:lnTo>
                    <a:pt x="2141" y="2983"/>
                  </a:lnTo>
                  <a:lnTo>
                    <a:pt x="2170" y="2921"/>
                  </a:lnTo>
                  <a:lnTo>
                    <a:pt x="2201" y="2858"/>
                  </a:lnTo>
                  <a:lnTo>
                    <a:pt x="2232" y="2795"/>
                  </a:lnTo>
                  <a:lnTo>
                    <a:pt x="2288" y="2685"/>
                  </a:lnTo>
                  <a:lnTo>
                    <a:pt x="2340" y="2579"/>
                  </a:lnTo>
                  <a:lnTo>
                    <a:pt x="2387" y="2476"/>
                  </a:lnTo>
                  <a:lnTo>
                    <a:pt x="2432" y="2374"/>
                  </a:lnTo>
                  <a:lnTo>
                    <a:pt x="2472" y="2276"/>
                  </a:lnTo>
                  <a:lnTo>
                    <a:pt x="2508" y="2180"/>
                  </a:lnTo>
                  <a:lnTo>
                    <a:pt x="2541" y="2087"/>
                  </a:lnTo>
                  <a:lnTo>
                    <a:pt x="2571" y="1996"/>
                  </a:lnTo>
                  <a:lnTo>
                    <a:pt x="2597" y="1909"/>
                  </a:lnTo>
                  <a:lnTo>
                    <a:pt x="2620" y="1823"/>
                  </a:lnTo>
                  <a:lnTo>
                    <a:pt x="2640" y="1741"/>
                  </a:lnTo>
                  <a:lnTo>
                    <a:pt x="2658" y="1660"/>
                  </a:lnTo>
                  <a:lnTo>
                    <a:pt x="2672" y="1582"/>
                  </a:lnTo>
                  <a:lnTo>
                    <a:pt x="2684" y="1506"/>
                  </a:lnTo>
                  <a:lnTo>
                    <a:pt x="2693" y="1433"/>
                  </a:lnTo>
                  <a:lnTo>
                    <a:pt x="2698" y="1361"/>
                  </a:lnTo>
                  <a:lnTo>
                    <a:pt x="2702" y="1293"/>
                  </a:lnTo>
                  <a:lnTo>
                    <a:pt x="2704" y="1226"/>
                  </a:lnTo>
                  <a:lnTo>
                    <a:pt x="2703" y="1162"/>
                  </a:lnTo>
                  <a:lnTo>
                    <a:pt x="2700" y="1100"/>
                  </a:lnTo>
                  <a:lnTo>
                    <a:pt x="2694" y="1040"/>
                  </a:lnTo>
                  <a:lnTo>
                    <a:pt x="2686" y="982"/>
                  </a:lnTo>
                  <a:lnTo>
                    <a:pt x="2677" y="926"/>
                  </a:lnTo>
                  <a:lnTo>
                    <a:pt x="2666" y="873"/>
                  </a:lnTo>
                  <a:lnTo>
                    <a:pt x="2654" y="820"/>
                  </a:lnTo>
                  <a:lnTo>
                    <a:pt x="2639" y="771"/>
                  </a:lnTo>
                  <a:lnTo>
                    <a:pt x="2624" y="723"/>
                  </a:lnTo>
                  <a:lnTo>
                    <a:pt x="2607" y="677"/>
                  </a:lnTo>
                  <a:lnTo>
                    <a:pt x="2588" y="633"/>
                  </a:lnTo>
                  <a:lnTo>
                    <a:pt x="2568" y="591"/>
                  </a:lnTo>
                  <a:lnTo>
                    <a:pt x="2548" y="551"/>
                  </a:lnTo>
                  <a:lnTo>
                    <a:pt x="2526" y="511"/>
                  </a:lnTo>
                  <a:lnTo>
                    <a:pt x="2503" y="475"/>
                  </a:lnTo>
                  <a:lnTo>
                    <a:pt x="2480" y="439"/>
                  </a:lnTo>
                  <a:lnTo>
                    <a:pt x="2455" y="406"/>
                  </a:lnTo>
                  <a:lnTo>
                    <a:pt x="2431" y="373"/>
                  </a:lnTo>
                  <a:lnTo>
                    <a:pt x="2405" y="343"/>
                  </a:lnTo>
                  <a:lnTo>
                    <a:pt x="2379" y="314"/>
                  </a:lnTo>
                  <a:lnTo>
                    <a:pt x="2354" y="287"/>
                  </a:lnTo>
                  <a:lnTo>
                    <a:pt x="2327" y="262"/>
                  </a:lnTo>
                  <a:lnTo>
                    <a:pt x="2301" y="237"/>
                  </a:lnTo>
                  <a:lnTo>
                    <a:pt x="2275" y="214"/>
                  </a:lnTo>
                  <a:lnTo>
                    <a:pt x="2249" y="192"/>
                  </a:lnTo>
                  <a:lnTo>
                    <a:pt x="2223" y="172"/>
                  </a:lnTo>
                  <a:lnTo>
                    <a:pt x="2197" y="153"/>
                  </a:lnTo>
                  <a:lnTo>
                    <a:pt x="2172" y="136"/>
                  </a:lnTo>
                  <a:lnTo>
                    <a:pt x="2147" y="119"/>
                  </a:lnTo>
                  <a:lnTo>
                    <a:pt x="2123" y="104"/>
                  </a:lnTo>
                  <a:lnTo>
                    <a:pt x="2076" y="78"/>
                  </a:lnTo>
                  <a:lnTo>
                    <a:pt x="2034" y="55"/>
                  </a:lnTo>
                  <a:lnTo>
                    <a:pt x="1996" y="36"/>
                  </a:lnTo>
                  <a:lnTo>
                    <a:pt x="1962" y="23"/>
                  </a:lnTo>
                  <a:lnTo>
                    <a:pt x="1935" y="12"/>
                  </a:lnTo>
                  <a:lnTo>
                    <a:pt x="1915" y="5"/>
                  </a:lnTo>
                  <a:lnTo>
                    <a:pt x="1898" y="0"/>
                  </a:lnTo>
                  <a:lnTo>
                    <a:pt x="1912" y="6"/>
                  </a:lnTo>
                  <a:lnTo>
                    <a:pt x="1930" y="15"/>
                  </a:lnTo>
                  <a:lnTo>
                    <a:pt x="1952" y="29"/>
                  </a:lnTo>
                  <a:lnTo>
                    <a:pt x="1980" y="45"/>
                  </a:lnTo>
                  <a:lnTo>
                    <a:pt x="2011" y="66"/>
                  </a:lnTo>
                  <a:lnTo>
                    <a:pt x="2047" y="92"/>
                  </a:lnTo>
                  <a:lnTo>
                    <a:pt x="2085" y="123"/>
                  </a:lnTo>
                  <a:lnTo>
                    <a:pt x="2125" y="158"/>
                  </a:lnTo>
                  <a:lnTo>
                    <a:pt x="2146" y="177"/>
                  </a:lnTo>
                  <a:lnTo>
                    <a:pt x="2168" y="197"/>
                  </a:lnTo>
                  <a:lnTo>
                    <a:pt x="2188" y="219"/>
                  </a:lnTo>
                  <a:lnTo>
                    <a:pt x="2209" y="242"/>
                  </a:lnTo>
                  <a:lnTo>
                    <a:pt x="2230" y="266"/>
                  </a:lnTo>
                  <a:lnTo>
                    <a:pt x="2251" y="292"/>
                  </a:lnTo>
                  <a:lnTo>
                    <a:pt x="2272" y="319"/>
                  </a:lnTo>
                  <a:lnTo>
                    <a:pt x="2292" y="346"/>
                  </a:lnTo>
                  <a:lnTo>
                    <a:pt x="2313" y="377"/>
                  </a:lnTo>
                  <a:lnTo>
                    <a:pt x="2331" y="407"/>
                  </a:lnTo>
                  <a:lnTo>
                    <a:pt x="2352" y="439"/>
                  </a:lnTo>
                  <a:lnTo>
                    <a:pt x="2369" y="474"/>
                  </a:lnTo>
                  <a:lnTo>
                    <a:pt x="2387" y="508"/>
                  </a:lnTo>
                  <a:lnTo>
                    <a:pt x="2404" y="545"/>
                  </a:lnTo>
                  <a:lnTo>
                    <a:pt x="2420" y="583"/>
                  </a:lnTo>
                  <a:lnTo>
                    <a:pt x="2435" y="622"/>
                  </a:lnTo>
                  <a:lnTo>
                    <a:pt x="2449" y="663"/>
                  </a:lnTo>
                  <a:lnTo>
                    <a:pt x="2461" y="706"/>
                  </a:lnTo>
                  <a:lnTo>
                    <a:pt x="2472" y="750"/>
                  </a:lnTo>
                  <a:lnTo>
                    <a:pt x="2482" y="796"/>
                  </a:lnTo>
                  <a:lnTo>
                    <a:pt x="2491" y="843"/>
                  </a:lnTo>
                  <a:lnTo>
                    <a:pt x="2498" y="892"/>
                  </a:lnTo>
                  <a:lnTo>
                    <a:pt x="2503" y="942"/>
                  </a:lnTo>
                  <a:lnTo>
                    <a:pt x="2507" y="994"/>
                  </a:lnTo>
                  <a:lnTo>
                    <a:pt x="2509" y="1048"/>
                  </a:lnTo>
                  <a:lnTo>
                    <a:pt x="2509" y="1104"/>
                  </a:lnTo>
                  <a:lnTo>
                    <a:pt x="2507" y="1161"/>
                  </a:lnTo>
                  <a:lnTo>
                    <a:pt x="2502" y="1220"/>
                  </a:lnTo>
                  <a:lnTo>
                    <a:pt x="2495" y="1280"/>
                  </a:lnTo>
                  <a:lnTo>
                    <a:pt x="2488" y="1342"/>
                  </a:lnTo>
                  <a:lnTo>
                    <a:pt x="2476" y="1406"/>
                  </a:lnTo>
                  <a:lnTo>
                    <a:pt x="2463" y="1472"/>
                  </a:lnTo>
                  <a:lnTo>
                    <a:pt x="2446" y="1540"/>
                  </a:lnTo>
                  <a:lnTo>
                    <a:pt x="2429" y="1609"/>
                  </a:lnTo>
                  <a:lnTo>
                    <a:pt x="2407" y="1680"/>
                  </a:lnTo>
                  <a:lnTo>
                    <a:pt x="2383" y="1754"/>
                  </a:lnTo>
                  <a:lnTo>
                    <a:pt x="2356" y="1829"/>
                  </a:lnTo>
                  <a:lnTo>
                    <a:pt x="2326" y="1906"/>
                  </a:lnTo>
                  <a:lnTo>
                    <a:pt x="2294" y="1985"/>
                  </a:lnTo>
                  <a:lnTo>
                    <a:pt x="2257" y="2066"/>
                  </a:lnTo>
                  <a:lnTo>
                    <a:pt x="2218" y="2149"/>
                  </a:lnTo>
                  <a:lnTo>
                    <a:pt x="2175" y="2234"/>
                  </a:lnTo>
                  <a:lnTo>
                    <a:pt x="2128" y="2321"/>
                  </a:lnTo>
                  <a:lnTo>
                    <a:pt x="2079" y="2409"/>
                  </a:lnTo>
                  <a:lnTo>
                    <a:pt x="2026" y="2500"/>
                  </a:lnTo>
                  <a:lnTo>
                    <a:pt x="1969" y="2593"/>
                  </a:lnTo>
                  <a:lnTo>
                    <a:pt x="1977" y="2554"/>
                  </a:lnTo>
                  <a:lnTo>
                    <a:pt x="1985" y="2515"/>
                  </a:lnTo>
                  <a:lnTo>
                    <a:pt x="1990" y="2476"/>
                  </a:lnTo>
                  <a:lnTo>
                    <a:pt x="1996" y="2438"/>
                  </a:lnTo>
                  <a:lnTo>
                    <a:pt x="2000" y="2401"/>
                  </a:lnTo>
                  <a:lnTo>
                    <a:pt x="2004" y="2363"/>
                  </a:lnTo>
                  <a:lnTo>
                    <a:pt x="2007" y="2327"/>
                  </a:lnTo>
                  <a:lnTo>
                    <a:pt x="2008" y="2290"/>
                  </a:lnTo>
                  <a:lnTo>
                    <a:pt x="2009" y="2255"/>
                  </a:lnTo>
                  <a:lnTo>
                    <a:pt x="2009" y="2219"/>
                  </a:lnTo>
                  <a:lnTo>
                    <a:pt x="2008" y="2185"/>
                  </a:lnTo>
                  <a:lnTo>
                    <a:pt x="2007" y="2150"/>
                  </a:lnTo>
                  <a:lnTo>
                    <a:pt x="2004" y="2115"/>
                  </a:lnTo>
                  <a:lnTo>
                    <a:pt x="2000" y="2082"/>
                  </a:lnTo>
                  <a:lnTo>
                    <a:pt x="1996" y="2048"/>
                  </a:lnTo>
                  <a:lnTo>
                    <a:pt x="1991" y="2015"/>
                  </a:lnTo>
                  <a:lnTo>
                    <a:pt x="1986" y="1983"/>
                  </a:lnTo>
                  <a:lnTo>
                    <a:pt x="1979" y="1950"/>
                  </a:lnTo>
                  <a:lnTo>
                    <a:pt x="1972" y="1919"/>
                  </a:lnTo>
                  <a:lnTo>
                    <a:pt x="1964" y="1888"/>
                  </a:lnTo>
                  <a:lnTo>
                    <a:pt x="1956" y="1857"/>
                  </a:lnTo>
                  <a:lnTo>
                    <a:pt x="1947" y="1825"/>
                  </a:lnTo>
                  <a:lnTo>
                    <a:pt x="1937" y="1795"/>
                  </a:lnTo>
                  <a:lnTo>
                    <a:pt x="1925" y="1766"/>
                  </a:lnTo>
                  <a:lnTo>
                    <a:pt x="1914" y="1736"/>
                  </a:lnTo>
                  <a:lnTo>
                    <a:pt x="1902" y="1707"/>
                  </a:lnTo>
                  <a:lnTo>
                    <a:pt x="1890" y="1679"/>
                  </a:lnTo>
                  <a:lnTo>
                    <a:pt x="1876" y="1650"/>
                  </a:lnTo>
                  <a:lnTo>
                    <a:pt x="1863" y="1622"/>
                  </a:lnTo>
                  <a:lnTo>
                    <a:pt x="1848" y="1596"/>
                  </a:lnTo>
                  <a:lnTo>
                    <a:pt x="1818" y="1541"/>
                  </a:lnTo>
                  <a:lnTo>
                    <a:pt x="1786" y="1489"/>
                  </a:lnTo>
                  <a:lnTo>
                    <a:pt x="1751" y="1438"/>
                  </a:lnTo>
                  <a:lnTo>
                    <a:pt x="1716" y="1388"/>
                  </a:lnTo>
                  <a:lnTo>
                    <a:pt x="1678" y="1340"/>
                  </a:lnTo>
                  <a:lnTo>
                    <a:pt x="1638" y="1293"/>
                  </a:lnTo>
                  <a:lnTo>
                    <a:pt x="1596" y="1249"/>
                  </a:lnTo>
                  <a:lnTo>
                    <a:pt x="1554" y="1205"/>
                  </a:lnTo>
                  <a:lnTo>
                    <a:pt x="1510" y="1163"/>
                  </a:lnTo>
                  <a:lnTo>
                    <a:pt x="1465" y="1122"/>
                  </a:lnTo>
                  <a:lnTo>
                    <a:pt x="1419" y="1081"/>
                  </a:lnTo>
                  <a:lnTo>
                    <a:pt x="1371" y="1044"/>
                  </a:lnTo>
                  <a:lnTo>
                    <a:pt x="1323" y="1006"/>
                  </a:lnTo>
                  <a:lnTo>
                    <a:pt x="1274" y="970"/>
                  </a:lnTo>
                  <a:lnTo>
                    <a:pt x="1225" y="935"/>
                  </a:lnTo>
                  <a:lnTo>
                    <a:pt x="1175" y="902"/>
                  </a:lnTo>
                  <a:lnTo>
                    <a:pt x="1125" y="871"/>
                  </a:lnTo>
                  <a:lnTo>
                    <a:pt x="1074" y="839"/>
                  </a:lnTo>
                  <a:lnTo>
                    <a:pt x="1023" y="810"/>
                  </a:lnTo>
                  <a:lnTo>
                    <a:pt x="973" y="781"/>
                  </a:lnTo>
                  <a:lnTo>
                    <a:pt x="922" y="755"/>
                  </a:lnTo>
                  <a:lnTo>
                    <a:pt x="871" y="729"/>
                  </a:lnTo>
                  <a:lnTo>
                    <a:pt x="821" y="703"/>
                  </a:lnTo>
                  <a:lnTo>
                    <a:pt x="771" y="680"/>
                  </a:lnTo>
                  <a:lnTo>
                    <a:pt x="722" y="658"/>
                  </a:lnTo>
                  <a:lnTo>
                    <a:pt x="673" y="635"/>
                  </a:lnTo>
                  <a:lnTo>
                    <a:pt x="625" y="615"/>
                  </a:lnTo>
                  <a:lnTo>
                    <a:pt x="532" y="578"/>
                  </a:lnTo>
                  <a:lnTo>
                    <a:pt x="444" y="545"/>
                  </a:lnTo>
                  <a:lnTo>
                    <a:pt x="360" y="515"/>
                  </a:lnTo>
                  <a:lnTo>
                    <a:pt x="283" y="489"/>
                  </a:lnTo>
                  <a:lnTo>
                    <a:pt x="214" y="468"/>
                  </a:lnTo>
                  <a:lnTo>
                    <a:pt x="153" y="450"/>
                  </a:lnTo>
                  <a:lnTo>
                    <a:pt x="101" y="436"/>
                  </a:lnTo>
                  <a:lnTo>
                    <a:pt x="27" y="417"/>
                  </a:lnTo>
                  <a:lnTo>
                    <a:pt x="0" y="411"/>
                  </a:lnTo>
                  <a:lnTo>
                    <a:pt x="3" y="528"/>
                  </a:lnTo>
                  <a:lnTo>
                    <a:pt x="8" y="642"/>
                  </a:lnTo>
                  <a:lnTo>
                    <a:pt x="15" y="752"/>
                  </a:lnTo>
                  <a:lnTo>
                    <a:pt x="22" y="858"/>
                  </a:lnTo>
                  <a:lnTo>
                    <a:pt x="32" y="962"/>
                  </a:lnTo>
                  <a:lnTo>
                    <a:pt x="44" y="1062"/>
                  </a:lnTo>
                  <a:lnTo>
                    <a:pt x="56" y="1158"/>
                  </a:lnTo>
                  <a:lnTo>
                    <a:pt x="69" y="1252"/>
                  </a:lnTo>
                  <a:lnTo>
                    <a:pt x="85" y="1342"/>
                  </a:lnTo>
                  <a:lnTo>
                    <a:pt x="102" y="1429"/>
                  </a:lnTo>
                  <a:lnTo>
                    <a:pt x="121" y="1514"/>
                  </a:lnTo>
                  <a:lnTo>
                    <a:pt x="140" y="1594"/>
                  </a:lnTo>
                  <a:lnTo>
                    <a:pt x="160" y="1673"/>
                  </a:lnTo>
                  <a:lnTo>
                    <a:pt x="182" y="1748"/>
                  </a:lnTo>
                  <a:lnTo>
                    <a:pt x="204" y="1821"/>
                  </a:lnTo>
                  <a:lnTo>
                    <a:pt x="229" y="1890"/>
                  </a:lnTo>
                  <a:lnTo>
                    <a:pt x="253" y="1957"/>
                  </a:lnTo>
                  <a:lnTo>
                    <a:pt x="279" y="2022"/>
                  </a:lnTo>
                  <a:lnTo>
                    <a:pt x="307" y="2083"/>
                  </a:lnTo>
                  <a:lnTo>
                    <a:pt x="334" y="2141"/>
                  </a:lnTo>
                  <a:lnTo>
                    <a:pt x="363" y="2198"/>
                  </a:lnTo>
                  <a:lnTo>
                    <a:pt x="392" y="2251"/>
                  </a:lnTo>
                  <a:lnTo>
                    <a:pt x="422" y="2303"/>
                  </a:lnTo>
                  <a:lnTo>
                    <a:pt x="453" y="2352"/>
                  </a:lnTo>
                  <a:lnTo>
                    <a:pt x="484" y="2399"/>
                  </a:lnTo>
                  <a:lnTo>
                    <a:pt x="517" y="2443"/>
                  </a:lnTo>
                  <a:lnTo>
                    <a:pt x="549" y="2486"/>
                  </a:lnTo>
                  <a:lnTo>
                    <a:pt x="582" y="2526"/>
                  </a:lnTo>
                  <a:lnTo>
                    <a:pt x="616" y="2564"/>
                  </a:lnTo>
                  <a:lnTo>
                    <a:pt x="649" y="2599"/>
                  </a:lnTo>
                  <a:lnTo>
                    <a:pt x="684" y="2634"/>
                  </a:lnTo>
                  <a:lnTo>
                    <a:pt x="718" y="2666"/>
                  </a:lnTo>
                  <a:lnTo>
                    <a:pt x="754" y="2696"/>
                  </a:lnTo>
                  <a:lnTo>
                    <a:pt x="789" y="2724"/>
                  </a:lnTo>
                  <a:lnTo>
                    <a:pt x="824" y="2751"/>
                  </a:lnTo>
                  <a:lnTo>
                    <a:pt x="860" y="2776"/>
                  </a:lnTo>
                  <a:lnTo>
                    <a:pt x="895" y="2799"/>
                  </a:lnTo>
                  <a:lnTo>
                    <a:pt x="930" y="2820"/>
                  </a:lnTo>
                  <a:lnTo>
                    <a:pt x="966" y="2840"/>
                  </a:lnTo>
                  <a:lnTo>
                    <a:pt x="1002" y="2858"/>
                  </a:lnTo>
                  <a:lnTo>
                    <a:pt x="1038" y="2875"/>
                  </a:lnTo>
                  <a:lnTo>
                    <a:pt x="1072" y="2891"/>
                  </a:lnTo>
                  <a:lnTo>
                    <a:pt x="1108" y="2905"/>
                  </a:lnTo>
                  <a:lnTo>
                    <a:pt x="1142" y="2917"/>
                  </a:lnTo>
                  <a:lnTo>
                    <a:pt x="1177" y="2930"/>
                  </a:lnTo>
                  <a:lnTo>
                    <a:pt x="1212" y="2940"/>
                  </a:lnTo>
                  <a:lnTo>
                    <a:pt x="1245" y="2949"/>
                  </a:lnTo>
                  <a:lnTo>
                    <a:pt x="1278" y="2957"/>
                  </a:lnTo>
                  <a:lnTo>
                    <a:pt x="1312" y="2964"/>
                  </a:lnTo>
                  <a:lnTo>
                    <a:pt x="1344" y="2971"/>
                  </a:lnTo>
                  <a:lnTo>
                    <a:pt x="1376" y="2975"/>
                  </a:lnTo>
                  <a:lnTo>
                    <a:pt x="1407" y="2980"/>
                  </a:lnTo>
                  <a:lnTo>
                    <a:pt x="1438" y="2983"/>
                  </a:lnTo>
                  <a:lnTo>
                    <a:pt x="1467" y="2986"/>
                  </a:lnTo>
                  <a:lnTo>
                    <a:pt x="1525" y="2990"/>
                  </a:lnTo>
                  <a:lnTo>
                    <a:pt x="1579" y="2991"/>
                  </a:lnTo>
                  <a:lnTo>
                    <a:pt x="1629" y="2990"/>
                  </a:lnTo>
                  <a:lnTo>
                    <a:pt x="1674" y="2986"/>
                  </a:lnTo>
                  <a:lnTo>
                    <a:pt x="1717" y="2983"/>
                  </a:lnTo>
                  <a:lnTo>
                    <a:pt x="1681" y="3040"/>
                  </a:lnTo>
                  <a:lnTo>
                    <a:pt x="1647" y="3097"/>
                  </a:lnTo>
                  <a:lnTo>
                    <a:pt x="1614" y="3153"/>
                  </a:lnTo>
                  <a:lnTo>
                    <a:pt x="1583" y="3208"/>
                  </a:lnTo>
                  <a:lnTo>
                    <a:pt x="1553" y="3263"/>
                  </a:lnTo>
                  <a:lnTo>
                    <a:pt x="1525" y="3319"/>
                  </a:lnTo>
                  <a:lnTo>
                    <a:pt x="1498" y="3373"/>
                  </a:lnTo>
                  <a:lnTo>
                    <a:pt x="1471" y="3427"/>
                  </a:lnTo>
                  <a:lnTo>
                    <a:pt x="1447" y="3481"/>
                  </a:lnTo>
                  <a:lnTo>
                    <a:pt x="1425" y="3534"/>
                  </a:lnTo>
                  <a:lnTo>
                    <a:pt x="1402" y="3587"/>
                  </a:lnTo>
                  <a:lnTo>
                    <a:pt x="1381" y="3639"/>
                  </a:lnTo>
                  <a:lnTo>
                    <a:pt x="1362" y="3691"/>
                  </a:lnTo>
                  <a:lnTo>
                    <a:pt x="1343" y="3743"/>
                  </a:lnTo>
                  <a:lnTo>
                    <a:pt x="1326" y="3794"/>
                  </a:lnTo>
                  <a:lnTo>
                    <a:pt x="1311" y="3845"/>
                  </a:lnTo>
                  <a:lnTo>
                    <a:pt x="1295" y="3895"/>
                  </a:lnTo>
                  <a:lnTo>
                    <a:pt x="1282" y="3946"/>
                  </a:lnTo>
                  <a:lnTo>
                    <a:pt x="1270" y="3995"/>
                  </a:lnTo>
                  <a:lnTo>
                    <a:pt x="1257" y="4044"/>
                  </a:lnTo>
                  <a:lnTo>
                    <a:pt x="1247" y="4093"/>
                  </a:lnTo>
                  <a:lnTo>
                    <a:pt x="1237" y="4141"/>
                  </a:lnTo>
                  <a:lnTo>
                    <a:pt x="1229" y="4189"/>
                  </a:lnTo>
                  <a:lnTo>
                    <a:pt x="1222" y="4236"/>
                  </a:lnTo>
                  <a:lnTo>
                    <a:pt x="1215" y="4282"/>
                  </a:lnTo>
                  <a:lnTo>
                    <a:pt x="1209" y="4329"/>
                  </a:lnTo>
                  <a:lnTo>
                    <a:pt x="1205" y="4375"/>
                  </a:lnTo>
                  <a:lnTo>
                    <a:pt x="1200" y="4421"/>
                  </a:lnTo>
                  <a:lnTo>
                    <a:pt x="1198" y="4465"/>
                  </a:lnTo>
                  <a:lnTo>
                    <a:pt x="1196" y="4510"/>
                  </a:lnTo>
                  <a:lnTo>
                    <a:pt x="1195" y="4555"/>
                  </a:lnTo>
                  <a:lnTo>
                    <a:pt x="1195" y="4598"/>
                  </a:lnTo>
                  <a:lnTo>
                    <a:pt x="1195" y="4641"/>
                  </a:lnTo>
                  <a:lnTo>
                    <a:pt x="1196" y="4684"/>
                  </a:lnTo>
                  <a:lnTo>
                    <a:pt x="1198" y="4726"/>
                  </a:lnTo>
                  <a:lnTo>
                    <a:pt x="1200" y="4768"/>
                  </a:lnTo>
                  <a:lnTo>
                    <a:pt x="1205" y="4809"/>
                  </a:lnTo>
                  <a:lnTo>
                    <a:pt x="1208" y="4850"/>
                  </a:lnTo>
                  <a:lnTo>
                    <a:pt x="1214" y="4890"/>
                  </a:lnTo>
                  <a:lnTo>
                    <a:pt x="1219" y="4931"/>
                  </a:lnTo>
                  <a:lnTo>
                    <a:pt x="1225" y="4970"/>
                  </a:lnTo>
                  <a:lnTo>
                    <a:pt x="1232" y="5009"/>
                  </a:lnTo>
                  <a:lnTo>
                    <a:pt x="1239" y="5048"/>
                  </a:lnTo>
                  <a:lnTo>
                    <a:pt x="1247" y="5086"/>
                  </a:lnTo>
                  <a:lnTo>
                    <a:pt x="1265" y="5160"/>
                  </a:lnTo>
                  <a:lnTo>
                    <a:pt x="1284" y="5233"/>
                  </a:lnTo>
                  <a:lnTo>
                    <a:pt x="1306" y="5303"/>
                  </a:lnTo>
                  <a:lnTo>
                    <a:pt x="1329" y="5372"/>
                  </a:lnTo>
                  <a:lnTo>
                    <a:pt x="1354" y="5438"/>
                  </a:lnTo>
                  <a:lnTo>
                    <a:pt x="1380" y="5503"/>
                  </a:lnTo>
                  <a:lnTo>
                    <a:pt x="1408" y="5565"/>
                  </a:lnTo>
                  <a:lnTo>
                    <a:pt x="1437" y="5625"/>
                  </a:lnTo>
                  <a:lnTo>
                    <a:pt x="1466" y="5685"/>
                  </a:lnTo>
                  <a:lnTo>
                    <a:pt x="1496" y="5740"/>
                  </a:lnTo>
                  <a:lnTo>
                    <a:pt x="1446" y="5748"/>
                  </a:lnTo>
                  <a:lnTo>
                    <a:pt x="1397" y="5757"/>
                  </a:lnTo>
                  <a:lnTo>
                    <a:pt x="1348" y="5767"/>
                  </a:lnTo>
                  <a:lnTo>
                    <a:pt x="1300" y="5777"/>
                  </a:lnTo>
                  <a:lnTo>
                    <a:pt x="1253" y="5789"/>
                  </a:lnTo>
                  <a:lnTo>
                    <a:pt x="1207" y="5800"/>
                  </a:lnTo>
                  <a:lnTo>
                    <a:pt x="1162" y="5814"/>
                  </a:lnTo>
                  <a:lnTo>
                    <a:pt x="1119" y="5827"/>
                  </a:lnTo>
                  <a:lnTo>
                    <a:pt x="1077" y="5841"/>
                  </a:lnTo>
                  <a:lnTo>
                    <a:pt x="1035" y="5856"/>
                  </a:lnTo>
                  <a:lnTo>
                    <a:pt x="995" y="5872"/>
                  </a:lnTo>
                  <a:lnTo>
                    <a:pt x="956" y="5887"/>
                  </a:lnTo>
                  <a:lnTo>
                    <a:pt x="919" y="5904"/>
                  </a:lnTo>
                  <a:lnTo>
                    <a:pt x="882" y="5922"/>
                  </a:lnTo>
                  <a:lnTo>
                    <a:pt x="848" y="5940"/>
                  </a:lnTo>
                  <a:lnTo>
                    <a:pt x="814" y="5958"/>
                  </a:lnTo>
                  <a:lnTo>
                    <a:pt x="782" y="5977"/>
                  </a:lnTo>
                  <a:lnTo>
                    <a:pt x="752" y="5997"/>
                  </a:lnTo>
                  <a:lnTo>
                    <a:pt x="723" y="6017"/>
                  </a:lnTo>
                  <a:lnTo>
                    <a:pt x="695" y="6037"/>
                  </a:lnTo>
                  <a:lnTo>
                    <a:pt x="669" y="6058"/>
                  </a:lnTo>
                  <a:lnTo>
                    <a:pt x="645" y="6080"/>
                  </a:lnTo>
                  <a:lnTo>
                    <a:pt x="623" y="6102"/>
                  </a:lnTo>
                  <a:lnTo>
                    <a:pt x="601" y="6125"/>
                  </a:lnTo>
                  <a:lnTo>
                    <a:pt x="582" y="6147"/>
                  </a:lnTo>
                  <a:lnTo>
                    <a:pt x="565" y="6171"/>
                  </a:lnTo>
                  <a:lnTo>
                    <a:pt x="550" y="6194"/>
                  </a:lnTo>
                  <a:lnTo>
                    <a:pt x="536" y="6219"/>
                  </a:lnTo>
                  <a:lnTo>
                    <a:pt x="524" y="6243"/>
                  </a:lnTo>
                  <a:lnTo>
                    <a:pt x="514" y="6268"/>
                  </a:lnTo>
                  <a:lnTo>
                    <a:pt x="507" y="6292"/>
                  </a:lnTo>
                  <a:lnTo>
                    <a:pt x="501" y="6318"/>
                  </a:lnTo>
                  <a:lnTo>
                    <a:pt x="3395" y="6318"/>
                  </a:lnTo>
                  <a:lnTo>
                    <a:pt x="3389" y="6292"/>
                  </a:lnTo>
                  <a:lnTo>
                    <a:pt x="3381" y="6266"/>
                  </a:lnTo>
                  <a:lnTo>
                    <a:pt x="3370" y="6240"/>
                  </a:lnTo>
                  <a:lnTo>
                    <a:pt x="3358" y="6214"/>
                  </a:lnTo>
                  <a:lnTo>
                    <a:pt x="3343" y="6190"/>
                  </a:lnTo>
                  <a:lnTo>
                    <a:pt x="3327" y="6165"/>
                  </a:lnTo>
                  <a:lnTo>
                    <a:pt x="3309" y="6141"/>
                  </a:lnTo>
                  <a:lnTo>
                    <a:pt x="3287" y="6117"/>
                  </a:lnTo>
                  <a:lnTo>
                    <a:pt x="3265" y="6094"/>
                  </a:lnTo>
                  <a:lnTo>
                    <a:pt x="3242" y="6072"/>
                  </a:lnTo>
                  <a:lnTo>
                    <a:pt x="3216" y="6049"/>
                  </a:lnTo>
                  <a:lnTo>
                    <a:pt x="3188" y="6028"/>
                  </a:lnTo>
                  <a:lnTo>
                    <a:pt x="3158" y="6007"/>
                  </a:lnTo>
                  <a:lnTo>
                    <a:pt x="3128" y="5986"/>
                  </a:lnTo>
                  <a:lnTo>
                    <a:pt x="3094" y="5966"/>
                  </a:lnTo>
                  <a:lnTo>
                    <a:pt x="3061" y="5947"/>
                  </a:lnTo>
                  <a:lnTo>
                    <a:pt x="3024" y="5928"/>
                  </a:lnTo>
                  <a:lnTo>
                    <a:pt x="2987" y="5909"/>
                  </a:lnTo>
                  <a:lnTo>
                    <a:pt x="2948" y="5892"/>
                  </a:lnTo>
                  <a:lnTo>
                    <a:pt x="2908" y="5874"/>
                  </a:lnTo>
                  <a:lnTo>
                    <a:pt x="2867" y="5858"/>
                  </a:lnTo>
                  <a:lnTo>
                    <a:pt x="2825" y="5843"/>
                  </a:lnTo>
                  <a:lnTo>
                    <a:pt x="2780" y="5828"/>
                  </a:lnTo>
                  <a:lnTo>
                    <a:pt x="2735" y="5814"/>
                  </a:lnTo>
                  <a:lnTo>
                    <a:pt x="2688" y="5800"/>
                  </a:lnTo>
                  <a:lnTo>
                    <a:pt x="2640" y="5788"/>
                  </a:lnTo>
                  <a:lnTo>
                    <a:pt x="2593" y="5777"/>
                  </a:lnTo>
                  <a:lnTo>
                    <a:pt x="2542" y="5766"/>
                  </a:lnTo>
                  <a:lnTo>
                    <a:pt x="2492" y="5756"/>
                  </a:lnTo>
                  <a:lnTo>
                    <a:pt x="2440" y="5747"/>
                  </a:lnTo>
                  <a:lnTo>
                    <a:pt x="2387" y="5738"/>
                  </a:lnTo>
                  <a:lnTo>
                    <a:pt x="2334" y="5731"/>
                  </a:lnTo>
                  <a:close/>
                </a:path>
              </a:pathLst>
            </a:custGeom>
            <a:solidFill>
              <a:srgbClr val="C73346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36" name="椭圆 35"/>
            <p:cNvSpPr>
              <a:spLocks noChangeAspect="1"/>
            </p:cNvSpPr>
            <p:nvPr/>
          </p:nvSpPr>
          <p:spPr>
            <a:xfrm>
              <a:off x="7548590" y="3915702"/>
              <a:ext cx="504000" cy="504000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zh-CN" sz="1600" b="1" dirty="0"/>
                <a:t>07</a:t>
              </a:r>
              <a:endParaRPr lang="zh-CN" altLang="en-US" sz="1600" b="1" dirty="0"/>
            </a:p>
          </p:txBody>
        </p:sp>
      </p:grpSp>
      <p:sp>
        <p:nvSpPr>
          <p:cNvPr id="42" name="矩形 41"/>
          <p:cNvSpPr/>
          <p:nvPr/>
        </p:nvSpPr>
        <p:spPr>
          <a:xfrm>
            <a:off x="5118335" y="5538836"/>
            <a:ext cx="2032077" cy="4589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流程清单的作用</a:t>
            </a:r>
          </a:p>
        </p:txBody>
      </p:sp>
      <p:cxnSp>
        <p:nvCxnSpPr>
          <p:cNvPr id="45" name="直接连接符 44"/>
          <p:cNvCxnSpPr/>
          <p:nvPr/>
        </p:nvCxnSpPr>
        <p:spPr>
          <a:xfrm>
            <a:off x="5204677" y="6027617"/>
            <a:ext cx="1945735" cy="0"/>
          </a:xfrm>
          <a:prstGeom prst="line">
            <a:avLst/>
          </a:prstGeom>
          <a:ln>
            <a:solidFill>
              <a:srgbClr val="C7334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等腰三角形 33"/>
          <p:cNvSpPr/>
          <p:nvPr/>
        </p:nvSpPr>
        <p:spPr>
          <a:xfrm rot="2852787">
            <a:off x="9256042" y="1741644"/>
            <a:ext cx="1151101" cy="6437924"/>
          </a:xfrm>
          <a:prstGeom prst="triangle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/>
          <p:cNvSpPr/>
          <p:nvPr/>
        </p:nvSpPr>
        <p:spPr>
          <a:xfrm>
            <a:off x="10912323" y="645083"/>
            <a:ext cx="2620206" cy="2620206"/>
          </a:xfrm>
          <a:prstGeom prst="ellipse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椭圆 29"/>
          <p:cNvSpPr/>
          <p:nvPr/>
        </p:nvSpPr>
        <p:spPr>
          <a:xfrm>
            <a:off x="-1333031" y="-536235"/>
            <a:ext cx="11268549" cy="11268549"/>
          </a:xfrm>
          <a:prstGeom prst="ellipse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椭圆 1"/>
          <p:cNvSpPr>
            <a:spLocks noChangeAspect="1"/>
          </p:cNvSpPr>
          <p:nvPr/>
        </p:nvSpPr>
        <p:spPr>
          <a:xfrm>
            <a:off x="1188644" y="1827002"/>
            <a:ext cx="504000" cy="504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36000" rtlCol="0" anchor="ctr"/>
          <a:lstStyle/>
          <a:p>
            <a:pPr algn="ctr"/>
            <a:r>
              <a:rPr lang="en-US" altLang="zh-CN" b="1" dirty="0">
                <a:solidFill>
                  <a:srgbClr val="724F5F"/>
                </a:solidFill>
              </a:rPr>
              <a:t>01</a:t>
            </a:r>
            <a:endParaRPr lang="zh-CN" altLang="en-US" b="1" dirty="0">
              <a:solidFill>
                <a:srgbClr val="724F5F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1833564" y="1878947"/>
            <a:ext cx="12105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流程理念</a:t>
            </a:r>
          </a:p>
        </p:txBody>
      </p:sp>
      <p:sp>
        <p:nvSpPr>
          <p:cNvPr id="4" name="椭圆 3"/>
          <p:cNvSpPr>
            <a:spLocks noChangeAspect="1"/>
          </p:cNvSpPr>
          <p:nvPr/>
        </p:nvSpPr>
        <p:spPr>
          <a:xfrm>
            <a:off x="1188644" y="2882137"/>
            <a:ext cx="504000" cy="504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36000" rtlCol="0" anchor="ctr"/>
          <a:lstStyle/>
          <a:p>
            <a:pPr algn="ctr"/>
            <a:r>
              <a:rPr lang="en-US" altLang="zh-CN" b="1" dirty="0">
                <a:solidFill>
                  <a:srgbClr val="724F5F"/>
                </a:solidFill>
              </a:rPr>
              <a:t>02</a:t>
            </a:r>
            <a:endParaRPr lang="zh-CN" altLang="en-US" b="1" dirty="0">
              <a:solidFill>
                <a:srgbClr val="724F5F"/>
              </a:solidFill>
            </a:endParaRPr>
          </a:p>
        </p:txBody>
      </p:sp>
      <p:sp>
        <p:nvSpPr>
          <p:cNvPr id="5" name="椭圆 4"/>
          <p:cNvSpPr>
            <a:spLocks noChangeAspect="1"/>
          </p:cNvSpPr>
          <p:nvPr/>
        </p:nvSpPr>
        <p:spPr>
          <a:xfrm>
            <a:off x="1188644" y="3937272"/>
            <a:ext cx="504000" cy="504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36000" rtlCol="0" anchor="ctr"/>
          <a:lstStyle/>
          <a:p>
            <a:pPr algn="ctr"/>
            <a:r>
              <a:rPr lang="en-US" altLang="zh-CN" b="1" dirty="0">
                <a:solidFill>
                  <a:srgbClr val="724F5F"/>
                </a:solidFill>
              </a:rPr>
              <a:t>03</a:t>
            </a:r>
            <a:endParaRPr lang="zh-CN" altLang="en-US" b="1" dirty="0">
              <a:solidFill>
                <a:srgbClr val="724F5F"/>
              </a:solidFill>
            </a:endParaRPr>
          </a:p>
        </p:txBody>
      </p:sp>
      <p:sp>
        <p:nvSpPr>
          <p:cNvPr id="6" name="椭圆 5"/>
          <p:cNvSpPr>
            <a:spLocks noChangeAspect="1"/>
          </p:cNvSpPr>
          <p:nvPr/>
        </p:nvSpPr>
        <p:spPr>
          <a:xfrm>
            <a:off x="1188644" y="4992407"/>
            <a:ext cx="504000" cy="504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36000" rtlCol="0" anchor="ctr"/>
          <a:lstStyle/>
          <a:p>
            <a:pPr algn="ctr"/>
            <a:r>
              <a:rPr lang="en-US" altLang="zh-CN" b="1" dirty="0">
                <a:solidFill>
                  <a:srgbClr val="724F5F"/>
                </a:solidFill>
              </a:rPr>
              <a:t>04</a:t>
            </a:r>
            <a:endParaRPr lang="zh-CN" altLang="en-US" b="1" dirty="0">
              <a:solidFill>
                <a:srgbClr val="724F5F"/>
              </a:solidFill>
            </a:endParaRPr>
          </a:p>
        </p:txBody>
      </p:sp>
      <p:sp>
        <p:nvSpPr>
          <p:cNvPr id="7" name="椭圆 6"/>
          <p:cNvSpPr>
            <a:spLocks noChangeAspect="1"/>
          </p:cNvSpPr>
          <p:nvPr/>
        </p:nvSpPr>
        <p:spPr>
          <a:xfrm>
            <a:off x="5437674" y="1827002"/>
            <a:ext cx="504000" cy="504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36000" rtlCol="0" anchor="ctr"/>
          <a:lstStyle/>
          <a:p>
            <a:pPr algn="ctr"/>
            <a:r>
              <a:rPr lang="en-US" altLang="zh-CN" b="1" dirty="0">
                <a:solidFill>
                  <a:srgbClr val="724F5F"/>
                </a:solidFill>
              </a:rPr>
              <a:t>05</a:t>
            </a:r>
            <a:endParaRPr lang="zh-CN" altLang="en-US" b="1" dirty="0">
              <a:solidFill>
                <a:srgbClr val="724F5F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1630087" y="589660"/>
            <a:ext cx="243759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CONTENT</a:t>
            </a:r>
            <a:endParaRPr lang="zh-CN" altLang="en-US" sz="4400" b="1" dirty="0">
              <a:solidFill>
                <a:schemeClr val="bg1"/>
              </a:solidFill>
            </a:endParaRPr>
          </a:p>
        </p:txBody>
      </p:sp>
      <p:sp>
        <p:nvSpPr>
          <p:cNvPr id="9" name="椭圆 8"/>
          <p:cNvSpPr>
            <a:spLocks noChangeAspect="1"/>
          </p:cNvSpPr>
          <p:nvPr/>
        </p:nvSpPr>
        <p:spPr>
          <a:xfrm>
            <a:off x="5437674" y="2882137"/>
            <a:ext cx="504000" cy="504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36000" rtlCol="0" anchor="ctr"/>
          <a:lstStyle/>
          <a:p>
            <a:pPr algn="ctr"/>
            <a:r>
              <a:rPr lang="en-US" altLang="zh-CN" b="1" dirty="0">
                <a:solidFill>
                  <a:srgbClr val="724F5F"/>
                </a:solidFill>
              </a:rPr>
              <a:t>06</a:t>
            </a:r>
            <a:endParaRPr lang="zh-CN" altLang="en-US" b="1" dirty="0">
              <a:solidFill>
                <a:srgbClr val="724F5F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839399" y="2928779"/>
            <a:ext cx="12105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流程浮现</a:t>
            </a:r>
          </a:p>
        </p:txBody>
      </p:sp>
      <p:sp>
        <p:nvSpPr>
          <p:cNvPr id="11" name="矩形 10"/>
          <p:cNvSpPr/>
          <p:nvPr/>
        </p:nvSpPr>
        <p:spPr>
          <a:xfrm>
            <a:off x="1839399" y="3978875"/>
            <a:ext cx="19800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考核流程的方法</a:t>
            </a:r>
          </a:p>
        </p:txBody>
      </p:sp>
      <p:sp>
        <p:nvSpPr>
          <p:cNvPr id="12" name="矩形 11"/>
          <p:cNvSpPr/>
          <p:nvPr/>
        </p:nvSpPr>
        <p:spPr>
          <a:xfrm>
            <a:off x="1839399" y="5044352"/>
            <a:ext cx="30059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指导具体流程的业务原则</a:t>
            </a:r>
          </a:p>
        </p:txBody>
      </p:sp>
      <p:sp>
        <p:nvSpPr>
          <p:cNvPr id="13" name="矩形 12"/>
          <p:cNvSpPr/>
          <p:nvPr/>
        </p:nvSpPr>
        <p:spPr>
          <a:xfrm>
            <a:off x="6135964" y="1878947"/>
            <a:ext cx="22365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流程细化和优化</a:t>
            </a:r>
          </a:p>
        </p:txBody>
      </p:sp>
      <p:sp>
        <p:nvSpPr>
          <p:cNvPr id="14" name="矩形 13"/>
          <p:cNvSpPr/>
          <p:nvPr/>
        </p:nvSpPr>
        <p:spPr>
          <a:xfrm>
            <a:off x="6175744" y="2928779"/>
            <a:ext cx="32287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基于</a:t>
            </a:r>
            <a:r>
              <a:rPr lang="en-US" altLang="zh-CN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IT</a:t>
            </a:r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的岗位标准化工具箱</a:t>
            </a:r>
          </a:p>
        </p:txBody>
      </p:sp>
      <p:sp>
        <p:nvSpPr>
          <p:cNvPr id="15" name="矩形 14"/>
          <p:cNvSpPr/>
          <p:nvPr/>
        </p:nvSpPr>
        <p:spPr>
          <a:xfrm>
            <a:off x="6173543" y="3978875"/>
            <a:ext cx="19800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流程变革的推行</a:t>
            </a:r>
          </a:p>
        </p:txBody>
      </p:sp>
      <p:sp>
        <p:nvSpPr>
          <p:cNvPr id="16" name="矩形 15"/>
          <p:cNvSpPr/>
          <p:nvPr/>
        </p:nvSpPr>
        <p:spPr>
          <a:xfrm>
            <a:off x="6173543" y="5044352"/>
            <a:ext cx="27494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流程的持续评估和改进</a:t>
            </a:r>
          </a:p>
        </p:txBody>
      </p:sp>
      <p:sp>
        <p:nvSpPr>
          <p:cNvPr id="17" name="椭圆 16"/>
          <p:cNvSpPr>
            <a:spLocks noChangeAspect="1"/>
          </p:cNvSpPr>
          <p:nvPr/>
        </p:nvSpPr>
        <p:spPr>
          <a:xfrm>
            <a:off x="5437674" y="3937272"/>
            <a:ext cx="504000" cy="504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36000" rtlCol="0" anchor="ctr"/>
          <a:lstStyle/>
          <a:p>
            <a:pPr algn="ctr"/>
            <a:r>
              <a:rPr lang="en-US" altLang="zh-CN" b="1" dirty="0">
                <a:solidFill>
                  <a:srgbClr val="724F5F"/>
                </a:solidFill>
              </a:rPr>
              <a:t>07</a:t>
            </a:r>
            <a:endParaRPr lang="zh-CN" altLang="en-US" b="1" dirty="0">
              <a:solidFill>
                <a:srgbClr val="724F5F"/>
              </a:solidFill>
            </a:endParaRPr>
          </a:p>
        </p:txBody>
      </p:sp>
      <p:sp>
        <p:nvSpPr>
          <p:cNvPr id="18" name="椭圆 17"/>
          <p:cNvSpPr>
            <a:spLocks noChangeAspect="1"/>
          </p:cNvSpPr>
          <p:nvPr/>
        </p:nvSpPr>
        <p:spPr>
          <a:xfrm>
            <a:off x="5437674" y="4992407"/>
            <a:ext cx="504000" cy="504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36000" rtlCol="0" anchor="ctr"/>
          <a:lstStyle/>
          <a:p>
            <a:pPr algn="ctr"/>
            <a:r>
              <a:rPr lang="en-US" altLang="zh-CN" b="1" dirty="0">
                <a:solidFill>
                  <a:srgbClr val="724F5F"/>
                </a:solidFill>
              </a:rPr>
              <a:t>08</a:t>
            </a:r>
            <a:endParaRPr lang="zh-CN" altLang="en-US" b="1" dirty="0">
              <a:solidFill>
                <a:srgbClr val="724F5F"/>
              </a:solidFill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1119766" y="781528"/>
            <a:ext cx="510321" cy="559490"/>
            <a:chOff x="10531216" y="5336498"/>
            <a:chExt cx="1234921" cy="1353905"/>
          </a:xfrm>
          <a:solidFill>
            <a:schemeClr val="bg1"/>
          </a:solidFill>
        </p:grpSpPr>
        <p:sp>
          <p:nvSpPr>
            <p:cNvPr id="23" name="椭圆 22"/>
            <p:cNvSpPr/>
            <p:nvPr/>
          </p:nvSpPr>
          <p:spPr>
            <a:xfrm>
              <a:off x="10683987" y="6134836"/>
              <a:ext cx="555567" cy="55556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24" name="椭圆 23"/>
            <p:cNvSpPr/>
            <p:nvPr/>
          </p:nvSpPr>
          <p:spPr>
            <a:xfrm>
              <a:off x="11483964" y="5530003"/>
              <a:ext cx="282173" cy="2821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25" name="等腰三角形 24"/>
            <p:cNvSpPr/>
            <p:nvPr/>
          </p:nvSpPr>
          <p:spPr>
            <a:xfrm rot="2864466">
              <a:off x="11175607" y="5587459"/>
              <a:ext cx="105546" cy="94712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26" name="椭圆 25"/>
            <p:cNvSpPr/>
            <p:nvPr/>
          </p:nvSpPr>
          <p:spPr>
            <a:xfrm>
              <a:off x="10531216" y="5336498"/>
              <a:ext cx="394265" cy="39426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27" name="等腰三角形 26"/>
            <p:cNvSpPr/>
            <p:nvPr/>
          </p:nvSpPr>
          <p:spPr>
            <a:xfrm rot="16820430" flipH="1">
              <a:off x="11082829" y="5117517"/>
              <a:ext cx="67235" cy="86693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-274818" y="357611"/>
            <a:ext cx="1078827" cy="742710"/>
            <a:chOff x="-304800" y="215384"/>
            <a:chExt cx="1078827" cy="742710"/>
          </a:xfrm>
        </p:grpSpPr>
        <p:sp>
          <p:nvSpPr>
            <p:cNvPr id="3" name="椭圆 2"/>
            <p:cNvSpPr/>
            <p:nvPr/>
          </p:nvSpPr>
          <p:spPr>
            <a:xfrm>
              <a:off x="-304800" y="215384"/>
              <a:ext cx="609600" cy="609600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 rot="8837013">
              <a:off x="-77883" y="488986"/>
              <a:ext cx="229584" cy="229583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5" name="椭圆 4"/>
            <p:cNvSpPr/>
            <p:nvPr/>
          </p:nvSpPr>
          <p:spPr>
            <a:xfrm rot="8837013">
              <a:off x="309897" y="817170"/>
              <a:ext cx="116606" cy="116606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6" name="等腰三角形 5"/>
            <p:cNvSpPr/>
            <p:nvPr/>
          </p:nvSpPr>
          <p:spPr>
            <a:xfrm rot="8700000">
              <a:off x="265825" y="566704"/>
              <a:ext cx="43616" cy="391390"/>
            </a:xfrm>
            <a:prstGeom prst="triangl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7" name="椭圆 6"/>
            <p:cNvSpPr/>
            <p:nvPr/>
          </p:nvSpPr>
          <p:spPr>
            <a:xfrm rot="8837013">
              <a:off x="611100" y="680937"/>
              <a:ext cx="162927" cy="162927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8" name="等腰三角形 7"/>
            <p:cNvSpPr/>
            <p:nvPr/>
          </p:nvSpPr>
          <p:spPr>
            <a:xfrm rot="4057443" flipH="1">
              <a:off x="508060" y="645858"/>
              <a:ext cx="27784" cy="358252"/>
            </a:xfrm>
            <a:prstGeom prst="triangl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</p:grpSp>
      <p:sp>
        <p:nvSpPr>
          <p:cNvPr id="13" name="矩形 12"/>
          <p:cNvSpPr/>
          <p:nvPr/>
        </p:nvSpPr>
        <p:spPr>
          <a:xfrm>
            <a:off x="551934" y="162662"/>
            <a:ext cx="26468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流程盘点注意事项</a:t>
            </a:r>
          </a:p>
        </p:txBody>
      </p:sp>
      <p:sp>
        <p:nvSpPr>
          <p:cNvPr id="14" name="矩形 13"/>
          <p:cNvSpPr/>
          <p:nvPr/>
        </p:nvSpPr>
        <p:spPr>
          <a:xfrm>
            <a:off x="0" y="6581033"/>
            <a:ext cx="12192000" cy="276965"/>
          </a:xfrm>
          <a:prstGeom prst="rect">
            <a:avLst/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5455749" y="721519"/>
            <a:ext cx="3764172" cy="369332"/>
          </a:xfrm>
          <a:prstGeom prst="rect">
            <a:avLst/>
          </a:prstGeom>
          <a:solidFill>
            <a:srgbClr val="C73346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流程制度融合，层级清楚，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大口诀</a:t>
            </a:r>
          </a:p>
        </p:txBody>
      </p:sp>
      <p:grpSp>
        <p:nvGrpSpPr>
          <p:cNvPr id="16" name="组合 15"/>
          <p:cNvGrpSpPr/>
          <p:nvPr/>
        </p:nvGrpSpPr>
        <p:grpSpPr>
          <a:xfrm>
            <a:off x="2110868" y="1314450"/>
            <a:ext cx="7109053" cy="5266583"/>
            <a:chOff x="-209550" y="1543050"/>
            <a:chExt cx="7109053" cy="5266583"/>
          </a:xfrm>
        </p:grpSpPr>
        <p:sp>
          <p:nvSpPr>
            <p:cNvPr id="18" name="矩形 17"/>
            <p:cNvSpPr/>
            <p:nvPr/>
          </p:nvSpPr>
          <p:spPr>
            <a:xfrm>
              <a:off x="-209550" y="1543050"/>
              <a:ext cx="7109053" cy="5266583"/>
            </a:xfrm>
            <a:prstGeom prst="rect">
              <a:avLst/>
            </a:prstGeom>
            <a:noFill/>
            <a:ln>
              <a:solidFill>
                <a:srgbClr val="C73346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7" name="组合 16"/>
            <p:cNvGrpSpPr/>
            <p:nvPr/>
          </p:nvGrpSpPr>
          <p:grpSpPr>
            <a:xfrm>
              <a:off x="26753" y="1854754"/>
              <a:ext cx="6872750" cy="4755195"/>
              <a:chOff x="530788" y="1111804"/>
              <a:chExt cx="7893309" cy="5461311"/>
            </a:xfrm>
          </p:grpSpPr>
          <p:sp>
            <p:nvSpPr>
              <p:cNvPr id="19" name="矩形 18"/>
              <p:cNvSpPr/>
              <p:nvPr/>
            </p:nvSpPr>
            <p:spPr>
              <a:xfrm>
                <a:off x="534987" y="1683304"/>
                <a:ext cx="1403350" cy="666750"/>
              </a:xfrm>
              <a:prstGeom prst="rect">
                <a:avLst/>
              </a:prstGeom>
              <a:solidFill>
                <a:srgbClr val="C733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管理制度</a:t>
                </a:r>
              </a:p>
            </p:txBody>
          </p:sp>
          <p:sp>
            <p:nvSpPr>
              <p:cNvPr id="20" name="矩形 19"/>
              <p:cNvSpPr/>
              <p:nvPr/>
            </p:nvSpPr>
            <p:spPr>
              <a:xfrm>
                <a:off x="2128043" y="1683304"/>
                <a:ext cx="1403350" cy="666750"/>
              </a:xfrm>
              <a:prstGeom prst="rect">
                <a:avLst/>
              </a:prstGeom>
              <a:solidFill>
                <a:srgbClr val="C733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管理规定</a:t>
                </a:r>
              </a:p>
            </p:txBody>
          </p:sp>
          <p:sp>
            <p:nvSpPr>
              <p:cNvPr id="21" name="矩形 20"/>
              <p:cNvSpPr/>
              <p:nvPr/>
            </p:nvSpPr>
            <p:spPr>
              <a:xfrm>
                <a:off x="3721099" y="1683304"/>
                <a:ext cx="1403350" cy="666750"/>
              </a:xfrm>
              <a:prstGeom prst="rect">
                <a:avLst/>
              </a:prstGeom>
              <a:solidFill>
                <a:srgbClr val="C733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管理办法</a:t>
                </a:r>
              </a:p>
            </p:txBody>
          </p:sp>
          <p:sp>
            <p:nvSpPr>
              <p:cNvPr id="22" name="矩形 21"/>
              <p:cNvSpPr/>
              <p:nvPr/>
            </p:nvSpPr>
            <p:spPr>
              <a:xfrm>
                <a:off x="5314155" y="1683304"/>
                <a:ext cx="1403350" cy="666750"/>
              </a:xfrm>
              <a:prstGeom prst="rect">
                <a:avLst/>
              </a:prstGeom>
              <a:solidFill>
                <a:srgbClr val="C733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实施细则</a:t>
                </a:r>
              </a:p>
            </p:txBody>
          </p:sp>
          <p:sp>
            <p:nvSpPr>
              <p:cNvPr id="23" name="矩形 22"/>
              <p:cNvSpPr/>
              <p:nvPr/>
            </p:nvSpPr>
            <p:spPr>
              <a:xfrm>
                <a:off x="6907212" y="1683304"/>
                <a:ext cx="1403350" cy="666750"/>
              </a:xfrm>
              <a:prstGeom prst="rect">
                <a:avLst/>
              </a:prstGeom>
              <a:solidFill>
                <a:srgbClr val="C733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工作条例</a:t>
                </a:r>
              </a:p>
            </p:txBody>
          </p:sp>
          <p:sp>
            <p:nvSpPr>
              <p:cNvPr id="24" name="直角三角形 23"/>
              <p:cNvSpPr/>
              <p:nvPr/>
            </p:nvSpPr>
            <p:spPr>
              <a:xfrm>
                <a:off x="534987" y="1111804"/>
                <a:ext cx="7775575" cy="495300"/>
              </a:xfrm>
              <a:prstGeom prst="rtTriangle">
                <a:avLst/>
              </a:prstGeom>
              <a:solidFill>
                <a:srgbClr val="724F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5" name="任意多边形 24"/>
              <p:cNvSpPr/>
              <p:nvPr/>
            </p:nvSpPr>
            <p:spPr>
              <a:xfrm>
                <a:off x="1798824" y="4876429"/>
                <a:ext cx="5224519" cy="823894"/>
              </a:xfrm>
              <a:custGeom>
                <a:avLst/>
                <a:gdLst>
                  <a:gd name="connsiteX0" fmla="*/ 1318332 w 5224519"/>
                  <a:gd name="connsiteY0" fmla="*/ 0 h 977900"/>
                  <a:gd name="connsiteX1" fmla="*/ 3906189 w 5224519"/>
                  <a:gd name="connsiteY1" fmla="*/ 0 h 977900"/>
                  <a:gd name="connsiteX2" fmla="*/ 5224519 w 5224519"/>
                  <a:gd name="connsiteY2" fmla="*/ 977900 h 977900"/>
                  <a:gd name="connsiteX3" fmla="*/ 0 w 5224519"/>
                  <a:gd name="connsiteY3" fmla="*/ 977900 h 977900"/>
                  <a:gd name="connsiteX4" fmla="*/ 1318332 w 5224519"/>
                  <a:gd name="connsiteY4" fmla="*/ 0 h 977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224519" h="977900">
                    <a:moveTo>
                      <a:pt x="1318332" y="0"/>
                    </a:moveTo>
                    <a:lnTo>
                      <a:pt x="3906189" y="0"/>
                    </a:lnTo>
                    <a:lnTo>
                      <a:pt x="5224519" y="977900"/>
                    </a:lnTo>
                    <a:lnTo>
                      <a:pt x="0" y="977900"/>
                    </a:lnTo>
                    <a:lnTo>
                      <a:pt x="1318332" y="0"/>
                    </a:lnTo>
                    <a:close/>
                  </a:path>
                </a:pathLst>
              </a:custGeom>
              <a:solidFill>
                <a:srgbClr val="C733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6" name="任意多边形 25"/>
              <p:cNvSpPr/>
              <p:nvPr/>
            </p:nvSpPr>
            <p:spPr>
              <a:xfrm>
                <a:off x="3146310" y="3996995"/>
                <a:ext cx="2587857" cy="822657"/>
              </a:xfrm>
              <a:custGeom>
                <a:avLst/>
                <a:gdLst>
                  <a:gd name="connsiteX0" fmla="*/ 1293928 w 2587857"/>
                  <a:gd name="connsiteY0" fmla="*/ 0 h 959799"/>
                  <a:gd name="connsiteX1" fmla="*/ 2587857 w 2587857"/>
                  <a:gd name="connsiteY1" fmla="*/ 959799 h 959799"/>
                  <a:gd name="connsiteX2" fmla="*/ 0 w 2587857"/>
                  <a:gd name="connsiteY2" fmla="*/ 959799 h 959799"/>
                  <a:gd name="connsiteX3" fmla="*/ 1293928 w 2587857"/>
                  <a:gd name="connsiteY3" fmla="*/ 0 h 9597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587857" h="959799">
                    <a:moveTo>
                      <a:pt x="1293928" y="0"/>
                    </a:moveTo>
                    <a:lnTo>
                      <a:pt x="2587857" y="959799"/>
                    </a:lnTo>
                    <a:lnTo>
                      <a:pt x="0" y="959799"/>
                    </a:lnTo>
                    <a:lnTo>
                      <a:pt x="1293928" y="0"/>
                    </a:lnTo>
                    <a:close/>
                  </a:path>
                </a:pathLst>
              </a:custGeom>
              <a:solidFill>
                <a:srgbClr val="C733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7" name="任意多边形 26"/>
              <p:cNvSpPr/>
              <p:nvPr/>
            </p:nvSpPr>
            <p:spPr>
              <a:xfrm>
                <a:off x="530788" y="5746286"/>
                <a:ext cx="7775575" cy="826829"/>
              </a:xfrm>
              <a:custGeom>
                <a:avLst/>
                <a:gdLst>
                  <a:gd name="connsiteX0" fmla="*/ 1275528 w 7775575"/>
                  <a:gd name="connsiteY0" fmla="*/ 0 h 946150"/>
                  <a:gd name="connsiteX1" fmla="*/ 6500047 w 7775575"/>
                  <a:gd name="connsiteY1" fmla="*/ 0 h 946150"/>
                  <a:gd name="connsiteX2" fmla="*/ 7775575 w 7775575"/>
                  <a:gd name="connsiteY2" fmla="*/ 946150 h 946150"/>
                  <a:gd name="connsiteX3" fmla="*/ 0 w 7775575"/>
                  <a:gd name="connsiteY3" fmla="*/ 946150 h 946150"/>
                  <a:gd name="connsiteX4" fmla="*/ 1275528 w 7775575"/>
                  <a:gd name="connsiteY4" fmla="*/ 0 h 946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75575" h="946150">
                    <a:moveTo>
                      <a:pt x="1275528" y="0"/>
                    </a:moveTo>
                    <a:lnTo>
                      <a:pt x="6500047" y="0"/>
                    </a:lnTo>
                    <a:lnTo>
                      <a:pt x="7775575" y="946150"/>
                    </a:lnTo>
                    <a:lnTo>
                      <a:pt x="0" y="946150"/>
                    </a:lnTo>
                    <a:lnTo>
                      <a:pt x="1275528" y="0"/>
                    </a:lnTo>
                    <a:close/>
                  </a:path>
                </a:pathLst>
              </a:custGeom>
              <a:solidFill>
                <a:srgbClr val="C733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28" name="等腰三角形 27"/>
              <p:cNvSpPr/>
              <p:nvPr/>
            </p:nvSpPr>
            <p:spPr>
              <a:xfrm flipV="1">
                <a:off x="569912" y="3134048"/>
                <a:ext cx="7740650" cy="697862"/>
              </a:xfrm>
              <a:prstGeom prst="triangle">
                <a:avLst/>
              </a:prstGeom>
              <a:solidFill>
                <a:srgbClr val="5D73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9" name="直角三角形 28"/>
              <p:cNvSpPr/>
              <p:nvPr/>
            </p:nvSpPr>
            <p:spPr>
              <a:xfrm flipH="1" flipV="1">
                <a:off x="534987" y="2426523"/>
                <a:ext cx="7775575" cy="495300"/>
              </a:xfrm>
              <a:prstGeom prst="rtTriangle">
                <a:avLst/>
              </a:prstGeom>
              <a:solidFill>
                <a:srgbClr val="724F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0" name="矩形 29"/>
              <p:cNvSpPr/>
              <p:nvPr/>
            </p:nvSpPr>
            <p:spPr>
              <a:xfrm>
                <a:off x="534987" y="1148957"/>
                <a:ext cx="2918944" cy="4771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14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强调原则、准则等非流程特性</a:t>
                </a:r>
              </a:p>
            </p:txBody>
          </p:sp>
          <p:sp>
            <p:nvSpPr>
              <p:cNvPr id="31" name="矩形 30"/>
              <p:cNvSpPr/>
              <p:nvPr/>
            </p:nvSpPr>
            <p:spPr>
              <a:xfrm>
                <a:off x="5680897" y="2346580"/>
                <a:ext cx="2743200" cy="3774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14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强调步骤、方法等流程特性</a:t>
                </a:r>
              </a:p>
            </p:txBody>
          </p:sp>
          <p:sp>
            <p:nvSpPr>
              <p:cNvPr id="32" name="矩形 31"/>
              <p:cNvSpPr/>
              <p:nvPr/>
            </p:nvSpPr>
            <p:spPr>
              <a:xfrm>
                <a:off x="3344216" y="3134049"/>
                <a:ext cx="2192041" cy="5832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b="1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制度的流程特性</a:t>
                </a:r>
              </a:p>
            </p:txBody>
          </p:sp>
          <p:sp>
            <p:nvSpPr>
              <p:cNvPr id="33" name="矩形 32"/>
              <p:cNvSpPr/>
              <p:nvPr/>
            </p:nvSpPr>
            <p:spPr>
              <a:xfrm>
                <a:off x="3614730" y="4234361"/>
                <a:ext cx="1629354" cy="5832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b="1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流程的原则</a:t>
                </a:r>
              </a:p>
            </p:txBody>
          </p:sp>
          <p:sp>
            <p:nvSpPr>
              <p:cNvPr id="34" name="矩形 33"/>
              <p:cNvSpPr/>
              <p:nvPr/>
            </p:nvSpPr>
            <p:spPr>
              <a:xfrm>
                <a:off x="3536068" y="4964231"/>
                <a:ext cx="1826394" cy="5832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b="1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各级流程分解</a:t>
                </a:r>
              </a:p>
            </p:txBody>
          </p:sp>
          <p:sp>
            <p:nvSpPr>
              <p:cNvPr id="35" name="矩形 34"/>
              <p:cNvSpPr/>
              <p:nvPr/>
            </p:nvSpPr>
            <p:spPr>
              <a:xfrm>
                <a:off x="3124648" y="5842070"/>
                <a:ext cx="2609519" cy="5832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b="1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各类操作规范</a:t>
                </a:r>
                <a:r>
                  <a:rPr lang="en-US" altLang="zh-CN" b="1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/sop</a:t>
                </a:r>
              </a:p>
            </p:txBody>
          </p:sp>
        </p:grp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矩形 92"/>
          <p:cNvSpPr/>
          <p:nvPr/>
        </p:nvSpPr>
        <p:spPr>
          <a:xfrm>
            <a:off x="7140575" y="0"/>
            <a:ext cx="4054612" cy="685799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六边形 19"/>
          <p:cNvSpPr/>
          <p:nvPr/>
        </p:nvSpPr>
        <p:spPr>
          <a:xfrm rot="16200000">
            <a:off x="1291227" y="1636257"/>
            <a:ext cx="1511835" cy="1303306"/>
          </a:xfrm>
          <a:prstGeom prst="hexagon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六边形 49"/>
          <p:cNvSpPr/>
          <p:nvPr/>
        </p:nvSpPr>
        <p:spPr>
          <a:xfrm rot="16200000">
            <a:off x="2039895" y="2912997"/>
            <a:ext cx="1511835" cy="1303306"/>
          </a:xfrm>
          <a:prstGeom prst="hexagon">
            <a:avLst/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六边形 50"/>
          <p:cNvSpPr/>
          <p:nvPr/>
        </p:nvSpPr>
        <p:spPr>
          <a:xfrm rot="16200000">
            <a:off x="3514652" y="2912997"/>
            <a:ext cx="1511835" cy="1303306"/>
          </a:xfrm>
          <a:prstGeom prst="hexagon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六边形 51"/>
          <p:cNvSpPr/>
          <p:nvPr/>
        </p:nvSpPr>
        <p:spPr>
          <a:xfrm rot="16200000">
            <a:off x="4256084" y="4190846"/>
            <a:ext cx="1511835" cy="1303306"/>
          </a:xfrm>
          <a:prstGeom prst="hexagon">
            <a:avLst/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六边形 54"/>
          <p:cNvSpPr/>
          <p:nvPr/>
        </p:nvSpPr>
        <p:spPr>
          <a:xfrm rot="16200000">
            <a:off x="2777274" y="4189737"/>
            <a:ext cx="1511835" cy="1303306"/>
          </a:xfrm>
          <a:prstGeom prst="hexagon">
            <a:avLst/>
          </a:prstGeom>
          <a:solidFill>
            <a:srgbClr val="5D73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六边形 55"/>
          <p:cNvSpPr/>
          <p:nvPr/>
        </p:nvSpPr>
        <p:spPr>
          <a:xfrm rot="16200000">
            <a:off x="4989409" y="2912997"/>
            <a:ext cx="1511835" cy="1303306"/>
          </a:xfrm>
          <a:prstGeom prst="hexagon">
            <a:avLst/>
          </a:prstGeom>
          <a:solidFill>
            <a:srgbClr val="5D73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-274818" y="357611"/>
            <a:ext cx="1078827" cy="742710"/>
            <a:chOff x="-304800" y="215384"/>
            <a:chExt cx="1078827" cy="742710"/>
          </a:xfrm>
        </p:grpSpPr>
        <p:sp>
          <p:nvSpPr>
            <p:cNvPr id="3" name="椭圆 2"/>
            <p:cNvSpPr/>
            <p:nvPr/>
          </p:nvSpPr>
          <p:spPr>
            <a:xfrm>
              <a:off x="-304800" y="215384"/>
              <a:ext cx="609600" cy="609600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 rot="8837013">
              <a:off x="-77883" y="488986"/>
              <a:ext cx="229584" cy="229583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5" name="椭圆 4"/>
            <p:cNvSpPr/>
            <p:nvPr/>
          </p:nvSpPr>
          <p:spPr>
            <a:xfrm rot="8837013">
              <a:off x="309897" y="817170"/>
              <a:ext cx="116606" cy="116606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6" name="等腰三角形 5"/>
            <p:cNvSpPr/>
            <p:nvPr/>
          </p:nvSpPr>
          <p:spPr>
            <a:xfrm rot="8700000">
              <a:off x="265825" y="566704"/>
              <a:ext cx="43616" cy="391390"/>
            </a:xfrm>
            <a:prstGeom prst="triangl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7" name="椭圆 6"/>
            <p:cNvSpPr/>
            <p:nvPr/>
          </p:nvSpPr>
          <p:spPr>
            <a:xfrm rot="8837013">
              <a:off x="611100" y="680937"/>
              <a:ext cx="162927" cy="162927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8" name="等腰三角形 7"/>
            <p:cNvSpPr/>
            <p:nvPr/>
          </p:nvSpPr>
          <p:spPr>
            <a:xfrm rot="4057443" flipH="1">
              <a:off x="508060" y="645858"/>
              <a:ext cx="27784" cy="358252"/>
            </a:xfrm>
            <a:prstGeom prst="triangl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</p:grpSp>
      <p:sp>
        <p:nvSpPr>
          <p:cNvPr id="13" name="矩形 12"/>
          <p:cNvSpPr/>
          <p:nvPr/>
        </p:nvSpPr>
        <p:spPr>
          <a:xfrm>
            <a:off x="551934" y="162662"/>
            <a:ext cx="26468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流程盘点注意事项</a:t>
            </a:r>
          </a:p>
        </p:txBody>
      </p:sp>
      <p:sp>
        <p:nvSpPr>
          <p:cNvPr id="14" name="矩形 13"/>
          <p:cNvSpPr/>
          <p:nvPr/>
        </p:nvSpPr>
        <p:spPr>
          <a:xfrm>
            <a:off x="0" y="6581033"/>
            <a:ext cx="12192000" cy="276965"/>
          </a:xfrm>
          <a:prstGeom prst="rect">
            <a:avLst/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7140575" y="218048"/>
            <a:ext cx="4054611" cy="369332"/>
          </a:xfrm>
          <a:prstGeom prst="rect">
            <a:avLst/>
          </a:prstGeom>
          <a:solidFill>
            <a:srgbClr val="C73346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流程制度融合，层级清楚，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大口诀</a:t>
            </a:r>
          </a:p>
        </p:txBody>
      </p:sp>
      <p:sp>
        <p:nvSpPr>
          <p:cNvPr id="10" name="矩形 9"/>
          <p:cNvSpPr/>
          <p:nvPr/>
        </p:nvSpPr>
        <p:spPr>
          <a:xfrm>
            <a:off x="1541236" y="2081899"/>
            <a:ext cx="1011815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b="1" dirty="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</a:p>
          <a:p>
            <a:pPr algn="ctr"/>
            <a:r>
              <a:rPr lang="zh-CN" altLang="en-US" b="1" dirty="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宁连不断</a:t>
            </a:r>
          </a:p>
        </p:txBody>
      </p:sp>
      <p:sp>
        <p:nvSpPr>
          <p:cNvPr id="11" name="矩形 10"/>
          <p:cNvSpPr/>
          <p:nvPr/>
        </p:nvSpPr>
        <p:spPr>
          <a:xfrm>
            <a:off x="2241814" y="3371771"/>
            <a:ext cx="1107996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</a:p>
          <a:p>
            <a:pPr algn="ctr"/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频率分开</a:t>
            </a:r>
          </a:p>
        </p:txBody>
      </p:sp>
      <p:sp>
        <p:nvSpPr>
          <p:cNvPr id="15" name="矩形 14"/>
          <p:cNvSpPr/>
          <p:nvPr/>
        </p:nvSpPr>
        <p:spPr>
          <a:xfrm>
            <a:off x="2854122" y="4631656"/>
            <a:ext cx="1338828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b="1" dirty="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</a:p>
          <a:p>
            <a:pPr algn="ctr"/>
            <a:r>
              <a:rPr lang="zh-CN" altLang="en-US" b="1" dirty="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亮点在节</a:t>
            </a:r>
          </a:p>
        </p:txBody>
      </p:sp>
      <p:sp>
        <p:nvSpPr>
          <p:cNvPr id="36" name="矩形 35"/>
          <p:cNvSpPr/>
          <p:nvPr/>
        </p:nvSpPr>
        <p:spPr>
          <a:xfrm>
            <a:off x="3704611" y="3366394"/>
            <a:ext cx="1107996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b="1" dirty="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</a:p>
          <a:p>
            <a:pPr algn="ctr"/>
            <a:r>
              <a:rPr lang="zh-CN" altLang="en-US" b="1" dirty="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追求在章</a:t>
            </a:r>
          </a:p>
        </p:txBody>
      </p:sp>
      <p:sp>
        <p:nvSpPr>
          <p:cNvPr id="37" name="矩形 36"/>
          <p:cNvSpPr/>
          <p:nvPr/>
        </p:nvSpPr>
        <p:spPr>
          <a:xfrm>
            <a:off x="5211364" y="3293094"/>
            <a:ext cx="1107996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b="1" dirty="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05</a:t>
            </a:r>
          </a:p>
          <a:p>
            <a:pPr algn="ctr"/>
            <a:r>
              <a:rPr lang="zh-CN" altLang="en-US" b="1" dirty="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命名两端</a:t>
            </a:r>
          </a:p>
        </p:txBody>
      </p:sp>
      <p:sp>
        <p:nvSpPr>
          <p:cNvPr id="39" name="矩形 38"/>
          <p:cNvSpPr/>
          <p:nvPr/>
        </p:nvSpPr>
        <p:spPr>
          <a:xfrm>
            <a:off x="4458003" y="4640756"/>
            <a:ext cx="1107996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b="1" dirty="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06</a:t>
            </a:r>
          </a:p>
          <a:p>
            <a:pPr algn="ctr"/>
            <a:r>
              <a:rPr lang="zh-CN" altLang="en-US" b="1" dirty="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宁缺毋滥会议紧牵</a:t>
            </a:r>
          </a:p>
        </p:txBody>
      </p:sp>
      <p:sp>
        <p:nvSpPr>
          <p:cNvPr id="59" name="矩形 58"/>
          <p:cNvSpPr/>
          <p:nvPr/>
        </p:nvSpPr>
        <p:spPr>
          <a:xfrm>
            <a:off x="7693597" y="1173363"/>
            <a:ext cx="920120" cy="276999"/>
          </a:xfrm>
          <a:prstGeom prst="rect">
            <a:avLst/>
          </a:prstGeom>
          <a:solidFill>
            <a:srgbClr val="C73346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采购流程</a:t>
            </a:r>
          </a:p>
        </p:txBody>
      </p:sp>
      <p:sp>
        <p:nvSpPr>
          <p:cNvPr id="12" name="矩形 11"/>
          <p:cNvSpPr/>
          <p:nvPr/>
        </p:nvSpPr>
        <p:spPr>
          <a:xfrm>
            <a:off x="8832135" y="978070"/>
            <a:ext cx="1512000" cy="276999"/>
          </a:xfrm>
          <a:prstGeom prst="rect">
            <a:avLst/>
          </a:prstGeom>
          <a:solidFill>
            <a:srgbClr val="C73346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紧急采购流程</a:t>
            </a:r>
          </a:p>
        </p:txBody>
      </p:sp>
      <p:sp>
        <p:nvSpPr>
          <p:cNvPr id="16" name="矩形 15"/>
          <p:cNvSpPr/>
          <p:nvPr/>
        </p:nvSpPr>
        <p:spPr>
          <a:xfrm>
            <a:off x="8832135" y="1403230"/>
            <a:ext cx="1512000" cy="276999"/>
          </a:xfrm>
          <a:prstGeom prst="rect">
            <a:avLst/>
          </a:prstGeom>
          <a:solidFill>
            <a:srgbClr val="C73346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一般采购流程</a:t>
            </a:r>
          </a:p>
        </p:txBody>
      </p:sp>
      <p:cxnSp>
        <p:nvCxnSpPr>
          <p:cNvPr id="18" name="直接箭头连接符 17"/>
          <p:cNvCxnSpPr>
            <a:stCxn id="59" idx="3"/>
            <a:endCxn id="12" idx="1"/>
          </p:cNvCxnSpPr>
          <p:nvPr/>
        </p:nvCxnSpPr>
        <p:spPr>
          <a:xfrm flipV="1">
            <a:off x="8613717" y="1116570"/>
            <a:ext cx="218418" cy="195293"/>
          </a:xfrm>
          <a:prstGeom prst="straightConnector1">
            <a:avLst/>
          </a:prstGeom>
          <a:ln>
            <a:solidFill>
              <a:srgbClr val="C7334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/>
          <p:cNvCxnSpPr>
            <a:stCxn id="59" idx="3"/>
            <a:endCxn id="16" idx="1"/>
          </p:cNvCxnSpPr>
          <p:nvPr/>
        </p:nvCxnSpPr>
        <p:spPr>
          <a:xfrm>
            <a:off x="8613717" y="1311863"/>
            <a:ext cx="218418" cy="229867"/>
          </a:xfrm>
          <a:prstGeom prst="straightConnector1">
            <a:avLst/>
          </a:prstGeom>
          <a:ln>
            <a:solidFill>
              <a:srgbClr val="C7334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矩形 39"/>
          <p:cNvSpPr/>
          <p:nvPr/>
        </p:nvSpPr>
        <p:spPr>
          <a:xfrm>
            <a:off x="7693597" y="2417261"/>
            <a:ext cx="920120" cy="276999"/>
          </a:xfrm>
          <a:prstGeom prst="rect">
            <a:avLst/>
          </a:prstGeom>
          <a:solidFill>
            <a:srgbClr val="C73346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采购流程</a:t>
            </a:r>
          </a:p>
        </p:txBody>
      </p:sp>
      <p:sp>
        <p:nvSpPr>
          <p:cNvPr id="41" name="矩形 40"/>
          <p:cNvSpPr/>
          <p:nvPr/>
        </p:nvSpPr>
        <p:spPr>
          <a:xfrm>
            <a:off x="8832135" y="2134299"/>
            <a:ext cx="1512000" cy="276999"/>
          </a:xfrm>
          <a:prstGeom prst="rect">
            <a:avLst/>
          </a:prstGeom>
          <a:solidFill>
            <a:srgbClr val="C73346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供应商认定流程</a:t>
            </a:r>
          </a:p>
        </p:txBody>
      </p:sp>
      <p:sp>
        <p:nvSpPr>
          <p:cNvPr id="42" name="矩形 41"/>
          <p:cNvSpPr/>
          <p:nvPr/>
        </p:nvSpPr>
        <p:spPr>
          <a:xfrm>
            <a:off x="8832135" y="2601927"/>
            <a:ext cx="1512000" cy="276999"/>
          </a:xfrm>
          <a:prstGeom prst="rect">
            <a:avLst/>
          </a:prstGeom>
          <a:solidFill>
            <a:srgbClr val="C73346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下单采购流程</a:t>
            </a:r>
          </a:p>
        </p:txBody>
      </p:sp>
      <p:sp>
        <p:nvSpPr>
          <p:cNvPr id="43" name="矩形 42"/>
          <p:cNvSpPr/>
          <p:nvPr/>
        </p:nvSpPr>
        <p:spPr>
          <a:xfrm>
            <a:off x="7614748" y="642177"/>
            <a:ext cx="2202970" cy="336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从头到尾，尽量中间不间断</a:t>
            </a:r>
          </a:p>
        </p:txBody>
      </p:sp>
      <p:cxnSp>
        <p:nvCxnSpPr>
          <p:cNvPr id="28" name="直接箭头连接符 27"/>
          <p:cNvCxnSpPr>
            <a:stCxn id="40" idx="3"/>
            <a:endCxn id="41" idx="1"/>
          </p:cNvCxnSpPr>
          <p:nvPr/>
        </p:nvCxnSpPr>
        <p:spPr>
          <a:xfrm flipV="1">
            <a:off x="8613717" y="2272799"/>
            <a:ext cx="218418" cy="282962"/>
          </a:xfrm>
          <a:prstGeom prst="straightConnector1">
            <a:avLst/>
          </a:prstGeom>
          <a:ln>
            <a:solidFill>
              <a:srgbClr val="C7334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箭头连接符 29"/>
          <p:cNvCxnSpPr>
            <a:stCxn id="40" idx="3"/>
            <a:endCxn id="42" idx="1"/>
          </p:cNvCxnSpPr>
          <p:nvPr/>
        </p:nvCxnSpPr>
        <p:spPr>
          <a:xfrm>
            <a:off x="8613717" y="2555761"/>
            <a:ext cx="218418" cy="184666"/>
          </a:xfrm>
          <a:prstGeom prst="straightConnector1">
            <a:avLst/>
          </a:prstGeom>
          <a:ln>
            <a:solidFill>
              <a:srgbClr val="C7334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矩形 60"/>
          <p:cNvSpPr/>
          <p:nvPr/>
        </p:nvSpPr>
        <p:spPr>
          <a:xfrm>
            <a:off x="7614748" y="1789503"/>
            <a:ext cx="3149224" cy="336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频率不同的流程，可以形成自然的流程断点</a:t>
            </a:r>
          </a:p>
        </p:txBody>
      </p:sp>
      <p:sp>
        <p:nvSpPr>
          <p:cNvPr id="63" name="矩形 62"/>
          <p:cNvSpPr/>
          <p:nvPr/>
        </p:nvSpPr>
        <p:spPr>
          <a:xfrm>
            <a:off x="8074767" y="3320481"/>
            <a:ext cx="1800000" cy="276999"/>
          </a:xfrm>
          <a:prstGeom prst="rect">
            <a:avLst/>
          </a:prstGeom>
          <a:solidFill>
            <a:srgbClr val="724F5F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采购流程</a:t>
            </a:r>
          </a:p>
        </p:txBody>
      </p:sp>
      <p:sp>
        <p:nvSpPr>
          <p:cNvPr id="64" name="矩形 63"/>
          <p:cNvSpPr/>
          <p:nvPr/>
        </p:nvSpPr>
        <p:spPr>
          <a:xfrm>
            <a:off x="8074767" y="3634884"/>
            <a:ext cx="1800000" cy="276999"/>
          </a:xfrm>
          <a:prstGeom prst="rect">
            <a:avLst/>
          </a:prstGeom>
          <a:solidFill>
            <a:srgbClr val="C73346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战略采购流程</a:t>
            </a:r>
          </a:p>
        </p:txBody>
      </p:sp>
      <p:sp>
        <p:nvSpPr>
          <p:cNvPr id="65" name="矩形 64"/>
          <p:cNvSpPr/>
          <p:nvPr/>
        </p:nvSpPr>
        <p:spPr>
          <a:xfrm>
            <a:off x="8074767" y="3952972"/>
            <a:ext cx="1800000" cy="276999"/>
          </a:xfrm>
          <a:prstGeom prst="rect">
            <a:avLst/>
          </a:prstGeom>
          <a:solidFill>
            <a:srgbClr val="724F5F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战略供应商认定流程</a:t>
            </a:r>
          </a:p>
        </p:txBody>
      </p:sp>
      <p:sp>
        <p:nvSpPr>
          <p:cNvPr id="66" name="矩形 65"/>
          <p:cNvSpPr/>
          <p:nvPr/>
        </p:nvSpPr>
        <p:spPr>
          <a:xfrm>
            <a:off x="7699543" y="3320481"/>
            <a:ext cx="300172" cy="276999"/>
          </a:xfrm>
          <a:prstGeom prst="rect">
            <a:avLst/>
          </a:prstGeom>
          <a:solidFill>
            <a:srgbClr val="724F5F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章</a:t>
            </a:r>
          </a:p>
        </p:txBody>
      </p:sp>
      <p:sp>
        <p:nvSpPr>
          <p:cNvPr id="67" name="矩形 66"/>
          <p:cNvSpPr/>
          <p:nvPr/>
        </p:nvSpPr>
        <p:spPr>
          <a:xfrm>
            <a:off x="7699543" y="3634884"/>
            <a:ext cx="300172" cy="276999"/>
          </a:xfrm>
          <a:prstGeom prst="rect">
            <a:avLst/>
          </a:prstGeom>
          <a:solidFill>
            <a:srgbClr val="C73346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</a:p>
        </p:txBody>
      </p:sp>
      <p:sp>
        <p:nvSpPr>
          <p:cNvPr id="69" name="矩形 68"/>
          <p:cNvSpPr/>
          <p:nvPr/>
        </p:nvSpPr>
        <p:spPr>
          <a:xfrm>
            <a:off x="7699543" y="3952972"/>
            <a:ext cx="300172" cy="276999"/>
          </a:xfrm>
          <a:prstGeom prst="rect">
            <a:avLst/>
          </a:prstGeom>
          <a:solidFill>
            <a:srgbClr val="724F5F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段</a:t>
            </a:r>
          </a:p>
        </p:txBody>
      </p:sp>
      <p:sp>
        <p:nvSpPr>
          <p:cNvPr id="70" name="矩形 69"/>
          <p:cNvSpPr/>
          <p:nvPr/>
        </p:nvSpPr>
        <p:spPr>
          <a:xfrm>
            <a:off x="7614748" y="2958295"/>
            <a:ext cx="19590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将“节”做出亮点</a:t>
            </a:r>
          </a:p>
        </p:txBody>
      </p:sp>
      <p:sp>
        <p:nvSpPr>
          <p:cNvPr id="89" name="矩形 88"/>
          <p:cNvSpPr/>
          <p:nvPr/>
        </p:nvSpPr>
        <p:spPr>
          <a:xfrm>
            <a:off x="7614748" y="4404216"/>
            <a:ext cx="26910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做好企业级的流程，如</a:t>
            </a:r>
            <a:r>
              <a:rPr lang="en-US" altLang="zh-CN" sz="12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IPD/ISC</a:t>
            </a:r>
            <a:endParaRPr lang="zh-CN" altLang="en-US" sz="1200" dirty="0">
              <a:solidFill>
                <a:srgbClr val="724F5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1" name="矩形 90"/>
          <p:cNvSpPr/>
          <p:nvPr/>
        </p:nvSpPr>
        <p:spPr>
          <a:xfrm>
            <a:off x="7614748" y="5006380"/>
            <a:ext cx="38326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用流程的起点和重点命名，如“从接收订单到付款”</a:t>
            </a:r>
          </a:p>
        </p:txBody>
      </p:sp>
      <p:sp>
        <p:nvSpPr>
          <p:cNvPr id="92" name="矩形 91"/>
          <p:cNvSpPr/>
          <p:nvPr/>
        </p:nvSpPr>
        <p:spPr>
          <a:xfrm>
            <a:off x="7614748" y="5598417"/>
            <a:ext cx="35804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流程清单不必要大而全，如后期有定期的会议围绕这个流程，就列入到流程清单</a:t>
            </a:r>
          </a:p>
        </p:txBody>
      </p:sp>
      <p:sp>
        <p:nvSpPr>
          <p:cNvPr id="117" name="矩形 116"/>
          <p:cNvSpPr/>
          <p:nvPr/>
        </p:nvSpPr>
        <p:spPr>
          <a:xfrm>
            <a:off x="7140576" y="693505"/>
            <a:ext cx="432000" cy="307777"/>
          </a:xfrm>
          <a:prstGeom prst="rect">
            <a:avLst/>
          </a:prstGeom>
          <a:solidFill>
            <a:srgbClr val="C73346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8" name="矩形 117"/>
          <p:cNvSpPr/>
          <p:nvPr/>
        </p:nvSpPr>
        <p:spPr>
          <a:xfrm>
            <a:off x="7140576" y="1825275"/>
            <a:ext cx="432000" cy="307777"/>
          </a:xfrm>
          <a:prstGeom prst="rect">
            <a:avLst/>
          </a:prstGeom>
          <a:solidFill>
            <a:srgbClr val="C73346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9" name="矩形 118"/>
          <p:cNvSpPr/>
          <p:nvPr/>
        </p:nvSpPr>
        <p:spPr>
          <a:xfrm>
            <a:off x="7140576" y="2989301"/>
            <a:ext cx="432000" cy="307777"/>
          </a:xfrm>
          <a:prstGeom prst="rect">
            <a:avLst/>
          </a:prstGeom>
          <a:solidFill>
            <a:srgbClr val="C73346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0" name="矩形 119"/>
          <p:cNvSpPr/>
          <p:nvPr/>
        </p:nvSpPr>
        <p:spPr>
          <a:xfrm>
            <a:off x="7140576" y="4427196"/>
            <a:ext cx="432000" cy="307777"/>
          </a:xfrm>
          <a:prstGeom prst="rect">
            <a:avLst/>
          </a:prstGeom>
          <a:solidFill>
            <a:srgbClr val="C73346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  <a:endParaRPr lang="zh-CN" altLang="en-US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1" name="矩形 120"/>
          <p:cNvSpPr/>
          <p:nvPr/>
        </p:nvSpPr>
        <p:spPr>
          <a:xfrm>
            <a:off x="7140576" y="5034344"/>
            <a:ext cx="432000" cy="307777"/>
          </a:xfrm>
          <a:prstGeom prst="rect">
            <a:avLst/>
          </a:prstGeom>
          <a:solidFill>
            <a:srgbClr val="C73346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05</a:t>
            </a:r>
            <a:endParaRPr lang="zh-CN" altLang="en-US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" name="矩形 121"/>
          <p:cNvSpPr/>
          <p:nvPr/>
        </p:nvSpPr>
        <p:spPr>
          <a:xfrm>
            <a:off x="7140576" y="5691932"/>
            <a:ext cx="432000" cy="307777"/>
          </a:xfrm>
          <a:prstGeom prst="rect">
            <a:avLst/>
          </a:prstGeom>
          <a:solidFill>
            <a:srgbClr val="C73346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06</a:t>
            </a:r>
            <a:endParaRPr lang="zh-CN" altLang="en-US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0" y="-1420437"/>
            <a:ext cx="9173052" cy="9173052"/>
          </a:xfrm>
          <a:prstGeom prst="ellipse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>
            <a:off x="7681966" y="216622"/>
            <a:ext cx="2949467" cy="2949467"/>
          </a:xfrm>
          <a:prstGeom prst="ellipse">
            <a:avLst/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8304543" y="1097025"/>
            <a:ext cx="170431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sz="9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7763829" y="298485"/>
            <a:ext cx="2785740" cy="2785740"/>
          </a:xfrm>
          <a:prstGeom prst="ellipse">
            <a:avLst/>
          </a:prstGeom>
          <a:noFill/>
          <a:ln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" name="组合 5"/>
          <p:cNvGrpSpPr/>
          <p:nvPr/>
        </p:nvGrpSpPr>
        <p:grpSpPr>
          <a:xfrm rot="3834603">
            <a:off x="8616836" y="712380"/>
            <a:ext cx="701681" cy="769288"/>
            <a:chOff x="10531216" y="5336498"/>
            <a:chExt cx="1234921" cy="1353905"/>
          </a:xfrm>
          <a:solidFill>
            <a:schemeClr val="bg1"/>
          </a:solidFill>
        </p:grpSpPr>
        <p:sp>
          <p:nvSpPr>
            <p:cNvPr id="7" name="椭圆 6"/>
            <p:cNvSpPr/>
            <p:nvPr/>
          </p:nvSpPr>
          <p:spPr>
            <a:xfrm>
              <a:off x="10683987" y="6134836"/>
              <a:ext cx="555567" cy="55556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11483964" y="5530003"/>
              <a:ext cx="282173" cy="2821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等腰三角形 8"/>
            <p:cNvSpPr/>
            <p:nvPr/>
          </p:nvSpPr>
          <p:spPr>
            <a:xfrm rot="2864466">
              <a:off x="11175607" y="5587459"/>
              <a:ext cx="105546" cy="94712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椭圆 9"/>
            <p:cNvSpPr/>
            <p:nvPr/>
          </p:nvSpPr>
          <p:spPr>
            <a:xfrm>
              <a:off x="10531216" y="5336498"/>
              <a:ext cx="394265" cy="39426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等腰三角形 10"/>
            <p:cNvSpPr/>
            <p:nvPr/>
          </p:nvSpPr>
          <p:spPr>
            <a:xfrm rot="16820430" flipH="1">
              <a:off x="11082829" y="5117517"/>
              <a:ext cx="67235" cy="86693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2" name="矩形 11"/>
          <p:cNvSpPr/>
          <p:nvPr/>
        </p:nvSpPr>
        <p:spPr>
          <a:xfrm>
            <a:off x="1780397" y="1939761"/>
            <a:ext cx="57258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考核流程的方法</a:t>
            </a:r>
          </a:p>
        </p:txBody>
      </p:sp>
      <p:cxnSp>
        <p:nvCxnSpPr>
          <p:cNvPr id="15" name="直接连接符 14"/>
          <p:cNvCxnSpPr/>
          <p:nvPr/>
        </p:nvCxnSpPr>
        <p:spPr>
          <a:xfrm>
            <a:off x="1585799" y="3166089"/>
            <a:ext cx="611505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1733021" y="3173621"/>
            <a:ext cx="2615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流程好坏的判断标准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好流程的九个特征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流程的绩效指标的建立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4217804" y="3173621"/>
            <a:ext cx="30512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建立面向流程的考核体系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面向流程的绩效考核与三大绩效考核模式的异同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 rot="4845649">
            <a:off x="73387" y="-179418"/>
            <a:ext cx="1078827" cy="742710"/>
            <a:chOff x="-304800" y="215384"/>
            <a:chExt cx="1078827" cy="742710"/>
          </a:xfrm>
        </p:grpSpPr>
        <p:sp>
          <p:nvSpPr>
            <p:cNvPr id="3" name="椭圆 2"/>
            <p:cNvSpPr/>
            <p:nvPr/>
          </p:nvSpPr>
          <p:spPr>
            <a:xfrm>
              <a:off x="-304800" y="215384"/>
              <a:ext cx="609600" cy="609600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 rot="8837013">
              <a:off x="-77883" y="488986"/>
              <a:ext cx="229584" cy="229583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5" name="椭圆 4"/>
            <p:cNvSpPr/>
            <p:nvPr/>
          </p:nvSpPr>
          <p:spPr>
            <a:xfrm rot="8837013">
              <a:off x="309897" y="817170"/>
              <a:ext cx="116606" cy="116606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6" name="等腰三角形 5"/>
            <p:cNvSpPr/>
            <p:nvPr/>
          </p:nvSpPr>
          <p:spPr>
            <a:xfrm rot="8700000">
              <a:off x="265825" y="566704"/>
              <a:ext cx="43616" cy="391390"/>
            </a:xfrm>
            <a:prstGeom prst="triangl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7" name="椭圆 6"/>
            <p:cNvSpPr/>
            <p:nvPr/>
          </p:nvSpPr>
          <p:spPr>
            <a:xfrm rot="8837013">
              <a:off x="611100" y="680937"/>
              <a:ext cx="162927" cy="162927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8" name="等腰三角形 7"/>
            <p:cNvSpPr/>
            <p:nvPr/>
          </p:nvSpPr>
          <p:spPr>
            <a:xfrm rot="4057443" flipH="1">
              <a:off x="508060" y="645858"/>
              <a:ext cx="27784" cy="358252"/>
            </a:xfrm>
            <a:prstGeom prst="triangl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</p:grpSp>
      <p:sp>
        <p:nvSpPr>
          <p:cNvPr id="9" name="矩形 8"/>
          <p:cNvSpPr/>
          <p:nvPr/>
        </p:nvSpPr>
        <p:spPr>
          <a:xfrm>
            <a:off x="726351" y="233939"/>
            <a:ext cx="23391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什么是好的流程</a:t>
            </a:r>
          </a:p>
        </p:txBody>
      </p:sp>
      <p:sp>
        <p:nvSpPr>
          <p:cNvPr id="10" name="矩形 9"/>
          <p:cNvSpPr/>
          <p:nvPr/>
        </p:nvSpPr>
        <p:spPr>
          <a:xfrm>
            <a:off x="990607" y="1948934"/>
            <a:ext cx="4530407" cy="369332"/>
          </a:xfrm>
          <a:prstGeom prst="rect">
            <a:avLst/>
          </a:prstGeom>
          <a:solidFill>
            <a:srgbClr val="C73346"/>
          </a:solidFill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流程工具：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ASME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，判定流程增值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or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不增值</a:t>
            </a:r>
          </a:p>
        </p:txBody>
      </p:sp>
      <p:sp>
        <p:nvSpPr>
          <p:cNvPr id="11" name="矩形 10"/>
          <p:cNvSpPr/>
          <p:nvPr/>
        </p:nvSpPr>
        <p:spPr>
          <a:xfrm>
            <a:off x="990607" y="1314892"/>
            <a:ext cx="3185487" cy="369332"/>
          </a:xfrm>
          <a:prstGeom prst="rect">
            <a:avLst/>
          </a:prstGeom>
          <a:solidFill>
            <a:srgbClr val="C73346"/>
          </a:solidFill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能实现增值的流程就是好流程</a:t>
            </a:r>
          </a:p>
        </p:txBody>
      </p:sp>
      <p:sp>
        <p:nvSpPr>
          <p:cNvPr id="12" name="矩形 11"/>
          <p:cNvSpPr/>
          <p:nvPr/>
        </p:nvSpPr>
        <p:spPr>
          <a:xfrm>
            <a:off x="0" y="6581033"/>
            <a:ext cx="12192000" cy="276965"/>
          </a:xfrm>
          <a:prstGeom prst="rect">
            <a:avLst/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14" name="表格 13"/>
          <p:cNvGraphicFramePr>
            <a:graphicFrameLocks noGrp="1"/>
          </p:cNvGraphicFramePr>
          <p:nvPr/>
        </p:nvGraphicFramePr>
        <p:xfrm>
          <a:off x="990605" y="2598053"/>
          <a:ext cx="9561280" cy="2856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6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6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6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6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61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61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61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5612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5612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5612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19321">
                <a:tc gridSpan="10"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流程活动增值分析表（</a:t>
                      </a:r>
                      <a:r>
                        <a:rPr lang="en-US" altLang="zh-CN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ASME</a:t>
                      </a:r>
                      <a:r>
                        <a:rPr lang="zh-CN" altLang="en-US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</a:t>
                      </a:r>
                    </a:p>
                  </a:txBody>
                  <a:tcPr anchor="ctr">
                    <a:lnL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33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321">
                <a:tc rowSpan="2">
                  <a:txBody>
                    <a:bodyPr/>
                    <a:lstStyle/>
                    <a:p>
                      <a:pPr algn="ctr"/>
                      <a:r>
                        <a:rPr lang="zh-CN" altLang="en-US" sz="1200" dirty="0">
                          <a:solidFill>
                            <a:srgbClr val="724F5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序号</a:t>
                      </a:r>
                    </a:p>
                  </a:txBody>
                  <a:tcPr anchor="ctr">
                    <a:lnL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CN" altLang="en-US" sz="1200" dirty="0">
                          <a:solidFill>
                            <a:srgbClr val="724F5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活动描述</a:t>
                      </a:r>
                    </a:p>
                  </a:txBody>
                  <a:tcPr anchor="ctr">
                    <a:lnL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zh-CN" altLang="en-US" sz="1200" dirty="0">
                          <a:solidFill>
                            <a:srgbClr val="724F5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活动类型</a:t>
                      </a:r>
                    </a:p>
                  </a:txBody>
                  <a:tcPr anchor="ctr">
                    <a:lnL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CN" altLang="en-US" sz="1200" dirty="0">
                          <a:solidFill>
                            <a:srgbClr val="724F5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时间</a:t>
                      </a:r>
                    </a:p>
                  </a:txBody>
                  <a:tcPr anchor="ctr">
                    <a:lnL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CN" altLang="en-US" sz="1200" dirty="0">
                          <a:solidFill>
                            <a:srgbClr val="724F5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操作者</a:t>
                      </a:r>
                    </a:p>
                  </a:txBody>
                  <a:tcPr anchor="ctr">
                    <a:lnL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9321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>
                          <a:solidFill>
                            <a:srgbClr val="724F5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增值活动</a:t>
                      </a:r>
                    </a:p>
                  </a:txBody>
                  <a:tcPr anchor="ctr">
                    <a:lnL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>
                          <a:solidFill>
                            <a:srgbClr val="724F5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非增值活动</a:t>
                      </a:r>
                    </a:p>
                  </a:txBody>
                  <a:tcPr anchor="ctr">
                    <a:lnL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>
                          <a:solidFill>
                            <a:srgbClr val="724F5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检查</a:t>
                      </a:r>
                    </a:p>
                  </a:txBody>
                  <a:tcPr anchor="ctr">
                    <a:lnL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>
                          <a:solidFill>
                            <a:srgbClr val="724F5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传递</a:t>
                      </a:r>
                    </a:p>
                  </a:txBody>
                  <a:tcPr anchor="ctr">
                    <a:lnL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>
                          <a:solidFill>
                            <a:srgbClr val="724F5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耽误</a:t>
                      </a:r>
                    </a:p>
                  </a:txBody>
                  <a:tcPr anchor="ctr">
                    <a:lnL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>
                          <a:solidFill>
                            <a:srgbClr val="724F5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贮存</a:t>
                      </a:r>
                    </a:p>
                  </a:txBody>
                  <a:tcPr anchor="ctr">
                    <a:lnL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9321"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solidFill>
                          <a:srgbClr val="724F5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solidFill>
                          <a:srgbClr val="724F5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solidFill>
                          <a:srgbClr val="724F5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solidFill>
                          <a:srgbClr val="724F5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solidFill>
                          <a:srgbClr val="724F5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solidFill>
                          <a:srgbClr val="724F5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solidFill>
                          <a:srgbClr val="724F5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solidFill>
                          <a:srgbClr val="724F5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solidFill>
                          <a:srgbClr val="724F5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>
                        <a:solidFill>
                          <a:srgbClr val="724F5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9321"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solidFill>
                          <a:srgbClr val="724F5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solidFill>
                          <a:srgbClr val="724F5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solidFill>
                          <a:srgbClr val="724F5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solidFill>
                          <a:srgbClr val="724F5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solidFill>
                          <a:srgbClr val="724F5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solidFill>
                          <a:srgbClr val="724F5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solidFill>
                          <a:srgbClr val="724F5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solidFill>
                          <a:srgbClr val="724F5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solidFill>
                          <a:srgbClr val="724F5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solidFill>
                          <a:srgbClr val="724F5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0023">
                <a:tc gridSpan="10">
                  <a:txBody>
                    <a:bodyPr/>
                    <a:lstStyle/>
                    <a:p>
                      <a:pPr algn="ctr"/>
                      <a:r>
                        <a:rPr lang="zh-CN" altLang="en-US" sz="1200" dirty="0">
                          <a:solidFill>
                            <a:srgbClr val="724F5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说明：增值可以分为两大类：（</a:t>
                      </a:r>
                      <a:r>
                        <a:rPr lang="en-US" altLang="zh-CN" sz="1200" dirty="0">
                          <a:solidFill>
                            <a:srgbClr val="724F5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  <a:r>
                        <a:rPr lang="zh-CN" altLang="en-US" sz="1200" dirty="0">
                          <a:solidFill>
                            <a:srgbClr val="724F5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）客户增值，判断标准为：①该任务是否为产品</a:t>
                      </a:r>
                      <a:r>
                        <a:rPr lang="en-US" altLang="zh-CN" sz="1200" dirty="0">
                          <a:solidFill>
                            <a:srgbClr val="724F5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200" dirty="0">
                          <a:solidFill>
                            <a:srgbClr val="724F5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服务提供了新的功能？②该任务具备竞争优势吗？③客户愿意为此支付更高的价钱吗？（</a:t>
                      </a:r>
                      <a:r>
                        <a:rPr lang="en-US" altLang="zh-CN" sz="1200" dirty="0">
                          <a:solidFill>
                            <a:srgbClr val="724F5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</a:t>
                      </a:r>
                      <a:r>
                        <a:rPr lang="zh-CN" altLang="en-US" sz="1200" dirty="0">
                          <a:solidFill>
                            <a:srgbClr val="724F5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）业务增值，判断标准为：①该任务是法律或法规要求的吗？②该任务是否降低了所有者的风险？③该任务支持财务报告要求吗？④如果取消该任务，流程会终止吗？</a:t>
                      </a:r>
                    </a:p>
                  </a:txBody>
                  <a:tcPr anchor="ctr">
                    <a:lnL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73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接连接符 7"/>
          <p:cNvCxnSpPr/>
          <p:nvPr/>
        </p:nvCxnSpPr>
        <p:spPr>
          <a:xfrm>
            <a:off x="6093106" y="2422244"/>
            <a:ext cx="0" cy="5750206"/>
          </a:xfrm>
          <a:prstGeom prst="line">
            <a:avLst/>
          </a:prstGeom>
          <a:noFill/>
          <a:ln w="3175">
            <a:solidFill>
              <a:srgbClr val="C7334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18" name="组合 17"/>
          <p:cNvGrpSpPr/>
          <p:nvPr/>
        </p:nvGrpSpPr>
        <p:grpSpPr>
          <a:xfrm>
            <a:off x="2171700" y="2771773"/>
            <a:ext cx="3914775" cy="5057775"/>
            <a:chOff x="2257425" y="2771773"/>
            <a:chExt cx="3914775" cy="5057775"/>
          </a:xfrm>
        </p:grpSpPr>
        <p:sp>
          <p:nvSpPr>
            <p:cNvPr id="2" name="任意多边形 1"/>
            <p:cNvSpPr/>
            <p:nvPr/>
          </p:nvSpPr>
          <p:spPr>
            <a:xfrm>
              <a:off x="3635656" y="3771898"/>
              <a:ext cx="2143125" cy="4057650"/>
            </a:xfrm>
            <a:custGeom>
              <a:avLst/>
              <a:gdLst>
                <a:gd name="connsiteX0" fmla="*/ 0 w 2143125"/>
                <a:gd name="connsiteY0" fmla="*/ 0 h 4057650"/>
                <a:gd name="connsiteX1" fmla="*/ 1743075 w 2143125"/>
                <a:gd name="connsiteY1" fmla="*/ 1914525 h 4057650"/>
                <a:gd name="connsiteX2" fmla="*/ 2143125 w 2143125"/>
                <a:gd name="connsiteY2" fmla="*/ 4057650 h 4057650"/>
                <a:gd name="connsiteX0-1" fmla="*/ 0 w 2143125"/>
                <a:gd name="connsiteY0-2" fmla="*/ 0 h 4057650"/>
                <a:gd name="connsiteX1-3" fmla="*/ 1743075 w 2143125"/>
                <a:gd name="connsiteY1-4" fmla="*/ 1914525 h 4057650"/>
                <a:gd name="connsiteX2-5" fmla="*/ 2143125 w 2143125"/>
                <a:gd name="connsiteY2-6" fmla="*/ 4057650 h 405765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</a:cxnLst>
              <a:rect l="l" t="t" r="r" b="b"/>
              <a:pathLst>
                <a:path w="2143125" h="4057650">
                  <a:moveTo>
                    <a:pt x="0" y="0"/>
                  </a:moveTo>
                  <a:cubicBezTo>
                    <a:pt x="581025" y="638175"/>
                    <a:pt x="1385888" y="1238250"/>
                    <a:pt x="1743075" y="1914525"/>
                  </a:cubicBezTo>
                  <a:cubicBezTo>
                    <a:pt x="2100262" y="2590800"/>
                    <a:pt x="2009775" y="3343275"/>
                    <a:pt x="2143125" y="4057650"/>
                  </a:cubicBezTo>
                </a:path>
              </a:pathLst>
            </a:custGeom>
            <a:noFill/>
            <a:ln w="3175">
              <a:solidFill>
                <a:srgbClr val="C73346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任意多边形 2"/>
            <p:cNvSpPr/>
            <p:nvPr/>
          </p:nvSpPr>
          <p:spPr>
            <a:xfrm>
              <a:off x="4686300" y="2771773"/>
              <a:ext cx="1485900" cy="5057775"/>
            </a:xfrm>
            <a:custGeom>
              <a:avLst/>
              <a:gdLst>
                <a:gd name="connsiteX0" fmla="*/ 0 w 1485900"/>
                <a:gd name="connsiteY0" fmla="*/ 0 h 5057775"/>
                <a:gd name="connsiteX1" fmla="*/ 0 w 1485900"/>
                <a:gd name="connsiteY1" fmla="*/ 0 h 5057775"/>
                <a:gd name="connsiteX2" fmla="*/ 657225 w 1485900"/>
                <a:gd name="connsiteY2" fmla="*/ 1143000 h 5057775"/>
                <a:gd name="connsiteX3" fmla="*/ 1485900 w 1485900"/>
                <a:gd name="connsiteY3" fmla="*/ 5057775 h 5057775"/>
                <a:gd name="connsiteX0-1" fmla="*/ 0 w 1485900"/>
                <a:gd name="connsiteY0-2" fmla="*/ 0 h 5057775"/>
                <a:gd name="connsiteX1-3" fmla="*/ 0 w 1485900"/>
                <a:gd name="connsiteY1-4" fmla="*/ 0 h 5057775"/>
                <a:gd name="connsiteX2-5" fmla="*/ 657225 w 1485900"/>
                <a:gd name="connsiteY2-6" fmla="*/ 1143000 h 5057775"/>
                <a:gd name="connsiteX3-7" fmla="*/ 1485900 w 1485900"/>
                <a:gd name="connsiteY3-8" fmla="*/ 5057775 h 505777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485900" h="5057775">
                  <a:moveTo>
                    <a:pt x="0" y="0"/>
                  </a:moveTo>
                  <a:lnTo>
                    <a:pt x="0" y="0"/>
                  </a:lnTo>
                  <a:cubicBezTo>
                    <a:pt x="109537" y="190500"/>
                    <a:pt x="409575" y="300037"/>
                    <a:pt x="657225" y="1143000"/>
                  </a:cubicBezTo>
                  <a:cubicBezTo>
                    <a:pt x="904875" y="1985963"/>
                    <a:pt x="1209675" y="3752850"/>
                    <a:pt x="1485900" y="5057775"/>
                  </a:cubicBezTo>
                </a:path>
              </a:pathLst>
            </a:custGeom>
            <a:noFill/>
            <a:ln w="3175">
              <a:solidFill>
                <a:srgbClr val="C73346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任意多边形 8"/>
            <p:cNvSpPr/>
            <p:nvPr/>
          </p:nvSpPr>
          <p:spPr>
            <a:xfrm>
              <a:off x="2857500" y="4829175"/>
              <a:ext cx="2743200" cy="2743200"/>
            </a:xfrm>
            <a:custGeom>
              <a:avLst/>
              <a:gdLst>
                <a:gd name="connsiteX0" fmla="*/ 0 w 2543175"/>
                <a:gd name="connsiteY0" fmla="*/ 0 h 2428875"/>
                <a:gd name="connsiteX1" fmla="*/ 85725 w 2543175"/>
                <a:gd name="connsiteY1" fmla="*/ 57150 h 2428875"/>
                <a:gd name="connsiteX2" fmla="*/ 1971675 w 2543175"/>
                <a:gd name="connsiteY2" fmla="*/ 742950 h 2428875"/>
                <a:gd name="connsiteX3" fmla="*/ 2543175 w 2543175"/>
                <a:gd name="connsiteY3" fmla="*/ 2428875 h 2428875"/>
                <a:gd name="connsiteX0-1" fmla="*/ 0 w 2543175"/>
                <a:gd name="connsiteY0-2" fmla="*/ 0 h 2428875"/>
                <a:gd name="connsiteX1-3" fmla="*/ 85725 w 2543175"/>
                <a:gd name="connsiteY1-4" fmla="*/ 57150 h 2428875"/>
                <a:gd name="connsiteX2-5" fmla="*/ 1971675 w 2543175"/>
                <a:gd name="connsiteY2-6" fmla="*/ 742950 h 2428875"/>
                <a:gd name="connsiteX3-7" fmla="*/ 2543175 w 2543175"/>
                <a:gd name="connsiteY3-8" fmla="*/ 2428875 h 2428875"/>
                <a:gd name="connsiteX0-9" fmla="*/ 0 w 2543175"/>
                <a:gd name="connsiteY0-10" fmla="*/ 57150 h 2486025"/>
                <a:gd name="connsiteX1-11" fmla="*/ 314325 w 2543175"/>
                <a:gd name="connsiteY1-12" fmla="*/ 0 h 2486025"/>
                <a:gd name="connsiteX2-13" fmla="*/ 1971675 w 2543175"/>
                <a:gd name="connsiteY2-14" fmla="*/ 800100 h 2486025"/>
                <a:gd name="connsiteX3-15" fmla="*/ 2543175 w 2543175"/>
                <a:gd name="connsiteY3-16" fmla="*/ 2486025 h 2486025"/>
                <a:gd name="connsiteX0-17" fmla="*/ 0 w 2743200"/>
                <a:gd name="connsiteY0-18" fmla="*/ 0 h 2743200"/>
                <a:gd name="connsiteX1-19" fmla="*/ 514350 w 2743200"/>
                <a:gd name="connsiteY1-20" fmla="*/ 257175 h 2743200"/>
                <a:gd name="connsiteX2-21" fmla="*/ 2171700 w 2743200"/>
                <a:gd name="connsiteY2-22" fmla="*/ 1057275 h 2743200"/>
                <a:gd name="connsiteX3-23" fmla="*/ 2743200 w 2743200"/>
                <a:gd name="connsiteY3-24" fmla="*/ 2743200 h 27432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2743200" h="2743200">
                  <a:moveTo>
                    <a:pt x="0" y="0"/>
                  </a:moveTo>
                  <a:lnTo>
                    <a:pt x="514350" y="257175"/>
                  </a:lnTo>
                  <a:cubicBezTo>
                    <a:pt x="842962" y="381000"/>
                    <a:pt x="1800225" y="642938"/>
                    <a:pt x="2171700" y="1057275"/>
                  </a:cubicBezTo>
                  <a:cubicBezTo>
                    <a:pt x="2543175" y="1471612"/>
                    <a:pt x="2552700" y="2181225"/>
                    <a:pt x="2743200" y="2743200"/>
                  </a:cubicBezTo>
                </a:path>
              </a:pathLst>
            </a:custGeom>
            <a:noFill/>
            <a:ln w="3175">
              <a:solidFill>
                <a:srgbClr val="C73346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任意多边形 9"/>
            <p:cNvSpPr/>
            <p:nvPr/>
          </p:nvSpPr>
          <p:spPr>
            <a:xfrm>
              <a:off x="2257425" y="5715000"/>
              <a:ext cx="3086100" cy="1885950"/>
            </a:xfrm>
            <a:custGeom>
              <a:avLst/>
              <a:gdLst>
                <a:gd name="connsiteX0" fmla="*/ 0 w 2628900"/>
                <a:gd name="connsiteY0" fmla="*/ 0 h 1428750"/>
                <a:gd name="connsiteX1" fmla="*/ 0 w 2628900"/>
                <a:gd name="connsiteY1" fmla="*/ 0 h 1428750"/>
                <a:gd name="connsiteX2" fmla="*/ 1971675 w 2628900"/>
                <a:gd name="connsiteY2" fmla="*/ 57150 h 1428750"/>
                <a:gd name="connsiteX3" fmla="*/ 2628900 w 2628900"/>
                <a:gd name="connsiteY3" fmla="*/ 1428750 h 1428750"/>
                <a:gd name="connsiteX0-1" fmla="*/ 0 w 2628900"/>
                <a:gd name="connsiteY0-2" fmla="*/ 63166 h 1491916"/>
                <a:gd name="connsiteX1-3" fmla="*/ 0 w 2628900"/>
                <a:gd name="connsiteY1-4" fmla="*/ 63166 h 1491916"/>
                <a:gd name="connsiteX2-5" fmla="*/ 1971675 w 2628900"/>
                <a:gd name="connsiteY2-6" fmla="*/ 120316 h 1491916"/>
                <a:gd name="connsiteX3-7" fmla="*/ 2628900 w 2628900"/>
                <a:gd name="connsiteY3-8" fmla="*/ 1491916 h 1491916"/>
                <a:gd name="connsiteX0-9" fmla="*/ 0 w 2628900"/>
                <a:gd name="connsiteY0-10" fmla="*/ 123913 h 1552663"/>
                <a:gd name="connsiteX1-11" fmla="*/ 142875 w 2628900"/>
                <a:gd name="connsiteY1-12" fmla="*/ 9613 h 1552663"/>
                <a:gd name="connsiteX2-13" fmla="*/ 1971675 w 2628900"/>
                <a:gd name="connsiteY2-14" fmla="*/ 181063 h 1552663"/>
                <a:gd name="connsiteX3-15" fmla="*/ 2628900 w 2628900"/>
                <a:gd name="connsiteY3-16" fmla="*/ 1552663 h 1552663"/>
                <a:gd name="connsiteX0-17" fmla="*/ 57150 w 2686050"/>
                <a:gd name="connsiteY0-18" fmla="*/ 257175 h 1685925"/>
                <a:gd name="connsiteX1-19" fmla="*/ 0 w 2686050"/>
                <a:gd name="connsiteY1-20" fmla="*/ 0 h 1685925"/>
                <a:gd name="connsiteX2-21" fmla="*/ 2028825 w 2686050"/>
                <a:gd name="connsiteY2-22" fmla="*/ 314325 h 1685925"/>
                <a:gd name="connsiteX3-23" fmla="*/ 2686050 w 2686050"/>
                <a:gd name="connsiteY3-24" fmla="*/ 1685925 h 1685925"/>
                <a:gd name="connsiteX0-25" fmla="*/ 0 w 3086100"/>
                <a:gd name="connsiteY0-26" fmla="*/ 0 h 1885950"/>
                <a:gd name="connsiteX1-27" fmla="*/ 400050 w 3086100"/>
                <a:gd name="connsiteY1-28" fmla="*/ 200025 h 1885950"/>
                <a:gd name="connsiteX2-29" fmla="*/ 2428875 w 3086100"/>
                <a:gd name="connsiteY2-30" fmla="*/ 514350 h 1885950"/>
                <a:gd name="connsiteX3-31" fmla="*/ 3086100 w 3086100"/>
                <a:gd name="connsiteY3-32" fmla="*/ 1885950 h 188595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3086100" h="1885950">
                  <a:moveTo>
                    <a:pt x="0" y="0"/>
                  </a:moveTo>
                  <a:cubicBezTo>
                    <a:pt x="133350" y="66675"/>
                    <a:pt x="-4763" y="114300"/>
                    <a:pt x="400050" y="200025"/>
                  </a:cubicBezTo>
                  <a:cubicBezTo>
                    <a:pt x="804863" y="285750"/>
                    <a:pt x="1981200" y="233362"/>
                    <a:pt x="2428875" y="514350"/>
                  </a:cubicBezTo>
                  <a:cubicBezTo>
                    <a:pt x="2876550" y="795338"/>
                    <a:pt x="2867025" y="1428750"/>
                    <a:pt x="3086100" y="1885950"/>
                  </a:cubicBezTo>
                </a:path>
              </a:pathLst>
            </a:custGeom>
            <a:noFill/>
            <a:ln w="3175">
              <a:solidFill>
                <a:srgbClr val="C73346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9" name="组合 18"/>
          <p:cNvGrpSpPr/>
          <p:nvPr/>
        </p:nvGrpSpPr>
        <p:grpSpPr>
          <a:xfrm flipH="1">
            <a:off x="6143625" y="2768459"/>
            <a:ext cx="3914775" cy="5057775"/>
            <a:chOff x="2257425" y="2771773"/>
            <a:chExt cx="3914775" cy="5057775"/>
          </a:xfrm>
        </p:grpSpPr>
        <p:sp>
          <p:nvSpPr>
            <p:cNvPr id="20" name="任意多边形 19"/>
            <p:cNvSpPr/>
            <p:nvPr/>
          </p:nvSpPr>
          <p:spPr>
            <a:xfrm>
              <a:off x="3635656" y="3771898"/>
              <a:ext cx="2143125" cy="4057650"/>
            </a:xfrm>
            <a:custGeom>
              <a:avLst/>
              <a:gdLst>
                <a:gd name="connsiteX0" fmla="*/ 0 w 2143125"/>
                <a:gd name="connsiteY0" fmla="*/ 0 h 4057650"/>
                <a:gd name="connsiteX1" fmla="*/ 1743075 w 2143125"/>
                <a:gd name="connsiteY1" fmla="*/ 1914525 h 4057650"/>
                <a:gd name="connsiteX2" fmla="*/ 2143125 w 2143125"/>
                <a:gd name="connsiteY2" fmla="*/ 4057650 h 4057650"/>
                <a:gd name="connsiteX0-1" fmla="*/ 0 w 2143125"/>
                <a:gd name="connsiteY0-2" fmla="*/ 0 h 4057650"/>
                <a:gd name="connsiteX1-3" fmla="*/ 1743075 w 2143125"/>
                <a:gd name="connsiteY1-4" fmla="*/ 1914525 h 4057650"/>
                <a:gd name="connsiteX2-5" fmla="*/ 2143125 w 2143125"/>
                <a:gd name="connsiteY2-6" fmla="*/ 4057650 h 405765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</a:cxnLst>
              <a:rect l="l" t="t" r="r" b="b"/>
              <a:pathLst>
                <a:path w="2143125" h="4057650">
                  <a:moveTo>
                    <a:pt x="0" y="0"/>
                  </a:moveTo>
                  <a:cubicBezTo>
                    <a:pt x="581025" y="638175"/>
                    <a:pt x="1385888" y="1238250"/>
                    <a:pt x="1743075" y="1914525"/>
                  </a:cubicBezTo>
                  <a:cubicBezTo>
                    <a:pt x="2100262" y="2590800"/>
                    <a:pt x="2009775" y="3343275"/>
                    <a:pt x="2143125" y="4057650"/>
                  </a:cubicBezTo>
                </a:path>
              </a:pathLst>
            </a:custGeom>
            <a:noFill/>
            <a:ln w="3175">
              <a:solidFill>
                <a:srgbClr val="C73346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任意多边形 20"/>
            <p:cNvSpPr/>
            <p:nvPr/>
          </p:nvSpPr>
          <p:spPr>
            <a:xfrm>
              <a:off x="4686300" y="2771773"/>
              <a:ext cx="1485900" cy="5057775"/>
            </a:xfrm>
            <a:custGeom>
              <a:avLst/>
              <a:gdLst>
                <a:gd name="connsiteX0" fmla="*/ 0 w 1485900"/>
                <a:gd name="connsiteY0" fmla="*/ 0 h 5057775"/>
                <a:gd name="connsiteX1" fmla="*/ 0 w 1485900"/>
                <a:gd name="connsiteY1" fmla="*/ 0 h 5057775"/>
                <a:gd name="connsiteX2" fmla="*/ 657225 w 1485900"/>
                <a:gd name="connsiteY2" fmla="*/ 1143000 h 5057775"/>
                <a:gd name="connsiteX3" fmla="*/ 1485900 w 1485900"/>
                <a:gd name="connsiteY3" fmla="*/ 5057775 h 5057775"/>
                <a:gd name="connsiteX0-1" fmla="*/ 0 w 1485900"/>
                <a:gd name="connsiteY0-2" fmla="*/ 0 h 5057775"/>
                <a:gd name="connsiteX1-3" fmla="*/ 0 w 1485900"/>
                <a:gd name="connsiteY1-4" fmla="*/ 0 h 5057775"/>
                <a:gd name="connsiteX2-5" fmla="*/ 657225 w 1485900"/>
                <a:gd name="connsiteY2-6" fmla="*/ 1143000 h 5057775"/>
                <a:gd name="connsiteX3-7" fmla="*/ 1485900 w 1485900"/>
                <a:gd name="connsiteY3-8" fmla="*/ 5057775 h 505777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485900" h="5057775">
                  <a:moveTo>
                    <a:pt x="0" y="0"/>
                  </a:moveTo>
                  <a:lnTo>
                    <a:pt x="0" y="0"/>
                  </a:lnTo>
                  <a:cubicBezTo>
                    <a:pt x="109537" y="190500"/>
                    <a:pt x="409575" y="300037"/>
                    <a:pt x="657225" y="1143000"/>
                  </a:cubicBezTo>
                  <a:cubicBezTo>
                    <a:pt x="904875" y="1985963"/>
                    <a:pt x="1209675" y="3752850"/>
                    <a:pt x="1485900" y="5057775"/>
                  </a:cubicBezTo>
                </a:path>
              </a:pathLst>
            </a:custGeom>
            <a:noFill/>
            <a:ln w="3175">
              <a:solidFill>
                <a:srgbClr val="C73346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任意多边形 21"/>
            <p:cNvSpPr/>
            <p:nvPr/>
          </p:nvSpPr>
          <p:spPr>
            <a:xfrm>
              <a:off x="2857500" y="4829175"/>
              <a:ext cx="2743200" cy="2743200"/>
            </a:xfrm>
            <a:custGeom>
              <a:avLst/>
              <a:gdLst>
                <a:gd name="connsiteX0" fmla="*/ 0 w 2543175"/>
                <a:gd name="connsiteY0" fmla="*/ 0 h 2428875"/>
                <a:gd name="connsiteX1" fmla="*/ 85725 w 2543175"/>
                <a:gd name="connsiteY1" fmla="*/ 57150 h 2428875"/>
                <a:gd name="connsiteX2" fmla="*/ 1971675 w 2543175"/>
                <a:gd name="connsiteY2" fmla="*/ 742950 h 2428875"/>
                <a:gd name="connsiteX3" fmla="*/ 2543175 w 2543175"/>
                <a:gd name="connsiteY3" fmla="*/ 2428875 h 2428875"/>
                <a:gd name="connsiteX0-1" fmla="*/ 0 w 2543175"/>
                <a:gd name="connsiteY0-2" fmla="*/ 0 h 2428875"/>
                <a:gd name="connsiteX1-3" fmla="*/ 85725 w 2543175"/>
                <a:gd name="connsiteY1-4" fmla="*/ 57150 h 2428875"/>
                <a:gd name="connsiteX2-5" fmla="*/ 1971675 w 2543175"/>
                <a:gd name="connsiteY2-6" fmla="*/ 742950 h 2428875"/>
                <a:gd name="connsiteX3-7" fmla="*/ 2543175 w 2543175"/>
                <a:gd name="connsiteY3-8" fmla="*/ 2428875 h 2428875"/>
                <a:gd name="connsiteX0-9" fmla="*/ 0 w 2543175"/>
                <a:gd name="connsiteY0-10" fmla="*/ 57150 h 2486025"/>
                <a:gd name="connsiteX1-11" fmla="*/ 314325 w 2543175"/>
                <a:gd name="connsiteY1-12" fmla="*/ 0 h 2486025"/>
                <a:gd name="connsiteX2-13" fmla="*/ 1971675 w 2543175"/>
                <a:gd name="connsiteY2-14" fmla="*/ 800100 h 2486025"/>
                <a:gd name="connsiteX3-15" fmla="*/ 2543175 w 2543175"/>
                <a:gd name="connsiteY3-16" fmla="*/ 2486025 h 2486025"/>
                <a:gd name="connsiteX0-17" fmla="*/ 0 w 2743200"/>
                <a:gd name="connsiteY0-18" fmla="*/ 0 h 2743200"/>
                <a:gd name="connsiteX1-19" fmla="*/ 514350 w 2743200"/>
                <a:gd name="connsiteY1-20" fmla="*/ 257175 h 2743200"/>
                <a:gd name="connsiteX2-21" fmla="*/ 2171700 w 2743200"/>
                <a:gd name="connsiteY2-22" fmla="*/ 1057275 h 2743200"/>
                <a:gd name="connsiteX3-23" fmla="*/ 2743200 w 2743200"/>
                <a:gd name="connsiteY3-24" fmla="*/ 2743200 h 27432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2743200" h="2743200">
                  <a:moveTo>
                    <a:pt x="0" y="0"/>
                  </a:moveTo>
                  <a:lnTo>
                    <a:pt x="514350" y="257175"/>
                  </a:lnTo>
                  <a:cubicBezTo>
                    <a:pt x="842962" y="381000"/>
                    <a:pt x="1800225" y="642938"/>
                    <a:pt x="2171700" y="1057275"/>
                  </a:cubicBezTo>
                  <a:cubicBezTo>
                    <a:pt x="2543175" y="1471612"/>
                    <a:pt x="2552700" y="2181225"/>
                    <a:pt x="2743200" y="2743200"/>
                  </a:cubicBezTo>
                </a:path>
              </a:pathLst>
            </a:custGeom>
            <a:noFill/>
            <a:ln w="3175">
              <a:solidFill>
                <a:srgbClr val="C73346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任意多边形 22"/>
            <p:cNvSpPr/>
            <p:nvPr/>
          </p:nvSpPr>
          <p:spPr>
            <a:xfrm>
              <a:off x="2257425" y="5715000"/>
              <a:ext cx="3086100" cy="1885950"/>
            </a:xfrm>
            <a:custGeom>
              <a:avLst/>
              <a:gdLst>
                <a:gd name="connsiteX0" fmla="*/ 0 w 2628900"/>
                <a:gd name="connsiteY0" fmla="*/ 0 h 1428750"/>
                <a:gd name="connsiteX1" fmla="*/ 0 w 2628900"/>
                <a:gd name="connsiteY1" fmla="*/ 0 h 1428750"/>
                <a:gd name="connsiteX2" fmla="*/ 1971675 w 2628900"/>
                <a:gd name="connsiteY2" fmla="*/ 57150 h 1428750"/>
                <a:gd name="connsiteX3" fmla="*/ 2628900 w 2628900"/>
                <a:gd name="connsiteY3" fmla="*/ 1428750 h 1428750"/>
                <a:gd name="connsiteX0-1" fmla="*/ 0 w 2628900"/>
                <a:gd name="connsiteY0-2" fmla="*/ 63166 h 1491916"/>
                <a:gd name="connsiteX1-3" fmla="*/ 0 w 2628900"/>
                <a:gd name="connsiteY1-4" fmla="*/ 63166 h 1491916"/>
                <a:gd name="connsiteX2-5" fmla="*/ 1971675 w 2628900"/>
                <a:gd name="connsiteY2-6" fmla="*/ 120316 h 1491916"/>
                <a:gd name="connsiteX3-7" fmla="*/ 2628900 w 2628900"/>
                <a:gd name="connsiteY3-8" fmla="*/ 1491916 h 1491916"/>
                <a:gd name="connsiteX0-9" fmla="*/ 0 w 2628900"/>
                <a:gd name="connsiteY0-10" fmla="*/ 123913 h 1552663"/>
                <a:gd name="connsiteX1-11" fmla="*/ 142875 w 2628900"/>
                <a:gd name="connsiteY1-12" fmla="*/ 9613 h 1552663"/>
                <a:gd name="connsiteX2-13" fmla="*/ 1971675 w 2628900"/>
                <a:gd name="connsiteY2-14" fmla="*/ 181063 h 1552663"/>
                <a:gd name="connsiteX3-15" fmla="*/ 2628900 w 2628900"/>
                <a:gd name="connsiteY3-16" fmla="*/ 1552663 h 1552663"/>
                <a:gd name="connsiteX0-17" fmla="*/ 57150 w 2686050"/>
                <a:gd name="connsiteY0-18" fmla="*/ 257175 h 1685925"/>
                <a:gd name="connsiteX1-19" fmla="*/ 0 w 2686050"/>
                <a:gd name="connsiteY1-20" fmla="*/ 0 h 1685925"/>
                <a:gd name="connsiteX2-21" fmla="*/ 2028825 w 2686050"/>
                <a:gd name="connsiteY2-22" fmla="*/ 314325 h 1685925"/>
                <a:gd name="connsiteX3-23" fmla="*/ 2686050 w 2686050"/>
                <a:gd name="connsiteY3-24" fmla="*/ 1685925 h 1685925"/>
                <a:gd name="connsiteX0-25" fmla="*/ 0 w 3086100"/>
                <a:gd name="connsiteY0-26" fmla="*/ 0 h 1885950"/>
                <a:gd name="connsiteX1-27" fmla="*/ 400050 w 3086100"/>
                <a:gd name="connsiteY1-28" fmla="*/ 200025 h 1885950"/>
                <a:gd name="connsiteX2-29" fmla="*/ 2428875 w 3086100"/>
                <a:gd name="connsiteY2-30" fmla="*/ 514350 h 1885950"/>
                <a:gd name="connsiteX3-31" fmla="*/ 3086100 w 3086100"/>
                <a:gd name="connsiteY3-32" fmla="*/ 1885950 h 188595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3086100" h="1885950">
                  <a:moveTo>
                    <a:pt x="0" y="0"/>
                  </a:moveTo>
                  <a:cubicBezTo>
                    <a:pt x="133350" y="66675"/>
                    <a:pt x="-4763" y="114300"/>
                    <a:pt x="400050" y="200025"/>
                  </a:cubicBezTo>
                  <a:cubicBezTo>
                    <a:pt x="804863" y="285750"/>
                    <a:pt x="1981200" y="233362"/>
                    <a:pt x="2428875" y="514350"/>
                  </a:cubicBezTo>
                  <a:cubicBezTo>
                    <a:pt x="2876550" y="795338"/>
                    <a:pt x="2867025" y="1428750"/>
                    <a:pt x="3086100" y="1885950"/>
                  </a:cubicBezTo>
                </a:path>
              </a:pathLst>
            </a:custGeom>
            <a:noFill/>
            <a:ln w="3175">
              <a:solidFill>
                <a:srgbClr val="C73346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4" name="椭圆 23"/>
          <p:cNvSpPr/>
          <p:nvPr/>
        </p:nvSpPr>
        <p:spPr>
          <a:xfrm>
            <a:off x="2576092" y="4309221"/>
            <a:ext cx="641911" cy="641911"/>
          </a:xfrm>
          <a:prstGeom prst="ellipse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02</a:t>
            </a:r>
            <a:endParaRPr lang="zh-CN" altLang="en-US" b="1" dirty="0"/>
          </a:p>
        </p:txBody>
      </p:sp>
      <p:sp>
        <p:nvSpPr>
          <p:cNvPr id="25" name="椭圆 24"/>
          <p:cNvSpPr/>
          <p:nvPr/>
        </p:nvSpPr>
        <p:spPr>
          <a:xfrm>
            <a:off x="1846933" y="5297346"/>
            <a:ext cx="641911" cy="641911"/>
          </a:xfrm>
          <a:prstGeom prst="ellipse">
            <a:avLst/>
          </a:prstGeom>
          <a:solidFill>
            <a:srgbClr val="926E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01</a:t>
            </a:r>
            <a:endParaRPr lang="zh-CN" altLang="en-US" b="1" dirty="0"/>
          </a:p>
        </p:txBody>
      </p:sp>
      <p:sp>
        <p:nvSpPr>
          <p:cNvPr id="26" name="椭圆 25"/>
          <p:cNvSpPr/>
          <p:nvPr/>
        </p:nvSpPr>
        <p:spPr>
          <a:xfrm>
            <a:off x="3305781" y="3423396"/>
            <a:ext cx="641911" cy="641911"/>
          </a:xfrm>
          <a:prstGeom prst="ellipse">
            <a:avLst/>
          </a:prstGeom>
          <a:solidFill>
            <a:srgbClr val="5D73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03</a:t>
            </a:r>
            <a:endParaRPr lang="zh-CN" altLang="en-US" b="1" dirty="0"/>
          </a:p>
        </p:txBody>
      </p:sp>
      <p:sp>
        <p:nvSpPr>
          <p:cNvPr id="27" name="椭圆 26"/>
          <p:cNvSpPr/>
          <p:nvPr/>
        </p:nvSpPr>
        <p:spPr>
          <a:xfrm>
            <a:off x="4300537" y="2422244"/>
            <a:ext cx="641911" cy="641911"/>
          </a:xfrm>
          <a:prstGeom prst="ellipse">
            <a:avLst/>
          </a:prstGeom>
          <a:solidFill>
            <a:srgbClr val="926E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04</a:t>
            </a:r>
            <a:endParaRPr lang="zh-CN" altLang="en-US" b="1" dirty="0"/>
          </a:p>
        </p:txBody>
      </p:sp>
      <p:sp>
        <p:nvSpPr>
          <p:cNvPr id="30" name="椭圆 29"/>
          <p:cNvSpPr/>
          <p:nvPr/>
        </p:nvSpPr>
        <p:spPr>
          <a:xfrm>
            <a:off x="5803619" y="1951782"/>
            <a:ext cx="641911" cy="641911"/>
          </a:xfrm>
          <a:prstGeom prst="ellipse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05</a:t>
            </a:r>
            <a:endParaRPr lang="zh-CN" altLang="en-US" b="1" dirty="0"/>
          </a:p>
        </p:txBody>
      </p:sp>
      <p:sp>
        <p:nvSpPr>
          <p:cNvPr id="31" name="椭圆 30"/>
          <p:cNvSpPr/>
          <p:nvPr/>
        </p:nvSpPr>
        <p:spPr>
          <a:xfrm>
            <a:off x="7359087" y="2462815"/>
            <a:ext cx="641911" cy="641911"/>
          </a:xfrm>
          <a:prstGeom prst="ellipse">
            <a:avLst/>
          </a:prstGeom>
          <a:solidFill>
            <a:srgbClr val="5D73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06</a:t>
            </a:r>
            <a:endParaRPr lang="zh-CN" altLang="en-US" b="1" dirty="0"/>
          </a:p>
        </p:txBody>
      </p:sp>
      <p:sp>
        <p:nvSpPr>
          <p:cNvPr id="32" name="椭圆 31"/>
          <p:cNvSpPr/>
          <p:nvPr/>
        </p:nvSpPr>
        <p:spPr>
          <a:xfrm>
            <a:off x="8431677" y="3447628"/>
            <a:ext cx="641911" cy="641911"/>
          </a:xfrm>
          <a:prstGeom prst="ellipse">
            <a:avLst/>
          </a:prstGeom>
          <a:solidFill>
            <a:srgbClr val="926E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07</a:t>
            </a:r>
            <a:endParaRPr lang="zh-CN" altLang="en-US" b="1" dirty="0"/>
          </a:p>
        </p:txBody>
      </p:sp>
      <p:sp>
        <p:nvSpPr>
          <p:cNvPr id="33" name="椭圆 32"/>
          <p:cNvSpPr/>
          <p:nvPr/>
        </p:nvSpPr>
        <p:spPr>
          <a:xfrm>
            <a:off x="9315450" y="4541136"/>
            <a:ext cx="641911" cy="641911"/>
          </a:xfrm>
          <a:prstGeom prst="ellipse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08</a:t>
            </a:r>
            <a:endParaRPr lang="zh-CN" altLang="en-US" b="1" dirty="0"/>
          </a:p>
        </p:txBody>
      </p:sp>
      <p:sp>
        <p:nvSpPr>
          <p:cNvPr id="34" name="椭圆 33"/>
          <p:cNvSpPr/>
          <p:nvPr/>
        </p:nvSpPr>
        <p:spPr>
          <a:xfrm>
            <a:off x="9845112" y="5476453"/>
            <a:ext cx="641911" cy="641911"/>
          </a:xfrm>
          <a:prstGeom prst="ellipse">
            <a:avLst/>
          </a:prstGeom>
          <a:solidFill>
            <a:srgbClr val="5D73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09</a:t>
            </a:r>
            <a:endParaRPr lang="zh-CN" altLang="en-US" b="1" dirty="0"/>
          </a:p>
        </p:txBody>
      </p:sp>
      <p:sp>
        <p:nvSpPr>
          <p:cNvPr id="35" name="矩形 34"/>
          <p:cNvSpPr/>
          <p:nvPr/>
        </p:nvSpPr>
        <p:spPr>
          <a:xfrm>
            <a:off x="129977" y="5107121"/>
            <a:ext cx="167025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包括完整的</a:t>
            </a:r>
            <a:r>
              <a:rPr lang="en-US" altLang="zh-CN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5W2H</a:t>
            </a: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及流程相关的要素</a:t>
            </a:r>
          </a:p>
        </p:txBody>
      </p:sp>
      <p:sp>
        <p:nvSpPr>
          <p:cNvPr id="36" name="矩形 35"/>
          <p:cNvSpPr/>
          <p:nvPr/>
        </p:nvSpPr>
        <p:spPr>
          <a:xfrm>
            <a:off x="1023635" y="4225070"/>
            <a:ext cx="14650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包括大量具有商业价值的规则</a:t>
            </a:r>
          </a:p>
        </p:txBody>
      </p:sp>
      <p:sp>
        <p:nvSpPr>
          <p:cNvPr id="37" name="矩形 36"/>
          <p:cNvSpPr/>
          <p:nvPr/>
        </p:nvSpPr>
        <p:spPr>
          <a:xfrm>
            <a:off x="1282169" y="3132078"/>
            <a:ext cx="199464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包括运作过程中需要的信息及结果性的事实</a:t>
            </a:r>
          </a:p>
        </p:txBody>
      </p:sp>
      <p:sp>
        <p:nvSpPr>
          <p:cNvPr id="38" name="矩形 37"/>
          <p:cNvSpPr/>
          <p:nvPr/>
        </p:nvSpPr>
        <p:spPr>
          <a:xfrm>
            <a:off x="2227219" y="2255066"/>
            <a:ext cx="2032929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是否有大量例外的考虑</a:t>
            </a:r>
          </a:p>
        </p:txBody>
      </p:sp>
      <p:sp>
        <p:nvSpPr>
          <p:cNvPr id="39" name="矩形 38"/>
          <p:cNvSpPr/>
          <p:nvPr/>
        </p:nvSpPr>
        <p:spPr>
          <a:xfrm>
            <a:off x="8183911" y="2148656"/>
            <a:ext cx="206509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流程本身考虑到了基于不同业务分类的多样化</a:t>
            </a:r>
          </a:p>
        </p:txBody>
      </p:sp>
      <p:sp>
        <p:nvSpPr>
          <p:cNvPr id="40" name="矩形 39"/>
          <p:cNvSpPr/>
          <p:nvPr/>
        </p:nvSpPr>
        <p:spPr>
          <a:xfrm>
            <a:off x="10055358" y="4425738"/>
            <a:ext cx="1326011" cy="700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包括流程运作所需要的资源</a:t>
            </a:r>
          </a:p>
        </p:txBody>
      </p:sp>
      <p:sp>
        <p:nvSpPr>
          <p:cNvPr id="41" name="矩形 40"/>
          <p:cNvSpPr/>
          <p:nvPr/>
        </p:nvSpPr>
        <p:spPr>
          <a:xfrm>
            <a:off x="10622107" y="5445125"/>
            <a:ext cx="114689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是否有核心的原则</a:t>
            </a:r>
          </a:p>
        </p:txBody>
      </p:sp>
      <p:sp>
        <p:nvSpPr>
          <p:cNvPr id="42" name="矩形 41"/>
          <p:cNvSpPr/>
          <p:nvPr/>
        </p:nvSpPr>
        <p:spPr>
          <a:xfrm>
            <a:off x="9137110" y="3330232"/>
            <a:ext cx="183649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是否与组织、绩效三者有内在一致性</a:t>
            </a:r>
          </a:p>
        </p:txBody>
      </p:sp>
      <p:sp>
        <p:nvSpPr>
          <p:cNvPr id="43" name="矩形 42"/>
          <p:cNvSpPr/>
          <p:nvPr/>
        </p:nvSpPr>
        <p:spPr>
          <a:xfrm>
            <a:off x="4974074" y="1509195"/>
            <a:ext cx="23391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多次运作过程中具有稳定性</a:t>
            </a:r>
          </a:p>
        </p:txBody>
      </p:sp>
      <p:grpSp>
        <p:nvGrpSpPr>
          <p:cNvPr id="44" name="组合 43"/>
          <p:cNvGrpSpPr/>
          <p:nvPr/>
        </p:nvGrpSpPr>
        <p:grpSpPr>
          <a:xfrm rot="4845649">
            <a:off x="73387" y="-179418"/>
            <a:ext cx="1078827" cy="742710"/>
            <a:chOff x="-304800" y="215384"/>
            <a:chExt cx="1078827" cy="742710"/>
          </a:xfrm>
        </p:grpSpPr>
        <p:sp>
          <p:nvSpPr>
            <p:cNvPr id="45" name="椭圆 44"/>
            <p:cNvSpPr/>
            <p:nvPr/>
          </p:nvSpPr>
          <p:spPr>
            <a:xfrm>
              <a:off x="-304800" y="215384"/>
              <a:ext cx="609600" cy="609600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椭圆 45"/>
            <p:cNvSpPr/>
            <p:nvPr/>
          </p:nvSpPr>
          <p:spPr>
            <a:xfrm rot="8837013">
              <a:off x="-77883" y="488986"/>
              <a:ext cx="229584" cy="229583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47" name="椭圆 46"/>
            <p:cNvSpPr/>
            <p:nvPr/>
          </p:nvSpPr>
          <p:spPr>
            <a:xfrm rot="8837013">
              <a:off x="309897" y="817170"/>
              <a:ext cx="116606" cy="116606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48" name="等腰三角形 47"/>
            <p:cNvSpPr/>
            <p:nvPr/>
          </p:nvSpPr>
          <p:spPr>
            <a:xfrm rot="8700000">
              <a:off x="265825" y="566704"/>
              <a:ext cx="43616" cy="391390"/>
            </a:xfrm>
            <a:prstGeom prst="triangl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49" name="椭圆 48"/>
            <p:cNvSpPr/>
            <p:nvPr/>
          </p:nvSpPr>
          <p:spPr>
            <a:xfrm rot="8837013">
              <a:off x="611100" y="680937"/>
              <a:ext cx="162927" cy="162927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50" name="等腰三角形 49"/>
            <p:cNvSpPr/>
            <p:nvPr/>
          </p:nvSpPr>
          <p:spPr>
            <a:xfrm rot="4057443" flipH="1">
              <a:off x="508060" y="645858"/>
              <a:ext cx="27784" cy="358252"/>
            </a:xfrm>
            <a:prstGeom prst="triangl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</p:grpSp>
      <p:sp>
        <p:nvSpPr>
          <p:cNvPr id="51" name="矩形 50"/>
          <p:cNvSpPr/>
          <p:nvPr/>
        </p:nvSpPr>
        <p:spPr>
          <a:xfrm>
            <a:off x="726351" y="272472"/>
            <a:ext cx="2528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好流程的</a:t>
            </a:r>
            <a:r>
              <a:rPr lang="en-US" altLang="zh-CN" sz="24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24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个特征</a:t>
            </a:r>
          </a:p>
        </p:txBody>
      </p:sp>
      <p:sp>
        <p:nvSpPr>
          <p:cNvPr id="53" name="矩形 52"/>
          <p:cNvSpPr/>
          <p:nvPr/>
        </p:nvSpPr>
        <p:spPr>
          <a:xfrm>
            <a:off x="0" y="6581033"/>
            <a:ext cx="12192000" cy="276965"/>
          </a:xfrm>
          <a:prstGeom prst="rect">
            <a:avLst/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-1" y="1333500"/>
            <a:ext cx="6041939" cy="3852000"/>
          </a:xfrm>
          <a:prstGeom prst="rect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6096000" y="1333500"/>
            <a:ext cx="6096000" cy="3852000"/>
          </a:xfrm>
          <a:prstGeom prst="rect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6041939" y="1333500"/>
            <a:ext cx="108122" cy="385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对角圆角矩形 18"/>
          <p:cNvSpPr/>
          <p:nvPr/>
        </p:nvSpPr>
        <p:spPr>
          <a:xfrm flipH="1">
            <a:off x="4248149" y="1591796"/>
            <a:ext cx="1847850" cy="952500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对角圆角矩形 19"/>
          <p:cNvSpPr/>
          <p:nvPr/>
        </p:nvSpPr>
        <p:spPr>
          <a:xfrm>
            <a:off x="6150060" y="2065476"/>
            <a:ext cx="1847850" cy="952500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 rot="4845649">
            <a:off x="73387" y="-179418"/>
            <a:ext cx="1078827" cy="742710"/>
            <a:chOff x="-304800" y="215384"/>
            <a:chExt cx="1078827" cy="742710"/>
          </a:xfrm>
        </p:grpSpPr>
        <p:sp>
          <p:nvSpPr>
            <p:cNvPr id="3" name="椭圆 2"/>
            <p:cNvSpPr/>
            <p:nvPr/>
          </p:nvSpPr>
          <p:spPr>
            <a:xfrm>
              <a:off x="-304800" y="215384"/>
              <a:ext cx="609600" cy="609600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 rot="8837013">
              <a:off x="-77883" y="488986"/>
              <a:ext cx="229584" cy="229583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5" name="椭圆 4"/>
            <p:cNvSpPr/>
            <p:nvPr/>
          </p:nvSpPr>
          <p:spPr>
            <a:xfrm rot="8837013">
              <a:off x="309897" y="817170"/>
              <a:ext cx="116606" cy="116606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6" name="等腰三角形 5"/>
            <p:cNvSpPr/>
            <p:nvPr/>
          </p:nvSpPr>
          <p:spPr>
            <a:xfrm rot="8700000">
              <a:off x="265825" y="566704"/>
              <a:ext cx="43616" cy="391390"/>
            </a:xfrm>
            <a:prstGeom prst="triangl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7" name="椭圆 6"/>
            <p:cNvSpPr/>
            <p:nvPr/>
          </p:nvSpPr>
          <p:spPr>
            <a:xfrm rot="8837013">
              <a:off x="611100" y="680937"/>
              <a:ext cx="162927" cy="162927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8" name="等腰三角形 7"/>
            <p:cNvSpPr/>
            <p:nvPr/>
          </p:nvSpPr>
          <p:spPr>
            <a:xfrm rot="4057443" flipH="1">
              <a:off x="508060" y="645858"/>
              <a:ext cx="27784" cy="358252"/>
            </a:xfrm>
            <a:prstGeom prst="triangl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</p:grpSp>
      <p:sp>
        <p:nvSpPr>
          <p:cNvPr id="13" name="矩形 12"/>
          <p:cNvSpPr/>
          <p:nvPr/>
        </p:nvSpPr>
        <p:spPr>
          <a:xfrm>
            <a:off x="707840" y="213824"/>
            <a:ext cx="29546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流程绩效指标的建立</a:t>
            </a:r>
          </a:p>
        </p:txBody>
      </p:sp>
      <p:sp>
        <p:nvSpPr>
          <p:cNvPr id="10" name="矩形 9"/>
          <p:cNvSpPr/>
          <p:nvPr/>
        </p:nvSpPr>
        <p:spPr>
          <a:xfrm>
            <a:off x="1776183" y="2848423"/>
            <a:ext cx="39464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对容易出现问题的关键流程节点设置的过程监测指标，用于过程分析和改进</a:t>
            </a:r>
          </a:p>
        </p:txBody>
      </p:sp>
      <p:sp>
        <p:nvSpPr>
          <p:cNvPr id="11" name="矩形 10"/>
          <p:cNvSpPr/>
          <p:nvPr/>
        </p:nvSpPr>
        <p:spPr>
          <a:xfrm>
            <a:off x="4621474" y="1865421"/>
            <a:ext cx="1210588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过程指标</a:t>
            </a:r>
          </a:p>
        </p:txBody>
      </p:sp>
      <p:sp>
        <p:nvSpPr>
          <p:cNvPr id="16" name="矩形 15"/>
          <p:cNvSpPr/>
          <p:nvPr/>
        </p:nvSpPr>
        <p:spPr>
          <a:xfrm>
            <a:off x="6496353" y="2341671"/>
            <a:ext cx="1210588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结果指标</a:t>
            </a:r>
          </a:p>
        </p:txBody>
      </p:sp>
      <p:sp>
        <p:nvSpPr>
          <p:cNvPr id="21" name="矩形 20"/>
          <p:cNvSpPr/>
          <p:nvPr/>
        </p:nvSpPr>
        <p:spPr>
          <a:xfrm>
            <a:off x="6496353" y="3187947"/>
            <a:ext cx="38779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通过这个流程为企业带来的直接业务效益</a:t>
            </a:r>
          </a:p>
        </p:txBody>
      </p:sp>
      <p:sp>
        <p:nvSpPr>
          <p:cNvPr id="22" name="矩形 21"/>
          <p:cNvSpPr/>
          <p:nvPr/>
        </p:nvSpPr>
        <p:spPr>
          <a:xfrm>
            <a:off x="3768453" y="5423375"/>
            <a:ext cx="4801314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“你不能衡量它，就不能管理它”</a:t>
            </a:r>
            <a:endParaRPr lang="en-US" altLang="zh-CN" sz="2400" b="1" dirty="0">
              <a:solidFill>
                <a:srgbClr val="C7334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 rot="4845649">
            <a:off x="73387" y="-179418"/>
            <a:ext cx="1078827" cy="742710"/>
            <a:chOff x="-304800" y="215384"/>
            <a:chExt cx="1078827" cy="742710"/>
          </a:xfrm>
        </p:grpSpPr>
        <p:sp>
          <p:nvSpPr>
            <p:cNvPr id="3" name="椭圆 2"/>
            <p:cNvSpPr/>
            <p:nvPr/>
          </p:nvSpPr>
          <p:spPr>
            <a:xfrm>
              <a:off x="-304800" y="215384"/>
              <a:ext cx="609600" cy="609600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 rot="8837013">
              <a:off x="-77883" y="488986"/>
              <a:ext cx="229584" cy="229583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5" name="椭圆 4"/>
            <p:cNvSpPr/>
            <p:nvPr/>
          </p:nvSpPr>
          <p:spPr>
            <a:xfrm rot="8837013">
              <a:off x="309897" y="817170"/>
              <a:ext cx="116606" cy="116606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6" name="等腰三角形 5"/>
            <p:cNvSpPr/>
            <p:nvPr/>
          </p:nvSpPr>
          <p:spPr>
            <a:xfrm rot="8700000">
              <a:off x="265825" y="566704"/>
              <a:ext cx="43616" cy="391390"/>
            </a:xfrm>
            <a:prstGeom prst="triangl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7" name="椭圆 6"/>
            <p:cNvSpPr/>
            <p:nvPr/>
          </p:nvSpPr>
          <p:spPr>
            <a:xfrm rot="8837013">
              <a:off x="611100" y="680937"/>
              <a:ext cx="162927" cy="162927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8" name="等腰三角形 7"/>
            <p:cNvSpPr/>
            <p:nvPr/>
          </p:nvSpPr>
          <p:spPr>
            <a:xfrm rot="4057443" flipH="1">
              <a:off x="508060" y="645858"/>
              <a:ext cx="27784" cy="358252"/>
            </a:xfrm>
            <a:prstGeom prst="triangl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</p:grpSp>
      <p:sp>
        <p:nvSpPr>
          <p:cNvPr id="9" name="矩形 8"/>
          <p:cNvSpPr/>
          <p:nvPr/>
        </p:nvSpPr>
        <p:spPr>
          <a:xfrm>
            <a:off x="726351" y="213824"/>
            <a:ext cx="3570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建立面向流程的考核体系</a:t>
            </a:r>
          </a:p>
        </p:txBody>
      </p:sp>
      <p:sp>
        <p:nvSpPr>
          <p:cNvPr id="19" name="L 形 18"/>
          <p:cNvSpPr/>
          <p:nvPr/>
        </p:nvSpPr>
        <p:spPr>
          <a:xfrm flipH="1" flipV="1">
            <a:off x="2146286" y="6406178"/>
            <a:ext cx="454295" cy="454295"/>
          </a:xfrm>
          <a:prstGeom prst="corner">
            <a:avLst>
              <a:gd name="adj1" fmla="val 10419"/>
              <a:gd name="adj2" fmla="val 10419"/>
            </a:avLst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1" name="直接连接符 20"/>
          <p:cNvCxnSpPr/>
          <p:nvPr/>
        </p:nvCxnSpPr>
        <p:spPr>
          <a:xfrm flipH="1">
            <a:off x="786068" y="-560440"/>
            <a:ext cx="8763000" cy="8763000"/>
          </a:xfrm>
          <a:prstGeom prst="line">
            <a:avLst/>
          </a:prstGeom>
          <a:ln>
            <a:solidFill>
              <a:srgbClr val="C7334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L 形 22"/>
          <p:cNvSpPr/>
          <p:nvPr/>
        </p:nvSpPr>
        <p:spPr>
          <a:xfrm flipH="1" flipV="1">
            <a:off x="8391633" y="143000"/>
            <a:ext cx="454295" cy="454295"/>
          </a:xfrm>
          <a:prstGeom prst="corner">
            <a:avLst>
              <a:gd name="adj1" fmla="val 10419"/>
              <a:gd name="adj2" fmla="val 10419"/>
            </a:avLst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1453950" y="5652334"/>
            <a:ext cx="1107996" cy="4589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明确目标</a:t>
            </a:r>
          </a:p>
        </p:txBody>
      </p:sp>
      <p:sp>
        <p:nvSpPr>
          <p:cNvPr id="25" name="矩形 24"/>
          <p:cNvSpPr/>
          <p:nvPr/>
        </p:nvSpPr>
        <p:spPr>
          <a:xfrm>
            <a:off x="4002577" y="5095042"/>
            <a:ext cx="156966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筛选流程</a:t>
            </a:r>
            <a:endParaRPr lang="en-US" altLang="zh-CN" b="1" dirty="0">
              <a:solidFill>
                <a:srgbClr val="C7334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选择关键流程</a:t>
            </a:r>
          </a:p>
        </p:txBody>
      </p:sp>
      <p:sp>
        <p:nvSpPr>
          <p:cNvPr id="26" name="矩形 25"/>
          <p:cNvSpPr/>
          <p:nvPr/>
        </p:nvSpPr>
        <p:spPr>
          <a:xfrm>
            <a:off x="1382196" y="3693120"/>
            <a:ext cx="272382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设定指标</a:t>
            </a:r>
            <a:endParaRPr lang="en-US" altLang="zh-CN" b="1" dirty="0">
              <a:solidFill>
                <a:srgbClr val="C7334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简洁、少量、与战略一致</a:t>
            </a:r>
          </a:p>
        </p:txBody>
      </p:sp>
      <p:sp>
        <p:nvSpPr>
          <p:cNvPr id="27" name="矩形 26"/>
          <p:cNvSpPr/>
          <p:nvPr/>
        </p:nvSpPr>
        <p:spPr>
          <a:xfrm>
            <a:off x="5440606" y="3628680"/>
            <a:ext cx="180049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选定对象</a:t>
            </a:r>
            <a:endParaRPr lang="en-US" altLang="zh-CN" b="1" dirty="0">
              <a:solidFill>
                <a:srgbClr val="C7334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确定指标责任人</a:t>
            </a:r>
          </a:p>
        </p:txBody>
      </p:sp>
      <p:sp>
        <p:nvSpPr>
          <p:cNvPr id="28" name="矩形 27"/>
          <p:cNvSpPr/>
          <p:nvPr/>
        </p:nvSpPr>
        <p:spPr>
          <a:xfrm>
            <a:off x="4106019" y="2267301"/>
            <a:ext cx="144783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定标准</a:t>
            </a:r>
            <a:r>
              <a:rPr lang="en-US" altLang="zh-CN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目标</a:t>
            </a:r>
            <a:endParaRPr lang="en-US" altLang="zh-CN" b="1" dirty="0">
              <a:solidFill>
                <a:srgbClr val="C7334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en-US" altLang="zh-CN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smart</a:t>
            </a:r>
            <a:r>
              <a:rPr lang="zh-CN" altLang="en-US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原则</a:t>
            </a:r>
          </a:p>
        </p:txBody>
      </p:sp>
      <p:sp>
        <p:nvSpPr>
          <p:cNvPr id="29" name="矩形 28"/>
          <p:cNvSpPr/>
          <p:nvPr/>
        </p:nvSpPr>
        <p:spPr>
          <a:xfrm>
            <a:off x="6906302" y="2168101"/>
            <a:ext cx="272382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比数据</a:t>
            </a:r>
            <a:endParaRPr lang="en-US" altLang="zh-CN" b="1" dirty="0">
              <a:solidFill>
                <a:srgbClr val="C7334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采集实际值与目标值比较</a:t>
            </a:r>
          </a:p>
        </p:txBody>
      </p:sp>
      <p:sp>
        <p:nvSpPr>
          <p:cNvPr id="30" name="矩形 29"/>
          <p:cNvSpPr/>
          <p:nvPr/>
        </p:nvSpPr>
        <p:spPr>
          <a:xfrm>
            <a:off x="5953243" y="908108"/>
            <a:ext cx="110799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出结果</a:t>
            </a:r>
            <a:endParaRPr lang="en-US" altLang="zh-CN" b="1" dirty="0">
              <a:solidFill>
                <a:srgbClr val="C7334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通报排名</a:t>
            </a:r>
          </a:p>
        </p:txBody>
      </p:sp>
      <p:sp>
        <p:nvSpPr>
          <p:cNvPr id="31" name="矩形 30"/>
          <p:cNvSpPr/>
          <p:nvPr/>
        </p:nvSpPr>
        <p:spPr>
          <a:xfrm>
            <a:off x="8350692" y="787194"/>
            <a:ext cx="249299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做行动</a:t>
            </a:r>
            <a:endParaRPr lang="en-US" altLang="zh-CN" b="1" dirty="0">
              <a:solidFill>
                <a:srgbClr val="C7334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根据结果提出改进计划</a:t>
            </a:r>
          </a:p>
        </p:txBody>
      </p:sp>
      <p:sp>
        <p:nvSpPr>
          <p:cNvPr id="32" name="椭圆 31"/>
          <p:cNvSpPr/>
          <p:nvPr/>
        </p:nvSpPr>
        <p:spPr>
          <a:xfrm>
            <a:off x="2654415" y="5742325"/>
            <a:ext cx="603625" cy="603625"/>
          </a:xfrm>
          <a:prstGeom prst="ellipse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01</a:t>
            </a:r>
            <a:endParaRPr lang="zh-CN" altLang="en-US" b="1" dirty="0"/>
          </a:p>
        </p:txBody>
      </p:sp>
      <p:sp>
        <p:nvSpPr>
          <p:cNvPr id="33" name="椭圆 32"/>
          <p:cNvSpPr/>
          <p:nvPr/>
        </p:nvSpPr>
        <p:spPr>
          <a:xfrm>
            <a:off x="3381937" y="4979782"/>
            <a:ext cx="603625" cy="603625"/>
          </a:xfrm>
          <a:prstGeom prst="ellipse">
            <a:avLst/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02</a:t>
            </a:r>
            <a:endParaRPr lang="zh-CN" altLang="en-US" b="1" dirty="0"/>
          </a:p>
        </p:txBody>
      </p:sp>
      <p:sp>
        <p:nvSpPr>
          <p:cNvPr id="34" name="椭圆 33"/>
          <p:cNvSpPr/>
          <p:nvPr/>
        </p:nvSpPr>
        <p:spPr>
          <a:xfrm>
            <a:off x="4109459" y="4223397"/>
            <a:ext cx="603625" cy="603625"/>
          </a:xfrm>
          <a:prstGeom prst="ellipse">
            <a:avLst/>
          </a:prstGeom>
          <a:solidFill>
            <a:srgbClr val="5D73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03</a:t>
            </a:r>
            <a:endParaRPr lang="zh-CN" altLang="en-US" b="1" dirty="0"/>
          </a:p>
        </p:txBody>
      </p:sp>
      <p:sp>
        <p:nvSpPr>
          <p:cNvPr id="35" name="椭圆 34"/>
          <p:cNvSpPr/>
          <p:nvPr/>
        </p:nvSpPr>
        <p:spPr>
          <a:xfrm>
            <a:off x="4836981" y="3440471"/>
            <a:ext cx="603625" cy="603625"/>
          </a:xfrm>
          <a:prstGeom prst="ellipse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04</a:t>
            </a:r>
            <a:endParaRPr lang="zh-CN" altLang="en-US" b="1" dirty="0"/>
          </a:p>
        </p:txBody>
      </p:sp>
      <p:sp>
        <p:nvSpPr>
          <p:cNvPr id="36" name="椭圆 35"/>
          <p:cNvSpPr/>
          <p:nvPr/>
        </p:nvSpPr>
        <p:spPr>
          <a:xfrm>
            <a:off x="5564503" y="2774260"/>
            <a:ext cx="603625" cy="603625"/>
          </a:xfrm>
          <a:prstGeom prst="ellipse">
            <a:avLst/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05</a:t>
            </a:r>
            <a:endParaRPr lang="zh-CN" altLang="en-US" b="1" dirty="0"/>
          </a:p>
        </p:txBody>
      </p:sp>
      <p:sp>
        <p:nvSpPr>
          <p:cNvPr id="37" name="椭圆 36"/>
          <p:cNvSpPr/>
          <p:nvPr/>
        </p:nvSpPr>
        <p:spPr>
          <a:xfrm>
            <a:off x="6292025" y="2051856"/>
            <a:ext cx="603625" cy="603625"/>
          </a:xfrm>
          <a:prstGeom prst="ellipse">
            <a:avLst/>
          </a:prstGeom>
          <a:solidFill>
            <a:srgbClr val="5D73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06</a:t>
            </a:r>
            <a:endParaRPr lang="zh-CN" altLang="en-US" b="1" dirty="0"/>
          </a:p>
        </p:txBody>
      </p:sp>
      <p:sp>
        <p:nvSpPr>
          <p:cNvPr id="38" name="椭圆 37"/>
          <p:cNvSpPr/>
          <p:nvPr/>
        </p:nvSpPr>
        <p:spPr>
          <a:xfrm>
            <a:off x="7019547" y="1369773"/>
            <a:ext cx="603625" cy="603625"/>
          </a:xfrm>
          <a:prstGeom prst="ellipse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07</a:t>
            </a:r>
            <a:endParaRPr lang="zh-CN" altLang="en-US" b="1" dirty="0"/>
          </a:p>
        </p:txBody>
      </p:sp>
      <p:sp>
        <p:nvSpPr>
          <p:cNvPr id="39" name="椭圆 38"/>
          <p:cNvSpPr/>
          <p:nvPr/>
        </p:nvSpPr>
        <p:spPr>
          <a:xfrm>
            <a:off x="7747067" y="664035"/>
            <a:ext cx="603625" cy="603625"/>
          </a:xfrm>
          <a:prstGeom prst="ellipse">
            <a:avLst/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08</a:t>
            </a:r>
            <a:endParaRPr lang="zh-CN" altLang="en-US" b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0" y="4034788"/>
            <a:ext cx="12192000" cy="284549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 rot="4845649">
            <a:off x="73387" y="-179418"/>
            <a:ext cx="1078827" cy="742710"/>
            <a:chOff x="-304800" y="215384"/>
            <a:chExt cx="1078827" cy="742710"/>
          </a:xfrm>
        </p:grpSpPr>
        <p:sp>
          <p:nvSpPr>
            <p:cNvPr id="3" name="椭圆 2"/>
            <p:cNvSpPr/>
            <p:nvPr/>
          </p:nvSpPr>
          <p:spPr>
            <a:xfrm>
              <a:off x="-304800" y="215384"/>
              <a:ext cx="609600" cy="609600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 rot="8837013">
              <a:off x="-77883" y="488986"/>
              <a:ext cx="229584" cy="229583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5" name="椭圆 4"/>
            <p:cNvSpPr/>
            <p:nvPr/>
          </p:nvSpPr>
          <p:spPr>
            <a:xfrm rot="8837013">
              <a:off x="309897" y="817170"/>
              <a:ext cx="116606" cy="116606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6" name="等腰三角形 5"/>
            <p:cNvSpPr/>
            <p:nvPr/>
          </p:nvSpPr>
          <p:spPr>
            <a:xfrm rot="8700000">
              <a:off x="265825" y="566704"/>
              <a:ext cx="43616" cy="391390"/>
            </a:xfrm>
            <a:prstGeom prst="triangl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7" name="椭圆 6"/>
            <p:cNvSpPr/>
            <p:nvPr/>
          </p:nvSpPr>
          <p:spPr>
            <a:xfrm rot="8837013">
              <a:off x="611100" y="680937"/>
              <a:ext cx="162927" cy="162927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8" name="等腰三角形 7"/>
            <p:cNvSpPr/>
            <p:nvPr/>
          </p:nvSpPr>
          <p:spPr>
            <a:xfrm rot="4057443" flipH="1">
              <a:off x="508060" y="645858"/>
              <a:ext cx="27784" cy="358252"/>
            </a:xfrm>
            <a:prstGeom prst="triangl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</p:grpSp>
      <p:sp>
        <p:nvSpPr>
          <p:cNvPr id="9" name="矩形 8"/>
          <p:cNvSpPr/>
          <p:nvPr/>
        </p:nvSpPr>
        <p:spPr>
          <a:xfrm>
            <a:off x="726351" y="213824"/>
            <a:ext cx="3570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建立面向流程的考核体系</a:t>
            </a:r>
          </a:p>
        </p:txBody>
      </p:sp>
      <p:sp>
        <p:nvSpPr>
          <p:cNvPr id="40" name="矩形 39"/>
          <p:cNvSpPr/>
          <p:nvPr/>
        </p:nvSpPr>
        <p:spPr>
          <a:xfrm>
            <a:off x="1488351" y="1512463"/>
            <a:ext cx="2412000" cy="369332"/>
          </a:xfrm>
          <a:prstGeom prst="rect">
            <a:avLst/>
          </a:prstGeom>
          <a:solidFill>
            <a:srgbClr val="C73346"/>
          </a:solidFill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KPI【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关键业绩指标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1488351" y="2423315"/>
            <a:ext cx="2412000" cy="369332"/>
          </a:xfrm>
          <a:prstGeom prst="rect">
            <a:avLst/>
          </a:prstGeom>
          <a:solidFill>
            <a:srgbClr val="724F5F"/>
          </a:solidFill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BSC【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平衡计分卡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1488352" y="3390634"/>
            <a:ext cx="2412000" cy="369332"/>
          </a:xfrm>
          <a:prstGeom prst="rect">
            <a:avLst/>
          </a:prstGeom>
          <a:solidFill>
            <a:srgbClr val="5D7381"/>
          </a:solidFill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EVA【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经济增加值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4313608" y="1467675"/>
            <a:ext cx="902811" cy="3774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i="1" u="sng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操作控制</a:t>
            </a:r>
          </a:p>
        </p:txBody>
      </p:sp>
      <p:sp>
        <p:nvSpPr>
          <p:cNvPr id="46" name="矩形 45"/>
          <p:cNvSpPr/>
          <p:nvPr/>
        </p:nvSpPr>
        <p:spPr>
          <a:xfrm>
            <a:off x="5768608" y="1443214"/>
            <a:ext cx="902811" cy="3774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i="1" u="sng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计划导向</a:t>
            </a:r>
          </a:p>
        </p:txBody>
      </p:sp>
      <p:sp>
        <p:nvSpPr>
          <p:cNvPr id="47" name="矩形 46"/>
          <p:cNvSpPr/>
          <p:nvPr/>
        </p:nvSpPr>
        <p:spPr>
          <a:xfrm>
            <a:off x="7328210" y="1467675"/>
            <a:ext cx="1082348" cy="3774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i="1" u="sng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开拓扩展期</a:t>
            </a:r>
          </a:p>
        </p:txBody>
      </p:sp>
      <p:sp>
        <p:nvSpPr>
          <p:cNvPr id="48" name="矩形 47"/>
          <p:cNvSpPr/>
          <p:nvPr/>
        </p:nvSpPr>
        <p:spPr>
          <a:xfrm>
            <a:off x="9291838" y="1443214"/>
            <a:ext cx="1877437" cy="3774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i="1" u="sng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单一</a:t>
            </a:r>
            <a:r>
              <a:rPr lang="en-US" altLang="zh-CN" sz="1400" i="1" u="sng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400" i="1" u="sng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统一的业务结构</a:t>
            </a:r>
          </a:p>
        </p:txBody>
      </p:sp>
      <p:sp>
        <p:nvSpPr>
          <p:cNvPr id="49" name="矩形 48"/>
          <p:cNvSpPr/>
          <p:nvPr/>
        </p:nvSpPr>
        <p:spPr>
          <a:xfrm>
            <a:off x="4313608" y="2378527"/>
            <a:ext cx="902811" cy="3774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i="1" u="sng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战略控制</a:t>
            </a:r>
          </a:p>
        </p:txBody>
      </p:sp>
      <p:sp>
        <p:nvSpPr>
          <p:cNvPr id="50" name="矩形 49"/>
          <p:cNvSpPr/>
          <p:nvPr/>
        </p:nvSpPr>
        <p:spPr>
          <a:xfrm>
            <a:off x="4313608" y="3345846"/>
            <a:ext cx="902811" cy="3774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i="1" u="sng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财务控制</a:t>
            </a:r>
          </a:p>
        </p:txBody>
      </p:sp>
      <p:sp>
        <p:nvSpPr>
          <p:cNvPr id="51" name="矩形 50"/>
          <p:cNvSpPr/>
          <p:nvPr/>
        </p:nvSpPr>
        <p:spPr>
          <a:xfrm>
            <a:off x="5499304" y="2354066"/>
            <a:ext cx="1441420" cy="3774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i="1" u="sng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计划与结果结合</a:t>
            </a:r>
          </a:p>
        </p:txBody>
      </p:sp>
      <p:sp>
        <p:nvSpPr>
          <p:cNvPr id="52" name="矩形 51"/>
          <p:cNvSpPr/>
          <p:nvPr/>
        </p:nvSpPr>
        <p:spPr>
          <a:xfrm>
            <a:off x="7328210" y="2378527"/>
            <a:ext cx="1082348" cy="3774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i="1" u="sng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战略转型期</a:t>
            </a:r>
          </a:p>
        </p:txBody>
      </p:sp>
      <p:sp>
        <p:nvSpPr>
          <p:cNvPr id="53" name="矩形 52"/>
          <p:cNvSpPr/>
          <p:nvPr/>
        </p:nvSpPr>
        <p:spPr>
          <a:xfrm>
            <a:off x="9240542" y="2354066"/>
            <a:ext cx="1980029" cy="3774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i="1" u="sng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一元向多元的转变阶段</a:t>
            </a:r>
          </a:p>
        </p:txBody>
      </p:sp>
      <p:sp>
        <p:nvSpPr>
          <p:cNvPr id="54" name="矩形 53"/>
          <p:cNvSpPr/>
          <p:nvPr/>
        </p:nvSpPr>
        <p:spPr>
          <a:xfrm>
            <a:off x="5768608" y="3321385"/>
            <a:ext cx="902811" cy="3774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i="1" u="sng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结果导向</a:t>
            </a:r>
          </a:p>
        </p:txBody>
      </p:sp>
      <p:sp>
        <p:nvSpPr>
          <p:cNvPr id="55" name="矩形 54"/>
          <p:cNvSpPr/>
          <p:nvPr/>
        </p:nvSpPr>
        <p:spPr>
          <a:xfrm>
            <a:off x="7328210" y="3345846"/>
            <a:ext cx="1082348" cy="3774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i="1" u="sng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行业成熟期</a:t>
            </a:r>
          </a:p>
        </p:txBody>
      </p:sp>
      <p:sp>
        <p:nvSpPr>
          <p:cNvPr id="56" name="矩形 55"/>
          <p:cNvSpPr/>
          <p:nvPr/>
        </p:nvSpPr>
        <p:spPr>
          <a:xfrm>
            <a:off x="8971238" y="3321385"/>
            <a:ext cx="2518638" cy="3774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i="1" u="sng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多元业务结构，看中成本管理</a:t>
            </a:r>
          </a:p>
        </p:txBody>
      </p:sp>
      <p:cxnSp>
        <p:nvCxnSpPr>
          <p:cNvPr id="14" name="直接连接符 13"/>
          <p:cNvCxnSpPr/>
          <p:nvPr/>
        </p:nvCxnSpPr>
        <p:spPr>
          <a:xfrm>
            <a:off x="5241202" y="1436205"/>
            <a:ext cx="0" cy="2383936"/>
          </a:xfrm>
          <a:prstGeom prst="line">
            <a:avLst/>
          </a:prstGeom>
          <a:ln>
            <a:solidFill>
              <a:srgbClr val="724F5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接连接符 56"/>
          <p:cNvCxnSpPr/>
          <p:nvPr/>
        </p:nvCxnSpPr>
        <p:spPr>
          <a:xfrm>
            <a:off x="7048950" y="1436205"/>
            <a:ext cx="0" cy="2383936"/>
          </a:xfrm>
          <a:prstGeom prst="line">
            <a:avLst/>
          </a:prstGeom>
          <a:ln>
            <a:solidFill>
              <a:srgbClr val="724F5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连接符 57"/>
          <p:cNvCxnSpPr/>
          <p:nvPr/>
        </p:nvCxnSpPr>
        <p:spPr>
          <a:xfrm>
            <a:off x="8677271" y="1436205"/>
            <a:ext cx="0" cy="2383936"/>
          </a:xfrm>
          <a:prstGeom prst="line">
            <a:avLst/>
          </a:prstGeom>
          <a:ln>
            <a:solidFill>
              <a:srgbClr val="724F5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矩形 58"/>
          <p:cNvSpPr/>
          <p:nvPr/>
        </p:nvSpPr>
        <p:spPr>
          <a:xfrm>
            <a:off x="695037" y="1540228"/>
            <a:ext cx="646331" cy="217003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三大既有考核模式</a:t>
            </a:r>
          </a:p>
        </p:txBody>
      </p:sp>
      <p:sp>
        <p:nvSpPr>
          <p:cNvPr id="60" name="矩形 59"/>
          <p:cNvSpPr/>
          <p:nvPr/>
        </p:nvSpPr>
        <p:spPr>
          <a:xfrm>
            <a:off x="7578551" y="4884506"/>
            <a:ext cx="288791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三大既有考核模式将指标放在具体的岗位和个人上，面向流程的绩效考核提倡把指标放在协同团队中</a:t>
            </a:r>
          </a:p>
        </p:txBody>
      </p:sp>
      <p:sp>
        <p:nvSpPr>
          <p:cNvPr id="18" name="矩形 17"/>
          <p:cNvSpPr/>
          <p:nvPr/>
        </p:nvSpPr>
        <p:spPr>
          <a:xfrm>
            <a:off x="1507013" y="4162621"/>
            <a:ext cx="2789546" cy="4589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面向流程的考核体系强调</a:t>
            </a:r>
            <a:r>
              <a:rPr lang="en-US" altLang="zh-CN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</a:p>
        </p:txBody>
      </p:sp>
      <p:sp>
        <p:nvSpPr>
          <p:cNvPr id="22" name="椭圆 21"/>
          <p:cNvSpPr/>
          <p:nvPr/>
        </p:nvSpPr>
        <p:spPr>
          <a:xfrm>
            <a:off x="4742510" y="4738558"/>
            <a:ext cx="1455000" cy="1455000"/>
          </a:xfrm>
          <a:prstGeom prst="ellipse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椭圆 60"/>
          <p:cNvSpPr/>
          <p:nvPr/>
        </p:nvSpPr>
        <p:spPr>
          <a:xfrm>
            <a:off x="6074248" y="4717006"/>
            <a:ext cx="1455000" cy="1455000"/>
          </a:xfrm>
          <a:prstGeom prst="ellipse">
            <a:avLst/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等腰三角形 62"/>
          <p:cNvSpPr/>
          <p:nvPr/>
        </p:nvSpPr>
        <p:spPr>
          <a:xfrm rot="5400000">
            <a:off x="3748378" y="1593086"/>
            <a:ext cx="471043" cy="200082"/>
          </a:xfrm>
          <a:prstGeom prst="triangle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4" name="等腰三角形 63"/>
          <p:cNvSpPr/>
          <p:nvPr/>
        </p:nvSpPr>
        <p:spPr>
          <a:xfrm rot="5400000">
            <a:off x="3748378" y="2496687"/>
            <a:ext cx="471043" cy="200082"/>
          </a:xfrm>
          <a:prstGeom prst="triangle">
            <a:avLst/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5" name="等腰三角形 64"/>
          <p:cNvSpPr/>
          <p:nvPr/>
        </p:nvSpPr>
        <p:spPr>
          <a:xfrm rot="5400000">
            <a:off x="3762081" y="3488748"/>
            <a:ext cx="471043" cy="200082"/>
          </a:xfrm>
          <a:prstGeom prst="triangle">
            <a:avLst/>
          </a:prstGeom>
          <a:solidFill>
            <a:srgbClr val="5D73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6" name="左大括号 65"/>
          <p:cNvSpPr/>
          <p:nvPr/>
        </p:nvSpPr>
        <p:spPr>
          <a:xfrm>
            <a:off x="1258684" y="1650963"/>
            <a:ext cx="121441" cy="1937826"/>
          </a:xfrm>
          <a:prstGeom prst="leftBrace">
            <a:avLst/>
          </a:prstGeom>
          <a:ln w="28575">
            <a:solidFill>
              <a:srgbClr val="C733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7" name="矩形 66"/>
          <p:cNvSpPr/>
          <p:nvPr/>
        </p:nvSpPr>
        <p:spPr>
          <a:xfrm>
            <a:off x="1957634" y="4863011"/>
            <a:ext cx="2727975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将面向流程作为一个应用原则，渗透到三大既有考核体系中，形成面向流程的</a:t>
            </a:r>
            <a:r>
              <a:rPr lang="en-US" altLang="zh-CN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KPI</a:t>
            </a: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BSC</a:t>
            </a: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EVA</a:t>
            </a:r>
          </a:p>
        </p:txBody>
      </p:sp>
      <p:sp>
        <p:nvSpPr>
          <p:cNvPr id="68" name="矩形 67"/>
          <p:cNvSpPr/>
          <p:nvPr/>
        </p:nvSpPr>
        <p:spPr>
          <a:xfrm>
            <a:off x="4805330" y="5101086"/>
            <a:ext cx="13636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渗透到三大考核体系中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9" name="矩形 68"/>
          <p:cNvSpPr/>
          <p:nvPr/>
        </p:nvSpPr>
        <p:spPr>
          <a:xfrm>
            <a:off x="6197510" y="5108711"/>
            <a:ext cx="1363690" cy="787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将指标放在协同团队中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0" name="矩形 69"/>
          <p:cNvSpPr/>
          <p:nvPr/>
        </p:nvSpPr>
        <p:spPr>
          <a:xfrm>
            <a:off x="5228619" y="4757359"/>
            <a:ext cx="5171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</a:p>
        </p:txBody>
      </p:sp>
      <p:sp>
        <p:nvSpPr>
          <p:cNvPr id="71" name="矩形 70"/>
          <p:cNvSpPr/>
          <p:nvPr/>
        </p:nvSpPr>
        <p:spPr>
          <a:xfrm>
            <a:off x="6543192" y="4757359"/>
            <a:ext cx="517111" cy="418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0" y="-1420437"/>
            <a:ext cx="9173052" cy="9173052"/>
          </a:xfrm>
          <a:prstGeom prst="ellipse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>
            <a:off x="8434420" y="769072"/>
            <a:ext cx="2949467" cy="2949467"/>
          </a:xfrm>
          <a:prstGeom prst="ellipse">
            <a:avLst/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9056997" y="1630425"/>
            <a:ext cx="170431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  <a:endParaRPr lang="zh-CN" altLang="en-US" sz="9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8516283" y="850935"/>
            <a:ext cx="2785740" cy="2785740"/>
          </a:xfrm>
          <a:prstGeom prst="ellipse">
            <a:avLst/>
          </a:prstGeom>
          <a:noFill/>
          <a:ln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" name="组合 5"/>
          <p:cNvGrpSpPr/>
          <p:nvPr/>
        </p:nvGrpSpPr>
        <p:grpSpPr>
          <a:xfrm rot="3834603">
            <a:off x="9369290" y="1245780"/>
            <a:ext cx="701681" cy="769288"/>
            <a:chOff x="10531216" y="5336498"/>
            <a:chExt cx="1234921" cy="1353905"/>
          </a:xfrm>
          <a:solidFill>
            <a:schemeClr val="bg1"/>
          </a:solidFill>
        </p:grpSpPr>
        <p:sp>
          <p:nvSpPr>
            <p:cNvPr id="7" name="椭圆 6"/>
            <p:cNvSpPr/>
            <p:nvPr/>
          </p:nvSpPr>
          <p:spPr>
            <a:xfrm>
              <a:off x="10683987" y="6134836"/>
              <a:ext cx="555567" cy="55556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11483964" y="5530003"/>
              <a:ext cx="282173" cy="2821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等腰三角形 8"/>
            <p:cNvSpPr/>
            <p:nvPr/>
          </p:nvSpPr>
          <p:spPr>
            <a:xfrm rot="2864466">
              <a:off x="11175607" y="5587459"/>
              <a:ext cx="105546" cy="94712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椭圆 9"/>
            <p:cNvSpPr/>
            <p:nvPr/>
          </p:nvSpPr>
          <p:spPr>
            <a:xfrm>
              <a:off x="10531216" y="5336498"/>
              <a:ext cx="394265" cy="39426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等腰三角形 10"/>
            <p:cNvSpPr/>
            <p:nvPr/>
          </p:nvSpPr>
          <p:spPr>
            <a:xfrm rot="16820430" flipH="1">
              <a:off x="11082829" y="5117517"/>
              <a:ext cx="67235" cy="86693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2" name="矩形 11"/>
          <p:cNvSpPr/>
          <p:nvPr/>
        </p:nvSpPr>
        <p:spPr>
          <a:xfrm>
            <a:off x="496346" y="2055452"/>
            <a:ext cx="86111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指导具体流程的业务原则</a:t>
            </a:r>
          </a:p>
        </p:txBody>
      </p:sp>
      <p:cxnSp>
        <p:nvCxnSpPr>
          <p:cNvPr id="15" name="直接连接符 14"/>
          <p:cNvCxnSpPr/>
          <p:nvPr/>
        </p:nvCxnSpPr>
        <p:spPr>
          <a:xfrm>
            <a:off x="443780" y="3028635"/>
            <a:ext cx="7877654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695614" y="3166089"/>
            <a:ext cx="4622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流程的业务原则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面向战略的实现，流程原则的提炼与应用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5502573" y="3166089"/>
            <a:ext cx="2615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研发流程的业务原则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流程管理的思想原则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矩形 65"/>
          <p:cNvSpPr/>
          <p:nvPr/>
        </p:nvSpPr>
        <p:spPr>
          <a:xfrm>
            <a:off x="0" y="1406412"/>
            <a:ext cx="12192000" cy="54515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>
            <a:spLocks noChangeAspect="1"/>
          </p:cNvSpPr>
          <p:nvPr/>
        </p:nvSpPr>
        <p:spPr>
          <a:xfrm>
            <a:off x="1342463" y="4516828"/>
            <a:ext cx="1800000" cy="1800000"/>
          </a:xfrm>
          <a:prstGeom prst="ellipse">
            <a:avLst/>
          </a:prstGeom>
          <a:solidFill>
            <a:srgbClr val="926E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>
            <a:spLocks noChangeAspect="1"/>
          </p:cNvSpPr>
          <p:nvPr/>
        </p:nvSpPr>
        <p:spPr>
          <a:xfrm>
            <a:off x="2894604" y="4516828"/>
            <a:ext cx="1800000" cy="1800000"/>
          </a:xfrm>
          <a:prstGeom prst="ellipse">
            <a:avLst/>
          </a:prstGeom>
          <a:solidFill>
            <a:srgbClr val="5D73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1289612" y="4878819"/>
            <a:ext cx="1800493" cy="874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企业</a:t>
            </a:r>
            <a:endParaRPr lang="en-US" altLang="zh-CN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战略规划</a:t>
            </a:r>
          </a:p>
        </p:txBody>
      </p:sp>
      <p:cxnSp>
        <p:nvCxnSpPr>
          <p:cNvPr id="11" name="直接连接符 10"/>
          <p:cNvCxnSpPr>
            <a:stCxn id="6" idx="2"/>
            <a:endCxn id="25" idx="2"/>
          </p:cNvCxnSpPr>
          <p:nvPr/>
        </p:nvCxnSpPr>
        <p:spPr>
          <a:xfrm flipV="1">
            <a:off x="1342463" y="3108036"/>
            <a:ext cx="708159" cy="2308792"/>
          </a:xfrm>
          <a:prstGeom prst="line">
            <a:avLst/>
          </a:prstGeom>
          <a:ln>
            <a:solidFill>
              <a:srgbClr val="C7334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>
            <a:stCxn id="7" idx="6"/>
            <a:endCxn id="25" idx="6"/>
          </p:cNvCxnSpPr>
          <p:nvPr/>
        </p:nvCxnSpPr>
        <p:spPr>
          <a:xfrm flipH="1" flipV="1">
            <a:off x="3954373" y="3108036"/>
            <a:ext cx="740231" cy="2308792"/>
          </a:xfrm>
          <a:prstGeom prst="line">
            <a:avLst/>
          </a:prstGeom>
          <a:ln>
            <a:solidFill>
              <a:srgbClr val="C7334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矩形 2"/>
          <p:cNvSpPr/>
          <p:nvPr/>
        </p:nvSpPr>
        <p:spPr>
          <a:xfrm>
            <a:off x="3205521" y="4878819"/>
            <a:ext cx="1178165" cy="874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最佳</a:t>
            </a:r>
            <a:endParaRPr lang="en-US" altLang="zh-CN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实践提炼</a:t>
            </a:r>
          </a:p>
        </p:txBody>
      </p:sp>
      <p:sp>
        <p:nvSpPr>
          <p:cNvPr id="25" name="椭圆 24"/>
          <p:cNvSpPr/>
          <p:nvPr/>
        </p:nvSpPr>
        <p:spPr>
          <a:xfrm>
            <a:off x="2050622" y="2156160"/>
            <a:ext cx="1903751" cy="1903751"/>
          </a:xfrm>
          <a:prstGeom prst="ellipse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2122650" y="2907980"/>
            <a:ext cx="1723549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流程业务原则</a:t>
            </a:r>
          </a:p>
        </p:txBody>
      </p:sp>
      <p:sp>
        <p:nvSpPr>
          <p:cNvPr id="28" name="矩形 27"/>
          <p:cNvSpPr/>
          <p:nvPr/>
        </p:nvSpPr>
        <p:spPr>
          <a:xfrm>
            <a:off x="1398165" y="3923982"/>
            <a:ext cx="646331" cy="369332"/>
          </a:xfrm>
          <a:prstGeom prst="rect">
            <a:avLst/>
          </a:prstGeom>
          <a:solidFill>
            <a:srgbClr val="C73346"/>
          </a:solidFill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来源</a:t>
            </a:r>
          </a:p>
        </p:txBody>
      </p:sp>
      <p:sp>
        <p:nvSpPr>
          <p:cNvPr id="29" name="矩形 28"/>
          <p:cNvSpPr/>
          <p:nvPr/>
        </p:nvSpPr>
        <p:spPr>
          <a:xfrm>
            <a:off x="3846199" y="3923982"/>
            <a:ext cx="646331" cy="369332"/>
          </a:xfrm>
          <a:prstGeom prst="rect">
            <a:avLst/>
          </a:prstGeom>
          <a:solidFill>
            <a:srgbClr val="C73346"/>
          </a:solidFill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来源</a:t>
            </a:r>
          </a:p>
        </p:txBody>
      </p:sp>
      <p:sp>
        <p:nvSpPr>
          <p:cNvPr id="30" name="矩形 29"/>
          <p:cNvSpPr/>
          <p:nvPr/>
        </p:nvSpPr>
        <p:spPr>
          <a:xfrm>
            <a:off x="6451415" y="3396120"/>
            <a:ext cx="444980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各级经理人需学会面向原则的管理，主动提炼原则并告知下属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切忌口号化，空洞无物，把业务原则变成公司战略规划与具体流程日常工作之间衔接的桥梁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提炼日常化，并把提炼到的原则落实到各种管控措施中，以保障该原则得到执行</a:t>
            </a:r>
          </a:p>
        </p:txBody>
      </p:sp>
      <p:sp>
        <p:nvSpPr>
          <p:cNvPr id="31" name="矩形 30"/>
          <p:cNvSpPr/>
          <p:nvPr/>
        </p:nvSpPr>
        <p:spPr>
          <a:xfrm>
            <a:off x="7776072" y="2631148"/>
            <a:ext cx="1800493" cy="369332"/>
          </a:xfrm>
          <a:prstGeom prst="rect">
            <a:avLst/>
          </a:prstGeom>
          <a:solidFill>
            <a:srgbClr val="C73346"/>
          </a:solidFill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提炼时注意事项</a:t>
            </a:r>
          </a:p>
        </p:txBody>
      </p:sp>
      <p:grpSp>
        <p:nvGrpSpPr>
          <p:cNvPr id="65" name="组合 64"/>
          <p:cNvGrpSpPr/>
          <p:nvPr/>
        </p:nvGrpSpPr>
        <p:grpSpPr>
          <a:xfrm>
            <a:off x="3784680" y="250940"/>
            <a:ext cx="4588216" cy="646331"/>
            <a:chOff x="4187172" y="193850"/>
            <a:chExt cx="4588216" cy="646331"/>
          </a:xfrm>
        </p:grpSpPr>
        <p:sp>
          <p:nvSpPr>
            <p:cNvPr id="50" name="矩形 49"/>
            <p:cNvSpPr/>
            <p:nvPr/>
          </p:nvSpPr>
          <p:spPr>
            <a:xfrm>
              <a:off x="4544800" y="193850"/>
              <a:ext cx="3877985" cy="646331"/>
            </a:xfrm>
            <a:prstGeom prst="rect">
              <a:avLst/>
            </a:prstGeom>
            <a:noFill/>
            <a:ln>
              <a:solidFill>
                <a:srgbClr val="C73346"/>
              </a:solidFill>
              <a:prstDash val="dash"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400" b="1" dirty="0">
                  <a:solidFill>
                    <a:srgbClr val="C7334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流程的业务原则来源与提炼</a:t>
              </a:r>
            </a:p>
          </p:txBody>
        </p:sp>
        <p:grpSp>
          <p:nvGrpSpPr>
            <p:cNvPr id="51" name="组合 50"/>
            <p:cNvGrpSpPr/>
            <p:nvPr/>
          </p:nvGrpSpPr>
          <p:grpSpPr>
            <a:xfrm rot="19433338" flipV="1">
              <a:off x="4187172" y="297315"/>
              <a:ext cx="359719" cy="394378"/>
              <a:chOff x="10531216" y="5336498"/>
              <a:chExt cx="1234921" cy="1353905"/>
            </a:xfrm>
            <a:solidFill>
              <a:srgbClr val="C73346"/>
            </a:solidFill>
          </p:grpSpPr>
          <p:sp>
            <p:nvSpPr>
              <p:cNvPr id="52" name="椭圆 51"/>
              <p:cNvSpPr/>
              <p:nvPr/>
            </p:nvSpPr>
            <p:spPr>
              <a:xfrm>
                <a:off x="10683987" y="6134836"/>
                <a:ext cx="555567" cy="55556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3" name="椭圆 52"/>
              <p:cNvSpPr/>
              <p:nvPr/>
            </p:nvSpPr>
            <p:spPr>
              <a:xfrm>
                <a:off x="11483964" y="5530003"/>
                <a:ext cx="282173" cy="28217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4" name="等腰三角形 53"/>
              <p:cNvSpPr/>
              <p:nvPr/>
            </p:nvSpPr>
            <p:spPr>
              <a:xfrm rot="2864466">
                <a:off x="11175607" y="5587459"/>
                <a:ext cx="105546" cy="94712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5" name="椭圆 54"/>
              <p:cNvSpPr/>
              <p:nvPr/>
            </p:nvSpPr>
            <p:spPr>
              <a:xfrm>
                <a:off x="10531216" y="5336498"/>
                <a:ext cx="394265" cy="39426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6" name="等腰三角形 55"/>
              <p:cNvSpPr/>
              <p:nvPr/>
            </p:nvSpPr>
            <p:spPr>
              <a:xfrm rot="16820430" flipH="1">
                <a:off x="11082829" y="5117517"/>
                <a:ext cx="67235" cy="866931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8" name="组合 57"/>
            <p:cNvGrpSpPr/>
            <p:nvPr/>
          </p:nvGrpSpPr>
          <p:grpSpPr>
            <a:xfrm rot="2166662" flipH="1" flipV="1">
              <a:off x="8415669" y="297315"/>
              <a:ext cx="359719" cy="394378"/>
              <a:chOff x="10531216" y="5336498"/>
              <a:chExt cx="1234921" cy="1353905"/>
            </a:xfrm>
            <a:solidFill>
              <a:srgbClr val="C73346"/>
            </a:solidFill>
          </p:grpSpPr>
          <p:sp>
            <p:nvSpPr>
              <p:cNvPr id="59" name="椭圆 58"/>
              <p:cNvSpPr/>
              <p:nvPr/>
            </p:nvSpPr>
            <p:spPr>
              <a:xfrm>
                <a:off x="10683987" y="6134836"/>
                <a:ext cx="555567" cy="55556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60" name="椭圆 59"/>
              <p:cNvSpPr/>
              <p:nvPr/>
            </p:nvSpPr>
            <p:spPr>
              <a:xfrm>
                <a:off x="11483964" y="5530003"/>
                <a:ext cx="282173" cy="28217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61" name="等腰三角形 60"/>
              <p:cNvSpPr/>
              <p:nvPr/>
            </p:nvSpPr>
            <p:spPr>
              <a:xfrm rot="2864466">
                <a:off x="11175607" y="5587459"/>
                <a:ext cx="105546" cy="94712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62" name="椭圆 61"/>
              <p:cNvSpPr/>
              <p:nvPr/>
            </p:nvSpPr>
            <p:spPr>
              <a:xfrm>
                <a:off x="10531216" y="5336498"/>
                <a:ext cx="394265" cy="39426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63" name="等腰三角形 62"/>
              <p:cNvSpPr/>
              <p:nvPr/>
            </p:nvSpPr>
            <p:spPr>
              <a:xfrm rot="16820430" flipH="1">
                <a:off x="11082829" y="5117517"/>
                <a:ext cx="67235" cy="866931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67" name="矩形 66"/>
          <p:cNvSpPr/>
          <p:nvPr/>
        </p:nvSpPr>
        <p:spPr>
          <a:xfrm>
            <a:off x="0" y="1105006"/>
            <a:ext cx="7277100" cy="860560"/>
          </a:xfrm>
          <a:prstGeom prst="rect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0" y="1273361"/>
            <a:ext cx="6915150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流程的业务原则是指导流程流转的经验，是企业历史经验的沉淀</a:t>
            </a:r>
          </a:p>
        </p:txBody>
      </p:sp>
      <p:sp>
        <p:nvSpPr>
          <p:cNvPr id="68" name="矩形 67"/>
          <p:cNvSpPr/>
          <p:nvPr/>
        </p:nvSpPr>
        <p:spPr>
          <a:xfrm>
            <a:off x="6081300" y="2253673"/>
            <a:ext cx="5190037" cy="4063155"/>
          </a:xfrm>
          <a:prstGeom prst="rect">
            <a:avLst/>
          </a:prstGeom>
          <a:noFill/>
          <a:ln>
            <a:solidFill>
              <a:srgbClr val="C7334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1" name="椭圆 70"/>
          <p:cNvSpPr/>
          <p:nvPr/>
        </p:nvSpPr>
        <p:spPr>
          <a:xfrm>
            <a:off x="10196286" y="6080913"/>
            <a:ext cx="145142" cy="145142"/>
          </a:xfrm>
          <a:prstGeom prst="ellipse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2" name="椭圆 71"/>
          <p:cNvSpPr/>
          <p:nvPr/>
        </p:nvSpPr>
        <p:spPr>
          <a:xfrm>
            <a:off x="10416064" y="6080913"/>
            <a:ext cx="145142" cy="145142"/>
          </a:xfrm>
          <a:prstGeom prst="ellipse">
            <a:avLst/>
          </a:prstGeom>
          <a:solidFill>
            <a:srgbClr val="926E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3" name="椭圆 72"/>
          <p:cNvSpPr/>
          <p:nvPr/>
        </p:nvSpPr>
        <p:spPr>
          <a:xfrm>
            <a:off x="10635841" y="6080913"/>
            <a:ext cx="145142" cy="145142"/>
          </a:xfrm>
          <a:prstGeom prst="ellipse">
            <a:avLst/>
          </a:prstGeom>
          <a:solidFill>
            <a:srgbClr val="5D73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6581033"/>
            <a:ext cx="12192000" cy="276965"/>
          </a:xfrm>
          <a:prstGeom prst="rect">
            <a:avLst/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2423130" y="2111053"/>
            <a:ext cx="2068643" cy="2068643"/>
          </a:xfrm>
          <a:prstGeom prst="ellipse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4201516" y="2111053"/>
            <a:ext cx="2068643" cy="2068643"/>
          </a:xfrm>
          <a:prstGeom prst="ellipse">
            <a:avLst/>
          </a:prstGeom>
          <a:solidFill>
            <a:srgbClr val="5D73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5979902" y="2111053"/>
            <a:ext cx="2068643" cy="2068643"/>
          </a:xfrm>
          <a:prstGeom prst="ellipse">
            <a:avLst/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7758289" y="2111053"/>
            <a:ext cx="2068643" cy="2068643"/>
          </a:xfrm>
          <a:prstGeom prst="ellipse">
            <a:avLst/>
          </a:prstGeom>
          <a:solidFill>
            <a:srgbClr val="926E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文本框 18"/>
          <p:cNvSpPr txBox="1"/>
          <p:nvPr/>
        </p:nvSpPr>
        <p:spPr>
          <a:xfrm>
            <a:off x="3010477" y="2629828"/>
            <a:ext cx="7887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道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4856826" y="2669580"/>
            <a:ext cx="7887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7200">
                <a:solidFill>
                  <a:schemeClr val="bg1"/>
                </a:solidFill>
                <a:latin typeface="李旭科书法" panose="02000603000000000000" pitchFamily="2" charset="-122"/>
                <a:ea typeface="李旭科书法" panose="02000603000000000000" pitchFamily="2" charset="-122"/>
              </a:defRPr>
            </a:lvl1pPr>
          </a:lstStyle>
          <a:p>
            <a:r>
              <a:rPr lang="zh-CN" altLang="en-US" sz="4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法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6593786" y="2661396"/>
            <a:ext cx="7887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7200">
                <a:solidFill>
                  <a:schemeClr val="bg1"/>
                </a:solidFill>
                <a:latin typeface="李旭科书法" panose="02000603000000000000" pitchFamily="2" charset="-122"/>
                <a:ea typeface="李旭科书法" panose="02000603000000000000" pitchFamily="2" charset="-122"/>
              </a:defRPr>
            </a:lvl1pPr>
          </a:lstStyle>
          <a:p>
            <a:r>
              <a:rPr lang="zh-CN" altLang="en-US" sz="4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术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8394508" y="2646914"/>
            <a:ext cx="7887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7200">
                <a:solidFill>
                  <a:schemeClr val="bg1"/>
                </a:solidFill>
                <a:latin typeface="李旭科书法" panose="02000603000000000000" pitchFamily="2" charset="-122"/>
                <a:ea typeface="李旭科书法" panose="02000603000000000000" pitchFamily="2" charset="-122"/>
              </a:defRPr>
            </a:lvl1pPr>
          </a:lstStyle>
          <a:p>
            <a:r>
              <a:rPr lang="zh-CN" altLang="en-US" sz="4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器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323952" y="4704256"/>
            <a:ext cx="2930972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2300"/>
              </a:lnSpc>
            </a:pPr>
            <a:r>
              <a:rPr lang="zh-CN" altLang="en-US" sz="16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方向，规定了法的原则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2423130" y="731441"/>
            <a:ext cx="28014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lnSpc>
                <a:spcPts val="2300"/>
              </a:lnSpc>
              <a:defRPr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r">
              <a:lnSpc>
                <a:spcPct val="150000"/>
              </a:lnSpc>
            </a:pPr>
            <a:r>
              <a:rPr lang="zh-CN" altLang="en-US" sz="1600" dirty="0"/>
              <a:t>方向的具体体现，规定了术和器的内容和形式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7064731" y="4659992"/>
            <a:ext cx="27622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lnSpc>
                <a:spcPct val="150000"/>
              </a:lnSpc>
              <a:defRPr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/>
            <a:r>
              <a:rPr lang="zh-CN" altLang="en-US" sz="1600" dirty="0"/>
              <a:t>保证法的落实，规定了器的边界与功能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8802550" y="1150625"/>
            <a:ext cx="2320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lnSpc>
                <a:spcPct val="150000"/>
              </a:lnSpc>
              <a:defRPr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/>
            <a:r>
              <a:rPr lang="zh-CN" altLang="en-US" sz="1600" dirty="0"/>
              <a:t>技术手段实现管理目的</a:t>
            </a:r>
          </a:p>
        </p:txBody>
      </p:sp>
      <p:sp>
        <p:nvSpPr>
          <p:cNvPr id="2" name="矩形 1"/>
          <p:cNvSpPr/>
          <p:nvPr/>
        </p:nvSpPr>
        <p:spPr>
          <a:xfrm>
            <a:off x="1561355" y="4252641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sz="24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思想、观念</a:t>
            </a:r>
            <a:endParaRPr lang="en-US" altLang="zh-CN" sz="2400" b="1" dirty="0">
              <a:solidFill>
                <a:srgbClr val="C7334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548935" y="1576377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sz="24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制度、规则</a:t>
            </a:r>
            <a:endParaRPr lang="en-US" altLang="zh-CN" sz="2400" b="1" dirty="0">
              <a:solidFill>
                <a:srgbClr val="C7334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032525" y="4282247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方法和手段</a:t>
            </a:r>
            <a:endParaRPr lang="en-US" altLang="zh-CN" sz="2400" b="1" dirty="0">
              <a:solidFill>
                <a:srgbClr val="C7334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802550" y="1553927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sz="24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软件和工具</a:t>
            </a:r>
            <a:endParaRPr lang="en-US" altLang="zh-CN" sz="2400" b="1" dirty="0">
              <a:solidFill>
                <a:srgbClr val="C7334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3438141" y="4284581"/>
            <a:ext cx="0" cy="1080000"/>
          </a:xfrm>
          <a:prstGeom prst="line">
            <a:avLst/>
          </a:prstGeom>
          <a:ln w="28575">
            <a:solidFill>
              <a:srgbClr val="DE6564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>
            <a:off x="5272484" y="910882"/>
            <a:ext cx="0" cy="1080000"/>
          </a:xfrm>
          <a:prstGeom prst="line">
            <a:avLst/>
          </a:prstGeom>
          <a:ln w="28575">
            <a:solidFill>
              <a:srgbClr val="C73346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>
            <a:off x="6976201" y="4282247"/>
            <a:ext cx="0" cy="1080000"/>
          </a:xfrm>
          <a:prstGeom prst="line">
            <a:avLst/>
          </a:prstGeom>
          <a:ln w="28575">
            <a:solidFill>
              <a:srgbClr val="C73346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>
            <a:off x="8792610" y="933898"/>
            <a:ext cx="0" cy="1080000"/>
          </a:xfrm>
          <a:prstGeom prst="line">
            <a:avLst/>
          </a:prstGeom>
          <a:ln w="28575">
            <a:solidFill>
              <a:srgbClr val="C73346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组合 36"/>
          <p:cNvGrpSpPr/>
          <p:nvPr/>
        </p:nvGrpSpPr>
        <p:grpSpPr>
          <a:xfrm>
            <a:off x="11249102" y="5703065"/>
            <a:ext cx="701681" cy="769288"/>
            <a:chOff x="10531216" y="5336498"/>
            <a:chExt cx="1234921" cy="1353905"/>
          </a:xfrm>
          <a:solidFill>
            <a:srgbClr val="C73346"/>
          </a:solidFill>
        </p:grpSpPr>
        <p:sp>
          <p:nvSpPr>
            <p:cNvPr id="38" name="椭圆 37"/>
            <p:cNvSpPr/>
            <p:nvPr/>
          </p:nvSpPr>
          <p:spPr>
            <a:xfrm>
              <a:off x="10683987" y="6134836"/>
              <a:ext cx="555567" cy="55556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39" name="椭圆 38"/>
            <p:cNvSpPr/>
            <p:nvPr/>
          </p:nvSpPr>
          <p:spPr>
            <a:xfrm>
              <a:off x="11483964" y="5530003"/>
              <a:ext cx="282173" cy="2821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40" name="等腰三角形 39"/>
            <p:cNvSpPr/>
            <p:nvPr/>
          </p:nvSpPr>
          <p:spPr>
            <a:xfrm rot="2864466">
              <a:off x="11175607" y="5587459"/>
              <a:ext cx="105546" cy="94712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41" name="椭圆 40"/>
            <p:cNvSpPr/>
            <p:nvPr/>
          </p:nvSpPr>
          <p:spPr>
            <a:xfrm>
              <a:off x="10531216" y="5336498"/>
              <a:ext cx="394265" cy="39426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42" name="等腰三角形 41"/>
            <p:cNvSpPr/>
            <p:nvPr/>
          </p:nvSpPr>
          <p:spPr>
            <a:xfrm rot="16820430" flipH="1">
              <a:off x="11082829" y="5117517"/>
              <a:ext cx="67235" cy="86693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组合 42"/>
          <p:cNvGrpSpPr/>
          <p:nvPr/>
        </p:nvGrpSpPr>
        <p:grpSpPr>
          <a:xfrm>
            <a:off x="1539540" y="2152335"/>
            <a:ext cx="8823661" cy="2932950"/>
            <a:chOff x="2871773" y="2430606"/>
            <a:chExt cx="6285659" cy="2089328"/>
          </a:xfrm>
        </p:grpSpPr>
        <p:sp>
          <p:nvSpPr>
            <p:cNvPr id="23" name="椭圆 22"/>
            <p:cNvSpPr/>
            <p:nvPr/>
          </p:nvSpPr>
          <p:spPr>
            <a:xfrm>
              <a:off x="2871773" y="2618477"/>
              <a:ext cx="1672381" cy="1672381"/>
            </a:xfrm>
            <a:prstGeom prst="ellipse">
              <a:avLst/>
            </a:prstGeom>
            <a:solidFill>
              <a:srgbClr val="5D73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 dirty="0">
                <a:solidFill>
                  <a:srgbClr val="040A24"/>
                </a:solidFill>
              </a:endParaRPr>
            </a:p>
          </p:txBody>
        </p:sp>
        <p:sp>
          <p:nvSpPr>
            <p:cNvPr id="24" name="椭圆 23"/>
            <p:cNvSpPr/>
            <p:nvPr/>
          </p:nvSpPr>
          <p:spPr>
            <a:xfrm>
              <a:off x="4409532" y="2618477"/>
              <a:ext cx="1672381" cy="1672381"/>
            </a:xfrm>
            <a:prstGeom prst="ellipse">
              <a:avLst/>
            </a:prstGeom>
            <a:solidFill>
              <a:srgbClr val="724F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 dirty="0">
                <a:solidFill>
                  <a:srgbClr val="040A24"/>
                </a:solidFill>
              </a:endParaRPr>
            </a:p>
          </p:txBody>
        </p:sp>
        <p:sp>
          <p:nvSpPr>
            <p:cNvPr id="25" name="椭圆 24"/>
            <p:cNvSpPr/>
            <p:nvPr/>
          </p:nvSpPr>
          <p:spPr>
            <a:xfrm>
              <a:off x="5947291" y="2618477"/>
              <a:ext cx="1672381" cy="1672381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 dirty="0">
                <a:solidFill>
                  <a:srgbClr val="040A24"/>
                </a:solidFill>
              </a:endParaRPr>
            </a:p>
          </p:txBody>
        </p:sp>
        <p:sp>
          <p:nvSpPr>
            <p:cNvPr id="26" name="椭圆 25"/>
            <p:cNvSpPr/>
            <p:nvPr/>
          </p:nvSpPr>
          <p:spPr>
            <a:xfrm>
              <a:off x="7485051" y="2618477"/>
              <a:ext cx="1672381" cy="1672381"/>
            </a:xfrm>
            <a:prstGeom prst="ellipse">
              <a:avLst/>
            </a:prstGeom>
            <a:solidFill>
              <a:srgbClr val="926E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 dirty="0">
                <a:solidFill>
                  <a:srgbClr val="040A24"/>
                </a:solidFill>
              </a:endParaRPr>
            </a:p>
          </p:txBody>
        </p:sp>
        <p:sp>
          <p:nvSpPr>
            <p:cNvPr id="29" name="椭圆 28"/>
            <p:cNvSpPr/>
            <p:nvPr/>
          </p:nvSpPr>
          <p:spPr>
            <a:xfrm>
              <a:off x="2949869" y="2439059"/>
              <a:ext cx="502348" cy="502348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40A24"/>
                </a:solidFill>
              </a:endParaRPr>
            </a:p>
          </p:txBody>
        </p:sp>
        <p:sp>
          <p:nvSpPr>
            <p:cNvPr id="32" name="椭圆 31"/>
            <p:cNvSpPr/>
            <p:nvPr/>
          </p:nvSpPr>
          <p:spPr>
            <a:xfrm>
              <a:off x="4962779" y="4017586"/>
              <a:ext cx="502348" cy="502348"/>
            </a:xfrm>
            <a:prstGeom prst="ellipse">
              <a:avLst/>
            </a:prstGeom>
            <a:solidFill>
              <a:srgbClr val="5D73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40A24"/>
                </a:solidFill>
              </a:endParaRPr>
            </a:p>
          </p:txBody>
        </p:sp>
        <p:sp>
          <p:nvSpPr>
            <p:cNvPr id="35" name="椭圆 34"/>
            <p:cNvSpPr/>
            <p:nvPr/>
          </p:nvSpPr>
          <p:spPr>
            <a:xfrm>
              <a:off x="6474466" y="2430606"/>
              <a:ext cx="502348" cy="502348"/>
            </a:xfrm>
            <a:prstGeom prst="ellipse">
              <a:avLst/>
            </a:prstGeom>
            <a:solidFill>
              <a:srgbClr val="724F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40A24"/>
                </a:solidFill>
              </a:endParaRPr>
            </a:p>
          </p:txBody>
        </p:sp>
        <p:sp>
          <p:nvSpPr>
            <p:cNvPr id="38" name="椭圆 37"/>
            <p:cNvSpPr/>
            <p:nvPr/>
          </p:nvSpPr>
          <p:spPr>
            <a:xfrm>
              <a:off x="8060085" y="4017586"/>
              <a:ext cx="502348" cy="502348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40A24"/>
                </a:solidFill>
              </a:endParaRPr>
            </a:p>
          </p:txBody>
        </p:sp>
        <p:sp>
          <p:nvSpPr>
            <p:cNvPr id="39" name="内容占位符 2"/>
            <p:cNvSpPr txBox="1"/>
            <p:nvPr/>
          </p:nvSpPr>
          <p:spPr>
            <a:xfrm>
              <a:off x="3039002" y="2546191"/>
              <a:ext cx="571500" cy="263099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>
                <a:defRPr kumimoji="1" b="1">
                  <a:solidFill>
                    <a:schemeClr val="bg1"/>
                  </a:solidFill>
                </a:defRPr>
              </a:lvl1pPr>
            </a:lstStyle>
            <a:p>
              <a:r>
                <a:rPr lang="en-US" altLang="zh-CN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01</a:t>
              </a:r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0" name="内容占位符 2"/>
            <p:cNvSpPr txBox="1"/>
            <p:nvPr/>
          </p:nvSpPr>
          <p:spPr>
            <a:xfrm>
              <a:off x="5070807" y="4153663"/>
              <a:ext cx="571500" cy="263099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>
                <a:defRPr kumimoji="1" b="1">
                  <a:solidFill>
                    <a:schemeClr val="bg1"/>
                  </a:solidFill>
                </a:defRPr>
              </a:lvl1pPr>
            </a:lstStyle>
            <a:p>
              <a:r>
                <a:rPr lang="en-US" altLang="zh-CN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02</a:t>
              </a:r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" name="内容占位符 2"/>
            <p:cNvSpPr txBox="1"/>
            <p:nvPr/>
          </p:nvSpPr>
          <p:spPr>
            <a:xfrm>
              <a:off x="6558992" y="2514763"/>
              <a:ext cx="571500" cy="263099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>
                <a:defRPr kumimoji="1" b="1">
                  <a:solidFill>
                    <a:schemeClr val="bg1"/>
                  </a:solidFill>
                </a:defRPr>
              </a:lvl1pPr>
            </a:lstStyle>
            <a:p>
              <a:r>
                <a:rPr lang="en-US" altLang="zh-CN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03</a:t>
              </a:r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" name="内容占位符 2"/>
            <p:cNvSpPr txBox="1"/>
            <p:nvPr/>
          </p:nvSpPr>
          <p:spPr>
            <a:xfrm>
              <a:off x="8141507" y="4138373"/>
              <a:ext cx="571500" cy="263099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>
                <a:defRPr kumimoji="1" b="1">
                  <a:solidFill>
                    <a:schemeClr val="bg1"/>
                  </a:solidFill>
                </a:defRPr>
              </a:lvl1pPr>
            </a:lstStyle>
            <a:p>
              <a:r>
                <a:rPr lang="en-US" altLang="zh-CN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04</a:t>
              </a:r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" name="矩形 3"/>
          <p:cNvSpPr/>
          <p:nvPr/>
        </p:nvSpPr>
        <p:spPr>
          <a:xfrm>
            <a:off x="4333352" y="383044"/>
            <a:ext cx="3451586" cy="64633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业务原则提炼时</a:t>
            </a:r>
            <a:r>
              <a:rPr lang="en-US" altLang="zh-CN" sz="24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4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种行为</a:t>
            </a:r>
          </a:p>
        </p:txBody>
      </p:sp>
      <p:sp>
        <p:nvSpPr>
          <p:cNvPr id="6" name="矩形 5"/>
          <p:cNvSpPr/>
          <p:nvPr/>
        </p:nvSpPr>
        <p:spPr>
          <a:xfrm>
            <a:off x="4142308" y="460490"/>
            <a:ext cx="3877985" cy="581057"/>
          </a:xfrm>
          <a:prstGeom prst="rect">
            <a:avLst/>
          </a:prstGeom>
          <a:noFill/>
          <a:ln>
            <a:solidFill>
              <a:srgbClr val="C73346"/>
            </a:solidFill>
            <a:prstDash val="dash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zh-CN" altLang="en-US" sz="2400" b="1" dirty="0">
              <a:solidFill>
                <a:srgbClr val="C7334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 rot="19433338" flipV="1">
            <a:off x="3784680" y="563955"/>
            <a:ext cx="359719" cy="394378"/>
            <a:chOff x="10531216" y="5336498"/>
            <a:chExt cx="1234921" cy="1353905"/>
          </a:xfrm>
          <a:solidFill>
            <a:srgbClr val="C73346"/>
          </a:solidFill>
        </p:grpSpPr>
        <p:sp>
          <p:nvSpPr>
            <p:cNvPr id="14" name="椭圆 13"/>
            <p:cNvSpPr/>
            <p:nvPr/>
          </p:nvSpPr>
          <p:spPr>
            <a:xfrm>
              <a:off x="10683987" y="6134836"/>
              <a:ext cx="555567" cy="55556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5" name="椭圆 14"/>
            <p:cNvSpPr/>
            <p:nvPr/>
          </p:nvSpPr>
          <p:spPr>
            <a:xfrm>
              <a:off x="11483964" y="5530003"/>
              <a:ext cx="282173" cy="2821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6" name="等腰三角形 15"/>
            <p:cNvSpPr/>
            <p:nvPr/>
          </p:nvSpPr>
          <p:spPr>
            <a:xfrm rot="2864466">
              <a:off x="11175607" y="5587459"/>
              <a:ext cx="105546" cy="94712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7" name="椭圆 16"/>
            <p:cNvSpPr/>
            <p:nvPr/>
          </p:nvSpPr>
          <p:spPr>
            <a:xfrm>
              <a:off x="10531216" y="5336498"/>
              <a:ext cx="394265" cy="39426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8" name="等腰三角形 17"/>
            <p:cNvSpPr/>
            <p:nvPr/>
          </p:nvSpPr>
          <p:spPr>
            <a:xfrm rot="16820430" flipH="1">
              <a:off x="11082829" y="5117517"/>
              <a:ext cx="67235" cy="86693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 rot="2166662" flipH="1" flipV="1">
            <a:off x="8013177" y="563955"/>
            <a:ext cx="359719" cy="394378"/>
            <a:chOff x="10531216" y="5336498"/>
            <a:chExt cx="1234921" cy="1353905"/>
          </a:xfrm>
          <a:solidFill>
            <a:srgbClr val="C73346"/>
          </a:solidFill>
        </p:grpSpPr>
        <p:sp>
          <p:nvSpPr>
            <p:cNvPr id="9" name="椭圆 8"/>
            <p:cNvSpPr/>
            <p:nvPr/>
          </p:nvSpPr>
          <p:spPr>
            <a:xfrm>
              <a:off x="10683987" y="6134836"/>
              <a:ext cx="555567" cy="55556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0" name="椭圆 9"/>
            <p:cNvSpPr/>
            <p:nvPr/>
          </p:nvSpPr>
          <p:spPr>
            <a:xfrm>
              <a:off x="11483964" y="5530003"/>
              <a:ext cx="282173" cy="2821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1" name="等腰三角形 10"/>
            <p:cNvSpPr/>
            <p:nvPr/>
          </p:nvSpPr>
          <p:spPr>
            <a:xfrm rot="2864466">
              <a:off x="11175607" y="5587459"/>
              <a:ext cx="105546" cy="94712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2" name="椭圆 11"/>
            <p:cNvSpPr/>
            <p:nvPr/>
          </p:nvSpPr>
          <p:spPr>
            <a:xfrm>
              <a:off x="10531216" y="5336498"/>
              <a:ext cx="394265" cy="39426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3" name="等腰三角形 12"/>
            <p:cNvSpPr/>
            <p:nvPr/>
          </p:nvSpPr>
          <p:spPr>
            <a:xfrm rot="16820430" flipH="1">
              <a:off x="11082829" y="5117517"/>
              <a:ext cx="67235" cy="86693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</p:grpSp>
      <p:sp>
        <p:nvSpPr>
          <p:cNvPr id="19" name="矩形 18"/>
          <p:cNvSpPr/>
          <p:nvPr/>
        </p:nvSpPr>
        <p:spPr>
          <a:xfrm>
            <a:off x="1679638" y="3301424"/>
            <a:ext cx="1980029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从不知道到知道</a:t>
            </a:r>
          </a:p>
        </p:txBody>
      </p:sp>
      <p:sp>
        <p:nvSpPr>
          <p:cNvPr id="20" name="矩形 19"/>
          <p:cNvSpPr/>
          <p:nvPr/>
        </p:nvSpPr>
        <p:spPr>
          <a:xfrm>
            <a:off x="3975129" y="3301424"/>
            <a:ext cx="1723549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从知道到做到</a:t>
            </a:r>
          </a:p>
        </p:txBody>
      </p:sp>
      <p:sp>
        <p:nvSpPr>
          <p:cNvPr id="21" name="矩形 20"/>
          <p:cNvSpPr/>
          <p:nvPr/>
        </p:nvSpPr>
        <p:spPr>
          <a:xfrm>
            <a:off x="8408405" y="2806288"/>
            <a:ext cx="1631487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从企业知道并做到，到客户知道</a:t>
            </a:r>
          </a:p>
        </p:txBody>
      </p:sp>
      <p:sp>
        <p:nvSpPr>
          <p:cNvPr id="22" name="矩形 21"/>
          <p:cNvSpPr/>
          <p:nvPr/>
        </p:nvSpPr>
        <p:spPr>
          <a:xfrm>
            <a:off x="6075756" y="2949923"/>
            <a:ext cx="1853396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形成一种发现并解决问题的长效机制</a:t>
            </a:r>
          </a:p>
        </p:txBody>
      </p:sp>
      <p:sp>
        <p:nvSpPr>
          <p:cNvPr id="44" name="矩形 43"/>
          <p:cNvSpPr/>
          <p:nvPr/>
        </p:nvSpPr>
        <p:spPr>
          <a:xfrm>
            <a:off x="0" y="6581033"/>
            <a:ext cx="12192000" cy="276965"/>
          </a:xfrm>
          <a:prstGeom prst="rect">
            <a:avLst/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733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113358" y="552131"/>
            <a:ext cx="3877985" cy="646331"/>
          </a:xfrm>
          <a:prstGeom prst="rect">
            <a:avLst/>
          </a:prstGeom>
          <a:noFill/>
          <a:ln>
            <a:solidFill>
              <a:schemeClr val="bg1"/>
            </a:solidFill>
            <a:prstDash val="dash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 rot="19433338" flipV="1">
            <a:off x="755730" y="655596"/>
            <a:ext cx="359719" cy="394378"/>
            <a:chOff x="10531216" y="5336498"/>
            <a:chExt cx="1234921" cy="1353905"/>
          </a:xfrm>
          <a:solidFill>
            <a:schemeClr val="bg1"/>
          </a:solidFill>
        </p:grpSpPr>
        <p:sp>
          <p:nvSpPr>
            <p:cNvPr id="13" name="椭圆 12"/>
            <p:cNvSpPr/>
            <p:nvPr/>
          </p:nvSpPr>
          <p:spPr>
            <a:xfrm>
              <a:off x="10683987" y="6134836"/>
              <a:ext cx="555567" cy="55556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4" name="椭圆 13"/>
            <p:cNvSpPr/>
            <p:nvPr/>
          </p:nvSpPr>
          <p:spPr>
            <a:xfrm>
              <a:off x="11483964" y="5530003"/>
              <a:ext cx="282173" cy="2821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5" name="等腰三角形 14"/>
            <p:cNvSpPr/>
            <p:nvPr/>
          </p:nvSpPr>
          <p:spPr>
            <a:xfrm rot="2864466">
              <a:off x="11175607" y="5587459"/>
              <a:ext cx="105546" cy="94712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6" name="椭圆 15"/>
            <p:cNvSpPr/>
            <p:nvPr/>
          </p:nvSpPr>
          <p:spPr>
            <a:xfrm>
              <a:off x="10531216" y="5336498"/>
              <a:ext cx="394265" cy="39426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7" name="等腰三角形 16"/>
            <p:cNvSpPr/>
            <p:nvPr/>
          </p:nvSpPr>
          <p:spPr>
            <a:xfrm rot="16820430" flipH="1">
              <a:off x="11082829" y="5117517"/>
              <a:ext cx="67235" cy="86693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 rot="2166662" flipH="1" flipV="1">
            <a:off x="4984227" y="655596"/>
            <a:ext cx="359719" cy="394378"/>
            <a:chOff x="10531216" y="5336498"/>
            <a:chExt cx="1234921" cy="1353905"/>
          </a:xfrm>
          <a:solidFill>
            <a:schemeClr val="bg1"/>
          </a:solidFill>
        </p:grpSpPr>
        <p:sp>
          <p:nvSpPr>
            <p:cNvPr id="8" name="椭圆 7"/>
            <p:cNvSpPr/>
            <p:nvPr/>
          </p:nvSpPr>
          <p:spPr>
            <a:xfrm>
              <a:off x="10683987" y="6134836"/>
              <a:ext cx="555567" cy="55556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11483964" y="5530003"/>
              <a:ext cx="282173" cy="2821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0" name="等腰三角形 9"/>
            <p:cNvSpPr/>
            <p:nvPr/>
          </p:nvSpPr>
          <p:spPr>
            <a:xfrm rot="2864466">
              <a:off x="11175607" y="5587459"/>
              <a:ext cx="105546" cy="94712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1" name="椭圆 10"/>
            <p:cNvSpPr/>
            <p:nvPr/>
          </p:nvSpPr>
          <p:spPr>
            <a:xfrm>
              <a:off x="10531216" y="5336498"/>
              <a:ext cx="394265" cy="39426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2" name="等腰三角形 11"/>
            <p:cNvSpPr/>
            <p:nvPr/>
          </p:nvSpPr>
          <p:spPr>
            <a:xfrm rot="16820430" flipH="1">
              <a:off x="11082829" y="5117517"/>
              <a:ext cx="67235" cy="86693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</p:grpSp>
      <p:sp>
        <p:nvSpPr>
          <p:cNvPr id="18" name="矩形 17"/>
          <p:cNvSpPr/>
          <p:nvPr/>
        </p:nvSpPr>
        <p:spPr>
          <a:xfrm>
            <a:off x="1572510" y="517586"/>
            <a:ext cx="2954655" cy="64633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流程管理的思想原则</a:t>
            </a:r>
          </a:p>
        </p:txBody>
      </p:sp>
      <p:sp>
        <p:nvSpPr>
          <p:cNvPr id="3" name="圆角矩形 2"/>
          <p:cNvSpPr/>
          <p:nvPr/>
        </p:nvSpPr>
        <p:spPr>
          <a:xfrm>
            <a:off x="1113358" y="1363034"/>
            <a:ext cx="2810942" cy="5939466"/>
          </a:xfrm>
          <a:prstGeom prst="roundRect">
            <a:avLst>
              <a:gd name="adj" fmla="val 898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1" name="矩形 20"/>
          <p:cNvSpPr/>
          <p:nvPr/>
        </p:nvSpPr>
        <p:spPr>
          <a:xfrm>
            <a:off x="1538255" y="1516612"/>
            <a:ext cx="1961148" cy="700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组织结构以产出为中心而非以任务为中心</a:t>
            </a:r>
          </a:p>
        </p:txBody>
      </p:sp>
      <p:sp>
        <p:nvSpPr>
          <p:cNvPr id="20" name="圆角矩形 19"/>
          <p:cNvSpPr/>
          <p:nvPr/>
        </p:nvSpPr>
        <p:spPr>
          <a:xfrm>
            <a:off x="1215226" y="2370766"/>
            <a:ext cx="2607206" cy="5508975"/>
          </a:xfrm>
          <a:prstGeom prst="roundRect">
            <a:avLst>
              <a:gd name="adj" fmla="val 8986"/>
            </a:avLst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" name="矩形 1"/>
          <p:cNvSpPr/>
          <p:nvPr/>
        </p:nvSpPr>
        <p:spPr>
          <a:xfrm>
            <a:off x="1538255" y="2513230"/>
            <a:ext cx="1961148" cy="700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让那些需要得到流程产出的人自己执行流程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圆角矩形 21"/>
          <p:cNvSpPr/>
          <p:nvPr/>
        </p:nvSpPr>
        <p:spPr>
          <a:xfrm>
            <a:off x="1336536" y="5022221"/>
            <a:ext cx="2289483" cy="4837632"/>
          </a:xfrm>
          <a:prstGeom prst="roundRect">
            <a:avLst>
              <a:gd name="adj" fmla="val 898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1645566" y="5152383"/>
            <a:ext cx="166147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将信息处理工作纳入到信息实际中去</a:t>
            </a:r>
          </a:p>
        </p:txBody>
      </p:sp>
      <p:sp>
        <p:nvSpPr>
          <p:cNvPr id="23" name="圆角矩形 22"/>
          <p:cNvSpPr/>
          <p:nvPr/>
        </p:nvSpPr>
        <p:spPr>
          <a:xfrm>
            <a:off x="4125352" y="1800069"/>
            <a:ext cx="2810942" cy="5939466"/>
          </a:xfrm>
          <a:prstGeom prst="roundRect">
            <a:avLst>
              <a:gd name="adj" fmla="val 898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4" name="矩形 23"/>
          <p:cNvSpPr/>
          <p:nvPr/>
        </p:nvSpPr>
        <p:spPr>
          <a:xfrm>
            <a:off x="4145461" y="1880441"/>
            <a:ext cx="2746493" cy="377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将分散在各地的资源视为一体</a:t>
            </a:r>
            <a:endParaRPr lang="en-US" altLang="zh-CN" sz="1400" dirty="0">
              <a:solidFill>
                <a:srgbClr val="724F5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圆角矩形 24"/>
          <p:cNvSpPr/>
          <p:nvPr/>
        </p:nvSpPr>
        <p:spPr>
          <a:xfrm>
            <a:off x="4313022" y="4111582"/>
            <a:ext cx="2435601" cy="5146377"/>
          </a:xfrm>
          <a:prstGeom prst="roundRect">
            <a:avLst>
              <a:gd name="adj" fmla="val 8986"/>
            </a:avLst>
          </a:prstGeom>
          <a:solidFill>
            <a:srgbClr val="5D73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6" name="矩形 25"/>
          <p:cNvSpPr/>
          <p:nvPr/>
        </p:nvSpPr>
        <p:spPr>
          <a:xfrm>
            <a:off x="4476314" y="4159250"/>
            <a:ext cx="213600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将并行工作联系起来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而不仅仅是联系产出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圆角矩形 26"/>
          <p:cNvSpPr/>
          <p:nvPr/>
        </p:nvSpPr>
        <p:spPr>
          <a:xfrm>
            <a:off x="7137345" y="284813"/>
            <a:ext cx="3663621" cy="7535094"/>
          </a:xfrm>
          <a:prstGeom prst="roundRect">
            <a:avLst>
              <a:gd name="adj" fmla="val 898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8" name="矩形 27"/>
          <p:cNvSpPr/>
          <p:nvPr/>
        </p:nvSpPr>
        <p:spPr>
          <a:xfrm>
            <a:off x="7340631" y="342236"/>
            <a:ext cx="319745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让决策点靠近执行的地方，在业务流程中建立控制机制</a:t>
            </a:r>
          </a:p>
        </p:txBody>
      </p:sp>
      <p:sp>
        <p:nvSpPr>
          <p:cNvPr id="30" name="圆角矩形 29"/>
          <p:cNvSpPr/>
          <p:nvPr/>
        </p:nvSpPr>
        <p:spPr>
          <a:xfrm>
            <a:off x="7390709" y="2127129"/>
            <a:ext cx="3208950" cy="6599956"/>
          </a:xfrm>
          <a:prstGeom prst="roundRect">
            <a:avLst>
              <a:gd name="adj" fmla="val 8986"/>
            </a:avLst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9" name="矩形 28"/>
          <p:cNvSpPr/>
          <p:nvPr/>
        </p:nvSpPr>
        <p:spPr>
          <a:xfrm>
            <a:off x="7743579" y="2217189"/>
            <a:ext cx="256026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流程多样化：不同信息流转的对象对应不同流程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圆角矩形 32"/>
          <p:cNvSpPr/>
          <p:nvPr/>
        </p:nvSpPr>
        <p:spPr>
          <a:xfrm>
            <a:off x="7747288" y="4112243"/>
            <a:ext cx="2670016" cy="5491513"/>
          </a:xfrm>
          <a:prstGeom prst="roundRect">
            <a:avLst>
              <a:gd name="adj" fmla="val 898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1" name="矩形 30"/>
          <p:cNvSpPr/>
          <p:nvPr/>
        </p:nvSpPr>
        <p:spPr>
          <a:xfrm>
            <a:off x="8429714" y="4197698"/>
            <a:ext cx="130516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单点接触客户</a:t>
            </a:r>
          </a:p>
        </p:txBody>
      </p:sp>
      <p:sp>
        <p:nvSpPr>
          <p:cNvPr id="34" name="圆角矩形 33"/>
          <p:cNvSpPr/>
          <p:nvPr/>
        </p:nvSpPr>
        <p:spPr>
          <a:xfrm>
            <a:off x="7913999" y="5030579"/>
            <a:ext cx="2353743" cy="4841024"/>
          </a:xfrm>
          <a:prstGeom prst="roundRect">
            <a:avLst>
              <a:gd name="adj" fmla="val 8986"/>
            </a:avLst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2" name="矩形 31"/>
          <p:cNvSpPr/>
          <p:nvPr/>
        </p:nvSpPr>
        <p:spPr>
          <a:xfrm>
            <a:off x="8496314" y="5152392"/>
            <a:ext cx="136517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从信息源头一次性获取信息</a:t>
            </a:r>
          </a:p>
        </p:txBody>
      </p:sp>
      <p:sp>
        <p:nvSpPr>
          <p:cNvPr id="35" name="矩形 34"/>
          <p:cNvSpPr/>
          <p:nvPr/>
        </p:nvSpPr>
        <p:spPr>
          <a:xfrm>
            <a:off x="1822034" y="3113468"/>
            <a:ext cx="1441420" cy="3774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铅笔的采购</a:t>
            </a:r>
            <a:r>
              <a:rPr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</a:p>
        </p:txBody>
      </p:sp>
      <p:sp>
        <p:nvSpPr>
          <p:cNvPr id="36" name="矩形 35"/>
          <p:cNvSpPr/>
          <p:nvPr/>
        </p:nvSpPr>
        <p:spPr>
          <a:xfrm>
            <a:off x="4733841" y="2239736"/>
            <a:ext cx="1620957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b="1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1400" b="1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惠普采购流程</a:t>
            </a:r>
            <a:r>
              <a:rPr lang="en-US" altLang="zh-CN" sz="1400" b="1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</a:p>
        </p:txBody>
      </p:sp>
      <p:cxnSp>
        <p:nvCxnSpPr>
          <p:cNvPr id="38" name="直接连接符 37"/>
          <p:cNvCxnSpPr/>
          <p:nvPr/>
        </p:nvCxnSpPr>
        <p:spPr>
          <a:xfrm>
            <a:off x="4500899" y="2463110"/>
            <a:ext cx="296816" cy="0"/>
          </a:xfrm>
          <a:prstGeom prst="line">
            <a:avLst/>
          </a:prstGeom>
          <a:ln>
            <a:solidFill>
              <a:srgbClr val="724F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连接符 40"/>
          <p:cNvCxnSpPr/>
          <p:nvPr/>
        </p:nvCxnSpPr>
        <p:spPr>
          <a:xfrm>
            <a:off x="6206081" y="2463110"/>
            <a:ext cx="296816" cy="0"/>
          </a:xfrm>
          <a:prstGeom prst="line">
            <a:avLst/>
          </a:prstGeom>
          <a:ln>
            <a:solidFill>
              <a:srgbClr val="724F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/>
          <p:nvPr/>
        </p:nvCxnSpPr>
        <p:spPr>
          <a:xfrm>
            <a:off x="1673626" y="3339410"/>
            <a:ext cx="29681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/>
          <p:cNvCxnSpPr/>
          <p:nvPr/>
        </p:nvCxnSpPr>
        <p:spPr>
          <a:xfrm>
            <a:off x="3133680" y="3326710"/>
            <a:ext cx="29681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矩形 18"/>
          <p:cNvSpPr/>
          <p:nvPr/>
        </p:nvSpPr>
        <p:spPr>
          <a:xfrm>
            <a:off x="4720084" y="4828753"/>
            <a:ext cx="1620957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柯达并行研发</a:t>
            </a:r>
            <a:r>
              <a:rPr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</a:p>
        </p:txBody>
      </p:sp>
      <p:cxnSp>
        <p:nvCxnSpPr>
          <p:cNvPr id="42" name="直接连接符 41"/>
          <p:cNvCxnSpPr/>
          <p:nvPr/>
        </p:nvCxnSpPr>
        <p:spPr>
          <a:xfrm>
            <a:off x="4506277" y="5056954"/>
            <a:ext cx="29681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连接符 42"/>
          <p:cNvCxnSpPr/>
          <p:nvPr/>
        </p:nvCxnSpPr>
        <p:spPr>
          <a:xfrm>
            <a:off x="6148620" y="5057644"/>
            <a:ext cx="29681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矩形 36"/>
          <p:cNvSpPr/>
          <p:nvPr/>
        </p:nvSpPr>
        <p:spPr>
          <a:xfrm>
            <a:off x="8039111" y="1062784"/>
            <a:ext cx="1800493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b="1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1400" b="1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请假制度的修改</a:t>
            </a:r>
            <a:r>
              <a:rPr lang="en-US" altLang="zh-CN" sz="1400" b="1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zh-CN" altLang="en-US" sz="1400" b="1" dirty="0">
              <a:solidFill>
                <a:srgbClr val="724F5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4" name="直接连接符 43"/>
          <p:cNvCxnSpPr/>
          <p:nvPr/>
        </p:nvCxnSpPr>
        <p:spPr>
          <a:xfrm>
            <a:off x="7837606" y="1255221"/>
            <a:ext cx="296816" cy="0"/>
          </a:xfrm>
          <a:prstGeom prst="line">
            <a:avLst/>
          </a:prstGeom>
          <a:ln>
            <a:solidFill>
              <a:srgbClr val="724F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连接符 44"/>
          <p:cNvCxnSpPr/>
          <p:nvPr/>
        </p:nvCxnSpPr>
        <p:spPr>
          <a:xfrm>
            <a:off x="9692292" y="1268611"/>
            <a:ext cx="296816" cy="0"/>
          </a:xfrm>
          <a:prstGeom prst="line">
            <a:avLst/>
          </a:prstGeom>
          <a:ln>
            <a:solidFill>
              <a:srgbClr val="724F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矩形 45"/>
          <p:cNvSpPr/>
          <p:nvPr/>
        </p:nvSpPr>
        <p:spPr>
          <a:xfrm>
            <a:off x="7786035" y="2903594"/>
            <a:ext cx="2475357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订货（批量式</a:t>
            </a:r>
            <a:r>
              <a:rPr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+</a:t>
            </a: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窗口式）</a:t>
            </a:r>
            <a:r>
              <a:rPr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zh-CN" altLang="en-US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7" name="直接连接符 46"/>
          <p:cNvCxnSpPr/>
          <p:nvPr/>
        </p:nvCxnSpPr>
        <p:spPr>
          <a:xfrm>
            <a:off x="7541391" y="3113697"/>
            <a:ext cx="29681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连接符 47"/>
          <p:cNvCxnSpPr/>
          <p:nvPr/>
        </p:nvCxnSpPr>
        <p:spPr>
          <a:xfrm>
            <a:off x="10129676" y="3111343"/>
            <a:ext cx="29681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矩形 48"/>
          <p:cNvSpPr/>
          <p:nvPr/>
        </p:nvSpPr>
        <p:spPr>
          <a:xfrm>
            <a:off x="1235075" y="3503983"/>
            <a:ext cx="2618995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会计部需要铅笔，采购部寻找供应商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sz="1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商定价格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sz="1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下单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sz="1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验收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sz="1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付款。贵重物品的采购能够体现专业化优势，但廉价的非战略物品采购显得笨重且缓慢，在有信息系统后，通过数据库和专家系统，会计部自行采购铅笔</a:t>
            </a:r>
            <a:endParaRPr lang="en-US" altLang="zh-CN" sz="1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4180443" y="2559677"/>
            <a:ext cx="271151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惠普的五十多个制造单位分散采购，具有较强的灵活性，但从公司整体角度，损失了规模效益，运用信息技术，惠普重建采购流程，五十多制造单位使用共同的采购软件，总部与供应商签订总合同，提高交货率，大大降低采购成本</a:t>
            </a:r>
            <a:endParaRPr lang="en-US" altLang="zh-CN" sz="1000" dirty="0">
              <a:solidFill>
                <a:srgbClr val="724F5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4500899" y="5286103"/>
            <a:ext cx="211959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将工作分成一个个任务，协调资源，同时进行，缩短研发周期</a:t>
            </a:r>
            <a:endParaRPr lang="en-US" altLang="zh-CN" sz="1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7678149" y="3380432"/>
            <a:ext cx="3001507" cy="526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批量式订货：单次量大，先签订合同，统一发货</a:t>
            </a:r>
            <a:endParaRPr lang="en-US" altLang="zh-CN" sz="1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窗口式订货：单次量小，要求交货迅速</a:t>
            </a:r>
            <a:endParaRPr lang="en-US" altLang="zh-CN" sz="1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7350711" y="1463363"/>
            <a:ext cx="328894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旧制度：详尽的要求，严格的计算方式，复杂的审批</a:t>
            </a:r>
            <a:endParaRPr lang="en-US" altLang="zh-CN" sz="1000" dirty="0">
              <a:solidFill>
                <a:srgbClr val="724F5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0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新制度：直接通知督导人员即可</a:t>
            </a:r>
            <a:endParaRPr lang="en-US" altLang="zh-CN" sz="1000" dirty="0">
              <a:solidFill>
                <a:srgbClr val="724F5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2912875" y="-82925"/>
            <a:ext cx="6940925" cy="6940925"/>
          </a:xfrm>
          <a:prstGeom prst="ellipse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>
            <a:off x="1241839" y="440655"/>
            <a:ext cx="2477861" cy="2477861"/>
          </a:xfrm>
          <a:prstGeom prst="ellipse">
            <a:avLst/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1653246" y="1031857"/>
            <a:ext cx="1431801" cy="13186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05</a:t>
            </a:r>
            <a:endParaRPr lang="zh-CN" altLang="en-US" sz="9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1310613" y="509429"/>
            <a:ext cx="2340313" cy="2340313"/>
          </a:xfrm>
          <a:prstGeom prst="ellipse">
            <a:avLst/>
          </a:prstGeom>
          <a:noFill/>
          <a:ln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" name="组合 5"/>
          <p:cNvGrpSpPr/>
          <p:nvPr/>
        </p:nvGrpSpPr>
        <p:grpSpPr>
          <a:xfrm rot="3834603">
            <a:off x="2027228" y="697104"/>
            <a:ext cx="589485" cy="646282"/>
            <a:chOff x="10531216" y="5336498"/>
            <a:chExt cx="1234921" cy="1353905"/>
          </a:xfrm>
          <a:solidFill>
            <a:schemeClr val="bg1"/>
          </a:solidFill>
        </p:grpSpPr>
        <p:sp>
          <p:nvSpPr>
            <p:cNvPr id="7" name="椭圆 6"/>
            <p:cNvSpPr/>
            <p:nvPr/>
          </p:nvSpPr>
          <p:spPr>
            <a:xfrm>
              <a:off x="10683987" y="6134836"/>
              <a:ext cx="555567" cy="55556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11483964" y="5530003"/>
              <a:ext cx="282173" cy="2821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等腰三角形 8"/>
            <p:cNvSpPr/>
            <p:nvPr/>
          </p:nvSpPr>
          <p:spPr>
            <a:xfrm rot="2864466">
              <a:off x="11175607" y="5587459"/>
              <a:ext cx="105546" cy="94712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椭圆 9"/>
            <p:cNvSpPr/>
            <p:nvPr/>
          </p:nvSpPr>
          <p:spPr>
            <a:xfrm>
              <a:off x="10531216" y="5336498"/>
              <a:ext cx="394265" cy="39426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等腰三角形 10"/>
            <p:cNvSpPr/>
            <p:nvPr/>
          </p:nvSpPr>
          <p:spPr>
            <a:xfrm rot="16820430" flipH="1">
              <a:off x="11082829" y="5117517"/>
              <a:ext cx="67235" cy="86693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2" name="矩形 11"/>
          <p:cNvSpPr/>
          <p:nvPr/>
        </p:nvSpPr>
        <p:spPr>
          <a:xfrm>
            <a:off x="3520536" y="1980304"/>
            <a:ext cx="57837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流程的细化和优化</a:t>
            </a:r>
          </a:p>
        </p:txBody>
      </p:sp>
      <p:cxnSp>
        <p:nvCxnSpPr>
          <p:cNvPr id="15" name="直接连接符 14"/>
          <p:cNvCxnSpPr/>
          <p:nvPr/>
        </p:nvCxnSpPr>
        <p:spPr>
          <a:xfrm>
            <a:off x="3567516" y="2896611"/>
            <a:ext cx="5736734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椭圆 18"/>
          <p:cNvSpPr/>
          <p:nvPr/>
        </p:nvSpPr>
        <p:spPr>
          <a:xfrm>
            <a:off x="8663764" y="4676335"/>
            <a:ext cx="1537580" cy="1537580"/>
          </a:xfrm>
          <a:prstGeom prst="ellipse">
            <a:avLst/>
          </a:prstGeom>
          <a:solidFill>
            <a:srgbClr val="724F5F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3519425" y="2950504"/>
            <a:ext cx="268452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以业务改进为目标的流程优化方法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如何筛选关键的业务流程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端到端流程系统优化的实例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6498841" y="2950504"/>
            <a:ext cx="295630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如何进行审批流程的优化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如何优化流程中的无效活动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从提升单个流程效率到提升企业整体流程效率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矩形 30"/>
          <p:cNvSpPr/>
          <p:nvPr/>
        </p:nvSpPr>
        <p:spPr>
          <a:xfrm>
            <a:off x="0" y="2685143"/>
            <a:ext cx="12192000" cy="4172857"/>
          </a:xfrm>
          <a:custGeom>
            <a:avLst/>
            <a:gdLst>
              <a:gd name="connsiteX0" fmla="*/ 0 w 12192000"/>
              <a:gd name="connsiteY0" fmla="*/ 0 h 4172857"/>
              <a:gd name="connsiteX1" fmla="*/ 12192000 w 12192000"/>
              <a:gd name="connsiteY1" fmla="*/ 0 h 4172857"/>
              <a:gd name="connsiteX2" fmla="*/ 12192000 w 12192000"/>
              <a:gd name="connsiteY2" fmla="*/ 4172857 h 4172857"/>
              <a:gd name="connsiteX3" fmla="*/ 0 w 12192000"/>
              <a:gd name="connsiteY3" fmla="*/ 4172857 h 4172857"/>
              <a:gd name="connsiteX4" fmla="*/ 0 w 12192000"/>
              <a:gd name="connsiteY4" fmla="*/ 0 h 4172857"/>
              <a:gd name="connsiteX0-1" fmla="*/ 2670629 w 12192000"/>
              <a:gd name="connsiteY0-2" fmla="*/ 1132114 h 4172857"/>
              <a:gd name="connsiteX1-3" fmla="*/ 12192000 w 12192000"/>
              <a:gd name="connsiteY1-4" fmla="*/ 0 h 4172857"/>
              <a:gd name="connsiteX2-5" fmla="*/ 12192000 w 12192000"/>
              <a:gd name="connsiteY2-6" fmla="*/ 4172857 h 4172857"/>
              <a:gd name="connsiteX3-7" fmla="*/ 0 w 12192000"/>
              <a:gd name="connsiteY3-8" fmla="*/ 4172857 h 4172857"/>
              <a:gd name="connsiteX4-9" fmla="*/ 2670629 w 12192000"/>
              <a:gd name="connsiteY4-10" fmla="*/ 1132114 h 417285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2192000" h="4172857">
                <a:moveTo>
                  <a:pt x="2670629" y="1132114"/>
                </a:moveTo>
                <a:lnTo>
                  <a:pt x="12192000" y="0"/>
                </a:lnTo>
                <a:lnTo>
                  <a:pt x="12192000" y="4172857"/>
                </a:lnTo>
                <a:lnTo>
                  <a:pt x="0" y="4172857"/>
                </a:lnTo>
                <a:lnTo>
                  <a:pt x="2670629" y="1132114"/>
                </a:lnTo>
                <a:close/>
              </a:path>
            </a:pathLst>
          </a:cu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椭圆 31"/>
          <p:cNvSpPr/>
          <p:nvPr/>
        </p:nvSpPr>
        <p:spPr>
          <a:xfrm>
            <a:off x="1002956" y="1730736"/>
            <a:ext cx="1602884" cy="160288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椭圆 32"/>
          <p:cNvSpPr/>
          <p:nvPr/>
        </p:nvSpPr>
        <p:spPr>
          <a:xfrm>
            <a:off x="2156229" y="1803307"/>
            <a:ext cx="2673804" cy="2673804"/>
          </a:xfrm>
          <a:prstGeom prst="ellipse">
            <a:avLst/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椭圆 33"/>
          <p:cNvSpPr/>
          <p:nvPr/>
        </p:nvSpPr>
        <p:spPr>
          <a:xfrm>
            <a:off x="1134618" y="2942490"/>
            <a:ext cx="1884756" cy="1884756"/>
          </a:xfrm>
          <a:prstGeom prst="ellipse">
            <a:avLst/>
          </a:prstGeom>
          <a:solidFill>
            <a:srgbClr val="5D73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0" name="组合 19"/>
          <p:cNvGrpSpPr/>
          <p:nvPr/>
        </p:nvGrpSpPr>
        <p:grpSpPr>
          <a:xfrm>
            <a:off x="0" y="196254"/>
            <a:ext cx="12241372" cy="759047"/>
            <a:chOff x="0" y="196254"/>
            <a:chExt cx="12241372" cy="759047"/>
          </a:xfrm>
        </p:grpSpPr>
        <p:grpSp>
          <p:nvGrpSpPr>
            <p:cNvPr id="21" name="组合 20"/>
            <p:cNvGrpSpPr/>
            <p:nvPr/>
          </p:nvGrpSpPr>
          <p:grpSpPr>
            <a:xfrm>
              <a:off x="0" y="196254"/>
              <a:ext cx="12241372" cy="759047"/>
              <a:chOff x="0" y="196254"/>
              <a:chExt cx="12241372" cy="759047"/>
            </a:xfrm>
          </p:grpSpPr>
          <p:sp>
            <p:nvSpPr>
              <p:cNvPr id="28" name="圆角矩形 27"/>
              <p:cNvSpPr/>
              <p:nvPr/>
            </p:nvSpPr>
            <p:spPr>
              <a:xfrm>
                <a:off x="2371658" y="397628"/>
                <a:ext cx="9869714" cy="557673"/>
              </a:xfrm>
              <a:prstGeom prst="roundRect">
                <a:avLst>
                  <a:gd name="adj" fmla="val 0"/>
                </a:avLst>
              </a:prstGeom>
              <a:solidFill>
                <a:srgbClr val="C733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9" name="圆角矩形 28"/>
              <p:cNvSpPr/>
              <p:nvPr/>
            </p:nvSpPr>
            <p:spPr>
              <a:xfrm>
                <a:off x="0" y="196254"/>
                <a:ext cx="2784419" cy="557673"/>
              </a:xfrm>
              <a:prstGeom prst="roundRect">
                <a:avLst>
                  <a:gd name="adj" fmla="val 0"/>
                </a:avLst>
              </a:prstGeom>
              <a:solidFill>
                <a:srgbClr val="D25261"/>
              </a:solidFill>
              <a:ln>
                <a:solidFill>
                  <a:srgbClr val="C7334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0" name="直角三角形 29"/>
              <p:cNvSpPr/>
              <p:nvPr/>
            </p:nvSpPr>
            <p:spPr>
              <a:xfrm rot="5400000">
                <a:off x="2474555" y="645437"/>
                <a:ext cx="206967" cy="412760"/>
              </a:xfrm>
              <a:prstGeom prst="rtTriangle">
                <a:avLst/>
              </a:prstGeom>
              <a:solidFill>
                <a:srgbClr val="821C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2" name="组合 21"/>
            <p:cNvGrpSpPr/>
            <p:nvPr/>
          </p:nvGrpSpPr>
          <p:grpSpPr>
            <a:xfrm rot="3176021">
              <a:off x="2032604" y="312298"/>
              <a:ext cx="359719" cy="394378"/>
              <a:chOff x="10531216" y="5336498"/>
              <a:chExt cx="1234921" cy="1353905"/>
            </a:xfrm>
            <a:solidFill>
              <a:schemeClr val="bg1"/>
            </a:solidFill>
          </p:grpSpPr>
          <p:sp>
            <p:nvSpPr>
              <p:cNvPr id="23" name="椭圆 22"/>
              <p:cNvSpPr/>
              <p:nvPr/>
            </p:nvSpPr>
            <p:spPr>
              <a:xfrm>
                <a:off x="10683987" y="6134836"/>
                <a:ext cx="555567" cy="55556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4" name="椭圆 23"/>
              <p:cNvSpPr/>
              <p:nvPr/>
            </p:nvSpPr>
            <p:spPr>
              <a:xfrm>
                <a:off x="11483964" y="5530003"/>
                <a:ext cx="282173" cy="28217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5" name="等腰三角形 24"/>
              <p:cNvSpPr/>
              <p:nvPr/>
            </p:nvSpPr>
            <p:spPr>
              <a:xfrm rot="2864466">
                <a:off x="11175607" y="5587459"/>
                <a:ext cx="105546" cy="94712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6" name="椭圆 25"/>
              <p:cNvSpPr/>
              <p:nvPr/>
            </p:nvSpPr>
            <p:spPr>
              <a:xfrm>
                <a:off x="10531216" y="5336498"/>
                <a:ext cx="394265" cy="39426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7" name="等腰三角形 26"/>
              <p:cNvSpPr/>
              <p:nvPr/>
            </p:nvSpPr>
            <p:spPr>
              <a:xfrm rot="16820430" flipH="1">
                <a:off x="11082829" y="5117517"/>
                <a:ext cx="67235" cy="866931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3" name="矩形 2"/>
          <p:cNvSpPr/>
          <p:nvPr/>
        </p:nvSpPr>
        <p:spPr>
          <a:xfrm>
            <a:off x="3192085" y="333213"/>
            <a:ext cx="4185761" cy="581057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以业务改进为目的的流程优化</a:t>
            </a:r>
          </a:p>
        </p:txBody>
      </p:sp>
      <p:sp>
        <p:nvSpPr>
          <p:cNvPr id="17" name="矩形 16"/>
          <p:cNvSpPr/>
          <p:nvPr/>
        </p:nvSpPr>
        <p:spPr>
          <a:xfrm>
            <a:off x="1011308" y="2134656"/>
            <a:ext cx="141377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000" b="1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一次诊断</a:t>
            </a:r>
          </a:p>
        </p:txBody>
      </p:sp>
      <p:sp>
        <p:nvSpPr>
          <p:cNvPr id="18" name="矩形 17"/>
          <p:cNvSpPr/>
          <p:nvPr/>
        </p:nvSpPr>
        <p:spPr>
          <a:xfrm>
            <a:off x="2914818" y="2665491"/>
            <a:ext cx="138795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三次优化</a:t>
            </a:r>
          </a:p>
        </p:txBody>
      </p:sp>
      <p:sp>
        <p:nvSpPr>
          <p:cNvPr id="35" name="矩形 34"/>
          <p:cNvSpPr/>
          <p:nvPr/>
        </p:nvSpPr>
        <p:spPr>
          <a:xfrm>
            <a:off x="1494678" y="3443663"/>
            <a:ext cx="128297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两个落实</a:t>
            </a:r>
          </a:p>
        </p:txBody>
      </p:sp>
      <p:sp>
        <p:nvSpPr>
          <p:cNvPr id="37" name="椭圆 36"/>
          <p:cNvSpPr/>
          <p:nvPr/>
        </p:nvSpPr>
        <p:spPr>
          <a:xfrm>
            <a:off x="7408638" y="2359107"/>
            <a:ext cx="1408202" cy="140820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7403090" y="2744713"/>
            <a:ext cx="1424014" cy="499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000" b="1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一个推动</a:t>
            </a:r>
          </a:p>
        </p:txBody>
      </p:sp>
      <p:sp>
        <p:nvSpPr>
          <p:cNvPr id="38" name="矩形 37"/>
          <p:cNvSpPr/>
          <p:nvPr/>
        </p:nvSpPr>
        <p:spPr>
          <a:xfrm>
            <a:off x="5272922" y="3747257"/>
            <a:ext cx="1441420" cy="377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目标清晰可量化</a:t>
            </a:r>
          </a:p>
        </p:txBody>
      </p:sp>
      <p:sp>
        <p:nvSpPr>
          <p:cNvPr id="39" name="矩形 38"/>
          <p:cNvSpPr/>
          <p:nvPr/>
        </p:nvSpPr>
        <p:spPr>
          <a:xfrm>
            <a:off x="5272922" y="4296331"/>
            <a:ext cx="6221666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流程框架优化</a:t>
            </a: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流程优化</a:t>
            </a: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流程标准化：业务管理规范化（流程手册）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+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最佳实践形成的知识标准化</a:t>
            </a:r>
          </a:p>
        </p:txBody>
      </p:sp>
      <p:sp>
        <p:nvSpPr>
          <p:cNvPr id="40" name="矩形 39"/>
          <p:cNvSpPr/>
          <p:nvPr/>
        </p:nvSpPr>
        <p:spPr>
          <a:xfrm>
            <a:off x="5272922" y="5580713"/>
            <a:ext cx="6096000" cy="700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落实到组织中：架构、岗位、职责、编制</a:t>
            </a: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落实到流程作业手册中（流程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+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作业规范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+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操作标准）</a:t>
            </a:r>
          </a:p>
        </p:txBody>
      </p:sp>
      <p:sp>
        <p:nvSpPr>
          <p:cNvPr id="41" name="矩形 40"/>
          <p:cNvSpPr/>
          <p:nvPr/>
        </p:nvSpPr>
        <p:spPr>
          <a:xfrm>
            <a:off x="7727281" y="3185580"/>
            <a:ext cx="851223" cy="377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b="1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1400" b="1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考核</a:t>
            </a:r>
            <a:r>
              <a:rPr lang="en-US" altLang="zh-CN" sz="1400" b="1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zh-CN" altLang="en-US" sz="1400" b="1" dirty="0">
              <a:solidFill>
                <a:srgbClr val="724F5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4736832" y="3447175"/>
            <a:ext cx="621486" cy="919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4000" b="1" i="1" dirty="0">
                <a:solidFill>
                  <a:schemeClr val="bg1"/>
                </a:solidFill>
                <a:latin typeface="迷你简准圆" panose="03000509000000000000" pitchFamily="65" charset="-122"/>
                <a:ea typeface="迷你简准圆" panose="03000509000000000000" pitchFamily="65" charset="-122"/>
              </a:rPr>
              <a:t>1</a:t>
            </a:r>
            <a:endParaRPr lang="zh-CN" altLang="en-US" sz="4000" b="1" i="1" dirty="0">
              <a:solidFill>
                <a:schemeClr val="bg1"/>
              </a:solidFill>
              <a:latin typeface="迷你简准圆" panose="03000509000000000000" pitchFamily="65" charset="-122"/>
              <a:ea typeface="迷你简准圆" panose="03000509000000000000" pitchFamily="65" charset="-122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4736832" y="4335384"/>
            <a:ext cx="621486" cy="919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4000" b="1" i="1" dirty="0">
                <a:solidFill>
                  <a:schemeClr val="bg1"/>
                </a:solidFill>
                <a:latin typeface="迷你简准圆" panose="03000509000000000000" pitchFamily="65" charset="-122"/>
                <a:ea typeface="迷你简准圆" panose="03000509000000000000" pitchFamily="65" charset="-122"/>
              </a:rPr>
              <a:t>3</a:t>
            </a:r>
            <a:endParaRPr lang="zh-CN" altLang="en-US" sz="4000" b="1" i="1" dirty="0">
              <a:solidFill>
                <a:schemeClr val="bg1"/>
              </a:solidFill>
              <a:latin typeface="迷你简准圆" panose="03000509000000000000" pitchFamily="65" charset="-122"/>
              <a:ea typeface="迷你简准圆" panose="03000509000000000000" pitchFamily="65" charset="-122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4736832" y="5417245"/>
            <a:ext cx="621486" cy="919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4000" b="1" i="1" dirty="0">
                <a:solidFill>
                  <a:schemeClr val="bg1"/>
                </a:solidFill>
                <a:latin typeface="迷你简准圆" panose="03000509000000000000" pitchFamily="65" charset="-122"/>
                <a:ea typeface="迷你简准圆" panose="03000509000000000000" pitchFamily="65" charset="-122"/>
              </a:rPr>
              <a:t>2</a:t>
            </a:r>
            <a:endParaRPr lang="zh-CN" altLang="en-US" sz="4000" b="1" i="1" dirty="0">
              <a:solidFill>
                <a:schemeClr val="bg1"/>
              </a:solidFill>
              <a:latin typeface="迷你简准圆" panose="03000509000000000000" pitchFamily="65" charset="-122"/>
              <a:ea typeface="迷你简准圆" panose="03000509000000000000" pitchFamily="65" charset="-122"/>
            </a:endParaRPr>
          </a:p>
        </p:txBody>
      </p:sp>
      <p:sp>
        <p:nvSpPr>
          <p:cNvPr id="46" name="椭圆 45"/>
          <p:cNvSpPr/>
          <p:nvPr/>
        </p:nvSpPr>
        <p:spPr>
          <a:xfrm>
            <a:off x="7449077" y="2399546"/>
            <a:ext cx="1327324" cy="1327324"/>
          </a:xfrm>
          <a:prstGeom prst="ellipse">
            <a:avLst/>
          </a:prstGeom>
          <a:noFill/>
          <a:ln>
            <a:solidFill>
              <a:srgbClr val="C7334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任意多边形 50"/>
          <p:cNvSpPr/>
          <p:nvPr/>
        </p:nvSpPr>
        <p:spPr>
          <a:xfrm>
            <a:off x="4860427" y="2001666"/>
            <a:ext cx="2259345" cy="2240706"/>
          </a:xfrm>
          <a:custGeom>
            <a:avLst/>
            <a:gdLst>
              <a:gd name="connsiteX0" fmla="*/ 870435 w 2076174"/>
              <a:gd name="connsiteY0" fmla="*/ 0 h 2059046"/>
              <a:gd name="connsiteX1" fmla="*/ 2076174 w 2076174"/>
              <a:gd name="connsiteY1" fmla="*/ 1205739 h 2059046"/>
              <a:gd name="connsiteX2" fmla="*/ 1723021 w 2076174"/>
              <a:gd name="connsiteY2" fmla="*/ 2058325 h 2059046"/>
              <a:gd name="connsiteX3" fmla="*/ 1722228 w 2076174"/>
              <a:gd name="connsiteY3" fmla="*/ 2059046 h 2059046"/>
              <a:gd name="connsiteX4" fmla="*/ 0 w 2076174"/>
              <a:gd name="connsiteY4" fmla="*/ 372792 h 2059046"/>
              <a:gd name="connsiteX5" fmla="*/ 17849 w 2076174"/>
              <a:gd name="connsiteY5" fmla="*/ 353153 h 2059046"/>
              <a:gd name="connsiteX6" fmla="*/ 870435 w 2076174"/>
              <a:gd name="connsiteY6" fmla="*/ 0 h 2059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76174" h="2059046">
                <a:moveTo>
                  <a:pt x="870435" y="0"/>
                </a:moveTo>
                <a:cubicBezTo>
                  <a:pt x="1536346" y="0"/>
                  <a:pt x="2076174" y="539828"/>
                  <a:pt x="2076174" y="1205739"/>
                </a:cubicBezTo>
                <a:cubicBezTo>
                  <a:pt x="2076174" y="1538695"/>
                  <a:pt x="1941217" y="1840129"/>
                  <a:pt x="1723021" y="2058325"/>
                </a:cubicBezTo>
                <a:lnTo>
                  <a:pt x="1722228" y="2059046"/>
                </a:lnTo>
                <a:lnTo>
                  <a:pt x="0" y="372792"/>
                </a:lnTo>
                <a:lnTo>
                  <a:pt x="17849" y="353153"/>
                </a:lnTo>
                <a:cubicBezTo>
                  <a:pt x="236045" y="134957"/>
                  <a:pt x="537480" y="0"/>
                  <a:pt x="870435" y="0"/>
                </a:cubicBezTo>
                <a:close/>
              </a:path>
            </a:pathLst>
          </a:custGeom>
          <a:noFill/>
          <a:ln>
            <a:solidFill>
              <a:srgbClr val="C7334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任意多边形 49"/>
          <p:cNvSpPr/>
          <p:nvPr/>
        </p:nvSpPr>
        <p:spPr>
          <a:xfrm>
            <a:off x="4901553" y="2144785"/>
            <a:ext cx="2076174" cy="2059046"/>
          </a:xfrm>
          <a:custGeom>
            <a:avLst/>
            <a:gdLst>
              <a:gd name="connsiteX0" fmla="*/ 870435 w 2076174"/>
              <a:gd name="connsiteY0" fmla="*/ 0 h 2059046"/>
              <a:gd name="connsiteX1" fmla="*/ 2076174 w 2076174"/>
              <a:gd name="connsiteY1" fmla="*/ 1205739 h 2059046"/>
              <a:gd name="connsiteX2" fmla="*/ 1723021 w 2076174"/>
              <a:gd name="connsiteY2" fmla="*/ 2058325 h 2059046"/>
              <a:gd name="connsiteX3" fmla="*/ 1722228 w 2076174"/>
              <a:gd name="connsiteY3" fmla="*/ 2059046 h 2059046"/>
              <a:gd name="connsiteX4" fmla="*/ 0 w 2076174"/>
              <a:gd name="connsiteY4" fmla="*/ 372792 h 2059046"/>
              <a:gd name="connsiteX5" fmla="*/ 17849 w 2076174"/>
              <a:gd name="connsiteY5" fmla="*/ 353153 h 2059046"/>
              <a:gd name="connsiteX6" fmla="*/ 870435 w 2076174"/>
              <a:gd name="connsiteY6" fmla="*/ 0 h 2059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76174" h="2059046">
                <a:moveTo>
                  <a:pt x="870435" y="0"/>
                </a:moveTo>
                <a:cubicBezTo>
                  <a:pt x="1536346" y="0"/>
                  <a:pt x="2076174" y="539828"/>
                  <a:pt x="2076174" y="1205739"/>
                </a:cubicBezTo>
                <a:cubicBezTo>
                  <a:pt x="2076174" y="1538695"/>
                  <a:pt x="1941217" y="1840129"/>
                  <a:pt x="1723021" y="2058325"/>
                </a:cubicBezTo>
                <a:lnTo>
                  <a:pt x="1722228" y="2059046"/>
                </a:lnTo>
                <a:lnTo>
                  <a:pt x="0" y="372792"/>
                </a:lnTo>
                <a:lnTo>
                  <a:pt x="17849" y="353153"/>
                </a:lnTo>
                <a:cubicBezTo>
                  <a:pt x="236045" y="134957"/>
                  <a:pt x="537480" y="0"/>
                  <a:pt x="870435" y="0"/>
                </a:cubicBezTo>
                <a:close/>
              </a:path>
            </a:pathLst>
          </a:cu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任意多边形 47"/>
          <p:cNvSpPr/>
          <p:nvPr/>
        </p:nvSpPr>
        <p:spPr>
          <a:xfrm>
            <a:off x="4325806" y="2266060"/>
            <a:ext cx="2057532" cy="2038686"/>
          </a:xfrm>
          <a:custGeom>
            <a:avLst/>
            <a:gdLst>
              <a:gd name="connsiteX0" fmla="*/ 335304 w 2057532"/>
              <a:gd name="connsiteY0" fmla="*/ 0 h 2038686"/>
              <a:gd name="connsiteX1" fmla="*/ 2057532 w 2057532"/>
              <a:gd name="connsiteY1" fmla="*/ 1686254 h 2038686"/>
              <a:gd name="connsiteX2" fmla="*/ 1972701 w 2057532"/>
              <a:gd name="connsiteY2" fmla="*/ 1763354 h 2038686"/>
              <a:gd name="connsiteX3" fmla="*/ 1205739 w 2057532"/>
              <a:gd name="connsiteY3" fmla="*/ 2038686 h 2038686"/>
              <a:gd name="connsiteX4" fmla="*/ 0 w 2057532"/>
              <a:gd name="connsiteY4" fmla="*/ 832947 h 2038686"/>
              <a:gd name="connsiteX5" fmla="*/ 275332 w 2057532"/>
              <a:gd name="connsiteY5" fmla="*/ 65985 h 2038686"/>
              <a:gd name="connsiteX6" fmla="*/ 335304 w 2057532"/>
              <a:gd name="connsiteY6" fmla="*/ 0 h 2038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57532" h="2038686">
                <a:moveTo>
                  <a:pt x="335304" y="0"/>
                </a:moveTo>
                <a:lnTo>
                  <a:pt x="2057532" y="1686254"/>
                </a:lnTo>
                <a:lnTo>
                  <a:pt x="1972701" y="1763354"/>
                </a:lnTo>
                <a:cubicBezTo>
                  <a:pt x="1764278" y="1935360"/>
                  <a:pt x="1497075" y="2038686"/>
                  <a:pt x="1205739" y="2038686"/>
                </a:cubicBezTo>
                <a:cubicBezTo>
                  <a:pt x="539828" y="2038686"/>
                  <a:pt x="0" y="1498858"/>
                  <a:pt x="0" y="832947"/>
                </a:cubicBezTo>
                <a:cubicBezTo>
                  <a:pt x="0" y="541611"/>
                  <a:pt x="103327" y="274408"/>
                  <a:pt x="275332" y="65985"/>
                </a:cubicBezTo>
                <a:lnTo>
                  <a:pt x="335304" y="0"/>
                </a:lnTo>
                <a:close/>
              </a:path>
            </a:pathLst>
          </a:cu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8" name="组合 17"/>
          <p:cNvGrpSpPr/>
          <p:nvPr/>
        </p:nvGrpSpPr>
        <p:grpSpPr>
          <a:xfrm>
            <a:off x="0" y="196254"/>
            <a:ext cx="12241372" cy="759047"/>
            <a:chOff x="0" y="196254"/>
            <a:chExt cx="12241372" cy="759047"/>
          </a:xfrm>
        </p:grpSpPr>
        <p:grpSp>
          <p:nvGrpSpPr>
            <p:cNvPr id="19" name="组合 18"/>
            <p:cNvGrpSpPr/>
            <p:nvPr/>
          </p:nvGrpSpPr>
          <p:grpSpPr>
            <a:xfrm>
              <a:off x="0" y="196254"/>
              <a:ext cx="12241372" cy="759047"/>
              <a:chOff x="0" y="196254"/>
              <a:chExt cx="12241372" cy="759047"/>
            </a:xfrm>
          </p:grpSpPr>
          <p:sp>
            <p:nvSpPr>
              <p:cNvPr id="26" name="圆角矩形 25"/>
              <p:cNvSpPr/>
              <p:nvPr/>
            </p:nvSpPr>
            <p:spPr>
              <a:xfrm>
                <a:off x="2371658" y="397628"/>
                <a:ext cx="9869714" cy="557673"/>
              </a:xfrm>
              <a:prstGeom prst="roundRect">
                <a:avLst>
                  <a:gd name="adj" fmla="val 0"/>
                </a:avLst>
              </a:prstGeom>
              <a:solidFill>
                <a:srgbClr val="C733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7" name="圆角矩形 26"/>
              <p:cNvSpPr/>
              <p:nvPr/>
            </p:nvSpPr>
            <p:spPr>
              <a:xfrm>
                <a:off x="0" y="196254"/>
                <a:ext cx="2784419" cy="557673"/>
              </a:xfrm>
              <a:prstGeom prst="roundRect">
                <a:avLst>
                  <a:gd name="adj" fmla="val 0"/>
                </a:avLst>
              </a:prstGeom>
              <a:solidFill>
                <a:srgbClr val="D25261"/>
              </a:solidFill>
              <a:ln>
                <a:solidFill>
                  <a:srgbClr val="C7334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8" name="直角三角形 27"/>
              <p:cNvSpPr/>
              <p:nvPr/>
            </p:nvSpPr>
            <p:spPr>
              <a:xfrm rot="5400000">
                <a:off x="2474555" y="645437"/>
                <a:ext cx="206967" cy="412760"/>
              </a:xfrm>
              <a:prstGeom prst="rtTriangle">
                <a:avLst/>
              </a:prstGeom>
              <a:solidFill>
                <a:srgbClr val="821C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0" name="组合 19"/>
            <p:cNvGrpSpPr/>
            <p:nvPr/>
          </p:nvGrpSpPr>
          <p:grpSpPr>
            <a:xfrm rot="3176021">
              <a:off x="2032604" y="312298"/>
              <a:ext cx="359719" cy="394378"/>
              <a:chOff x="10531216" y="5336498"/>
              <a:chExt cx="1234921" cy="1353905"/>
            </a:xfrm>
            <a:solidFill>
              <a:schemeClr val="bg1"/>
            </a:solidFill>
          </p:grpSpPr>
          <p:sp>
            <p:nvSpPr>
              <p:cNvPr id="21" name="椭圆 20"/>
              <p:cNvSpPr/>
              <p:nvPr/>
            </p:nvSpPr>
            <p:spPr>
              <a:xfrm>
                <a:off x="10683987" y="6134836"/>
                <a:ext cx="555567" cy="55556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2" name="椭圆 21"/>
              <p:cNvSpPr/>
              <p:nvPr/>
            </p:nvSpPr>
            <p:spPr>
              <a:xfrm>
                <a:off x="11483964" y="5530003"/>
                <a:ext cx="282173" cy="28217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3" name="等腰三角形 22"/>
              <p:cNvSpPr/>
              <p:nvPr/>
            </p:nvSpPr>
            <p:spPr>
              <a:xfrm rot="2864466">
                <a:off x="11175607" y="5587459"/>
                <a:ext cx="105546" cy="94712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4" name="椭圆 23"/>
              <p:cNvSpPr/>
              <p:nvPr/>
            </p:nvSpPr>
            <p:spPr>
              <a:xfrm>
                <a:off x="10531216" y="5336498"/>
                <a:ext cx="394265" cy="39426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5" name="等腰三角形 24"/>
              <p:cNvSpPr/>
              <p:nvPr/>
            </p:nvSpPr>
            <p:spPr>
              <a:xfrm rot="16820430" flipH="1">
                <a:off x="11082829" y="5117517"/>
                <a:ext cx="67235" cy="866931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2" name="矩形 1"/>
          <p:cNvSpPr/>
          <p:nvPr/>
        </p:nvSpPr>
        <p:spPr>
          <a:xfrm>
            <a:off x="8568173" y="2117254"/>
            <a:ext cx="1548541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效益越高越优先</a:t>
            </a:r>
          </a:p>
        </p:txBody>
      </p:sp>
      <p:sp>
        <p:nvSpPr>
          <p:cNvPr id="11" name="矩形 10"/>
          <p:cNvSpPr/>
          <p:nvPr/>
        </p:nvSpPr>
        <p:spPr>
          <a:xfrm>
            <a:off x="3165222" y="335115"/>
            <a:ext cx="2954655" cy="64633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如何选择关键性流程</a:t>
            </a:r>
          </a:p>
        </p:txBody>
      </p:sp>
      <p:sp>
        <p:nvSpPr>
          <p:cNvPr id="30" name="矩形 29"/>
          <p:cNvSpPr/>
          <p:nvPr/>
        </p:nvSpPr>
        <p:spPr>
          <a:xfrm>
            <a:off x="2908599" y="5311919"/>
            <a:ext cx="2865547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重要（战略型独特、战术型独特）</a:t>
            </a:r>
            <a:endParaRPr lang="en-US" altLang="zh-CN" sz="1400" dirty="0">
              <a:solidFill>
                <a:srgbClr val="724F5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一般（支持型独特、战略型一般）</a:t>
            </a:r>
            <a:endParaRPr lang="en-US" altLang="zh-CN" sz="1400" dirty="0">
              <a:solidFill>
                <a:srgbClr val="724F5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不重要（支持型一般）</a:t>
            </a:r>
          </a:p>
        </p:txBody>
      </p:sp>
      <p:sp>
        <p:nvSpPr>
          <p:cNvPr id="31" name="矩形 30"/>
          <p:cNvSpPr/>
          <p:nvPr/>
        </p:nvSpPr>
        <p:spPr>
          <a:xfrm>
            <a:off x="5799726" y="2724128"/>
            <a:ext cx="877163" cy="50783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优先级</a:t>
            </a:r>
          </a:p>
        </p:txBody>
      </p:sp>
      <p:sp>
        <p:nvSpPr>
          <p:cNvPr id="29" name="矩形 28"/>
          <p:cNvSpPr/>
          <p:nvPr/>
        </p:nvSpPr>
        <p:spPr>
          <a:xfrm>
            <a:off x="4690805" y="3106305"/>
            <a:ext cx="1107996" cy="50783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重要性</a:t>
            </a:r>
          </a:p>
        </p:txBody>
      </p:sp>
      <p:sp>
        <p:nvSpPr>
          <p:cNvPr id="53" name="矩形 52"/>
          <p:cNvSpPr/>
          <p:nvPr/>
        </p:nvSpPr>
        <p:spPr>
          <a:xfrm rot="2679823">
            <a:off x="6068048" y="4161435"/>
            <a:ext cx="1343081" cy="134240"/>
          </a:xfrm>
          <a:prstGeom prst="rect">
            <a:avLst/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矩形 53"/>
          <p:cNvSpPr/>
          <p:nvPr/>
        </p:nvSpPr>
        <p:spPr>
          <a:xfrm rot="2833647">
            <a:off x="3971009" y="2233322"/>
            <a:ext cx="1343081" cy="134240"/>
          </a:xfrm>
          <a:prstGeom prst="rect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矩形 54"/>
          <p:cNvSpPr/>
          <p:nvPr/>
        </p:nvSpPr>
        <p:spPr>
          <a:xfrm>
            <a:off x="1909246" y="3822411"/>
            <a:ext cx="900000" cy="338554"/>
          </a:xfrm>
          <a:prstGeom prst="rect">
            <a:avLst/>
          </a:prstGeom>
          <a:solidFill>
            <a:srgbClr val="C73346"/>
          </a:solidFill>
        </p:spPr>
        <p:txBody>
          <a:bodyPr wrap="none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增殖性</a:t>
            </a:r>
          </a:p>
        </p:txBody>
      </p:sp>
      <p:sp>
        <p:nvSpPr>
          <p:cNvPr id="3" name="矩形 2"/>
          <p:cNvSpPr/>
          <p:nvPr/>
        </p:nvSpPr>
        <p:spPr>
          <a:xfrm>
            <a:off x="1909246" y="4381432"/>
            <a:ext cx="900000" cy="338554"/>
          </a:xfrm>
          <a:prstGeom prst="rect">
            <a:avLst/>
          </a:prstGeom>
          <a:solidFill>
            <a:srgbClr val="C73346"/>
          </a:solidFill>
        </p:spPr>
        <p:txBody>
          <a:bodyPr wrap="none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独特性</a:t>
            </a:r>
          </a:p>
        </p:txBody>
      </p:sp>
      <p:sp>
        <p:nvSpPr>
          <p:cNvPr id="4" name="矩形 3"/>
          <p:cNvSpPr/>
          <p:nvPr/>
        </p:nvSpPr>
        <p:spPr>
          <a:xfrm>
            <a:off x="2845985" y="3792097"/>
            <a:ext cx="1620957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增值性越高越关键</a:t>
            </a:r>
          </a:p>
        </p:txBody>
      </p:sp>
      <p:sp>
        <p:nvSpPr>
          <p:cNvPr id="5" name="矩形 4"/>
          <p:cNvSpPr/>
          <p:nvPr/>
        </p:nvSpPr>
        <p:spPr>
          <a:xfrm>
            <a:off x="2877405" y="4346950"/>
            <a:ext cx="323678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独特性越强越关键（企业核心竞争力）</a:t>
            </a:r>
          </a:p>
        </p:txBody>
      </p:sp>
      <p:sp>
        <p:nvSpPr>
          <p:cNvPr id="7" name="矩形 6"/>
          <p:cNvSpPr/>
          <p:nvPr/>
        </p:nvSpPr>
        <p:spPr>
          <a:xfrm>
            <a:off x="2877405" y="4816669"/>
            <a:ext cx="2159566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战略型＞战术型＞支持型</a:t>
            </a:r>
          </a:p>
        </p:txBody>
      </p:sp>
      <p:sp>
        <p:nvSpPr>
          <p:cNvPr id="32" name="矩形 31"/>
          <p:cNvSpPr/>
          <p:nvPr/>
        </p:nvSpPr>
        <p:spPr>
          <a:xfrm>
            <a:off x="1909246" y="4873097"/>
            <a:ext cx="900000" cy="338554"/>
          </a:xfrm>
          <a:prstGeom prst="rect">
            <a:avLst/>
          </a:prstGeom>
          <a:solidFill>
            <a:srgbClr val="C73346"/>
          </a:solidFill>
        </p:spPr>
        <p:txBody>
          <a:bodyPr wrap="none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类型</a:t>
            </a:r>
          </a:p>
        </p:txBody>
      </p:sp>
      <p:sp>
        <p:nvSpPr>
          <p:cNvPr id="33" name="矩形 32"/>
          <p:cNvSpPr/>
          <p:nvPr/>
        </p:nvSpPr>
        <p:spPr>
          <a:xfrm>
            <a:off x="1909246" y="5399435"/>
            <a:ext cx="900000" cy="338554"/>
          </a:xfrm>
          <a:prstGeom prst="rect">
            <a:avLst/>
          </a:prstGeom>
          <a:solidFill>
            <a:srgbClr val="C73346"/>
          </a:solidFill>
        </p:spPr>
        <p:txBody>
          <a:bodyPr wrap="square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经验</a:t>
            </a:r>
          </a:p>
        </p:txBody>
      </p:sp>
      <p:sp>
        <p:nvSpPr>
          <p:cNvPr id="8" name="矩形 7"/>
          <p:cNvSpPr/>
          <p:nvPr/>
        </p:nvSpPr>
        <p:spPr>
          <a:xfrm>
            <a:off x="6771421" y="1606034"/>
            <a:ext cx="1709122" cy="338554"/>
          </a:xfrm>
          <a:prstGeom prst="rect">
            <a:avLst/>
          </a:prstGeom>
          <a:solidFill>
            <a:srgbClr val="724F5F"/>
          </a:solidFill>
        </p:spPr>
        <p:txBody>
          <a:bodyPr wrap="none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实施复杂性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风险</a:t>
            </a:r>
          </a:p>
        </p:txBody>
      </p:sp>
      <p:sp>
        <p:nvSpPr>
          <p:cNvPr id="9" name="矩形 8"/>
          <p:cNvSpPr/>
          <p:nvPr/>
        </p:nvSpPr>
        <p:spPr>
          <a:xfrm>
            <a:off x="8568173" y="1586168"/>
            <a:ext cx="144142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风险越低越优先</a:t>
            </a:r>
          </a:p>
        </p:txBody>
      </p:sp>
      <p:sp>
        <p:nvSpPr>
          <p:cNvPr id="10" name="矩形 9"/>
          <p:cNvSpPr/>
          <p:nvPr/>
        </p:nvSpPr>
        <p:spPr>
          <a:xfrm>
            <a:off x="7885508" y="2140337"/>
            <a:ext cx="595035" cy="338554"/>
          </a:xfrm>
          <a:prstGeom prst="rect">
            <a:avLst/>
          </a:prstGeom>
          <a:solidFill>
            <a:srgbClr val="724F5F"/>
          </a:solidFill>
        </p:spPr>
        <p:txBody>
          <a:bodyPr wrap="none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效益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/>
        </p:nvGrpSpPr>
        <p:grpSpPr>
          <a:xfrm>
            <a:off x="0" y="196254"/>
            <a:ext cx="12241372" cy="759047"/>
            <a:chOff x="0" y="196254"/>
            <a:chExt cx="12241372" cy="759047"/>
          </a:xfrm>
        </p:grpSpPr>
        <p:grpSp>
          <p:nvGrpSpPr>
            <p:cNvPr id="13" name="组合 12"/>
            <p:cNvGrpSpPr/>
            <p:nvPr/>
          </p:nvGrpSpPr>
          <p:grpSpPr>
            <a:xfrm>
              <a:off x="0" y="196254"/>
              <a:ext cx="12241372" cy="759047"/>
              <a:chOff x="0" y="196254"/>
              <a:chExt cx="12241372" cy="759047"/>
            </a:xfrm>
          </p:grpSpPr>
          <p:sp>
            <p:nvSpPr>
              <p:cNvPr id="20" name="圆角矩形 19"/>
              <p:cNvSpPr/>
              <p:nvPr/>
            </p:nvSpPr>
            <p:spPr>
              <a:xfrm>
                <a:off x="2371658" y="397628"/>
                <a:ext cx="9869714" cy="557673"/>
              </a:xfrm>
              <a:prstGeom prst="roundRect">
                <a:avLst>
                  <a:gd name="adj" fmla="val 0"/>
                </a:avLst>
              </a:prstGeom>
              <a:solidFill>
                <a:srgbClr val="C733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1" name="圆角矩形 20"/>
              <p:cNvSpPr/>
              <p:nvPr/>
            </p:nvSpPr>
            <p:spPr>
              <a:xfrm>
                <a:off x="0" y="196254"/>
                <a:ext cx="2784419" cy="557673"/>
              </a:xfrm>
              <a:prstGeom prst="roundRect">
                <a:avLst>
                  <a:gd name="adj" fmla="val 0"/>
                </a:avLst>
              </a:prstGeom>
              <a:solidFill>
                <a:srgbClr val="D25261"/>
              </a:solidFill>
              <a:ln>
                <a:solidFill>
                  <a:srgbClr val="C7334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2" name="直角三角形 21"/>
              <p:cNvSpPr/>
              <p:nvPr/>
            </p:nvSpPr>
            <p:spPr>
              <a:xfrm rot="5400000">
                <a:off x="2474555" y="645437"/>
                <a:ext cx="206967" cy="412760"/>
              </a:xfrm>
              <a:prstGeom prst="rtTriangle">
                <a:avLst/>
              </a:prstGeom>
              <a:solidFill>
                <a:srgbClr val="821C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4" name="组合 13"/>
            <p:cNvGrpSpPr/>
            <p:nvPr/>
          </p:nvGrpSpPr>
          <p:grpSpPr>
            <a:xfrm rot="3176021">
              <a:off x="2032604" y="312298"/>
              <a:ext cx="359719" cy="394378"/>
              <a:chOff x="10531216" y="5336498"/>
              <a:chExt cx="1234921" cy="1353905"/>
            </a:xfrm>
            <a:solidFill>
              <a:schemeClr val="bg1"/>
            </a:solidFill>
          </p:grpSpPr>
          <p:sp>
            <p:nvSpPr>
              <p:cNvPr id="15" name="椭圆 14"/>
              <p:cNvSpPr/>
              <p:nvPr/>
            </p:nvSpPr>
            <p:spPr>
              <a:xfrm>
                <a:off x="10683987" y="6134836"/>
                <a:ext cx="555567" cy="55556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6" name="椭圆 15"/>
              <p:cNvSpPr/>
              <p:nvPr/>
            </p:nvSpPr>
            <p:spPr>
              <a:xfrm>
                <a:off x="11483964" y="5530003"/>
                <a:ext cx="282173" cy="28217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7" name="等腰三角形 16"/>
              <p:cNvSpPr/>
              <p:nvPr/>
            </p:nvSpPr>
            <p:spPr>
              <a:xfrm rot="2864466">
                <a:off x="11175607" y="5587459"/>
                <a:ext cx="105546" cy="94712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8" name="椭圆 17"/>
              <p:cNvSpPr/>
              <p:nvPr/>
            </p:nvSpPr>
            <p:spPr>
              <a:xfrm>
                <a:off x="10531216" y="5336498"/>
                <a:ext cx="394265" cy="39426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9" name="等腰三角形 18"/>
              <p:cNvSpPr/>
              <p:nvPr/>
            </p:nvSpPr>
            <p:spPr>
              <a:xfrm rot="16820430" flipH="1">
                <a:off x="11082829" y="5117517"/>
                <a:ext cx="67235" cy="866931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2" name="矩形 1"/>
          <p:cNvSpPr/>
          <p:nvPr/>
        </p:nvSpPr>
        <p:spPr>
          <a:xfrm>
            <a:off x="5723347" y="2366326"/>
            <a:ext cx="3446777" cy="338554"/>
          </a:xfrm>
          <a:prstGeom prst="rect">
            <a:avLst/>
          </a:prstGeom>
          <a:solidFill>
            <a:srgbClr val="C73346"/>
          </a:solidFill>
        </p:spPr>
        <p:txBody>
          <a:bodyPr wrap="none">
            <a:spAutoFit/>
          </a:bodyPr>
          <a:lstStyle/>
          <a:p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When—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何时决策？明确时机，前置</a:t>
            </a:r>
          </a:p>
        </p:txBody>
      </p:sp>
      <p:sp>
        <p:nvSpPr>
          <p:cNvPr id="11" name="矩形 10"/>
          <p:cNvSpPr/>
          <p:nvPr/>
        </p:nvSpPr>
        <p:spPr>
          <a:xfrm>
            <a:off x="3151023" y="326299"/>
            <a:ext cx="3570208" cy="64633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如何进行审批流程的优化</a:t>
            </a:r>
          </a:p>
        </p:txBody>
      </p:sp>
      <p:cxnSp>
        <p:nvCxnSpPr>
          <p:cNvPr id="24" name="直接连接符 23"/>
          <p:cNvCxnSpPr/>
          <p:nvPr/>
        </p:nvCxnSpPr>
        <p:spPr>
          <a:xfrm>
            <a:off x="2743138" y="2097088"/>
            <a:ext cx="0" cy="2917372"/>
          </a:xfrm>
          <a:prstGeom prst="line">
            <a:avLst/>
          </a:prstGeom>
          <a:ln>
            <a:solidFill>
              <a:srgbClr val="C73346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矩形 24"/>
          <p:cNvSpPr/>
          <p:nvPr/>
        </p:nvSpPr>
        <p:spPr>
          <a:xfrm>
            <a:off x="875795" y="2267645"/>
            <a:ext cx="1459065" cy="1754326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决策点</a:t>
            </a:r>
            <a:endParaRPr lang="en-US" altLang="zh-CN" sz="2400" b="1" dirty="0">
              <a:solidFill>
                <a:srgbClr val="C7334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en-US" altLang="zh-CN" sz="24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Or</a:t>
            </a:r>
          </a:p>
          <a:p>
            <a:pPr algn="ctr">
              <a:lnSpc>
                <a:spcPct val="150000"/>
              </a:lnSpc>
            </a:pPr>
            <a:r>
              <a:rPr lang="zh-CN" altLang="en-US" sz="24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沟通点</a:t>
            </a:r>
          </a:p>
        </p:txBody>
      </p:sp>
      <p:sp>
        <p:nvSpPr>
          <p:cNvPr id="26" name="矩形 25"/>
          <p:cNvSpPr/>
          <p:nvPr/>
        </p:nvSpPr>
        <p:spPr>
          <a:xfrm>
            <a:off x="651079" y="4045978"/>
            <a:ext cx="214116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沟通点定期汇报和备案</a:t>
            </a:r>
          </a:p>
        </p:txBody>
      </p:sp>
      <p:sp>
        <p:nvSpPr>
          <p:cNvPr id="27" name="矩形 26"/>
          <p:cNvSpPr/>
          <p:nvPr/>
        </p:nvSpPr>
        <p:spPr>
          <a:xfrm>
            <a:off x="3240911" y="2292653"/>
            <a:ext cx="1415772" cy="1754326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经验总结</a:t>
            </a:r>
            <a:endParaRPr lang="en-US" altLang="zh-CN" sz="2400" b="1" dirty="0">
              <a:solidFill>
                <a:srgbClr val="C7334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4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提炼规则</a:t>
            </a:r>
            <a:endParaRPr lang="en-US" altLang="zh-CN" sz="2400" b="1" dirty="0">
              <a:solidFill>
                <a:srgbClr val="C7334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4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决策前置</a:t>
            </a:r>
          </a:p>
        </p:txBody>
      </p:sp>
      <p:cxnSp>
        <p:nvCxnSpPr>
          <p:cNvPr id="28" name="直接连接符 27"/>
          <p:cNvCxnSpPr/>
          <p:nvPr/>
        </p:nvCxnSpPr>
        <p:spPr>
          <a:xfrm>
            <a:off x="5101227" y="2097088"/>
            <a:ext cx="0" cy="2917372"/>
          </a:xfrm>
          <a:prstGeom prst="line">
            <a:avLst/>
          </a:prstGeom>
          <a:ln>
            <a:solidFill>
              <a:srgbClr val="C73346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矩形 28"/>
          <p:cNvSpPr/>
          <p:nvPr/>
        </p:nvSpPr>
        <p:spPr>
          <a:xfrm>
            <a:off x="5627031" y="1741336"/>
            <a:ext cx="3027087" cy="64633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决策流程优化</a:t>
            </a:r>
            <a:r>
              <a:rPr lang="en-US" altLang="zh-CN" sz="24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1W2H</a:t>
            </a:r>
          </a:p>
        </p:txBody>
      </p:sp>
      <p:sp>
        <p:nvSpPr>
          <p:cNvPr id="7" name="矩形 6"/>
          <p:cNvSpPr/>
          <p:nvPr/>
        </p:nvSpPr>
        <p:spPr>
          <a:xfrm>
            <a:off x="5619750" y="3522919"/>
            <a:ext cx="60960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广告宣传片的评审，由消费者和专业机构决策，而非依据职位和权利决策</a:t>
            </a:r>
          </a:p>
        </p:txBody>
      </p:sp>
      <p:sp>
        <p:nvSpPr>
          <p:cNvPr id="8" name="矩形 7"/>
          <p:cNvSpPr/>
          <p:nvPr/>
        </p:nvSpPr>
        <p:spPr>
          <a:xfrm>
            <a:off x="5645150" y="2703518"/>
            <a:ext cx="575029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供应商选择流程通过建立三步决策（入选条件、初选、终选）避免返工</a:t>
            </a:r>
          </a:p>
        </p:txBody>
      </p:sp>
      <p:sp>
        <p:nvSpPr>
          <p:cNvPr id="9" name="矩形 8"/>
          <p:cNvSpPr/>
          <p:nvPr/>
        </p:nvSpPr>
        <p:spPr>
          <a:xfrm>
            <a:off x="5645150" y="4453097"/>
            <a:ext cx="6096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</a:t>
            </a:r>
            <a:r>
              <a:rPr lang="en-US" altLang="zh-CN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20%</a:t>
            </a: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事前审批控制，剩余</a:t>
            </a:r>
            <a:r>
              <a:rPr lang="en-US" altLang="zh-CN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80%</a:t>
            </a: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抽样检查</a:t>
            </a: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摒弃传统以金额进行控制，应以业务的重要性进行分类</a:t>
            </a:r>
          </a:p>
        </p:txBody>
      </p:sp>
      <p:sp>
        <p:nvSpPr>
          <p:cNvPr id="10" name="矩形 9"/>
          <p:cNvSpPr/>
          <p:nvPr/>
        </p:nvSpPr>
        <p:spPr>
          <a:xfrm>
            <a:off x="5723347" y="4102639"/>
            <a:ext cx="3852337" cy="338554"/>
          </a:xfrm>
          <a:prstGeom prst="rect">
            <a:avLst/>
          </a:prstGeom>
          <a:solidFill>
            <a:srgbClr val="5D7381"/>
          </a:solidFill>
        </p:spPr>
        <p:txBody>
          <a:bodyPr wrap="none">
            <a:spAutoFit/>
          </a:bodyPr>
          <a:lstStyle/>
          <a:p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How   Much—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根据流程频率决定决策点</a:t>
            </a:r>
          </a:p>
        </p:txBody>
      </p:sp>
      <p:sp>
        <p:nvSpPr>
          <p:cNvPr id="34" name="矩形 33"/>
          <p:cNvSpPr/>
          <p:nvPr/>
        </p:nvSpPr>
        <p:spPr>
          <a:xfrm>
            <a:off x="5723347" y="3209765"/>
            <a:ext cx="3728906" cy="338554"/>
          </a:xfrm>
          <a:prstGeom prst="rect">
            <a:avLst/>
          </a:prstGeom>
          <a:solidFill>
            <a:srgbClr val="724F5F"/>
          </a:solidFill>
        </p:spPr>
        <p:txBody>
          <a:bodyPr wrap="none">
            <a:spAutoFit/>
          </a:bodyPr>
          <a:lstStyle/>
          <a:p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How—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明确决策方式，提高决策科学性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/>
        </p:nvGrpSpPr>
        <p:grpSpPr>
          <a:xfrm>
            <a:off x="0" y="196254"/>
            <a:ext cx="12241372" cy="759047"/>
            <a:chOff x="0" y="196254"/>
            <a:chExt cx="12241372" cy="759047"/>
          </a:xfrm>
        </p:grpSpPr>
        <p:grpSp>
          <p:nvGrpSpPr>
            <p:cNvPr id="13" name="组合 12"/>
            <p:cNvGrpSpPr/>
            <p:nvPr/>
          </p:nvGrpSpPr>
          <p:grpSpPr>
            <a:xfrm>
              <a:off x="0" y="196254"/>
              <a:ext cx="12241372" cy="759047"/>
              <a:chOff x="0" y="196254"/>
              <a:chExt cx="12241372" cy="759047"/>
            </a:xfrm>
          </p:grpSpPr>
          <p:sp>
            <p:nvSpPr>
              <p:cNvPr id="20" name="圆角矩形 19"/>
              <p:cNvSpPr/>
              <p:nvPr/>
            </p:nvSpPr>
            <p:spPr>
              <a:xfrm>
                <a:off x="2371658" y="397628"/>
                <a:ext cx="9869714" cy="557673"/>
              </a:xfrm>
              <a:prstGeom prst="roundRect">
                <a:avLst>
                  <a:gd name="adj" fmla="val 0"/>
                </a:avLst>
              </a:prstGeom>
              <a:solidFill>
                <a:srgbClr val="C733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1" name="圆角矩形 20"/>
              <p:cNvSpPr/>
              <p:nvPr/>
            </p:nvSpPr>
            <p:spPr>
              <a:xfrm>
                <a:off x="0" y="196254"/>
                <a:ext cx="2784419" cy="557673"/>
              </a:xfrm>
              <a:prstGeom prst="roundRect">
                <a:avLst>
                  <a:gd name="adj" fmla="val 0"/>
                </a:avLst>
              </a:prstGeom>
              <a:solidFill>
                <a:srgbClr val="D25261"/>
              </a:solidFill>
              <a:ln>
                <a:solidFill>
                  <a:srgbClr val="C7334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2" name="直角三角形 21"/>
              <p:cNvSpPr/>
              <p:nvPr/>
            </p:nvSpPr>
            <p:spPr>
              <a:xfrm rot="5400000">
                <a:off x="2474555" y="645437"/>
                <a:ext cx="206967" cy="412760"/>
              </a:xfrm>
              <a:prstGeom prst="rtTriangle">
                <a:avLst/>
              </a:prstGeom>
              <a:solidFill>
                <a:srgbClr val="821C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4" name="组合 13"/>
            <p:cNvGrpSpPr/>
            <p:nvPr/>
          </p:nvGrpSpPr>
          <p:grpSpPr>
            <a:xfrm rot="3176021">
              <a:off x="2032604" y="312298"/>
              <a:ext cx="359719" cy="394378"/>
              <a:chOff x="10531216" y="5336498"/>
              <a:chExt cx="1234921" cy="1353905"/>
            </a:xfrm>
            <a:solidFill>
              <a:schemeClr val="bg1"/>
            </a:solidFill>
          </p:grpSpPr>
          <p:sp>
            <p:nvSpPr>
              <p:cNvPr id="15" name="椭圆 14"/>
              <p:cNvSpPr/>
              <p:nvPr/>
            </p:nvSpPr>
            <p:spPr>
              <a:xfrm>
                <a:off x="10683987" y="6134836"/>
                <a:ext cx="555567" cy="55556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6" name="椭圆 15"/>
              <p:cNvSpPr/>
              <p:nvPr/>
            </p:nvSpPr>
            <p:spPr>
              <a:xfrm>
                <a:off x="11483964" y="5530003"/>
                <a:ext cx="282173" cy="28217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7" name="等腰三角形 16"/>
              <p:cNvSpPr/>
              <p:nvPr/>
            </p:nvSpPr>
            <p:spPr>
              <a:xfrm rot="2864466">
                <a:off x="11175607" y="5587459"/>
                <a:ext cx="105546" cy="94712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8" name="椭圆 17"/>
              <p:cNvSpPr/>
              <p:nvPr/>
            </p:nvSpPr>
            <p:spPr>
              <a:xfrm>
                <a:off x="10531216" y="5336498"/>
                <a:ext cx="394265" cy="39426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9" name="等腰三角形 18"/>
              <p:cNvSpPr/>
              <p:nvPr/>
            </p:nvSpPr>
            <p:spPr>
              <a:xfrm rot="16820430" flipH="1">
                <a:off x="11082829" y="5117517"/>
                <a:ext cx="67235" cy="866931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2" name="矩形 1"/>
          <p:cNvSpPr/>
          <p:nvPr/>
        </p:nvSpPr>
        <p:spPr>
          <a:xfrm>
            <a:off x="5726436" y="2430846"/>
            <a:ext cx="1652612" cy="1523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知识的积累</a:t>
            </a: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知识的复用</a:t>
            </a: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评估和总结</a:t>
            </a:r>
            <a:endParaRPr lang="en-US" altLang="zh-CN" sz="1400" dirty="0">
              <a:solidFill>
                <a:srgbClr val="724F5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0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总结出经验形成知识</a:t>
            </a:r>
          </a:p>
          <a:p>
            <a:pPr>
              <a:lnSpc>
                <a:spcPct val="150000"/>
              </a:lnSpc>
            </a:pPr>
            <a:r>
              <a:rPr lang="zh-CN" altLang="en-US" sz="10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评估结果有助于改进</a:t>
            </a:r>
          </a:p>
        </p:txBody>
      </p:sp>
      <p:sp>
        <p:nvSpPr>
          <p:cNvPr id="11" name="矩形 10"/>
          <p:cNvSpPr/>
          <p:nvPr/>
        </p:nvSpPr>
        <p:spPr>
          <a:xfrm>
            <a:off x="3181112" y="308970"/>
            <a:ext cx="3877985" cy="64633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如何优化流程中的无效活动</a:t>
            </a:r>
          </a:p>
        </p:txBody>
      </p:sp>
      <p:sp>
        <p:nvSpPr>
          <p:cNvPr id="27" name="矩形 26"/>
          <p:cNvSpPr/>
          <p:nvPr/>
        </p:nvSpPr>
        <p:spPr>
          <a:xfrm>
            <a:off x="2743360" y="2134075"/>
            <a:ext cx="768159" cy="338554"/>
          </a:xfrm>
          <a:prstGeom prst="rect">
            <a:avLst/>
          </a:prstGeom>
          <a:solidFill>
            <a:srgbClr val="C73346"/>
          </a:solidFill>
        </p:spPr>
        <p:txBody>
          <a:bodyPr wrap="none">
            <a:spAutoFit/>
          </a:bodyPr>
          <a:lstStyle/>
          <a:p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 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清除</a:t>
            </a:r>
          </a:p>
        </p:txBody>
      </p:sp>
      <p:sp>
        <p:nvSpPr>
          <p:cNvPr id="28" name="矩形 27"/>
          <p:cNvSpPr/>
          <p:nvPr/>
        </p:nvSpPr>
        <p:spPr>
          <a:xfrm>
            <a:off x="2649806" y="2401524"/>
            <a:ext cx="163435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过量产出</a:t>
            </a:r>
            <a:endParaRPr lang="en-US" altLang="zh-CN" sz="1400" dirty="0">
              <a:solidFill>
                <a:srgbClr val="724F5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活动间的等待</a:t>
            </a:r>
            <a:endParaRPr lang="en-US" altLang="zh-CN" sz="1400" dirty="0">
              <a:solidFill>
                <a:srgbClr val="724F5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不必要的运输</a:t>
            </a:r>
            <a:endParaRPr lang="en-US" altLang="zh-CN" sz="1400" dirty="0">
              <a:solidFill>
                <a:srgbClr val="724F5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反复的加工</a:t>
            </a:r>
            <a:endParaRPr lang="en-US" altLang="zh-CN" sz="1400" dirty="0">
              <a:solidFill>
                <a:srgbClr val="724F5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多余的库存</a:t>
            </a:r>
            <a:endParaRPr lang="en-US" altLang="zh-CN" sz="1400" dirty="0">
              <a:solidFill>
                <a:srgbClr val="724F5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缺陷、失误</a:t>
            </a:r>
            <a:endParaRPr lang="en-US" altLang="zh-CN" sz="1400" dirty="0">
              <a:solidFill>
                <a:srgbClr val="724F5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重复的活动</a:t>
            </a:r>
            <a:endParaRPr lang="en-US" altLang="zh-CN" sz="1400" dirty="0">
              <a:solidFill>
                <a:srgbClr val="724F5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活动的重组</a:t>
            </a:r>
            <a:endParaRPr lang="en-US" altLang="zh-CN" sz="1400" dirty="0">
              <a:solidFill>
                <a:srgbClr val="724F5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反复的检验</a:t>
            </a:r>
            <a:endParaRPr lang="en-US" altLang="zh-CN" sz="1400" dirty="0">
              <a:solidFill>
                <a:srgbClr val="724F5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跨部门的协调</a:t>
            </a:r>
          </a:p>
        </p:txBody>
      </p:sp>
      <p:sp>
        <p:nvSpPr>
          <p:cNvPr id="29" name="矩形 28"/>
          <p:cNvSpPr/>
          <p:nvPr/>
        </p:nvSpPr>
        <p:spPr>
          <a:xfrm>
            <a:off x="4369533" y="2137997"/>
            <a:ext cx="835670" cy="338554"/>
          </a:xfrm>
          <a:prstGeom prst="rect">
            <a:avLst/>
          </a:prstGeom>
          <a:solidFill>
            <a:srgbClr val="724F5F"/>
          </a:solidFill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 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简化</a:t>
            </a:r>
          </a:p>
        </p:txBody>
      </p:sp>
      <p:sp>
        <p:nvSpPr>
          <p:cNvPr id="30" name="矩形 29"/>
          <p:cNvSpPr/>
          <p:nvPr/>
        </p:nvSpPr>
        <p:spPr>
          <a:xfrm>
            <a:off x="4279776" y="2428273"/>
            <a:ext cx="64559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表格</a:t>
            </a:r>
            <a:endParaRPr lang="en-US" altLang="zh-CN" sz="1400" dirty="0">
              <a:solidFill>
                <a:srgbClr val="724F5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程序</a:t>
            </a:r>
            <a:endParaRPr lang="en-US" altLang="zh-CN" sz="1400" dirty="0">
              <a:solidFill>
                <a:srgbClr val="724F5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沟通</a:t>
            </a:r>
            <a:endParaRPr lang="en-US" altLang="zh-CN" sz="1400" dirty="0">
              <a:solidFill>
                <a:srgbClr val="724F5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物流</a:t>
            </a:r>
          </a:p>
        </p:txBody>
      </p:sp>
      <p:sp>
        <p:nvSpPr>
          <p:cNvPr id="31" name="矩形 30"/>
          <p:cNvSpPr/>
          <p:nvPr/>
        </p:nvSpPr>
        <p:spPr>
          <a:xfrm>
            <a:off x="7352552" y="2137997"/>
            <a:ext cx="716863" cy="338554"/>
          </a:xfrm>
          <a:prstGeom prst="rect">
            <a:avLst/>
          </a:prstGeom>
          <a:solidFill>
            <a:srgbClr val="C73346"/>
          </a:solidFill>
        </p:spPr>
        <p:txBody>
          <a:bodyPr wrap="none">
            <a:spAutoFit/>
          </a:bodyPr>
          <a:lstStyle/>
          <a:p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 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整合</a:t>
            </a:r>
          </a:p>
        </p:txBody>
      </p:sp>
      <p:sp>
        <p:nvSpPr>
          <p:cNvPr id="32" name="矩形 31"/>
          <p:cNvSpPr/>
          <p:nvPr/>
        </p:nvSpPr>
        <p:spPr>
          <a:xfrm>
            <a:off x="7278381" y="2479124"/>
            <a:ext cx="206480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活动</a:t>
            </a:r>
            <a:endParaRPr lang="en-US" altLang="zh-CN" sz="1400" dirty="0">
              <a:solidFill>
                <a:srgbClr val="724F5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团队</a:t>
            </a:r>
            <a:endParaRPr lang="en-US" altLang="zh-CN" sz="1400" dirty="0">
              <a:solidFill>
                <a:srgbClr val="724F5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顾客（流程上游方）</a:t>
            </a:r>
            <a:endParaRPr lang="en-US" altLang="zh-CN" sz="1400" dirty="0">
              <a:solidFill>
                <a:srgbClr val="724F5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供应商（流程下游方）</a:t>
            </a:r>
          </a:p>
        </p:txBody>
      </p:sp>
      <p:sp>
        <p:nvSpPr>
          <p:cNvPr id="33" name="矩形 32"/>
          <p:cNvSpPr/>
          <p:nvPr/>
        </p:nvSpPr>
        <p:spPr>
          <a:xfrm>
            <a:off x="9343189" y="2137997"/>
            <a:ext cx="1005403" cy="338554"/>
          </a:xfrm>
          <a:prstGeom prst="rect">
            <a:avLst/>
          </a:prstGeom>
          <a:solidFill>
            <a:srgbClr val="724F5F"/>
          </a:solidFill>
        </p:spPr>
        <p:txBody>
          <a:bodyPr wrap="none">
            <a:spAutoFit/>
          </a:bodyPr>
          <a:lstStyle/>
          <a:p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 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自动化</a:t>
            </a:r>
          </a:p>
        </p:txBody>
      </p:sp>
      <p:sp>
        <p:nvSpPr>
          <p:cNvPr id="34" name="矩形 33"/>
          <p:cNvSpPr/>
          <p:nvPr/>
        </p:nvSpPr>
        <p:spPr>
          <a:xfrm>
            <a:off x="9275142" y="2428273"/>
            <a:ext cx="2278342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脏活</a:t>
            </a:r>
            <a:endParaRPr lang="en-US" altLang="zh-CN" sz="1400" dirty="0">
              <a:solidFill>
                <a:srgbClr val="724F5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累活</a:t>
            </a:r>
            <a:endParaRPr lang="en-US" altLang="zh-CN" sz="1400" dirty="0">
              <a:solidFill>
                <a:srgbClr val="724F5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乏味的活</a:t>
            </a:r>
            <a:endParaRPr lang="en-US" altLang="zh-CN" sz="1400" dirty="0">
              <a:solidFill>
                <a:srgbClr val="724F5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数据采集与运输</a:t>
            </a:r>
            <a:endParaRPr lang="en-US" altLang="zh-CN" sz="1400" dirty="0">
              <a:solidFill>
                <a:srgbClr val="724F5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数据分析</a:t>
            </a:r>
          </a:p>
        </p:txBody>
      </p:sp>
      <p:sp>
        <p:nvSpPr>
          <p:cNvPr id="35" name="矩形 34"/>
          <p:cNvSpPr/>
          <p:nvPr/>
        </p:nvSpPr>
        <p:spPr>
          <a:xfrm>
            <a:off x="5107016" y="1267689"/>
            <a:ext cx="320376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流程优化的口诀</a:t>
            </a:r>
            <a:r>
              <a:rPr lang="zh-CN" altLang="en-US" sz="2000" b="1" dirty="0">
                <a:solidFill>
                  <a:srgbClr val="C73346"/>
                </a:solidFill>
              </a:rPr>
              <a:t>（</a:t>
            </a:r>
            <a:r>
              <a:rPr lang="en-US" altLang="zh-CN" sz="2000" b="1" dirty="0">
                <a:solidFill>
                  <a:srgbClr val="C73346"/>
                </a:solidFill>
              </a:rPr>
              <a:t>ESEIA</a:t>
            </a:r>
            <a:r>
              <a:rPr lang="zh-CN" altLang="en-US" sz="2000" b="1" dirty="0">
                <a:solidFill>
                  <a:srgbClr val="C73346"/>
                </a:solidFill>
              </a:rPr>
              <a:t>）</a:t>
            </a:r>
          </a:p>
        </p:txBody>
      </p:sp>
      <p:sp>
        <p:nvSpPr>
          <p:cNvPr id="36" name="矩形 35"/>
          <p:cNvSpPr/>
          <p:nvPr/>
        </p:nvSpPr>
        <p:spPr>
          <a:xfrm>
            <a:off x="5788393" y="2137997"/>
            <a:ext cx="716863" cy="338554"/>
          </a:xfrm>
          <a:prstGeom prst="rect">
            <a:avLst/>
          </a:prstGeom>
          <a:solidFill>
            <a:srgbClr val="5D7381"/>
          </a:solidFill>
        </p:spPr>
        <p:txBody>
          <a:bodyPr wrap="none">
            <a:spAutoFit/>
          </a:bodyPr>
          <a:lstStyle/>
          <a:p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 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填补</a:t>
            </a:r>
          </a:p>
        </p:txBody>
      </p:sp>
      <p:cxnSp>
        <p:nvCxnSpPr>
          <p:cNvPr id="38" name="直接连接符 37"/>
          <p:cNvCxnSpPr/>
          <p:nvPr/>
        </p:nvCxnSpPr>
        <p:spPr>
          <a:xfrm flipH="1">
            <a:off x="4432501" y="1544688"/>
            <a:ext cx="555833" cy="0"/>
          </a:xfrm>
          <a:prstGeom prst="line">
            <a:avLst/>
          </a:prstGeom>
          <a:ln>
            <a:solidFill>
              <a:srgbClr val="C733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/>
          <p:nvPr/>
        </p:nvCxnSpPr>
        <p:spPr>
          <a:xfrm flipH="1">
            <a:off x="8069415" y="1544688"/>
            <a:ext cx="555833" cy="0"/>
          </a:xfrm>
          <a:prstGeom prst="line">
            <a:avLst/>
          </a:prstGeom>
          <a:ln>
            <a:solidFill>
              <a:srgbClr val="C733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组合 29"/>
          <p:cNvGrpSpPr/>
          <p:nvPr/>
        </p:nvGrpSpPr>
        <p:grpSpPr>
          <a:xfrm>
            <a:off x="0" y="196254"/>
            <a:ext cx="12241372" cy="759047"/>
            <a:chOff x="0" y="196254"/>
            <a:chExt cx="12241372" cy="759047"/>
          </a:xfrm>
        </p:grpSpPr>
        <p:grpSp>
          <p:nvGrpSpPr>
            <p:cNvPr id="27" name="组合 26"/>
            <p:cNvGrpSpPr/>
            <p:nvPr/>
          </p:nvGrpSpPr>
          <p:grpSpPr>
            <a:xfrm>
              <a:off x="0" y="196254"/>
              <a:ext cx="12241372" cy="759047"/>
              <a:chOff x="0" y="196254"/>
              <a:chExt cx="12241372" cy="759047"/>
            </a:xfrm>
          </p:grpSpPr>
          <p:sp>
            <p:nvSpPr>
              <p:cNvPr id="3" name="圆角矩形 2"/>
              <p:cNvSpPr/>
              <p:nvPr/>
            </p:nvSpPr>
            <p:spPr>
              <a:xfrm>
                <a:off x="2371658" y="397628"/>
                <a:ext cx="9869714" cy="557673"/>
              </a:xfrm>
              <a:prstGeom prst="roundRect">
                <a:avLst>
                  <a:gd name="adj" fmla="val 0"/>
                </a:avLst>
              </a:prstGeom>
              <a:solidFill>
                <a:srgbClr val="C733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" name="圆角矩形 18"/>
              <p:cNvSpPr/>
              <p:nvPr/>
            </p:nvSpPr>
            <p:spPr>
              <a:xfrm>
                <a:off x="0" y="196254"/>
                <a:ext cx="2784419" cy="557673"/>
              </a:xfrm>
              <a:prstGeom prst="roundRect">
                <a:avLst>
                  <a:gd name="adj" fmla="val 0"/>
                </a:avLst>
              </a:prstGeom>
              <a:solidFill>
                <a:srgbClr val="D25261"/>
              </a:solidFill>
              <a:ln>
                <a:solidFill>
                  <a:srgbClr val="C7334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0" name="直角三角形 19"/>
              <p:cNvSpPr/>
              <p:nvPr/>
            </p:nvSpPr>
            <p:spPr>
              <a:xfrm rot="5400000">
                <a:off x="2474555" y="645437"/>
                <a:ext cx="206967" cy="412760"/>
              </a:xfrm>
              <a:prstGeom prst="rtTriangle">
                <a:avLst/>
              </a:prstGeom>
              <a:solidFill>
                <a:srgbClr val="821C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1" name="组合 20"/>
            <p:cNvGrpSpPr/>
            <p:nvPr/>
          </p:nvGrpSpPr>
          <p:grpSpPr>
            <a:xfrm rot="3176021">
              <a:off x="2032604" y="312298"/>
              <a:ext cx="359719" cy="394378"/>
              <a:chOff x="10531216" y="5336498"/>
              <a:chExt cx="1234921" cy="1353905"/>
            </a:xfrm>
            <a:solidFill>
              <a:schemeClr val="bg1"/>
            </a:solidFill>
          </p:grpSpPr>
          <p:sp>
            <p:nvSpPr>
              <p:cNvPr id="22" name="椭圆 21"/>
              <p:cNvSpPr/>
              <p:nvPr/>
            </p:nvSpPr>
            <p:spPr>
              <a:xfrm>
                <a:off x="10683987" y="6134836"/>
                <a:ext cx="555567" cy="55556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3" name="椭圆 22"/>
              <p:cNvSpPr/>
              <p:nvPr/>
            </p:nvSpPr>
            <p:spPr>
              <a:xfrm>
                <a:off x="11483964" y="5530003"/>
                <a:ext cx="282173" cy="28217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4" name="等腰三角形 23"/>
              <p:cNvSpPr/>
              <p:nvPr/>
            </p:nvSpPr>
            <p:spPr>
              <a:xfrm rot="2864466">
                <a:off x="11175607" y="5587459"/>
                <a:ext cx="105546" cy="94712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5" name="椭圆 24"/>
              <p:cNvSpPr/>
              <p:nvPr/>
            </p:nvSpPr>
            <p:spPr>
              <a:xfrm>
                <a:off x="10531216" y="5336498"/>
                <a:ext cx="394265" cy="39426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6" name="等腰三角形 25"/>
              <p:cNvSpPr/>
              <p:nvPr/>
            </p:nvSpPr>
            <p:spPr>
              <a:xfrm rot="16820430" flipH="1">
                <a:off x="11082829" y="5117517"/>
                <a:ext cx="67235" cy="866931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2" name="矩形 1"/>
          <p:cNvSpPr/>
          <p:nvPr/>
        </p:nvSpPr>
        <p:spPr>
          <a:xfrm>
            <a:off x="8541359" y="4369117"/>
            <a:ext cx="1582051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战略层面的会议</a:t>
            </a: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计划层面的会议</a:t>
            </a: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执行层面的会议</a:t>
            </a:r>
          </a:p>
        </p:txBody>
      </p:sp>
      <p:sp>
        <p:nvSpPr>
          <p:cNvPr id="10" name="矩形 9"/>
          <p:cNvSpPr/>
          <p:nvPr/>
        </p:nvSpPr>
        <p:spPr>
          <a:xfrm>
            <a:off x="3178630" y="337998"/>
            <a:ext cx="4515558" cy="64633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如何优化流程中的无效活动</a:t>
            </a:r>
          </a:p>
        </p:txBody>
      </p:sp>
      <p:sp>
        <p:nvSpPr>
          <p:cNvPr id="36" name="椭圆 35"/>
          <p:cNvSpPr/>
          <p:nvPr/>
        </p:nvSpPr>
        <p:spPr>
          <a:xfrm>
            <a:off x="3906103" y="3127412"/>
            <a:ext cx="1060326" cy="1060326"/>
          </a:xfrm>
          <a:prstGeom prst="ellipse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7273745" y="3386937"/>
            <a:ext cx="1267614" cy="1267614"/>
          </a:xfrm>
          <a:prstGeom prst="ellipse">
            <a:avLst/>
          </a:prstGeom>
          <a:solidFill>
            <a:srgbClr val="5D73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矩形 42"/>
          <p:cNvSpPr/>
          <p:nvPr/>
        </p:nvSpPr>
        <p:spPr>
          <a:xfrm>
            <a:off x="639045" y="1328178"/>
            <a:ext cx="3877985" cy="369332"/>
          </a:xfrm>
          <a:prstGeom prst="rect">
            <a:avLst/>
          </a:prstGeom>
          <a:solidFill>
            <a:srgbClr val="C73346"/>
          </a:solidFill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从提升单个流程效率到整体流程效率</a:t>
            </a:r>
          </a:p>
        </p:txBody>
      </p:sp>
      <p:sp>
        <p:nvSpPr>
          <p:cNvPr id="44" name="矩形 43"/>
          <p:cNvSpPr/>
          <p:nvPr/>
        </p:nvSpPr>
        <p:spPr>
          <a:xfrm>
            <a:off x="607579" y="1885548"/>
            <a:ext cx="7109639" cy="369332"/>
          </a:xfrm>
          <a:prstGeom prst="rect">
            <a:avLst/>
          </a:prstGeom>
          <a:solidFill>
            <a:srgbClr val="C73346"/>
          </a:solidFill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多个流程涉及相同资源的时候，资源如何共用，需要指定明确的计划</a:t>
            </a:r>
          </a:p>
        </p:txBody>
      </p:sp>
      <p:sp>
        <p:nvSpPr>
          <p:cNvPr id="45" name="矩形 44"/>
          <p:cNvSpPr/>
          <p:nvPr/>
        </p:nvSpPr>
        <p:spPr>
          <a:xfrm>
            <a:off x="985431" y="3127412"/>
            <a:ext cx="2826925" cy="50783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设计并优化流程运作时钟</a:t>
            </a:r>
          </a:p>
        </p:txBody>
      </p:sp>
      <p:sp>
        <p:nvSpPr>
          <p:cNvPr id="61" name="椭圆 60"/>
          <p:cNvSpPr/>
          <p:nvPr/>
        </p:nvSpPr>
        <p:spPr>
          <a:xfrm>
            <a:off x="5784107" y="2570000"/>
            <a:ext cx="1168793" cy="1168793"/>
          </a:xfrm>
          <a:prstGeom prst="ellipse">
            <a:avLst/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矩形 61"/>
          <p:cNvSpPr/>
          <p:nvPr/>
        </p:nvSpPr>
        <p:spPr>
          <a:xfrm>
            <a:off x="839708" y="3565549"/>
            <a:ext cx="2893923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例外管理变成例内管理</a:t>
            </a:r>
          </a:p>
          <a:p>
            <a:pPr algn="r"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随机式管理变为计划式管理</a:t>
            </a:r>
          </a:p>
          <a:p>
            <a:pPr algn="r"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会议是运营时钟的校准器</a:t>
            </a:r>
          </a:p>
        </p:txBody>
      </p:sp>
      <p:sp>
        <p:nvSpPr>
          <p:cNvPr id="63" name="矩形 62"/>
          <p:cNvSpPr/>
          <p:nvPr/>
        </p:nvSpPr>
        <p:spPr>
          <a:xfrm>
            <a:off x="6938180" y="2646565"/>
            <a:ext cx="2470548" cy="50783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流程的配套会议设计</a:t>
            </a:r>
          </a:p>
        </p:txBody>
      </p:sp>
      <p:sp>
        <p:nvSpPr>
          <p:cNvPr id="64" name="任意多边形 63"/>
          <p:cNvSpPr/>
          <p:nvPr/>
        </p:nvSpPr>
        <p:spPr>
          <a:xfrm rot="5400000">
            <a:off x="2603453" y="5526330"/>
            <a:ext cx="4482059" cy="959370"/>
          </a:xfrm>
          <a:custGeom>
            <a:avLst/>
            <a:gdLst>
              <a:gd name="connsiteX0" fmla="*/ 0 w 4482059"/>
              <a:gd name="connsiteY0" fmla="*/ 959370 h 959370"/>
              <a:gd name="connsiteX1" fmla="*/ 959370 w 4482059"/>
              <a:gd name="connsiteY1" fmla="*/ 0 h 959370"/>
              <a:gd name="connsiteX2" fmla="*/ 4482059 w 4482059"/>
              <a:gd name="connsiteY2" fmla="*/ 0 h 959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82059" h="959370">
                <a:moveTo>
                  <a:pt x="0" y="959370"/>
                </a:moveTo>
                <a:lnTo>
                  <a:pt x="959370" y="0"/>
                </a:lnTo>
                <a:lnTo>
                  <a:pt x="4482059" y="0"/>
                </a:lnTo>
              </a:path>
            </a:pathLst>
          </a:custGeom>
          <a:noFill/>
          <a:ln w="254000">
            <a:solidFill>
              <a:srgbClr val="C733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5" name="任意多边形 64"/>
          <p:cNvSpPr/>
          <p:nvPr/>
        </p:nvSpPr>
        <p:spPr>
          <a:xfrm rot="5400000" flipV="1">
            <a:off x="3880158" y="5083551"/>
            <a:ext cx="4237941" cy="602021"/>
          </a:xfrm>
          <a:custGeom>
            <a:avLst/>
            <a:gdLst>
              <a:gd name="connsiteX0" fmla="*/ 0 w 4482059"/>
              <a:gd name="connsiteY0" fmla="*/ 959370 h 959370"/>
              <a:gd name="connsiteX1" fmla="*/ 959370 w 4482059"/>
              <a:gd name="connsiteY1" fmla="*/ 0 h 959370"/>
              <a:gd name="connsiteX2" fmla="*/ 4482059 w 4482059"/>
              <a:gd name="connsiteY2" fmla="*/ 0 h 959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82059" h="959370">
                <a:moveTo>
                  <a:pt x="0" y="959370"/>
                </a:moveTo>
                <a:lnTo>
                  <a:pt x="959370" y="0"/>
                </a:lnTo>
                <a:lnTo>
                  <a:pt x="4482059" y="0"/>
                </a:lnTo>
              </a:path>
            </a:pathLst>
          </a:custGeom>
          <a:noFill/>
          <a:ln w="254000">
            <a:solidFill>
              <a:srgbClr val="724F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6" name="任意多边形 65"/>
          <p:cNvSpPr/>
          <p:nvPr/>
        </p:nvSpPr>
        <p:spPr>
          <a:xfrm rot="5400000" flipV="1">
            <a:off x="4814115" y="5472673"/>
            <a:ext cx="4166505" cy="1593642"/>
          </a:xfrm>
          <a:custGeom>
            <a:avLst/>
            <a:gdLst>
              <a:gd name="connsiteX0" fmla="*/ 0 w 4482059"/>
              <a:gd name="connsiteY0" fmla="*/ 959370 h 959370"/>
              <a:gd name="connsiteX1" fmla="*/ 959370 w 4482059"/>
              <a:gd name="connsiteY1" fmla="*/ 0 h 959370"/>
              <a:gd name="connsiteX2" fmla="*/ 4482059 w 4482059"/>
              <a:gd name="connsiteY2" fmla="*/ 0 h 959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82059" h="959370">
                <a:moveTo>
                  <a:pt x="0" y="959370"/>
                </a:moveTo>
                <a:lnTo>
                  <a:pt x="959370" y="0"/>
                </a:lnTo>
                <a:lnTo>
                  <a:pt x="4482059" y="0"/>
                </a:lnTo>
              </a:path>
            </a:pathLst>
          </a:custGeom>
          <a:noFill/>
          <a:ln w="254000">
            <a:solidFill>
              <a:srgbClr val="5D73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7" name="矩形 66"/>
          <p:cNvSpPr/>
          <p:nvPr/>
        </p:nvSpPr>
        <p:spPr>
          <a:xfrm>
            <a:off x="8541359" y="3565549"/>
            <a:ext cx="2921901" cy="923330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对多个会议进行梳理整合</a:t>
            </a:r>
            <a:endParaRPr lang="en-US" altLang="zh-CN" b="1" dirty="0">
              <a:solidFill>
                <a:srgbClr val="C7334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打造和谐会议体系</a:t>
            </a:r>
          </a:p>
        </p:txBody>
      </p:sp>
      <p:sp>
        <p:nvSpPr>
          <p:cNvPr id="68" name="矩形 67"/>
          <p:cNvSpPr/>
          <p:nvPr/>
        </p:nvSpPr>
        <p:spPr>
          <a:xfrm>
            <a:off x="4186234" y="3351268"/>
            <a:ext cx="558171" cy="50783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9" name="矩形 68"/>
          <p:cNvSpPr/>
          <p:nvPr/>
        </p:nvSpPr>
        <p:spPr>
          <a:xfrm>
            <a:off x="6107043" y="2873496"/>
            <a:ext cx="558171" cy="50783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0" name="矩形 69"/>
          <p:cNvSpPr/>
          <p:nvPr/>
        </p:nvSpPr>
        <p:spPr>
          <a:xfrm>
            <a:off x="7698535" y="3708602"/>
            <a:ext cx="558171" cy="50783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2351314" y="-1477587"/>
            <a:ext cx="9173052" cy="9173052"/>
          </a:xfrm>
          <a:prstGeom prst="ellipse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3" name="组合 12"/>
          <p:cNvGrpSpPr/>
          <p:nvPr/>
        </p:nvGrpSpPr>
        <p:grpSpPr>
          <a:xfrm>
            <a:off x="1504289" y="235493"/>
            <a:ext cx="2244057" cy="2244057"/>
            <a:chOff x="1436914" y="3997086"/>
            <a:chExt cx="2949467" cy="2949467"/>
          </a:xfrm>
        </p:grpSpPr>
        <p:sp>
          <p:nvSpPr>
            <p:cNvPr id="3" name="椭圆 2"/>
            <p:cNvSpPr/>
            <p:nvPr/>
          </p:nvSpPr>
          <p:spPr>
            <a:xfrm>
              <a:off x="1436914" y="3997086"/>
              <a:ext cx="2949467" cy="2949467"/>
            </a:xfrm>
            <a:prstGeom prst="ellipse">
              <a:avLst/>
            </a:prstGeom>
            <a:solidFill>
              <a:srgbClr val="724F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矩形 3"/>
            <p:cNvSpPr/>
            <p:nvPr/>
          </p:nvSpPr>
          <p:spPr>
            <a:xfrm>
              <a:off x="1828824" y="4629021"/>
              <a:ext cx="1704314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9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06</a:t>
              </a:r>
              <a:endParaRPr lang="zh-CN" altLang="en-US" sz="9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" name="椭圆 4"/>
            <p:cNvSpPr/>
            <p:nvPr/>
          </p:nvSpPr>
          <p:spPr>
            <a:xfrm>
              <a:off x="1518777" y="4078949"/>
              <a:ext cx="2785740" cy="2785740"/>
            </a:xfrm>
            <a:prstGeom prst="ellipse">
              <a:avLst/>
            </a:prstGeom>
            <a:noFill/>
            <a:ln>
              <a:solidFill>
                <a:schemeClr val="bg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" name="组合 5"/>
            <p:cNvGrpSpPr/>
            <p:nvPr/>
          </p:nvGrpSpPr>
          <p:grpSpPr>
            <a:xfrm rot="3834603">
              <a:off x="2371784" y="4302344"/>
              <a:ext cx="701681" cy="769288"/>
              <a:chOff x="10531216" y="5336498"/>
              <a:chExt cx="1234921" cy="1353905"/>
            </a:xfrm>
            <a:solidFill>
              <a:schemeClr val="bg1"/>
            </a:solidFill>
          </p:grpSpPr>
          <p:sp>
            <p:nvSpPr>
              <p:cNvPr id="7" name="椭圆 6"/>
              <p:cNvSpPr/>
              <p:nvPr/>
            </p:nvSpPr>
            <p:spPr>
              <a:xfrm>
                <a:off x="10683987" y="6134836"/>
                <a:ext cx="555567" cy="55556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" name="椭圆 7"/>
              <p:cNvSpPr/>
              <p:nvPr/>
            </p:nvSpPr>
            <p:spPr>
              <a:xfrm>
                <a:off x="11483964" y="5530003"/>
                <a:ext cx="282173" cy="28217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" name="等腰三角形 8"/>
              <p:cNvSpPr/>
              <p:nvPr/>
            </p:nvSpPr>
            <p:spPr>
              <a:xfrm rot="2864466">
                <a:off x="11175607" y="5587459"/>
                <a:ext cx="105546" cy="94712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" name="椭圆 9"/>
              <p:cNvSpPr/>
              <p:nvPr/>
            </p:nvSpPr>
            <p:spPr>
              <a:xfrm>
                <a:off x="10531216" y="5336498"/>
                <a:ext cx="394265" cy="39426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" name="等腰三角形 10"/>
              <p:cNvSpPr/>
              <p:nvPr/>
            </p:nvSpPr>
            <p:spPr>
              <a:xfrm rot="16820430" flipH="1">
                <a:off x="11082829" y="5117517"/>
                <a:ext cx="67235" cy="866931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12" name="矩形 11"/>
          <p:cNvSpPr/>
          <p:nvPr/>
        </p:nvSpPr>
        <p:spPr>
          <a:xfrm>
            <a:off x="2913216" y="2417265"/>
            <a:ext cx="86111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基于</a:t>
            </a:r>
            <a:r>
              <a:rPr lang="en-US" altLang="zh-CN" sz="5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IT</a:t>
            </a:r>
            <a:r>
              <a:rPr lang="zh-CN" altLang="en-US" sz="5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的岗位标准化工具箱</a:t>
            </a:r>
          </a:p>
        </p:txBody>
      </p:sp>
      <p:cxnSp>
        <p:nvCxnSpPr>
          <p:cNvPr id="15" name="直接连接符 14"/>
          <p:cNvCxnSpPr/>
          <p:nvPr/>
        </p:nvCxnSpPr>
        <p:spPr>
          <a:xfrm>
            <a:off x="2985787" y="3340595"/>
            <a:ext cx="7877654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3237621" y="3390805"/>
            <a:ext cx="37846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流程与岗位标准化的关系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岗位标准化工具箱的作用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精细化管理的基础</a:t>
            </a:r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表单模板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7022296" y="3390805"/>
            <a:ext cx="37846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岗位标准化工作指南</a:t>
            </a:r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——checklist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岗位标准化工作要点提炼实例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流程管道。知识活水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3939842" y="3428986"/>
            <a:ext cx="3831771" cy="20658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C7334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3954356" y="3628431"/>
            <a:ext cx="383177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出现一次及共享程度不高：</a:t>
            </a:r>
            <a:r>
              <a:rPr lang="en-US" altLang="zh-CN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QA</a:t>
            </a: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中有记录即可</a:t>
            </a: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出现频率为</a:t>
            </a:r>
            <a:r>
              <a:rPr lang="en-US" altLang="zh-CN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5%</a:t>
            </a: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，记录到岗位标准化操作指南中</a:t>
            </a: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出现频率为</a:t>
            </a:r>
            <a:r>
              <a:rPr lang="en-US" altLang="zh-CN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15%</a:t>
            </a: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，在流程中需要分叉说明</a:t>
            </a: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出现频率为</a:t>
            </a:r>
            <a:r>
              <a:rPr lang="en-US" altLang="zh-CN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30%</a:t>
            </a: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，需要写入企业年度策略中</a:t>
            </a:r>
          </a:p>
        </p:txBody>
      </p:sp>
      <p:sp>
        <p:nvSpPr>
          <p:cNvPr id="12" name="圆角矩形 11"/>
          <p:cNvSpPr/>
          <p:nvPr/>
        </p:nvSpPr>
        <p:spPr>
          <a:xfrm>
            <a:off x="1375253" y="1472135"/>
            <a:ext cx="9158515" cy="512902"/>
          </a:xfrm>
          <a:prstGeom prst="roundRect">
            <a:avLst>
              <a:gd name="adj" fmla="val 50000"/>
            </a:avLst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1669340" y="1464281"/>
            <a:ext cx="8570341" cy="50783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流程不能够说清楚所有内容，流程的优势是能够直观清晰的描述跨部门之间的流转</a:t>
            </a:r>
          </a:p>
        </p:txBody>
      </p:sp>
      <p:sp>
        <p:nvSpPr>
          <p:cNvPr id="13" name="圆角矩形 12"/>
          <p:cNvSpPr/>
          <p:nvPr/>
        </p:nvSpPr>
        <p:spPr>
          <a:xfrm>
            <a:off x="1235075" y="2205038"/>
            <a:ext cx="9634176" cy="512902"/>
          </a:xfrm>
          <a:prstGeom prst="roundRect">
            <a:avLst>
              <a:gd name="adj" fmla="val 50000"/>
            </a:avLst>
          </a:prstGeom>
          <a:solidFill>
            <a:srgbClr val="5D73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1570558" y="2210109"/>
            <a:ext cx="8963210" cy="458908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流程及流程文件说不清楚的事情，可以用企业微观制度，即岗位标准化操作指南来说明</a:t>
            </a:r>
          </a:p>
        </p:txBody>
      </p:sp>
      <p:sp>
        <p:nvSpPr>
          <p:cNvPr id="14" name="圆角矩形 13"/>
          <p:cNvSpPr/>
          <p:nvPr/>
        </p:nvSpPr>
        <p:spPr>
          <a:xfrm>
            <a:off x="3461853" y="2976060"/>
            <a:ext cx="4723391" cy="512902"/>
          </a:xfrm>
          <a:prstGeom prst="roundRect">
            <a:avLst>
              <a:gd name="adj" fmla="val 50000"/>
            </a:avLst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3954356" y="2972791"/>
            <a:ext cx="3877985" cy="50783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制度的来源：各级经理人不断的总结</a:t>
            </a:r>
          </a:p>
        </p:txBody>
      </p:sp>
      <p:sp>
        <p:nvSpPr>
          <p:cNvPr id="16" name="椭圆 15"/>
          <p:cNvSpPr/>
          <p:nvPr/>
        </p:nvSpPr>
        <p:spPr>
          <a:xfrm>
            <a:off x="1443283" y="2410689"/>
            <a:ext cx="101600" cy="1016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10236986" y="1670741"/>
            <a:ext cx="101600" cy="1016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7907192" y="3181711"/>
            <a:ext cx="101600" cy="1016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3764531" y="3181711"/>
            <a:ext cx="101600" cy="1016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0" y="-6111"/>
            <a:ext cx="12237232" cy="215212"/>
          </a:xfrm>
          <a:prstGeom prst="rect">
            <a:avLst/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1" name="组合 20"/>
          <p:cNvGrpSpPr/>
          <p:nvPr/>
        </p:nvGrpSpPr>
        <p:grpSpPr>
          <a:xfrm>
            <a:off x="754643" y="-400278"/>
            <a:ext cx="4464958" cy="1152000"/>
            <a:chOff x="774700" y="-285297"/>
            <a:chExt cx="1993900" cy="1085397"/>
          </a:xfrm>
          <a:solidFill>
            <a:srgbClr val="C73346"/>
          </a:solidFill>
        </p:grpSpPr>
        <p:sp>
          <p:nvSpPr>
            <p:cNvPr id="22" name="矩形 21"/>
            <p:cNvSpPr/>
            <p:nvPr/>
          </p:nvSpPr>
          <p:spPr>
            <a:xfrm>
              <a:off x="774700" y="0"/>
              <a:ext cx="1993900" cy="800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810348" y="-285297"/>
              <a:ext cx="1922604" cy="1003754"/>
            </a:xfrm>
            <a:prstGeom prst="rect">
              <a:avLst/>
            </a:prstGeom>
            <a:noFill/>
            <a:ln>
              <a:solidFill>
                <a:schemeClr val="bg1">
                  <a:lumMod val="9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4" name="矩形 23"/>
          <p:cNvSpPr/>
          <p:nvPr/>
        </p:nvSpPr>
        <p:spPr>
          <a:xfrm>
            <a:off x="894241" y="-28701"/>
            <a:ext cx="4185761" cy="64633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流程与岗位标准化之间的关系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11470032" y="6077421"/>
            <a:ext cx="533281" cy="584663"/>
            <a:chOff x="10531216" y="5336498"/>
            <a:chExt cx="1234921" cy="1353905"/>
          </a:xfrm>
          <a:solidFill>
            <a:srgbClr val="C73346"/>
          </a:solidFill>
        </p:grpSpPr>
        <p:sp>
          <p:nvSpPr>
            <p:cNvPr id="26" name="椭圆 25"/>
            <p:cNvSpPr/>
            <p:nvPr/>
          </p:nvSpPr>
          <p:spPr>
            <a:xfrm>
              <a:off x="10683987" y="6134836"/>
              <a:ext cx="555567" cy="55556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27" name="椭圆 26"/>
            <p:cNvSpPr/>
            <p:nvPr/>
          </p:nvSpPr>
          <p:spPr>
            <a:xfrm>
              <a:off x="11483964" y="5530003"/>
              <a:ext cx="282173" cy="2821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28" name="等腰三角形 27"/>
            <p:cNvSpPr/>
            <p:nvPr/>
          </p:nvSpPr>
          <p:spPr>
            <a:xfrm rot="2864466">
              <a:off x="11175607" y="5587459"/>
              <a:ext cx="105546" cy="94712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29" name="椭圆 28"/>
            <p:cNvSpPr/>
            <p:nvPr/>
          </p:nvSpPr>
          <p:spPr>
            <a:xfrm>
              <a:off x="10531216" y="5336498"/>
              <a:ext cx="394265" cy="39426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30" name="等腰三角形 29"/>
            <p:cNvSpPr/>
            <p:nvPr/>
          </p:nvSpPr>
          <p:spPr>
            <a:xfrm rot="16820430" flipH="1">
              <a:off x="11082829" y="5117517"/>
              <a:ext cx="67235" cy="86693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2904148" y="-1515687"/>
            <a:ext cx="9173052" cy="9173052"/>
          </a:xfrm>
          <a:prstGeom prst="ellipse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>
            <a:off x="1429414" y="1460430"/>
            <a:ext cx="2949467" cy="2949467"/>
          </a:xfrm>
          <a:prstGeom prst="ellipse">
            <a:avLst/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2051991" y="2150333"/>
            <a:ext cx="170431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9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1511277" y="1542293"/>
            <a:ext cx="2785740" cy="2785740"/>
          </a:xfrm>
          <a:prstGeom prst="ellipse">
            <a:avLst/>
          </a:prstGeom>
          <a:noFill/>
          <a:ln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" name="组合 5"/>
          <p:cNvGrpSpPr/>
          <p:nvPr/>
        </p:nvGrpSpPr>
        <p:grpSpPr>
          <a:xfrm rot="3834603">
            <a:off x="2364284" y="1765688"/>
            <a:ext cx="701681" cy="769288"/>
            <a:chOff x="10531216" y="5336498"/>
            <a:chExt cx="1234921" cy="1353905"/>
          </a:xfrm>
          <a:solidFill>
            <a:schemeClr val="bg1"/>
          </a:solidFill>
        </p:grpSpPr>
        <p:sp>
          <p:nvSpPr>
            <p:cNvPr id="7" name="椭圆 6"/>
            <p:cNvSpPr/>
            <p:nvPr/>
          </p:nvSpPr>
          <p:spPr>
            <a:xfrm>
              <a:off x="10683987" y="6134836"/>
              <a:ext cx="555567" cy="55556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11483964" y="5530003"/>
              <a:ext cx="282173" cy="2821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等腰三角形 8"/>
            <p:cNvSpPr/>
            <p:nvPr/>
          </p:nvSpPr>
          <p:spPr>
            <a:xfrm rot="2864466">
              <a:off x="11175607" y="5587459"/>
              <a:ext cx="105546" cy="94712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椭圆 9"/>
            <p:cNvSpPr/>
            <p:nvPr/>
          </p:nvSpPr>
          <p:spPr>
            <a:xfrm>
              <a:off x="10531216" y="5336498"/>
              <a:ext cx="394265" cy="39426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等腰三角形 10"/>
            <p:cNvSpPr/>
            <p:nvPr/>
          </p:nvSpPr>
          <p:spPr>
            <a:xfrm rot="16820430" flipH="1">
              <a:off x="11082829" y="5117517"/>
              <a:ext cx="67235" cy="86693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2" name="矩形 11"/>
          <p:cNvSpPr/>
          <p:nvPr/>
        </p:nvSpPr>
        <p:spPr>
          <a:xfrm>
            <a:off x="5689888" y="1689596"/>
            <a:ext cx="43089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8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流程理念</a:t>
            </a:r>
          </a:p>
        </p:txBody>
      </p:sp>
      <p:sp>
        <p:nvSpPr>
          <p:cNvPr id="13" name="矩形 12"/>
          <p:cNvSpPr/>
          <p:nvPr/>
        </p:nvSpPr>
        <p:spPr>
          <a:xfrm>
            <a:off x="4686472" y="3114594"/>
            <a:ext cx="34526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流程的定义与组成要素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流程如何和业务紧密结合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流程如何实现战略落地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7525411" y="3091692"/>
            <a:ext cx="34526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流程优化与组织结构调整的关系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流程如何应对内外部环境的变化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流程管理的新理念：</a:t>
            </a:r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BPO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5" name="直接连接符 14"/>
          <p:cNvCxnSpPr/>
          <p:nvPr/>
        </p:nvCxnSpPr>
        <p:spPr>
          <a:xfrm>
            <a:off x="4724572" y="3046888"/>
            <a:ext cx="611505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733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椭圆 25"/>
          <p:cNvSpPr/>
          <p:nvPr/>
        </p:nvSpPr>
        <p:spPr>
          <a:xfrm>
            <a:off x="4850949" y="1846488"/>
            <a:ext cx="3219866" cy="321986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椭圆 26"/>
          <p:cNvSpPr/>
          <p:nvPr/>
        </p:nvSpPr>
        <p:spPr>
          <a:xfrm>
            <a:off x="3373438" y="1256848"/>
            <a:ext cx="2233949" cy="2233949"/>
          </a:xfrm>
          <a:prstGeom prst="ellipse">
            <a:avLst/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0" y="-6111"/>
            <a:ext cx="12237232" cy="215212"/>
          </a:xfrm>
          <a:prstGeom prst="rect">
            <a:avLst/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" name="组合 3"/>
          <p:cNvGrpSpPr/>
          <p:nvPr/>
        </p:nvGrpSpPr>
        <p:grpSpPr>
          <a:xfrm>
            <a:off x="754643" y="-400278"/>
            <a:ext cx="4464958" cy="1152000"/>
            <a:chOff x="774700" y="-285297"/>
            <a:chExt cx="1993900" cy="1085397"/>
          </a:xfrm>
          <a:solidFill>
            <a:schemeClr val="bg1"/>
          </a:solidFill>
        </p:grpSpPr>
        <p:sp>
          <p:nvSpPr>
            <p:cNvPr id="5" name="矩形 4"/>
            <p:cNvSpPr/>
            <p:nvPr/>
          </p:nvSpPr>
          <p:spPr>
            <a:xfrm>
              <a:off x="774700" y="0"/>
              <a:ext cx="1993900" cy="8001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810348" y="-285297"/>
              <a:ext cx="1922604" cy="1003754"/>
            </a:xfrm>
            <a:prstGeom prst="rect">
              <a:avLst/>
            </a:prstGeom>
            <a:noFill/>
            <a:ln>
              <a:solidFill>
                <a:srgbClr val="C73346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" name="矩形 6"/>
          <p:cNvSpPr/>
          <p:nvPr/>
        </p:nvSpPr>
        <p:spPr>
          <a:xfrm>
            <a:off x="954013" y="-28701"/>
            <a:ext cx="4185761" cy="581057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精细化管理的基础</a:t>
            </a:r>
            <a:r>
              <a:rPr lang="en-US" altLang="zh-CN" sz="24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sz="24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表单模板</a:t>
            </a:r>
          </a:p>
        </p:txBody>
      </p:sp>
      <p:sp>
        <p:nvSpPr>
          <p:cNvPr id="8" name="矩形 7"/>
          <p:cNvSpPr/>
          <p:nvPr/>
        </p:nvSpPr>
        <p:spPr>
          <a:xfrm>
            <a:off x="5425491" y="2864410"/>
            <a:ext cx="2236510" cy="96128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0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精细化管理的基础</a:t>
            </a:r>
            <a:endParaRPr lang="en-US" altLang="zh-CN" sz="2000" b="1" dirty="0">
              <a:solidFill>
                <a:srgbClr val="C7334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en-US" altLang="zh-CN" sz="20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0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表单模板</a:t>
            </a:r>
            <a:r>
              <a:rPr lang="en-US" altLang="zh-CN" sz="20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zh-CN" altLang="en-US" sz="2000" b="1" dirty="0">
              <a:solidFill>
                <a:srgbClr val="C7334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 rot="19542647">
            <a:off x="7273476" y="1882660"/>
            <a:ext cx="1338828" cy="369332"/>
          </a:xfrm>
          <a:prstGeom prst="rect">
            <a:avLst/>
          </a:prstGeom>
          <a:solidFill>
            <a:srgbClr val="5D7381"/>
          </a:solidFill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管理制度化</a:t>
            </a:r>
          </a:p>
        </p:txBody>
      </p:sp>
      <p:sp>
        <p:nvSpPr>
          <p:cNvPr id="17" name="矩形 16"/>
          <p:cNvSpPr/>
          <p:nvPr/>
        </p:nvSpPr>
        <p:spPr>
          <a:xfrm>
            <a:off x="3707528" y="1538750"/>
            <a:ext cx="169945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</a:p>
          <a:p>
            <a:pPr algn="ctr">
              <a:lnSpc>
                <a:spcPct val="15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通过表单模板设计落实管理要求，优化管理</a:t>
            </a:r>
          </a:p>
        </p:txBody>
      </p:sp>
      <p:sp>
        <p:nvSpPr>
          <p:cNvPr id="31" name="矩形 30"/>
          <p:cNvSpPr/>
          <p:nvPr/>
        </p:nvSpPr>
        <p:spPr>
          <a:xfrm rot="20235968">
            <a:off x="7595461" y="2331999"/>
            <a:ext cx="1338828" cy="369332"/>
          </a:xfrm>
          <a:prstGeom prst="rect">
            <a:avLst/>
          </a:prstGeom>
          <a:solidFill>
            <a:srgbClr val="5D7381"/>
          </a:solidFill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制度流程化</a:t>
            </a:r>
          </a:p>
        </p:txBody>
      </p:sp>
      <p:sp>
        <p:nvSpPr>
          <p:cNvPr id="32" name="矩形 31"/>
          <p:cNvSpPr/>
          <p:nvPr/>
        </p:nvSpPr>
        <p:spPr>
          <a:xfrm rot="20874133">
            <a:off x="7830890" y="2842021"/>
            <a:ext cx="1338828" cy="369332"/>
          </a:xfrm>
          <a:prstGeom prst="rect">
            <a:avLst/>
          </a:prstGeom>
          <a:solidFill>
            <a:srgbClr val="5D7381"/>
          </a:solidFill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流程表单化</a:t>
            </a:r>
          </a:p>
        </p:txBody>
      </p:sp>
      <p:sp>
        <p:nvSpPr>
          <p:cNvPr id="33" name="矩形 32"/>
          <p:cNvSpPr/>
          <p:nvPr/>
        </p:nvSpPr>
        <p:spPr>
          <a:xfrm>
            <a:off x="7908334" y="3411335"/>
            <a:ext cx="1338828" cy="369332"/>
          </a:xfrm>
          <a:prstGeom prst="rect">
            <a:avLst/>
          </a:prstGeom>
          <a:solidFill>
            <a:srgbClr val="5D7381"/>
          </a:solidFill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表单系统化</a:t>
            </a:r>
          </a:p>
        </p:txBody>
      </p:sp>
      <p:sp>
        <p:nvSpPr>
          <p:cNvPr id="36" name="椭圆 35"/>
          <p:cNvSpPr/>
          <p:nvPr/>
        </p:nvSpPr>
        <p:spPr>
          <a:xfrm>
            <a:off x="3464385" y="1340622"/>
            <a:ext cx="2052053" cy="2052053"/>
          </a:xfrm>
          <a:prstGeom prst="ellipse">
            <a:avLst/>
          </a:prstGeom>
          <a:noFill/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9" name="组合 38"/>
          <p:cNvGrpSpPr/>
          <p:nvPr/>
        </p:nvGrpSpPr>
        <p:grpSpPr>
          <a:xfrm>
            <a:off x="6953618" y="3965376"/>
            <a:ext cx="1972720" cy="1972720"/>
            <a:chOff x="6953618" y="3965376"/>
            <a:chExt cx="1972720" cy="1972720"/>
          </a:xfrm>
        </p:grpSpPr>
        <p:sp>
          <p:nvSpPr>
            <p:cNvPr id="30" name="椭圆 29"/>
            <p:cNvSpPr/>
            <p:nvPr/>
          </p:nvSpPr>
          <p:spPr>
            <a:xfrm>
              <a:off x="6953618" y="3965376"/>
              <a:ext cx="1972720" cy="1972720"/>
            </a:xfrm>
            <a:prstGeom prst="ellipse">
              <a:avLst/>
            </a:prstGeom>
            <a:solidFill>
              <a:srgbClr val="724F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椭圆 37"/>
            <p:cNvSpPr/>
            <p:nvPr/>
          </p:nvSpPr>
          <p:spPr>
            <a:xfrm>
              <a:off x="7057069" y="4068827"/>
              <a:ext cx="1765818" cy="1765818"/>
            </a:xfrm>
            <a:prstGeom prst="ellipse">
              <a:avLst/>
            </a:prstGeom>
            <a:noFill/>
            <a:ln>
              <a:solidFill>
                <a:schemeClr val="bg1">
                  <a:lumMod val="9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矩形 1"/>
          <p:cNvSpPr/>
          <p:nvPr/>
        </p:nvSpPr>
        <p:spPr>
          <a:xfrm>
            <a:off x="7309888" y="4219557"/>
            <a:ext cx="16108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</a:p>
          <a:p>
            <a:pPr algn="ctr">
              <a:lnSpc>
                <a:spcPct val="15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表单字段结构化，便于后续分析</a:t>
            </a:r>
          </a:p>
        </p:txBody>
      </p:sp>
      <p:grpSp>
        <p:nvGrpSpPr>
          <p:cNvPr id="40" name="组合 39"/>
          <p:cNvGrpSpPr/>
          <p:nvPr/>
        </p:nvGrpSpPr>
        <p:grpSpPr>
          <a:xfrm>
            <a:off x="5619939" y="4601099"/>
            <a:ext cx="1684357" cy="1684357"/>
            <a:chOff x="5638017" y="4442440"/>
            <a:chExt cx="1684357" cy="1684357"/>
          </a:xfrm>
        </p:grpSpPr>
        <p:sp>
          <p:nvSpPr>
            <p:cNvPr id="28" name="椭圆 27"/>
            <p:cNvSpPr/>
            <p:nvPr/>
          </p:nvSpPr>
          <p:spPr>
            <a:xfrm>
              <a:off x="5638017" y="4442440"/>
              <a:ext cx="1684357" cy="1684357"/>
            </a:xfrm>
            <a:prstGeom prst="ellipse">
              <a:avLst/>
            </a:prstGeom>
            <a:solidFill>
              <a:srgbClr val="5D73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椭圆 36"/>
            <p:cNvSpPr/>
            <p:nvPr/>
          </p:nvSpPr>
          <p:spPr>
            <a:xfrm>
              <a:off x="5729324" y="4533747"/>
              <a:ext cx="1501743" cy="1501743"/>
            </a:xfrm>
            <a:prstGeom prst="ellipse">
              <a:avLst/>
            </a:prstGeom>
            <a:noFill/>
            <a:ln>
              <a:solidFill>
                <a:schemeClr val="bg1">
                  <a:lumMod val="9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9" name="矩形 28"/>
          <p:cNvSpPr/>
          <p:nvPr/>
        </p:nvSpPr>
        <p:spPr>
          <a:xfrm>
            <a:off x="5760318" y="4715046"/>
            <a:ext cx="14844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</a:p>
          <a:p>
            <a:pPr algn="ctr">
              <a:lnSpc>
                <a:spcPct val="15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在表单模板中融入操作指导</a:t>
            </a:r>
          </a:p>
        </p:txBody>
      </p:sp>
      <p:grpSp>
        <p:nvGrpSpPr>
          <p:cNvPr id="24" name="组合 23"/>
          <p:cNvGrpSpPr/>
          <p:nvPr/>
        </p:nvGrpSpPr>
        <p:grpSpPr>
          <a:xfrm>
            <a:off x="11470032" y="6077421"/>
            <a:ext cx="533281" cy="584663"/>
            <a:chOff x="10531216" y="5336498"/>
            <a:chExt cx="1234921" cy="1353905"/>
          </a:xfrm>
          <a:solidFill>
            <a:schemeClr val="bg1"/>
          </a:solidFill>
        </p:grpSpPr>
        <p:sp>
          <p:nvSpPr>
            <p:cNvPr id="25" name="椭圆 24"/>
            <p:cNvSpPr/>
            <p:nvPr/>
          </p:nvSpPr>
          <p:spPr>
            <a:xfrm>
              <a:off x="10683987" y="6134836"/>
              <a:ext cx="555567" cy="55556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34" name="椭圆 33"/>
            <p:cNvSpPr/>
            <p:nvPr/>
          </p:nvSpPr>
          <p:spPr>
            <a:xfrm>
              <a:off x="11483964" y="5530003"/>
              <a:ext cx="282173" cy="2821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35" name="等腰三角形 34"/>
            <p:cNvSpPr/>
            <p:nvPr/>
          </p:nvSpPr>
          <p:spPr>
            <a:xfrm rot="2864466">
              <a:off x="11175607" y="5587459"/>
              <a:ext cx="105546" cy="94712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41" name="椭圆 40"/>
            <p:cNvSpPr/>
            <p:nvPr/>
          </p:nvSpPr>
          <p:spPr>
            <a:xfrm>
              <a:off x="10531216" y="5336498"/>
              <a:ext cx="394265" cy="39426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42" name="等腰三角形 41"/>
            <p:cNvSpPr/>
            <p:nvPr/>
          </p:nvSpPr>
          <p:spPr>
            <a:xfrm rot="16820430" flipH="1">
              <a:off x="11082829" y="5117517"/>
              <a:ext cx="67235" cy="86693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11622432" y="6229821"/>
            <a:ext cx="533281" cy="584663"/>
            <a:chOff x="10531216" y="5336498"/>
            <a:chExt cx="1234921" cy="1353905"/>
          </a:xfrm>
          <a:solidFill>
            <a:srgbClr val="C73346"/>
          </a:solidFill>
        </p:grpSpPr>
        <p:sp>
          <p:nvSpPr>
            <p:cNvPr id="44" name="椭圆 43"/>
            <p:cNvSpPr/>
            <p:nvPr/>
          </p:nvSpPr>
          <p:spPr>
            <a:xfrm>
              <a:off x="10683987" y="6134836"/>
              <a:ext cx="555567" cy="55556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45" name="椭圆 44"/>
            <p:cNvSpPr/>
            <p:nvPr/>
          </p:nvSpPr>
          <p:spPr>
            <a:xfrm>
              <a:off x="11483964" y="5530003"/>
              <a:ext cx="282173" cy="2821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46" name="等腰三角形 45"/>
            <p:cNvSpPr/>
            <p:nvPr/>
          </p:nvSpPr>
          <p:spPr>
            <a:xfrm rot="2864466">
              <a:off x="11175607" y="5587459"/>
              <a:ext cx="105546" cy="94712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47" name="椭圆 46"/>
            <p:cNvSpPr/>
            <p:nvPr/>
          </p:nvSpPr>
          <p:spPr>
            <a:xfrm>
              <a:off x="10531216" y="5336498"/>
              <a:ext cx="394265" cy="39426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48" name="等腰三角形 47"/>
            <p:cNvSpPr/>
            <p:nvPr/>
          </p:nvSpPr>
          <p:spPr>
            <a:xfrm rot="16820430" flipH="1">
              <a:off x="11082829" y="5117517"/>
              <a:ext cx="67235" cy="86693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904485" y="2766163"/>
            <a:ext cx="1959201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行动后反思（</a:t>
            </a:r>
            <a:r>
              <a:rPr lang="en-US" altLang="zh-CN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AAR</a:t>
            </a: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警示报告</a:t>
            </a: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知识地图</a:t>
            </a:r>
          </a:p>
        </p:txBody>
      </p:sp>
      <p:sp>
        <p:nvSpPr>
          <p:cNvPr id="3" name="矩形 2"/>
          <p:cNvSpPr/>
          <p:nvPr/>
        </p:nvSpPr>
        <p:spPr>
          <a:xfrm>
            <a:off x="0" y="-6111"/>
            <a:ext cx="12237232" cy="215212"/>
          </a:xfrm>
          <a:prstGeom prst="rect">
            <a:avLst/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" name="组合 3"/>
          <p:cNvGrpSpPr/>
          <p:nvPr/>
        </p:nvGrpSpPr>
        <p:grpSpPr>
          <a:xfrm>
            <a:off x="754643" y="-400278"/>
            <a:ext cx="4464958" cy="1152000"/>
            <a:chOff x="774700" y="-285297"/>
            <a:chExt cx="1993900" cy="1085397"/>
          </a:xfrm>
          <a:solidFill>
            <a:srgbClr val="C73346"/>
          </a:solidFill>
        </p:grpSpPr>
        <p:sp>
          <p:nvSpPr>
            <p:cNvPr id="5" name="矩形 4"/>
            <p:cNvSpPr/>
            <p:nvPr/>
          </p:nvSpPr>
          <p:spPr>
            <a:xfrm>
              <a:off x="774700" y="0"/>
              <a:ext cx="1993900" cy="800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810348" y="-285297"/>
              <a:ext cx="1922604" cy="1003754"/>
            </a:xfrm>
            <a:prstGeom prst="rect">
              <a:avLst/>
            </a:prstGeom>
            <a:noFill/>
            <a:ln>
              <a:solidFill>
                <a:schemeClr val="bg1">
                  <a:lumMod val="9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矩形 7"/>
          <p:cNvSpPr/>
          <p:nvPr/>
        </p:nvSpPr>
        <p:spPr>
          <a:xfrm>
            <a:off x="1146714" y="-6111"/>
            <a:ext cx="3680816" cy="64633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岗位标准化指南</a:t>
            </a:r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checklist</a:t>
            </a:r>
          </a:p>
        </p:txBody>
      </p:sp>
      <p:sp>
        <p:nvSpPr>
          <p:cNvPr id="11" name="椭圆 10"/>
          <p:cNvSpPr/>
          <p:nvPr/>
        </p:nvSpPr>
        <p:spPr>
          <a:xfrm>
            <a:off x="6064152" y="1892853"/>
            <a:ext cx="2580722" cy="2580722"/>
          </a:xfrm>
          <a:prstGeom prst="ellipse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6954403" y="2839456"/>
            <a:ext cx="800219" cy="64633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来源</a:t>
            </a:r>
          </a:p>
        </p:txBody>
      </p:sp>
      <p:sp>
        <p:nvSpPr>
          <p:cNvPr id="13" name="矩形 12"/>
          <p:cNvSpPr/>
          <p:nvPr/>
        </p:nvSpPr>
        <p:spPr>
          <a:xfrm>
            <a:off x="1017134" y="2604581"/>
            <a:ext cx="323316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具体不笼统</a:t>
            </a:r>
          </a:p>
          <a:p>
            <a:pPr algn="r"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凝聚了过往优秀人员的经验教训</a:t>
            </a:r>
          </a:p>
          <a:p>
            <a:pPr algn="r"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应用简便，逐项检查即可</a:t>
            </a:r>
          </a:p>
          <a:p>
            <a:pPr algn="r"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任何岗位和场景都可以通过积累形成</a:t>
            </a:r>
          </a:p>
        </p:txBody>
      </p:sp>
      <p:sp>
        <p:nvSpPr>
          <p:cNvPr id="9" name="椭圆 8"/>
          <p:cNvSpPr/>
          <p:nvPr/>
        </p:nvSpPr>
        <p:spPr>
          <a:xfrm>
            <a:off x="4409823" y="2351314"/>
            <a:ext cx="1843314" cy="1843314"/>
          </a:xfrm>
          <a:prstGeom prst="ellipse">
            <a:avLst/>
          </a:prstGeom>
          <a:solidFill>
            <a:srgbClr val="5D73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4899965" y="2885317"/>
            <a:ext cx="800219" cy="64633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特点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11470032" y="6077421"/>
            <a:ext cx="533281" cy="584663"/>
            <a:chOff x="10531216" y="5336498"/>
            <a:chExt cx="1234921" cy="1353905"/>
          </a:xfrm>
          <a:solidFill>
            <a:srgbClr val="C73346"/>
          </a:solidFill>
        </p:grpSpPr>
        <p:sp>
          <p:nvSpPr>
            <p:cNvPr id="15" name="椭圆 14"/>
            <p:cNvSpPr/>
            <p:nvPr/>
          </p:nvSpPr>
          <p:spPr>
            <a:xfrm>
              <a:off x="10683987" y="6134836"/>
              <a:ext cx="555567" cy="55556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6" name="椭圆 15"/>
            <p:cNvSpPr/>
            <p:nvPr/>
          </p:nvSpPr>
          <p:spPr>
            <a:xfrm>
              <a:off x="11483964" y="5530003"/>
              <a:ext cx="282173" cy="2821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7" name="等腰三角形 16"/>
            <p:cNvSpPr/>
            <p:nvPr/>
          </p:nvSpPr>
          <p:spPr>
            <a:xfrm rot="2864466">
              <a:off x="11175607" y="5587459"/>
              <a:ext cx="105546" cy="94712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8" name="椭圆 17"/>
            <p:cNvSpPr/>
            <p:nvPr/>
          </p:nvSpPr>
          <p:spPr>
            <a:xfrm>
              <a:off x="10531216" y="5336498"/>
              <a:ext cx="394265" cy="39426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9" name="等腰三角形 18"/>
            <p:cNvSpPr/>
            <p:nvPr/>
          </p:nvSpPr>
          <p:spPr>
            <a:xfrm rot="16820430" flipH="1">
              <a:off x="11082829" y="5117517"/>
              <a:ext cx="67235" cy="86693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矩形 35"/>
          <p:cNvSpPr/>
          <p:nvPr/>
        </p:nvSpPr>
        <p:spPr>
          <a:xfrm>
            <a:off x="-20600" y="-6111"/>
            <a:ext cx="6621385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矩形 33"/>
          <p:cNvSpPr/>
          <p:nvPr/>
        </p:nvSpPr>
        <p:spPr>
          <a:xfrm>
            <a:off x="6008914" y="2611157"/>
            <a:ext cx="6228318" cy="3724835"/>
          </a:xfrm>
          <a:prstGeom prst="rect">
            <a:avLst/>
          </a:prstGeom>
          <a:solidFill>
            <a:srgbClr val="C73346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576606" y="2047167"/>
            <a:ext cx="446677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显性（信息和流程）</a:t>
            </a:r>
            <a:endParaRPr lang="en-US" altLang="zh-CN" sz="1400" dirty="0">
              <a:solidFill>
                <a:srgbClr val="724F5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隐性（对</a:t>
            </a:r>
            <a:r>
              <a:rPr lang="en-US" altLang="zh-CN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的意见看法、技巧</a:t>
            </a:r>
            <a:r>
              <a:rPr lang="en-US" altLang="zh-CN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能力）</a:t>
            </a:r>
          </a:p>
        </p:txBody>
      </p:sp>
      <p:sp>
        <p:nvSpPr>
          <p:cNvPr id="3" name="矩形 2"/>
          <p:cNvSpPr/>
          <p:nvPr/>
        </p:nvSpPr>
        <p:spPr>
          <a:xfrm>
            <a:off x="0" y="-6111"/>
            <a:ext cx="12237232" cy="215212"/>
          </a:xfrm>
          <a:prstGeom prst="rect">
            <a:avLst/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" name="组合 3"/>
          <p:cNvGrpSpPr/>
          <p:nvPr/>
        </p:nvGrpSpPr>
        <p:grpSpPr>
          <a:xfrm>
            <a:off x="754643" y="-400278"/>
            <a:ext cx="4464958" cy="1152000"/>
            <a:chOff x="774700" y="-285297"/>
            <a:chExt cx="1993900" cy="1085397"/>
          </a:xfrm>
          <a:solidFill>
            <a:srgbClr val="C73346"/>
          </a:solidFill>
        </p:grpSpPr>
        <p:sp>
          <p:nvSpPr>
            <p:cNvPr id="5" name="矩形 4"/>
            <p:cNvSpPr/>
            <p:nvPr/>
          </p:nvSpPr>
          <p:spPr>
            <a:xfrm>
              <a:off x="774700" y="0"/>
              <a:ext cx="1993900" cy="800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810348" y="-285297"/>
              <a:ext cx="1922604" cy="1003754"/>
            </a:xfrm>
            <a:prstGeom prst="rect">
              <a:avLst/>
            </a:prstGeom>
            <a:noFill/>
            <a:ln>
              <a:solidFill>
                <a:schemeClr val="bg1">
                  <a:lumMod val="9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" name="矩形 6"/>
          <p:cNvSpPr/>
          <p:nvPr/>
        </p:nvSpPr>
        <p:spPr>
          <a:xfrm>
            <a:off x="894241" y="-28701"/>
            <a:ext cx="4185761" cy="64633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流程与岗位标准化之间的关系</a:t>
            </a:r>
          </a:p>
        </p:txBody>
      </p:sp>
      <p:sp>
        <p:nvSpPr>
          <p:cNvPr id="8" name="矩形 7"/>
          <p:cNvSpPr/>
          <p:nvPr/>
        </p:nvSpPr>
        <p:spPr>
          <a:xfrm>
            <a:off x="1576606" y="1086093"/>
            <a:ext cx="2262158" cy="369332"/>
          </a:xfrm>
          <a:prstGeom prst="rect">
            <a:avLst/>
          </a:prstGeom>
          <a:solidFill>
            <a:srgbClr val="C73346"/>
          </a:solidFill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岗位标准化要点提炼</a:t>
            </a:r>
          </a:p>
        </p:txBody>
      </p:sp>
      <p:sp>
        <p:nvSpPr>
          <p:cNvPr id="9" name="矩形 8"/>
          <p:cNvSpPr/>
          <p:nvPr/>
        </p:nvSpPr>
        <p:spPr>
          <a:xfrm>
            <a:off x="6894888" y="1481086"/>
            <a:ext cx="4801812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流程强调跨部门和跨岗位的流转，知识历程图强调某人在某个时刻需要什么知识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知识需要推陈出新，不断优化</a:t>
            </a:r>
          </a:p>
        </p:txBody>
      </p:sp>
      <p:sp>
        <p:nvSpPr>
          <p:cNvPr id="12" name="矩形 11"/>
          <p:cNvSpPr/>
          <p:nvPr/>
        </p:nvSpPr>
        <p:spPr>
          <a:xfrm>
            <a:off x="6825548" y="4606512"/>
            <a:ext cx="3599328" cy="3031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平行四边形 12"/>
          <p:cNvSpPr/>
          <p:nvPr/>
        </p:nvSpPr>
        <p:spPr>
          <a:xfrm rot="18340341">
            <a:off x="8294406" y="4038144"/>
            <a:ext cx="1669134" cy="180000"/>
          </a:xfrm>
          <a:prstGeom prst="parallelogram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平行四边形 13"/>
          <p:cNvSpPr/>
          <p:nvPr/>
        </p:nvSpPr>
        <p:spPr>
          <a:xfrm rot="18340341">
            <a:off x="9959727" y="4171845"/>
            <a:ext cx="1440000" cy="180000"/>
          </a:xfrm>
          <a:prstGeom prst="parallelogram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平行四边形 14"/>
          <p:cNvSpPr/>
          <p:nvPr/>
        </p:nvSpPr>
        <p:spPr>
          <a:xfrm rot="3259659" flipV="1">
            <a:off x="9953590" y="5156587"/>
            <a:ext cx="1440000" cy="180000"/>
          </a:xfrm>
          <a:prstGeom prst="parallelogram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平行四边形 15"/>
          <p:cNvSpPr/>
          <p:nvPr/>
        </p:nvSpPr>
        <p:spPr>
          <a:xfrm rot="3259659" flipV="1">
            <a:off x="8294405" y="5246968"/>
            <a:ext cx="1669134" cy="180000"/>
          </a:xfrm>
          <a:prstGeom prst="parallelogram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7" name="直接连接符 16"/>
          <p:cNvCxnSpPr/>
          <p:nvPr/>
        </p:nvCxnSpPr>
        <p:spPr>
          <a:xfrm>
            <a:off x="6843479" y="4521327"/>
            <a:ext cx="0" cy="504000"/>
          </a:xfrm>
          <a:prstGeom prst="line">
            <a:avLst/>
          </a:prstGeom>
          <a:ln w="76200">
            <a:solidFill>
              <a:srgbClr val="724F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8647626" y="4489841"/>
            <a:ext cx="0" cy="504000"/>
          </a:xfrm>
          <a:prstGeom prst="line">
            <a:avLst/>
          </a:prstGeom>
          <a:ln w="76200">
            <a:solidFill>
              <a:srgbClr val="724F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9548579" y="3286670"/>
            <a:ext cx="0" cy="396000"/>
          </a:xfrm>
          <a:prstGeom prst="line">
            <a:avLst/>
          </a:prstGeom>
          <a:ln w="76200">
            <a:solidFill>
              <a:srgbClr val="724F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9548579" y="5625347"/>
            <a:ext cx="0" cy="396000"/>
          </a:xfrm>
          <a:prstGeom prst="line">
            <a:avLst/>
          </a:prstGeom>
          <a:ln w="76200">
            <a:solidFill>
              <a:srgbClr val="724F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11014308" y="3532678"/>
            <a:ext cx="0" cy="396000"/>
          </a:xfrm>
          <a:prstGeom prst="line">
            <a:avLst/>
          </a:prstGeom>
          <a:ln w="76200">
            <a:solidFill>
              <a:srgbClr val="724F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11027755" y="5487974"/>
            <a:ext cx="0" cy="396000"/>
          </a:xfrm>
          <a:prstGeom prst="line">
            <a:avLst/>
          </a:prstGeom>
          <a:ln w="76200">
            <a:solidFill>
              <a:srgbClr val="724F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>
            <a:off x="10315061" y="4513929"/>
            <a:ext cx="0" cy="504000"/>
          </a:xfrm>
          <a:prstGeom prst="line">
            <a:avLst/>
          </a:prstGeom>
          <a:ln w="76200">
            <a:solidFill>
              <a:srgbClr val="724F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 flipV="1">
            <a:off x="6843479" y="3758578"/>
            <a:ext cx="856261" cy="731264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 flipH="1" flipV="1">
            <a:off x="7699741" y="3749937"/>
            <a:ext cx="947885" cy="76067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矩形 25"/>
          <p:cNvSpPr/>
          <p:nvPr/>
        </p:nvSpPr>
        <p:spPr>
          <a:xfrm>
            <a:off x="6980237" y="3397505"/>
            <a:ext cx="185121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知识经验控制点</a:t>
            </a:r>
          </a:p>
        </p:txBody>
      </p:sp>
      <p:sp>
        <p:nvSpPr>
          <p:cNvPr id="27" name="矩形 26"/>
          <p:cNvSpPr/>
          <p:nvPr/>
        </p:nvSpPr>
        <p:spPr>
          <a:xfrm>
            <a:off x="6634450" y="4152989"/>
            <a:ext cx="4067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8306509" y="4919378"/>
            <a:ext cx="4067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9117766" y="3227303"/>
            <a:ext cx="4067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9238397" y="5875109"/>
            <a:ext cx="4067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10673590" y="3317511"/>
            <a:ext cx="4067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10963205" y="3911004"/>
            <a:ext cx="4067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10693537" y="5835276"/>
            <a:ext cx="4067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6923314" y="1067652"/>
            <a:ext cx="2315083" cy="369332"/>
          </a:xfrm>
          <a:prstGeom prst="rect">
            <a:avLst/>
          </a:prstGeom>
          <a:solidFill>
            <a:srgbClr val="C73346"/>
          </a:solidFill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流程管道、知识活水</a:t>
            </a:r>
          </a:p>
        </p:txBody>
      </p:sp>
      <p:sp>
        <p:nvSpPr>
          <p:cNvPr id="37" name="矩形 36"/>
          <p:cNvSpPr/>
          <p:nvPr/>
        </p:nvSpPr>
        <p:spPr>
          <a:xfrm>
            <a:off x="1527069" y="1606386"/>
            <a:ext cx="2177243" cy="418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b="1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 </a:t>
            </a:r>
            <a:r>
              <a:rPr lang="zh-CN" altLang="en-US" sz="1600" b="1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对知识分类</a:t>
            </a:r>
          </a:p>
        </p:txBody>
      </p:sp>
      <p:sp>
        <p:nvSpPr>
          <p:cNvPr id="38" name="矩形 37"/>
          <p:cNvSpPr/>
          <p:nvPr/>
        </p:nvSpPr>
        <p:spPr>
          <a:xfrm>
            <a:off x="1542941" y="2797632"/>
            <a:ext cx="39079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b="1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 </a:t>
            </a:r>
            <a:r>
              <a:rPr lang="zh-CN" altLang="en-US" sz="1600" b="1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分别对应每项工作找到最佳实践</a:t>
            </a:r>
          </a:p>
        </p:txBody>
      </p:sp>
      <p:sp>
        <p:nvSpPr>
          <p:cNvPr id="39" name="矩形 38"/>
          <p:cNvSpPr/>
          <p:nvPr/>
        </p:nvSpPr>
        <p:spPr>
          <a:xfrm>
            <a:off x="1609556" y="3218506"/>
            <a:ext cx="126188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亟待改进</a:t>
            </a:r>
            <a:endParaRPr lang="en-US" altLang="zh-CN" sz="1400" dirty="0">
              <a:solidFill>
                <a:srgbClr val="724F5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低于平均水平</a:t>
            </a:r>
            <a:endParaRPr lang="en-US" altLang="zh-CN" sz="1400" dirty="0">
              <a:solidFill>
                <a:srgbClr val="724F5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高于平均水平</a:t>
            </a:r>
            <a:endParaRPr lang="en-US" altLang="zh-CN" sz="1400" dirty="0">
              <a:solidFill>
                <a:srgbClr val="724F5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最佳实践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608239" y="-1363287"/>
            <a:ext cx="9173052" cy="9173052"/>
          </a:xfrm>
          <a:prstGeom prst="ellipse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3" name="组合 12"/>
          <p:cNvGrpSpPr/>
          <p:nvPr/>
        </p:nvGrpSpPr>
        <p:grpSpPr>
          <a:xfrm>
            <a:off x="8143428" y="516798"/>
            <a:ext cx="2244057" cy="2244057"/>
            <a:chOff x="1436914" y="3997086"/>
            <a:chExt cx="2949467" cy="2949467"/>
          </a:xfrm>
        </p:grpSpPr>
        <p:sp>
          <p:nvSpPr>
            <p:cNvPr id="3" name="椭圆 2"/>
            <p:cNvSpPr/>
            <p:nvPr/>
          </p:nvSpPr>
          <p:spPr>
            <a:xfrm>
              <a:off x="1436914" y="3997086"/>
              <a:ext cx="2949467" cy="2949467"/>
            </a:xfrm>
            <a:prstGeom prst="ellipse">
              <a:avLst/>
            </a:prstGeom>
            <a:solidFill>
              <a:srgbClr val="724F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矩形 3"/>
            <p:cNvSpPr/>
            <p:nvPr/>
          </p:nvSpPr>
          <p:spPr>
            <a:xfrm>
              <a:off x="1892274" y="4691355"/>
              <a:ext cx="2240057" cy="20630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9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07</a:t>
              </a:r>
              <a:endParaRPr lang="zh-CN" altLang="en-US" sz="9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" name="椭圆 4"/>
            <p:cNvSpPr/>
            <p:nvPr/>
          </p:nvSpPr>
          <p:spPr>
            <a:xfrm>
              <a:off x="1518777" y="4078949"/>
              <a:ext cx="2785740" cy="2785740"/>
            </a:xfrm>
            <a:prstGeom prst="ellipse">
              <a:avLst/>
            </a:prstGeom>
            <a:noFill/>
            <a:ln>
              <a:solidFill>
                <a:schemeClr val="bg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" name="组合 5"/>
            <p:cNvGrpSpPr/>
            <p:nvPr/>
          </p:nvGrpSpPr>
          <p:grpSpPr>
            <a:xfrm rot="3834603">
              <a:off x="2371784" y="4302344"/>
              <a:ext cx="701681" cy="769288"/>
              <a:chOff x="10531216" y="5336498"/>
              <a:chExt cx="1234921" cy="1353905"/>
            </a:xfrm>
            <a:solidFill>
              <a:schemeClr val="bg1"/>
            </a:solidFill>
          </p:grpSpPr>
          <p:sp>
            <p:nvSpPr>
              <p:cNvPr id="7" name="椭圆 6"/>
              <p:cNvSpPr/>
              <p:nvPr/>
            </p:nvSpPr>
            <p:spPr>
              <a:xfrm>
                <a:off x="10683987" y="6134836"/>
                <a:ext cx="555567" cy="55556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" name="椭圆 7"/>
              <p:cNvSpPr/>
              <p:nvPr/>
            </p:nvSpPr>
            <p:spPr>
              <a:xfrm>
                <a:off x="11483964" y="5530003"/>
                <a:ext cx="282173" cy="28217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" name="等腰三角形 8"/>
              <p:cNvSpPr/>
              <p:nvPr/>
            </p:nvSpPr>
            <p:spPr>
              <a:xfrm rot="2864466">
                <a:off x="11175607" y="5587459"/>
                <a:ext cx="105546" cy="94712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" name="椭圆 9"/>
              <p:cNvSpPr/>
              <p:nvPr/>
            </p:nvSpPr>
            <p:spPr>
              <a:xfrm>
                <a:off x="10531216" y="5336498"/>
                <a:ext cx="394265" cy="39426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" name="等腰三角形 10"/>
              <p:cNvSpPr/>
              <p:nvPr/>
            </p:nvSpPr>
            <p:spPr>
              <a:xfrm rot="16820430" flipH="1">
                <a:off x="11082829" y="5117517"/>
                <a:ext cx="67235" cy="866931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12" name="矩形 11"/>
          <p:cNvSpPr/>
          <p:nvPr/>
        </p:nvSpPr>
        <p:spPr>
          <a:xfrm>
            <a:off x="1571117" y="2160691"/>
            <a:ext cx="69977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7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流程变革的推行</a:t>
            </a:r>
          </a:p>
        </p:txBody>
      </p:sp>
      <p:cxnSp>
        <p:nvCxnSpPr>
          <p:cNvPr id="15" name="直接连接符 14"/>
          <p:cNvCxnSpPr/>
          <p:nvPr/>
        </p:nvCxnSpPr>
        <p:spPr>
          <a:xfrm>
            <a:off x="1242712" y="3454895"/>
            <a:ext cx="7877654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1494546" y="3500969"/>
            <a:ext cx="44259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如何在企业中成功推进流程管理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落实流程刚性的八项关键举措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如何让流程责任人切实履责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5181539" y="3500969"/>
            <a:ext cx="44259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风险防范与调动相关业务人员的积极性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面向行动的流程培训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营造有利于流程管理的企业文化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 rot="3176021">
            <a:off x="430817" y="361232"/>
            <a:ext cx="359719" cy="394378"/>
            <a:chOff x="10531216" y="5336498"/>
            <a:chExt cx="1234921" cy="1353905"/>
          </a:xfrm>
          <a:solidFill>
            <a:srgbClr val="CE4253"/>
          </a:solidFill>
        </p:grpSpPr>
        <p:sp>
          <p:nvSpPr>
            <p:cNvPr id="3" name="椭圆 2"/>
            <p:cNvSpPr/>
            <p:nvPr/>
          </p:nvSpPr>
          <p:spPr>
            <a:xfrm>
              <a:off x="10683987" y="6134836"/>
              <a:ext cx="555567" cy="555567"/>
            </a:xfrm>
            <a:prstGeom prst="ellipse">
              <a:avLst/>
            </a:prstGeom>
            <a:grpFill/>
            <a:ln>
              <a:solidFill>
                <a:srgbClr val="C733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4" name="椭圆 3"/>
            <p:cNvSpPr/>
            <p:nvPr/>
          </p:nvSpPr>
          <p:spPr>
            <a:xfrm>
              <a:off x="11483964" y="5530003"/>
              <a:ext cx="282173" cy="282174"/>
            </a:xfrm>
            <a:prstGeom prst="ellipse">
              <a:avLst/>
            </a:prstGeom>
            <a:grpFill/>
            <a:ln>
              <a:solidFill>
                <a:srgbClr val="C733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5" name="等腰三角形 4"/>
            <p:cNvSpPr/>
            <p:nvPr/>
          </p:nvSpPr>
          <p:spPr>
            <a:xfrm rot="2864466">
              <a:off x="11175607" y="5587459"/>
              <a:ext cx="105546" cy="947122"/>
            </a:xfrm>
            <a:prstGeom prst="triangle">
              <a:avLst/>
            </a:prstGeom>
            <a:grpFill/>
            <a:ln>
              <a:solidFill>
                <a:srgbClr val="C733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10531216" y="5336498"/>
              <a:ext cx="394265" cy="394265"/>
            </a:xfrm>
            <a:prstGeom prst="ellipse">
              <a:avLst/>
            </a:prstGeom>
            <a:grpFill/>
            <a:ln>
              <a:solidFill>
                <a:srgbClr val="C733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7" name="等腰三角形 6"/>
            <p:cNvSpPr/>
            <p:nvPr/>
          </p:nvSpPr>
          <p:spPr>
            <a:xfrm rot="16820430" flipH="1">
              <a:off x="11082829" y="5117517"/>
              <a:ext cx="67235" cy="866931"/>
            </a:xfrm>
            <a:prstGeom prst="triangle">
              <a:avLst/>
            </a:prstGeom>
            <a:grpFill/>
            <a:ln>
              <a:solidFill>
                <a:srgbClr val="C733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</p:grpSp>
      <p:cxnSp>
        <p:nvCxnSpPr>
          <p:cNvPr id="8" name="直接连接符 7"/>
          <p:cNvCxnSpPr/>
          <p:nvPr/>
        </p:nvCxnSpPr>
        <p:spPr>
          <a:xfrm>
            <a:off x="940008" y="366120"/>
            <a:ext cx="0" cy="324000"/>
          </a:xfrm>
          <a:prstGeom prst="line">
            <a:avLst/>
          </a:prstGeom>
          <a:ln w="28575">
            <a:solidFill>
              <a:srgbClr val="C733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998065" y="204954"/>
            <a:ext cx="3262432" cy="64633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如何成功推进流程管理</a:t>
            </a:r>
          </a:p>
        </p:txBody>
      </p:sp>
      <p:sp>
        <p:nvSpPr>
          <p:cNvPr id="17" name="任意多边形 16"/>
          <p:cNvSpPr/>
          <p:nvPr/>
        </p:nvSpPr>
        <p:spPr>
          <a:xfrm>
            <a:off x="4889676" y="2168525"/>
            <a:ext cx="2412648" cy="1206324"/>
          </a:xfrm>
          <a:custGeom>
            <a:avLst/>
            <a:gdLst>
              <a:gd name="connsiteX0" fmla="*/ 1206324 w 2412648"/>
              <a:gd name="connsiteY0" fmla="*/ 0 h 1206324"/>
              <a:gd name="connsiteX1" fmla="*/ 2412648 w 2412648"/>
              <a:gd name="connsiteY1" fmla="*/ 1206324 h 1206324"/>
              <a:gd name="connsiteX2" fmla="*/ 0 w 2412648"/>
              <a:gd name="connsiteY2" fmla="*/ 1206324 h 1206324"/>
              <a:gd name="connsiteX3" fmla="*/ 1206324 w 2412648"/>
              <a:gd name="connsiteY3" fmla="*/ 0 h 1206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12648" h="1206324">
                <a:moveTo>
                  <a:pt x="1206324" y="0"/>
                </a:moveTo>
                <a:cubicBezTo>
                  <a:pt x="1872558" y="0"/>
                  <a:pt x="2412648" y="540090"/>
                  <a:pt x="2412648" y="1206324"/>
                </a:cubicBezTo>
                <a:lnTo>
                  <a:pt x="0" y="1206324"/>
                </a:lnTo>
                <a:cubicBezTo>
                  <a:pt x="0" y="540090"/>
                  <a:pt x="540090" y="0"/>
                  <a:pt x="1206324" y="0"/>
                </a:cubicBezTo>
                <a:close/>
              </a:path>
            </a:pathLst>
          </a:cu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任意多边形 14"/>
          <p:cNvSpPr/>
          <p:nvPr/>
        </p:nvSpPr>
        <p:spPr>
          <a:xfrm>
            <a:off x="2477028" y="3374849"/>
            <a:ext cx="2412648" cy="1206324"/>
          </a:xfrm>
          <a:custGeom>
            <a:avLst/>
            <a:gdLst>
              <a:gd name="connsiteX0" fmla="*/ 0 w 2412648"/>
              <a:gd name="connsiteY0" fmla="*/ 0 h 1206324"/>
              <a:gd name="connsiteX1" fmla="*/ 2412648 w 2412648"/>
              <a:gd name="connsiteY1" fmla="*/ 0 h 1206324"/>
              <a:gd name="connsiteX2" fmla="*/ 1206324 w 2412648"/>
              <a:gd name="connsiteY2" fmla="*/ 1206324 h 1206324"/>
              <a:gd name="connsiteX3" fmla="*/ 0 w 2412648"/>
              <a:gd name="connsiteY3" fmla="*/ 0 h 1206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12648" h="1206324">
                <a:moveTo>
                  <a:pt x="0" y="0"/>
                </a:moveTo>
                <a:lnTo>
                  <a:pt x="2412648" y="0"/>
                </a:lnTo>
                <a:cubicBezTo>
                  <a:pt x="2412648" y="666234"/>
                  <a:pt x="1872558" y="1206324"/>
                  <a:pt x="1206324" y="1206324"/>
                </a:cubicBezTo>
                <a:cubicBezTo>
                  <a:pt x="540090" y="1206324"/>
                  <a:pt x="0" y="666234"/>
                  <a:pt x="0" y="0"/>
                </a:cubicBezTo>
                <a:close/>
              </a:path>
            </a:pathLst>
          </a:cu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任意多边形 18"/>
          <p:cNvSpPr/>
          <p:nvPr/>
        </p:nvSpPr>
        <p:spPr>
          <a:xfrm>
            <a:off x="7302323" y="3374849"/>
            <a:ext cx="2412648" cy="1206324"/>
          </a:xfrm>
          <a:custGeom>
            <a:avLst/>
            <a:gdLst>
              <a:gd name="connsiteX0" fmla="*/ 0 w 2412648"/>
              <a:gd name="connsiteY0" fmla="*/ 0 h 1206324"/>
              <a:gd name="connsiteX1" fmla="*/ 2412648 w 2412648"/>
              <a:gd name="connsiteY1" fmla="*/ 0 h 1206324"/>
              <a:gd name="connsiteX2" fmla="*/ 1206324 w 2412648"/>
              <a:gd name="connsiteY2" fmla="*/ 1206324 h 1206324"/>
              <a:gd name="connsiteX3" fmla="*/ 0 w 2412648"/>
              <a:gd name="connsiteY3" fmla="*/ 0 h 1206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12648" h="1206324">
                <a:moveTo>
                  <a:pt x="0" y="0"/>
                </a:moveTo>
                <a:lnTo>
                  <a:pt x="2412648" y="0"/>
                </a:lnTo>
                <a:cubicBezTo>
                  <a:pt x="2412648" y="666234"/>
                  <a:pt x="1872558" y="1206324"/>
                  <a:pt x="1206324" y="1206324"/>
                </a:cubicBezTo>
                <a:cubicBezTo>
                  <a:pt x="540090" y="1206324"/>
                  <a:pt x="0" y="666234"/>
                  <a:pt x="0" y="0"/>
                </a:cubicBezTo>
                <a:close/>
              </a:path>
            </a:pathLst>
          </a:custGeom>
          <a:solidFill>
            <a:srgbClr val="5D73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2797895" y="4655040"/>
            <a:ext cx="1997992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明确流程责任人</a:t>
            </a:r>
          </a:p>
        </p:txBody>
      </p:sp>
      <p:sp>
        <p:nvSpPr>
          <p:cNvPr id="21" name="矩形 20"/>
          <p:cNvSpPr/>
          <p:nvPr/>
        </p:nvSpPr>
        <p:spPr>
          <a:xfrm>
            <a:off x="3287713" y="1592792"/>
            <a:ext cx="5433355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有效的组织和推动，重点是目标的问题和达成共识</a:t>
            </a:r>
          </a:p>
        </p:txBody>
      </p:sp>
      <p:sp>
        <p:nvSpPr>
          <p:cNvPr id="22" name="矩形 21"/>
          <p:cNvSpPr/>
          <p:nvPr/>
        </p:nvSpPr>
        <p:spPr>
          <a:xfrm>
            <a:off x="6176424" y="4655040"/>
            <a:ext cx="483343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优化后的流程推广应以落地执行为检验标志</a:t>
            </a:r>
          </a:p>
        </p:txBody>
      </p:sp>
      <p:sp>
        <p:nvSpPr>
          <p:cNvPr id="23" name="矩形 22"/>
          <p:cNvSpPr/>
          <p:nvPr/>
        </p:nvSpPr>
        <p:spPr>
          <a:xfrm>
            <a:off x="3287713" y="3657470"/>
            <a:ext cx="799209" cy="49962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5697080" y="2524702"/>
            <a:ext cx="799209" cy="49962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8193537" y="3657470"/>
            <a:ext cx="799209" cy="553998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9" name="直接连接符 28"/>
          <p:cNvCxnSpPr/>
          <p:nvPr/>
        </p:nvCxnSpPr>
        <p:spPr>
          <a:xfrm>
            <a:off x="3471317" y="4154596"/>
            <a:ext cx="432000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>
            <a:off x="5880684" y="2995298"/>
            <a:ext cx="432000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>
            <a:off x="8377141" y="4154596"/>
            <a:ext cx="432000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平行四边形 17"/>
          <p:cNvSpPr/>
          <p:nvPr/>
        </p:nvSpPr>
        <p:spPr>
          <a:xfrm>
            <a:off x="778040" y="1521709"/>
            <a:ext cx="12649200" cy="4381500"/>
          </a:xfrm>
          <a:prstGeom prst="parallelogram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9068680" y="4869103"/>
            <a:ext cx="2180613" cy="377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b="1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举措</a:t>
            </a:r>
            <a:r>
              <a:rPr lang="en-US" altLang="zh-CN" sz="1400" b="1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1400" b="1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：宣导流程文化</a:t>
            </a:r>
          </a:p>
        </p:txBody>
      </p:sp>
      <p:sp>
        <p:nvSpPr>
          <p:cNvPr id="13" name="矩形 12"/>
          <p:cNvSpPr/>
          <p:nvPr/>
        </p:nvSpPr>
        <p:spPr>
          <a:xfrm>
            <a:off x="2966535" y="2632158"/>
            <a:ext cx="2147008" cy="377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b="1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举措</a:t>
            </a:r>
            <a:r>
              <a:rPr lang="en-US" altLang="zh-CN" sz="1400" b="1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400" b="1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：需要达成共识</a:t>
            </a:r>
            <a:endParaRPr lang="en-US" altLang="zh-CN" sz="1400" b="1" dirty="0">
              <a:solidFill>
                <a:srgbClr val="724F5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9152872" y="1938216"/>
            <a:ext cx="1626857" cy="564264"/>
            <a:chOff x="8832422" y="1957306"/>
            <a:chExt cx="1626857" cy="564264"/>
          </a:xfrm>
        </p:grpSpPr>
        <p:sp>
          <p:nvSpPr>
            <p:cNvPr id="27" name="平行四边形 26"/>
            <p:cNvSpPr/>
            <p:nvPr/>
          </p:nvSpPr>
          <p:spPr>
            <a:xfrm>
              <a:off x="8832422" y="1972037"/>
              <a:ext cx="1626857" cy="549533"/>
            </a:xfrm>
            <a:prstGeom prst="parallelogram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矩形 14"/>
            <p:cNvSpPr/>
            <p:nvPr/>
          </p:nvSpPr>
          <p:spPr>
            <a:xfrm>
              <a:off x="9206432" y="1957306"/>
              <a:ext cx="1107996" cy="458908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不执行</a:t>
              </a: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6091141" y="1945582"/>
            <a:ext cx="1626857" cy="549533"/>
            <a:chOff x="5821264" y="1927295"/>
            <a:chExt cx="1626857" cy="549533"/>
          </a:xfrm>
        </p:grpSpPr>
        <p:sp>
          <p:nvSpPr>
            <p:cNvPr id="26" name="平行四边形 25"/>
            <p:cNvSpPr/>
            <p:nvPr/>
          </p:nvSpPr>
          <p:spPr>
            <a:xfrm>
              <a:off x="5821264" y="1927295"/>
              <a:ext cx="1626857" cy="549533"/>
            </a:xfrm>
            <a:prstGeom prst="parallelogram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矩形 15"/>
            <p:cNvSpPr/>
            <p:nvPr/>
          </p:nvSpPr>
          <p:spPr>
            <a:xfrm>
              <a:off x="6178446" y="1927295"/>
              <a:ext cx="1107996" cy="458908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不合理</a:t>
              </a:r>
            </a:p>
          </p:txBody>
        </p:sp>
      </p:grpSp>
      <p:sp>
        <p:nvSpPr>
          <p:cNvPr id="17" name="矩形 16"/>
          <p:cNvSpPr/>
          <p:nvPr/>
        </p:nvSpPr>
        <p:spPr>
          <a:xfrm>
            <a:off x="6020498" y="2632158"/>
            <a:ext cx="2733903" cy="377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b="1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举措</a:t>
            </a:r>
            <a:r>
              <a:rPr lang="en-US" altLang="zh-CN" sz="1400" b="1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1400" b="1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：落实流程责任人及职责</a:t>
            </a:r>
          </a:p>
        </p:txBody>
      </p:sp>
      <p:cxnSp>
        <p:nvCxnSpPr>
          <p:cNvPr id="20" name="直接连接符 19"/>
          <p:cNvCxnSpPr/>
          <p:nvPr/>
        </p:nvCxnSpPr>
        <p:spPr>
          <a:xfrm>
            <a:off x="3039991" y="2991648"/>
            <a:ext cx="540000" cy="0"/>
          </a:xfrm>
          <a:prstGeom prst="line">
            <a:avLst/>
          </a:prstGeom>
          <a:ln w="28575">
            <a:solidFill>
              <a:srgbClr val="C733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6091296" y="2991648"/>
            <a:ext cx="540000" cy="0"/>
          </a:xfrm>
          <a:prstGeom prst="line">
            <a:avLst/>
          </a:prstGeom>
          <a:ln w="28575">
            <a:solidFill>
              <a:srgbClr val="C733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9156700" y="2991648"/>
            <a:ext cx="540000" cy="0"/>
          </a:xfrm>
          <a:prstGeom prst="line">
            <a:avLst/>
          </a:prstGeom>
          <a:ln w="28575">
            <a:solidFill>
              <a:srgbClr val="C733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椭圆 13"/>
          <p:cNvSpPr/>
          <p:nvPr/>
        </p:nvSpPr>
        <p:spPr>
          <a:xfrm>
            <a:off x="271462" y="2642461"/>
            <a:ext cx="2054555" cy="2054555"/>
          </a:xfrm>
          <a:prstGeom prst="ellipse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 rot="3176021">
            <a:off x="430817" y="361232"/>
            <a:ext cx="359719" cy="394378"/>
            <a:chOff x="10531216" y="5336498"/>
            <a:chExt cx="1234921" cy="1353905"/>
          </a:xfrm>
          <a:solidFill>
            <a:srgbClr val="CE4253"/>
          </a:solidFill>
        </p:grpSpPr>
        <p:sp>
          <p:nvSpPr>
            <p:cNvPr id="3" name="椭圆 2"/>
            <p:cNvSpPr/>
            <p:nvPr/>
          </p:nvSpPr>
          <p:spPr>
            <a:xfrm>
              <a:off x="10683987" y="6134836"/>
              <a:ext cx="555567" cy="555567"/>
            </a:xfrm>
            <a:prstGeom prst="ellipse">
              <a:avLst/>
            </a:prstGeom>
            <a:grpFill/>
            <a:ln>
              <a:solidFill>
                <a:srgbClr val="C733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4" name="椭圆 3"/>
            <p:cNvSpPr/>
            <p:nvPr/>
          </p:nvSpPr>
          <p:spPr>
            <a:xfrm>
              <a:off x="11483964" y="5530003"/>
              <a:ext cx="282173" cy="282174"/>
            </a:xfrm>
            <a:prstGeom prst="ellipse">
              <a:avLst/>
            </a:prstGeom>
            <a:grpFill/>
            <a:ln>
              <a:solidFill>
                <a:srgbClr val="C733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5" name="等腰三角形 4"/>
            <p:cNvSpPr/>
            <p:nvPr/>
          </p:nvSpPr>
          <p:spPr>
            <a:xfrm rot="2864466">
              <a:off x="11175607" y="5587459"/>
              <a:ext cx="105546" cy="947122"/>
            </a:xfrm>
            <a:prstGeom prst="triangle">
              <a:avLst/>
            </a:prstGeom>
            <a:grpFill/>
            <a:ln>
              <a:solidFill>
                <a:srgbClr val="C733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10531216" y="5336498"/>
              <a:ext cx="394265" cy="394265"/>
            </a:xfrm>
            <a:prstGeom prst="ellipse">
              <a:avLst/>
            </a:prstGeom>
            <a:grpFill/>
            <a:ln>
              <a:solidFill>
                <a:srgbClr val="C733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7" name="等腰三角形 6"/>
            <p:cNvSpPr/>
            <p:nvPr/>
          </p:nvSpPr>
          <p:spPr>
            <a:xfrm rot="16820430" flipH="1">
              <a:off x="11082829" y="5117517"/>
              <a:ext cx="67235" cy="866931"/>
            </a:xfrm>
            <a:prstGeom prst="triangle">
              <a:avLst/>
            </a:prstGeom>
            <a:grpFill/>
            <a:ln>
              <a:solidFill>
                <a:srgbClr val="C733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</p:grpSp>
      <p:cxnSp>
        <p:nvCxnSpPr>
          <p:cNvPr id="8" name="直接连接符 7"/>
          <p:cNvCxnSpPr/>
          <p:nvPr/>
        </p:nvCxnSpPr>
        <p:spPr>
          <a:xfrm>
            <a:off x="940008" y="366120"/>
            <a:ext cx="0" cy="324000"/>
          </a:xfrm>
          <a:prstGeom prst="line">
            <a:avLst/>
          </a:prstGeom>
          <a:ln w="28575">
            <a:solidFill>
              <a:srgbClr val="C733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993421" y="204954"/>
            <a:ext cx="3451586" cy="64633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落实流程的</a:t>
            </a:r>
            <a:r>
              <a:rPr lang="en-US" altLang="zh-CN" sz="24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24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大刚性举措</a:t>
            </a:r>
          </a:p>
        </p:txBody>
      </p:sp>
      <p:sp>
        <p:nvSpPr>
          <p:cNvPr id="10" name="矩形 9"/>
          <p:cNvSpPr/>
          <p:nvPr/>
        </p:nvSpPr>
        <p:spPr>
          <a:xfrm>
            <a:off x="434046" y="3188715"/>
            <a:ext cx="179054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从无法落地三个原因上击破</a:t>
            </a:r>
          </a:p>
        </p:txBody>
      </p:sp>
      <p:sp>
        <p:nvSpPr>
          <p:cNvPr id="19" name="矩形 18"/>
          <p:cNvSpPr/>
          <p:nvPr/>
        </p:nvSpPr>
        <p:spPr>
          <a:xfrm>
            <a:off x="2997966" y="4125412"/>
            <a:ext cx="2085827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b="1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举措</a:t>
            </a:r>
            <a:r>
              <a:rPr lang="en-US" altLang="zh-CN" sz="1400" b="1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1400" b="1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：加强培训和宣导</a:t>
            </a:r>
            <a:endParaRPr lang="en-US" altLang="zh-CN" sz="1400" b="1" dirty="0">
              <a:solidFill>
                <a:srgbClr val="724F5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2962898" y="2942924"/>
            <a:ext cx="27003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详尽调研和沟通，召开沟通会，让大家充分理解背景、目的并达成共识</a:t>
            </a:r>
          </a:p>
        </p:txBody>
      </p:sp>
      <p:sp>
        <p:nvSpPr>
          <p:cNvPr id="24" name="矩形 23"/>
          <p:cNvSpPr/>
          <p:nvPr/>
        </p:nvSpPr>
        <p:spPr>
          <a:xfrm>
            <a:off x="6020498" y="3372061"/>
            <a:ext cx="275428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b="1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举措</a:t>
            </a:r>
            <a:r>
              <a:rPr lang="en-US" altLang="zh-CN" sz="1400" b="1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1400" b="1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：对流程</a:t>
            </a:r>
            <a:r>
              <a:rPr lang="en-US" altLang="zh-CN" sz="1400" b="1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KPI</a:t>
            </a:r>
            <a:r>
              <a:rPr lang="zh-CN" altLang="en-US" sz="1400" b="1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进行评价回顾</a:t>
            </a:r>
          </a:p>
        </p:txBody>
      </p:sp>
      <p:grpSp>
        <p:nvGrpSpPr>
          <p:cNvPr id="28" name="组合 27"/>
          <p:cNvGrpSpPr/>
          <p:nvPr/>
        </p:nvGrpSpPr>
        <p:grpSpPr>
          <a:xfrm>
            <a:off x="3029409" y="1945581"/>
            <a:ext cx="1626857" cy="549534"/>
            <a:chOff x="3287713" y="1898572"/>
            <a:chExt cx="1626857" cy="549534"/>
          </a:xfrm>
        </p:grpSpPr>
        <p:sp>
          <p:nvSpPr>
            <p:cNvPr id="25" name="平行四边形 24"/>
            <p:cNvSpPr/>
            <p:nvPr/>
          </p:nvSpPr>
          <p:spPr>
            <a:xfrm>
              <a:off x="3287713" y="1898573"/>
              <a:ext cx="1626857" cy="549533"/>
            </a:xfrm>
            <a:prstGeom prst="parallelogram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3667435" y="1898572"/>
              <a:ext cx="1107996" cy="507831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不知道</a:t>
              </a:r>
            </a:p>
          </p:txBody>
        </p:sp>
      </p:grpSp>
      <p:cxnSp>
        <p:nvCxnSpPr>
          <p:cNvPr id="31" name="直接连接符 30"/>
          <p:cNvCxnSpPr/>
          <p:nvPr/>
        </p:nvCxnSpPr>
        <p:spPr>
          <a:xfrm>
            <a:off x="3045211" y="4494892"/>
            <a:ext cx="540000" cy="0"/>
          </a:xfrm>
          <a:prstGeom prst="line">
            <a:avLst/>
          </a:prstGeom>
          <a:ln w="28575">
            <a:solidFill>
              <a:srgbClr val="C733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矩形 31"/>
          <p:cNvSpPr/>
          <p:nvPr/>
        </p:nvSpPr>
        <p:spPr>
          <a:xfrm>
            <a:off x="9053690" y="2639041"/>
            <a:ext cx="1592858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b="1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举措</a:t>
            </a:r>
            <a:r>
              <a:rPr lang="en-US" altLang="zh-CN" sz="1400" b="1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1400" b="1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：流程</a:t>
            </a:r>
            <a:r>
              <a:rPr lang="en-US" altLang="zh-CN" sz="1400" b="1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</a:t>
            </a:r>
            <a:r>
              <a:rPr lang="zh-CN" altLang="en-US" sz="1400" b="1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化</a:t>
            </a:r>
          </a:p>
        </p:txBody>
      </p:sp>
      <p:sp>
        <p:nvSpPr>
          <p:cNvPr id="33" name="矩形 32"/>
          <p:cNvSpPr/>
          <p:nvPr/>
        </p:nvSpPr>
        <p:spPr>
          <a:xfrm>
            <a:off x="9053690" y="3410148"/>
            <a:ext cx="3116557" cy="377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b="1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举措</a:t>
            </a:r>
            <a:r>
              <a:rPr lang="en-US" altLang="zh-CN" sz="1400" b="1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1400" b="1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：实施流程上的会议管理，</a:t>
            </a:r>
          </a:p>
        </p:txBody>
      </p:sp>
      <p:sp>
        <p:nvSpPr>
          <p:cNvPr id="34" name="矩形 33"/>
          <p:cNvSpPr/>
          <p:nvPr/>
        </p:nvSpPr>
        <p:spPr>
          <a:xfrm>
            <a:off x="9053690" y="4125412"/>
            <a:ext cx="2090637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b="1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举措</a:t>
            </a:r>
            <a:r>
              <a:rPr lang="en-US" altLang="zh-CN" sz="1400" b="1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en-US" sz="1400" b="1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：流程审计与监控</a:t>
            </a:r>
          </a:p>
        </p:txBody>
      </p:sp>
      <p:cxnSp>
        <p:nvCxnSpPr>
          <p:cNvPr id="35" name="直接连接符 34"/>
          <p:cNvCxnSpPr/>
          <p:nvPr/>
        </p:nvCxnSpPr>
        <p:spPr>
          <a:xfrm>
            <a:off x="6119265" y="3743270"/>
            <a:ext cx="540000" cy="0"/>
          </a:xfrm>
          <a:prstGeom prst="line">
            <a:avLst/>
          </a:prstGeom>
          <a:ln w="28575">
            <a:solidFill>
              <a:srgbClr val="C733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矩形 35"/>
          <p:cNvSpPr/>
          <p:nvPr/>
        </p:nvSpPr>
        <p:spPr>
          <a:xfrm>
            <a:off x="9115761" y="3749494"/>
            <a:ext cx="29546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以会议作为流程的发动机：如战略制定等</a:t>
            </a:r>
          </a:p>
        </p:txBody>
      </p:sp>
      <p:cxnSp>
        <p:nvCxnSpPr>
          <p:cNvPr id="37" name="直接连接符 36"/>
          <p:cNvCxnSpPr/>
          <p:nvPr/>
        </p:nvCxnSpPr>
        <p:spPr>
          <a:xfrm>
            <a:off x="9156700" y="3743270"/>
            <a:ext cx="540000" cy="0"/>
          </a:xfrm>
          <a:prstGeom prst="line">
            <a:avLst/>
          </a:prstGeom>
          <a:ln w="28575">
            <a:solidFill>
              <a:srgbClr val="C733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连接符 37"/>
          <p:cNvCxnSpPr/>
          <p:nvPr/>
        </p:nvCxnSpPr>
        <p:spPr>
          <a:xfrm>
            <a:off x="9156700" y="4494892"/>
            <a:ext cx="540000" cy="0"/>
          </a:xfrm>
          <a:prstGeom prst="line">
            <a:avLst/>
          </a:prstGeom>
          <a:ln w="28575">
            <a:solidFill>
              <a:srgbClr val="C733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/>
          <p:nvPr/>
        </p:nvCxnSpPr>
        <p:spPr>
          <a:xfrm>
            <a:off x="9156700" y="5246514"/>
            <a:ext cx="540000" cy="0"/>
          </a:xfrm>
          <a:prstGeom prst="line">
            <a:avLst/>
          </a:prstGeom>
          <a:ln w="28575">
            <a:solidFill>
              <a:srgbClr val="C733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平行四边形 13"/>
          <p:cNvSpPr/>
          <p:nvPr/>
        </p:nvSpPr>
        <p:spPr>
          <a:xfrm>
            <a:off x="5099957" y="0"/>
            <a:ext cx="3389382" cy="6858000"/>
          </a:xfrm>
          <a:prstGeom prst="parallelogram">
            <a:avLst>
              <a:gd name="adj" fmla="val 3954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 rot="3176021">
            <a:off x="430817" y="361232"/>
            <a:ext cx="359719" cy="394378"/>
            <a:chOff x="10531216" y="5336498"/>
            <a:chExt cx="1234921" cy="1353905"/>
          </a:xfrm>
          <a:solidFill>
            <a:srgbClr val="CE4253"/>
          </a:solidFill>
        </p:grpSpPr>
        <p:sp>
          <p:nvSpPr>
            <p:cNvPr id="3" name="椭圆 2"/>
            <p:cNvSpPr/>
            <p:nvPr/>
          </p:nvSpPr>
          <p:spPr>
            <a:xfrm>
              <a:off x="10683987" y="6134836"/>
              <a:ext cx="555567" cy="555567"/>
            </a:xfrm>
            <a:prstGeom prst="ellipse">
              <a:avLst/>
            </a:prstGeom>
            <a:grpFill/>
            <a:ln>
              <a:solidFill>
                <a:srgbClr val="C733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4" name="椭圆 3"/>
            <p:cNvSpPr/>
            <p:nvPr/>
          </p:nvSpPr>
          <p:spPr>
            <a:xfrm>
              <a:off x="11483964" y="5530003"/>
              <a:ext cx="282173" cy="282174"/>
            </a:xfrm>
            <a:prstGeom prst="ellipse">
              <a:avLst/>
            </a:prstGeom>
            <a:grpFill/>
            <a:ln>
              <a:solidFill>
                <a:srgbClr val="C733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5" name="等腰三角形 4"/>
            <p:cNvSpPr/>
            <p:nvPr/>
          </p:nvSpPr>
          <p:spPr>
            <a:xfrm rot="2864466">
              <a:off x="11175607" y="5587459"/>
              <a:ext cx="105546" cy="947122"/>
            </a:xfrm>
            <a:prstGeom prst="triangle">
              <a:avLst/>
            </a:prstGeom>
            <a:grpFill/>
            <a:ln>
              <a:solidFill>
                <a:srgbClr val="C733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10531216" y="5336498"/>
              <a:ext cx="394265" cy="394265"/>
            </a:xfrm>
            <a:prstGeom prst="ellipse">
              <a:avLst/>
            </a:prstGeom>
            <a:grpFill/>
            <a:ln>
              <a:solidFill>
                <a:srgbClr val="C733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7" name="等腰三角形 6"/>
            <p:cNvSpPr/>
            <p:nvPr/>
          </p:nvSpPr>
          <p:spPr>
            <a:xfrm rot="16820430" flipH="1">
              <a:off x="11082829" y="5117517"/>
              <a:ext cx="67235" cy="866931"/>
            </a:xfrm>
            <a:prstGeom prst="triangle">
              <a:avLst/>
            </a:prstGeom>
            <a:grpFill/>
            <a:ln>
              <a:solidFill>
                <a:srgbClr val="C733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</p:grpSp>
      <p:cxnSp>
        <p:nvCxnSpPr>
          <p:cNvPr id="8" name="直接连接符 7"/>
          <p:cNvCxnSpPr/>
          <p:nvPr/>
        </p:nvCxnSpPr>
        <p:spPr>
          <a:xfrm>
            <a:off x="940008" y="366120"/>
            <a:ext cx="0" cy="324000"/>
          </a:xfrm>
          <a:prstGeom prst="line">
            <a:avLst/>
          </a:prstGeom>
          <a:ln w="28575">
            <a:solidFill>
              <a:srgbClr val="C733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993421" y="146568"/>
            <a:ext cx="5109091" cy="64633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风险防范及调动相关业务人员积极性</a:t>
            </a:r>
          </a:p>
        </p:txBody>
      </p:sp>
      <p:sp>
        <p:nvSpPr>
          <p:cNvPr id="12" name="矩形 11"/>
          <p:cNvSpPr/>
          <p:nvPr/>
        </p:nvSpPr>
        <p:spPr>
          <a:xfrm>
            <a:off x="8127631" y="4882304"/>
            <a:ext cx="3517901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面向高层的重要分析会议</a:t>
            </a: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评估嘉奖：树立典型</a:t>
            </a: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组长及成员委任状：强调重要性</a:t>
            </a:r>
          </a:p>
        </p:txBody>
      </p:sp>
      <p:sp>
        <p:nvSpPr>
          <p:cNvPr id="9" name="矩形 8"/>
          <p:cNvSpPr/>
          <p:nvPr/>
        </p:nvSpPr>
        <p:spPr>
          <a:xfrm>
            <a:off x="724387" y="2600608"/>
            <a:ext cx="306581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置之不理</a:t>
            </a:r>
          </a:p>
          <a:p>
            <a:pPr algn="r"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不能完全或正确理解流程</a:t>
            </a:r>
            <a:r>
              <a:rPr lang="en-US" altLang="zh-CN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培训</a:t>
            </a:r>
          </a:p>
          <a:p>
            <a:pPr algn="r"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怀疑变革有效性</a:t>
            </a:r>
            <a:r>
              <a:rPr lang="en-US" altLang="zh-CN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成功案例</a:t>
            </a:r>
          </a:p>
          <a:p>
            <a:pPr algn="r"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批评新流程的工具或软件应用</a:t>
            </a:r>
            <a:r>
              <a:rPr lang="en-US" altLang="zh-CN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敞开接纳的态度，收集意见并改进</a:t>
            </a:r>
          </a:p>
          <a:p>
            <a:pPr algn="r"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推迟新流程实施时间</a:t>
            </a:r>
          </a:p>
        </p:txBody>
      </p:sp>
      <p:grpSp>
        <p:nvGrpSpPr>
          <p:cNvPr id="46" name="组合 45"/>
          <p:cNvGrpSpPr/>
          <p:nvPr/>
        </p:nvGrpSpPr>
        <p:grpSpPr>
          <a:xfrm>
            <a:off x="5112018" y="2373239"/>
            <a:ext cx="1885065" cy="1885065"/>
            <a:chOff x="4554725" y="2439225"/>
            <a:chExt cx="1885065" cy="1885065"/>
          </a:xfrm>
        </p:grpSpPr>
        <p:sp>
          <p:nvSpPr>
            <p:cNvPr id="16" name="椭圆 15"/>
            <p:cNvSpPr/>
            <p:nvPr/>
          </p:nvSpPr>
          <p:spPr>
            <a:xfrm>
              <a:off x="4554725" y="2439225"/>
              <a:ext cx="1885065" cy="1885065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4863438" y="2981255"/>
              <a:ext cx="1267637" cy="7875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调动积极性的办法</a:t>
              </a: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7635776" y="948558"/>
            <a:ext cx="1096890" cy="1096890"/>
            <a:chOff x="7151760" y="844357"/>
            <a:chExt cx="1096890" cy="1096890"/>
          </a:xfrm>
          <a:solidFill>
            <a:srgbClr val="5D7381"/>
          </a:solidFill>
        </p:grpSpPr>
        <p:sp>
          <p:nvSpPr>
            <p:cNvPr id="19" name="椭圆 18"/>
            <p:cNvSpPr/>
            <p:nvPr/>
          </p:nvSpPr>
          <p:spPr>
            <a:xfrm>
              <a:off x="7151760" y="844357"/>
              <a:ext cx="1096890" cy="109689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7342549" y="968837"/>
              <a:ext cx="79823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沟通交流类</a:t>
              </a: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7328328" y="2915431"/>
            <a:ext cx="1096890" cy="1096890"/>
            <a:chOff x="7209057" y="2883150"/>
            <a:chExt cx="1096890" cy="1096890"/>
          </a:xfrm>
        </p:grpSpPr>
        <p:sp>
          <p:nvSpPr>
            <p:cNvPr id="39" name="椭圆 38"/>
            <p:cNvSpPr/>
            <p:nvPr/>
          </p:nvSpPr>
          <p:spPr>
            <a:xfrm>
              <a:off x="7209057" y="2883150"/>
              <a:ext cx="1096890" cy="1096890"/>
            </a:xfrm>
            <a:prstGeom prst="ellipse">
              <a:avLst/>
            </a:prstGeom>
            <a:solidFill>
              <a:srgbClr val="724F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7291872" y="3042730"/>
              <a:ext cx="904249" cy="7875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工作汇报类</a:t>
              </a: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6928070" y="4761225"/>
            <a:ext cx="1096890" cy="1096890"/>
            <a:chOff x="7229295" y="4785103"/>
            <a:chExt cx="1096890" cy="1096890"/>
          </a:xfrm>
        </p:grpSpPr>
        <p:sp>
          <p:nvSpPr>
            <p:cNvPr id="40" name="椭圆 39"/>
            <p:cNvSpPr/>
            <p:nvPr/>
          </p:nvSpPr>
          <p:spPr>
            <a:xfrm>
              <a:off x="7229295" y="4785103"/>
              <a:ext cx="1096890" cy="1096890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矩形 23"/>
            <p:cNvSpPr/>
            <p:nvPr/>
          </p:nvSpPr>
          <p:spPr>
            <a:xfrm>
              <a:off x="7311590" y="4964752"/>
              <a:ext cx="904249" cy="7875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项目工作类</a:t>
              </a:r>
            </a:p>
          </p:txBody>
        </p:sp>
      </p:grpSp>
      <p:sp>
        <p:nvSpPr>
          <p:cNvPr id="37" name="矩形 36"/>
          <p:cNvSpPr/>
          <p:nvPr/>
        </p:nvSpPr>
        <p:spPr>
          <a:xfrm>
            <a:off x="8777933" y="666600"/>
            <a:ext cx="265185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高层参观标杆</a:t>
            </a:r>
            <a:endParaRPr lang="en-US" altLang="zh-CN" sz="1400" dirty="0">
              <a:solidFill>
                <a:srgbClr val="724F5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有问必答：员工提问，流程管理人员解释</a:t>
            </a: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我问你答：有奖回答</a:t>
            </a: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征询合理化建议</a:t>
            </a: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问题树回顾交流</a:t>
            </a:r>
          </a:p>
        </p:txBody>
      </p:sp>
      <p:sp>
        <p:nvSpPr>
          <p:cNvPr id="38" name="矩形 37"/>
          <p:cNvSpPr/>
          <p:nvPr/>
        </p:nvSpPr>
        <p:spPr>
          <a:xfrm>
            <a:off x="8508033" y="2954555"/>
            <a:ext cx="280035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定期书面报告：项目阶段性总结</a:t>
            </a: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小组成员自评</a:t>
            </a: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参观日记</a:t>
            </a:r>
          </a:p>
        </p:txBody>
      </p:sp>
      <p:grpSp>
        <p:nvGrpSpPr>
          <p:cNvPr id="51" name="组合 50"/>
          <p:cNvGrpSpPr/>
          <p:nvPr/>
        </p:nvGrpSpPr>
        <p:grpSpPr>
          <a:xfrm>
            <a:off x="3880580" y="2600608"/>
            <a:ext cx="1430325" cy="1430325"/>
            <a:chOff x="900113" y="1022478"/>
            <a:chExt cx="1430325" cy="1430325"/>
          </a:xfrm>
        </p:grpSpPr>
        <p:sp>
          <p:nvSpPr>
            <p:cNvPr id="15" name="椭圆 14"/>
            <p:cNvSpPr/>
            <p:nvPr/>
          </p:nvSpPr>
          <p:spPr>
            <a:xfrm>
              <a:off x="900113" y="1022478"/>
              <a:ext cx="1430325" cy="1430325"/>
            </a:xfrm>
            <a:prstGeom prst="ellipse">
              <a:avLst/>
            </a:prstGeom>
            <a:solidFill>
              <a:srgbClr val="724F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1325335" y="1381002"/>
              <a:ext cx="856343" cy="7875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风险	</a:t>
              </a:r>
            </a:p>
          </p:txBody>
        </p:sp>
      </p:grpSp>
      <p:cxnSp>
        <p:nvCxnSpPr>
          <p:cNvPr id="18" name="直接连接符 17"/>
          <p:cNvCxnSpPr/>
          <p:nvPr/>
        </p:nvCxnSpPr>
        <p:spPr>
          <a:xfrm flipH="1">
            <a:off x="7111740" y="3122787"/>
            <a:ext cx="112152" cy="548429"/>
          </a:xfrm>
          <a:prstGeom prst="line">
            <a:avLst/>
          </a:prstGeom>
          <a:ln>
            <a:solidFill>
              <a:srgbClr val="C733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连接符 43"/>
          <p:cNvCxnSpPr/>
          <p:nvPr/>
        </p:nvCxnSpPr>
        <p:spPr>
          <a:xfrm flipH="1">
            <a:off x="7449329" y="1119039"/>
            <a:ext cx="112152" cy="548429"/>
          </a:xfrm>
          <a:prstGeom prst="line">
            <a:avLst/>
          </a:prstGeom>
          <a:ln>
            <a:solidFill>
              <a:srgbClr val="C733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连接符 44"/>
          <p:cNvCxnSpPr/>
          <p:nvPr/>
        </p:nvCxnSpPr>
        <p:spPr>
          <a:xfrm flipH="1">
            <a:off x="6721759" y="4949836"/>
            <a:ext cx="112152" cy="548429"/>
          </a:xfrm>
          <a:prstGeom prst="line">
            <a:avLst/>
          </a:prstGeom>
          <a:ln>
            <a:solidFill>
              <a:srgbClr val="C733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2343599" y="-1188781"/>
            <a:ext cx="9173052" cy="9173052"/>
          </a:xfrm>
          <a:prstGeom prst="ellipse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3" name="组合 12"/>
          <p:cNvGrpSpPr/>
          <p:nvPr/>
        </p:nvGrpSpPr>
        <p:grpSpPr>
          <a:xfrm>
            <a:off x="1619250" y="4070152"/>
            <a:ext cx="2244057" cy="2244057"/>
            <a:chOff x="1436914" y="3997086"/>
            <a:chExt cx="2949467" cy="2949467"/>
          </a:xfrm>
        </p:grpSpPr>
        <p:sp>
          <p:nvSpPr>
            <p:cNvPr id="3" name="椭圆 2"/>
            <p:cNvSpPr/>
            <p:nvPr/>
          </p:nvSpPr>
          <p:spPr>
            <a:xfrm>
              <a:off x="1436914" y="3997086"/>
              <a:ext cx="2949467" cy="2949467"/>
            </a:xfrm>
            <a:prstGeom prst="ellipse">
              <a:avLst/>
            </a:prstGeom>
            <a:solidFill>
              <a:srgbClr val="724F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矩形 3"/>
            <p:cNvSpPr/>
            <p:nvPr/>
          </p:nvSpPr>
          <p:spPr>
            <a:xfrm>
              <a:off x="1734035" y="4706663"/>
              <a:ext cx="2240057" cy="20630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9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08</a:t>
              </a:r>
              <a:endParaRPr lang="zh-CN" altLang="en-US" sz="9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" name="椭圆 4"/>
            <p:cNvSpPr/>
            <p:nvPr/>
          </p:nvSpPr>
          <p:spPr>
            <a:xfrm>
              <a:off x="1518777" y="4078949"/>
              <a:ext cx="2785740" cy="2785740"/>
            </a:xfrm>
            <a:prstGeom prst="ellipse">
              <a:avLst/>
            </a:prstGeom>
            <a:noFill/>
            <a:ln>
              <a:solidFill>
                <a:schemeClr val="bg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" name="组合 5"/>
            <p:cNvGrpSpPr/>
            <p:nvPr/>
          </p:nvGrpSpPr>
          <p:grpSpPr>
            <a:xfrm rot="3834603">
              <a:off x="2371784" y="4302344"/>
              <a:ext cx="701681" cy="769288"/>
              <a:chOff x="10531216" y="5336498"/>
              <a:chExt cx="1234921" cy="1353905"/>
            </a:xfrm>
            <a:solidFill>
              <a:schemeClr val="bg1"/>
            </a:solidFill>
          </p:grpSpPr>
          <p:sp>
            <p:nvSpPr>
              <p:cNvPr id="7" name="椭圆 6"/>
              <p:cNvSpPr/>
              <p:nvPr/>
            </p:nvSpPr>
            <p:spPr>
              <a:xfrm>
                <a:off x="10683987" y="6134836"/>
                <a:ext cx="555567" cy="55556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" name="椭圆 7"/>
              <p:cNvSpPr/>
              <p:nvPr/>
            </p:nvSpPr>
            <p:spPr>
              <a:xfrm>
                <a:off x="11483964" y="5530003"/>
                <a:ext cx="282173" cy="28217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" name="等腰三角形 8"/>
              <p:cNvSpPr/>
              <p:nvPr/>
            </p:nvSpPr>
            <p:spPr>
              <a:xfrm rot="2864466">
                <a:off x="11175607" y="5587459"/>
                <a:ext cx="105546" cy="94712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" name="椭圆 9"/>
              <p:cNvSpPr/>
              <p:nvPr/>
            </p:nvSpPr>
            <p:spPr>
              <a:xfrm>
                <a:off x="10531216" y="5336498"/>
                <a:ext cx="394265" cy="39426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" name="等腰三角形 10"/>
              <p:cNvSpPr/>
              <p:nvPr/>
            </p:nvSpPr>
            <p:spPr>
              <a:xfrm rot="16820430" flipH="1">
                <a:off x="11082829" y="5117517"/>
                <a:ext cx="67235" cy="866931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12" name="矩形 11"/>
          <p:cNvSpPr/>
          <p:nvPr/>
        </p:nvSpPr>
        <p:spPr>
          <a:xfrm>
            <a:off x="2915174" y="1881757"/>
            <a:ext cx="80670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流程的持续评估和改进</a:t>
            </a:r>
          </a:p>
        </p:txBody>
      </p:sp>
      <p:cxnSp>
        <p:nvCxnSpPr>
          <p:cNvPr id="15" name="直接连接符 14"/>
          <p:cNvCxnSpPr/>
          <p:nvPr/>
        </p:nvCxnSpPr>
        <p:spPr>
          <a:xfrm>
            <a:off x="2915174" y="2954570"/>
            <a:ext cx="7877654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3263817" y="3026289"/>
            <a:ext cx="44259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提升流程管理水平的总体方法论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如何建立流程的长效机制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基于流程</a:t>
            </a:r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KPI</a:t>
            </a: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的绩效测评和持续改进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7073374" y="3026289"/>
            <a:ext cx="44259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如何做好流程审计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如何进行企业全面的流程成熟度评估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组合 43"/>
          <p:cNvGrpSpPr/>
          <p:nvPr/>
        </p:nvGrpSpPr>
        <p:grpSpPr>
          <a:xfrm>
            <a:off x="7455936" y="2121359"/>
            <a:ext cx="3358061" cy="2272576"/>
            <a:chOff x="4357455" y="3408725"/>
            <a:chExt cx="3358061" cy="2272576"/>
          </a:xfrm>
        </p:grpSpPr>
        <p:sp>
          <p:nvSpPr>
            <p:cNvPr id="45" name="任意多边形 44"/>
            <p:cNvSpPr/>
            <p:nvPr/>
          </p:nvSpPr>
          <p:spPr>
            <a:xfrm>
              <a:off x="4357455" y="4418285"/>
              <a:ext cx="735144" cy="529583"/>
            </a:xfrm>
            <a:custGeom>
              <a:avLst/>
              <a:gdLst>
                <a:gd name="connsiteX0" fmla="*/ 0 w 638629"/>
                <a:gd name="connsiteY0" fmla="*/ 0 h 812800"/>
                <a:gd name="connsiteX1" fmla="*/ 638629 w 638629"/>
                <a:gd name="connsiteY1" fmla="*/ 0 h 812800"/>
                <a:gd name="connsiteX2" fmla="*/ 638629 w 638629"/>
                <a:gd name="connsiteY2" fmla="*/ 812800 h 812800"/>
                <a:gd name="connsiteX3" fmla="*/ 0 w 638629"/>
                <a:gd name="connsiteY3" fmla="*/ 812800 h 812800"/>
                <a:gd name="connsiteX4" fmla="*/ 259443 w 638629"/>
                <a:gd name="connsiteY4" fmla="*/ 406400 h 812800"/>
                <a:gd name="connsiteX5" fmla="*/ 0 w 638629"/>
                <a:gd name="connsiteY5" fmla="*/ 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8629" h="812800">
                  <a:moveTo>
                    <a:pt x="0" y="0"/>
                  </a:moveTo>
                  <a:lnTo>
                    <a:pt x="638629" y="0"/>
                  </a:lnTo>
                  <a:lnTo>
                    <a:pt x="638629" y="812800"/>
                  </a:lnTo>
                  <a:lnTo>
                    <a:pt x="0" y="812800"/>
                  </a:lnTo>
                  <a:lnTo>
                    <a:pt x="259443" y="4064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任意多边形 45"/>
            <p:cNvSpPr/>
            <p:nvPr/>
          </p:nvSpPr>
          <p:spPr>
            <a:xfrm flipH="1">
              <a:off x="6980372" y="4418285"/>
              <a:ext cx="735144" cy="529583"/>
            </a:xfrm>
            <a:custGeom>
              <a:avLst/>
              <a:gdLst>
                <a:gd name="connsiteX0" fmla="*/ 0 w 638629"/>
                <a:gd name="connsiteY0" fmla="*/ 0 h 812800"/>
                <a:gd name="connsiteX1" fmla="*/ 638629 w 638629"/>
                <a:gd name="connsiteY1" fmla="*/ 0 h 812800"/>
                <a:gd name="connsiteX2" fmla="*/ 638629 w 638629"/>
                <a:gd name="connsiteY2" fmla="*/ 812800 h 812800"/>
                <a:gd name="connsiteX3" fmla="*/ 0 w 638629"/>
                <a:gd name="connsiteY3" fmla="*/ 812800 h 812800"/>
                <a:gd name="connsiteX4" fmla="*/ 259443 w 638629"/>
                <a:gd name="connsiteY4" fmla="*/ 406400 h 812800"/>
                <a:gd name="connsiteX5" fmla="*/ 0 w 638629"/>
                <a:gd name="connsiteY5" fmla="*/ 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8629" h="812800">
                  <a:moveTo>
                    <a:pt x="0" y="0"/>
                  </a:moveTo>
                  <a:lnTo>
                    <a:pt x="638629" y="0"/>
                  </a:lnTo>
                  <a:lnTo>
                    <a:pt x="638629" y="812800"/>
                  </a:lnTo>
                  <a:lnTo>
                    <a:pt x="0" y="812800"/>
                  </a:lnTo>
                  <a:lnTo>
                    <a:pt x="259443" y="4064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直角三角形 46"/>
            <p:cNvSpPr/>
            <p:nvPr/>
          </p:nvSpPr>
          <p:spPr>
            <a:xfrm flipH="1">
              <a:off x="4811074" y="4418285"/>
              <a:ext cx="281524" cy="207081"/>
            </a:xfrm>
            <a:prstGeom prst="rtTriangl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直角三角形 47"/>
            <p:cNvSpPr/>
            <p:nvPr/>
          </p:nvSpPr>
          <p:spPr>
            <a:xfrm>
              <a:off x="6980372" y="4418285"/>
              <a:ext cx="281524" cy="207081"/>
            </a:xfrm>
            <a:prstGeom prst="rtTriangl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椭圆 48"/>
            <p:cNvSpPr/>
            <p:nvPr/>
          </p:nvSpPr>
          <p:spPr>
            <a:xfrm>
              <a:off x="4903562" y="3408725"/>
              <a:ext cx="2272576" cy="2272576"/>
            </a:xfrm>
            <a:prstGeom prst="ellipse">
              <a:avLst/>
            </a:prstGeom>
            <a:solidFill>
              <a:srgbClr val="5D73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矩形 49"/>
            <p:cNvSpPr/>
            <p:nvPr/>
          </p:nvSpPr>
          <p:spPr>
            <a:xfrm>
              <a:off x="4811074" y="4625366"/>
              <a:ext cx="2450823" cy="57000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矩形 50"/>
            <p:cNvSpPr/>
            <p:nvPr/>
          </p:nvSpPr>
          <p:spPr>
            <a:xfrm>
              <a:off x="5869257" y="4679467"/>
              <a:ext cx="491018" cy="4181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600" b="1" dirty="0">
                  <a:solidFill>
                    <a:srgbClr val="C7334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03</a:t>
              </a:r>
              <a:endParaRPr lang="zh-CN" altLang="en-US" sz="16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1055533" y="2073601"/>
            <a:ext cx="3358061" cy="2272576"/>
            <a:chOff x="4357455" y="3408725"/>
            <a:chExt cx="3358061" cy="2272576"/>
          </a:xfrm>
        </p:grpSpPr>
        <p:sp>
          <p:nvSpPr>
            <p:cNvPr id="37" name="任意多边形 36"/>
            <p:cNvSpPr/>
            <p:nvPr/>
          </p:nvSpPr>
          <p:spPr>
            <a:xfrm>
              <a:off x="4357455" y="4418285"/>
              <a:ext cx="735144" cy="529583"/>
            </a:xfrm>
            <a:custGeom>
              <a:avLst/>
              <a:gdLst>
                <a:gd name="connsiteX0" fmla="*/ 0 w 638629"/>
                <a:gd name="connsiteY0" fmla="*/ 0 h 812800"/>
                <a:gd name="connsiteX1" fmla="*/ 638629 w 638629"/>
                <a:gd name="connsiteY1" fmla="*/ 0 h 812800"/>
                <a:gd name="connsiteX2" fmla="*/ 638629 w 638629"/>
                <a:gd name="connsiteY2" fmla="*/ 812800 h 812800"/>
                <a:gd name="connsiteX3" fmla="*/ 0 w 638629"/>
                <a:gd name="connsiteY3" fmla="*/ 812800 h 812800"/>
                <a:gd name="connsiteX4" fmla="*/ 259443 w 638629"/>
                <a:gd name="connsiteY4" fmla="*/ 406400 h 812800"/>
                <a:gd name="connsiteX5" fmla="*/ 0 w 638629"/>
                <a:gd name="connsiteY5" fmla="*/ 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8629" h="812800">
                  <a:moveTo>
                    <a:pt x="0" y="0"/>
                  </a:moveTo>
                  <a:lnTo>
                    <a:pt x="638629" y="0"/>
                  </a:lnTo>
                  <a:lnTo>
                    <a:pt x="638629" y="812800"/>
                  </a:lnTo>
                  <a:lnTo>
                    <a:pt x="0" y="812800"/>
                  </a:lnTo>
                  <a:lnTo>
                    <a:pt x="259443" y="4064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任意多边形 37"/>
            <p:cNvSpPr/>
            <p:nvPr/>
          </p:nvSpPr>
          <p:spPr>
            <a:xfrm flipH="1">
              <a:off x="6980372" y="4418285"/>
              <a:ext cx="735144" cy="529583"/>
            </a:xfrm>
            <a:custGeom>
              <a:avLst/>
              <a:gdLst>
                <a:gd name="connsiteX0" fmla="*/ 0 w 638629"/>
                <a:gd name="connsiteY0" fmla="*/ 0 h 812800"/>
                <a:gd name="connsiteX1" fmla="*/ 638629 w 638629"/>
                <a:gd name="connsiteY1" fmla="*/ 0 h 812800"/>
                <a:gd name="connsiteX2" fmla="*/ 638629 w 638629"/>
                <a:gd name="connsiteY2" fmla="*/ 812800 h 812800"/>
                <a:gd name="connsiteX3" fmla="*/ 0 w 638629"/>
                <a:gd name="connsiteY3" fmla="*/ 812800 h 812800"/>
                <a:gd name="connsiteX4" fmla="*/ 259443 w 638629"/>
                <a:gd name="connsiteY4" fmla="*/ 406400 h 812800"/>
                <a:gd name="connsiteX5" fmla="*/ 0 w 638629"/>
                <a:gd name="connsiteY5" fmla="*/ 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8629" h="812800">
                  <a:moveTo>
                    <a:pt x="0" y="0"/>
                  </a:moveTo>
                  <a:lnTo>
                    <a:pt x="638629" y="0"/>
                  </a:lnTo>
                  <a:lnTo>
                    <a:pt x="638629" y="812800"/>
                  </a:lnTo>
                  <a:lnTo>
                    <a:pt x="0" y="812800"/>
                  </a:lnTo>
                  <a:lnTo>
                    <a:pt x="259443" y="4064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直角三角形 38"/>
            <p:cNvSpPr/>
            <p:nvPr/>
          </p:nvSpPr>
          <p:spPr>
            <a:xfrm flipH="1">
              <a:off x="4811074" y="4418285"/>
              <a:ext cx="281524" cy="207081"/>
            </a:xfrm>
            <a:prstGeom prst="rtTriangl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直角三角形 39"/>
            <p:cNvSpPr/>
            <p:nvPr/>
          </p:nvSpPr>
          <p:spPr>
            <a:xfrm>
              <a:off x="6980372" y="4418285"/>
              <a:ext cx="281524" cy="207081"/>
            </a:xfrm>
            <a:prstGeom prst="rtTriangl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椭圆 40"/>
            <p:cNvSpPr/>
            <p:nvPr/>
          </p:nvSpPr>
          <p:spPr>
            <a:xfrm>
              <a:off x="4903562" y="3408725"/>
              <a:ext cx="2272576" cy="2272576"/>
            </a:xfrm>
            <a:prstGeom prst="ellipse">
              <a:avLst/>
            </a:prstGeom>
            <a:solidFill>
              <a:srgbClr val="724F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矩形 41"/>
            <p:cNvSpPr/>
            <p:nvPr/>
          </p:nvSpPr>
          <p:spPr>
            <a:xfrm>
              <a:off x="4811074" y="4625366"/>
              <a:ext cx="2450823" cy="57000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矩形 42"/>
            <p:cNvSpPr/>
            <p:nvPr/>
          </p:nvSpPr>
          <p:spPr>
            <a:xfrm>
              <a:off x="5869257" y="4679467"/>
              <a:ext cx="491018" cy="4181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600" b="1" dirty="0">
                  <a:solidFill>
                    <a:srgbClr val="C7334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01</a:t>
              </a:r>
              <a:endParaRPr lang="zh-CN" altLang="en-US" sz="16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" name="矩形 2"/>
          <p:cNvSpPr/>
          <p:nvPr/>
        </p:nvSpPr>
        <p:spPr>
          <a:xfrm>
            <a:off x="3967153" y="205859"/>
            <a:ext cx="4493538" cy="64633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提升流程管理水平的总体方法论</a:t>
            </a:r>
          </a:p>
        </p:txBody>
      </p:sp>
      <p:sp>
        <p:nvSpPr>
          <p:cNvPr id="11" name="矩形 10"/>
          <p:cNvSpPr/>
          <p:nvPr/>
        </p:nvSpPr>
        <p:spPr>
          <a:xfrm>
            <a:off x="2027746" y="2321727"/>
            <a:ext cx="1476274" cy="787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当期改进与长期建设相结合</a:t>
            </a:r>
          </a:p>
        </p:txBody>
      </p:sp>
      <p:sp>
        <p:nvSpPr>
          <p:cNvPr id="2" name="矩形 1"/>
          <p:cNvSpPr/>
          <p:nvPr/>
        </p:nvSpPr>
        <p:spPr>
          <a:xfrm>
            <a:off x="8537945" y="2426650"/>
            <a:ext cx="1355914" cy="787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流程与制度、绩效相结合</a:t>
            </a:r>
          </a:p>
        </p:txBody>
      </p:sp>
      <p:grpSp>
        <p:nvGrpSpPr>
          <p:cNvPr id="35" name="组合 34"/>
          <p:cNvGrpSpPr/>
          <p:nvPr/>
        </p:nvGrpSpPr>
        <p:grpSpPr>
          <a:xfrm>
            <a:off x="4357455" y="3408725"/>
            <a:ext cx="3358061" cy="2272576"/>
            <a:chOff x="4357455" y="3408725"/>
            <a:chExt cx="3358061" cy="2272576"/>
          </a:xfrm>
        </p:grpSpPr>
        <p:sp>
          <p:nvSpPr>
            <p:cNvPr id="13" name="任意多边形 12"/>
            <p:cNvSpPr/>
            <p:nvPr/>
          </p:nvSpPr>
          <p:spPr>
            <a:xfrm>
              <a:off x="4357455" y="4418285"/>
              <a:ext cx="735144" cy="529583"/>
            </a:xfrm>
            <a:custGeom>
              <a:avLst/>
              <a:gdLst>
                <a:gd name="connsiteX0" fmla="*/ 0 w 638629"/>
                <a:gd name="connsiteY0" fmla="*/ 0 h 812800"/>
                <a:gd name="connsiteX1" fmla="*/ 638629 w 638629"/>
                <a:gd name="connsiteY1" fmla="*/ 0 h 812800"/>
                <a:gd name="connsiteX2" fmla="*/ 638629 w 638629"/>
                <a:gd name="connsiteY2" fmla="*/ 812800 h 812800"/>
                <a:gd name="connsiteX3" fmla="*/ 0 w 638629"/>
                <a:gd name="connsiteY3" fmla="*/ 812800 h 812800"/>
                <a:gd name="connsiteX4" fmla="*/ 259443 w 638629"/>
                <a:gd name="connsiteY4" fmla="*/ 406400 h 812800"/>
                <a:gd name="connsiteX5" fmla="*/ 0 w 638629"/>
                <a:gd name="connsiteY5" fmla="*/ 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8629" h="812800">
                  <a:moveTo>
                    <a:pt x="0" y="0"/>
                  </a:moveTo>
                  <a:lnTo>
                    <a:pt x="638629" y="0"/>
                  </a:lnTo>
                  <a:lnTo>
                    <a:pt x="638629" y="812800"/>
                  </a:lnTo>
                  <a:lnTo>
                    <a:pt x="0" y="812800"/>
                  </a:lnTo>
                  <a:lnTo>
                    <a:pt x="259443" y="4064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任意多边形 13"/>
            <p:cNvSpPr/>
            <p:nvPr/>
          </p:nvSpPr>
          <p:spPr>
            <a:xfrm flipH="1">
              <a:off x="6980372" y="4418285"/>
              <a:ext cx="735144" cy="529583"/>
            </a:xfrm>
            <a:custGeom>
              <a:avLst/>
              <a:gdLst>
                <a:gd name="connsiteX0" fmla="*/ 0 w 638629"/>
                <a:gd name="connsiteY0" fmla="*/ 0 h 812800"/>
                <a:gd name="connsiteX1" fmla="*/ 638629 w 638629"/>
                <a:gd name="connsiteY1" fmla="*/ 0 h 812800"/>
                <a:gd name="connsiteX2" fmla="*/ 638629 w 638629"/>
                <a:gd name="connsiteY2" fmla="*/ 812800 h 812800"/>
                <a:gd name="connsiteX3" fmla="*/ 0 w 638629"/>
                <a:gd name="connsiteY3" fmla="*/ 812800 h 812800"/>
                <a:gd name="connsiteX4" fmla="*/ 259443 w 638629"/>
                <a:gd name="connsiteY4" fmla="*/ 406400 h 812800"/>
                <a:gd name="connsiteX5" fmla="*/ 0 w 638629"/>
                <a:gd name="connsiteY5" fmla="*/ 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8629" h="812800">
                  <a:moveTo>
                    <a:pt x="0" y="0"/>
                  </a:moveTo>
                  <a:lnTo>
                    <a:pt x="638629" y="0"/>
                  </a:lnTo>
                  <a:lnTo>
                    <a:pt x="638629" y="812800"/>
                  </a:lnTo>
                  <a:lnTo>
                    <a:pt x="0" y="812800"/>
                  </a:lnTo>
                  <a:lnTo>
                    <a:pt x="259443" y="4064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直角三角形 14"/>
            <p:cNvSpPr/>
            <p:nvPr/>
          </p:nvSpPr>
          <p:spPr>
            <a:xfrm flipH="1">
              <a:off x="4811074" y="4418285"/>
              <a:ext cx="281524" cy="207081"/>
            </a:xfrm>
            <a:prstGeom prst="rtTriangl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直角三角形 15"/>
            <p:cNvSpPr/>
            <p:nvPr/>
          </p:nvSpPr>
          <p:spPr>
            <a:xfrm>
              <a:off x="6980372" y="4418285"/>
              <a:ext cx="281524" cy="207081"/>
            </a:xfrm>
            <a:prstGeom prst="rtTriangl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椭圆 16"/>
            <p:cNvSpPr/>
            <p:nvPr/>
          </p:nvSpPr>
          <p:spPr>
            <a:xfrm>
              <a:off x="4903562" y="3408725"/>
              <a:ext cx="2272576" cy="2272576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4811074" y="4625366"/>
              <a:ext cx="2450823" cy="57000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矩形 29"/>
            <p:cNvSpPr/>
            <p:nvPr/>
          </p:nvSpPr>
          <p:spPr>
            <a:xfrm>
              <a:off x="5869257" y="4679467"/>
              <a:ext cx="491018" cy="4181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600" b="1" dirty="0">
                  <a:solidFill>
                    <a:srgbClr val="C7334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02</a:t>
              </a:r>
              <a:endParaRPr lang="zh-CN" altLang="en-US" sz="16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cxnSp>
        <p:nvCxnSpPr>
          <p:cNvPr id="33" name="直接连接符 32"/>
          <p:cNvCxnSpPr/>
          <p:nvPr/>
        </p:nvCxnSpPr>
        <p:spPr>
          <a:xfrm flipH="1">
            <a:off x="-725714" y="529024"/>
            <a:ext cx="4552105" cy="0"/>
          </a:xfrm>
          <a:prstGeom prst="line">
            <a:avLst/>
          </a:prstGeom>
          <a:ln>
            <a:solidFill>
              <a:srgbClr val="C73346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 flipH="1">
            <a:off x="8537945" y="529024"/>
            <a:ext cx="4552105" cy="0"/>
          </a:xfrm>
          <a:prstGeom prst="line">
            <a:avLst/>
          </a:prstGeom>
          <a:ln>
            <a:solidFill>
              <a:srgbClr val="C73346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矩形 27"/>
          <p:cNvSpPr/>
          <p:nvPr/>
        </p:nvSpPr>
        <p:spPr>
          <a:xfrm>
            <a:off x="5495901" y="3714016"/>
            <a:ext cx="1295381" cy="787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流程优化与</a:t>
            </a:r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</a:t>
            </a: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化相结合</a:t>
            </a:r>
          </a:p>
        </p:txBody>
      </p:sp>
      <p:grpSp>
        <p:nvGrpSpPr>
          <p:cNvPr id="32" name="组合 31"/>
          <p:cNvGrpSpPr/>
          <p:nvPr/>
        </p:nvGrpSpPr>
        <p:grpSpPr>
          <a:xfrm>
            <a:off x="11470032" y="6077421"/>
            <a:ext cx="533281" cy="584663"/>
            <a:chOff x="10531216" y="5336498"/>
            <a:chExt cx="1234921" cy="1353905"/>
          </a:xfrm>
          <a:solidFill>
            <a:srgbClr val="C73346"/>
          </a:solidFill>
        </p:grpSpPr>
        <p:sp>
          <p:nvSpPr>
            <p:cNvPr id="52" name="椭圆 51"/>
            <p:cNvSpPr/>
            <p:nvPr/>
          </p:nvSpPr>
          <p:spPr>
            <a:xfrm>
              <a:off x="10683987" y="6134836"/>
              <a:ext cx="555567" cy="55556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53" name="椭圆 52"/>
            <p:cNvSpPr/>
            <p:nvPr/>
          </p:nvSpPr>
          <p:spPr>
            <a:xfrm>
              <a:off x="11483964" y="5530003"/>
              <a:ext cx="282173" cy="2821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54" name="等腰三角形 53"/>
            <p:cNvSpPr/>
            <p:nvPr/>
          </p:nvSpPr>
          <p:spPr>
            <a:xfrm rot="2864466">
              <a:off x="11175607" y="5587459"/>
              <a:ext cx="105546" cy="94712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55" name="椭圆 54"/>
            <p:cNvSpPr/>
            <p:nvPr/>
          </p:nvSpPr>
          <p:spPr>
            <a:xfrm>
              <a:off x="10531216" y="5336498"/>
              <a:ext cx="394265" cy="39426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56" name="等腰三角形 55"/>
            <p:cNvSpPr/>
            <p:nvPr/>
          </p:nvSpPr>
          <p:spPr>
            <a:xfrm rot="16820430" flipH="1">
              <a:off x="11082829" y="5117517"/>
              <a:ext cx="67235" cy="86693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6959600" y="2859314"/>
            <a:ext cx="5232400" cy="39986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0" y="1204686"/>
            <a:ext cx="6518912" cy="468811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7694813" y="3808403"/>
            <a:ext cx="4192631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流程的规划和计划制定</a:t>
            </a:r>
          </a:p>
          <a:p>
            <a:pPr>
              <a:lnSpc>
                <a:spcPct val="150000"/>
              </a:lnSpc>
            </a:pPr>
            <a:r>
              <a:rPr lang="en-US" altLang="zh-CN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组织、指导推动流程的制定和推行</a:t>
            </a:r>
          </a:p>
          <a:p>
            <a:pPr>
              <a:lnSpc>
                <a:spcPct val="150000"/>
              </a:lnSpc>
            </a:pPr>
            <a:r>
              <a:rPr lang="en-US" altLang="zh-CN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建立流程框架体系和流程清单，界定流程责任人</a:t>
            </a:r>
          </a:p>
          <a:p>
            <a:pPr>
              <a:lnSpc>
                <a:spcPct val="150000"/>
              </a:lnSpc>
            </a:pPr>
            <a:r>
              <a:rPr lang="en-US" altLang="zh-CN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</a:t>
            </a: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流程从制定到发布全过程的统一管理</a:t>
            </a:r>
          </a:p>
          <a:p>
            <a:pPr>
              <a:lnSpc>
                <a:spcPct val="150000"/>
              </a:lnSpc>
            </a:pPr>
            <a:r>
              <a:rPr lang="en-US" altLang="zh-CN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5.</a:t>
            </a: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组织实施流程监控、审计及结果的改进</a:t>
            </a:r>
          </a:p>
        </p:txBody>
      </p:sp>
      <p:sp>
        <p:nvSpPr>
          <p:cNvPr id="3" name="矩形 2"/>
          <p:cNvSpPr/>
          <p:nvPr/>
        </p:nvSpPr>
        <p:spPr>
          <a:xfrm>
            <a:off x="4772561" y="205858"/>
            <a:ext cx="2646878" cy="64633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如何建立长效机制</a:t>
            </a:r>
          </a:p>
        </p:txBody>
      </p:sp>
      <p:cxnSp>
        <p:nvCxnSpPr>
          <p:cNvPr id="4" name="直接连接符 3"/>
          <p:cNvCxnSpPr/>
          <p:nvPr/>
        </p:nvCxnSpPr>
        <p:spPr>
          <a:xfrm flipH="1">
            <a:off x="-246743" y="550047"/>
            <a:ext cx="4552105" cy="0"/>
          </a:xfrm>
          <a:prstGeom prst="line">
            <a:avLst/>
          </a:prstGeom>
          <a:ln>
            <a:solidFill>
              <a:srgbClr val="C73346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 flipH="1">
            <a:off x="7797717" y="550047"/>
            <a:ext cx="4552105" cy="0"/>
          </a:xfrm>
          <a:prstGeom prst="line">
            <a:avLst/>
          </a:prstGeom>
          <a:ln>
            <a:solidFill>
              <a:srgbClr val="C73346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92024" y="2600099"/>
            <a:ext cx="5603976" cy="3085646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0" y="1557284"/>
            <a:ext cx="6518912" cy="646331"/>
          </a:xfrm>
          <a:prstGeom prst="rect">
            <a:avLst/>
          </a:prstGeom>
          <a:solidFill>
            <a:srgbClr val="C73346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流程管理的组织与职责、流程管理的流程与制度、流程管理的方法与工具</a:t>
            </a:r>
          </a:p>
        </p:txBody>
      </p:sp>
      <p:sp>
        <p:nvSpPr>
          <p:cNvPr id="8" name="矩形 7"/>
          <p:cNvSpPr/>
          <p:nvPr/>
        </p:nvSpPr>
        <p:spPr>
          <a:xfrm>
            <a:off x="7797717" y="3439071"/>
            <a:ext cx="1595245" cy="369332"/>
          </a:xfrm>
          <a:prstGeom prst="rect">
            <a:avLst/>
          </a:prstGeom>
          <a:solidFill>
            <a:srgbClr val="C73346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PQA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部门职责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11470032" y="6077421"/>
            <a:ext cx="533281" cy="584663"/>
            <a:chOff x="10531216" y="5336498"/>
            <a:chExt cx="1234921" cy="1353905"/>
          </a:xfrm>
          <a:solidFill>
            <a:srgbClr val="C73346"/>
          </a:solidFill>
        </p:grpSpPr>
        <p:sp>
          <p:nvSpPr>
            <p:cNvPr id="12" name="椭圆 11"/>
            <p:cNvSpPr/>
            <p:nvPr/>
          </p:nvSpPr>
          <p:spPr>
            <a:xfrm>
              <a:off x="10683987" y="6134836"/>
              <a:ext cx="555567" cy="55556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>
              <a:off x="11483964" y="5530003"/>
              <a:ext cx="282173" cy="2821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4" name="等腰三角形 13"/>
            <p:cNvSpPr/>
            <p:nvPr/>
          </p:nvSpPr>
          <p:spPr>
            <a:xfrm rot="2864466">
              <a:off x="11175607" y="5587459"/>
              <a:ext cx="105546" cy="94712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5" name="椭圆 14"/>
            <p:cNvSpPr/>
            <p:nvPr/>
          </p:nvSpPr>
          <p:spPr>
            <a:xfrm>
              <a:off x="10531216" y="5336498"/>
              <a:ext cx="394265" cy="39426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6" name="等腰三角形 15"/>
            <p:cNvSpPr/>
            <p:nvPr/>
          </p:nvSpPr>
          <p:spPr>
            <a:xfrm rot="16820430" flipH="1">
              <a:off x="11082829" y="5117517"/>
              <a:ext cx="67235" cy="86693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矩形 42"/>
          <p:cNvSpPr/>
          <p:nvPr/>
        </p:nvSpPr>
        <p:spPr>
          <a:xfrm>
            <a:off x="1109061" y="254941"/>
            <a:ext cx="19025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流程的本质</a:t>
            </a:r>
          </a:p>
        </p:txBody>
      </p:sp>
      <p:grpSp>
        <p:nvGrpSpPr>
          <p:cNvPr id="44" name="组合 43"/>
          <p:cNvGrpSpPr/>
          <p:nvPr/>
        </p:nvGrpSpPr>
        <p:grpSpPr>
          <a:xfrm rot="2497695">
            <a:off x="444293" y="285750"/>
            <a:ext cx="510321" cy="559490"/>
            <a:chOff x="10531216" y="5336498"/>
            <a:chExt cx="1234921" cy="1353905"/>
          </a:xfrm>
          <a:solidFill>
            <a:srgbClr val="C73346"/>
          </a:solidFill>
        </p:grpSpPr>
        <p:sp>
          <p:nvSpPr>
            <p:cNvPr id="45" name="椭圆 44"/>
            <p:cNvSpPr/>
            <p:nvPr/>
          </p:nvSpPr>
          <p:spPr>
            <a:xfrm>
              <a:off x="10683987" y="6134836"/>
              <a:ext cx="555567" cy="55556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46" name="椭圆 45"/>
            <p:cNvSpPr/>
            <p:nvPr/>
          </p:nvSpPr>
          <p:spPr>
            <a:xfrm>
              <a:off x="11483964" y="5530003"/>
              <a:ext cx="282173" cy="2821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47" name="等腰三角形 46"/>
            <p:cNvSpPr/>
            <p:nvPr/>
          </p:nvSpPr>
          <p:spPr>
            <a:xfrm rot="2864466">
              <a:off x="11175607" y="5587459"/>
              <a:ext cx="105546" cy="94712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48" name="椭圆 47"/>
            <p:cNvSpPr/>
            <p:nvPr/>
          </p:nvSpPr>
          <p:spPr>
            <a:xfrm>
              <a:off x="10531216" y="5336498"/>
              <a:ext cx="394265" cy="39426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49" name="等腰三角形 48"/>
            <p:cNvSpPr/>
            <p:nvPr/>
          </p:nvSpPr>
          <p:spPr>
            <a:xfrm rot="16820430" flipH="1">
              <a:off x="11082829" y="5117517"/>
              <a:ext cx="67235" cy="86693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999993" y="1340395"/>
            <a:ext cx="3637987" cy="3488242"/>
            <a:chOff x="1694642" y="1264176"/>
            <a:chExt cx="4716270" cy="4522142"/>
          </a:xfrm>
        </p:grpSpPr>
        <p:sp>
          <p:nvSpPr>
            <p:cNvPr id="29" name="任意多边形 28"/>
            <p:cNvSpPr/>
            <p:nvPr/>
          </p:nvSpPr>
          <p:spPr>
            <a:xfrm>
              <a:off x="3987351" y="1264176"/>
              <a:ext cx="1912195" cy="2201336"/>
            </a:xfrm>
            <a:custGeom>
              <a:avLst/>
              <a:gdLst>
                <a:gd name="connsiteX0" fmla="*/ 0 w 1912195"/>
                <a:gd name="connsiteY0" fmla="*/ 0 h 2201336"/>
                <a:gd name="connsiteX1" fmla="*/ 201220 w 1912195"/>
                <a:gd name="connsiteY1" fmla="*/ 10161 h 2201336"/>
                <a:gd name="connsiteX2" fmla="*/ 1846060 w 1912195"/>
                <a:gd name="connsiteY2" fmla="*/ 996034 h 2201336"/>
                <a:gd name="connsiteX3" fmla="*/ 1912195 w 1912195"/>
                <a:gd name="connsiteY3" fmla="*/ 1104896 h 2201336"/>
                <a:gd name="connsiteX4" fmla="*/ 4369 w 1912195"/>
                <a:gd name="connsiteY4" fmla="*/ 2201336 h 2201336"/>
                <a:gd name="connsiteX5" fmla="*/ 0 w 1912195"/>
                <a:gd name="connsiteY5" fmla="*/ 0 h 2201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12195" h="2201336">
                  <a:moveTo>
                    <a:pt x="0" y="0"/>
                  </a:moveTo>
                  <a:lnTo>
                    <a:pt x="201220" y="10161"/>
                  </a:lnTo>
                  <a:cubicBezTo>
                    <a:pt x="885776" y="79681"/>
                    <a:pt x="1480116" y="454366"/>
                    <a:pt x="1846060" y="996034"/>
                  </a:cubicBezTo>
                  <a:lnTo>
                    <a:pt x="1912195" y="1104896"/>
                  </a:lnTo>
                  <a:lnTo>
                    <a:pt x="4369" y="22013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任意多边形 27"/>
            <p:cNvSpPr/>
            <p:nvPr/>
          </p:nvSpPr>
          <p:spPr>
            <a:xfrm>
              <a:off x="2014921" y="1264176"/>
              <a:ext cx="1912195" cy="2201337"/>
            </a:xfrm>
            <a:custGeom>
              <a:avLst/>
              <a:gdLst>
                <a:gd name="connsiteX0" fmla="*/ 1912195 w 1912195"/>
                <a:gd name="connsiteY0" fmla="*/ 0 h 2201337"/>
                <a:gd name="connsiteX1" fmla="*/ 1907825 w 1912195"/>
                <a:gd name="connsiteY1" fmla="*/ 2201337 h 2201337"/>
                <a:gd name="connsiteX2" fmla="*/ 0 w 1912195"/>
                <a:gd name="connsiteY2" fmla="*/ 1104897 h 2201337"/>
                <a:gd name="connsiteX3" fmla="*/ 66136 w 1912195"/>
                <a:gd name="connsiteY3" fmla="*/ 996034 h 2201337"/>
                <a:gd name="connsiteX4" fmla="*/ 1710976 w 1912195"/>
                <a:gd name="connsiteY4" fmla="*/ 10161 h 2201337"/>
                <a:gd name="connsiteX5" fmla="*/ 1912195 w 1912195"/>
                <a:gd name="connsiteY5" fmla="*/ 0 h 2201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12195" h="2201337">
                  <a:moveTo>
                    <a:pt x="1912195" y="0"/>
                  </a:moveTo>
                  <a:lnTo>
                    <a:pt x="1907825" y="2201337"/>
                  </a:lnTo>
                  <a:lnTo>
                    <a:pt x="0" y="1104897"/>
                  </a:lnTo>
                  <a:lnTo>
                    <a:pt x="66136" y="996034"/>
                  </a:lnTo>
                  <a:cubicBezTo>
                    <a:pt x="432080" y="454366"/>
                    <a:pt x="1026421" y="79681"/>
                    <a:pt x="1710976" y="10161"/>
                  </a:cubicBezTo>
                  <a:lnTo>
                    <a:pt x="1912195" y="0"/>
                  </a:lnTo>
                  <a:close/>
                </a:path>
              </a:pathLst>
            </a:cu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任意多边形 26"/>
            <p:cNvSpPr/>
            <p:nvPr/>
          </p:nvSpPr>
          <p:spPr>
            <a:xfrm>
              <a:off x="1694642" y="2420566"/>
              <a:ext cx="2193618" cy="2209362"/>
            </a:xfrm>
            <a:custGeom>
              <a:avLst/>
              <a:gdLst>
                <a:gd name="connsiteX0" fmla="*/ 288997 w 2193618"/>
                <a:gd name="connsiteY0" fmla="*/ 0 h 2209362"/>
                <a:gd name="connsiteX1" fmla="*/ 2193618 w 2193618"/>
                <a:gd name="connsiteY1" fmla="*/ 1104681 h 2209362"/>
                <a:gd name="connsiteX2" fmla="*/ 288997 w 2193618"/>
                <a:gd name="connsiteY2" fmla="*/ 2209362 h 2209362"/>
                <a:gd name="connsiteX3" fmla="*/ 273083 w 2193618"/>
                <a:gd name="connsiteY3" fmla="*/ 2183167 h 2209362"/>
                <a:gd name="connsiteX4" fmla="*/ 0 w 2193618"/>
                <a:gd name="connsiteY4" fmla="*/ 1104681 h 2209362"/>
                <a:gd name="connsiteX5" fmla="*/ 273083 w 2193618"/>
                <a:gd name="connsiteY5" fmla="*/ 26195 h 2209362"/>
                <a:gd name="connsiteX6" fmla="*/ 288997 w 2193618"/>
                <a:gd name="connsiteY6" fmla="*/ 0 h 2209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93618" h="2209362">
                  <a:moveTo>
                    <a:pt x="288997" y="0"/>
                  </a:moveTo>
                  <a:lnTo>
                    <a:pt x="2193618" y="1104681"/>
                  </a:lnTo>
                  <a:lnTo>
                    <a:pt x="288997" y="2209362"/>
                  </a:lnTo>
                  <a:lnTo>
                    <a:pt x="273083" y="2183167"/>
                  </a:lnTo>
                  <a:cubicBezTo>
                    <a:pt x="98926" y="1862573"/>
                    <a:pt x="0" y="1495180"/>
                    <a:pt x="0" y="1104681"/>
                  </a:cubicBezTo>
                  <a:cubicBezTo>
                    <a:pt x="0" y="714183"/>
                    <a:pt x="98926" y="346790"/>
                    <a:pt x="273083" y="26195"/>
                  </a:cubicBezTo>
                  <a:lnTo>
                    <a:pt x="288997" y="0"/>
                  </a:lnTo>
                  <a:close/>
                </a:path>
              </a:pathLst>
            </a:cu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任意多边形 25"/>
            <p:cNvSpPr/>
            <p:nvPr/>
          </p:nvSpPr>
          <p:spPr>
            <a:xfrm>
              <a:off x="4026209" y="2420567"/>
              <a:ext cx="2193617" cy="2209361"/>
            </a:xfrm>
            <a:custGeom>
              <a:avLst/>
              <a:gdLst>
                <a:gd name="connsiteX0" fmla="*/ 1904621 w 2193617"/>
                <a:gd name="connsiteY0" fmla="*/ 0 h 2209361"/>
                <a:gd name="connsiteX1" fmla="*/ 1920534 w 2193617"/>
                <a:gd name="connsiteY1" fmla="*/ 26194 h 2209361"/>
                <a:gd name="connsiteX2" fmla="*/ 2193617 w 2193617"/>
                <a:gd name="connsiteY2" fmla="*/ 1104680 h 2209361"/>
                <a:gd name="connsiteX3" fmla="*/ 1920534 w 2193617"/>
                <a:gd name="connsiteY3" fmla="*/ 2183166 h 2209361"/>
                <a:gd name="connsiteX4" fmla="*/ 1904621 w 2193617"/>
                <a:gd name="connsiteY4" fmla="*/ 2209361 h 2209361"/>
                <a:gd name="connsiteX5" fmla="*/ 0 w 2193617"/>
                <a:gd name="connsiteY5" fmla="*/ 1104680 h 2209361"/>
                <a:gd name="connsiteX6" fmla="*/ 1904621 w 2193617"/>
                <a:gd name="connsiteY6" fmla="*/ 0 h 2209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93617" h="2209361">
                  <a:moveTo>
                    <a:pt x="1904621" y="0"/>
                  </a:moveTo>
                  <a:lnTo>
                    <a:pt x="1920534" y="26194"/>
                  </a:lnTo>
                  <a:cubicBezTo>
                    <a:pt x="2094692" y="346789"/>
                    <a:pt x="2193617" y="714182"/>
                    <a:pt x="2193617" y="1104680"/>
                  </a:cubicBezTo>
                  <a:cubicBezTo>
                    <a:pt x="2193617" y="1495179"/>
                    <a:pt x="2094692" y="1862572"/>
                    <a:pt x="1920534" y="2183166"/>
                  </a:cubicBezTo>
                  <a:lnTo>
                    <a:pt x="1904621" y="2209361"/>
                  </a:lnTo>
                  <a:lnTo>
                    <a:pt x="0" y="1104680"/>
                  </a:lnTo>
                  <a:lnTo>
                    <a:pt x="1904621" y="0"/>
                  </a:lnTo>
                  <a:close/>
                </a:path>
              </a:pathLst>
            </a:cu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任意多边形 24"/>
            <p:cNvSpPr/>
            <p:nvPr/>
          </p:nvSpPr>
          <p:spPr>
            <a:xfrm>
              <a:off x="3987352" y="3584980"/>
              <a:ext cx="1912195" cy="2201338"/>
            </a:xfrm>
            <a:custGeom>
              <a:avLst/>
              <a:gdLst>
                <a:gd name="connsiteX0" fmla="*/ 4369 w 1912195"/>
                <a:gd name="connsiteY0" fmla="*/ 0 h 2201338"/>
                <a:gd name="connsiteX1" fmla="*/ 1912195 w 1912195"/>
                <a:gd name="connsiteY1" fmla="*/ 1096441 h 2201338"/>
                <a:gd name="connsiteX2" fmla="*/ 1846059 w 1912195"/>
                <a:gd name="connsiteY2" fmla="*/ 1205304 h 2201338"/>
                <a:gd name="connsiteX3" fmla="*/ 201219 w 1912195"/>
                <a:gd name="connsiteY3" fmla="*/ 2191177 h 2201338"/>
                <a:gd name="connsiteX4" fmla="*/ 0 w 1912195"/>
                <a:gd name="connsiteY4" fmla="*/ 2201338 h 2201338"/>
                <a:gd name="connsiteX5" fmla="*/ 4369 w 1912195"/>
                <a:gd name="connsiteY5" fmla="*/ 0 h 2201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12195" h="2201338">
                  <a:moveTo>
                    <a:pt x="4369" y="0"/>
                  </a:moveTo>
                  <a:lnTo>
                    <a:pt x="1912195" y="1096441"/>
                  </a:lnTo>
                  <a:lnTo>
                    <a:pt x="1846059" y="1205304"/>
                  </a:lnTo>
                  <a:cubicBezTo>
                    <a:pt x="1480115" y="1746972"/>
                    <a:pt x="885775" y="2121657"/>
                    <a:pt x="201219" y="2191177"/>
                  </a:cubicBezTo>
                  <a:lnTo>
                    <a:pt x="0" y="2201338"/>
                  </a:lnTo>
                  <a:lnTo>
                    <a:pt x="4369" y="0"/>
                  </a:lnTo>
                  <a:close/>
                </a:path>
              </a:pathLst>
            </a:cu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任意多边形 23"/>
            <p:cNvSpPr/>
            <p:nvPr/>
          </p:nvSpPr>
          <p:spPr>
            <a:xfrm>
              <a:off x="2014921" y="3584981"/>
              <a:ext cx="1912195" cy="2201337"/>
            </a:xfrm>
            <a:custGeom>
              <a:avLst/>
              <a:gdLst>
                <a:gd name="connsiteX0" fmla="*/ 1907825 w 1912195"/>
                <a:gd name="connsiteY0" fmla="*/ 0 h 2201337"/>
                <a:gd name="connsiteX1" fmla="*/ 1912195 w 1912195"/>
                <a:gd name="connsiteY1" fmla="*/ 2201337 h 2201337"/>
                <a:gd name="connsiteX2" fmla="*/ 1710976 w 1912195"/>
                <a:gd name="connsiteY2" fmla="*/ 2191176 h 2201337"/>
                <a:gd name="connsiteX3" fmla="*/ 66136 w 1912195"/>
                <a:gd name="connsiteY3" fmla="*/ 1205303 h 2201337"/>
                <a:gd name="connsiteX4" fmla="*/ 0 w 1912195"/>
                <a:gd name="connsiteY4" fmla="*/ 1096440 h 2201337"/>
                <a:gd name="connsiteX5" fmla="*/ 1907825 w 1912195"/>
                <a:gd name="connsiteY5" fmla="*/ 0 h 2201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12195" h="2201337">
                  <a:moveTo>
                    <a:pt x="1907825" y="0"/>
                  </a:moveTo>
                  <a:lnTo>
                    <a:pt x="1912195" y="2201337"/>
                  </a:lnTo>
                  <a:lnTo>
                    <a:pt x="1710976" y="2191176"/>
                  </a:lnTo>
                  <a:cubicBezTo>
                    <a:pt x="1026421" y="2121656"/>
                    <a:pt x="432080" y="1746971"/>
                    <a:pt x="66136" y="1205303"/>
                  </a:cubicBezTo>
                  <a:lnTo>
                    <a:pt x="0" y="1096440"/>
                  </a:lnTo>
                  <a:lnTo>
                    <a:pt x="1907825" y="0"/>
                  </a:lnTo>
                  <a:close/>
                </a:path>
              </a:pathLst>
            </a:cu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矩形 29"/>
            <p:cNvSpPr/>
            <p:nvPr/>
          </p:nvSpPr>
          <p:spPr>
            <a:xfrm>
              <a:off x="5201918" y="3355822"/>
              <a:ext cx="782187" cy="44696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输入</a:t>
              </a:r>
            </a:p>
          </p:txBody>
        </p:sp>
        <p:sp>
          <p:nvSpPr>
            <p:cNvPr id="31" name="矩形 30"/>
            <p:cNvSpPr/>
            <p:nvPr/>
          </p:nvSpPr>
          <p:spPr>
            <a:xfrm>
              <a:off x="4421263" y="4633552"/>
              <a:ext cx="782187" cy="44696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输出</a:t>
              </a:r>
            </a:p>
          </p:txBody>
        </p:sp>
        <p:sp>
          <p:nvSpPr>
            <p:cNvPr id="32" name="矩形 31"/>
            <p:cNvSpPr/>
            <p:nvPr/>
          </p:nvSpPr>
          <p:spPr>
            <a:xfrm>
              <a:off x="2949650" y="2028481"/>
              <a:ext cx="782187" cy="44696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客户</a:t>
              </a:r>
              <a:endParaRPr lang="zh-CN" alt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>
              <a:off x="4421263" y="1951537"/>
              <a:ext cx="782187" cy="6145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价值</a:t>
              </a:r>
            </a:p>
          </p:txBody>
        </p:sp>
        <p:sp useBgFill="1">
          <p:nvSpPr>
            <p:cNvPr id="34" name="椭圆 33"/>
            <p:cNvSpPr/>
            <p:nvPr/>
          </p:nvSpPr>
          <p:spPr>
            <a:xfrm>
              <a:off x="2911545" y="2505535"/>
              <a:ext cx="2091376" cy="209137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矩形 34"/>
            <p:cNvSpPr/>
            <p:nvPr/>
          </p:nvSpPr>
          <p:spPr>
            <a:xfrm>
              <a:off x="2743385" y="4681879"/>
              <a:ext cx="782187" cy="44696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活动</a:t>
              </a:r>
            </a:p>
          </p:txBody>
        </p:sp>
        <p:sp>
          <p:nvSpPr>
            <p:cNvPr id="36" name="矩形 35"/>
            <p:cNvSpPr/>
            <p:nvPr/>
          </p:nvSpPr>
          <p:spPr>
            <a:xfrm>
              <a:off x="1859400" y="2927881"/>
              <a:ext cx="1056851" cy="7821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活动间的关系</a:t>
              </a:r>
            </a:p>
          </p:txBody>
        </p:sp>
        <p:sp>
          <p:nvSpPr>
            <p:cNvPr id="37" name="矩形 36"/>
            <p:cNvSpPr/>
            <p:nvPr/>
          </p:nvSpPr>
          <p:spPr>
            <a:xfrm>
              <a:off x="2953646" y="3261679"/>
              <a:ext cx="2344933" cy="6583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b="1" dirty="0">
                  <a:solidFill>
                    <a:srgbClr val="C7334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流程       要素</a:t>
              </a:r>
            </a:p>
          </p:txBody>
        </p:sp>
        <p:sp>
          <p:nvSpPr>
            <p:cNvPr id="38" name="矩形 37"/>
            <p:cNvSpPr/>
            <p:nvPr/>
          </p:nvSpPr>
          <p:spPr>
            <a:xfrm>
              <a:off x="3649970" y="2805935"/>
              <a:ext cx="1029145" cy="13388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4400" dirty="0">
                  <a:solidFill>
                    <a:srgbClr val="C73346"/>
                  </a:solidFill>
                  <a:latin typeface="Adobe Gothic Std B" panose="020B0800000000000000" pitchFamily="34" charset="-128"/>
                  <a:ea typeface="Adobe Gothic Std B" panose="020B0800000000000000" pitchFamily="34" charset="-128"/>
                </a:rPr>
                <a:t>6</a:t>
              </a:r>
              <a:endParaRPr lang="zh-CN" altLang="en-US" sz="4400" dirty="0">
                <a:solidFill>
                  <a:srgbClr val="C73346"/>
                </a:solidFill>
                <a:latin typeface="Adobe Gothic Std B" panose="020B0800000000000000" pitchFamily="34" charset="-128"/>
                <a:ea typeface="迷你简水滴" panose="02010609000101010101" pitchFamily="49" charset="-122"/>
              </a:endParaRPr>
            </a:p>
          </p:txBody>
        </p:sp>
        <p:sp>
          <p:nvSpPr>
            <p:cNvPr id="41" name="椭圆 40"/>
            <p:cNvSpPr/>
            <p:nvPr/>
          </p:nvSpPr>
          <p:spPr>
            <a:xfrm>
              <a:off x="1742932" y="1295792"/>
              <a:ext cx="1066561" cy="1066561"/>
            </a:xfrm>
            <a:prstGeom prst="ellipse">
              <a:avLst/>
            </a:prstGeom>
            <a:solidFill>
              <a:srgbClr val="724F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椭圆 41"/>
            <p:cNvSpPr/>
            <p:nvPr/>
          </p:nvSpPr>
          <p:spPr>
            <a:xfrm>
              <a:off x="5687201" y="2049905"/>
              <a:ext cx="723711" cy="723711"/>
            </a:xfrm>
            <a:prstGeom prst="ellipse">
              <a:avLst/>
            </a:prstGeom>
            <a:solidFill>
              <a:srgbClr val="5D73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51" name="直接连接符 50"/>
          <p:cNvCxnSpPr/>
          <p:nvPr/>
        </p:nvCxnSpPr>
        <p:spPr>
          <a:xfrm>
            <a:off x="3693683" y="5185782"/>
            <a:ext cx="3005750" cy="0"/>
          </a:xfrm>
          <a:prstGeom prst="line">
            <a:avLst/>
          </a:prstGeom>
          <a:ln>
            <a:solidFill>
              <a:srgbClr val="C7334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矩形 51"/>
          <p:cNvSpPr/>
          <p:nvPr/>
        </p:nvSpPr>
        <p:spPr>
          <a:xfrm>
            <a:off x="3714120" y="4633532"/>
            <a:ext cx="29784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20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个要素，以终为始</a:t>
            </a:r>
          </a:p>
        </p:txBody>
      </p:sp>
      <p:sp>
        <p:nvSpPr>
          <p:cNvPr id="39" name="矩形 38"/>
          <p:cNvSpPr/>
          <p:nvPr/>
        </p:nvSpPr>
        <p:spPr>
          <a:xfrm>
            <a:off x="3714120" y="5225271"/>
            <a:ext cx="50003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两个关键要素：客户和价值</a:t>
            </a:r>
            <a:endParaRPr lang="en-US" altLang="zh-CN" sz="1600" b="1" dirty="0">
              <a:solidFill>
                <a:srgbClr val="C7334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600" b="1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流程的客户是谁？</a:t>
            </a:r>
            <a:endParaRPr lang="en-US" altLang="zh-CN" sz="1600" b="1" dirty="0">
              <a:solidFill>
                <a:srgbClr val="724F5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600" b="1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流程给客户创造的价值是什么？</a:t>
            </a:r>
          </a:p>
        </p:txBody>
      </p:sp>
      <p:sp>
        <p:nvSpPr>
          <p:cNvPr id="2" name="平行四边形 1"/>
          <p:cNvSpPr/>
          <p:nvPr/>
        </p:nvSpPr>
        <p:spPr>
          <a:xfrm flipH="1">
            <a:off x="7473317" y="0"/>
            <a:ext cx="4750789" cy="6858001"/>
          </a:xfrm>
          <a:prstGeom prst="parallelogram">
            <a:avLst>
              <a:gd name="adj" fmla="val 0"/>
            </a:avLst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5" name="矩形 64"/>
          <p:cNvSpPr/>
          <p:nvPr/>
        </p:nvSpPr>
        <p:spPr>
          <a:xfrm>
            <a:off x="7533387" y="2541401"/>
            <a:ext cx="46310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客户：使用会议室的人员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价值：为集体讨论和决策提供便利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流程设计：简化使用手续，尽可能便捷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7533386" y="4843957"/>
            <a:ext cx="52025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客户：公司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价值：保障公司资产安全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流程设计：使用及管理要求较多，确保资产安全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7" name="组合 66"/>
          <p:cNvGrpSpPr/>
          <p:nvPr/>
        </p:nvGrpSpPr>
        <p:grpSpPr>
          <a:xfrm>
            <a:off x="7609587" y="2015374"/>
            <a:ext cx="1107996" cy="463397"/>
            <a:chOff x="2435304" y="5845861"/>
            <a:chExt cx="1107996" cy="463397"/>
          </a:xfrm>
        </p:grpSpPr>
        <p:sp>
          <p:nvSpPr>
            <p:cNvPr id="68" name="矩形 67"/>
            <p:cNvSpPr/>
            <p:nvPr/>
          </p:nvSpPr>
          <p:spPr>
            <a:xfrm>
              <a:off x="2435304" y="5845861"/>
              <a:ext cx="1107996" cy="4633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服务导向</a:t>
              </a:r>
              <a:endPara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69" name="直接连接符 68"/>
            <p:cNvCxnSpPr/>
            <p:nvPr/>
          </p:nvCxnSpPr>
          <p:spPr>
            <a:xfrm>
              <a:off x="2459038" y="6306165"/>
              <a:ext cx="1084262" cy="0"/>
            </a:xfrm>
            <a:prstGeom prst="line">
              <a:avLst/>
            </a:prstGeom>
            <a:ln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接连接符 69"/>
            <p:cNvCxnSpPr/>
            <p:nvPr/>
          </p:nvCxnSpPr>
          <p:spPr>
            <a:xfrm>
              <a:off x="2459038" y="5845861"/>
              <a:ext cx="1084262" cy="0"/>
            </a:xfrm>
            <a:prstGeom prst="line">
              <a:avLst/>
            </a:prstGeom>
            <a:ln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组合 70"/>
          <p:cNvGrpSpPr/>
          <p:nvPr/>
        </p:nvGrpSpPr>
        <p:grpSpPr>
          <a:xfrm>
            <a:off x="7630224" y="4262655"/>
            <a:ext cx="1107996" cy="481465"/>
            <a:chOff x="7408277" y="5872842"/>
            <a:chExt cx="1107996" cy="481465"/>
          </a:xfrm>
        </p:grpSpPr>
        <p:cxnSp>
          <p:nvCxnSpPr>
            <p:cNvPr id="72" name="直接连接符 71"/>
            <p:cNvCxnSpPr/>
            <p:nvPr/>
          </p:nvCxnSpPr>
          <p:spPr>
            <a:xfrm>
              <a:off x="7408277" y="6354307"/>
              <a:ext cx="1084262" cy="0"/>
            </a:xfrm>
            <a:prstGeom prst="line">
              <a:avLst/>
            </a:prstGeom>
            <a:ln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接连接符 72"/>
            <p:cNvCxnSpPr/>
            <p:nvPr/>
          </p:nvCxnSpPr>
          <p:spPr>
            <a:xfrm>
              <a:off x="7408277" y="5894003"/>
              <a:ext cx="1084262" cy="0"/>
            </a:xfrm>
            <a:prstGeom prst="line">
              <a:avLst/>
            </a:prstGeom>
            <a:ln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矩形 73"/>
            <p:cNvSpPr/>
            <p:nvPr/>
          </p:nvSpPr>
          <p:spPr>
            <a:xfrm>
              <a:off x="7408277" y="5872842"/>
              <a:ext cx="1107996" cy="4633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管控导向</a:t>
              </a:r>
              <a:endPara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75" name="矩形 74"/>
          <p:cNvSpPr/>
          <p:nvPr/>
        </p:nvSpPr>
        <p:spPr>
          <a:xfrm>
            <a:off x="7514337" y="1400347"/>
            <a:ext cx="4024300" cy="4633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会议室管理流程</a:t>
            </a:r>
            <a:endParaRPr lang="en-US" altLang="zh-CN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直角三角形 3"/>
          <p:cNvSpPr/>
          <p:nvPr/>
        </p:nvSpPr>
        <p:spPr>
          <a:xfrm flipH="1" flipV="1">
            <a:off x="6375135" y="3"/>
            <a:ext cx="1104727" cy="6857998"/>
          </a:xfrm>
          <a:prstGeom prst="rtTriangle">
            <a:avLst/>
          </a:prstGeom>
          <a:solidFill>
            <a:srgbClr val="724F5F"/>
          </a:solidFill>
          <a:ln>
            <a:solidFill>
              <a:srgbClr val="724F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4" name="矩形 63"/>
          <p:cNvSpPr/>
          <p:nvPr/>
        </p:nvSpPr>
        <p:spPr>
          <a:xfrm>
            <a:off x="6908386" y="744561"/>
            <a:ext cx="4889953" cy="458908"/>
          </a:xfrm>
          <a:prstGeom prst="rect">
            <a:avLst/>
          </a:prstGeom>
          <a:solidFill>
            <a:srgbClr val="5D7381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不同的客户和价值体现决定不同的流程</a:t>
            </a:r>
            <a:endParaRPr lang="en-US" altLang="zh-CN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6" name="直角三角形 75"/>
          <p:cNvSpPr>
            <a:spLocks noChangeAspect="1"/>
          </p:cNvSpPr>
          <p:nvPr/>
        </p:nvSpPr>
        <p:spPr>
          <a:xfrm flipH="1" flipV="1">
            <a:off x="6820910" y="744561"/>
            <a:ext cx="81189" cy="504000"/>
          </a:xfrm>
          <a:prstGeom prst="rtTriangle">
            <a:avLst/>
          </a:prstGeom>
          <a:solidFill>
            <a:srgbClr val="5D73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" name="矩形 1"/>
          <p:cNvSpPr/>
          <p:nvPr/>
        </p:nvSpPr>
        <p:spPr>
          <a:xfrm>
            <a:off x="3526637" y="150634"/>
            <a:ext cx="5011308" cy="581057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基于流程</a:t>
            </a:r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KPI</a:t>
            </a: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的绩效测评和持续改进</a:t>
            </a:r>
          </a:p>
        </p:txBody>
      </p:sp>
      <p:cxnSp>
        <p:nvCxnSpPr>
          <p:cNvPr id="4" name="直接连接符 3"/>
          <p:cNvCxnSpPr/>
          <p:nvPr/>
        </p:nvCxnSpPr>
        <p:spPr>
          <a:xfrm flipH="1">
            <a:off x="-1407885" y="473799"/>
            <a:ext cx="4552105" cy="0"/>
          </a:xfrm>
          <a:prstGeom prst="line">
            <a:avLst/>
          </a:prstGeom>
          <a:ln>
            <a:solidFill>
              <a:schemeClr val="bg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 flipH="1">
            <a:off x="8841367" y="473799"/>
            <a:ext cx="4552105" cy="0"/>
          </a:xfrm>
          <a:prstGeom prst="line">
            <a:avLst/>
          </a:prstGeom>
          <a:ln>
            <a:solidFill>
              <a:schemeClr val="bg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椭圆 6"/>
          <p:cNvSpPr/>
          <p:nvPr/>
        </p:nvSpPr>
        <p:spPr>
          <a:xfrm>
            <a:off x="3287713" y="1463721"/>
            <a:ext cx="4303876" cy="430387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6671809" y="3004957"/>
            <a:ext cx="2728686" cy="272868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4100902" y="2301589"/>
            <a:ext cx="262755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定期的优化与及时的反刍相结合，及时改进与跨部门沟通共识相结合</a:t>
            </a:r>
          </a:p>
        </p:txBody>
      </p:sp>
      <p:sp>
        <p:nvSpPr>
          <p:cNvPr id="11" name="椭圆 10"/>
          <p:cNvSpPr/>
          <p:nvPr/>
        </p:nvSpPr>
        <p:spPr>
          <a:xfrm>
            <a:off x="2312863" y="3770750"/>
            <a:ext cx="2272857" cy="227285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2" name="组合 11"/>
          <p:cNvGrpSpPr/>
          <p:nvPr/>
        </p:nvGrpSpPr>
        <p:grpSpPr>
          <a:xfrm>
            <a:off x="11470032" y="6077421"/>
            <a:ext cx="533281" cy="584663"/>
            <a:chOff x="10531216" y="5336498"/>
            <a:chExt cx="1234921" cy="1353905"/>
          </a:xfrm>
          <a:solidFill>
            <a:schemeClr val="bg1"/>
          </a:solidFill>
        </p:grpSpPr>
        <p:sp>
          <p:nvSpPr>
            <p:cNvPr id="13" name="椭圆 12"/>
            <p:cNvSpPr/>
            <p:nvPr/>
          </p:nvSpPr>
          <p:spPr>
            <a:xfrm>
              <a:off x="10683987" y="6134836"/>
              <a:ext cx="555567" cy="55556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4" name="椭圆 13"/>
            <p:cNvSpPr/>
            <p:nvPr/>
          </p:nvSpPr>
          <p:spPr>
            <a:xfrm>
              <a:off x="11483964" y="5530003"/>
              <a:ext cx="282173" cy="2821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5" name="等腰三角形 14"/>
            <p:cNvSpPr/>
            <p:nvPr/>
          </p:nvSpPr>
          <p:spPr>
            <a:xfrm rot="2864466">
              <a:off x="11175607" y="5587459"/>
              <a:ext cx="105546" cy="94712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6" name="椭圆 15"/>
            <p:cNvSpPr/>
            <p:nvPr/>
          </p:nvSpPr>
          <p:spPr>
            <a:xfrm>
              <a:off x="10531216" y="5336498"/>
              <a:ext cx="394265" cy="39426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7" name="等腰三角形 16"/>
            <p:cNvSpPr/>
            <p:nvPr/>
          </p:nvSpPr>
          <p:spPr>
            <a:xfrm rot="16820430" flipH="1">
              <a:off x="11082829" y="5117517"/>
              <a:ext cx="67235" cy="86693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11622432" y="6229821"/>
            <a:ext cx="533281" cy="584663"/>
            <a:chOff x="10531216" y="5336498"/>
            <a:chExt cx="1234921" cy="1353905"/>
          </a:xfrm>
          <a:solidFill>
            <a:srgbClr val="C73346"/>
          </a:solidFill>
        </p:grpSpPr>
        <p:sp>
          <p:nvSpPr>
            <p:cNvPr id="19" name="椭圆 18"/>
            <p:cNvSpPr/>
            <p:nvPr/>
          </p:nvSpPr>
          <p:spPr>
            <a:xfrm>
              <a:off x="10683987" y="6134836"/>
              <a:ext cx="555567" cy="55556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20" name="椭圆 19"/>
            <p:cNvSpPr/>
            <p:nvPr/>
          </p:nvSpPr>
          <p:spPr>
            <a:xfrm>
              <a:off x="11483964" y="5530003"/>
              <a:ext cx="282173" cy="2821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21" name="等腰三角形 20"/>
            <p:cNvSpPr/>
            <p:nvPr/>
          </p:nvSpPr>
          <p:spPr>
            <a:xfrm rot="2864466">
              <a:off x="11175607" y="5587459"/>
              <a:ext cx="105546" cy="94712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22" name="椭圆 21"/>
            <p:cNvSpPr/>
            <p:nvPr/>
          </p:nvSpPr>
          <p:spPr>
            <a:xfrm>
              <a:off x="10531216" y="5336498"/>
              <a:ext cx="394265" cy="39426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23" name="等腰三角形 22"/>
            <p:cNvSpPr/>
            <p:nvPr/>
          </p:nvSpPr>
          <p:spPr>
            <a:xfrm rot="16820430" flipH="1">
              <a:off x="11082829" y="5117517"/>
              <a:ext cx="67235" cy="86693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</p:grpSp>
      <p:sp>
        <p:nvSpPr>
          <p:cNvPr id="27" name="椭圆 26"/>
          <p:cNvSpPr/>
          <p:nvPr/>
        </p:nvSpPr>
        <p:spPr>
          <a:xfrm>
            <a:off x="6857388" y="3190536"/>
            <a:ext cx="2357529" cy="2357529"/>
          </a:xfrm>
          <a:prstGeom prst="ellipse">
            <a:avLst/>
          </a:prstGeom>
          <a:solidFill>
            <a:srgbClr val="5D738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7083786" y="3699886"/>
            <a:ext cx="2171813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为保证流程回顾优化会议按时召开，可与大型会议合并</a:t>
            </a:r>
          </a:p>
        </p:txBody>
      </p:sp>
      <p:sp>
        <p:nvSpPr>
          <p:cNvPr id="24" name="椭圆 23"/>
          <p:cNvSpPr/>
          <p:nvPr/>
        </p:nvSpPr>
        <p:spPr>
          <a:xfrm>
            <a:off x="2393445" y="3851332"/>
            <a:ext cx="2111692" cy="2111692"/>
          </a:xfrm>
          <a:prstGeom prst="ellipse">
            <a:avLst/>
          </a:prstGeom>
          <a:solidFill>
            <a:srgbClr val="724F5F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2648994" y="4193606"/>
            <a:ext cx="1755285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设定测评周期和测评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KPI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，用数字说话</a:t>
            </a:r>
          </a:p>
        </p:txBody>
      </p:sp>
      <p:cxnSp>
        <p:nvCxnSpPr>
          <p:cNvPr id="29" name="直接连接符 28"/>
          <p:cNvCxnSpPr/>
          <p:nvPr/>
        </p:nvCxnSpPr>
        <p:spPr>
          <a:xfrm>
            <a:off x="4265205" y="2320467"/>
            <a:ext cx="2298945" cy="0"/>
          </a:xfrm>
          <a:prstGeom prst="line">
            <a:avLst/>
          </a:prstGeom>
          <a:ln>
            <a:solidFill>
              <a:srgbClr val="724F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>
            <a:off x="4265205" y="3669446"/>
            <a:ext cx="2298945" cy="0"/>
          </a:xfrm>
          <a:prstGeom prst="line">
            <a:avLst/>
          </a:prstGeom>
          <a:ln>
            <a:solidFill>
              <a:srgbClr val="724F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1589027" y="3590167"/>
            <a:ext cx="9013946" cy="1982715"/>
            <a:chOff x="2322646" y="1124144"/>
            <a:chExt cx="7158888" cy="1574675"/>
          </a:xfrm>
        </p:grpSpPr>
        <p:sp>
          <p:nvSpPr>
            <p:cNvPr id="14" name="平行四边形 13"/>
            <p:cNvSpPr/>
            <p:nvPr/>
          </p:nvSpPr>
          <p:spPr>
            <a:xfrm>
              <a:off x="2322646" y="1124144"/>
              <a:ext cx="6705600" cy="1574675"/>
            </a:xfrm>
            <a:prstGeom prst="parallelogram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椭圆 14"/>
            <p:cNvSpPr/>
            <p:nvPr/>
          </p:nvSpPr>
          <p:spPr>
            <a:xfrm>
              <a:off x="8087482" y="1214455"/>
              <a:ext cx="1394052" cy="1394052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1537985" y="1432959"/>
            <a:ext cx="9064988" cy="1982715"/>
            <a:chOff x="1828820" y="1124144"/>
            <a:chExt cx="7199426" cy="1574675"/>
          </a:xfrm>
        </p:grpSpPr>
        <p:sp>
          <p:nvSpPr>
            <p:cNvPr id="26" name="平行四边形 25"/>
            <p:cNvSpPr/>
            <p:nvPr/>
          </p:nvSpPr>
          <p:spPr>
            <a:xfrm>
              <a:off x="2322646" y="1124144"/>
              <a:ext cx="6705600" cy="1574675"/>
            </a:xfrm>
            <a:prstGeom prst="parallelogram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椭圆 26"/>
            <p:cNvSpPr/>
            <p:nvPr/>
          </p:nvSpPr>
          <p:spPr>
            <a:xfrm>
              <a:off x="1828820" y="1214455"/>
              <a:ext cx="1394052" cy="1394052"/>
            </a:xfrm>
            <a:prstGeom prst="ellipse">
              <a:avLst/>
            </a:prstGeom>
            <a:solidFill>
              <a:srgbClr val="C733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矩形 1"/>
          <p:cNvSpPr/>
          <p:nvPr/>
        </p:nvSpPr>
        <p:spPr>
          <a:xfrm>
            <a:off x="4797950" y="198912"/>
            <a:ext cx="2646878" cy="64633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如何做好流程审计</a:t>
            </a:r>
          </a:p>
        </p:txBody>
      </p:sp>
      <p:cxnSp>
        <p:nvCxnSpPr>
          <p:cNvPr id="5" name="直接连接符 4"/>
          <p:cNvCxnSpPr/>
          <p:nvPr/>
        </p:nvCxnSpPr>
        <p:spPr>
          <a:xfrm flipH="1">
            <a:off x="-246743" y="550047"/>
            <a:ext cx="4552105" cy="0"/>
          </a:xfrm>
          <a:prstGeom prst="line">
            <a:avLst/>
          </a:prstGeom>
          <a:ln>
            <a:solidFill>
              <a:srgbClr val="C73346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>
            <a:off x="7797717" y="550047"/>
            <a:ext cx="4552105" cy="0"/>
          </a:xfrm>
          <a:prstGeom prst="line">
            <a:avLst/>
          </a:prstGeom>
          <a:ln>
            <a:solidFill>
              <a:srgbClr val="C73346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矩形 2"/>
          <p:cNvSpPr/>
          <p:nvPr/>
        </p:nvSpPr>
        <p:spPr>
          <a:xfrm>
            <a:off x="5501316" y="4148560"/>
            <a:ext cx="3063357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完备性自检</a:t>
            </a:r>
            <a:r>
              <a:rPr lang="en-US" altLang="zh-CN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有效性自检</a:t>
            </a:r>
            <a:r>
              <a:rPr lang="en-US" altLang="zh-CN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遵循性自检</a:t>
            </a:r>
          </a:p>
        </p:txBody>
      </p:sp>
      <p:sp>
        <p:nvSpPr>
          <p:cNvPr id="4" name="矩形 3"/>
          <p:cNvSpPr/>
          <p:nvPr/>
        </p:nvSpPr>
        <p:spPr>
          <a:xfrm>
            <a:off x="1941136" y="2098946"/>
            <a:ext cx="12105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顾问式审计</a:t>
            </a:r>
          </a:p>
        </p:txBody>
      </p:sp>
      <p:sp>
        <p:nvSpPr>
          <p:cNvPr id="7" name="矩形 6"/>
          <p:cNvSpPr/>
          <p:nvPr/>
        </p:nvSpPr>
        <p:spPr>
          <a:xfrm>
            <a:off x="9140739" y="3988637"/>
            <a:ext cx="1282221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流程责任人自审与流程管理部外审结合</a:t>
            </a:r>
          </a:p>
        </p:txBody>
      </p:sp>
      <p:sp>
        <p:nvSpPr>
          <p:cNvPr id="9" name="矩形 8"/>
          <p:cNvSpPr/>
          <p:nvPr/>
        </p:nvSpPr>
        <p:spPr>
          <a:xfrm>
            <a:off x="3463798" y="1728154"/>
            <a:ext cx="6096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问题要有价值，能引起共鸣</a:t>
            </a: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问题能与业务本质结合</a:t>
            </a: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问题与经济效益挂钩</a:t>
            </a: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问题与管理改进挂钩：不仅提问题，需要提改进方法</a:t>
            </a:r>
          </a:p>
        </p:txBody>
      </p:sp>
      <p:grpSp>
        <p:nvGrpSpPr>
          <p:cNvPr id="19" name="组合 18"/>
          <p:cNvGrpSpPr/>
          <p:nvPr/>
        </p:nvGrpSpPr>
        <p:grpSpPr>
          <a:xfrm>
            <a:off x="11470032" y="6077421"/>
            <a:ext cx="533281" cy="584663"/>
            <a:chOff x="10531216" y="5336498"/>
            <a:chExt cx="1234921" cy="1353905"/>
          </a:xfrm>
          <a:solidFill>
            <a:srgbClr val="C73346"/>
          </a:solidFill>
        </p:grpSpPr>
        <p:sp>
          <p:nvSpPr>
            <p:cNvPr id="20" name="椭圆 19"/>
            <p:cNvSpPr/>
            <p:nvPr/>
          </p:nvSpPr>
          <p:spPr>
            <a:xfrm>
              <a:off x="10683987" y="6134836"/>
              <a:ext cx="555567" cy="55556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21" name="椭圆 20"/>
            <p:cNvSpPr/>
            <p:nvPr/>
          </p:nvSpPr>
          <p:spPr>
            <a:xfrm>
              <a:off x="11483964" y="5530003"/>
              <a:ext cx="282173" cy="2821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22" name="等腰三角形 21"/>
            <p:cNvSpPr/>
            <p:nvPr/>
          </p:nvSpPr>
          <p:spPr>
            <a:xfrm rot="2864466">
              <a:off x="11175607" y="5587459"/>
              <a:ext cx="105546" cy="94712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23" name="椭圆 22"/>
            <p:cNvSpPr/>
            <p:nvPr/>
          </p:nvSpPr>
          <p:spPr>
            <a:xfrm>
              <a:off x="10531216" y="5336498"/>
              <a:ext cx="394265" cy="39426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24" name="等腰三角形 23"/>
            <p:cNvSpPr/>
            <p:nvPr/>
          </p:nvSpPr>
          <p:spPr>
            <a:xfrm rot="16820430" flipH="1">
              <a:off x="11082829" y="5117517"/>
              <a:ext cx="67235" cy="86693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</p:grpSp>
      <p:sp>
        <p:nvSpPr>
          <p:cNvPr id="28" name="矩形 27"/>
          <p:cNvSpPr/>
          <p:nvPr/>
        </p:nvSpPr>
        <p:spPr>
          <a:xfrm>
            <a:off x="6636175" y="3820062"/>
            <a:ext cx="209815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鼓励流程责任人自检：</a:t>
            </a:r>
          </a:p>
        </p:txBody>
      </p:sp>
      <p:sp>
        <p:nvSpPr>
          <p:cNvPr id="29" name="矩形 28"/>
          <p:cNvSpPr/>
          <p:nvPr/>
        </p:nvSpPr>
        <p:spPr>
          <a:xfrm>
            <a:off x="2102270" y="4519552"/>
            <a:ext cx="6507679" cy="377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自检情况差，流程管理部重点检查，自检情况好，流程管理部抽检或免检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椭圆 13"/>
          <p:cNvSpPr/>
          <p:nvPr/>
        </p:nvSpPr>
        <p:spPr>
          <a:xfrm>
            <a:off x="-1743355" y="2844799"/>
            <a:ext cx="6163833" cy="6163833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4016027" y="108732"/>
            <a:ext cx="4185761" cy="64633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如何进行企业流程成熟度评估</a:t>
            </a:r>
          </a:p>
        </p:txBody>
      </p:sp>
      <p:cxnSp>
        <p:nvCxnSpPr>
          <p:cNvPr id="5" name="直接连接符 4"/>
          <p:cNvCxnSpPr/>
          <p:nvPr/>
        </p:nvCxnSpPr>
        <p:spPr>
          <a:xfrm flipH="1">
            <a:off x="-996747" y="439598"/>
            <a:ext cx="4552105" cy="0"/>
          </a:xfrm>
          <a:prstGeom prst="line">
            <a:avLst/>
          </a:prstGeom>
          <a:ln>
            <a:solidFill>
              <a:srgbClr val="C73346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>
            <a:off x="8580109" y="470267"/>
            <a:ext cx="4552105" cy="0"/>
          </a:xfrm>
          <a:prstGeom prst="line">
            <a:avLst/>
          </a:prstGeom>
          <a:ln>
            <a:solidFill>
              <a:srgbClr val="C73346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椭圆 12"/>
          <p:cNvSpPr/>
          <p:nvPr/>
        </p:nvSpPr>
        <p:spPr>
          <a:xfrm>
            <a:off x="1156607" y="1921094"/>
            <a:ext cx="1382485" cy="1382485"/>
          </a:xfrm>
          <a:prstGeom prst="ellipse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3263284" y="1921094"/>
            <a:ext cx="1382485" cy="1382485"/>
          </a:xfrm>
          <a:prstGeom prst="ellipse">
            <a:avLst/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5369961" y="1921094"/>
            <a:ext cx="1382485" cy="1382485"/>
          </a:xfrm>
          <a:prstGeom prst="ellipse">
            <a:avLst/>
          </a:prstGeom>
          <a:solidFill>
            <a:srgbClr val="5D73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7476638" y="1921094"/>
            <a:ext cx="1382485" cy="1382485"/>
          </a:xfrm>
          <a:prstGeom prst="ellipse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9583315" y="1921094"/>
            <a:ext cx="1382485" cy="1382485"/>
          </a:xfrm>
          <a:prstGeom prst="ellipse">
            <a:avLst/>
          </a:prstGeom>
          <a:solidFill>
            <a:srgbClr val="5D73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1338562" y="2300689"/>
            <a:ext cx="10054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流程设计</a:t>
            </a:r>
          </a:p>
        </p:txBody>
      </p:sp>
      <p:sp>
        <p:nvSpPr>
          <p:cNvPr id="20" name="矩形 19"/>
          <p:cNvSpPr/>
          <p:nvPr/>
        </p:nvSpPr>
        <p:spPr>
          <a:xfrm>
            <a:off x="3466587" y="2300689"/>
            <a:ext cx="10054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流程执行</a:t>
            </a:r>
          </a:p>
        </p:txBody>
      </p:sp>
      <p:sp>
        <p:nvSpPr>
          <p:cNvPr id="21" name="矩形 20"/>
          <p:cNvSpPr/>
          <p:nvPr/>
        </p:nvSpPr>
        <p:spPr>
          <a:xfrm>
            <a:off x="5575189" y="2300689"/>
            <a:ext cx="10054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流程管理</a:t>
            </a:r>
          </a:p>
        </p:txBody>
      </p:sp>
      <p:sp>
        <p:nvSpPr>
          <p:cNvPr id="22" name="矩形 21"/>
          <p:cNvSpPr/>
          <p:nvPr/>
        </p:nvSpPr>
        <p:spPr>
          <a:xfrm>
            <a:off x="7735492" y="2300689"/>
            <a:ext cx="9060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HR</a:t>
            </a: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支撑</a:t>
            </a:r>
          </a:p>
        </p:txBody>
      </p:sp>
      <p:sp>
        <p:nvSpPr>
          <p:cNvPr id="23" name="矩形 22"/>
          <p:cNvSpPr/>
          <p:nvPr/>
        </p:nvSpPr>
        <p:spPr>
          <a:xfrm>
            <a:off x="9950545" y="2300689"/>
            <a:ext cx="7922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IT</a:t>
            </a: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支撑</a:t>
            </a:r>
          </a:p>
        </p:txBody>
      </p:sp>
      <p:sp>
        <p:nvSpPr>
          <p:cNvPr id="24" name="矩形 23"/>
          <p:cNvSpPr/>
          <p:nvPr/>
        </p:nvSpPr>
        <p:spPr>
          <a:xfrm>
            <a:off x="943679" y="3422405"/>
            <a:ext cx="1738306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合理、具体、明确</a:t>
            </a:r>
          </a:p>
        </p:txBody>
      </p:sp>
      <p:sp>
        <p:nvSpPr>
          <p:cNvPr id="25" name="矩形 24"/>
          <p:cNvSpPr/>
          <p:nvPr/>
        </p:nvSpPr>
        <p:spPr>
          <a:xfrm>
            <a:off x="3178396" y="3422405"/>
            <a:ext cx="144142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执行人具备能力</a:t>
            </a:r>
          </a:p>
        </p:txBody>
      </p:sp>
      <p:sp>
        <p:nvSpPr>
          <p:cNvPr id="26" name="矩形 25"/>
          <p:cNvSpPr/>
          <p:nvPr/>
        </p:nvSpPr>
        <p:spPr>
          <a:xfrm>
            <a:off x="5459218" y="3422405"/>
            <a:ext cx="1441420" cy="377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制定有效的指标</a:t>
            </a:r>
          </a:p>
        </p:txBody>
      </p:sp>
      <p:sp>
        <p:nvSpPr>
          <p:cNvPr id="27" name="矩形 26"/>
          <p:cNvSpPr/>
          <p:nvPr/>
        </p:nvSpPr>
        <p:spPr>
          <a:xfrm>
            <a:off x="7445465" y="3422405"/>
            <a:ext cx="144142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人员和绩效支持</a:t>
            </a:r>
          </a:p>
        </p:txBody>
      </p:sp>
      <p:sp>
        <p:nvSpPr>
          <p:cNvPr id="28" name="矩形 27"/>
          <p:cNvSpPr/>
          <p:nvPr/>
        </p:nvSpPr>
        <p:spPr>
          <a:xfrm>
            <a:off x="938963" y="4759212"/>
            <a:ext cx="2389135" cy="581057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成熟度评估框架</a:t>
            </a:r>
          </a:p>
        </p:txBody>
      </p:sp>
      <p:cxnSp>
        <p:nvCxnSpPr>
          <p:cNvPr id="30" name="直接连接符 29"/>
          <p:cNvCxnSpPr/>
          <p:nvPr/>
        </p:nvCxnSpPr>
        <p:spPr>
          <a:xfrm>
            <a:off x="1015619" y="4862537"/>
            <a:ext cx="2235822" cy="0"/>
          </a:xfrm>
          <a:prstGeom prst="line">
            <a:avLst/>
          </a:prstGeom>
          <a:ln>
            <a:solidFill>
              <a:srgbClr val="C733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>
            <a:off x="1015619" y="5405543"/>
            <a:ext cx="2235822" cy="0"/>
          </a:xfrm>
          <a:prstGeom prst="line">
            <a:avLst/>
          </a:prstGeom>
          <a:ln>
            <a:solidFill>
              <a:srgbClr val="C733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矩形 32"/>
          <p:cNvSpPr/>
          <p:nvPr/>
        </p:nvSpPr>
        <p:spPr>
          <a:xfrm>
            <a:off x="9553846" y="3422405"/>
            <a:ext cx="1847797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信息技术给予支持</a:t>
            </a:r>
          </a:p>
        </p:txBody>
      </p:sp>
      <p:grpSp>
        <p:nvGrpSpPr>
          <p:cNvPr id="34" name="组合 33"/>
          <p:cNvGrpSpPr/>
          <p:nvPr/>
        </p:nvGrpSpPr>
        <p:grpSpPr>
          <a:xfrm>
            <a:off x="11470032" y="6077421"/>
            <a:ext cx="533281" cy="584663"/>
            <a:chOff x="10531216" y="5336498"/>
            <a:chExt cx="1234921" cy="1353905"/>
          </a:xfrm>
          <a:solidFill>
            <a:srgbClr val="C73346"/>
          </a:solidFill>
        </p:grpSpPr>
        <p:sp>
          <p:nvSpPr>
            <p:cNvPr id="35" name="椭圆 34"/>
            <p:cNvSpPr/>
            <p:nvPr/>
          </p:nvSpPr>
          <p:spPr>
            <a:xfrm>
              <a:off x="10683987" y="6134836"/>
              <a:ext cx="555567" cy="55556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36" name="椭圆 35"/>
            <p:cNvSpPr/>
            <p:nvPr/>
          </p:nvSpPr>
          <p:spPr>
            <a:xfrm>
              <a:off x="11483964" y="5530003"/>
              <a:ext cx="282173" cy="2821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37" name="等腰三角形 36"/>
            <p:cNvSpPr/>
            <p:nvPr/>
          </p:nvSpPr>
          <p:spPr>
            <a:xfrm rot="2864466">
              <a:off x="11175607" y="5587459"/>
              <a:ext cx="105546" cy="94712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38" name="椭圆 37"/>
            <p:cNvSpPr/>
            <p:nvPr/>
          </p:nvSpPr>
          <p:spPr>
            <a:xfrm>
              <a:off x="10531216" y="5336498"/>
              <a:ext cx="394265" cy="39426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39" name="等腰三角形 38"/>
            <p:cNvSpPr/>
            <p:nvPr/>
          </p:nvSpPr>
          <p:spPr>
            <a:xfrm rot="16820430" flipH="1">
              <a:off x="11082829" y="5117517"/>
              <a:ext cx="67235" cy="86693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等腰三角形 21"/>
          <p:cNvSpPr/>
          <p:nvPr/>
        </p:nvSpPr>
        <p:spPr>
          <a:xfrm rot="2600523">
            <a:off x="5270977" y="336783"/>
            <a:ext cx="839133" cy="5028208"/>
          </a:xfrm>
          <a:prstGeom prst="triangle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椭圆 20"/>
          <p:cNvSpPr/>
          <p:nvPr/>
        </p:nvSpPr>
        <p:spPr>
          <a:xfrm>
            <a:off x="927425" y="1440993"/>
            <a:ext cx="4981575" cy="4981575"/>
          </a:xfrm>
          <a:prstGeom prst="ellipse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8800" dirty="0"/>
          </a:p>
        </p:txBody>
      </p:sp>
      <p:sp>
        <p:nvSpPr>
          <p:cNvPr id="19" name="椭圆 18"/>
          <p:cNvSpPr/>
          <p:nvPr/>
        </p:nvSpPr>
        <p:spPr>
          <a:xfrm>
            <a:off x="10214630" y="1949800"/>
            <a:ext cx="1876787" cy="1876787"/>
          </a:xfrm>
          <a:prstGeom prst="ellipse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876490" y="3247910"/>
            <a:ext cx="508344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800" b="1" dirty="0">
                <a:ln w="12700">
                  <a:noFill/>
                </a:ln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THANKS</a:t>
            </a:r>
            <a:endParaRPr lang="zh-CN" altLang="en-US" sz="8800" b="1" dirty="0">
              <a:ln w="12700">
                <a:noFill/>
              </a:ln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椭圆 24"/>
          <p:cNvSpPr/>
          <p:nvPr/>
        </p:nvSpPr>
        <p:spPr>
          <a:xfrm>
            <a:off x="6047630" y="-1382355"/>
            <a:ext cx="3038615" cy="3038615"/>
          </a:xfrm>
          <a:prstGeom prst="ellipse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等腰三角形 26"/>
          <p:cNvSpPr/>
          <p:nvPr/>
        </p:nvSpPr>
        <p:spPr>
          <a:xfrm rot="7560000">
            <a:off x="8939989" y="-120292"/>
            <a:ext cx="433419" cy="3313871"/>
          </a:xfrm>
          <a:prstGeom prst="triangle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矩形 27"/>
          <p:cNvSpPr/>
          <p:nvPr/>
        </p:nvSpPr>
        <p:spPr>
          <a:xfrm>
            <a:off x="0" y="6581033"/>
            <a:ext cx="12192000" cy="276965"/>
          </a:xfrm>
          <a:prstGeom prst="rect">
            <a:avLst/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文本框 33"/>
          <p:cNvSpPr txBox="1"/>
          <p:nvPr/>
        </p:nvSpPr>
        <p:spPr>
          <a:xfrm>
            <a:off x="9629021" y="232216"/>
            <a:ext cx="22749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>
                <a:solidFill>
                  <a:srgbClr val="724F5F"/>
                </a:solidFill>
                <a:latin typeface="迷你简水滴" panose="02010609000101010101" pitchFamily="49" charset="-122"/>
                <a:ea typeface="迷你简水滴" panose="02010609000101010101" pitchFamily="49" charset="-122"/>
              </a:rPr>
              <a:t>AMT</a:t>
            </a:r>
            <a:r>
              <a:rPr lang="zh-CN" altLang="en-US" sz="2000" b="1" dirty="0">
                <a:solidFill>
                  <a:srgbClr val="724F5F"/>
                </a:solidFill>
                <a:latin typeface="迷你简水滴" panose="02010609000101010101" pitchFamily="49" charset="-122"/>
                <a:ea typeface="迷你简水滴" panose="02010609000101010101" pitchFamily="49" charset="-122"/>
              </a:rPr>
              <a:t>流程价值系列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1697564" y="3771110"/>
            <a:ext cx="1180600" cy="1180600"/>
          </a:xfrm>
          <a:prstGeom prst="ellipse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>
            <a:off x="3235186" y="2012051"/>
            <a:ext cx="1180600" cy="1180600"/>
          </a:xfrm>
          <a:prstGeom prst="ellipse">
            <a:avLst/>
          </a:prstGeom>
          <a:solidFill>
            <a:srgbClr val="5D73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4772808" y="3771110"/>
            <a:ext cx="1180600" cy="1180600"/>
          </a:xfrm>
          <a:prstGeom prst="ellipse">
            <a:avLst/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6310430" y="2012051"/>
            <a:ext cx="1180600" cy="1180600"/>
          </a:xfrm>
          <a:prstGeom prst="ellipse">
            <a:avLst/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7848052" y="3771110"/>
            <a:ext cx="1180600" cy="1180600"/>
          </a:xfrm>
          <a:prstGeom prst="ellipse">
            <a:avLst/>
          </a:prstGeom>
          <a:solidFill>
            <a:srgbClr val="5D73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9385676" y="2012051"/>
            <a:ext cx="1180600" cy="1180600"/>
          </a:xfrm>
          <a:prstGeom prst="ellipse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cxnSp>
        <p:nvCxnSpPr>
          <p:cNvPr id="8" name="直接连接符 7"/>
          <p:cNvCxnSpPr>
            <a:stCxn id="2" idx="7"/>
            <a:endCxn id="3" idx="3"/>
          </p:cNvCxnSpPr>
          <p:nvPr/>
        </p:nvCxnSpPr>
        <p:spPr>
          <a:xfrm flipV="1">
            <a:off x="2705269" y="3019756"/>
            <a:ext cx="702812" cy="924249"/>
          </a:xfrm>
          <a:prstGeom prst="line">
            <a:avLst/>
          </a:prstGeom>
          <a:ln>
            <a:solidFill>
              <a:srgbClr val="C7334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>
            <a:stCxn id="3" idx="5"/>
            <a:endCxn id="4" idx="1"/>
          </p:cNvCxnSpPr>
          <p:nvPr/>
        </p:nvCxnSpPr>
        <p:spPr>
          <a:xfrm>
            <a:off x="4242891" y="3019756"/>
            <a:ext cx="702812" cy="924249"/>
          </a:xfrm>
          <a:prstGeom prst="line">
            <a:avLst/>
          </a:prstGeom>
          <a:ln>
            <a:solidFill>
              <a:srgbClr val="C7334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>
            <a:stCxn id="4" idx="7"/>
            <a:endCxn id="5" idx="3"/>
          </p:cNvCxnSpPr>
          <p:nvPr/>
        </p:nvCxnSpPr>
        <p:spPr>
          <a:xfrm flipV="1">
            <a:off x="5780513" y="3019756"/>
            <a:ext cx="702812" cy="924249"/>
          </a:xfrm>
          <a:prstGeom prst="line">
            <a:avLst/>
          </a:prstGeom>
          <a:ln>
            <a:solidFill>
              <a:srgbClr val="C7334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>
            <a:stCxn id="5" idx="5"/>
            <a:endCxn id="6" idx="1"/>
          </p:cNvCxnSpPr>
          <p:nvPr/>
        </p:nvCxnSpPr>
        <p:spPr>
          <a:xfrm>
            <a:off x="7318135" y="3019756"/>
            <a:ext cx="702812" cy="924249"/>
          </a:xfrm>
          <a:prstGeom prst="line">
            <a:avLst/>
          </a:prstGeom>
          <a:ln>
            <a:solidFill>
              <a:srgbClr val="C7334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>
            <a:stCxn id="6" idx="7"/>
            <a:endCxn id="7" idx="3"/>
          </p:cNvCxnSpPr>
          <p:nvPr/>
        </p:nvCxnSpPr>
        <p:spPr>
          <a:xfrm flipV="1">
            <a:off x="8855757" y="3019756"/>
            <a:ext cx="702814" cy="924249"/>
          </a:xfrm>
          <a:prstGeom prst="line">
            <a:avLst/>
          </a:prstGeom>
          <a:ln>
            <a:solidFill>
              <a:srgbClr val="C7334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矩形 12"/>
          <p:cNvSpPr/>
          <p:nvPr/>
        </p:nvSpPr>
        <p:spPr>
          <a:xfrm>
            <a:off x="1818090" y="4102709"/>
            <a:ext cx="877163" cy="458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目标性</a:t>
            </a:r>
          </a:p>
        </p:txBody>
      </p:sp>
      <p:sp>
        <p:nvSpPr>
          <p:cNvPr id="14" name="矩形 13"/>
          <p:cNvSpPr/>
          <p:nvPr/>
        </p:nvSpPr>
        <p:spPr>
          <a:xfrm>
            <a:off x="3369981" y="2296948"/>
            <a:ext cx="87716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内在性</a:t>
            </a:r>
          </a:p>
        </p:txBody>
      </p:sp>
      <p:sp>
        <p:nvSpPr>
          <p:cNvPr id="15" name="矩形 14"/>
          <p:cNvSpPr/>
          <p:nvPr/>
        </p:nvSpPr>
        <p:spPr>
          <a:xfrm>
            <a:off x="4960943" y="4068625"/>
            <a:ext cx="87716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整体性</a:t>
            </a:r>
          </a:p>
        </p:txBody>
      </p:sp>
      <p:sp>
        <p:nvSpPr>
          <p:cNvPr id="16" name="矩形 15"/>
          <p:cNvSpPr/>
          <p:nvPr/>
        </p:nvSpPr>
        <p:spPr>
          <a:xfrm>
            <a:off x="6408808" y="2290391"/>
            <a:ext cx="87716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层次性</a:t>
            </a:r>
          </a:p>
        </p:txBody>
      </p:sp>
      <p:sp>
        <p:nvSpPr>
          <p:cNvPr id="17" name="矩形 16"/>
          <p:cNvSpPr/>
          <p:nvPr/>
        </p:nvSpPr>
        <p:spPr>
          <a:xfrm>
            <a:off x="8009074" y="4068625"/>
            <a:ext cx="87716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结构性</a:t>
            </a:r>
          </a:p>
        </p:txBody>
      </p:sp>
      <p:sp>
        <p:nvSpPr>
          <p:cNvPr id="18" name="矩形 17"/>
          <p:cNvSpPr/>
          <p:nvPr/>
        </p:nvSpPr>
        <p:spPr>
          <a:xfrm>
            <a:off x="9539521" y="2318820"/>
            <a:ext cx="87716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动态性</a:t>
            </a:r>
          </a:p>
        </p:txBody>
      </p:sp>
      <p:sp>
        <p:nvSpPr>
          <p:cNvPr id="19" name="矩形 18"/>
          <p:cNvSpPr/>
          <p:nvPr/>
        </p:nvSpPr>
        <p:spPr>
          <a:xfrm>
            <a:off x="1466755" y="5053696"/>
            <a:ext cx="1569660" cy="377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有明确的输出</a:t>
            </a:r>
          </a:p>
        </p:txBody>
      </p:sp>
      <p:sp>
        <p:nvSpPr>
          <p:cNvPr id="20" name="矩形 19"/>
          <p:cNvSpPr/>
          <p:nvPr/>
        </p:nvSpPr>
        <p:spPr>
          <a:xfrm>
            <a:off x="2639285" y="1472078"/>
            <a:ext cx="272382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存在于任何事物或行为中</a:t>
            </a:r>
          </a:p>
        </p:txBody>
      </p:sp>
      <p:sp>
        <p:nvSpPr>
          <p:cNvPr id="21" name="矩形 20"/>
          <p:cNvSpPr/>
          <p:nvPr/>
        </p:nvSpPr>
        <p:spPr>
          <a:xfrm>
            <a:off x="4373737" y="4937294"/>
            <a:ext cx="2035071" cy="700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流程追求整体的优化，非局部优化</a:t>
            </a:r>
          </a:p>
        </p:txBody>
      </p:sp>
      <p:sp>
        <p:nvSpPr>
          <p:cNvPr id="22" name="矩形 21"/>
          <p:cNvSpPr/>
          <p:nvPr/>
        </p:nvSpPr>
        <p:spPr>
          <a:xfrm>
            <a:off x="5846977" y="1273387"/>
            <a:ext cx="220902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流程分层分级，组成流程的的活动本身也是个流程</a:t>
            </a:r>
          </a:p>
        </p:txBody>
      </p:sp>
      <p:sp>
        <p:nvSpPr>
          <p:cNvPr id="23" name="矩形 22"/>
          <p:cNvSpPr/>
          <p:nvPr/>
        </p:nvSpPr>
        <p:spPr>
          <a:xfrm>
            <a:off x="7513792" y="4937294"/>
            <a:ext cx="18718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流程的结构表现可以串联、并联、反馈</a:t>
            </a:r>
          </a:p>
        </p:txBody>
      </p:sp>
      <p:sp>
        <p:nvSpPr>
          <p:cNvPr id="24" name="矩形 23"/>
          <p:cNvSpPr/>
          <p:nvPr/>
        </p:nvSpPr>
        <p:spPr>
          <a:xfrm>
            <a:off x="8727363" y="1273387"/>
            <a:ext cx="23216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按照时序从一个活动到另一个活动，不是静态的</a:t>
            </a:r>
          </a:p>
        </p:txBody>
      </p:sp>
      <p:grpSp>
        <p:nvGrpSpPr>
          <p:cNvPr id="25" name="组合 24"/>
          <p:cNvGrpSpPr/>
          <p:nvPr/>
        </p:nvGrpSpPr>
        <p:grpSpPr>
          <a:xfrm rot="2497695">
            <a:off x="444293" y="285750"/>
            <a:ext cx="510321" cy="559490"/>
            <a:chOff x="10531216" y="5336498"/>
            <a:chExt cx="1234921" cy="1353905"/>
          </a:xfrm>
          <a:solidFill>
            <a:srgbClr val="C73346"/>
          </a:solidFill>
        </p:grpSpPr>
        <p:sp>
          <p:nvSpPr>
            <p:cNvPr id="26" name="椭圆 25"/>
            <p:cNvSpPr/>
            <p:nvPr/>
          </p:nvSpPr>
          <p:spPr>
            <a:xfrm>
              <a:off x="10683987" y="6134836"/>
              <a:ext cx="555567" cy="55556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27" name="椭圆 26"/>
            <p:cNvSpPr/>
            <p:nvPr/>
          </p:nvSpPr>
          <p:spPr>
            <a:xfrm>
              <a:off x="11483964" y="5530003"/>
              <a:ext cx="282173" cy="2821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28" name="等腰三角形 27"/>
            <p:cNvSpPr/>
            <p:nvPr/>
          </p:nvSpPr>
          <p:spPr>
            <a:xfrm rot="2864466">
              <a:off x="11175607" y="5587459"/>
              <a:ext cx="105546" cy="94712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29" name="椭圆 28"/>
            <p:cNvSpPr/>
            <p:nvPr/>
          </p:nvSpPr>
          <p:spPr>
            <a:xfrm>
              <a:off x="10531216" y="5336498"/>
              <a:ext cx="394265" cy="39426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30" name="等腰三角形 29"/>
            <p:cNvSpPr/>
            <p:nvPr/>
          </p:nvSpPr>
          <p:spPr>
            <a:xfrm rot="16820430" flipH="1">
              <a:off x="11082829" y="5117517"/>
              <a:ext cx="67235" cy="86693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</p:grpSp>
      <p:sp>
        <p:nvSpPr>
          <p:cNvPr id="31" name="矩形 30"/>
          <p:cNvSpPr/>
          <p:nvPr/>
        </p:nvSpPr>
        <p:spPr>
          <a:xfrm>
            <a:off x="1027524" y="282142"/>
            <a:ext cx="1866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流程的特点</a:t>
            </a:r>
          </a:p>
        </p:txBody>
      </p:sp>
      <p:sp>
        <p:nvSpPr>
          <p:cNvPr id="33" name="矩形 32"/>
          <p:cNvSpPr/>
          <p:nvPr/>
        </p:nvSpPr>
        <p:spPr>
          <a:xfrm>
            <a:off x="0" y="6581033"/>
            <a:ext cx="12192000" cy="276965"/>
          </a:xfrm>
          <a:prstGeom prst="rect">
            <a:avLst/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直接连接符 14"/>
          <p:cNvCxnSpPr/>
          <p:nvPr/>
        </p:nvCxnSpPr>
        <p:spPr>
          <a:xfrm>
            <a:off x="4716661" y="1399327"/>
            <a:ext cx="2771296" cy="0"/>
          </a:xfrm>
          <a:prstGeom prst="line">
            <a:avLst/>
          </a:prstGeom>
          <a:ln>
            <a:solidFill>
              <a:srgbClr val="C7334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矩形 18"/>
          <p:cNvSpPr/>
          <p:nvPr/>
        </p:nvSpPr>
        <p:spPr>
          <a:xfrm>
            <a:off x="1399409" y="3036621"/>
            <a:ext cx="2883337" cy="317549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4640461" y="2157913"/>
            <a:ext cx="2883337" cy="317889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7935919" y="3033220"/>
            <a:ext cx="2883337" cy="317889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椭圆 21"/>
          <p:cNvSpPr/>
          <p:nvPr/>
        </p:nvSpPr>
        <p:spPr>
          <a:xfrm>
            <a:off x="1757124" y="1971357"/>
            <a:ext cx="2076131" cy="2076131"/>
          </a:xfrm>
          <a:prstGeom prst="ellipse">
            <a:avLst/>
          </a:prstGeom>
          <a:solidFill>
            <a:srgbClr val="926E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>
            <a:off x="5025734" y="4135983"/>
            <a:ext cx="2076131" cy="2076131"/>
          </a:xfrm>
          <a:prstGeom prst="ellipse">
            <a:avLst/>
          </a:pr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/>
          <p:cNvSpPr/>
          <p:nvPr/>
        </p:nvSpPr>
        <p:spPr>
          <a:xfrm>
            <a:off x="8395790" y="1933478"/>
            <a:ext cx="2076131" cy="2076131"/>
          </a:xfrm>
          <a:prstGeom prst="ellipse">
            <a:avLst/>
          </a:prstGeom>
          <a:solidFill>
            <a:srgbClr val="5D73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 rot="2166662">
            <a:off x="444293" y="285750"/>
            <a:ext cx="510321" cy="559490"/>
            <a:chOff x="10531216" y="5336498"/>
            <a:chExt cx="1234921" cy="1353905"/>
          </a:xfrm>
          <a:solidFill>
            <a:srgbClr val="C73346"/>
          </a:solidFill>
        </p:grpSpPr>
        <p:sp>
          <p:nvSpPr>
            <p:cNvPr id="3" name="椭圆 2"/>
            <p:cNvSpPr/>
            <p:nvPr/>
          </p:nvSpPr>
          <p:spPr>
            <a:xfrm>
              <a:off x="10683987" y="6134836"/>
              <a:ext cx="555567" cy="55556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4" name="椭圆 3"/>
            <p:cNvSpPr/>
            <p:nvPr/>
          </p:nvSpPr>
          <p:spPr>
            <a:xfrm>
              <a:off x="11483964" y="5530003"/>
              <a:ext cx="282173" cy="2821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5" name="等腰三角形 4"/>
            <p:cNvSpPr/>
            <p:nvPr/>
          </p:nvSpPr>
          <p:spPr>
            <a:xfrm rot="2864466">
              <a:off x="11175607" y="5587459"/>
              <a:ext cx="105546" cy="94712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10531216" y="5336498"/>
              <a:ext cx="394265" cy="39426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7" name="等腰三角形 6"/>
            <p:cNvSpPr/>
            <p:nvPr/>
          </p:nvSpPr>
          <p:spPr>
            <a:xfrm rot="16820430" flipH="1">
              <a:off x="11082829" y="5117517"/>
              <a:ext cx="67235" cy="86693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</p:grpSp>
      <p:sp>
        <p:nvSpPr>
          <p:cNvPr id="14" name="矩形 13"/>
          <p:cNvSpPr/>
          <p:nvPr/>
        </p:nvSpPr>
        <p:spPr>
          <a:xfrm>
            <a:off x="1071559" y="234980"/>
            <a:ext cx="634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流程是业务的载体，从业务中来，到业务中去</a:t>
            </a:r>
          </a:p>
        </p:txBody>
      </p:sp>
      <p:sp>
        <p:nvSpPr>
          <p:cNvPr id="8" name="矩形 7"/>
          <p:cNvSpPr/>
          <p:nvPr/>
        </p:nvSpPr>
        <p:spPr>
          <a:xfrm>
            <a:off x="5202063" y="1180055"/>
            <a:ext cx="1800493" cy="369332"/>
          </a:xfrm>
          <a:prstGeom prst="rect">
            <a:avLst/>
          </a:prstGeom>
          <a:solidFill>
            <a:srgbClr val="C73346"/>
          </a:solidFill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业务流程的形成</a:t>
            </a:r>
          </a:p>
        </p:txBody>
      </p:sp>
      <p:sp>
        <p:nvSpPr>
          <p:cNvPr id="11" name="矩形 10"/>
          <p:cNvSpPr/>
          <p:nvPr/>
        </p:nvSpPr>
        <p:spPr>
          <a:xfrm>
            <a:off x="5130518" y="4653999"/>
            <a:ext cx="18261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不要流水账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多一些维度和属性</a:t>
            </a:r>
          </a:p>
        </p:txBody>
      </p:sp>
      <p:sp>
        <p:nvSpPr>
          <p:cNvPr id="12" name="矩形 11"/>
          <p:cNvSpPr/>
          <p:nvPr/>
        </p:nvSpPr>
        <p:spPr>
          <a:xfrm>
            <a:off x="4841490" y="2641323"/>
            <a:ext cx="26584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12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使用跨职能的流程图</a:t>
            </a:r>
            <a:endParaRPr lang="en-US" altLang="zh-CN" sz="1200" dirty="0">
              <a:solidFill>
                <a:srgbClr val="724F5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12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可以依据情况增加流程要点、阶段、责任人、时间、</a:t>
            </a:r>
            <a:r>
              <a:rPr lang="en-US" altLang="zh-CN" sz="12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ISO9000</a:t>
            </a:r>
            <a:r>
              <a:rPr lang="zh-CN" altLang="en-US" sz="12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等内控体系要求</a:t>
            </a:r>
          </a:p>
        </p:txBody>
      </p:sp>
      <p:sp>
        <p:nvSpPr>
          <p:cNvPr id="16" name="矩形 15"/>
          <p:cNvSpPr/>
          <p:nvPr/>
        </p:nvSpPr>
        <p:spPr>
          <a:xfrm>
            <a:off x="8443225" y="2628199"/>
            <a:ext cx="20095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跳出流程来识流程</a:t>
            </a:r>
          </a:p>
        </p:txBody>
      </p:sp>
      <p:sp>
        <p:nvSpPr>
          <p:cNvPr id="17" name="矩形 16"/>
          <p:cNvSpPr/>
          <p:nvPr/>
        </p:nvSpPr>
        <p:spPr>
          <a:xfrm>
            <a:off x="8071301" y="4019886"/>
            <a:ext cx="26125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12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分析流程在整体流程中的位置，与其他流程的接口关系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12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避免业务活动切分不清</a:t>
            </a:r>
            <a:endParaRPr lang="en-US" altLang="zh-CN" sz="1200" dirty="0">
              <a:solidFill>
                <a:srgbClr val="724F5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12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避免业务颗粒度描述不一致</a:t>
            </a:r>
            <a:endParaRPr lang="en-US" altLang="zh-CN" sz="1200" dirty="0">
              <a:solidFill>
                <a:srgbClr val="724F5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12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避免流程之间关系不清，没有清楚的把握上家和下家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zh-CN" altLang="en-US" sz="1200" dirty="0">
              <a:solidFill>
                <a:srgbClr val="724F5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zh-CN" altLang="en-US" sz="1200" dirty="0">
              <a:solidFill>
                <a:srgbClr val="724F5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775958" y="2615660"/>
            <a:ext cx="2032160" cy="787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用现场流程暴露问题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不抽象不美化</a:t>
            </a:r>
          </a:p>
        </p:txBody>
      </p:sp>
      <p:sp>
        <p:nvSpPr>
          <p:cNvPr id="10" name="矩形 9"/>
          <p:cNvSpPr/>
          <p:nvPr/>
        </p:nvSpPr>
        <p:spPr>
          <a:xfrm>
            <a:off x="1893223" y="4245294"/>
            <a:ext cx="18957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12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一定是实际操作</a:t>
            </a:r>
            <a:endParaRPr lang="en-US" altLang="zh-CN" sz="1200" dirty="0">
              <a:solidFill>
                <a:srgbClr val="724F5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12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颗粒度需要足够细</a:t>
            </a:r>
          </a:p>
        </p:txBody>
      </p:sp>
      <p:sp>
        <p:nvSpPr>
          <p:cNvPr id="25" name="矩形 24"/>
          <p:cNvSpPr/>
          <p:nvPr/>
        </p:nvSpPr>
        <p:spPr>
          <a:xfrm>
            <a:off x="0" y="6581033"/>
            <a:ext cx="12192000" cy="276965"/>
          </a:xfrm>
          <a:prstGeom prst="rect">
            <a:avLst/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 rot="420000">
            <a:off x="648627" y="1229513"/>
            <a:ext cx="5905500" cy="4670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文本框 20"/>
          <p:cNvSpPr txBox="1"/>
          <p:nvPr/>
        </p:nvSpPr>
        <p:spPr>
          <a:xfrm rot="420000">
            <a:off x="922366" y="2508958"/>
            <a:ext cx="4309836" cy="458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160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1800" b="1" dirty="0"/>
              <a:t>申购</a:t>
            </a:r>
            <a:r>
              <a:rPr lang="en-US" altLang="zh-CN" sz="1800" b="1" dirty="0"/>
              <a:t>—</a:t>
            </a:r>
            <a:r>
              <a:rPr lang="zh-CN" altLang="en-US" sz="1800" b="1" dirty="0"/>
              <a:t>审批</a:t>
            </a:r>
            <a:r>
              <a:rPr lang="en-US" altLang="zh-CN" sz="1800" b="1" dirty="0"/>
              <a:t>—</a:t>
            </a:r>
            <a:r>
              <a:rPr lang="zh-CN" altLang="en-US" sz="1800" b="1" dirty="0"/>
              <a:t>下单</a:t>
            </a:r>
            <a:r>
              <a:rPr lang="en-US" altLang="zh-CN" sz="1800" b="1" dirty="0"/>
              <a:t>—</a:t>
            </a:r>
            <a:r>
              <a:rPr lang="zh-CN" altLang="en-US" sz="1800" b="1" dirty="0"/>
              <a:t>到货</a:t>
            </a:r>
            <a:r>
              <a:rPr lang="en-US" altLang="zh-CN" sz="1800" b="1" dirty="0"/>
              <a:t>—</a:t>
            </a:r>
            <a:r>
              <a:rPr lang="zh-CN" altLang="en-US" sz="1800" b="1" dirty="0"/>
              <a:t>验收</a:t>
            </a:r>
            <a:r>
              <a:rPr lang="en-US" altLang="zh-CN" sz="1800" b="1" dirty="0"/>
              <a:t>—</a:t>
            </a:r>
            <a:r>
              <a:rPr lang="zh-CN" altLang="en-US" sz="1800" b="1" dirty="0"/>
              <a:t>入库</a:t>
            </a:r>
          </a:p>
        </p:txBody>
      </p:sp>
      <p:sp>
        <p:nvSpPr>
          <p:cNvPr id="22" name="文本框 21"/>
          <p:cNvSpPr txBox="1"/>
          <p:nvPr/>
        </p:nvSpPr>
        <p:spPr>
          <a:xfrm rot="420000">
            <a:off x="726392" y="3589245"/>
            <a:ext cx="33309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160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285750" indent="-285750">
              <a:buFont typeface="Wingdings" panose="05000000000000000000" pitchFamily="2" charset="2"/>
              <a:buChar char="ü"/>
            </a:pPr>
            <a:r>
              <a:rPr lang="zh-CN" altLang="en-US" dirty="0"/>
              <a:t>申购是否在电脑上误操作了</a:t>
            </a:r>
            <a:r>
              <a:rPr lang="en-US" altLang="zh-CN" dirty="0"/>
              <a:t>3</a:t>
            </a:r>
            <a:r>
              <a:rPr lang="zh-CN" altLang="en-US" dirty="0"/>
              <a:t>次？</a:t>
            </a:r>
            <a:endParaRPr lang="en-US" altLang="zh-CN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zh-CN" altLang="en-US" dirty="0"/>
              <a:t>审批是否排队等待了</a:t>
            </a:r>
            <a:r>
              <a:rPr lang="en-US" altLang="zh-CN" dirty="0"/>
              <a:t>2</a:t>
            </a:r>
            <a:r>
              <a:rPr lang="zh-CN" altLang="en-US" dirty="0"/>
              <a:t>天？</a:t>
            </a:r>
            <a:endParaRPr lang="en-US" altLang="zh-CN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zh-CN" altLang="en-US" dirty="0"/>
              <a:t>是否反复找领导</a:t>
            </a:r>
            <a:r>
              <a:rPr lang="en-US" altLang="zh-CN" dirty="0"/>
              <a:t>4</a:t>
            </a:r>
            <a:r>
              <a:rPr lang="zh-CN" altLang="en-US" dirty="0"/>
              <a:t>次？</a:t>
            </a:r>
            <a:endParaRPr lang="en-US" altLang="zh-CN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zh-CN" altLang="en-US" dirty="0"/>
              <a:t>下单是否和供应商纠缠</a:t>
            </a:r>
            <a:r>
              <a:rPr lang="en-US" altLang="zh-CN" dirty="0"/>
              <a:t>2</a:t>
            </a:r>
            <a:r>
              <a:rPr lang="zh-CN" altLang="en-US" dirty="0"/>
              <a:t>回？</a:t>
            </a:r>
          </a:p>
        </p:txBody>
      </p:sp>
      <p:sp>
        <p:nvSpPr>
          <p:cNvPr id="23" name="文本框 22"/>
          <p:cNvSpPr txBox="1"/>
          <p:nvPr/>
        </p:nvSpPr>
        <p:spPr>
          <a:xfrm rot="414319">
            <a:off x="1100814" y="1406659"/>
            <a:ext cx="5425621" cy="507831"/>
          </a:xfrm>
          <a:prstGeom prst="rect">
            <a:avLst/>
          </a:prstGeom>
          <a:solidFill>
            <a:srgbClr val="5D7381"/>
          </a:solidFill>
        </p:spPr>
        <p:txBody>
          <a:bodyPr wrap="square" rtlCol="0" anchor="ctr" anchorCtr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160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1800" b="1" dirty="0">
                <a:solidFill>
                  <a:schemeClr val="bg1"/>
                </a:solidFill>
              </a:rPr>
              <a:t>颗粒度太粗，没有完全呈现现状，不能发现问题</a:t>
            </a:r>
          </a:p>
        </p:txBody>
      </p:sp>
      <p:sp>
        <p:nvSpPr>
          <p:cNvPr id="24" name="文本框 23"/>
          <p:cNvSpPr txBox="1"/>
          <p:nvPr/>
        </p:nvSpPr>
        <p:spPr>
          <a:xfrm rot="420000">
            <a:off x="1018210" y="1926433"/>
            <a:ext cx="205966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160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1800" b="1" dirty="0">
                <a:solidFill>
                  <a:srgbClr val="C73346"/>
                </a:solidFill>
              </a:rPr>
              <a:t>普遍描述的流程：</a:t>
            </a:r>
          </a:p>
        </p:txBody>
      </p:sp>
      <p:sp>
        <p:nvSpPr>
          <p:cNvPr id="25" name="文本框 24"/>
          <p:cNvSpPr txBox="1"/>
          <p:nvPr/>
        </p:nvSpPr>
        <p:spPr>
          <a:xfrm rot="420000">
            <a:off x="844316" y="3150598"/>
            <a:ext cx="31774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160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1800" b="1" dirty="0">
                <a:solidFill>
                  <a:srgbClr val="C73346"/>
                </a:solidFill>
              </a:rPr>
              <a:t>我们需要掌握和了解的问题：</a:t>
            </a:r>
          </a:p>
        </p:txBody>
      </p:sp>
      <p:grpSp>
        <p:nvGrpSpPr>
          <p:cNvPr id="26" name="组合 25"/>
          <p:cNvGrpSpPr/>
          <p:nvPr/>
        </p:nvGrpSpPr>
        <p:grpSpPr>
          <a:xfrm rot="420000">
            <a:off x="5298626" y="4239581"/>
            <a:ext cx="641332" cy="934018"/>
            <a:chOff x="3831619" y="1553470"/>
            <a:chExt cx="833437" cy="1213794"/>
          </a:xfrm>
        </p:grpSpPr>
        <p:sp>
          <p:nvSpPr>
            <p:cNvPr id="27" name="椭圆 26"/>
            <p:cNvSpPr/>
            <p:nvPr/>
          </p:nvSpPr>
          <p:spPr>
            <a:xfrm>
              <a:off x="3831619" y="1760926"/>
              <a:ext cx="833437" cy="833437"/>
            </a:xfrm>
            <a:prstGeom prst="ellipse">
              <a:avLst/>
            </a:prstGeom>
            <a:solidFill>
              <a:srgbClr val="E137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矩形 27"/>
            <p:cNvSpPr/>
            <p:nvPr/>
          </p:nvSpPr>
          <p:spPr>
            <a:xfrm>
              <a:off x="3913150" y="1553470"/>
              <a:ext cx="670376" cy="121379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3600" b="1" dirty="0">
                  <a:solidFill>
                    <a:schemeClr val="bg1"/>
                  </a:solidFill>
                  <a:latin typeface="FrankRuehl" panose="020E0503060101010101" pitchFamily="34" charset="-79"/>
                  <a:ea typeface="方正彩云简体" panose="03000509000000000000" pitchFamily="65" charset="-122"/>
                  <a:cs typeface="FrankRuehl" panose="020E0503060101010101" pitchFamily="34" charset="-79"/>
                </a:rPr>
                <a:t>√</a:t>
              </a:r>
            </a:p>
          </p:txBody>
        </p:sp>
      </p:grpSp>
      <p:grpSp>
        <p:nvGrpSpPr>
          <p:cNvPr id="29" name="组合 28"/>
          <p:cNvGrpSpPr>
            <a:grpSpLocks noChangeAspect="1"/>
          </p:cNvGrpSpPr>
          <p:nvPr/>
        </p:nvGrpSpPr>
        <p:grpSpPr>
          <a:xfrm rot="420000">
            <a:off x="5592888" y="2516483"/>
            <a:ext cx="664842" cy="923330"/>
            <a:chOff x="3831619" y="1556392"/>
            <a:chExt cx="833437" cy="1157476"/>
          </a:xfrm>
        </p:grpSpPr>
        <p:sp>
          <p:nvSpPr>
            <p:cNvPr id="30" name="椭圆 29"/>
            <p:cNvSpPr/>
            <p:nvPr/>
          </p:nvSpPr>
          <p:spPr>
            <a:xfrm>
              <a:off x="3831619" y="1760926"/>
              <a:ext cx="833437" cy="833437"/>
            </a:xfrm>
            <a:prstGeom prst="ellipse">
              <a:avLst/>
            </a:prstGeom>
            <a:solidFill>
              <a:srgbClr val="E137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矩形 30"/>
            <p:cNvSpPr/>
            <p:nvPr/>
          </p:nvSpPr>
          <p:spPr>
            <a:xfrm>
              <a:off x="3852431" y="1556392"/>
              <a:ext cx="810232" cy="11574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3600" b="1" dirty="0">
                  <a:solidFill>
                    <a:schemeClr val="bg1"/>
                  </a:solidFill>
                  <a:latin typeface="Adobe Gothic Std B" panose="020B0800000000000000" pitchFamily="34" charset="-128"/>
                  <a:ea typeface="Adobe Gothic Std B" panose="020B0800000000000000" pitchFamily="34" charset="-128"/>
                  <a:cs typeface="Aharoni" panose="02010803020104030203" pitchFamily="2" charset="-79"/>
                </a:rPr>
                <a:t>×</a:t>
              </a:r>
              <a:endParaRPr lang="zh-CN" altLang="en-US" sz="3600" b="1" dirty="0">
                <a:solidFill>
                  <a:schemeClr val="bg1"/>
                </a:solidFill>
                <a:latin typeface="Adobe Gothic Std B" panose="020B0800000000000000" pitchFamily="34" charset="-128"/>
                <a:ea typeface="Adobe 仿宋 Std R" panose="02020400000000000000" pitchFamily="18" charset="-122"/>
                <a:cs typeface="Aharoni" panose="02010803020104030203" pitchFamily="2" charset="-79"/>
              </a:endParaRPr>
            </a:p>
          </p:txBody>
        </p:sp>
      </p:grpSp>
      <p:sp>
        <p:nvSpPr>
          <p:cNvPr id="37" name="矩形 36"/>
          <p:cNvSpPr/>
          <p:nvPr/>
        </p:nvSpPr>
        <p:spPr>
          <a:xfrm rot="21152477">
            <a:off x="6838808" y="2270706"/>
            <a:ext cx="5093119" cy="250507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文本框 37"/>
          <p:cNvSpPr txBox="1"/>
          <p:nvPr/>
        </p:nvSpPr>
        <p:spPr>
          <a:xfrm rot="21180000">
            <a:off x="7018743" y="2522560"/>
            <a:ext cx="4616070" cy="507831"/>
          </a:xfrm>
          <a:prstGeom prst="rect">
            <a:avLst/>
          </a:prstGeom>
          <a:solidFill>
            <a:srgbClr val="724F5F"/>
          </a:solidFill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160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sz="1800" b="1" dirty="0">
                <a:solidFill>
                  <a:schemeClr val="bg1"/>
                </a:solidFill>
              </a:rPr>
              <a:t>流水账描述，不能体现管理要求和经验</a:t>
            </a:r>
          </a:p>
        </p:txBody>
      </p:sp>
      <p:sp>
        <p:nvSpPr>
          <p:cNvPr id="39" name="文本框 38"/>
          <p:cNvSpPr txBox="1"/>
          <p:nvPr/>
        </p:nvSpPr>
        <p:spPr>
          <a:xfrm rot="21180000">
            <a:off x="7208617" y="3508427"/>
            <a:ext cx="4616070" cy="874407"/>
          </a:xfrm>
          <a:prstGeom prst="rect">
            <a:avLst/>
          </a:prstGeom>
          <a:solidFill>
            <a:srgbClr val="C73346"/>
          </a:solidFill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160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sz="1800" b="1" dirty="0">
                <a:solidFill>
                  <a:schemeClr val="bg1"/>
                </a:solidFill>
              </a:rPr>
              <a:t>仅关注流程内部，不考虑接口，流程之间切分不清</a:t>
            </a:r>
          </a:p>
        </p:txBody>
      </p:sp>
      <p:sp>
        <p:nvSpPr>
          <p:cNvPr id="40" name="矩形 39"/>
          <p:cNvSpPr/>
          <p:nvPr/>
        </p:nvSpPr>
        <p:spPr>
          <a:xfrm>
            <a:off x="0" y="6581033"/>
            <a:ext cx="12192000" cy="276965"/>
          </a:xfrm>
          <a:prstGeom prst="rect">
            <a:avLst/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" name="组合 3"/>
          <p:cNvGrpSpPr/>
          <p:nvPr/>
        </p:nvGrpSpPr>
        <p:grpSpPr>
          <a:xfrm>
            <a:off x="4474111" y="398062"/>
            <a:ext cx="4126347" cy="461665"/>
            <a:chOff x="5161714" y="526291"/>
            <a:chExt cx="4126347" cy="461665"/>
          </a:xfrm>
        </p:grpSpPr>
        <p:cxnSp>
          <p:nvCxnSpPr>
            <p:cNvPr id="41" name="直接连接符 40"/>
            <p:cNvCxnSpPr/>
            <p:nvPr/>
          </p:nvCxnSpPr>
          <p:spPr>
            <a:xfrm>
              <a:off x="5161714" y="757123"/>
              <a:ext cx="4126347" cy="0"/>
            </a:xfrm>
            <a:prstGeom prst="line">
              <a:avLst/>
            </a:prstGeom>
            <a:ln>
              <a:solidFill>
                <a:srgbClr val="C73346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矩形 1"/>
            <p:cNvSpPr/>
            <p:nvPr/>
          </p:nvSpPr>
          <p:spPr>
            <a:xfrm>
              <a:off x="5877623" y="641707"/>
              <a:ext cx="230833" cy="230833"/>
            </a:xfrm>
            <a:prstGeom prst="rect">
              <a:avLst/>
            </a:prstGeom>
            <a:solidFill>
              <a:srgbClr val="5D73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矩形 42"/>
            <p:cNvSpPr/>
            <p:nvPr/>
          </p:nvSpPr>
          <p:spPr>
            <a:xfrm>
              <a:off x="8493719" y="641707"/>
              <a:ext cx="230833" cy="230833"/>
            </a:xfrm>
            <a:prstGeom prst="rect">
              <a:avLst/>
            </a:prstGeom>
            <a:solidFill>
              <a:srgbClr val="5D73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矩形 41"/>
            <p:cNvSpPr/>
            <p:nvPr/>
          </p:nvSpPr>
          <p:spPr>
            <a:xfrm>
              <a:off x="6041088" y="526291"/>
              <a:ext cx="2520000" cy="461665"/>
            </a:xfrm>
            <a:prstGeom prst="rect">
              <a:avLst/>
            </a:prstGeom>
            <a:solidFill>
              <a:srgbClr val="C73346"/>
            </a:solidFill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2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常见问题</a:t>
              </a: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任意多边形 36"/>
          <p:cNvSpPr/>
          <p:nvPr/>
        </p:nvSpPr>
        <p:spPr>
          <a:xfrm>
            <a:off x="4276087" y="3176681"/>
            <a:ext cx="3604533" cy="1700293"/>
          </a:xfrm>
          <a:custGeom>
            <a:avLst/>
            <a:gdLst>
              <a:gd name="connsiteX0" fmla="*/ 867119 w 3427672"/>
              <a:gd name="connsiteY0" fmla="*/ 0 h 1616866"/>
              <a:gd name="connsiteX1" fmla="*/ 2560553 w 3427672"/>
              <a:gd name="connsiteY1" fmla="*/ 0 h 1616866"/>
              <a:gd name="connsiteX2" fmla="*/ 3427672 w 3427672"/>
              <a:gd name="connsiteY2" fmla="*/ 1616866 h 1616866"/>
              <a:gd name="connsiteX3" fmla="*/ 0 w 3427672"/>
              <a:gd name="connsiteY3" fmla="*/ 1616866 h 1616866"/>
              <a:gd name="connsiteX4" fmla="*/ 867119 w 3427672"/>
              <a:gd name="connsiteY4" fmla="*/ 0 h 1616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7672" h="1616866">
                <a:moveTo>
                  <a:pt x="867119" y="0"/>
                </a:moveTo>
                <a:lnTo>
                  <a:pt x="2560553" y="0"/>
                </a:lnTo>
                <a:lnTo>
                  <a:pt x="3427672" y="1616866"/>
                </a:lnTo>
                <a:lnTo>
                  <a:pt x="0" y="1616866"/>
                </a:lnTo>
                <a:lnTo>
                  <a:pt x="867119" y="0"/>
                </a:lnTo>
                <a:close/>
              </a:path>
            </a:pathLst>
          </a:cu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任意多边形 35"/>
          <p:cNvSpPr/>
          <p:nvPr/>
        </p:nvSpPr>
        <p:spPr>
          <a:xfrm>
            <a:off x="5187947" y="1500347"/>
            <a:ext cx="1780812" cy="1660288"/>
          </a:xfrm>
          <a:custGeom>
            <a:avLst/>
            <a:gdLst>
              <a:gd name="connsiteX0" fmla="*/ 846717 w 1693434"/>
              <a:gd name="connsiteY0" fmla="*/ 0 h 1578824"/>
              <a:gd name="connsiteX1" fmla="*/ 1693434 w 1693434"/>
              <a:gd name="connsiteY1" fmla="*/ 1578824 h 1578824"/>
              <a:gd name="connsiteX2" fmla="*/ 0 w 1693434"/>
              <a:gd name="connsiteY2" fmla="*/ 1578824 h 1578824"/>
              <a:gd name="connsiteX3" fmla="*/ 846717 w 1693434"/>
              <a:gd name="connsiteY3" fmla="*/ 0 h 157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3434" h="1578824">
                <a:moveTo>
                  <a:pt x="846717" y="0"/>
                </a:moveTo>
                <a:lnTo>
                  <a:pt x="1693434" y="1578824"/>
                </a:lnTo>
                <a:lnTo>
                  <a:pt x="0" y="1578824"/>
                </a:lnTo>
                <a:lnTo>
                  <a:pt x="846717" y="0"/>
                </a:lnTo>
                <a:close/>
              </a:path>
            </a:pathLst>
          </a:custGeom>
          <a:solidFill>
            <a:srgbClr val="5D73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任意多边形 32"/>
          <p:cNvSpPr/>
          <p:nvPr/>
        </p:nvSpPr>
        <p:spPr>
          <a:xfrm>
            <a:off x="3501955" y="4897517"/>
            <a:ext cx="5152797" cy="1443480"/>
          </a:xfrm>
          <a:custGeom>
            <a:avLst/>
            <a:gdLst>
              <a:gd name="connsiteX0" fmla="*/ 736149 w 4899969"/>
              <a:gd name="connsiteY0" fmla="*/ 0 h 1372654"/>
              <a:gd name="connsiteX1" fmla="*/ 4163821 w 4899969"/>
              <a:gd name="connsiteY1" fmla="*/ 0 h 1372654"/>
              <a:gd name="connsiteX2" fmla="*/ 4899969 w 4899969"/>
              <a:gd name="connsiteY2" fmla="*/ 1372654 h 1372654"/>
              <a:gd name="connsiteX3" fmla="*/ 0 w 4899969"/>
              <a:gd name="connsiteY3" fmla="*/ 1372654 h 1372654"/>
              <a:gd name="connsiteX4" fmla="*/ 736149 w 4899969"/>
              <a:gd name="connsiteY4" fmla="*/ 0 h 1372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99969" h="1372654">
                <a:moveTo>
                  <a:pt x="736149" y="0"/>
                </a:moveTo>
                <a:lnTo>
                  <a:pt x="4163821" y="0"/>
                </a:lnTo>
                <a:lnTo>
                  <a:pt x="4899969" y="1372654"/>
                </a:lnTo>
                <a:lnTo>
                  <a:pt x="0" y="1372654"/>
                </a:lnTo>
                <a:lnTo>
                  <a:pt x="736149" y="0"/>
                </a:lnTo>
                <a:close/>
              </a:path>
            </a:pathLst>
          </a:custGeom>
          <a:solidFill>
            <a:srgbClr val="C7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 rot="2166662">
            <a:off x="444293" y="285750"/>
            <a:ext cx="510321" cy="559490"/>
            <a:chOff x="10531216" y="5336498"/>
            <a:chExt cx="1234921" cy="1353905"/>
          </a:xfrm>
          <a:solidFill>
            <a:srgbClr val="C73346"/>
          </a:solidFill>
        </p:grpSpPr>
        <p:sp>
          <p:nvSpPr>
            <p:cNvPr id="3" name="椭圆 2"/>
            <p:cNvSpPr/>
            <p:nvPr/>
          </p:nvSpPr>
          <p:spPr>
            <a:xfrm>
              <a:off x="10683987" y="6134836"/>
              <a:ext cx="555567" cy="55556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4" name="椭圆 3"/>
            <p:cNvSpPr/>
            <p:nvPr/>
          </p:nvSpPr>
          <p:spPr>
            <a:xfrm>
              <a:off x="11483964" y="5530003"/>
              <a:ext cx="282173" cy="2821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5" name="等腰三角形 4"/>
            <p:cNvSpPr/>
            <p:nvPr/>
          </p:nvSpPr>
          <p:spPr>
            <a:xfrm rot="2864466">
              <a:off x="11175607" y="5587459"/>
              <a:ext cx="105546" cy="94712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10531216" y="5336498"/>
              <a:ext cx="394265" cy="39426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7" name="等腰三角形 6"/>
            <p:cNvSpPr/>
            <p:nvPr/>
          </p:nvSpPr>
          <p:spPr>
            <a:xfrm rot="16820430" flipH="1">
              <a:off x="11082829" y="5117517"/>
              <a:ext cx="67235" cy="86693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</p:grpSp>
      <p:sp>
        <p:nvSpPr>
          <p:cNvPr id="17" name="矩形 16"/>
          <p:cNvSpPr/>
          <p:nvPr/>
        </p:nvSpPr>
        <p:spPr>
          <a:xfrm>
            <a:off x="1078204" y="219486"/>
            <a:ext cx="48013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b="1" dirty="0">
                <a:solidFill>
                  <a:srgbClr val="C7334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流程是企业战略实施落地的作战图</a:t>
            </a:r>
          </a:p>
        </p:txBody>
      </p:sp>
      <p:sp>
        <p:nvSpPr>
          <p:cNvPr id="18" name="矩形 17"/>
          <p:cNvSpPr/>
          <p:nvPr/>
        </p:nvSpPr>
        <p:spPr>
          <a:xfrm>
            <a:off x="5051646" y="1046822"/>
            <a:ext cx="2031325" cy="369332"/>
          </a:xfrm>
          <a:prstGeom prst="rect">
            <a:avLst/>
          </a:prstGeom>
          <a:solidFill>
            <a:srgbClr val="C73346"/>
          </a:solidFill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战略执行保障体系</a:t>
            </a:r>
          </a:p>
        </p:txBody>
      </p:sp>
      <p:sp>
        <p:nvSpPr>
          <p:cNvPr id="19" name="矩形 18"/>
          <p:cNvSpPr/>
          <p:nvPr/>
        </p:nvSpPr>
        <p:spPr>
          <a:xfrm>
            <a:off x="8931825" y="4964629"/>
            <a:ext cx="20114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以信息技术为基础的支撑平台：</a:t>
            </a:r>
            <a:r>
              <a:rPr lang="en-US" altLang="zh-CN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ERP/CRM</a:t>
            </a:r>
            <a:endParaRPr lang="zh-CN" altLang="en-US" sz="1400" dirty="0">
              <a:solidFill>
                <a:srgbClr val="724F5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7574739" y="1389122"/>
            <a:ext cx="2714171" cy="700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以会议管理、经营分析、预算考核为基础建立企业计划</a:t>
            </a:r>
          </a:p>
        </p:txBody>
      </p:sp>
      <p:sp>
        <p:nvSpPr>
          <p:cNvPr id="21" name="矩形 20"/>
          <p:cNvSpPr/>
          <p:nvPr/>
        </p:nvSpPr>
        <p:spPr>
          <a:xfrm>
            <a:off x="1160682" y="3252264"/>
            <a:ext cx="2462156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400" dirty="0">
                <a:solidFill>
                  <a:srgbClr val="724F5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以业务流程、岗位职责、绩效测评为基础，构建各职能稳定的流程执行层</a:t>
            </a:r>
          </a:p>
        </p:txBody>
      </p:sp>
      <p:sp>
        <p:nvSpPr>
          <p:cNvPr id="23" name="矩形 22"/>
          <p:cNvSpPr/>
          <p:nvPr/>
        </p:nvSpPr>
        <p:spPr>
          <a:xfrm>
            <a:off x="5559702" y="2235335"/>
            <a:ext cx="10373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战略</a:t>
            </a:r>
            <a:endParaRPr lang="en-US" altLang="zh-CN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控制层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5408939" y="3944761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流程执行层</a:t>
            </a:r>
          </a:p>
        </p:txBody>
      </p:sp>
      <p:sp>
        <p:nvSpPr>
          <p:cNvPr id="25" name="矩形 24"/>
          <p:cNvSpPr/>
          <p:nvPr/>
        </p:nvSpPr>
        <p:spPr>
          <a:xfrm>
            <a:off x="5639772" y="5409812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支撑层</a:t>
            </a:r>
          </a:p>
        </p:txBody>
      </p:sp>
      <p:sp>
        <p:nvSpPr>
          <p:cNvPr id="38" name="任意多边形 37"/>
          <p:cNvSpPr/>
          <p:nvPr/>
        </p:nvSpPr>
        <p:spPr>
          <a:xfrm>
            <a:off x="6047406" y="1739410"/>
            <a:ext cx="1393372" cy="406400"/>
          </a:xfrm>
          <a:custGeom>
            <a:avLst/>
            <a:gdLst>
              <a:gd name="connsiteX0" fmla="*/ 0 w 1393372"/>
              <a:gd name="connsiteY0" fmla="*/ 406400 h 406400"/>
              <a:gd name="connsiteX1" fmla="*/ 406400 w 1393372"/>
              <a:gd name="connsiteY1" fmla="*/ 0 h 406400"/>
              <a:gd name="connsiteX2" fmla="*/ 1393372 w 1393372"/>
              <a:gd name="connsiteY2" fmla="*/ 0 h 40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93372" h="406400">
                <a:moveTo>
                  <a:pt x="0" y="406400"/>
                </a:moveTo>
                <a:lnTo>
                  <a:pt x="406400" y="0"/>
                </a:lnTo>
                <a:lnTo>
                  <a:pt x="1393372" y="0"/>
                </a:lnTo>
              </a:path>
            </a:pathLst>
          </a:custGeom>
          <a:noFill/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任意多边形 38"/>
          <p:cNvSpPr/>
          <p:nvPr/>
        </p:nvSpPr>
        <p:spPr>
          <a:xfrm flipH="1">
            <a:off x="3713950" y="3732506"/>
            <a:ext cx="1393372" cy="406400"/>
          </a:xfrm>
          <a:custGeom>
            <a:avLst/>
            <a:gdLst>
              <a:gd name="connsiteX0" fmla="*/ 0 w 1393372"/>
              <a:gd name="connsiteY0" fmla="*/ 406400 h 406400"/>
              <a:gd name="connsiteX1" fmla="*/ 406400 w 1393372"/>
              <a:gd name="connsiteY1" fmla="*/ 0 h 406400"/>
              <a:gd name="connsiteX2" fmla="*/ 1393372 w 1393372"/>
              <a:gd name="connsiteY2" fmla="*/ 0 h 40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93372" h="406400">
                <a:moveTo>
                  <a:pt x="0" y="406400"/>
                </a:moveTo>
                <a:lnTo>
                  <a:pt x="406400" y="0"/>
                </a:lnTo>
                <a:lnTo>
                  <a:pt x="1393372" y="0"/>
                </a:lnTo>
              </a:path>
            </a:pathLst>
          </a:custGeom>
          <a:noFill/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任意多边形 39"/>
          <p:cNvSpPr/>
          <p:nvPr/>
        </p:nvSpPr>
        <p:spPr>
          <a:xfrm>
            <a:off x="7399917" y="5182619"/>
            <a:ext cx="1393372" cy="406400"/>
          </a:xfrm>
          <a:custGeom>
            <a:avLst/>
            <a:gdLst>
              <a:gd name="connsiteX0" fmla="*/ 0 w 1393372"/>
              <a:gd name="connsiteY0" fmla="*/ 406400 h 406400"/>
              <a:gd name="connsiteX1" fmla="*/ 406400 w 1393372"/>
              <a:gd name="connsiteY1" fmla="*/ 0 h 406400"/>
              <a:gd name="connsiteX2" fmla="*/ 1393372 w 1393372"/>
              <a:gd name="connsiteY2" fmla="*/ 0 h 40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93372" h="406400">
                <a:moveTo>
                  <a:pt x="0" y="406400"/>
                </a:moveTo>
                <a:lnTo>
                  <a:pt x="406400" y="0"/>
                </a:lnTo>
                <a:lnTo>
                  <a:pt x="1393372" y="0"/>
                </a:lnTo>
              </a:path>
            </a:pathLst>
          </a:custGeom>
          <a:noFill/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0" y="6581033"/>
            <a:ext cx="12192000" cy="276965"/>
          </a:xfrm>
          <a:prstGeom prst="rect">
            <a:avLst/>
          </a:prstGeom>
          <a:solidFill>
            <a:srgbClr val="724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4201</Words>
  <Application>Microsoft Office PowerPoint</Application>
  <PresentationFormat>宽屏</PresentationFormat>
  <Paragraphs>722</Paragraphs>
  <Slides>53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53</vt:i4>
      </vt:variant>
    </vt:vector>
  </HeadingPairs>
  <TitlesOfParts>
    <vt:vector size="63" baseType="lpstr">
      <vt:lpstr>Adobe Gothic Std B</vt:lpstr>
      <vt:lpstr>迷你简水滴</vt:lpstr>
      <vt:lpstr>迷你简准圆</vt:lpstr>
      <vt:lpstr>微软雅黑</vt:lpstr>
      <vt:lpstr>Arial</vt:lpstr>
      <vt:lpstr>Calibri</vt:lpstr>
      <vt:lpstr>Calibri Light</vt:lpstr>
      <vt:lpstr>FrankRuehl</vt:lpstr>
      <vt:lpstr>Wingdings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155</cp:revision>
  <dcterms:created xsi:type="dcterms:W3CDTF">2017-03-09T03:14:00Z</dcterms:created>
  <dcterms:modified xsi:type="dcterms:W3CDTF">2021-01-05T14:09:14Z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