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  <p15:guide id="3" pos="189">
          <p15:clr>
            <a:srgbClr val="A4A3A4"/>
          </p15:clr>
        </p15:guide>
        <p15:guide id="4" pos="529">
          <p15:clr>
            <a:srgbClr val="A4A3A4"/>
          </p15:clr>
        </p15:guide>
        <p15:guide id="5" orient="horz" pos="1434">
          <p15:clr>
            <a:srgbClr val="A4A3A4"/>
          </p15:clr>
        </p15:guide>
        <p15:guide id="6" pos="1459">
          <p15:clr>
            <a:srgbClr val="A4A3A4"/>
          </p15:clr>
        </p15:guide>
        <p15:guide id="7" pos="5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6B"/>
    <a:srgbClr val="9D591A"/>
    <a:srgbClr val="103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72" y="84"/>
      </p:cViewPr>
      <p:guideLst>
        <p:guide orient="horz" pos="2137"/>
        <p:guide pos="3840"/>
        <p:guide pos="189"/>
        <p:guide pos="529"/>
        <p:guide orient="horz" pos="1434"/>
        <p:guide pos="1459"/>
        <p:guide pos="5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C63C7-68C7-4B4E-9354-3C16AD1CB616}" type="doc">
      <dgm:prSet loTypeId="urn:microsoft.com/office/officeart/2005/8/layout/vList5" loCatId="list" qsTypeId="urn:microsoft.com/office/officeart/2005/8/quickstyle/simple1#14" qsCatId="simple" csTypeId="urn:microsoft.com/office/officeart/2005/8/colors/accent1_1#1" csCatId="accent1" phldr="1"/>
      <dgm:spPr/>
      <dgm:t>
        <a:bodyPr/>
        <a:lstStyle/>
        <a:p>
          <a:endParaRPr lang="zh-CN" altLang="en-US"/>
        </a:p>
      </dgm:t>
    </dgm:pt>
    <dgm:pt modelId="{58EC1E95-5601-4AF4-A396-9E50BF3D77FE}">
      <dgm:prSet phldrT="[文本]"/>
      <dgm:spPr>
        <a:solidFill>
          <a:schemeClr val="accent1">
            <a:lumMod val="40000"/>
            <a:lumOff val="60000"/>
          </a:schemeClr>
        </a:solidFill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b="1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具体</a:t>
          </a:r>
        </a:p>
      </dgm:t>
    </dgm:pt>
    <dgm:pt modelId="{A307C9C9-9A8B-4648-84A3-713A4D4157A1}" type="parTrans" cxnId="{6492B534-24A6-47E2-8C9F-E752E34E364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3E6C15B-B6B2-4217-A75F-0E0857FBF1B7}" type="sibTrans" cxnId="{6492B534-24A6-47E2-8C9F-E752E34E364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66A5D4-B38F-4A05-BA5D-A18B66BBC2C7}">
      <dgm:prSet phldrT="[文本]" custT="1"/>
      <dgm:spPr>
        <a:noFill/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不能太高也不能太低</a:t>
          </a:r>
        </a:p>
      </dgm:t>
    </dgm:pt>
    <dgm:pt modelId="{961D417F-9BDF-4850-87DC-CAA4DD07A312}" type="parTrans" cxnId="{85E35838-7420-4B69-B06F-31C4765620D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FCE0C9-7B85-4F91-BCC8-9B3AD4FBD1AA}" type="sibTrans" cxnId="{85E35838-7420-4B69-B06F-31C4765620D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7D0249-2D17-4792-A416-928F6428118F}">
      <dgm:prSet phldrT="[文本]"/>
      <dgm:spPr>
        <a:solidFill>
          <a:schemeClr val="accent1">
            <a:lumMod val="40000"/>
            <a:lumOff val="60000"/>
          </a:schemeClr>
        </a:solidFill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b="1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搭配</a:t>
          </a:r>
        </a:p>
      </dgm:t>
    </dgm:pt>
    <dgm:pt modelId="{986F9748-D700-4A7E-A2B9-BA277D638544}" type="parTrans" cxnId="{FBCC65C2-BCB7-4819-9521-C73E29D6BC0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8CE408-824A-4D83-A3CF-18C88F847AC8}" type="sibTrans" cxnId="{FBCC65C2-BCB7-4819-9521-C73E29D6BC0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E58A94D-69FD-418A-BCEF-EE80B4E7DAD6}">
      <dgm:prSet phldrT="[文本]" custT="1"/>
      <dgm:spPr>
        <a:noFill/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长期目标搭配短期目标</a:t>
          </a:r>
        </a:p>
      </dgm:t>
    </dgm:pt>
    <dgm:pt modelId="{861A6FC7-D24C-483F-9187-FD88B3B79582}" type="parTrans" cxnId="{160BD984-C4C0-4943-8533-E75705798CD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233F3F-A22B-4000-B477-FFB227572B31}" type="sibTrans" cxnId="{160BD984-C4C0-4943-8533-E75705798CD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A6C69D-6A3D-486B-B2ED-1994755419BA}">
      <dgm:prSet phldrT="[文本]"/>
      <dgm:spPr>
        <a:solidFill>
          <a:schemeClr val="accent1">
            <a:lumMod val="40000"/>
            <a:lumOff val="60000"/>
          </a:schemeClr>
        </a:solidFill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b="1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限量</a:t>
          </a:r>
        </a:p>
      </dgm:t>
    </dgm:pt>
    <dgm:pt modelId="{8CA52D4C-7DCC-4FCD-AA2A-C0691D74FD80}" type="parTrans" cxnId="{EA355A70-7CFC-44C0-BCCE-119CEC58A807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2FBDCC0-668F-4C65-BC7D-C8AB317826A8}" type="sibTrans" cxnId="{EA355A70-7CFC-44C0-BCCE-119CEC58A807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F9C44F-AF1C-4958-B6FD-AFAD14C1D419}">
      <dgm:prSet phldrT="[文本]" custT="1"/>
      <dgm:spPr>
        <a:noFill/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每次仅限三件事</a:t>
          </a:r>
        </a:p>
      </dgm:t>
    </dgm:pt>
    <dgm:pt modelId="{53002AC2-67DE-41FF-9E56-152B88EFA0B6}" type="parTrans" cxnId="{CA157A58-724E-4A60-B9D9-026789CB833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8515C6-61F9-4299-8281-17957CD15866}" type="sibTrans" cxnId="{CA157A58-724E-4A60-B9D9-026789CB833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B85E922-87F6-490E-AA1D-C17F37E2087D}">
      <dgm:prSet/>
      <dgm:spPr>
        <a:solidFill>
          <a:schemeClr val="accent1">
            <a:lumMod val="40000"/>
            <a:lumOff val="60000"/>
          </a:schemeClr>
        </a:solidFill>
        <a:ln w="31750">
          <a:solidFill>
            <a:schemeClr val="bg1"/>
          </a:solidFill>
          <a:prstDash val="sysDash"/>
        </a:ln>
      </dgm:spPr>
      <dgm:t>
        <a:bodyPr/>
        <a:lstStyle/>
        <a:p>
          <a:r>
            <a:rPr lang="zh-CN" altLang="en-US" b="1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渐进</a:t>
          </a:r>
        </a:p>
      </dgm:t>
    </dgm:pt>
    <dgm:pt modelId="{85245B38-5964-4C61-8564-D00084D29342}" type="parTrans" cxnId="{F26CA684-3EED-43D1-94DD-012BDE0DF762}">
      <dgm:prSet/>
      <dgm:spPr/>
      <dgm:t>
        <a:bodyPr/>
        <a:lstStyle/>
        <a:p>
          <a:endParaRPr lang="zh-CN" altLang="en-US"/>
        </a:p>
      </dgm:t>
    </dgm:pt>
    <dgm:pt modelId="{2E925A8B-EFEB-4E64-974D-4F1C1620CE7B}" type="sibTrans" cxnId="{F26CA684-3EED-43D1-94DD-012BDE0DF762}">
      <dgm:prSet/>
      <dgm:spPr/>
      <dgm:t>
        <a:bodyPr/>
        <a:lstStyle/>
        <a:p>
          <a:endParaRPr lang="zh-CN" altLang="en-US"/>
        </a:p>
      </dgm:t>
    </dgm:pt>
    <dgm:pt modelId="{56D193C7-F2FE-4493-92BF-85BD9AE7299F}" type="pres">
      <dgm:prSet presAssocID="{945C63C7-68C7-4B4E-9354-3C16AD1CB616}" presName="Name0" presStyleCnt="0">
        <dgm:presLayoutVars>
          <dgm:dir/>
          <dgm:animLvl val="lvl"/>
          <dgm:resizeHandles val="exact"/>
        </dgm:presLayoutVars>
      </dgm:prSet>
      <dgm:spPr/>
    </dgm:pt>
    <dgm:pt modelId="{30B9969F-E071-4514-952D-C7FB1251D239}" type="pres">
      <dgm:prSet presAssocID="{58EC1E95-5601-4AF4-A396-9E50BF3D77FE}" presName="linNode" presStyleCnt="0"/>
      <dgm:spPr/>
    </dgm:pt>
    <dgm:pt modelId="{55CC62F2-6793-4145-A1D3-9023B3E76E50}" type="pres">
      <dgm:prSet presAssocID="{58EC1E95-5601-4AF4-A396-9E50BF3D77FE}" presName="parentText" presStyleLbl="node1" presStyleIdx="0" presStyleCnt="4" custLinFactNeighborX="-19159" custLinFactNeighborY="-42808">
        <dgm:presLayoutVars>
          <dgm:chMax val="1"/>
          <dgm:bulletEnabled val="1"/>
        </dgm:presLayoutVars>
      </dgm:prSet>
      <dgm:spPr/>
    </dgm:pt>
    <dgm:pt modelId="{3421E1A1-D50F-4EB9-8B9B-A8A8F5833160}" type="pres">
      <dgm:prSet presAssocID="{58EC1E95-5601-4AF4-A396-9E50BF3D77FE}" presName="descendantText" presStyleLbl="alignAccFollowNode1" presStyleIdx="0" presStyleCnt="3">
        <dgm:presLayoutVars>
          <dgm:bulletEnabled val="1"/>
        </dgm:presLayoutVars>
      </dgm:prSet>
      <dgm:spPr/>
    </dgm:pt>
    <dgm:pt modelId="{90A02BDB-BD79-4EDA-B380-88822573AB00}" type="pres">
      <dgm:prSet presAssocID="{73E6C15B-B6B2-4217-A75F-0E0857FBF1B7}" presName="sp" presStyleCnt="0"/>
      <dgm:spPr/>
    </dgm:pt>
    <dgm:pt modelId="{C30DB427-475B-403D-A632-5CC7A0F6FF35}" type="pres">
      <dgm:prSet presAssocID="{1F7D0249-2D17-4792-A416-928F6428118F}" presName="linNode" presStyleCnt="0"/>
      <dgm:spPr/>
    </dgm:pt>
    <dgm:pt modelId="{FF6A1C04-1AA7-473A-A853-E6AD711ECD93}" type="pres">
      <dgm:prSet presAssocID="{1F7D0249-2D17-4792-A416-928F6428118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5A2A188-3F3A-4E21-8A16-7541B900CCD9}" type="pres">
      <dgm:prSet presAssocID="{1F7D0249-2D17-4792-A416-928F6428118F}" presName="descendantText" presStyleLbl="alignAccFollowNode1" presStyleIdx="1" presStyleCnt="3">
        <dgm:presLayoutVars>
          <dgm:bulletEnabled val="1"/>
        </dgm:presLayoutVars>
      </dgm:prSet>
      <dgm:spPr/>
    </dgm:pt>
    <dgm:pt modelId="{BF8E56DC-B9CB-4800-ABFD-CC37909FA738}" type="pres">
      <dgm:prSet presAssocID="{BD8CE408-824A-4D83-A3CF-18C88F847AC8}" presName="sp" presStyleCnt="0"/>
      <dgm:spPr/>
    </dgm:pt>
    <dgm:pt modelId="{DC4BA2A5-3C37-41EA-B7BE-E97BDB6D943B}" type="pres">
      <dgm:prSet presAssocID="{81A6C69D-6A3D-486B-B2ED-1994755419BA}" presName="linNode" presStyleCnt="0"/>
      <dgm:spPr/>
    </dgm:pt>
    <dgm:pt modelId="{E4565775-8E8E-4740-B0C3-CE27023F3B2D}" type="pres">
      <dgm:prSet presAssocID="{81A6C69D-6A3D-486B-B2ED-1994755419B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441F7B6-1D18-455E-A6FF-AE5114E03832}" type="pres">
      <dgm:prSet presAssocID="{81A6C69D-6A3D-486B-B2ED-1994755419BA}" presName="descendantText" presStyleLbl="alignAccFollowNode1" presStyleIdx="2" presStyleCnt="3">
        <dgm:presLayoutVars>
          <dgm:bulletEnabled val="1"/>
        </dgm:presLayoutVars>
      </dgm:prSet>
      <dgm:spPr/>
    </dgm:pt>
    <dgm:pt modelId="{01C1416C-FF26-43A3-94FC-E374D305D33A}" type="pres">
      <dgm:prSet presAssocID="{72FBDCC0-668F-4C65-BC7D-C8AB317826A8}" presName="sp" presStyleCnt="0"/>
      <dgm:spPr/>
    </dgm:pt>
    <dgm:pt modelId="{E8F7774A-357A-4569-843F-7C513D294118}" type="pres">
      <dgm:prSet presAssocID="{8B85E922-87F6-490E-AA1D-C17F37E2087D}" presName="linNode" presStyleCnt="0"/>
      <dgm:spPr/>
    </dgm:pt>
    <dgm:pt modelId="{A0E6ED44-A3B7-4EF9-961A-6A7C1E6A8DC0}" type="pres">
      <dgm:prSet presAssocID="{8B85E922-87F6-490E-AA1D-C17F37E2087D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8ED74C1F-55DD-40AC-AA40-A1018ADC37B7}" type="presOf" srcId="{8B85E922-87F6-490E-AA1D-C17F37E2087D}" destId="{A0E6ED44-A3B7-4EF9-961A-6A7C1E6A8DC0}" srcOrd="0" destOrd="0" presId="urn:microsoft.com/office/officeart/2005/8/layout/vList5"/>
    <dgm:cxn modelId="{6492B534-24A6-47E2-8C9F-E752E34E3645}" srcId="{945C63C7-68C7-4B4E-9354-3C16AD1CB616}" destId="{58EC1E95-5601-4AF4-A396-9E50BF3D77FE}" srcOrd="0" destOrd="0" parTransId="{A307C9C9-9A8B-4648-84A3-713A4D4157A1}" sibTransId="{73E6C15B-B6B2-4217-A75F-0E0857FBF1B7}"/>
    <dgm:cxn modelId="{85E35838-7420-4B69-B06F-31C4765620D6}" srcId="{58EC1E95-5601-4AF4-A396-9E50BF3D77FE}" destId="{EE66A5D4-B38F-4A05-BA5D-A18B66BBC2C7}" srcOrd="0" destOrd="0" parTransId="{961D417F-9BDF-4850-87DC-CAA4DD07A312}" sibTransId="{AAFCE0C9-7B85-4F91-BCC8-9B3AD4FBD1AA}"/>
    <dgm:cxn modelId="{3E72184C-80BD-472C-9195-7D2174127687}" type="presOf" srcId="{58EC1E95-5601-4AF4-A396-9E50BF3D77FE}" destId="{55CC62F2-6793-4145-A1D3-9023B3E76E50}" srcOrd="0" destOrd="0" presId="urn:microsoft.com/office/officeart/2005/8/layout/vList5"/>
    <dgm:cxn modelId="{EA355A70-7CFC-44C0-BCCE-119CEC58A807}" srcId="{945C63C7-68C7-4B4E-9354-3C16AD1CB616}" destId="{81A6C69D-6A3D-486B-B2ED-1994755419BA}" srcOrd="2" destOrd="0" parTransId="{8CA52D4C-7DCC-4FCD-AA2A-C0691D74FD80}" sibTransId="{72FBDCC0-668F-4C65-BC7D-C8AB317826A8}"/>
    <dgm:cxn modelId="{CA157A58-724E-4A60-B9D9-026789CB833F}" srcId="{81A6C69D-6A3D-486B-B2ED-1994755419BA}" destId="{9CF9C44F-AF1C-4958-B6FD-AFAD14C1D419}" srcOrd="0" destOrd="0" parTransId="{53002AC2-67DE-41FF-9E56-152B88EFA0B6}" sibTransId="{C98515C6-61F9-4299-8281-17957CD15866}"/>
    <dgm:cxn modelId="{F26CA684-3EED-43D1-94DD-012BDE0DF762}" srcId="{945C63C7-68C7-4B4E-9354-3C16AD1CB616}" destId="{8B85E922-87F6-490E-AA1D-C17F37E2087D}" srcOrd="3" destOrd="0" parTransId="{85245B38-5964-4C61-8564-D00084D29342}" sibTransId="{2E925A8B-EFEB-4E64-974D-4F1C1620CE7B}"/>
    <dgm:cxn modelId="{160BD984-C4C0-4943-8533-E75705798CDF}" srcId="{1F7D0249-2D17-4792-A416-928F6428118F}" destId="{7E58A94D-69FD-418A-BCEF-EE80B4E7DAD6}" srcOrd="0" destOrd="0" parTransId="{861A6FC7-D24C-483F-9187-FD88B3B79582}" sibTransId="{2C233F3F-A22B-4000-B477-FFB227572B31}"/>
    <dgm:cxn modelId="{09A3BAAB-3021-449F-B630-E1B7AFF49E98}" type="presOf" srcId="{1F7D0249-2D17-4792-A416-928F6428118F}" destId="{FF6A1C04-1AA7-473A-A853-E6AD711ECD93}" srcOrd="0" destOrd="0" presId="urn:microsoft.com/office/officeart/2005/8/layout/vList5"/>
    <dgm:cxn modelId="{BB1213BA-2C7E-4DD3-985D-EA84195F8535}" type="presOf" srcId="{945C63C7-68C7-4B4E-9354-3C16AD1CB616}" destId="{56D193C7-F2FE-4493-92BF-85BD9AE7299F}" srcOrd="0" destOrd="0" presId="urn:microsoft.com/office/officeart/2005/8/layout/vList5"/>
    <dgm:cxn modelId="{01CD81BA-B1E4-41B3-9F0A-D611488B8117}" type="presOf" srcId="{EE66A5D4-B38F-4A05-BA5D-A18B66BBC2C7}" destId="{3421E1A1-D50F-4EB9-8B9B-A8A8F5833160}" srcOrd="0" destOrd="0" presId="urn:microsoft.com/office/officeart/2005/8/layout/vList5"/>
    <dgm:cxn modelId="{FBCC65C2-BCB7-4819-9521-C73E29D6BC09}" srcId="{945C63C7-68C7-4B4E-9354-3C16AD1CB616}" destId="{1F7D0249-2D17-4792-A416-928F6428118F}" srcOrd="1" destOrd="0" parTransId="{986F9748-D700-4A7E-A2B9-BA277D638544}" sibTransId="{BD8CE408-824A-4D83-A3CF-18C88F847AC8}"/>
    <dgm:cxn modelId="{D8A8F6CF-D876-4CF8-8B86-B45405B0E50F}" type="presOf" srcId="{7E58A94D-69FD-418A-BCEF-EE80B4E7DAD6}" destId="{85A2A188-3F3A-4E21-8A16-7541B900CCD9}" srcOrd="0" destOrd="0" presId="urn:microsoft.com/office/officeart/2005/8/layout/vList5"/>
    <dgm:cxn modelId="{2785BAE3-76BD-4CDB-9EDA-BFF0E0B7BE26}" type="presOf" srcId="{81A6C69D-6A3D-486B-B2ED-1994755419BA}" destId="{E4565775-8E8E-4740-B0C3-CE27023F3B2D}" srcOrd="0" destOrd="0" presId="urn:microsoft.com/office/officeart/2005/8/layout/vList5"/>
    <dgm:cxn modelId="{029FEFEE-6F3C-4D66-BE14-7AAC06BB36E2}" type="presOf" srcId="{9CF9C44F-AF1C-4958-B6FD-AFAD14C1D419}" destId="{2441F7B6-1D18-455E-A6FF-AE5114E03832}" srcOrd="0" destOrd="0" presId="urn:microsoft.com/office/officeart/2005/8/layout/vList5"/>
    <dgm:cxn modelId="{3AC13458-38BF-4150-98C2-328A8DBD0AD8}" type="presParOf" srcId="{56D193C7-F2FE-4493-92BF-85BD9AE7299F}" destId="{30B9969F-E071-4514-952D-C7FB1251D239}" srcOrd="0" destOrd="0" presId="urn:microsoft.com/office/officeart/2005/8/layout/vList5"/>
    <dgm:cxn modelId="{EDA1B280-3252-4A8D-A782-8BF7E9CE206C}" type="presParOf" srcId="{30B9969F-E071-4514-952D-C7FB1251D239}" destId="{55CC62F2-6793-4145-A1D3-9023B3E76E50}" srcOrd="0" destOrd="0" presId="urn:microsoft.com/office/officeart/2005/8/layout/vList5"/>
    <dgm:cxn modelId="{691B99E2-FE4F-4741-B8C0-D90B86CF1E0F}" type="presParOf" srcId="{30B9969F-E071-4514-952D-C7FB1251D239}" destId="{3421E1A1-D50F-4EB9-8B9B-A8A8F5833160}" srcOrd="1" destOrd="0" presId="urn:microsoft.com/office/officeart/2005/8/layout/vList5"/>
    <dgm:cxn modelId="{9DCC3093-5DBD-497E-80C1-2B3C583AC8FB}" type="presParOf" srcId="{56D193C7-F2FE-4493-92BF-85BD9AE7299F}" destId="{90A02BDB-BD79-4EDA-B380-88822573AB00}" srcOrd="1" destOrd="0" presId="urn:microsoft.com/office/officeart/2005/8/layout/vList5"/>
    <dgm:cxn modelId="{A09E551A-801F-4F50-8274-3D938305B91C}" type="presParOf" srcId="{56D193C7-F2FE-4493-92BF-85BD9AE7299F}" destId="{C30DB427-475B-403D-A632-5CC7A0F6FF35}" srcOrd="2" destOrd="0" presId="urn:microsoft.com/office/officeart/2005/8/layout/vList5"/>
    <dgm:cxn modelId="{746A8D91-DEB9-4C13-9BD8-AB561FE226DE}" type="presParOf" srcId="{C30DB427-475B-403D-A632-5CC7A0F6FF35}" destId="{FF6A1C04-1AA7-473A-A853-E6AD711ECD93}" srcOrd="0" destOrd="0" presId="urn:microsoft.com/office/officeart/2005/8/layout/vList5"/>
    <dgm:cxn modelId="{BEB8493F-3545-4394-92F5-001956E8282F}" type="presParOf" srcId="{C30DB427-475B-403D-A632-5CC7A0F6FF35}" destId="{85A2A188-3F3A-4E21-8A16-7541B900CCD9}" srcOrd="1" destOrd="0" presId="urn:microsoft.com/office/officeart/2005/8/layout/vList5"/>
    <dgm:cxn modelId="{9347DA0C-141F-41A4-B3DC-791A0D52539B}" type="presParOf" srcId="{56D193C7-F2FE-4493-92BF-85BD9AE7299F}" destId="{BF8E56DC-B9CB-4800-ABFD-CC37909FA738}" srcOrd="3" destOrd="0" presId="urn:microsoft.com/office/officeart/2005/8/layout/vList5"/>
    <dgm:cxn modelId="{6C127A16-AB10-4938-93C4-CA39A479F9B2}" type="presParOf" srcId="{56D193C7-F2FE-4493-92BF-85BD9AE7299F}" destId="{DC4BA2A5-3C37-41EA-B7BE-E97BDB6D943B}" srcOrd="4" destOrd="0" presId="urn:microsoft.com/office/officeart/2005/8/layout/vList5"/>
    <dgm:cxn modelId="{5B39CB06-BB09-4259-8D2F-277FD97CCC2C}" type="presParOf" srcId="{DC4BA2A5-3C37-41EA-B7BE-E97BDB6D943B}" destId="{E4565775-8E8E-4740-B0C3-CE27023F3B2D}" srcOrd="0" destOrd="0" presId="urn:microsoft.com/office/officeart/2005/8/layout/vList5"/>
    <dgm:cxn modelId="{350D1542-47FD-482A-A1C6-A762D5E7D976}" type="presParOf" srcId="{DC4BA2A5-3C37-41EA-B7BE-E97BDB6D943B}" destId="{2441F7B6-1D18-455E-A6FF-AE5114E03832}" srcOrd="1" destOrd="0" presId="urn:microsoft.com/office/officeart/2005/8/layout/vList5"/>
    <dgm:cxn modelId="{E8305C15-393C-4995-859B-4364EB30BDA2}" type="presParOf" srcId="{56D193C7-F2FE-4493-92BF-85BD9AE7299F}" destId="{01C1416C-FF26-43A3-94FC-E374D305D33A}" srcOrd="5" destOrd="0" presId="urn:microsoft.com/office/officeart/2005/8/layout/vList5"/>
    <dgm:cxn modelId="{BD5FDB7B-8477-4A80-8CDC-84C50C25EEF6}" type="presParOf" srcId="{56D193C7-F2FE-4493-92BF-85BD9AE7299F}" destId="{E8F7774A-357A-4569-843F-7C513D294118}" srcOrd="6" destOrd="0" presId="urn:microsoft.com/office/officeart/2005/8/layout/vList5"/>
    <dgm:cxn modelId="{CCD10807-135B-4EDC-8106-F470E86E8BEB}" type="presParOf" srcId="{E8F7774A-357A-4569-843F-7C513D294118}" destId="{A0E6ED44-A3B7-4EF9-961A-6A7C1E6A8D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1E1A1-D50F-4EB9-8B9B-A8A8F5833160}">
      <dsp:nvSpPr>
        <dsp:cNvPr id="0" name=""/>
        <dsp:cNvSpPr/>
      </dsp:nvSpPr>
      <dsp:spPr>
        <a:xfrm rot="5400000">
          <a:off x="4498807" y="-1860585"/>
          <a:ext cx="653828" cy="4541855"/>
        </a:xfrm>
        <a:prstGeom prst="round2SameRect">
          <a:avLst/>
        </a:prstGeom>
        <a:noFill/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不能太高也不能太低</a:t>
          </a:r>
        </a:p>
      </dsp:txBody>
      <dsp:txXfrm rot="-5400000">
        <a:off x="2554794" y="115345"/>
        <a:ext cx="4509938" cy="589994"/>
      </dsp:txXfrm>
    </dsp:sp>
    <dsp:sp modelId="{55CC62F2-6793-4145-A1D3-9023B3E76E50}">
      <dsp:nvSpPr>
        <dsp:cNvPr id="0" name=""/>
        <dsp:cNvSpPr/>
      </dsp:nvSpPr>
      <dsp:spPr>
        <a:xfrm>
          <a:off x="0" y="0"/>
          <a:ext cx="2554793" cy="81728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b="1" kern="12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具体</a:t>
          </a:r>
        </a:p>
      </dsp:txBody>
      <dsp:txXfrm>
        <a:off x="39897" y="39897"/>
        <a:ext cx="2474999" cy="737491"/>
      </dsp:txXfrm>
    </dsp:sp>
    <dsp:sp modelId="{85A2A188-3F3A-4E21-8A16-7541B900CCD9}">
      <dsp:nvSpPr>
        <dsp:cNvPr id="0" name=""/>
        <dsp:cNvSpPr/>
      </dsp:nvSpPr>
      <dsp:spPr>
        <a:xfrm rot="5400000">
          <a:off x="4498807" y="-1002436"/>
          <a:ext cx="653828" cy="4541855"/>
        </a:xfrm>
        <a:prstGeom prst="round2SameRect">
          <a:avLst/>
        </a:prstGeom>
        <a:noFill/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长期目标搭配短期目标</a:t>
          </a:r>
        </a:p>
      </dsp:txBody>
      <dsp:txXfrm rot="-5400000">
        <a:off x="2554794" y="973494"/>
        <a:ext cx="4509938" cy="589994"/>
      </dsp:txXfrm>
    </dsp:sp>
    <dsp:sp modelId="{FF6A1C04-1AA7-473A-A853-E6AD711ECD93}">
      <dsp:nvSpPr>
        <dsp:cNvPr id="0" name=""/>
        <dsp:cNvSpPr/>
      </dsp:nvSpPr>
      <dsp:spPr>
        <a:xfrm>
          <a:off x="0" y="859848"/>
          <a:ext cx="2554793" cy="81728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b="1" kern="12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搭配</a:t>
          </a:r>
        </a:p>
      </dsp:txBody>
      <dsp:txXfrm>
        <a:off x="39897" y="899745"/>
        <a:ext cx="2474999" cy="737491"/>
      </dsp:txXfrm>
    </dsp:sp>
    <dsp:sp modelId="{2441F7B6-1D18-455E-A6FF-AE5114E03832}">
      <dsp:nvSpPr>
        <dsp:cNvPr id="0" name=""/>
        <dsp:cNvSpPr/>
      </dsp:nvSpPr>
      <dsp:spPr>
        <a:xfrm rot="5400000">
          <a:off x="4498807" y="-144286"/>
          <a:ext cx="653828" cy="4541855"/>
        </a:xfrm>
        <a:prstGeom prst="round2SameRect">
          <a:avLst/>
        </a:prstGeom>
        <a:noFill/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每次仅限三件事</a:t>
          </a:r>
        </a:p>
      </dsp:txBody>
      <dsp:txXfrm rot="-5400000">
        <a:off x="2554794" y="1831644"/>
        <a:ext cx="4509938" cy="589994"/>
      </dsp:txXfrm>
    </dsp:sp>
    <dsp:sp modelId="{E4565775-8E8E-4740-B0C3-CE27023F3B2D}">
      <dsp:nvSpPr>
        <dsp:cNvPr id="0" name=""/>
        <dsp:cNvSpPr/>
      </dsp:nvSpPr>
      <dsp:spPr>
        <a:xfrm>
          <a:off x="0" y="1717998"/>
          <a:ext cx="2554793" cy="81728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b="1" kern="12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限量</a:t>
          </a:r>
        </a:p>
      </dsp:txBody>
      <dsp:txXfrm>
        <a:off x="39897" y="1757895"/>
        <a:ext cx="2474999" cy="737491"/>
      </dsp:txXfrm>
    </dsp:sp>
    <dsp:sp modelId="{A0E6ED44-A3B7-4EF9-961A-6A7C1E6A8DC0}">
      <dsp:nvSpPr>
        <dsp:cNvPr id="0" name=""/>
        <dsp:cNvSpPr/>
      </dsp:nvSpPr>
      <dsp:spPr>
        <a:xfrm>
          <a:off x="0" y="2576148"/>
          <a:ext cx="2554793" cy="81728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1750" cap="flat" cmpd="sng" algn="ctr">
          <a:solidFill>
            <a:schemeClr val="bg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b="1" kern="12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渐进</a:t>
          </a:r>
        </a:p>
      </dsp:txBody>
      <dsp:txXfrm>
        <a:off x="39897" y="2616045"/>
        <a:ext cx="2474999" cy="737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344EC-7398-480B-B62C-22EEB6A4070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BC79C-7F32-42DF-B3A1-573F776763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C79C-7F32-42DF-B3A1-573F7767637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圆角矩形 4"/>
          <p:cNvSpPr/>
          <p:nvPr userDrawn="1"/>
        </p:nvSpPr>
        <p:spPr>
          <a:xfrm>
            <a:off x="803275" y="5104263"/>
            <a:ext cx="10550525" cy="1351128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838200" y="5254388"/>
            <a:ext cx="10515600" cy="1050878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4400"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43952" y="2705358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41" y="2406707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14513" y="2487613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49922" y="2719006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称赞和训斥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511" y="2420355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20483" y="2501261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43952" y="2705358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41" y="2406707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14513" y="2487613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43952" y="2705358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41" y="2406707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14513" y="2487613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bg>
      <p:bgPr>
        <a:solidFill>
          <a:srgbClr val="AB3C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43952" y="2705358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41" y="2406707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14513" y="2487613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节标题">
    <p:bg>
      <p:bgPr>
        <a:solidFill>
          <a:srgbClr val="AB3C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43952" y="2705358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41" y="2406707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14513" y="2487613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111805" y="2753485"/>
            <a:ext cx="7274257" cy="840230"/>
          </a:xfrm>
        </p:spPr>
        <p:txBody>
          <a:bodyPr wrap="square" anchor="b">
            <a:spAutoFit/>
          </a:bodyPr>
          <a:lstStyle>
            <a:lvl1pPr>
              <a:defRPr sz="540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394" y="2454834"/>
            <a:ext cx="1838359" cy="1458798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3282366" y="2535740"/>
            <a:ext cx="1285875" cy="1274762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Broadway" panose="04040905080B02020502" pitchFamily="82" charset="0"/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</p:spTree>
  </p:cSld>
  <p:clrMapOvr>
    <a:masterClrMapping/>
  </p:clrMapOvr>
  <p:transition advTm="3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quarter" idx="13" hasCustomPrompt="1"/>
          </p:nvPr>
        </p:nvSpPr>
        <p:spPr>
          <a:xfrm>
            <a:off x="-1" y="472842"/>
            <a:ext cx="3581401" cy="972913"/>
          </a:xfrm>
          <a:solidFill>
            <a:schemeClr val="tx1">
              <a:alpha val="40000"/>
            </a:schemeClr>
          </a:solidFill>
        </p:spPr>
        <p:txBody>
          <a:bodyPr wrap="square" lIns="360000" tIns="180000" rIns="288000" bIns="180000" anchor="ctr" anchorCtr="0">
            <a:spAutoFit/>
          </a:bodyPr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</a:lstStyle>
          <a:p>
            <a:pPr lvl="0"/>
            <a:r>
              <a:rPr lang="en-US" altLang="zh-CN" dirty="0"/>
              <a:t>1. </a:t>
            </a:r>
            <a:r>
              <a:rPr lang="zh-CN" altLang="en-US" dirty="0"/>
              <a:t>标题</a:t>
            </a:r>
          </a:p>
        </p:txBody>
      </p:sp>
    </p:spTree>
  </p:cSld>
  <p:clrMapOvr>
    <a:masterClrMapping/>
  </p:clrMapOvr>
  <p:transition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850232" y="-156411"/>
            <a:ext cx="0" cy="7218948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3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圆角矩形 4"/>
          <p:cNvSpPr/>
          <p:nvPr userDrawn="1"/>
        </p:nvSpPr>
        <p:spPr>
          <a:xfrm>
            <a:off x="803275" y="5104263"/>
            <a:ext cx="10550525" cy="1351128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838200" y="5254388"/>
            <a:ext cx="10515600" cy="1050878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4400"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圆角矩形 4"/>
          <p:cNvSpPr/>
          <p:nvPr userDrawn="1"/>
        </p:nvSpPr>
        <p:spPr>
          <a:xfrm>
            <a:off x="803275" y="5104263"/>
            <a:ext cx="10550525" cy="1351128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838200" y="5254388"/>
            <a:ext cx="10515600" cy="1050878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4400"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64776"/>
            <a:ext cx="12192000" cy="9009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719786"/>
            <a:ext cx="10514012" cy="590931"/>
          </a:xfrm>
        </p:spPr>
        <p:txBody>
          <a:bodyPr wrap="square">
            <a:spAutoFit/>
          </a:bodyPr>
          <a:lstStyle>
            <a:lvl1pPr algn="l">
              <a:defRPr sz="3600" baseline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r>
              <a:rPr lang="en-US" altLang="zh-CN" dirty="0"/>
              <a:t>- </a:t>
            </a:r>
            <a:r>
              <a:rPr lang="zh-CN" altLang="en-US" dirty="0"/>
              <a:t>单击此处编辑母版标题样式 </a:t>
            </a:r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854"/>
            <a:ext cx="10515600" cy="3333397"/>
          </a:xfrm>
        </p:spPr>
        <p:txBody>
          <a:bodyPr/>
          <a:lstStyle>
            <a:lvl1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1pPr>
            <a:lvl2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2pPr>
            <a:lvl3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3pPr>
            <a:lvl4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4pPr>
            <a:lvl5pPr>
              <a:lnSpc>
                <a:spcPct val="120000"/>
              </a:lnSpc>
              <a:defRPr>
                <a:latin typeface="方正大黑简体" panose="02010601030101010101" pitchFamily="2" charset="-122"/>
                <a:ea typeface="方正大黑简体" panose="02010601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圆角矩形 4"/>
          <p:cNvSpPr/>
          <p:nvPr userDrawn="1"/>
        </p:nvSpPr>
        <p:spPr>
          <a:xfrm>
            <a:off x="803275" y="5104263"/>
            <a:ext cx="10550525" cy="1351128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838200" y="5254388"/>
            <a:ext cx="10515600" cy="1050878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4400">
                <a:latin typeface="华康俪金黑W8" panose="020B0809000000000000" pitchFamily="49" charset="-122"/>
                <a:ea typeface="华康俪金黑W8" panose="020B0809000000000000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3641-2B42-4E58-8F83-B2472BD182F1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2021/1/5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294C-17F0-4E6A-91E3-3BEAA7635C8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ransition advTm="3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50125" y="2251881"/>
            <a:ext cx="12342125" cy="2715904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35" y="863789"/>
            <a:ext cx="5130422" cy="51304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文本框 10"/>
          <p:cNvSpPr txBox="1"/>
          <p:nvPr/>
        </p:nvSpPr>
        <p:spPr>
          <a:xfrm>
            <a:off x="5403376" y="2776388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rgbClr val="FFFFFF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带人的技术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9626801" y="329601"/>
            <a:ext cx="694208" cy="642322"/>
            <a:chOff x="6832912" y="-358926"/>
            <a:chExt cx="3817571" cy="3532239"/>
          </a:xfrm>
        </p:grpSpPr>
        <p:sp>
          <p:nvSpPr>
            <p:cNvPr id="38" name="任意多边形 37"/>
            <p:cNvSpPr/>
            <p:nvPr/>
          </p:nvSpPr>
          <p:spPr>
            <a:xfrm rot="16200000">
              <a:off x="6128702" y="345284"/>
              <a:ext cx="3532239" cy="2123819"/>
            </a:xfrm>
            <a:custGeom>
              <a:avLst/>
              <a:gdLst>
                <a:gd name="connsiteX0" fmla="*/ 2152631 w 3532239"/>
                <a:gd name="connsiteY0" fmla="*/ 989874 h 2123819"/>
                <a:gd name="connsiteX1" fmla="*/ 2073996 w 3532239"/>
                <a:gd name="connsiteY1" fmla="*/ 1163779 h 2123819"/>
                <a:gd name="connsiteX2" fmla="*/ 1826573 w 3532239"/>
                <a:gd name="connsiteY2" fmla="*/ 1164501 h 2123819"/>
                <a:gd name="connsiteX3" fmla="*/ 1746923 w 3532239"/>
                <a:gd name="connsiteY3" fmla="*/ 991058 h 2123819"/>
                <a:gd name="connsiteX4" fmla="*/ 1757673 w 3532239"/>
                <a:gd name="connsiteY4" fmla="*/ 943948 h 2123819"/>
                <a:gd name="connsiteX5" fmla="*/ 2141870 w 3532239"/>
                <a:gd name="connsiteY5" fmla="*/ 943948 h 2123819"/>
                <a:gd name="connsiteX6" fmla="*/ 2344994 w 3532239"/>
                <a:gd name="connsiteY6" fmla="*/ 1051369 h 2123819"/>
                <a:gd name="connsiteX7" fmla="*/ 2319139 w 3532239"/>
                <a:gd name="connsiteY7" fmla="*/ 941033 h 2123819"/>
                <a:gd name="connsiteX8" fmla="*/ 2319139 w 3532239"/>
                <a:gd name="connsiteY8" fmla="*/ 752990 h 2123819"/>
                <a:gd name="connsiteX9" fmla="*/ 1165720 w 3532239"/>
                <a:gd name="connsiteY9" fmla="*/ 752990 h 2123819"/>
                <a:gd name="connsiteX10" fmla="*/ 1165720 w 3532239"/>
                <a:gd name="connsiteY10" fmla="*/ 943948 h 2123819"/>
                <a:gd name="connsiteX11" fmla="*/ 1594271 w 3532239"/>
                <a:gd name="connsiteY11" fmla="*/ 943948 h 2123819"/>
                <a:gd name="connsiteX12" fmla="*/ 1569243 w 3532239"/>
                <a:gd name="connsiteY12" fmla="*/ 1053635 h 2123819"/>
                <a:gd name="connsiteX13" fmla="*/ 1721541 w 3532239"/>
                <a:gd name="connsiteY13" fmla="*/ 1385275 h 2123819"/>
                <a:gd name="connsiteX14" fmla="*/ 2194636 w 3532239"/>
                <a:gd name="connsiteY14" fmla="*/ 1383893 h 2123819"/>
                <a:gd name="connsiteX15" fmla="*/ 2344994 w 3532239"/>
                <a:gd name="connsiteY15" fmla="*/ 1051369 h 2123819"/>
                <a:gd name="connsiteX16" fmla="*/ 3532239 w 3532239"/>
                <a:gd name="connsiteY16" fmla="*/ 2123819 h 2123819"/>
                <a:gd name="connsiteX17" fmla="*/ 0 w 3532239"/>
                <a:gd name="connsiteY17" fmla="*/ 2123819 h 2123819"/>
                <a:gd name="connsiteX18" fmla="*/ 319635 w 3532239"/>
                <a:gd name="connsiteY18" fmla="*/ 0 h 2123819"/>
                <a:gd name="connsiteX19" fmla="*/ 3212604 w 3532239"/>
                <a:gd name="connsiteY19" fmla="*/ 0 h 212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32239" h="2123819">
                  <a:moveTo>
                    <a:pt x="2152631" y="989874"/>
                  </a:moveTo>
                  <a:cubicBezTo>
                    <a:pt x="2156866" y="1055905"/>
                    <a:pt x="2128601" y="1121625"/>
                    <a:pt x="2073996" y="1163779"/>
                  </a:cubicBezTo>
                  <a:cubicBezTo>
                    <a:pt x="2001188" y="1219985"/>
                    <a:pt x="1899706" y="1220282"/>
                    <a:pt x="1826573" y="1164501"/>
                  </a:cubicBezTo>
                  <a:cubicBezTo>
                    <a:pt x="1771722" y="1122667"/>
                    <a:pt x="1743074" y="1057113"/>
                    <a:pt x="1746923" y="991058"/>
                  </a:cubicBezTo>
                  <a:lnTo>
                    <a:pt x="1757673" y="943948"/>
                  </a:lnTo>
                  <a:lnTo>
                    <a:pt x="2141870" y="943948"/>
                  </a:lnTo>
                  <a:close/>
                  <a:moveTo>
                    <a:pt x="2344994" y="1051369"/>
                  </a:moveTo>
                  <a:lnTo>
                    <a:pt x="2319139" y="941033"/>
                  </a:lnTo>
                  <a:lnTo>
                    <a:pt x="2319139" y="752990"/>
                  </a:lnTo>
                  <a:lnTo>
                    <a:pt x="1165720" y="752990"/>
                  </a:lnTo>
                  <a:lnTo>
                    <a:pt x="1165720" y="943948"/>
                  </a:lnTo>
                  <a:lnTo>
                    <a:pt x="1594271" y="943948"/>
                  </a:lnTo>
                  <a:lnTo>
                    <a:pt x="1569243" y="1053635"/>
                  </a:lnTo>
                  <a:cubicBezTo>
                    <a:pt x="1561884" y="1179938"/>
                    <a:pt x="1616661" y="1305283"/>
                    <a:pt x="1721541" y="1385275"/>
                  </a:cubicBezTo>
                  <a:cubicBezTo>
                    <a:pt x="1861380" y="1491929"/>
                    <a:pt x="2055422" y="1491363"/>
                    <a:pt x="2194636" y="1383893"/>
                  </a:cubicBezTo>
                  <a:cubicBezTo>
                    <a:pt x="2299046" y="1303289"/>
                    <a:pt x="2353090" y="1177627"/>
                    <a:pt x="2344994" y="1051369"/>
                  </a:cubicBezTo>
                  <a:close/>
                  <a:moveTo>
                    <a:pt x="3532239" y="2123819"/>
                  </a:moveTo>
                  <a:lnTo>
                    <a:pt x="0" y="2123819"/>
                  </a:lnTo>
                  <a:lnTo>
                    <a:pt x="319635" y="0"/>
                  </a:lnTo>
                  <a:lnTo>
                    <a:pt x="32126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5" name="任意多边形 54"/>
            <p:cNvSpPr/>
            <p:nvPr/>
          </p:nvSpPr>
          <p:spPr>
            <a:xfrm>
              <a:off x="9085006" y="540383"/>
              <a:ext cx="1275737" cy="1951630"/>
            </a:xfrm>
            <a:custGeom>
              <a:avLst/>
              <a:gdLst>
                <a:gd name="connsiteX0" fmla="*/ 259720 w 1275737"/>
                <a:gd name="connsiteY0" fmla="*/ 122696 h 1951630"/>
                <a:gd name="connsiteX1" fmla="*/ 259720 w 1275737"/>
                <a:gd name="connsiteY1" fmla="*/ 590566 h 1951630"/>
                <a:gd name="connsiteX2" fmla="*/ 727591 w 1275737"/>
                <a:gd name="connsiteY2" fmla="*/ 590567 h 1951630"/>
                <a:gd name="connsiteX3" fmla="*/ 590555 w 1275737"/>
                <a:gd name="connsiteY3" fmla="*/ 259732 h 1951630"/>
                <a:gd name="connsiteX4" fmla="*/ 259720 w 1275737"/>
                <a:gd name="connsiteY4" fmla="*/ 122696 h 1951630"/>
                <a:gd name="connsiteX5" fmla="*/ 0 w 1275737"/>
                <a:gd name="connsiteY5" fmla="*/ 0 h 1951630"/>
                <a:gd name="connsiteX6" fmla="*/ 1275737 w 1275737"/>
                <a:gd name="connsiteY6" fmla="*/ 0 h 1951630"/>
                <a:gd name="connsiteX7" fmla="*/ 1275737 w 1275737"/>
                <a:gd name="connsiteY7" fmla="*/ 1951630 h 1951630"/>
                <a:gd name="connsiteX8" fmla="*/ 0 w 1275737"/>
                <a:gd name="connsiteY8" fmla="*/ 1951630 h 1951630"/>
                <a:gd name="connsiteX9" fmla="*/ 0 w 1275737"/>
                <a:gd name="connsiteY9" fmla="*/ 1743301 h 1951630"/>
                <a:gd name="connsiteX10" fmla="*/ 855407 w 1275737"/>
                <a:gd name="connsiteY10" fmla="*/ 1743301 h 1951630"/>
                <a:gd name="connsiteX11" fmla="*/ 855407 w 1275737"/>
                <a:gd name="connsiteY11" fmla="*/ 1601835 h 1951630"/>
                <a:gd name="connsiteX12" fmla="*/ 0 w 1275737"/>
                <a:gd name="connsiteY12" fmla="*/ 1601835 h 1951630"/>
                <a:gd name="connsiteX13" fmla="*/ 0 w 1275737"/>
                <a:gd name="connsiteY13" fmla="*/ 1432665 h 1951630"/>
                <a:gd name="connsiteX14" fmla="*/ 855407 w 1275737"/>
                <a:gd name="connsiteY14" fmla="*/ 1432665 h 1951630"/>
                <a:gd name="connsiteX15" fmla="*/ 855407 w 1275737"/>
                <a:gd name="connsiteY15" fmla="*/ 1291199 h 1951630"/>
                <a:gd name="connsiteX16" fmla="*/ 0 w 1275737"/>
                <a:gd name="connsiteY16" fmla="*/ 1291199 h 1951630"/>
                <a:gd name="connsiteX17" fmla="*/ 0 w 1275737"/>
                <a:gd name="connsiteY17" fmla="*/ 1091136 h 1951630"/>
                <a:gd name="connsiteX18" fmla="*/ 14963 w 1275737"/>
                <a:gd name="connsiteY18" fmla="*/ 1099257 h 1951630"/>
                <a:gd name="connsiteX19" fmla="*/ 197079 w 1275737"/>
                <a:gd name="connsiteY19" fmla="*/ 1136025 h 1951630"/>
                <a:gd name="connsiteX20" fmla="*/ 664950 w 1275737"/>
                <a:gd name="connsiteY20" fmla="*/ 668154 h 1951630"/>
                <a:gd name="connsiteX21" fmla="*/ 197080 w 1275737"/>
                <a:gd name="connsiteY21" fmla="*/ 668154 h 1951630"/>
                <a:gd name="connsiteX22" fmla="*/ 197079 w 1275737"/>
                <a:gd name="connsiteY22" fmla="*/ 200283 h 1951630"/>
                <a:gd name="connsiteX23" fmla="*/ 14963 w 1275737"/>
                <a:gd name="connsiteY23" fmla="*/ 237051 h 1951630"/>
                <a:gd name="connsiteX24" fmla="*/ 0 w 1275737"/>
                <a:gd name="connsiteY24" fmla="*/ 245172 h 1951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75737" h="1951630">
                  <a:moveTo>
                    <a:pt x="259720" y="122696"/>
                  </a:moveTo>
                  <a:lnTo>
                    <a:pt x="259720" y="590566"/>
                  </a:lnTo>
                  <a:cubicBezTo>
                    <a:pt x="415677" y="590566"/>
                    <a:pt x="571634" y="590567"/>
                    <a:pt x="727591" y="590567"/>
                  </a:cubicBezTo>
                  <a:cubicBezTo>
                    <a:pt x="727591" y="466480"/>
                    <a:pt x="678298" y="347475"/>
                    <a:pt x="590555" y="259732"/>
                  </a:cubicBezTo>
                  <a:cubicBezTo>
                    <a:pt x="502812" y="171989"/>
                    <a:pt x="383807" y="122696"/>
                    <a:pt x="259720" y="122696"/>
                  </a:cubicBezTo>
                  <a:close/>
                  <a:moveTo>
                    <a:pt x="0" y="0"/>
                  </a:moveTo>
                  <a:lnTo>
                    <a:pt x="1275737" y="0"/>
                  </a:lnTo>
                  <a:lnTo>
                    <a:pt x="1275737" y="1951630"/>
                  </a:lnTo>
                  <a:lnTo>
                    <a:pt x="0" y="1951630"/>
                  </a:lnTo>
                  <a:lnTo>
                    <a:pt x="0" y="1743301"/>
                  </a:lnTo>
                  <a:lnTo>
                    <a:pt x="855407" y="1743301"/>
                  </a:lnTo>
                  <a:lnTo>
                    <a:pt x="855407" y="1601835"/>
                  </a:lnTo>
                  <a:lnTo>
                    <a:pt x="0" y="1601835"/>
                  </a:lnTo>
                  <a:lnTo>
                    <a:pt x="0" y="1432665"/>
                  </a:lnTo>
                  <a:lnTo>
                    <a:pt x="855407" y="1432665"/>
                  </a:lnTo>
                  <a:lnTo>
                    <a:pt x="855407" y="1291199"/>
                  </a:lnTo>
                  <a:lnTo>
                    <a:pt x="0" y="1291199"/>
                  </a:lnTo>
                  <a:lnTo>
                    <a:pt x="0" y="1091136"/>
                  </a:lnTo>
                  <a:lnTo>
                    <a:pt x="14963" y="1099257"/>
                  </a:lnTo>
                  <a:cubicBezTo>
                    <a:pt x="70938" y="1122933"/>
                    <a:pt x="132480" y="1136025"/>
                    <a:pt x="197079" y="1136025"/>
                  </a:cubicBezTo>
                  <a:cubicBezTo>
                    <a:pt x="455477" y="1136025"/>
                    <a:pt x="664950" y="926552"/>
                    <a:pt x="664950" y="668154"/>
                  </a:cubicBezTo>
                  <a:lnTo>
                    <a:pt x="197080" y="668154"/>
                  </a:lnTo>
                  <a:cubicBezTo>
                    <a:pt x="197080" y="512197"/>
                    <a:pt x="197079" y="356240"/>
                    <a:pt x="197079" y="200283"/>
                  </a:cubicBezTo>
                  <a:cubicBezTo>
                    <a:pt x="132480" y="200283"/>
                    <a:pt x="70938" y="213375"/>
                    <a:pt x="14963" y="237051"/>
                  </a:cubicBezTo>
                  <a:lnTo>
                    <a:pt x="0" y="2451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9092381" y="265864"/>
              <a:ext cx="1558102" cy="1830842"/>
            </a:xfrm>
            <a:custGeom>
              <a:avLst/>
              <a:gdLst>
                <a:gd name="connsiteX0" fmla="*/ 0 w 1558102"/>
                <a:gd name="connsiteY0" fmla="*/ 0 h 1830842"/>
                <a:gd name="connsiteX1" fmla="*/ 1558102 w 1558102"/>
                <a:gd name="connsiteY1" fmla="*/ 0 h 1830842"/>
                <a:gd name="connsiteX2" fmla="*/ 1558102 w 1558102"/>
                <a:gd name="connsiteY2" fmla="*/ 1830842 h 1830842"/>
                <a:gd name="connsiteX3" fmla="*/ 1374615 w 1558102"/>
                <a:gd name="connsiteY3" fmla="*/ 1830842 h 1830842"/>
                <a:gd name="connsiteX4" fmla="*/ 1374615 w 1558102"/>
                <a:gd name="connsiteY4" fmla="*/ 185080 h 1830842"/>
                <a:gd name="connsiteX5" fmla="*/ 0 w 1558102"/>
                <a:gd name="connsiteY5" fmla="*/ 185080 h 1830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8102" h="1830842">
                  <a:moveTo>
                    <a:pt x="0" y="0"/>
                  </a:moveTo>
                  <a:lnTo>
                    <a:pt x="1558102" y="0"/>
                  </a:lnTo>
                  <a:lnTo>
                    <a:pt x="1558102" y="1830842"/>
                  </a:lnTo>
                  <a:lnTo>
                    <a:pt x="1374615" y="1830842"/>
                  </a:lnTo>
                  <a:lnTo>
                    <a:pt x="1374615" y="185080"/>
                  </a:lnTo>
                  <a:lnTo>
                    <a:pt x="0" y="1850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085006" y="562505"/>
              <a:ext cx="1255594" cy="19516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10321009" y="466096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读书笔记 </a:t>
            </a:r>
            <a:r>
              <a: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51820" y="4967785"/>
            <a:ext cx="0" cy="1890215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373096" y="3884384"/>
            <a:ext cx="554001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汇报人</a:t>
            </a:r>
            <a:r>
              <a:rPr lang="en-US" altLang="zh-CN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:xiazaii</a:t>
            </a:r>
          </a:p>
          <a:p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汇报时间</a:t>
            </a:r>
            <a:r>
              <a:rPr lang="en-US" altLang="zh-CN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:XX</a:t>
            </a:r>
            <a:r>
              <a:rPr lang="zh-CN" altLang="en-US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年ＸＸ月</a:t>
            </a:r>
            <a:endParaRPr lang="zh-CN" altLang="en-US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3" y="500542"/>
            <a:ext cx="7026443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8. </a:t>
            </a:r>
            <a:r>
              <a:rPr lang="zh-CN" altLang="en-US" dirty="0"/>
              <a:t>对不同员工必须因人而异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64920" y="2101111"/>
          <a:ext cx="10622348" cy="421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278">
                <a:tc>
                  <a:txBody>
                    <a:bodyPr/>
                    <a:lstStyle/>
                    <a:p>
                      <a:pPr marL="263525" indent="0" algn="l" defTabSz="914400" rtl="0" eaLnBrk="1" latinLnBrk="0" hangingPunct="1"/>
                      <a:r>
                        <a:rPr lang="zh-CN" altLang="en-US" sz="1600" b="1" kern="1200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员工类型</a:t>
                      </a:r>
                    </a:p>
                  </a:txBody>
                  <a:tcPr marL="9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处理方式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54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年长的员工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摆正位置，勿以主从身份判断，应持“二人只是分工不同，但立场一致”的态度</a:t>
                      </a:r>
                    </a:p>
                    <a:p>
                      <a:pPr marL="180975" indent="-180975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将年长的人视为前辈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726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二度就业的员工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确认有无基本知识和技术，清楚告诉他们该做什么和不该做什么</a:t>
                      </a:r>
                    </a:p>
                    <a:p>
                      <a:pPr marL="180975" indent="-180975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把有经验的员工当作咨询对象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95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有心理落差的新人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说明企业理念与日常业务之间的关系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70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优秀的员工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给予充分信赖，但不能放任不管，要不定期的抽检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95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兼职员工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详细说明工作全貌和人员定位，让他感受工作的价值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95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派遣员工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充分沟通</a:t>
                      </a:r>
                      <a:endParaRPr lang="en-US" altLang="zh-CN" sz="1600" kern="12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95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rgbClr val="27536B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外籍员工</a:t>
                      </a:r>
                    </a:p>
                  </a:txBody>
                  <a:tcPr marL="360000" anchor="ctr"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kern="1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沟通最重要，但不要过度依赖语言，重点放在行为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50125" y="2251881"/>
            <a:ext cx="12342125" cy="2715904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52364" y="-105256"/>
            <a:ext cx="0" cy="2357137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037155" y="327419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rgbClr val="FFFFFF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谢谢观赏</a:t>
            </a:r>
            <a:endParaRPr lang="en-US" altLang="zh-CN" sz="6600" dirty="0">
              <a:solidFill>
                <a:srgbClr val="FFFFFF"/>
              </a:solidFill>
              <a:latin typeface="华康俪金黑W8" panose="020B0809000000000000" pitchFamily="49" charset="-122"/>
              <a:ea typeface="华康俪金黑W8" panose="020B0809000000000000" pitchFamily="49" charset="-122"/>
            </a:endParaRPr>
          </a:p>
        </p:txBody>
      </p:sp>
    </p:spTree>
  </p:cSld>
  <p:clrMapOvr>
    <a:masterClrMapping/>
  </p:clrMapOvr>
  <p:transition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24" y="3810325"/>
            <a:ext cx="3810000" cy="2619375"/>
          </a:xfrm>
          <a:prstGeom prst="rect">
            <a:avLst/>
          </a:prstGeom>
          <a:effectLst/>
        </p:spPr>
      </p:pic>
      <p:sp>
        <p:nvSpPr>
          <p:cNvPr id="4" name="文本框 3"/>
          <p:cNvSpPr txBox="1"/>
          <p:nvPr/>
        </p:nvSpPr>
        <p:spPr>
          <a:xfrm>
            <a:off x="2329840" y="467021"/>
            <a:ext cx="789671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教下属成材的 </a:t>
            </a:r>
            <a:r>
              <a:rPr lang="en-US" altLang="zh-CN" sz="13800" b="1" dirty="0">
                <a:solidFill>
                  <a:schemeClr val="bg1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8</a:t>
            </a:r>
            <a:r>
              <a:rPr lang="en-US" altLang="zh-CN" sz="4000" b="1" dirty="0">
                <a:solidFill>
                  <a:schemeClr val="bg1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 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个必须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839788" y="2492679"/>
            <a:ext cx="9549604" cy="0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16832" y="2683012"/>
            <a:ext cx="49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不懂带人你就自己做到死</a:t>
            </a:r>
          </a:p>
        </p:txBody>
      </p:sp>
    </p:spTree>
  </p:cSld>
  <p:clrMapOvr>
    <a:masterClrMapping/>
  </p:clrMapOvr>
  <p:transition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8939" y="500542"/>
            <a:ext cx="6364706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/>
              <a:t>1. </a:t>
            </a:r>
            <a:r>
              <a:rPr lang="zh-CN" altLang="en-US" sz="4000" dirty="0"/>
              <a:t>教导下属必须关注行为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241456" y="3293437"/>
            <a:ext cx="4145189" cy="2936875"/>
            <a:chOff x="4023405" y="1852613"/>
            <a:chExt cx="4145189" cy="2936875"/>
          </a:xfrm>
        </p:grpSpPr>
        <p:sp>
          <p:nvSpPr>
            <p:cNvPr id="5" name="矩形 4"/>
            <p:cNvSpPr/>
            <p:nvPr/>
          </p:nvSpPr>
          <p:spPr>
            <a:xfrm>
              <a:off x="4023405" y="1852613"/>
              <a:ext cx="4145189" cy="2936875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57421" y="1852854"/>
              <a:ext cx="1277155" cy="1277155"/>
            </a:xfrm>
            <a:custGeom>
              <a:avLst/>
              <a:gdLst>
                <a:gd name="connsiteX0" fmla="*/ 0 w 1277155"/>
                <a:gd name="connsiteY0" fmla="*/ 638578 h 1277155"/>
                <a:gd name="connsiteX1" fmla="*/ 638578 w 1277155"/>
                <a:gd name="connsiteY1" fmla="*/ 0 h 1277155"/>
                <a:gd name="connsiteX2" fmla="*/ 1277156 w 1277155"/>
                <a:gd name="connsiteY2" fmla="*/ 638578 h 1277155"/>
                <a:gd name="connsiteX3" fmla="*/ 638578 w 1277155"/>
                <a:gd name="connsiteY3" fmla="*/ 1277156 h 1277155"/>
                <a:gd name="connsiteX4" fmla="*/ 0 w 1277155"/>
                <a:gd name="connsiteY4" fmla="*/ 638578 h 127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155" h="1277155">
                  <a:moveTo>
                    <a:pt x="0" y="638578"/>
                  </a:moveTo>
                  <a:cubicBezTo>
                    <a:pt x="0" y="285901"/>
                    <a:pt x="285901" y="0"/>
                    <a:pt x="638578" y="0"/>
                  </a:cubicBezTo>
                  <a:cubicBezTo>
                    <a:pt x="991255" y="0"/>
                    <a:pt x="1277156" y="285901"/>
                    <a:pt x="1277156" y="638578"/>
                  </a:cubicBezTo>
                  <a:cubicBezTo>
                    <a:pt x="1277156" y="991255"/>
                    <a:pt x="991255" y="1277156"/>
                    <a:pt x="638578" y="1277156"/>
                  </a:cubicBezTo>
                  <a:cubicBezTo>
                    <a:pt x="285901" y="1277156"/>
                    <a:pt x="0" y="991255"/>
                    <a:pt x="0" y="63857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0">
              <a:solidFill>
                <a:schemeClr val="bg1"/>
              </a:solidFill>
              <a:prstDash val="sysDash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95" tIns="222595" rIns="222595" bIns="222595" numCol="1" spcCol="1270" anchor="ctr" anchorCtr="1">
              <a:noAutofit/>
            </a:bodyPr>
            <a:lstStyle/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b="1" kern="1200" baseline="0" dirty="0">
                  <a:solidFill>
                    <a:srgbClr val="27536B"/>
                  </a:solidFill>
                  <a:latin typeface="Broadway" panose="04040905080B02020502" pitchFamily="82" charset="0"/>
                  <a:ea typeface="华康俪金黑W8" panose="020B0809000000000000" pitchFamily="49" charset="-122"/>
                </a:rPr>
                <a:t>A</a:t>
              </a:r>
            </a:p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kern="1200" baseline="0" dirty="0">
                  <a:solidFill>
                    <a:srgbClr val="27536B"/>
                  </a:solidFill>
                  <a:latin typeface="Arial" panose="020B0604020202020204" pitchFamily="34" charset="0"/>
                  <a:ea typeface="华康俪金黑W8" panose="020B0809000000000000" pitchFamily="49" charset="-122"/>
                </a:rPr>
                <a:t>条件</a:t>
              </a:r>
            </a:p>
          </p:txBody>
        </p:sp>
        <p:sp>
          <p:nvSpPr>
            <p:cNvPr id="7" name="任意多边形 6"/>
            <p:cNvSpPr/>
            <p:nvPr/>
          </p:nvSpPr>
          <p:spPr>
            <a:xfrm rot="3600000">
              <a:off x="6400916" y="3097232"/>
              <a:ext cx="338546" cy="431039"/>
            </a:xfrm>
            <a:custGeom>
              <a:avLst/>
              <a:gdLst>
                <a:gd name="connsiteX0" fmla="*/ 0 w 338546"/>
                <a:gd name="connsiteY0" fmla="*/ 86208 h 431039"/>
                <a:gd name="connsiteX1" fmla="*/ 169273 w 338546"/>
                <a:gd name="connsiteY1" fmla="*/ 86208 h 431039"/>
                <a:gd name="connsiteX2" fmla="*/ 169273 w 338546"/>
                <a:gd name="connsiteY2" fmla="*/ 0 h 431039"/>
                <a:gd name="connsiteX3" fmla="*/ 338546 w 338546"/>
                <a:gd name="connsiteY3" fmla="*/ 215520 h 431039"/>
                <a:gd name="connsiteX4" fmla="*/ 169273 w 338546"/>
                <a:gd name="connsiteY4" fmla="*/ 431039 h 431039"/>
                <a:gd name="connsiteX5" fmla="*/ 169273 w 338546"/>
                <a:gd name="connsiteY5" fmla="*/ 344831 h 431039"/>
                <a:gd name="connsiteX6" fmla="*/ 0 w 338546"/>
                <a:gd name="connsiteY6" fmla="*/ 344831 h 431039"/>
                <a:gd name="connsiteX7" fmla="*/ 0 w 338546"/>
                <a:gd name="connsiteY7" fmla="*/ 86208 h 431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546" h="431039">
                  <a:moveTo>
                    <a:pt x="0" y="86208"/>
                  </a:moveTo>
                  <a:lnTo>
                    <a:pt x="169273" y="86208"/>
                  </a:lnTo>
                  <a:lnTo>
                    <a:pt x="169273" y="0"/>
                  </a:lnTo>
                  <a:lnTo>
                    <a:pt x="338546" y="215520"/>
                  </a:lnTo>
                  <a:lnTo>
                    <a:pt x="169273" y="431039"/>
                  </a:lnTo>
                  <a:lnTo>
                    <a:pt x="169273" y="344831"/>
                  </a:lnTo>
                  <a:lnTo>
                    <a:pt x="0" y="344831"/>
                  </a:lnTo>
                  <a:lnTo>
                    <a:pt x="0" y="8620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6207" rIns="101563" bIns="86208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6415382" y="3512091"/>
              <a:ext cx="1277155" cy="1277155"/>
            </a:xfrm>
            <a:custGeom>
              <a:avLst/>
              <a:gdLst>
                <a:gd name="connsiteX0" fmla="*/ 0 w 1277155"/>
                <a:gd name="connsiteY0" fmla="*/ 638578 h 1277155"/>
                <a:gd name="connsiteX1" fmla="*/ 638578 w 1277155"/>
                <a:gd name="connsiteY1" fmla="*/ 0 h 1277155"/>
                <a:gd name="connsiteX2" fmla="*/ 1277156 w 1277155"/>
                <a:gd name="connsiteY2" fmla="*/ 638578 h 1277155"/>
                <a:gd name="connsiteX3" fmla="*/ 638578 w 1277155"/>
                <a:gd name="connsiteY3" fmla="*/ 1277156 h 1277155"/>
                <a:gd name="connsiteX4" fmla="*/ 0 w 1277155"/>
                <a:gd name="connsiteY4" fmla="*/ 638578 h 127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155" h="1277155">
                  <a:moveTo>
                    <a:pt x="0" y="638578"/>
                  </a:moveTo>
                  <a:cubicBezTo>
                    <a:pt x="0" y="285901"/>
                    <a:pt x="285901" y="0"/>
                    <a:pt x="638578" y="0"/>
                  </a:cubicBezTo>
                  <a:cubicBezTo>
                    <a:pt x="991255" y="0"/>
                    <a:pt x="1277156" y="285901"/>
                    <a:pt x="1277156" y="638578"/>
                  </a:cubicBezTo>
                  <a:cubicBezTo>
                    <a:pt x="1277156" y="991255"/>
                    <a:pt x="991255" y="1277156"/>
                    <a:pt x="638578" y="1277156"/>
                  </a:cubicBezTo>
                  <a:cubicBezTo>
                    <a:pt x="285901" y="1277156"/>
                    <a:pt x="0" y="991255"/>
                    <a:pt x="0" y="63857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0">
              <a:solidFill>
                <a:schemeClr val="bg1"/>
              </a:solidFill>
              <a:prstDash val="sysDash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944198"/>
                <a:satOff val="17568"/>
                <a:lumOff val="2352"/>
                <a:alphaOff val="0"/>
              </a:schemeClr>
            </a:fillRef>
            <a:effectRef idx="3">
              <a:schemeClr val="accent2">
                <a:hueOff val="-944198"/>
                <a:satOff val="17568"/>
                <a:lumOff val="23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95" tIns="222595" rIns="222595" bIns="222595" numCol="1" spcCol="1270" anchor="ctr" anchorCtr="1">
              <a:noAutofit/>
            </a:bodyPr>
            <a:lstStyle/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b="1" kern="1200" baseline="0" dirty="0">
                  <a:solidFill>
                    <a:srgbClr val="27536B"/>
                  </a:solidFill>
                  <a:latin typeface="Broadway" panose="04040905080B02020502" pitchFamily="82" charset="0"/>
                  <a:ea typeface="华康俪金黑W8" panose="020B0809000000000000" pitchFamily="49" charset="-122"/>
                </a:rPr>
                <a:t>B</a:t>
              </a:r>
            </a:p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kern="1200" baseline="0" dirty="0">
                  <a:solidFill>
                    <a:srgbClr val="27536B"/>
                  </a:solidFill>
                  <a:latin typeface="Arial" panose="020B0604020202020204" pitchFamily="34" charset="0"/>
                  <a:ea typeface="华康俪金黑W8" panose="020B0809000000000000" pitchFamily="49" charset="-122"/>
                </a:rPr>
                <a:t>行为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 rot="21600000">
              <a:off x="5936307" y="3935148"/>
              <a:ext cx="338546" cy="431040"/>
            </a:xfrm>
            <a:custGeom>
              <a:avLst/>
              <a:gdLst>
                <a:gd name="connsiteX0" fmla="*/ 0 w 338546"/>
                <a:gd name="connsiteY0" fmla="*/ 86208 h 431039"/>
                <a:gd name="connsiteX1" fmla="*/ 169273 w 338546"/>
                <a:gd name="connsiteY1" fmla="*/ 86208 h 431039"/>
                <a:gd name="connsiteX2" fmla="*/ 169273 w 338546"/>
                <a:gd name="connsiteY2" fmla="*/ 0 h 431039"/>
                <a:gd name="connsiteX3" fmla="*/ 338546 w 338546"/>
                <a:gd name="connsiteY3" fmla="*/ 215520 h 431039"/>
                <a:gd name="connsiteX4" fmla="*/ 169273 w 338546"/>
                <a:gd name="connsiteY4" fmla="*/ 431039 h 431039"/>
                <a:gd name="connsiteX5" fmla="*/ 169273 w 338546"/>
                <a:gd name="connsiteY5" fmla="*/ 344831 h 431039"/>
                <a:gd name="connsiteX6" fmla="*/ 0 w 338546"/>
                <a:gd name="connsiteY6" fmla="*/ 344831 h 431039"/>
                <a:gd name="connsiteX7" fmla="*/ 0 w 338546"/>
                <a:gd name="connsiteY7" fmla="*/ 86208 h 431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546" h="431039">
                  <a:moveTo>
                    <a:pt x="338546" y="344831"/>
                  </a:moveTo>
                  <a:lnTo>
                    <a:pt x="169273" y="344831"/>
                  </a:lnTo>
                  <a:lnTo>
                    <a:pt x="169273" y="431039"/>
                  </a:lnTo>
                  <a:lnTo>
                    <a:pt x="0" y="215519"/>
                  </a:lnTo>
                  <a:lnTo>
                    <a:pt x="169273" y="0"/>
                  </a:lnTo>
                  <a:lnTo>
                    <a:pt x="169273" y="86208"/>
                  </a:lnTo>
                  <a:lnTo>
                    <a:pt x="338546" y="86208"/>
                  </a:lnTo>
                  <a:lnTo>
                    <a:pt x="338546" y="34483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944198"/>
                <a:satOff val="17568"/>
                <a:lumOff val="2352"/>
                <a:alphaOff val="0"/>
              </a:schemeClr>
            </a:fillRef>
            <a:effectRef idx="3">
              <a:schemeClr val="accent2">
                <a:hueOff val="-944198"/>
                <a:satOff val="17568"/>
                <a:lumOff val="23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64" tIns="86209" rIns="0" bIns="86208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499460" y="3512091"/>
              <a:ext cx="1277155" cy="1277155"/>
            </a:xfrm>
            <a:custGeom>
              <a:avLst/>
              <a:gdLst>
                <a:gd name="connsiteX0" fmla="*/ 0 w 1277155"/>
                <a:gd name="connsiteY0" fmla="*/ 638578 h 1277155"/>
                <a:gd name="connsiteX1" fmla="*/ 638578 w 1277155"/>
                <a:gd name="connsiteY1" fmla="*/ 0 h 1277155"/>
                <a:gd name="connsiteX2" fmla="*/ 1277156 w 1277155"/>
                <a:gd name="connsiteY2" fmla="*/ 638578 h 1277155"/>
                <a:gd name="connsiteX3" fmla="*/ 638578 w 1277155"/>
                <a:gd name="connsiteY3" fmla="*/ 1277156 h 1277155"/>
                <a:gd name="connsiteX4" fmla="*/ 0 w 1277155"/>
                <a:gd name="connsiteY4" fmla="*/ 638578 h 127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7155" h="1277155">
                  <a:moveTo>
                    <a:pt x="0" y="638578"/>
                  </a:moveTo>
                  <a:cubicBezTo>
                    <a:pt x="0" y="285901"/>
                    <a:pt x="285901" y="0"/>
                    <a:pt x="638578" y="0"/>
                  </a:cubicBezTo>
                  <a:cubicBezTo>
                    <a:pt x="991255" y="0"/>
                    <a:pt x="1277156" y="285901"/>
                    <a:pt x="1277156" y="638578"/>
                  </a:cubicBezTo>
                  <a:cubicBezTo>
                    <a:pt x="1277156" y="991255"/>
                    <a:pt x="991255" y="1277156"/>
                    <a:pt x="638578" y="1277156"/>
                  </a:cubicBezTo>
                  <a:cubicBezTo>
                    <a:pt x="285901" y="1277156"/>
                    <a:pt x="0" y="991255"/>
                    <a:pt x="0" y="63857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0">
              <a:solidFill>
                <a:schemeClr val="bg1"/>
              </a:solidFill>
              <a:prstDash val="sysDash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888395"/>
                <a:satOff val="35136"/>
                <a:lumOff val="4705"/>
                <a:alphaOff val="0"/>
              </a:schemeClr>
            </a:fillRef>
            <a:effectRef idx="3">
              <a:schemeClr val="accent2">
                <a:hueOff val="-1888395"/>
                <a:satOff val="35136"/>
                <a:lumOff val="47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95" tIns="222595" rIns="222595" bIns="222595" numCol="1" spcCol="1270" anchor="ctr" anchorCtr="1">
              <a:noAutofit/>
            </a:bodyPr>
            <a:lstStyle/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2800" b="1" kern="1200" baseline="0" dirty="0">
                  <a:solidFill>
                    <a:srgbClr val="27536B"/>
                  </a:solidFill>
                  <a:latin typeface="Broadway" panose="04040905080B02020502" pitchFamily="82" charset="0"/>
                  <a:ea typeface="华康俪金黑W8" panose="020B0809000000000000" pitchFamily="49" charset="-122"/>
                </a:rPr>
                <a:t>C</a:t>
              </a:r>
            </a:p>
            <a:p>
              <a:pPr lvl="0" algn="ctr" defTabSz="1244600">
                <a:lnSpc>
                  <a:spcPct val="7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kern="1200" baseline="0" dirty="0">
                  <a:solidFill>
                    <a:srgbClr val="27536B"/>
                  </a:solidFill>
                  <a:latin typeface="Arial" panose="020B0604020202020204" pitchFamily="34" charset="0"/>
                  <a:ea typeface="华康俪金黑W8" panose="020B0809000000000000" pitchFamily="49" charset="-122"/>
                </a:rPr>
                <a:t>结果</a:t>
              </a:r>
            </a:p>
          </p:txBody>
        </p:sp>
        <p:sp>
          <p:nvSpPr>
            <p:cNvPr id="11" name="任意多边形 10"/>
            <p:cNvSpPr/>
            <p:nvPr/>
          </p:nvSpPr>
          <p:spPr>
            <a:xfrm rot="18000000">
              <a:off x="5442954" y="3113828"/>
              <a:ext cx="338546" cy="431039"/>
            </a:xfrm>
            <a:custGeom>
              <a:avLst/>
              <a:gdLst>
                <a:gd name="connsiteX0" fmla="*/ 0 w 338546"/>
                <a:gd name="connsiteY0" fmla="*/ 86208 h 431039"/>
                <a:gd name="connsiteX1" fmla="*/ 169273 w 338546"/>
                <a:gd name="connsiteY1" fmla="*/ 86208 h 431039"/>
                <a:gd name="connsiteX2" fmla="*/ 169273 w 338546"/>
                <a:gd name="connsiteY2" fmla="*/ 0 h 431039"/>
                <a:gd name="connsiteX3" fmla="*/ 338546 w 338546"/>
                <a:gd name="connsiteY3" fmla="*/ 215520 h 431039"/>
                <a:gd name="connsiteX4" fmla="*/ 169273 w 338546"/>
                <a:gd name="connsiteY4" fmla="*/ 431039 h 431039"/>
                <a:gd name="connsiteX5" fmla="*/ 169273 w 338546"/>
                <a:gd name="connsiteY5" fmla="*/ 344831 h 431039"/>
                <a:gd name="connsiteX6" fmla="*/ 0 w 338546"/>
                <a:gd name="connsiteY6" fmla="*/ 344831 h 431039"/>
                <a:gd name="connsiteX7" fmla="*/ 0 w 338546"/>
                <a:gd name="connsiteY7" fmla="*/ 86208 h 431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546" h="431039">
                  <a:moveTo>
                    <a:pt x="0" y="86208"/>
                  </a:moveTo>
                  <a:lnTo>
                    <a:pt x="169273" y="86208"/>
                  </a:lnTo>
                  <a:lnTo>
                    <a:pt x="169273" y="0"/>
                  </a:lnTo>
                  <a:lnTo>
                    <a:pt x="338546" y="215520"/>
                  </a:lnTo>
                  <a:lnTo>
                    <a:pt x="169273" y="431039"/>
                  </a:lnTo>
                  <a:lnTo>
                    <a:pt x="169273" y="344831"/>
                  </a:lnTo>
                  <a:lnTo>
                    <a:pt x="0" y="344831"/>
                  </a:lnTo>
                  <a:lnTo>
                    <a:pt x="0" y="8620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888395"/>
                <a:satOff val="35136"/>
                <a:lumOff val="4705"/>
                <a:alphaOff val="0"/>
              </a:schemeClr>
            </a:fillRef>
            <a:effectRef idx="3">
              <a:schemeClr val="accent2">
                <a:hueOff val="-1888395"/>
                <a:satOff val="35136"/>
                <a:lumOff val="47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86207" rIns="101564" bIns="86208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456801" y="43554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6961751" y="3879224"/>
            <a:ext cx="762000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914251" y="5631824"/>
            <a:ext cx="762000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989951" y="5631824"/>
            <a:ext cx="762000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7694204" y="3437341"/>
            <a:ext cx="3005951" cy="799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0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采取行为之前的环境以及</a:t>
            </a:r>
            <a:endParaRPr lang="en-US" altLang="zh-CN" sz="20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lang="zh-CN" altLang="en-US" sz="20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行为的目的、目标和期限</a:t>
            </a:r>
            <a:endParaRPr lang="en-US" altLang="zh-CN" sz="20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38150" y="5382845"/>
            <a:ext cx="223651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0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行为、发言、举止</a:t>
            </a:r>
            <a:endParaRPr lang="en-US" altLang="zh-CN" sz="20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006259" y="5216325"/>
            <a:ext cx="198002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采取了行动之后</a:t>
            </a:r>
            <a:endParaRPr lang="en-US" altLang="zh-CN" sz="20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环境产生的变化</a:t>
            </a:r>
            <a:endParaRPr lang="zh-CN" altLang="en-US" sz="1400" dirty="0">
              <a:solidFill>
                <a:srgbClr val="27536B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06259" y="2086014"/>
            <a:ext cx="8215024" cy="612645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none" lIns="180000" tIns="90000" rIns="180000" bIns="90000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人类行为的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控制结果可以强化行为</a:t>
            </a:r>
          </a:p>
        </p:txBody>
      </p:sp>
    </p:spTree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3" y="500542"/>
            <a:ext cx="5883442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2. </a:t>
            </a:r>
            <a:r>
              <a:rPr lang="zh-CN" altLang="en-US" dirty="0"/>
              <a:t>教之前必须先沟通好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54649" y="2630467"/>
            <a:ext cx="3055214" cy="61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180000" tIns="90000" rIns="180000" bIns="90000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22703" y="2630466"/>
            <a:ext cx="3050132" cy="61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180000" tIns="90000" rIns="180000" bIns="90000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什么时候？</a:t>
            </a:r>
          </a:p>
        </p:txBody>
      </p:sp>
      <p:cxnSp>
        <p:nvCxnSpPr>
          <p:cNvPr id="7" name="直接连接符 6"/>
          <p:cNvCxnSpPr>
            <a:stCxn id="6" idx="1"/>
            <a:endCxn id="4" idx="3"/>
          </p:cNvCxnSpPr>
          <p:nvPr/>
        </p:nvCxnSpPr>
        <p:spPr>
          <a:xfrm flipH="1">
            <a:off x="4309863" y="2936789"/>
            <a:ext cx="512840" cy="1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385675" y="2630466"/>
            <a:ext cx="3050132" cy="61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180000" tIns="90000" rIns="180000" bIns="90000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怎么做？</a:t>
            </a:r>
          </a:p>
        </p:txBody>
      </p:sp>
      <p:cxnSp>
        <p:nvCxnSpPr>
          <p:cNvPr id="9" name="直接连接符 8"/>
          <p:cNvCxnSpPr>
            <a:stCxn id="8" idx="1"/>
            <a:endCxn id="6" idx="3"/>
          </p:cNvCxnSpPr>
          <p:nvPr/>
        </p:nvCxnSpPr>
        <p:spPr>
          <a:xfrm flipH="1">
            <a:off x="7872835" y="2936789"/>
            <a:ext cx="512840" cy="0"/>
          </a:xfrm>
          <a:prstGeom prst="line">
            <a:avLst/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254649" y="3243111"/>
            <a:ext cx="3055214" cy="2007403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沟通程度与离职率成反比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了解下属的工作动机和目的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建立互信，敞开心扉聊工作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822703" y="3243111"/>
            <a:ext cx="3050132" cy="2007403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1~2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次谈话，充分聆听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每个月几次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5~10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分钟谈话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385675" y="3243111"/>
            <a:ext cx="3050132" cy="2007403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先营造气氛，不要一开口就谈工作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让下属了解你人性化的一面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谈谈自己的失败故事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弧形 11"/>
          <p:cNvSpPr/>
          <p:nvPr/>
        </p:nvSpPr>
        <p:spPr>
          <a:xfrm>
            <a:off x="-1067574" y="2155570"/>
            <a:ext cx="3739567" cy="3998724"/>
          </a:xfrm>
          <a:prstGeom prst="arc">
            <a:avLst>
              <a:gd name="adj1" fmla="val 16244425"/>
              <a:gd name="adj2" fmla="val 5348811"/>
            </a:avLst>
          </a:prstGeom>
          <a:ln w="317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7"/>
          <p:cNvSpPr txBox="1"/>
          <p:nvPr/>
        </p:nvSpPr>
        <p:spPr>
          <a:xfrm>
            <a:off x="318050" y="500542"/>
            <a:ext cx="5895474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3. </a:t>
            </a:r>
            <a:r>
              <a:rPr lang="zh-CN" altLang="en-US" dirty="0"/>
              <a:t>必须准备好教的内容</a:t>
            </a:r>
          </a:p>
        </p:txBody>
      </p:sp>
      <p:sp>
        <p:nvSpPr>
          <p:cNvPr id="6" name="任意多边形 5"/>
          <p:cNvSpPr/>
          <p:nvPr/>
        </p:nvSpPr>
        <p:spPr>
          <a:xfrm>
            <a:off x="2368015" y="2753337"/>
            <a:ext cx="8078692" cy="700798"/>
          </a:xfrm>
          <a:custGeom>
            <a:avLst/>
            <a:gdLst>
              <a:gd name="connsiteX0" fmla="*/ 0 w 6076548"/>
              <a:gd name="connsiteY0" fmla="*/ 0 h 700798"/>
              <a:gd name="connsiteX1" fmla="*/ 6076548 w 6076548"/>
              <a:gd name="connsiteY1" fmla="*/ 0 h 700798"/>
              <a:gd name="connsiteX2" fmla="*/ 6076548 w 6076548"/>
              <a:gd name="connsiteY2" fmla="*/ 700798 h 700798"/>
              <a:gd name="connsiteX3" fmla="*/ 0 w 6076548"/>
              <a:gd name="connsiteY3" fmla="*/ 700798 h 700798"/>
              <a:gd name="connsiteX4" fmla="*/ 0 w 6076548"/>
              <a:gd name="connsiteY4" fmla="*/ 0 h 7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6548" h="700798">
                <a:moveTo>
                  <a:pt x="0" y="0"/>
                </a:moveTo>
                <a:lnTo>
                  <a:pt x="6076548" y="0"/>
                </a:lnTo>
                <a:lnTo>
                  <a:pt x="6076548" y="700798"/>
                </a:lnTo>
                <a:lnTo>
                  <a:pt x="0" y="700798"/>
                </a:lnTo>
                <a:lnTo>
                  <a:pt x="0" y="0"/>
                </a:lnTo>
                <a:close/>
              </a:path>
            </a:pathLst>
          </a:custGeom>
          <a:ln w="31750"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6258" tIns="88900" rIns="88900" bIns="88900" numCol="1" spcCol="1270" anchor="ctr" anchorCtr="0">
            <a:noAutofit/>
          </a:bodyPr>
          <a:lstStyle/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将教的内容分为知识和技术，列出详细清单</a:t>
            </a:r>
            <a:endParaRPr lang="zh-CN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930017" y="2665737"/>
            <a:ext cx="875997" cy="8759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622755" y="3804534"/>
            <a:ext cx="7823951" cy="700798"/>
          </a:xfrm>
          <a:custGeom>
            <a:avLst/>
            <a:gdLst>
              <a:gd name="connsiteX0" fmla="*/ 0 w 5821808"/>
              <a:gd name="connsiteY0" fmla="*/ 0 h 700798"/>
              <a:gd name="connsiteX1" fmla="*/ 5821808 w 5821808"/>
              <a:gd name="connsiteY1" fmla="*/ 0 h 700798"/>
              <a:gd name="connsiteX2" fmla="*/ 5821808 w 5821808"/>
              <a:gd name="connsiteY2" fmla="*/ 700798 h 700798"/>
              <a:gd name="connsiteX3" fmla="*/ 0 w 5821808"/>
              <a:gd name="connsiteY3" fmla="*/ 700798 h 700798"/>
              <a:gd name="connsiteX4" fmla="*/ 0 w 5821808"/>
              <a:gd name="connsiteY4" fmla="*/ 0 h 7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1808" h="700798">
                <a:moveTo>
                  <a:pt x="0" y="0"/>
                </a:moveTo>
                <a:lnTo>
                  <a:pt x="5821808" y="0"/>
                </a:lnTo>
                <a:lnTo>
                  <a:pt x="5821808" y="700798"/>
                </a:lnTo>
                <a:lnTo>
                  <a:pt x="0" y="700798"/>
                </a:lnTo>
                <a:lnTo>
                  <a:pt x="0" y="0"/>
                </a:lnTo>
                <a:close/>
              </a:path>
            </a:pathLst>
          </a:custGeom>
          <a:ln w="31750"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6258" tIns="88900" rIns="88900" bIns="88900" numCol="1" spcCol="1270" anchor="ctr" anchorCtr="0">
            <a:noAutofit/>
          </a:bodyPr>
          <a:lstStyle/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归纳优秀员工行为的共同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点，列出清单</a:t>
            </a:r>
            <a:endParaRPr lang="zh-CN" altLang="en-US" sz="2800" kern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184757" y="3716934"/>
            <a:ext cx="875997" cy="8759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2368016" y="4855731"/>
            <a:ext cx="8078690" cy="700798"/>
          </a:xfrm>
          <a:custGeom>
            <a:avLst/>
            <a:gdLst>
              <a:gd name="connsiteX0" fmla="*/ 0 w 6076548"/>
              <a:gd name="connsiteY0" fmla="*/ 0 h 700798"/>
              <a:gd name="connsiteX1" fmla="*/ 6076548 w 6076548"/>
              <a:gd name="connsiteY1" fmla="*/ 0 h 700798"/>
              <a:gd name="connsiteX2" fmla="*/ 6076548 w 6076548"/>
              <a:gd name="connsiteY2" fmla="*/ 700798 h 700798"/>
              <a:gd name="connsiteX3" fmla="*/ 0 w 6076548"/>
              <a:gd name="connsiteY3" fmla="*/ 700798 h 700798"/>
              <a:gd name="connsiteX4" fmla="*/ 0 w 6076548"/>
              <a:gd name="connsiteY4" fmla="*/ 0 h 70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6548" h="700798">
                <a:moveTo>
                  <a:pt x="0" y="0"/>
                </a:moveTo>
                <a:lnTo>
                  <a:pt x="6076548" y="0"/>
                </a:lnTo>
                <a:lnTo>
                  <a:pt x="6076548" y="700798"/>
                </a:lnTo>
                <a:lnTo>
                  <a:pt x="0" y="700798"/>
                </a:lnTo>
                <a:lnTo>
                  <a:pt x="0" y="0"/>
                </a:lnTo>
                <a:close/>
              </a:path>
            </a:pathLst>
          </a:custGeom>
          <a:ln w="31750"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6258" tIns="88900" rIns="88900" bIns="88900" numCol="1" spcCol="1270" anchor="ctr" anchorCtr="0">
            <a:noAutofit/>
          </a:bodyPr>
          <a:lstStyle/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对照清单，注意确认，检查下属水平</a:t>
            </a:r>
          </a:p>
        </p:txBody>
      </p:sp>
      <p:sp>
        <p:nvSpPr>
          <p:cNvPr id="11" name="椭圆 10"/>
          <p:cNvSpPr/>
          <p:nvPr/>
        </p:nvSpPr>
        <p:spPr>
          <a:xfrm>
            <a:off x="1930017" y="4768131"/>
            <a:ext cx="875997" cy="8759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149016" y="2780570"/>
            <a:ext cx="43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27536B"/>
                </a:solidFill>
                <a:latin typeface="Broadway" panose="04040905080B02020502" pitchFamily="82" charset="0"/>
              </a:rPr>
              <a:t>1</a:t>
            </a:r>
            <a:endParaRPr lang="zh-CN" altLang="en-US" sz="3600" dirty="0">
              <a:solidFill>
                <a:srgbClr val="27536B"/>
              </a:solidFill>
              <a:latin typeface="Broadway" panose="04040905080B02020502" pitchFamily="82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67053" y="3831767"/>
            <a:ext cx="43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27536B"/>
                </a:solidFill>
                <a:latin typeface="Broadway" panose="04040905080B02020502" pitchFamily="82" charset="0"/>
              </a:rPr>
              <a:t>2</a:t>
            </a:r>
            <a:endParaRPr lang="zh-CN" altLang="en-US" sz="3600" dirty="0">
              <a:solidFill>
                <a:srgbClr val="27536B"/>
              </a:solidFill>
              <a:latin typeface="Broadway" panose="04040905080B02020502" pitchFamily="8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39909" y="4882963"/>
            <a:ext cx="43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27536B"/>
                </a:solidFill>
                <a:latin typeface="Broadway" panose="04040905080B02020502" pitchFamily="82" charset="0"/>
              </a:rPr>
              <a:t>3</a:t>
            </a:r>
            <a:endParaRPr lang="zh-CN" altLang="en-US" sz="3600" dirty="0">
              <a:solidFill>
                <a:srgbClr val="27536B"/>
              </a:solidFill>
              <a:latin typeface="Broadway" panose="04040905080B02020502" pitchFamily="82" charset="0"/>
            </a:endParaRPr>
          </a:p>
        </p:txBody>
      </p:sp>
    </p:spTree>
  </p:cSld>
  <p:clrMapOvr>
    <a:masterClrMapping/>
  </p:clrMapOvr>
  <p:transition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2" y="500542"/>
            <a:ext cx="4343400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4. </a:t>
            </a:r>
            <a:r>
              <a:rPr lang="zh-CN" altLang="en-US" dirty="0"/>
              <a:t>目标必须合理</a:t>
            </a:r>
          </a:p>
        </p:txBody>
      </p:sp>
      <p:graphicFrame>
        <p:nvGraphicFramePr>
          <p:cNvPr id="12" name="图示 11"/>
          <p:cNvGraphicFramePr/>
          <p:nvPr/>
        </p:nvGraphicFramePr>
        <p:xfrm>
          <a:off x="2347389" y="2310791"/>
          <a:ext cx="7096649" cy="3395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4889096" y="4968464"/>
            <a:ext cx="4518180" cy="653828"/>
            <a:chOff x="2541476" y="1799728"/>
            <a:chExt cx="4518180" cy="653828"/>
          </a:xfrm>
        </p:grpSpPr>
        <p:sp>
          <p:nvSpPr>
            <p:cNvPr id="18" name="同侧圆角矩形 17"/>
            <p:cNvSpPr/>
            <p:nvPr/>
          </p:nvSpPr>
          <p:spPr>
            <a:xfrm rot="5400000">
              <a:off x="4473652" y="-132448"/>
              <a:ext cx="653828" cy="4518180"/>
            </a:xfrm>
            <a:prstGeom prst="round2SameRect">
              <a:avLst/>
            </a:prstGeom>
            <a:noFill/>
            <a:ln w="31750">
              <a:solidFill>
                <a:schemeClr val="bg1"/>
              </a:solidFill>
              <a:prstDash val="sys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同侧圆角矩形 4"/>
            <p:cNvSpPr/>
            <p:nvPr/>
          </p:nvSpPr>
          <p:spPr>
            <a:xfrm>
              <a:off x="2541477" y="1831644"/>
              <a:ext cx="4486263" cy="589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altLang="en-US" sz="2800" kern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循序渐进地增加难度</a:t>
              </a:r>
            </a:p>
          </p:txBody>
        </p:sp>
      </p:grpSp>
    </p:spTree>
  </p:cSld>
  <p:clrMapOvr>
    <a:masterClrMapping/>
  </p:clrMapOvr>
  <p:transition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5" y="500542"/>
            <a:ext cx="4343400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5. </a:t>
            </a:r>
            <a:r>
              <a:rPr lang="zh-CN" altLang="en-US" dirty="0"/>
              <a:t>教导必须具体</a:t>
            </a:r>
          </a:p>
        </p:txBody>
      </p:sp>
      <p:sp>
        <p:nvSpPr>
          <p:cNvPr id="4" name="矩形 3"/>
          <p:cNvSpPr/>
          <p:nvPr/>
        </p:nvSpPr>
        <p:spPr>
          <a:xfrm>
            <a:off x="2316163" y="2276475"/>
            <a:ext cx="7127875" cy="3306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855">
              <a:lnSpc>
                <a:spcPct val="150000"/>
              </a:lnSpc>
            </a:pPr>
            <a:r>
              <a:rPr lang="en-US" altLang="zh-CN" sz="2800" dirty="0">
                <a:solidFill>
                  <a:srgbClr val="27536B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1. </a:t>
            </a:r>
            <a:r>
              <a:rPr lang="zh-CN" altLang="en-US" sz="28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以具体的语言指示或指导下属</a:t>
            </a:r>
            <a:endParaRPr lang="en-US" altLang="zh-CN" sz="28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3855">
              <a:lnSpc>
                <a:spcPct val="150000"/>
              </a:lnSpc>
            </a:pPr>
            <a:r>
              <a:rPr lang="en-US" altLang="zh-CN" sz="2800" dirty="0">
                <a:solidFill>
                  <a:srgbClr val="27536B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2. </a:t>
            </a:r>
            <a:r>
              <a:rPr lang="zh-CN" altLang="en-US" sz="28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具体告知下属应该采取的行动</a:t>
            </a:r>
            <a:endParaRPr lang="en-US" altLang="zh-CN" sz="28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3855">
              <a:lnSpc>
                <a:spcPct val="150000"/>
              </a:lnSpc>
            </a:pPr>
            <a:r>
              <a:rPr lang="en-US" altLang="zh-CN" sz="2800" dirty="0">
                <a:solidFill>
                  <a:srgbClr val="27536B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3. </a:t>
            </a:r>
            <a:r>
              <a:rPr lang="zh-CN" altLang="en-US" sz="28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将上级抽象的指示具体传达给下属</a:t>
            </a:r>
            <a:endParaRPr lang="en-US" altLang="zh-CN" sz="2800" dirty="0">
              <a:solidFill>
                <a:srgbClr val="2753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3855">
              <a:lnSpc>
                <a:spcPct val="150000"/>
              </a:lnSpc>
            </a:pPr>
            <a:r>
              <a:rPr lang="en-US" altLang="zh-CN" sz="2800" dirty="0">
                <a:solidFill>
                  <a:srgbClr val="27536B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4. </a:t>
            </a:r>
            <a:r>
              <a:rPr lang="zh-CN" altLang="en-US" sz="2800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经常说的话要能转化成具体行动</a:t>
            </a:r>
          </a:p>
        </p:txBody>
      </p:sp>
    </p:spTree>
  </p:cSld>
  <p:clrMapOvr>
    <a:masterClrMapping/>
  </p:clrMapOvr>
  <p:transition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3" y="500542"/>
            <a:ext cx="4343401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6. </a:t>
            </a:r>
            <a:r>
              <a:rPr lang="zh-CN" altLang="en-US" dirty="0"/>
              <a:t>结果必须落实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97703" y="2971985"/>
            <a:ext cx="7836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 ≠ 实际做到</a:t>
            </a:r>
          </a:p>
        </p:txBody>
      </p:sp>
    </p:spTree>
  </p:cSld>
  <p:clrMapOvr>
    <a:masterClrMapping/>
  </p:clrMapOvr>
  <p:transition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7"/>
          <p:cNvSpPr txBox="1"/>
          <p:nvPr/>
        </p:nvSpPr>
        <p:spPr>
          <a:xfrm>
            <a:off x="326003" y="500542"/>
            <a:ext cx="8943257" cy="917513"/>
          </a:xfrm>
          <a:prstGeom prst="rect">
            <a:avLst/>
          </a:prstGeom>
          <a:solidFill>
            <a:srgbClr val="27536B"/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360000" tIns="180000" rIns="288000" bIns="180000" anchor="ctr" anchorCtr="0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aseline="0">
                <a:solidFill>
                  <a:schemeClr val="bg1"/>
                </a:solidFill>
                <a:latin typeface="Broadway" panose="04040905080B02020502" pitchFamily="82" charset="0"/>
                <a:ea typeface="华康俪金黑W8" panose="020B0809000000000000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7. </a:t>
            </a:r>
            <a:r>
              <a:rPr lang="zh-CN" altLang="en-US" dirty="0"/>
              <a:t>必须及时给予反馈</a:t>
            </a:r>
            <a:r>
              <a:rPr lang="en-US" altLang="zh-CN" dirty="0"/>
              <a:t>——</a:t>
            </a:r>
            <a:r>
              <a:rPr lang="zh-CN" altLang="en-US" dirty="0"/>
              <a:t>称赞和训斥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36299" y="2276476"/>
            <a:ext cx="4320000" cy="61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180000" tIns="90000" rIns="180000" bIns="90000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44431" y="2276476"/>
            <a:ext cx="4320000" cy="61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1"/>
            </a:solidFill>
            <a:prstDash val="sysDash"/>
          </a:ln>
        </p:spPr>
        <p:txBody>
          <a:bodyPr wrap="square" lIns="180000" tIns="90000" rIns="180000" bIns="90000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2753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如何反馈？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36299" y="2889120"/>
            <a:ext cx="4320000" cy="2660400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称赞：人人都希望得到认可，认可能强化正确行为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训斥：训斥但不能生气，训斥可以纠正错误行为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重点是负责称赞（训斥）的人是谁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44431" y="2889121"/>
            <a:ext cx="4320000" cy="2660400"/>
          </a:xfrm>
          <a:prstGeom prst="rect">
            <a:avLst/>
          </a:prstGeom>
          <a:noFill/>
          <a:ln w="31750">
            <a:solidFill>
              <a:schemeClr val="bg1"/>
            </a:solidFill>
            <a:prstDash val="sysDash"/>
          </a:ln>
        </p:spPr>
        <p:txBody>
          <a:bodyPr wrap="square" rtlCol="0" anchor="ctr" anchorCtr="0">
            <a:noAutofit/>
          </a:bodyPr>
          <a:lstStyle/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就事论事，莫论品性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称赞：循序渐进地增加工作难度，利用成功经验增强员工自信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4625" indent="-17462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训斥：着眼于行为，不要贬损员工的品性，并提供诚恳的建议</a:t>
            </a:r>
          </a:p>
        </p:txBody>
      </p:sp>
    </p:spTree>
  </p:cSld>
  <p:clrMapOvr>
    <a:masterClrMapping/>
  </p:clrMapOvr>
  <p:transition advTm="3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eb012ca9aeabe7f55b9b203f8b59e86e2335ba"/>
  <p:tag name="ISPRING_PRESENTATION_TITLE" val="《教下属成材的八个“必须”》读书笔记ppt模板"/>
</p:tagLst>
</file>

<file path=ppt/theme/theme1.xml><?xml version="1.0" encoding="utf-8"?>
<a:theme xmlns:a="http://schemas.openxmlformats.org/drawingml/2006/main" name="1_Office 主题">
  <a:themeElements>
    <a:clrScheme name="Offic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宽屏</PresentationFormat>
  <Paragraphs>94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方正大黑简体</vt:lpstr>
      <vt:lpstr>黑体</vt:lpstr>
      <vt:lpstr>华康俪金黑W8</vt:lpstr>
      <vt:lpstr>微软雅黑</vt:lpstr>
      <vt:lpstr>Arial</vt:lpstr>
      <vt:lpstr>Broadway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43</cp:revision>
  <dcterms:created xsi:type="dcterms:W3CDTF">2015-03-15T11:39:00Z</dcterms:created>
  <dcterms:modified xsi:type="dcterms:W3CDTF">2021-01-05T14:10:08Z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