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78" r:id="rId8"/>
    <p:sldId id="264" r:id="rId9"/>
    <p:sldId id="265" r:id="rId10"/>
    <p:sldId id="266" r:id="rId11"/>
    <p:sldId id="267" r:id="rId12"/>
    <p:sldId id="268" r:id="rId13"/>
    <p:sldId id="279" r:id="rId14"/>
    <p:sldId id="270" r:id="rId15"/>
    <p:sldId id="271" r:id="rId16"/>
    <p:sldId id="272" r:id="rId17"/>
    <p:sldId id="280" r:id="rId18"/>
    <p:sldId id="274" r:id="rId19"/>
    <p:sldId id="275" r:id="rId20"/>
    <p:sldId id="276" r:id="rId21"/>
    <p:sldId id="277" r:id="rId22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73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32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575EBB-A0BE-4CF6-BE79-B93DDE184AE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B0E7EE-95D2-46D3-BBBF-6BC2649F11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0E7EE-95D2-46D3-BBBF-6BC2649F11B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0E7EE-95D2-46D3-BBBF-6BC2649F11B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0E7EE-95D2-46D3-BBBF-6BC2649F11B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0E7EE-95D2-46D3-BBBF-6BC2649F11B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0E7EE-95D2-46D3-BBBF-6BC2649F11B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0E7EE-95D2-46D3-BBBF-6BC2649F11B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0E7EE-95D2-46D3-BBBF-6BC2649F11B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318A3A12-EAAE-462B-88A6-8F4288C1E4EE}" type="slidenum">
              <a:rPr lang="zh-CN" altLang="en-US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0E7EE-95D2-46D3-BBBF-6BC2649F11B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0E7EE-95D2-46D3-BBBF-6BC2649F11B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0E7EE-95D2-46D3-BBBF-6BC2649F11B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0E7EE-95D2-46D3-BBBF-6BC2649F11B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0E7EE-95D2-46D3-BBBF-6BC2649F11BE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0E7EE-95D2-46D3-BBBF-6BC2649F11BE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0E7EE-95D2-46D3-BBBF-6BC2649F11B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0E7EE-95D2-46D3-BBBF-6BC2649F11B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0E7EE-95D2-46D3-BBBF-6BC2649F11B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81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55AFA20B-FF94-4BE1-B3C5-E05DAD5EEA18}" type="slidenum">
              <a:rPr lang="zh-CN" altLang="en-US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0E7EE-95D2-46D3-BBBF-6BC2649F11B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0E7EE-95D2-46D3-BBBF-6BC2649F11B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0E7EE-95D2-46D3-BBBF-6BC2649F11B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D303C-17E9-4D64-AFA1-BCED48FC225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29C-5A17-4235-9C5D-CE780A45074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D303C-17E9-4D64-AFA1-BCED48FC225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29C-5A17-4235-9C5D-CE780A45074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D303C-17E9-4D64-AFA1-BCED48FC225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29C-5A17-4235-9C5D-CE780A45074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1"/>
            <a:ext cx="12192000" cy="6858000"/>
            <a:chOff x="0" y="1"/>
            <a:chExt cx="12192000" cy="6858000"/>
          </a:xfrm>
        </p:grpSpPr>
        <p:pic>
          <p:nvPicPr>
            <p:cNvPr id="4" name="图片 3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3137"/>
            <a:stretch>
              <a:fillRect/>
            </a:stretch>
          </p:blipFill>
          <p:spPr>
            <a:xfrm>
              <a:off x="0" y="1"/>
              <a:ext cx="12192000" cy="1331258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150"/>
            <a:stretch>
              <a:fillRect/>
            </a:stretch>
          </p:blipFill>
          <p:spPr>
            <a:xfrm>
              <a:off x="0" y="627530"/>
              <a:ext cx="12192000" cy="6230471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 advClick="0" advTm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0">
    <p:circl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circl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35">
              <a:latin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D303C-17E9-4D64-AFA1-BCED48FC225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29C-5A17-4235-9C5D-CE780A45074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D303C-17E9-4D64-AFA1-BCED48FC225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29C-5A17-4235-9C5D-CE780A45074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D303C-17E9-4D64-AFA1-BCED48FC225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29C-5A17-4235-9C5D-CE780A45074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D303C-17E9-4D64-AFA1-BCED48FC225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29C-5A17-4235-9C5D-CE780A45074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D303C-17E9-4D64-AFA1-BCED48FC225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29C-5A17-4235-9C5D-CE780A45074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D303C-17E9-4D64-AFA1-BCED48FC225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29C-5A17-4235-9C5D-CE780A45074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D303C-17E9-4D64-AFA1-BCED48FC225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29C-5A17-4235-9C5D-CE780A45074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D303C-17E9-4D64-AFA1-BCED48FC225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29C-5A17-4235-9C5D-CE780A45074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D303C-17E9-4D64-AFA1-BCED48FC225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0529C-5A17-4235-9C5D-CE780A45074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med" advClick="0" advTm="0">
    <p:circl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 rot="10800000">
            <a:off x="-23471" y="0"/>
            <a:ext cx="1857563" cy="1810620"/>
          </a:xfrm>
          <a:custGeom>
            <a:avLst/>
            <a:gdLst/>
            <a:ahLst/>
            <a:cxnLst/>
            <a:rect l="l" t="t" r="r" b="b"/>
            <a:pathLst>
              <a:path w="2857638" h="1799012">
                <a:moveTo>
                  <a:pt x="0" y="0"/>
                </a:moveTo>
                <a:lnTo>
                  <a:pt x="1084844" y="0"/>
                </a:lnTo>
                <a:lnTo>
                  <a:pt x="1181991" y="0"/>
                </a:lnTo>
                <a:lnTo>
                  <a:pt x="2857638" y="0"/>
                </a:lnTo>
                <a:lnTo>
                  <a:pt x="2857638" y="1799012"/>
                </a:lnTo>
                <a:lnTo>
                  <a:pt x="1181991" y="1799012"/>
                </a:lnTo>
                <a:lnTo>
                  <a:pt x="1084844" y="1799012"/>
                </a:lnTo>
                <a:lnTo>
                  <a:pt x="0" y="1799012"/>
                </a:lnTo>
                <a:lnTo>
                  <a:pt x="643722" y="899506"/>
                </a:lnTo>
                <a:close/>
              </a:path>
            </a:pathLst>
          </a:custGeom>
          <a:solidFill>
            <a:srgbClr val="000000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4" name="文本框 3"/>
          <p:cNvSpPr txBox="1"/>
          <p:nvPr/>
        </p:nvSpPr>
        <p:spPr>
          <a:xfrm>
            <a:off x="3542540" y="1810621"/>
            <a:ext cx="56259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6000" b="1" dirty="0"/>
              <a:t>HOTEL TRAINING</a:t>
            </a:r>
            <a:endParaRPr kumimoji="1" lang="zh-CN" altLang="en-US" sz="6000" b="1" dirty="0"/>
          </a:p>
        </p:txBody>
      </p:sp>
      <p:sp>
        <p:nvSpPr>
          <p:cNvPr id="8" name="文本框 7"/>
          <p:cNvSpPr txBox="1"/>
          <p:nvPr/>
        </p:nvSpPr>
        <p:spPr>
          <a:xfrm>
            <a:off x="1834092" y="95995"/>
            <a:ext cx="904286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zh-CN" altLang="en-US" sz="11500" b="1" dirty="0">
                <a:latin typeface="华文隶书" panose="02010800040101010101" pitchFamily="2" charset="-122"/>
                <a:ea typeface="华文隶书" panose="02010800040101010101" pitchFamily="2" charset="-122"/>
              </a:rPr>
              <a:t>酒店礼仪培训</a:t>
            </a:r>
          </a:p>
        </p:txBody>
      </p:sp>
    </p:spTree>
  </p:cSld>
  <p:clrMapOvr>
    <a:masterClrMapping/>
  </p:clrMapOvr>
  <p:transition spd="med" advClick="0" advTm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07500" y="1438018"/>
            <a:ext cx="11183737" cy="524446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10" name="下箭头 9"/>
          <p:cNvSpPr/>
          <p:nvPr/>
        </p:nvSpPr>
        <p:spPr>
          <a:xfrm>
            <a:off x="607500" y="1438018"/>
            <a:ext cx="459419" cy="5244460"/>
          </a:xfrm>
          <a:prstGeom prst="downArrow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11" name="下箭头 10"/>
          <p:cNvSpPr/>
          <p:nvPr/>
        </p:nvSpPr>
        <p:spPr>
          <a:xfrm rot="10800000">
            <a:off x="10964480" y="1438017"/>
            <a:ext cx="822841" cy="1631969"/>
          </a:xfrm>
          <a:prstGeom prst="downArrow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16" name="文本框 15"/>
          <p:cNvSpPr txBox="1"/>
          <p:nvPr/>
        </p:nvSpPr>
        <p:spPr>
          <a:xfrm>
            <a:off x="4050125" y="359570"/>
            <a:ext cx="4331692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200" b="1" dirty="0">
                <a:latin typeface="Century Gothic" panose="020B0502020202020204"/>
                <a:ea typeface="微软雅黑" panose="020B0503020204020204" pitchFamily="34" charset="-122"/>
              </a:rPr>
              <a:t>走姿</a:t>
            </a:r>
            <a:endParaRPr kumimoji="1" lang="en-US" altLang="zh-CN" sz="3200" b="1" dirty="0"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18" name="Content Placeholder 2"/>
          <p:cNvSpPr txBox="1"/>
          <p:nvPr/>
        </p:nvSpPr>
        <p:spPr>
          <a:xfrm>
            <a:off x="1759013" y="1605497"/>
            <a:ext cx="4599981" cy="5116036"/>
          </a:xfrm>
          <a:prstGeom prst="rect">
            <a:avLst/>
          </a:prstGeom>
        </p:spPr>
        <p:txBody>
          <a:bodyPr vert="horz" lIns="91428" tIns="45714" rIns="91428" bIns="45714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tx1"/>
                </a:solidFill>
                <a:latin typeface="+mn-ea"/>
              </a:rPr>
              <a:t>1</a:t>
            </a:r>
            <a:r>
              <a:rPr lang="zh-CN" altLang="zh-CN" dirty="0">
                <a:solidFill>
                  <a:schemeClr val="tx1"/>
                </a:solidFill>
                <a:latin typeface="+mn-ea"/>
              </a:rPr>
              <a:t>、抬头、挺胸、收腹，眼睛平视前方</a:t>
            </a:r>
            <a:r>
              <a:rPr lang="en-US" altLang="zh-CN" dirty="0">
                <a:solidFill>
                  <a:schemeClr val="tx1"/>
                </a:solidFill>
                <a:latin typeface="+mn-ea"/>
              </a:rPr>
              <a:t>,</a:t>
            </a:r>
            <a:r>
              <a:rPr lang="zh-CN" altLang="zh-CN" dirty="0">
                <a:solidFill>
                  <a:schemeClr val="tx1"/>
                </a:solidFill>
                <a:latin typeface="+mn-ea"/>
              </a:rPr>
              <a:t>面带微笑，微收下颌；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tx1"/>
                </a:solidFill>
                <a:latin typeface="+mn-ea"/>
              </a:rPr>
              <a:t>2</a:t>
            </a:r>
            <a:r>
              <a:rPr lang="zh-CN" altLang="zh-CN" dirty="0">
                <a:solidFill>
                  <a:schemeClr val="tx1"/>
                </a:solidFill>
                <a:latin typeface="+mn-ea"/>
              </a:rPr>
              <a:t>、两肩平正，双脚的脚尖应向正前方，（女姿）双脚内侧在一条直线上，（男姿）双脚落在平行线，脚跟先着地。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tx1"/>
                </a:solidFill>
                <a:latin typeface="+mn-ea"/>
              </a:rPr>
              <a:t>3</a:t>
            </a:r>
            <a:r>
              <a:rPr lang="zh-CN" altLang="zh-CN" dirty="0">
                <a:solidFill>
                  <a:schemeClr val="tx1"/>
                </a:solidFill>
                <a:latin typeface="+mn-ea"/>
              </a:rPr>
              <a:t>、步幅适当，脚步轻快、稳重。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tx1"/>
                </a:solidFill>
                <a:latin typeface="+mn-ea"/>
              </a:rPr>
              <a:t>4</a:t>
            </a:r>
            <a:r>
              <a:rPr lang="zh-CN" altLang="zh-CN" dirty="0">
                <a:solidFill>
                  <a:schemeClr val="tx1"/>
                </a:solidFill>
                <a:latin typeface="+mn-ea"/>
              </a:rPr>
              <a:t>、双臂前后自然摆动，摆幅以</a:t>
            </a:r>
            <a:r>
              <a:rPr lang="en-US" altLang="zh-CN" dirty="0">
                <a:solidFill>
                  <a:schemeClr val="tx1"/>
                </a:solidFill>
                <a:latin typeface="+mn-ea"/>
              </a:rPr>
              <a:t>30</a:t>
            </a:r>
            <a:r>
              <a:rPr lang="zh-CN" altLang="zh-CN" dirty="0">
                <a:solidFill>
                  <a:schemeClr val="tx1"/>
                </a:solidFill>
                <a:latin typeface="+mn-ea"/>
              </a:rPr>
              <a:t>度为宜，步履要自然且赋予节奏感，表现出青年人朝气蓬勃的精神面貌；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tx1"/>
                </a:solidFill>
                <a:latin typeface="+mn-ea"/>
              </a:rPr>
              <a:t>5</a:t>
            </a:r>
            <a:r>
              <a:rPr lang="zh-CN" altLang="zh-CN" dirty="0">
                <a:solidFill>
                  <a:schemeClr val="tx1"/>
                </a:solidFill>
                <a:latin typeface="+mn-ea"/>
              </a:rPr>
              <a:t>、步速适中，有急事可加快脚步，但不能奔跑；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tx1"/>
                </a:solidFill>
                <a:latin typeface="+mn-ea"/>
              </a:rPr>
              <a:t>6</a:t>
            </a:r>
            <a:r>
              <a:rPr lang="zh-CN" altLang="zh-CN" dirty="0">
                <a:solidFill>
                  <a:schemeClr val="tx1"/>
                </a:solidFill>
                <a:latin typeface="+mn-ea"/>
              </a:rPr>
              <a:t>、退转步时，向后行走应先退步</a:t>
            </a:r>
            <a:r>
              <a:rPr lang="en-US" altLang="zh-CN" dirty="0">
                <a:solidFill>
                  <a:schemeClr val="tx1"/>
                </a:solidFill>
                <a:latin typeface="+mn-ea"/>
              </a:rPr>
              <a:t>1</a:t>
            </a:r>
            <a:r>
              <a:rPr lang="zh-CN" altLang="zh-CN" dirty="0">
                <a:solidFill>
                  <a:schemeClr val="tx1"/>
                </a:solidFill>
                <a:latin typeface="+mn-ea"/>
              </a:rPr>
              <a:t>米左右，然后慢慢转体，再向后走，表示对前面客人的尊重；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tx1"/>
                </a:solidFill>
                <a:latin typeface="+mn-ea"/>
              </a:rPr>
              <a:t>7</a:t>
            </a:r>
            <a:r>
              <a:rPr lang="zh-CN" altLang="zh-CN" dirty="0">
                <a:solidFill>
                  <a:schemeClr val="tx1"/>
                </a:solidFill>
                <a:latin typeface="+mn-ea"/>
              </a:rPr>
              <a:t>、行走有精神，切忌大摇大摆、拖沓、四处张望，也忌走路呈“外八字”或“内八字”。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725" y="2860920"/>
            <a:ext cx="4069350" cy="2712900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6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24104" y="1438018"/>
            <a:ext cx="5183901" cy="524446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4" name="矩形 3"/>
          <p:cNvSpPr/>
          <p:nvPr/>
        </p:nvSpPr>
        <p:spPr>
          <a:xfrm>
            <a:off x="6191999" y="1437810"/>
            <a:ext cx="5183901" cy="2303956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cxnSp>
        <p:nvCxnSpPr>
          <p:cNvPr id="5" name="直接连接符 19"/>
          <p:cNvCxnSpPr/>
          <p:nvPr/>
        </p:nvCxnSpPr>
        <p:spPr>
          <a:xfrm>
            <a:off x="6000001" y="1437811"/>
            <a:ext cx="0" cy="422371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下箭头 9"/>
          <p:cNvSpPr/>
          <p:nvPr/>
        </p:nvSpPr>
        <p:spPr>
          <a:xfrm>
            <a:off x="607500" y="1438018"/>
            <a:ext cx="459419" cy="1811044"/>
          </a:xfrm>
          <a:prstGeom prst="downArrow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11" name="下箭头 10"/>
          <p:cNvSpPr/>
          <p:nvPr/>
        </p:nvSpPr>
        <p:spPr>
          <a:xfrm rot="10800000">
            <a:off x="11078360" y="1438018"/>
            <a:ext cx="297538" cy="2303747"/>
          </a:xfrm>
          <a:prstGeom prst="downArrow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12" name="文本框 11"/>
          <p:cNvSpPr txBox="1"/>
          <p:nvPr/>
        </p:nvSpPr>
        <p:spPr>
          <a:xfrm>
            <a:off x="1637087" y="415708"/>
            <a:ext cx="3157935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000000"/>
                </a:solidFill>
              </a:rPr>
              <a:t>坐</a:t>
            </a:r>
            <a:r>
              <a:rPr lang="zh-CN" altLang="zh-CN" sz="3200" b="1" dirty="0">
                <a:solidFill>
                  <a:srgbClr val="000000"/>
                </a:solidFill>
              </a:rPr>
              <a:t>姿</a:t>
            </a:r>
            <a:endParaRPr lang="zh-CN" altLang="en-US" sz="32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Content Placeholder 2"/>
          <p:cNvSpPr txBox="1"/>
          <p:nvPr/>
        </p:nvSpPr>
        <p:spPr>
          <a:xfrm>
            <a:off x="1083524" y="2335708"/>
            <a:ext cx="4702695" cy="3879696"/>
          </a:xfrm>
          <a:prstGeom prst="rect">
            <a:avLst/>
          </a:prstGeom>
        </p:spPr>
        <p:txBody>
          <a:bodyPr vert="horz" lIns="91428" tIns="45714" rIns="91428" bIns="45714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en-US" altLang="zh-CN" dirty="0">
                <a:solidFill>
                  <a:schemeClr val="tx1"/>
                </a:solidFill>
                <a:latin typeface="+mn-ea"/>
              </a:rPr>
              <a:t>1</a:t>
            </a:r>
            <a:r>
              <a:rPr lang="zh-CN" altLang="zh-CN" dirty="0">
                <a:solidFill>
                  <a:schemeClr val="tx1"/>
                </a:solidFill>
                <a:latin typeface="+mn-ea"/>
              </a:rPr>
              <a:t>、走到座位前，自然转身，右脚向后退半部，女生拂裙摆；</a:t>
            </a:r>
          </a:p>
          <a:p>
            <a:pPr>
              <a:lnSpc>
                <a:spcPct val="150000"/>
              </a:lnSpc>
              <a:buNone/>
            </a:pPr>
            <a:r>
              <a:rPr lang="en-US" altLang="zh-CN" dirty="0">
                <a:solidFill>
                  <a:schemeClr val="tx1"/>
                </a:solidFill>
                <a:latin typeface="+mn-ea"/>
              </a:rPr>
              <a:t>2</a:t>
            </a:r>
            <a:r>
              <a:rPr lang="zh-CN" altLang="zh-CN" dirty="0">
                <a:solidFill>
                  <a:schemeClr val="tx1"/>
                </a:solidFill>
                <a:latin typeface="+mn-ea"/>
              </a:rPr>
              <a:t>、女员工双膝并拢，左脚的脚跟靠在右脚踝骨处，呈“</a:t>
            </a:r>
            <a:r>
              <a:rPr lang="en-US" altLang="zh-CN" dirty="0">
                <a:solidFill>
                  <a:schemeClr val="tx1"/>
                </a:solidFill>
                <a:latin typeface="+mn-ea"/>
              </a:rPr>
              <a:t>T”</a:t>
            </a:r>
            <a:r>
              <a:rPr lang="zh-CN" altLang="zh-CN" dirty="0">
                <a:solidFill>
                  <a:schemeClr val="tx1"/>
                </a:solidFill>
                <a:latin typeface="+mn-ea"/>
              </a:rPr>
              <a:t>，大小腿成</a:t>
            </a:r>
            <a:r>
              <a:rPr lang="en-US" altLang="zh-CN" dirty="0">
                <a:solidFill>
                  <a:schemeClr val="tx1"/>
                </a:solidFill>
                <a:latin typeface="+mn-ea"/>
              </a:rPr>
              <a:t>90</a:t>
            </a:r>
            <a:r>
              <a:rPr lang="zh-CN" altLang="zh-CN" dirty="0">
                <a:solidFill>
                  <a:schemeClr val="tx1"/>
                </a:solidFill>
                <a:latin typeface="+mn-ea"/>
              </a:rPr>
              <a:t>度（正坐姿态），右手搭在左手上，置于左腿上。女员工着裙装要拢一下裙子，坐于座位</a:t>
            </a:r>
            <a:r>
              <a:rPr lang="en-US" altLang="zh-CN" dirty="0">
                <a:solidFill>
                  <a:schemeClr val="tx1"/>
                </a:solidFill>
                <a:latin typeface="+mn-ea"/>
              </a:rPr>
              <a:t>2/3</a:t>
            </a:r>
            <a:r>
              <a:rPr lang="zh-CN" altLang="zh-CN" dirty="0">
                <a:solidFill>
                  <a:schemeClr val="tx1"/>
                </a:solidFill>
                <a:latin typeface="+mn-ea"/>
              </a:rPr>
              <a:t>处，脊背要直立；</a:t>
            </a:r>
          </a:p>
          <a:p>
            <a:pPr>
              <a:lnSpc>
                <a:spcPct val="150000"/>
              </a:lnSpc>
              <a:buNone/>
            </a:pPr>
            <a:r>
              <a:rPr lang="en-US" altLang="zh-CN" dirty="0">
                <a:solidFill>
                  <a:schemeClr val="tx1"/>
                </a:solidFill>
                <a:latin typeface="+mn-ea"/>
              </a:rPr>
              <a:t>3</a:t>
            </a:r>
            <a:r>
              <a:rPr lang="zh-CN" altLang="zh-CN" dirty="0">
                <a:solidFill>
                  <a:schemeClr val="tx1"/>
                </a:solidFill>
                <a:latin typeface="+mn-ea"/>
              </a:rPr>
              <a:t>、男员工双膝间可松开一拳距离，双手自然放置双腿上；</a:t>
            </a:r>
          </a:p>
          <a:p>
            <a:pPr>
              <a:lnSpc>
                <a:spcPct val="150000"/>
              </a:lnSpc>
              <a:buNone/>
            </a:pPr>
            <a:r>
              <a:rPr lang="en-US" altLang="zh-CN" dirty="0">
                <a:solidFill>
                  <a:schemeClr val="tx1"/>
                </a:solidFill>
                <a:latin typeface="+mn-ea"/>
              </a:rPr>
              <a:t>4</a:t>
            </a:r>
            <a:r>
              <a:rPr lang="zh-CN" altLang="zh-CN" dirty="0">
                <a:solidFill>
                  <a:schemeClr val="tx1"/>
                </a:solidFill>
                <a:latin typeface="+mn-ea"/>
              </a:rPr>
              <a:t>、上身正挺肩平，面带微笑，目视前方，稍微放松，略收下颌。</a:t>
            </a:r>
          </a:p>
          <a:p>
            <a:pPr>
              <a:lnSpc>
                <a:spcPct val="150000"/>
              </a:lnSpc>
              <a:buNone/>
            </a:pPr>
            <a:r>
              <a:rPr lang="en-US" altLang="zh-CN" dirty="0">
                <a:solidFill>
                  <a:schemeClr val="tx1"/>
                </a:solidFill>
                <a:latin typeface="+mn-ea"/>
              </a:rPr>
              <a:t>5</a:t>
            </a:r>
            <a:r>
              <a:rPr lang="zh-CN" altLang="zh-CN" dirty="0">
                <a:solidFill>
                  <a:schemeClr val="tx1"/>
                </a:solidFill>
                <a:latin typeface="+mn-ea"/>
              </a:rPr>
              <a:t>、起立时，右脚退半步，用力蹬地起身站直。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141515" y="202999"/>
            <a:ext cx="3157935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000000"/>
                </a:solidFill>
              </a:rPr>
              <a:t>蹲</a:t>
            </a:r>
            <a:r>
              <a:rPr lang="zh-CN" altLang="zh-CN" sz="3200" b="1" dirty="0">
                <a:solidFill>
                  <a:srgbClr val="000000"/>
                </a:solidFill>
              </a:rPr>
              <a:t>姿</a:t>
            </a:r>
            <a:endParaRPr lang="zh-CN" altLang="en-US" sz="32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Content Placeholder 2"/>
          <p:cNvSpPr txBox="1"/>
          <p:nvPr/>
        </p:nvSpPr>
        <p:spPr>
          <a:xfrm>
            <a:off x="6503135" y="1865363"/>
            <a:ext cx="4690719" cy="1409124"/>
          </a:xfrm>
          <a:prstGeom prst="rect">
            <a:avLst/>
          </a:prstGeom>
        </p:spPr>
        <p:txBody>
          <a:bodyPr vert="horz" lIns="91428" tIns="45714" rIns="91428" bIns="45714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  <a:buFontTx/>
              <a:buChar char="•"/>
            </a:pPr>
            <a:r>
              <a:rPr kumimoji="1" lang="zh-CN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基本要领：一脚在前，一脚在后，两腿向下蹲，前脚全着地，小腿基本垂直于地面，后脚跟提起，脚掌着地，臀部向下。</a:t>
            </a:r>
          </a:p>
          <a:p>
            <a:pPr>
              <a:lnSpc>
                <a:spcPct val="160000"/>
              </a:lnSpc>
              <a:buFontTx/>
              <a:buChar char="•"/>
            </a:pPr>
            <a:r>
              <a:rPr kumimoji="1" lang="zh-CN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注意事项：男要曲膝、女要并膝下腰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184" y="3857453"/>
            <a:ext cx="5198715" cy="2825024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5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 animBg="1"/>
      <p:bldP spid="11" grpId="0" animBg="1"/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24210" y="462966"/>
            <a:ext cx="4834225" cy="646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000000"/>
                </a:solidFill>
              </a:rPr>
              <a:t>优美的动作</a:t>
            </a:r>
            <a:endParaRPr lang="zh-CN" altLang="en-US" sz="36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任意多边形 138"/>
          <p:cNvSpPr/>
          <p:nvPr/>
        </p:nvSpPr>
        <p:spPr>
          <a:xfrm rot="10800000">
            <a:off x="6474223" y="352640"/>
            <a:ext cx="692379" cy="756572"/>
          </a:xfrm>
          <a:custGeom>
            <a:avLst/>
            <a:gdLst>
              <a:gd name="connsiteX0" fmla="*/ 0 w 1149799"/>
              <a:gd name="connsiteY0" fmla="*/ 681503 h 1256402"/>
              <a:gd name="connsiteX1" fmla="*/ 459037 w 1149799"/>
              <a:gd name="connsiteY1" fmla="*/ 118283 h 1256402"/>
              <a:gd name="connsiteX2" fmla="*/ 510975 w 1149799"/>
              <a:gd name="connsiteY2" fmla="*/ 113048 h 1256402"/>
              <a:gd name="connsiteX3" fmla="*/ 593014 w 1149799"/>
              <a:gd name="connsiteY3" fmla="*/ 0 h 1256402"/>
              <a:gd name="connsiteX4" fmla="*/ 677913 w 1149799"/>
              <a:gd name="connsiteY4" fmla="*/ 116988 h 1256402"/>
              <a:gd name="connsiteX5" fmla="*/ 690762 w 1149799"/>
              <a:gd name="connsiteY5" fmla="*/ 118283 h 1256402"/>
              <a:gd name="connsiteX6" fmla="*/ 1149799 w 1149799"/>
              <a:gd name="connsiteY6" fmla="*/ 681503 h 1256402"/>
              <a:gd name="connsiteX7" fmla="*/ 574900 w 1149799"/>
              <a:gd name="connsiteY7" fmla="*/ 1256402 h 1256402"/>
              <a:gd name="connsiteX8" fmla="*/ 0 w 1149799"/>
              <a:gd name="connsiteY8" fmla="*/ 681503 h 125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9799" h="1256402">
                <a:moveTo>
                  <a:pt x="0" y="681503"/>
                </a:moveTo>
                <a:cubicBezTo>
                  <a:pt x="0" y="403683"/>
                  <a:pt x="197065" y="171891"/>
                  <a:pt x="459037" y="118283"/>
                </a:cubicBezTo>
                <a:lnTo>
                  <a:pt x="510975" y="113048"/>
                </a:lnTo>
                <a:lnTo>
                  <a:pt x="593014" y="0"/>
                </a:lnTo>
                <a:lnTo>
                  <a:pt x="677913" y="116988"/>
                </a:lnTo>
                <a:lnTo>
                  <a:pt x="690762" y="118283"/>
                </a:lnTo>
                <a:cubicBezTo>
                  <a:pt x="952734" y="171891"/>
                  <a:pt x="1149799" y="403683"/>
                  <a:pt x="1149799" y="681503"/>
                </a:cubicBezTo>
                <a:cubicBezTo>
                  <a:pt x="1149799" y="999011"/>
                  <a:pt x="892408" y="1256402"/>
                  <a:pt x="574900" y="1256402"/>
                </a:cubicBezTo>
                <a:cubicBezTo>
                  <a:pt x="257391" y="1256402"/>
                  <a:pt x="0" y="999011"/>
                  <a:pt x="0" y="681503"/>
                </a:cubicBezTo>
                <a:close/>
              </a:path>
            </a:pathLst>
          </a:cu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srgbClr val="FFFFFF"/>
              </a:solidFill>
            </a:endParaRPr>
          </a:p>
        </p:txBody>
      </p:sp>
      <p:sp>
        <p:nvSpPr>
          <p:cNvPr id="9" name="任意多边形 144"/>
          <p:cNvSpPr/>
          <p:nvPr/>
        </p:nvSpPr>
        <p:spPr>
          <a:xfrm rot="10800000">
            <a:off x="10396249" y="352640"/>
            <a:ext cx="692379" cy="756572"/>
          </a:xfrm>
          <a:custGeom>
            <a:avLst/>
            <a:gdLst>
              <a:gd name="connsiteX0" fmla="*/ 0 w 1149799"/>
              <a:gd name="connsiteY0" fmla="*/ 681503 h 1256402"/>
              <a:gd name="connsiteX1" fmla="*/ 459037 w 1149799"/>
              <a:gd name="connsiteY1" fmla="*/ 118283 h 1256402"/>
              <a:gd name="connsiteX2" fmla="*/ 510975 w 1149799"/>
              <a:gd name="connsiteY2" fmla="*/ 113048 h 1256402"/>
              <a:gd name="connsiteX3" fmla="*/ 593014 w 1149799"/>
              <a:gd name="connsiteY3" fmla="*/ 0 h 1256402"/>
              <a:gd name="connsiteX4" fmla="*/ 677913 w 1149799"/>
              <a:gd name="connsiteY4" fmla="*/ 116988 h 1256402"/>
              <a:gd name="connsiteX5" fmla="*/ 690762 w 1149799"/>
              <a:gd name="connsiteY5" fmla="*/ 118283 h 1256402"/>
              <a:gd name="connsiteX6" fmla="*/ 1149799 w 1149799"/>
              <a:gd name="connsiteY6" fmla="*/ 681503 h 1256402"/>
              <a:gd name="connsiteX7" fmla="*/ 574900 w 1149799"/>
              <a:gd name="connsiteY7" fmla="*/ 1256402 h 1256402"/>
              <a:gd name="connsiteX8" fmla="*/ 0 w 1149799"/>
              <a:gd name="connsiteY8" fmla="*/ 681503 h 125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9799" h="1256402">
                <a:moveTo>
                  <a:pt x="0" y="681503"/>
                </a:moveTo>
                <a:cubicBezTo>
                  <a:pt x="0" y="403683"/>
                  <a:pt x="197065" y="171891"/>
                  <a:pt x="459037" y="118283"/>
                </a:cubicBezTo>
                <a:lnTo>
                  <a:pt x="510975" y="113048"/>
                </a:lnTo>
                <a:lnTo>
                  <a:pt x="593014" y="0"/>
                </a:lnTo>
                <a:lnTo>
                  <a:pt x="677913" y="116988"/>
                </a:lnTo>
                <a:lnTo>
                  <a:pt x="690762" y="118283"/>
                </a:lnTo>
                <a:cubicBezTo>
                  <a:pt x="952734" y="171891"/>
                  <a:pt x="1149799" y="403683"/>
                  <a:pt x="1149799" y="681503"/>
                </a:cubicBezTo>
                <a:cubicBezTo>
                  <a:pt x="1149799" y="999011"/>
                  <a:pt x="892408" y="1256402"/>
                  <a:pt x="574900" y="1256402"/>
                </a:cubicBezTo>
                <a:cubicBezTo>
                  <a:pt x="257391" y="1256402"/>
                  <a:pt x="0" y="999011"/>
                  <a:pt x="0" y="681503"/>
                </a:cubicBezTo>
                <a:close/>
              </a:path>
            </a:pathLst>
          </a:cu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srgbClr val="FFFFFF"/>
              </a:solidFill>
            </a:endParaRPr>
          </a:p>
        </p:txBody>
      </p:sp>
      <p:sp>
        <p:nvSpPr>
          <p:cNvPr id="13" name="任意多边形 154"/>
          <p:cNvSpPr/>
          <p:nvPr/>
        </p:nvSpPr>
        <p:spPr>
          <a:xfrm rot="10800000">
            <a:off x="8435236" y="352640"/>
            <a:ext cx="692379" cy="756572"/>
          </a:xfrm>
          <a:custGeom>
            <a:avLst/>
            <a:gdLst>
              <a:gd name="connsiteX0" fmla="*/ 0 w 1149799"/>
              <a:gd name="connsiteY0" fmla="*/ 681503 h 1256402"/>
              <a:gd name="connsiteX1" fmla="*/ 459037 w 1149799"/>
              <a:gd name="connsiteY1" fmla="*/ 118283 h 1256402"/>
              <a:gd name="connsiteX2" fmla="*/ 510975 w 1149799"/>
              <a:gd name="connsiteY2" fmla="*/ 113048 h 1256402"/>
              <a:gd name="connsiteX3" fmla="*/ 593014 w 1149799"/>
              <a:gd name="connsiteY3" fmla="*/ 0 h 1256402"/>
              <a:gd name="connsiteX4" fmla="*/ 677913 w 1149799"/>
              <a:gd name="connsiteY4" fmla="*/ 116988 h 1256402"/>
              <a:gd name="connsiteX5" fmla="*/ 690762 w 1149799"/>
              <a:gd name="connsiteY5" fmla="*/ 118283 h 1256402"/>
              <a:gd name="connsiteX6" fmla="*/ 1149799 w 1149799"/>
              <a:gd name="connsiteY6" fmla="*/ 681503 h 1256402"/>
              <a:gd name="connsiteX7" fmla="*/ 574900 w 1149799"/>
              <a:gd name="connsiteY7" fmla="*/ 1256402 h 1256402"/>
              <a:gd name="connsiteX8" fmla="*/ 0 w 1149799"/>
              <a:gd name="connsiteY8" fmla="*/ 681503 h 125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9799" h="1256402">
                <a:moveTo>
                  <a:pt x="0" y="681503"/>
                </a:moveTo>
                <a:cubicBezTo>
                  <a:pt x="0" y="403683"/>
                  <a:pt x="197065" y="171891"/>
                  <a:pt x="459037" y="118283"/>
                </a:cubicBezTo>
                <a:lnTo>
                  <a:pt x="510975" y="113048"/>
                </a:lnTo>
                <a:lnTo>
                  <a:pt x="593014" y="0"/>
                </a:lnTo>
                <a:lnTo>
                  <a:pt x="677913" y="116988"/>
                </a:lnTo>
                <a:lnTo>
                  <a:pt x="690762" y="118283"/>
                </a:lnTo>
                <a:cubicBezTo>
                  <a:pt x="952734" y="171891"/>
                  <a:pt x="1149799" y="403683"/>
                  <a:pt x="1149799" y="681503"/>
                </a:cubicBezTo>
                <a:cubicBezTo>
                  <a:pt x="1149799" y="999011"/>
                  <a:pt x="892408" y="1256402"/>
                  <a:pt x="574900" y="1256402"/>
                </a:cubicBezTo>
                <a:cubicBezTo>
                  <a:pt x="257391" y="1256402"/>
                  <a:pt x="0" y="999011"/>
                  <a:pt x="0" y="681503"/>
                </a:cubicBezTo>
                <a:close/>
              </a:path>
            </a:pathLst>
          </a:cu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srgbClr val="000000"/>
              </a:solidFill>
            </a:endParaRPr>
          </a:p>
        </p:txBody>
      </p:sp>
      <p:sp>
        <p:nvSpPr>
          <p:cNvPr id="23" name="任意形状 22"/>
          <p:cNvSpPr/>
          <p:nvPr/>
        </p:nvSpPr>
        <p:spPr>
          <a:xfrm>
            <a:off x="624211" y="1687221"/>
            <a:ext cx="3926310" cy="3322318"/>
          </a:xfrm>
          <a:custGeom>
            <a:avLst/>
            <a:gdLst>
              <a:gd name="connsiteX0" fmla="*/ 0 w 2917684"/>
              <a:gd name="connsiteY0" fmla="*/ 0 h 671804"/>
              <a:gd name="connsiteX1" fmla="*/ 2917684 w 2917684"/>
              <a:gd name="connsiteY1" fmla="*/ 0 h 671804"/>
              <a:gd name="connsiteX2" fmla="*/ 2634312 w 2917684"/>
              <a:gd name="connsiteY2" fmla="*/ 661308 h 671804"/>
              <a:gd name="connsiteX3" fmla="*/ 304363 w 2917684"/>
              <a:gd name="connsiteY3" fmla="*/ 671804 h 671804"/>
              <a:gd name="connsiteX4" fmla="*/ 0 w 2917684"/>
              <a:gd name="connsiteY4" fmla="*/ 0 h 671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7684" h="671804">
                <a:moveTo>
                  <a:pt x="0" y="0"/>
                </a:moveTo>
                <a:lnTo>
                  <a:pt x="2917684" y="0"/>
                </a:lnTo>
                <a:lnTo>
                  <a:pt x="2634312" y="661308"/>
                </a:lnTo>
                <a:lnTo>
                  <a:pt x="304363" y="67180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solidFill>
                <a:srgbClr val="00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47" y="3088474"/>
            <a:ext cx="4439995" cy="2959997"/>
          </a:xfrm>
          <a:prstGeom prst="rect">
            <a:avLst/>
          </a:prstGeom>
        </p:spPr>
      </p:pic>
      <p:sp>
        <p:nvSpPr>
          <p:cNvPr id="25" name="Content Placeholder 2"/>
          <p:cNvSpPr txBox="1"/>
          <p:nvPr/>
        </p:nvSpPr>
        <p:spPr>
          <a:xfrm>
            <a:off x="5105227" y="2059450"/>
            <a:ext cx="7086773" cy="4414905"/>
          </a:xfrm>
          <a:prstGeom prst="rect">
            <a:avLst/>
          </a:prstGeom>
        </p:spPr>
        <p:txBody>
          <a:bodyPr vert="horz" lIns="91428" tIns="45714" rIns="91428" bIns="45714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zh-CN" dirty="0">
                <a:solidFill>
                  <a:schemeClr val="tx1"/>
                </a:solidFill>
                <a:latin typeface="+mn-ea"/>
              </a:rPr>
              <a:t>（</a:t>
            </a:r>
            <a:r>
              <a:rPr lang="en-US" altLang="zh-CN" dirty="0">
                <a:solidFill>
                  <a:schemeClr val="tx1"/>
                </a:solidFill>
                <a:latin typeface="+mn-ea"/>
              </a:rPr>
              <a:t>1</a:t>
            </a:r>
            <a:r>
              <a:rPr lang="zh-CN" altLang="zh-CN" dirty="0">
                <a:solidFill>
                  <a:schemeClr val="tx1"/>
                </a:solidFill>
                <a:latin typeface="+mn-ea"/>
              </a:rPr>
              <a:t>）敲门：进入房间或办公室时必须敲门，以指关节力度适中，缓慢而有节奏的敲门，每次为三下，敲门后退离门前</a:t>
            </a:r>
            <a:r>
              <a:rPr lang="en-US" altLang="zh-CN" dirty="0">
                <a:solidFill>
                  <a:schemeClr val="tx1"/>
                </a:solidFill>
                <a:latin typeface="+mn-ea"/>
              </a:rPr>
              <a:t>1</a:t>
            </a:r>
            <a:r>
              <a:rPr lang="zh-CN" altLang="zh-CN" dirty="0">
                <a:solidFill>
                  <a:schemeClr val="tx1"/>
                </a:solidFill>
                <a:latin typeface="+mn-ea"/>
              </a:rPr>
              <a:t>米处等候，若无人应答中间稍作停顿，再上前敲一次，一般不超过三次。</a:t>
            </a:r>
          </a:p>
          <a:p>
            <a:pPr>
              <a:lnSpc>
                <a:spcPct val="150000"/>
              </a:lnSpc>
            </a:pPr>
            <a:r>
              <a:rPr lang="zh-CN" altLang="zh-CN" dirty="0">
                <a:solidFill>
                  <a:schemeClr val="tx1"/>
                </a:solidFill>
                <a:latin typeface="+mn-ea"/>
              </a:rPr>
              <a:t>（</a:t>
            </a:r>
            <a:r>
              <a:rPr lang="en-US" altLang="zh-CN" dirty="0">
                <a:solidFill>
                  <a:schemeClr val="tx1"/>
                </a:solidFill>
                <a:latin typeface="+mn-ea"/>
              </a:rPr>
              <a:t>2</a:t>
            </a:r>
            <a:r>
              <a:rPr lang="zh-CN" altLang="zh-CN" dirty="0">
                <a:solidFill>
                  <a:schemeClr val="tx1"/>
                </a:solidFill>
                <a:latin typeface="+mn-ea"/>
              </a:rPr>
              <a:t>）上下楼梯：头要正、背要直、胸要微挺，臀部要收，膝要弯曲。上楼梯时请客人在前，下楼梯时请客人在后。</a:t>
            </a:r>
          </a:p>
          <a:p>
            <a:pPr>
              <a:lnSpc>
                <a:spcPct val="150000"/>
              </a:lnSpc>
            </a:pPr>
            <a:r>
              <a:rPr lang="zh-CN" altLang="zh-CN" dirty="0">
                <a:solidFill>
                  <a:schemeClr val="tx1"/>
                </a:solidFill>
                <a:latin typeface="+mn-ea"/>
              </a:rPr>
              <a:t>（</a:t>
            </a:r>
            <a:r>
              <a:rPr lang="en-US" altLang="zh-CN" dirty="0">
                <a:solidFill>
                  <a:schemeClr val="tx1"/>
                </a:solidFill>
                <a:latin typeface="+mn-ea"/>
              </a:rPr>
              <a:t>3</a:t>
            </a:r>
            <a:r>
              <a:rPr lang="zh-CN" altLang="zh-CN" dirty="0">
                <a:solidFill>
                  <a:schemeClr val="tx1"/>
                </a:solidFill>
                <a:latin typeface="+mn-ea"/>
              </a:rPr>
              <a:t>）进出电梯：请客人先进先出</a:t>
            </a:r>
          </a:p>
          <a:p>
            <a:pPr>
              <a:lnSpc>
                <a:spcPct val="150000"/>
              </a:lnSpc>
            </a:pPr>
            <a:r>
              <a:rPr lang="zh-CN" altLang="zh-CN" dirty="0">
                <a:solidFill>
                  <a:schemeClr val="tx1"/>
                </a:solidFill>
                <a:latin typeface="+mn-ea"/>
              </a:rPr>
              <a:t>（</a:t>
            </a:r>
            <a:r>
              <a:rPr lang="en-US" altLang="zh-CN" dirty="0">
                <a:solidFill>
                  <a:schemeClr val="tx1"/>
                </a:solidFill>
                <a:latin typeface="+mn-ea"/>
              </a:rPr>
              <a:t>4</a:t>
            </a:r>
            <a:r>
              <a:rPr lang="zh-CN" altLang="zh-CN" dirty="0">
                <a:solidFill>
                  <a:schemeClr val="tx1"/>
                </a:solidFill>
                <a:latin typeface="+mn-ea"/>
              </a:rPr>
              <a:t>）适当的手势</a:t>
            </a:r>
            <a:endParaRPr lang="en-US" altLang="zh-CN" dirty="0">
              <a:solidFill>
                <a:schemeClr val="tx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zh-CN" dirty="0">
                <a:solidFill>
                  <a:schemeClr val="tx1"/>
                </a:solidFill>
                <a:latin typeface="+mn-ea"/>
              </a:rPr>
              <a:t>（</a:t>
            </a:r>
            <a:r>
              <a:rPr lang="en-US" altLang="zh-CN" dirty="0">
                <a:solidFill>
                  <a:schemeClr val="tx1"/>
                </a:solidFill>
                <a:latin typeface="+mn-ea"/>
              </a:rPr>
              <a:t>5</a:t>
            </a:r>
            <a:r>
              <a:rPr lang="zh-CN" altLang="zh-CN" dirty="0">
                <a:solidFill>
                  <a:schemeClr val="tx1"/>
                </a:solidFill>
                <a:latin typeface="+mn-ea"/>
              </a:rPr>
              <a:t>）引领客人：斜前</a:t>
            </a:r>
            <a:r>
              <a:rPr lang="en-US" altLang="zh-CN" dirty="0">
                <a:solidFill>
                  <a:schemeClr val="tx1"/>
                </a:solidFill>
                <a:latin typeface="+mn-ea"/>
              </a:rPr>
              <a:t>2---3</a:t>
            </a:r>
            <a:r>
              <a:rPr lang="zh-CN" altLang="zh-CN" dirty="0">
                <a:solidFill>
                  <a:schemeClr val="tx1"/>
                </a:solidFill>
                <a:latin typeface="+mn-ea"/>
              </a:rPr>
              <a:t>步处，转弯时用手势指引客人，根据客人的步速行走。</a:t>
            </a:r>
          </a:p>
          <a:p>
            <a:pPr>
              <a:lnSpc>
                <a:spcPct val="150000"/>
              </a:lnSpc>
            </a:pPr>
            <a:r>
              <a:rPr lang="zh-CN" altLang="zh-CN" dirty="0">
                <a:solidFill>
                  <a:schemeClr val="tx1"/>
                </a:solidFill>
                <a:latin typeface="+mn-ea"/>
              </a:rPr>
              <a:t>（</a:t>
            </a:r>
            <a:r>
              <a:rPr lang="en-US" altLang="zh-CN" dirty="0">
                <a:solidFill>
                  <a:schemeClr val="tx1"/>
                </a:solidFill>
                <a:latin typeface="+mn-ea"/>
              </a:rPr>
              <a:t>6</a:t>
            </a:r>
            <a:r>
              <a:rPr lang="zh-CN" altLang="zh-CN" dirty="0">
                <a:solidFill>
                  <a:schemeClr val="tx1"/>
                </a:solidFill>
                <a:latin typeface="+mn-ea"/>
              </a:rPr>
              <a:t>）交物件：递交、接收时均用双手，请客人填写表格时应将表格正面递交客人，递笔时笔杆一端朝向客人。</a:t>
            </a:r>
          </a:p>
          <a:p>
            <a:pPr>
              <a:lnSpc>
                <a:spcPct val="150000"/>
              </a:lnSpc>
            </a:pPr>
            <a:r>
              <a:rPr lang="zh-CN" altLang="zh-CN" dirty="0">
                <a:solidFill>
                  <a:schemeClr val="tx1"/>
                </a:solidFill>
                <a:latin typeface="+mn-ea"/>
              </a:rPr>
              <a:t>（</a:t>
            </a:r>
            <a:r>
              <a:rPr lang="en-US" altLang="zh-CN" dirty="0">
                <a:solidFill>
                  <a:schemeClr val="tx1"/>
                </a:solidFill>
                <a:latin typeface="+mn-ea"/>
              </a:rPr>
              <a:t>7</a:t>
            </a:r>
            <a:r>
              <a:rPr lang="zh-CN" altLang="zh-CN" dirty="0">
                <a:solidFill>
                  <a:schemeClr val="tx1"/>
                </a:solidFill>
                <a:latin typeface="+mn-ea"/>
              </a:rPr>
              <a:t>）行走：靠右行走，见到客人应让路，点头、微笑、致意，如有急事超越客人，应致歉。</a:t>
            </a:r>
          </a:p>
          <a:p>
            <a:pPr>
              <a:lnSpc>
                <a:spcPct val="150000"/>
              </a:lnSpc>
            </a:pPr>
            <a:endParaRPr lang="zh-CN" altLang="zh-CN" dirty="0">
              <a:solidFill>
                <a:schemeClr val="tx1"/>
              </a:solidFill>
              <a:latin typeface="+mn-ea"/>
            </a:endParaRPr>
          </a:p>
        </p:txBody>
      </p:sp>
    </p:spTree>
  </p:cSld>
  <p:clrMapOvr>
    <a:masterClrMapping/>
  </p:clrMapOvr>
  <p:transition spd="med" advClick="0" advTm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9" grpId="0" animBg="1"/>
      <p:bldP spid="13" grpId="0" animBg="1"/>
      <p:bldP spid="23" grpId="0" animBg="1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线连接符 9"/>
          <p:cNvCxnSpPr/>
          <p:nvPr/>
        </p:nvCxnSpPr>
        <p:spPr>
          <a:xfrm>
            <a:off x="4968616" y="1225808"/>
            <a:ext cx="6464242" cy="0"/>
          </a:xfrm>
          <a:prstGeom prst="line">
            <a:avLst/>
          </a:prstGeom>
          <a:ln w="762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线连接符 10"/>
          <p:cNvCxnSpPr/>
          <p:nvPr/>
        </p:nvCxnSpPr>
        <p:spPr>
          <a:xfrm>
            <a:off x="4968616" y="5099494"/>
            <a:ext cx="6464242" cy="0"/>
          </a:xfrm>
          <a:prstGeom prst="line">
            <a:avLst/>
          </a:prstGeom>
          <a:ln w="762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65" y="1051083"/>
            <a:ext cx="4752225" cy="4917293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837398" y="1486048"/>
            <a:ext cx="3650359" cy="3785139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kumimoji="1" lang="en-US" altLang="zh-CN" sz="26665" b="1" dirty="0">
                <a:solidFill>
                  <a:schemeClr val="bg1"/>
                </a:solidFill>
              </a:rPr>
              <a:t>03</a:t>
            </a:r>
            <a:endParaRPr kumimoji="1" lang="zh-CN" altLang="en-US" sz="26665" b="1" dirty="0">
              <a:solidFill>
                <a:schemeClr val="bg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436488" y="2302540"/>
            <a:ext cx="6170880" cy="179938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glow rad="279400">
              <a:schemeClr val="tx1">
                <a:alpha val="31000"/>
              </a:schemeClr>
            </a:glow>
            <a:outerShdw blurRad="50800" dist="76200" dir="7320000" algn="t" rotWithShape="0">
              <a:prstClr val="black">
                <a:alpha val="41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5352241" y="2302539"/>
            <a:ext cx="6339372" cy="15694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4800" dirty="0">
                <a:solidFill>
                  <a:srgbClr val="000000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服务工作中常用的礼仪</a:t>
            </a:r>
            <a:endParaRPr lang="en-US" altLang="zh-CN" sz="4800" dirty="0">
              <a:solidFill>
                <a:srgbClr val="000000"/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p:transition spd="med" advClick="0" advTm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378869" y="267867"/>
            <a:ext cx="5365212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问候礼仪</a:t>
            </a:r>
            <a:endParaRPr kumimoji="1" lang="en-US" altLang="zh-CN" sz="3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TextBox 54"/>
          <p:cNvSpPr txBox="1"/>
          <p:nvPr/>
        </p:nvSpPr>
        <p:spPr>
          <a:xfrm>
            <a:off x="532058" y="1683710"/>
            <a:ext cx="2508306" cy="156945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000000"/>
                </a:solidFill>
                <a:effectLst/>
                <a:latin typeface="+mn-ea"/>
                <a:ea typeface="+mn-ea"/>
              </a:rPr>
              <a:t>一、问候次序  位低者先问候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000000"/>
                </a:solidFill>
                <a:effectLst/>
                <a:latin typeface="+mn-ea"/>
                <a:ea typeface="+mn-ea"/>
              </a:rPr>
              <a:t>二、问候态度  主动 热情 自然 专注</a:t>
            </a:r>
          </a:p>
        </p:txBody>
      </p:sp>
      <p:sp>
        <p:nvSpPr>
          <p:cNvPr id="6" name="燕尾形 5"/>
          <p:cNvSpPr/>
          <p:nvPr/>
        </p:nvSpPr>
        <p:spPr>
          <a:xfrm>
            <a:off x="6610965" y="1595315"/>
            <a:ext cx="841365" cy="2036023"/>
          </a:xfrm>
          <a:prstGeom prst="chevron">
            <a:avLst>
              <a:gd name="adj" fmla="val 6581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schemeClr val="bg1"/>
              </a:solidFill>
            </a:endParaRPr>
          </a:p>
        </p:txBody>
      </p:sp>
      <p:sp>
        <p:nvSpPr>
          <p:cNvPr id="8" name="TextBox 67"/>
          <p:cNvSpPr txBox="1"/>
          <p:nvPr/>
        </p:nvSpPr>
        <p:spPr>
          <a:xfrm>
            <a:off x="4272036" y="1838854"/>
            <a:ext cx="2508306" cy="156945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000000"/>
                </a:solidFill>
                <a:effectLst/>
                <a:latin typeface="+mn-ea"/>
                <a:ea typeface="+mn-ea"/>
              </a:rPr>
              <a:t>三、问候内容  直接式  间接式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000000"/>
                </a:solidFill>
                <a:effectLst/>
                <a:latin typeface="+mn-ea"/>
                <a:ea typeface="+mn-ea"/>
              </a:rPr>
              <a:t>四、问候时间   不同时间可以用不同的问候语</a:t>
            </a:r>
          </a:p>
        </p:txBody>
      </p:sp>
      <p:sp>
        <p:nvSpPr>
          <p:cNvPr id="11" name="TextBox 70"/>
          <p:cNvSpPr txBox="1"/>
          <p:nvPr/>
        </p:nvSpPr>
        <p:spPr>
          <a:xfrm>
            <a:off x="7823969" y="1838854"/>
            <a:ext cx="2508306" cy="156945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000000"/>
                </a:solidFill>
                <a:effectLst/>
                <a:latin typeface="+mn-ea"/>
                <a:ea typeface="+mn-ea"/>
              </a:rPr>
              <a:t>五、 问候要遵从职业特色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000000"/>
                </a:solidFill>
                <a:effectLst/>
                <a:latin typeface="+mn-ea"/>
                <a:ea typeface="+mn-ea"/>
              </a:rPr>
              <a:t>六、问候可以因对象不同而不同</a:t>
            </a:r>
          </a:p>
        </p:txBody>
      </p:sp>
      <p:sp>
        <p:nvSpPr>
          <p:cNvPr id="3" name="燕尾形 2"/>
          <p:cNvSpPr/>
          <p:nvPr/>
        </p:nvSpPr>
        <p:spPr>
          <a:xfrm>
            <a:off x="3065074" y="1420928"/>
            <a:ext cx="841364" cy="2036023"/>
          </a:xfrm>
          <a:prstGeom prst="chevron">
            <a:avLst>
              <a:gd name="adj" fmla="val 6581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schemeClr val="bg1"/>
              </a:solidFill>
            </a:endParaRPr>
          </a:p>
        </p:txBody>
      </p:sp>
      <p:sp>
        <p:nvSpPr>
          <p:cNvPr id="20" name="矩形 31"/>
          <p:cNvSpPr/>
          <p:nvPr/>
        </p:nvSpPr>
        <p:spPr>
          <a:xfrm>
            <a:off x="6850236" y="2136762"/>
            <a:ext cx="743274" cy="7432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65">
              <a:solidFill>
                <a:schemeClr val="bg1"/>
              </a:solidFill>
            </a:endParaRPr>
          </a:p>
        </p:txBody>
      </p:sp>
      <p:sp>
        <p:nvSpPr>
          <p:cNvPr id="9" name="燕尾形 8"/>
          <p:cNvSpPr/>
          <p:nvPr/>
        </p:nvSpPr>
        <p:spPr>
          <a:xfrm>
            <a:off x="10258895" y="1480518"/>
            <a:ext cx="841364" cy="2036023"/>
          </a:xfrm>
          <a:prstGeom prst="chevron">
            <a:avLst>
              <a:gd name="adj" fmla="val 6581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schemeClr val="bg1"/>
              </a:solidFill>
            </a:endParaRPr>
          </a:p>
        </p:txBody>
      </p:sp>
      <p:sp>
        <p:nvSpPr>
          <p:cNvPr id="22" name="矩形 31"/>
          <p:cNvSpPr/>
          <p:nvPr/>
        </p:nvSpPr>
        <p:spPr>
          <a:xfrm>
            <a:off x="10536627" y="2117022"/>
            <a:ext cx="743275" cy="7432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65">
              <a:solidFill>
                <a:schemeClr val="bg1"/>
              </a:solidFill>
            </a:endParaRPr>
          </a:p>
        </p:txBody>
      </p:sp>
      <p:cxnSp>
        <p:nvCxnSpPr>
          <p:cNvPr id="32" name="直线连接符 31"/>
          <p:cNvCxnSpPr/>
          <p:nvPr/>
        </p:nvCxnSpPr>
        <p:spPr>
          <a:xfrm>
            <a:off x="843049" y="4144493"/>
            <a:ext cx="10436853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矩形 36"/>
          <p:cNvSpPr/>
          <p:nvPr/>
        </p:nvSpPr>
        <p:spPr>
          <a:xfrm>
            <a:off x="505708" y="4866175"/>
            <a:ext cx="2955641" cy="830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000000"/>
                </a:solidFill>
                <a:latin typeface="+mn-ea"/>
              </a:rPr>
              <a:t>七、问候要先通报自己的姓名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000000"/>
                </a:solidFill>
                <a:latin typeface="+mn-ea"/>
              </a:rPr>
              <a:t>八、问候要注意语气、声调</a:t>
            </a:r>
            <a:endParaRPr lang="zh-CN" altLang="en-US" sz="1400" dirty="0">
              <a:solidFill>
                <a:srgbClr val="000000"/>
              </a:solidFill>
              <a:latin typeface="+mn-ea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368" y="4534168"/>
            <a:ext cx="2700897" cy="2027564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071" y="4534168"/>
            <a:ext cx="2700897" cy="2027564"/>
          </a:xfrm>
          <a:prstGeom prst="rect">
            <a:avLst/>
          </a:prstGeom>
        </p:spPr>
      </p:pic>
      <p:sp>
        <p:nvSpPr>
          <p:cNvPr id="39" name="矩形 31"/>
          <p:cNvSpPr/>
          <p:nvPr/>
        </p:nvSpPr>
        <p:spPr>
          <a:xfrm>
            <a:off x="3278393" y="2117022"/>
            <a:ext cx="743274" cy="7432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65">
              <a:solidFill>
                <a:schemeClr val="bg1"/>
              </a:solidFill>
            </a:endParaRPr>
          </a:p>
        </p:txBody>
      </p:sp>
      <p:sp>
        <p:nvSpPr>
          <p:cNvPr id="40" name="燕尾形 39"/>
          <p:cNvSpPr/>
          <p:nvPr/>
        </p:nvSpPr>
        <p:spPr>
          <a:xfrm>
            <a:off x="3165550" y="4213889"/>
            <a:ext cx="841364" cy="2036023"/>
          </a:xfrm>
          <a:prstGeom prst="chevron">
            <a:avLst>
              <a:gd name="adj" fmla="val 6581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schemeClr val="bg1"/>
              </a:solidFill>
            </a:endParaRPr>
          </a:p>
        </p:txBody>
      </p:sp>
      <p:sp>
        <p:nvSpPr>
          <p:cNvPr id="41" name="矩形 31"/>
          <p:cNvSpPr/>
          <p:nvPr/>
        </p:nvSpPr>
        <p:spPr>
          <a:xfrm>
            <a:off x="3378869" y="4909983"/>
            <a:ext cx="743274" cy="7432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65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  <p:bldP spid="8" grpId="0"/>
      <p:bldP spid="11" grpId="0"/>
      <p:bldP spid="3" grpId="0" animBg="1"/>
      <p:bldP spid="20" grpId="0" animBg="1"/>
      <p:bldP spid="9" grpId="0" animBg="1"/>
      <p:bldP spid="22" grpId="0" animBg="1"/>
      <p:bldP spid="37" grpId="0"/>
      <p:bldP spid="39" grpId="0" animBg="1"/>
      <p:bldP spid="40" grpId="0" animBg="1"/>
      <p:bldP spid="4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1219139" y="1599636"/>
            <a:ext cx="1168248" cy="1351572"/>
            <a:chOff x="1022350" y="1237296"/>
            <a:chExt cx="876300" cy="1013811"/>
          </a:xfrm>
        </p:grpSpPr>
        <p:sp>
          <p:nvSpPr>
            <p:cNvPr id="2" name="任意多边形 13"/>
            <p:cNvSpPr/>
            <p:nvPr/>
          </p:nvSpPr>
          <p:spPr>
            <a:xfrm>
              <a:off x="1022350" y="1237296"/>
              <a:ext cx="876300" cy="1013811"/>
            </a:xfrm>
            <a:custGeom>
              <a:avLst/>
              <a:gdLst>
                <a:gd name="connsiteX0" fmla="*/ 1555750 w 2063750"/>
                <a:gd name="connsiteY0" fmla="*/ 0 h 2387600"/>
                <a:gd name="connsiteX1" fmla="*/ 0 w 2063750"/>
                <a:gd name="connsiteY1" fmla="*/ 736600 h 2387600"/>
                <a:gd name="connsiteX2" fmla="*/ 736600 w 2063750"/>
                <a:gd name="connsiteY2" fmla="*/ 2387600 h 2387600"/>
                <a:gd name="connsiteX3" fmla="*/ 1778000 w 2063750"/>
                <a:gd name="connsiteY3" fmla="*/ 1898650 h 2387600"/>
                <a:gd name="connsiteX4" fmla="*/ 2063750 w 2063750"/>
                <a:gd name="connsiteY4" fmla="*/ 1104900 h 2387600"/>
                <a:gd name="connsiteX5" fmla="*/ 1555750 w 2063750"/>
                <a:gd name="connsiteY5" fmla="*/ 0 h 238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63750" h="2387600">
                  <a:moveTo>
                    <a:pt x="1555750" y="0"/>
                  </a:moveTo>
                  <a:lnTo>
                    <a:pt x="0" y="736600"/>
                  </a:lnTo>
                  <a:lnTo>
                    <a:pt x="736600" y="2387600"/>
                  </a:lnTo>
                  <a:lnTo>
                    <a:pt x="1778000" y="1898650"/>
                  </a:lnTo>
                  <a:lnTo>
                    <a:pt x="2063750" y="1104900"/>
                  </a:lnTo>
                  <a:lnTo>
                    <a:pt x="15557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3" name="任意多边形 16"/>
            <p:cNvSpPr/>
            <p:nvPr/>
          </p:nvSpPr>
          <p:spPr>
            <a:xfrm>
              <a:off x="1722433" y="1706453"/>
              <a:ext cx="169867" cy="339735"/>
            </a:xfrm>
            <a:custGeom>
              <a:avLst/>
              <a:gdLst>
                <a:gd name="connsiteX0" fmla="*/ 400050 w 400050"/>
                <a:gd name="connsiteY0" fmla="*/ 0 h 800100"/>
                <a:gd name="connsiteX1" fmla="*/ 0 w 400050"/>
                <a:gd name="connsiteY1" fmla="*/ 317500 h 800100"/>
                <a:gd name="connsiteX2" fmla="*/ 107950 w 400050"/>
                <a:gd name="connsiteY2" fmla="*/ 800100 h 800100"/>
                <a:gd name="connsiteX3" fmla="*/ 400050 w 400050"/>
                <a:gd name="connsiteY3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0050" h="800100">
                  <a:moveTo>
                    <a:pt x="400050" y="0"/>
                  </a:moveTo>
                  <a:lnTo>
                    <a:pt x="0" y="317500"/>
                  </a:lnTo>
                  <a:lnTo>
                    <a:pt x="107950" y="800100"/>
                  </a:lnTo>
                  <a:lnTo>
                    <a:pt x="40005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350156" y="1414065"/>
              <a:ext cx="346490" cy="5617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4265" b="1" dirty="0">
                  <a:solidFill>
                    <a:srgbClr val="222222"/>
                  </a:solidFill>
                </a:rPr>
                <a:t>1</a:t>
              </a:r>
              <a:endParaRPr kumimoji="1" lang="zh-CN" altLang="en-US" sz="4265" b="1" dirty="0">
                <a:solidFill>
                  <a:srgbClr val="222222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409226" y="1649961"/>
            <a:ext cx="1168248" cy="1351572"/>
            <a:chOff x="4806950" y="1237296"/>
            <a:chExt cx="876300" cy="1013811"/>
          </a:xfrm>
        </p:grpSpPr>
        <p:sp>
          <p:nvSpPr>
            <p:cNvPr id="5" name="任意多边形 83"/>
            <p:cNvSpPr/>
            <p:nvPr/>
          </p:nvSpPr>
          <p:spPr>
            <a:xfrm>
              <a:off x="4806950" y="1237296"/>
              <a:ext cx="876300" cy="1013811"/>
            </a:xfrm>
            <a:custGeom>
              <a:avLst/>
              <a:gdLst>
                <a:gd name="connsiteX0" fmla="*/ 1555750 w 2063750"/>
                <a:gd name="connsiteY0" fmla="*/ 0 h 2387600"/>
                <a:gd name="connsiteX1" fmla="*/ 0 w 2063750"/>
                <a:gd name="connsiteY1" fmla="*/ 736600 h 2387600"/>
                <a:gd name="connsiteX2" fmla="*/ 736600 w 2063750"/>
                <a:gd name="connsiteY2" fmla="*/ 2387600 h 2387600"/>
                <a:gd name="connsiteX3" fmla="*/ 1778000 w 2063750"/>
                <a:gd name="connsiteY3" fmla="*/ 1898650 h 2387600"/>
                <a:gd name="connsiteX4" fmla="*/ 2063750 w 2063750"/>
                <a:gd name="connsiteY4" fmla="*/ 1104900 h 2387600"/>
                <a:gd name="connsiteX5" fmla="*/ 1555750 w 2063750"/>
                <a:gd name="connsiteY5" fmla="*/ 0 h 238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63750" h="2387600">
                  <a:moveTo>
                    <a:pt x="1555750" y="0"/>
                  </a:moveTo>
                  <a:lnTo>
                    <a:pt x="0" y="736600"/>
                  </a:lnTo>
                  <a:lnTo>
                    <a:pt x="736600" y="2387600"/>
                  </a:lnTo>
                  <a:lnTo>
                    <a:pt x="1778000" y="1898650"/>
                  </a:lnTo>
                  <a:lnTo>
                    <a:pt x="2063750" y="1104900"/>
                  </a:lnTo>
                  <a:lnTo>
                    <a:pt x="15557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6" name="任意多边形 84"/>
            <p:cNvSpPr/>
            <p:nvPr/>
          </p:nvSpPr>
          <p:spPr>
            <a:xfrm>
              <a:off x="5507033" y="1706453"/>
              <a:ext cx="169867" cy="339735"/>
            </a:xfrm>
            <a:custGeom>
              <a:avLst/>
              <a:gdLst>
                <a:gd name="connsiteX0" fmla="*/ 400050 w 400050"/>
                <a:gd name="connsiteY0" fmla="*/ 0 h 800100"/>
                <a:gd name="connsiteX1" fmla="*/ 0 w 400050"/>
                <a:gd name="connsiteY1" fmla="*/ 317500 h 800100"/>
                <a:gd name="connsiteX2" fmla="*/ 107950 w 400050"/>
                <a:gd name="connsiteY2" fmla="*/ 800100 h 800100"/>
                <a:gd name="connsiteX3" fmla="*/ 400050 w 400050"/>
                <a:gd name="connsiteY3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0050" h="800100">
                  <a:moveTo>
                    <a:pt x="400050" y="0"/>
                  </a:moveTo>
                  <a:lnTo>
                    <a:pt x="0" y="317500"/>
                  </a:lnTo>
                  <a:lnTo>
                    <a:pt x="107950" y="800100"/>
                  </a:lnTo>
                  <a:lnTo>
                    <a:pt x="40005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5087257" y="1461412"/>
              <a:ext cx="346490" cy="5617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4265" b="1" dirty="0">
                  <a:solidFill>
                    <a:srgbClr val="222222"/>
                  </a:solidFill>
                </a:rPr>
                <a:t>2</a:t>
              </a:r>
              <a:endParaRPr kumimoji="1" lang="zh-CN" altLang="en-US" sz="4265" b="1" dirty="0">
                <a:solidFill>
                  <a:srgbClr val="222222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406078" y="3859413"/>
            <a:ext cx="1168248" cy="1351572"/>
            <a:chOff x="1054100" y="2894601"/>
            <a:chExt cx="876300" cy="1013811"/>
          </a:xfrm>
        </p:grpSpPr>
        <p:sp>
          <p:nvSpPr>
            <p:cNvPr id="8" name="任意多边形 89"/>
            <p:cNvSpPr/>
            <p:nvPr/>
          </p:nvSpPr>
          <p:spPr>
            <a:xfrm>
              <a:off x="1054100" y="2894601"/>
              <a:ext cx="876300" cy="1013811"/>
            </a:xfrm>
            <a:custGeom>
              <a:avLst/>
              <a:gdLst>
                <a:gd name="connsiteX0" fmla="*/ 1555750 w 2063750"/>
                <a:gd name="connsiteY0" fmla="*/ 0 h 2387600"/>
                <a:gd name="connsiteX1" fmla="*/ 0 w 2063750"/>
                <a:gd name="connsiteY1" fmla="*/ 736600 h 2387600"/>
                <a:gd name="connsiteX2" fmla="*/ 736600 w 2063750"/>
                <a:gd name="connsiteY2" fmla="*/ 2387600 h 2387600"/>
                <a:gd name="connsiteX3" fmla="*/ 1778000 w 2063750"/>
                <a:gd name="connsiteY3" fmla="*/ 1898650 h 2387600"/>
                <a:gd name="connsiteX4" fmla="*/ 2063750 w 2063750"/>
                <a:gd name="connsiteY4" fmla="*/ 1104900 h 2387600"/>
                <a:gd name="connsiteX5" fmla="*/ 1555750 w 2063750"/>
                <a:gd name="connsiteY5" fmla="*/ 0 h 238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63750" h="2387600">
                  <a:moveTo>
                    <a:pt x="1555750" y="0"/>
                  </a:moveTo>
                  <a:lnTo>
                    <a:pt x="0" y="736600"/>
                  </a:lnTo>
                  <a:lnTo>
                    <a:pt x="736600" y="2387600"/>
                  </a:lnTo>
                  <a:lnTo>
                    <a:pt x="1778000" y="1898650"/>
                  </a:lnTo>
                  <a:lnTo>
                    <a:pt x="2063750" y="1104900"/>
                  </a:lnTo>
                  <a:lnTo>
                    <a:pt x="15557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9" name="任意多边形 90"/>
            <p:cNvSpPr/>
            <p:nvPr/>
          </p:nvSpPr>
          <p:spPr>
            <a:xfrm>
              <a:off x="1754183" y="3363758"/>
              <a:ext cx="169867" cy="339735"/>
            </a:xfrm>
            <a:custGeom>
              <a:avLst/>
              <a:gdLst>
                <a:gd name="connsiteX0" fmla="*/ 400050 w 400050"/>
                <a:gd name="connsiteY0" fmla="*/ 0 h 800100"/>
                <a:gd name="connsiteX1" fmla="*/ 0 w 400050"/>
                <a:gd name="connsiteY1" fmla="*/ 317500 h 800100"/>
                <a:gd name="connsiteX2" fmla="*/ 107950 w 400050"/>
                <a:gd name="connsiteY2" fmla="*/ 800100 h 800100"/>
                <a:gd name="connsiteX3" fmla="*/ 400050 w 400050"/>
                <a:gd name="connsiteY3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0050" h="800100">
                  <a:moveTo>
                    <a:pt x="400050" y="0"/>
                  </a:moveTo>
                  <a:lnTo>
                    <a:pt x="0" y="317500"/>
                  </a:lnTo>
                  <a:lnTo>
                    <a:pt x="107950" y="800100"/>
                  </a:lnTo>
                  <a:lnTo>
                    <a:pt x="40005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369968" y="3071370"/>
              <a:ext cx="346490" cy="5617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4265" b="1" dirty="0">
                  <a:solidFill>
                    <a:srgbClr val="222222"/>
                  </a:solidFill>
                </a:rPr>
                <a:t>3</a:t>
              </a:r>
              <a:endParaRPr kumimoji="1" lang="zh-CN" altLang="en-US" sz="4265" b="1" dirty="0">
                <a:solidFill>
                  <a:srgbClr val="222222"/>
                </a:solidFill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451554" y="3859413"/>
            <a:ext cx="1168248" cy="1351572"/>
            <a:chOff x="4838700" y="2894601"/>
            <a:chExt cx="876300" cy="1013811"/>
          </a:xfrm>
        </p:grpSpPr>
        <p:sp>
          <p:nvSpPr>
            <p:cNvPr id="11" name="任意多边形 95"/>
            <p:cNvSpPr/>
            <p:nvPr/>
          </p:nvSpPr>
          <p:spPr>
            <a:xfrm>
              <a:off x="4838700" y="2894601"/>
              <a:ext cx="876300" cy="1013811"/>
            </a:xfrm>
            <a:custGeom>
              <a:avLst/>
              <a:gdLst>
                <a:gd name="connsiteX0" fmla="*/ 1555750 w 2063750"/>
                <a:gd name="connsiteY0" fmla="*/ 0 h 2387600"/>
                <a:gd name="connsiteX1" fmla="*/ 0 w 2063750"/>
                <a:gd name="connsiteY1" fmla="*/ 736600 h 2387600"/>
                <a:gd name="connsiteX2" fmla="*/ 736600 w 2063750"/>
                <a:gd name="connsiteY2" fmla="*/ 2387600 h 2387600"/>
                <a:gd name="connsiteX3" fmla="*/ 1778000 w 2063750"/>
                <a:gd name="connsiteY3" fmla="*/ 1898650 h 2387600"/>
                <a:gd name="connsiteX4" fmla="*/ 2063750 w 2063750"/>
                <a:gd name="connsiteY4" fmla="*/ 1104900 h 2387600"/>
                <a:gd name="connsiteX5" fmla="*/ 1555750 w 2063750"/>
                <a:gd name="connsiteY5" fmla="*/ 0 h 238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63750" h="2387600">
                  <a:moveTo>
                    <a:pt x="1555750" y="0"/>
                  </a:moveTo>
                  <a:lnTo>
                    <a:pt x="0" y="736600"/>
                  </a:lnTo>
                  <a:lnTo>
                    <a:pt x="736600" y="2387600"/>
                  </a:lnTo>
                  <a:lnTo>
                    <a:pt x="1778000" y="1898650"/>
                  </a:lnTo>
                  <a:lnTo>
                    <a:pt x="2063750" y="1104900"/>
                  </a:lnTo>
                  <a:lnTo>
                    <a:pt x="15557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12" name="任意多边形 96"/>
            <p:cNvSpPr/>
            <p:nvPr/>
          </p:nvSpPr>
          <p:spPr>
            <a:xfrm>
              <a:off x="5538783" y="3363758"/>
              <a:ext cx="169867" cy="339735"/>
            </a:xfrm>
            <a:custGeom>
              <a:avLst/>
              <a:gdLst>
                <a:gd name="connsiteX0" fmla="*/ 400050 w 400050"/>
                <a:gd name="connsiteY0" fmla="*/ 0 h 800100"/>
                <a:gd name="connsiteX1" fmla="*/ 0 w 400050"/>
                <a:gd name="connsiteY1" fmla="*/ 317500 h 800100"/>
                <a:gd name="connsiteX2" fmla="*/ 107950 w 400050"/>
                <a:gd name="connsiteY2" fmla="*/ 800100 h 800100"/>
                <a:gd name="connsiteX3" fmla="*/ 400050 w 400050"/>
                <a:gd name="connsiteY3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0050" h="800100">
                  <a:moveTo>
                    <a:pt x="400050" y="0"/>
                  </a:moveTo>
                  <a:lnTo>
                    <a:pt x="0" y="317500"/>
                  </a:lnTo>
                  <a:lnTo>
                    <a:pt x="107950" y="800100"/>
                  </a:lnTo>
                  <a:lnTo>
                    <a:pt x="40005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5155295" y="3089716"/>
              <a:ext cx="346490" cy="5617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4265" b="1" dirty="0">
                  <a:solidFill>
                    <a:srgbClr val="222222"/>
                  </a:solidFill>
                </a:rPr>
                <a:t>4</a:t>
              </a:r>
              <a:endParaRPr kumimoji="1" lang="zh-CN" altLang="en-US" sz="4265" b="1" dirty="0">
                <a:solidFill>
                  <a:srgbClr val="222222"/>
                </a:solidFill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2872253" y="348116"/>
            <a:ext cx="6603046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迎接礼仪</a:t>
            </a:r>
            <a:endParaRPr kumimoji="1" lang="en-US" altLang="zh-CN" sz="3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7" name="Content Placeholder 2"/>
          <p:cNvSpPr txBox="1"/>
          <p:nvPr/>
        </p:nvSpPr>
        <p:spPr>
          <a:xfrm>
            <a:off x="2834012" y="1935883"/>
            <a:ext cx="3248480" cy="1127241"/>
          </a:xfrm>
          <a:prstGeom prst="rect">
            <a:avLst/>
          </a:prstGeom>
        </p:spPr>
        <p:txBody>
          <a:bodyPr vert="horz" lIns="91428" tIns="45714" rIns="91428" bIns="45714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5000"/>
              </a:lnSpc>
              <a:buNone/>
            </a:pP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客人迎面走来，服务人员应放慢步伐，离客人约</a:t>
            </a:r>
            <a:r>
              <a:rPr lang="en-US" altLang="zh-CN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米处，目视客人，面带微笑，轻轻点头致意，并且说：“您好”等礼貌用语；擦肩而过时，应注意礼让。</a:t>
            </a:r>
          </a:p>
        </p:txBody>
      </p:sp>
      <p:sp>
        <p:nvSpPr>
          <p:cNvPr id="28" name="Content Placeholder 2"/>
          <p:cNvSpPr txBox="1"/>
          <p:nvPr/>
        </p:nvSpPr>
        <p:spPr>
          <a:xfrm>
            <a:off x="7774974" y="1935883"/>
            <a:ext cx="3400652" cy="1127241"/>
          </a:xfrm>
          <a:prstGeom prst="rect">
            <a:avLst/>
          </a:prstGeom>
        </p:spPr>
        <p:txBody>
          <a:bodyPr vert="horz" lIns="91428" tIns="45714" rIns="91428" bIns="45714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5000"/>
              </a:lnSpc>
              <a:buNone/>
            </a:pPr>
            <a:r>
              <a:rPr lang="zh-CN" altLang="en-US" dirty="0">
                <a:solidFill>
                  <a:schemeClr val="tx1"/>
                </a:solidFill>
              </a:rPr>
              <a:t>如行鞠躬礼时，应停步，躬身</a:t>
            </a:r>
            <a:r>
              <a:rPr lang="en-US" altLang="zh-CN" dirty="0">
                <a:solidFill>
                  <a:schemeClr val="tx1"/>
                </a:solidFill>
              </a:rPr>
              <a:t>15°—30°</a:t>
            </a:r>
            <a:r>
              <a:rPr lang="zh-CN" altLang="en-US" dirty="0">
                <a:solidFill>
                  <a:schemeClr val="tx1"/>
                </a:solidFill>
              </a:rPr>
              <a:t>，眼往下看，并致问候，切忌边走边看边躬身，这是十分不雅观的。</a:t>
            </a:r>
            <a:endParaRPr lang="zh-CN" altLang="en-US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9" name="Content Placeholder 2"/>
          <p:cNvSpPr txBox="1"/>
          <p:nvPr/>
        </p:nvSpPr>
        <p:spPr>
          <a:xfrm>
            <a:off x="2834012" y="4364969"/>
            <a:ext cx="3053283" cy="692732"/>
          </a:xfrm>
          <a:prstGeom prst="rect">
            <a:avLst/>
          </a:prstGeom>
        </p:spPr>
        <p:txBody>
          <a:bodyPr vert="horz" lIns="91428" tIns="45714" rIns="91428" bIns="45714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5000"/>
              </a:lnSpc>
              <a:buNone/>
            </a:pP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员工在工作中，可以边工作，边致礼。如果能暂停下手中的工作行礼，更会让客人感到满意。</a:t>
            </a:r>
          </a:p>
        </p:txBody>
      </p:sp>
      <p:sp>
        <p:nvSpPr>
          <p:cNvPr id="30" name="Content Placeholder 2"/>
          <p:cNvSpPr txBox="1"/>
          <p:nvPr/>
        </p:nvSpPr>
        <p:spPr>
          <a:xfrm>
            <a:off x="7774974" y="4318353"/>
            <a:ext cx="3099133" cy="1079935"/>
          </a:xfrm>
          <a:prstGeom prst="rect">
            <a:avLst/>
          </a:prstGeom>
        </p:spPr>
        <p:txBody>
          <a:bodyPr vert="horz" lIns="91428" tIns="45714" rIns="91428" bIns="45714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zh-CN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引领客人：斜前</a:t>
            </a:r>
            <a:r>
              <a:rPr lang="en-US" altLang="zh-CN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2---3</a:t>
            </a:r>
            <a:r>
              <a:rPr lang="zh-CN" altLang="zh-CN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步处，转弯时用手势指引客人，根据客人的步速行走。</a:t>
            </a:r>
          </a:p>
        </p:txBody>
      </p:sp>
    </p:spTree>
  </p:cSld>
  <p:clrMapOvr>
    <a:masterClrMapping/>
  </p:clrMapOvr>
  <p:transition spd="med" advClick="0" advTm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5631972" y="1314479"/>
            <a:ext cx="1474509" cy="1476472"/>
            <a:chOff x="1022350" y="1237296"/>
            <a:chExt cx="876300" cy="1013811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31" name="任意多边形 13"/>
            <p:cNvSpPr/>
            <p:nvPr/>
          </p:nvSpPr>
          <p:spPr>
            <a:xfrm>
              <a:off x="1022350" y="1237296"/>
              <a:ext cx="876300" cy="1013811"/>
            </a:xfrm>
            <a:custGeom>
              <a:avLst/>
              <a:gdLst>
                <a:gd name="connsiteX0" fmla="*/ 1555750 w 2063750"/>
                <a:gd name="connsiteY0" fmla="*/ 0 h 2387600"/>
                <a:gd name="connsiteX1" fmla="*/ 0 w 2063750"/>
                <a:gd name="connsiteY1" fmla="*/ 736600 h 2387600"/>
                <a:gd name="connsiteX2" fmla="*/ 736600 w 2063750"/>
                <a:gd name="connsiteY2" fmla="*/ 2387600 h 2387600"/>
                <a:gd name="connsiteX3" fmla="*/ 1778000 w 2063750"/>
                <a:gd name="connsiteY3" fmla="*/ 1898650 h 2387600"/>
                <a:gd name="connsiteX4" fmla="*/ 2063750 w 2063750"/>
                <a:gd name="connsiteY4" fmla="*/ 1104900 h 2387600"/>
                <a:gd name="connsiteX5" fmla="*/ 1555750 w 2063750"/>
                <a:gd name="connsiteY5" fmla="*/ 0 h 238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63750" h="2387600">
                  <a:moveTo>
                    <a:pt x="1555750" y="0"/>
                  </a:moveTo>
                  <a:lnTo>
                    <a:pt x="0" y="736600"/>
                  </a:lnTo>
                  <a:lnTo>
                    <a:pt x="736600" y="2387600"/>
                  </a:lnTo>
                  <a:lnTo>
                    <a:pt x="1778000" y="1898650"/>
                  </a:lnTo>
                  <a:lnTo>
                    <a:pt x="2063750" y="1104900"/>
                  </a:lnTo>
                  <a:lnTo>
                    <a:pt x="155575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32" name="任意多边形 16"/>
            <p:cNvSpPr/>
            <p:nvPr/>
          </p:nvSpPr>
          <p:spPr>
            <a:xfrm>
              <a:off x="1722433" y="1706453"/>
              <a:ext cx="169867" cy="339735"/>
            </a:xfrm>
            <a:custGeom>
              <a:avLst/>
              <a:gdLst>
                <a:gd name="connsiteX0" fmla="*/ 400050 w 400050"/>
                <a:gd name="connsiteY0" fmla="*/ 0 h 800100"/>
                <a:gd name="connsiteX1" fmla="*/ 0 w 400050"/>
                <a:gd name="connsiteY1" fmla="*/ 317500 h 800100"/>
                <a:gd name="connsiteX2" fmla="*/ 107950 w 400050"/>
                <a:gd name="connsiteY2" fmla="*/ 800100 h 800100"/>
                <a:gd name="connsiteX3" fmla="*/ 400050 w 400050"/>
                <a:gd name="connsiteY3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0050" h="800100">
                  <a:moveTo>
                    <a:pt x="400050" y="0"/>
                  </a:moveTo>
                  <a:lnTo>
                    <a:pt x="0" y="317500"/>
                  </a:lnTo>
                  <a:lnTo>
                    <a:pt x="107950" y="800100"/>
                  </a:lnTo>
                  <a:lnTo>
                    <a:pt x="40005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9777565" y="1259504"/>
            <a:ext cx="1474509" cy="1476472"/>
            <a:chOff x="1022350" y="1237296"/>
            <a:chExt cx="876300" cy="1013811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34" name="任意多边形 13"/>
            <p:cNvSpPr/>
            <p:nvPr/>
          </p:nvSpPr>
          <p:spPr>
            <a:xfrm>
              <a:off x="1022350" y="1237296"/>
              <a:ext cx="876300" cy="1013811"/>
            </a:xfrm>
            <a:custGeom>
              <a:avLst/>
              <a:gdLst>
                <a:gd name="connsiteX0" fmla="*/ 1555750 w 2063750"/>
                <a:gd name="connsiteY0" fmla="*/ 0 h 2387600"/>
                <a:gd name="connsiteX1" fmla="*/ 0 w 2063750"/>
                <a:gd name="connsiteY1" fmla="*/ 736600 h 2387600"/>
                <a:gd name="connsiteX2" fmla="*/ 736600 w 2063750"/>
                <a:gd name="connsiteY2" fmla="*/ 2387600 h 2387600"/>
                <a:gd name="connsiteX3" fmla="*/ 1778000 w 2063750"/>
                <a:gd name="connsiteY3" fmla="*/ 1898650 h 2387600"/>
                <a:gd name="connsiteX4" fmla="*/ 2063750 w 2063750"/>
                <a:gd name="connsiteY4" fmla="*/ 1104900 h 2387600"/>
                <a:gd name="connsiteX5" fmla="*/ 1555750 w 2063750"/>
                <a:gd name="connsiteY5" fmla="*/ 0 h 238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63750" h="2387600">
                  <a:moveTo>
                    <a:pt x="1555750" y="0"/>
                  </a:moveTo>
                  <a:lnTo>
                    <a:pt x="0" y="736600"/>
                  </a:lnTo>
                  <a:lnTo>
                    <a:pt x="736600" y="2387600"/>
                  </a:lnTo>
                  <a:lnTo>
                    <a:pt x="1778000" y="1898650"/>
                  </a:lnTo>
                  <a:lnTo>
                    <a:pt x="2063750" y="1104900"/>
                  </a:lnTo>
                  <a:lnTo>
                    <a:pt x="155575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35" name="任意多边形 16"/>
            <p:cNvSpPr/>
            <p:nvPr/>
          </p:nvSpPr>
          <p:spPr>
            <a:xfrm>
              <a:off x="1722433" y="1706453"/>
              <a:ext cx="169867" cy="339735"/>
            </a:xfrm>
            <a:custGeom>
              <a:avLst/>
              <a:gdLst>
                <a:gd name="connsiteX0" fmla="*/ 400050 w 400050"/>
                <a:gd name="connsiteY0" fmla="*/ 0 h 800100"/>
                <a:gd name="connsiteX1" fmla="*/ 0 w 400050"/>
                <a:gd name="connsiteY1" fmla="*/ 317500 h 800100"/>
                <a:gd name="connsiteX2" fmla="*/ 107950 w 400050"/>
                <a:gd name="connsiteY2" fmla="*/ 800100 h 800100"/>
                <a:gd name="connsiteX3" fmla="*/ 400050 w 400050"/>
                <a:gd name="connsiteY3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0050" h="800100">
                  <a:moveTo>
                    <a:pt x="400050" y="0"/>
                  </a:moveTo>
                  <a:lnTo>
                    <a:pt x="0" y="317500"/>
                  </a:lnTo>
                  <a:lnTo>
                    <a:pt x="107950" y="800100"/>
                  </a:lnTo>
                  <a:lnTo>
                    <a:pt x="40005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677194" y="1314479"/>
            <a:ext cx="1474509" cy="1476472"/>
            <a:chOff x="1022350" y="1237296"/>
            <a:chExt cx="876300" cy="1013811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8" name="任意多边形 13"/>
            <p:cNvSpPr/>
            <p:nvPr/>
          </p:nvSpPr>
          <p:spPr>
            <a:xfrm>
              <a:off x="1022350" y="1237296"/>
              <a:ext cx="876300" cy="1013811"/>
            </a:xfrm>
            <a:custGeom>
              <a:avLst/>
              <a:gdLst>
                <a:gd name="connsiteX0" fmla="*/ 1555750 w 2063750"/>
                <a:gd name="connsiteY0" fmla="*/ 0 h 2387600"/>
                <a:gd name="connsiteX1" fmla="*/ 0 w 2063750"/>
                <a:gd name="connsiteY1" fmla="*/ 736600 h 2387600"/>
                <a:gd name="connsiteX2" fmla="*/ 736600 w 2063750"/>
                <a:gd name="connsiteY2" fmla="*/ 2387600 h 2387600"/>
                <a:gd name="connsiteX3" fmla="*/ 1778000 w 2063750"/>
                <a:gd name="connsiteY3" fmla="*/ 1898650 h 2387600"/>
                <a:gd name="connsiteX4" fmla="*/ 2063750 w 2063750"/>
                <a:gd name="connsiteY4" fmla="*/ 1104900 h 2387600"/>
                <a:gd name="connsiteX5" fmla="*/ 1555750 w 2063750"/>
                <a:gd name="connsiteY5" fmla="*/ 0 h 238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63750" h="2387600">
                  <a:moveTo>
                    <a:pt x="1555750" y="0"/>
                  </a:moveTo>
                  <a:lnTo>
                    <a:pt x="0" y="736600"/>
                  </a:lnTo>
                  <a:lnTo>
                    <a:pt x="736600" y="2387600"/>
                  </a:lnTo>
                  <a:lnTo>
                    <a:pt x="1778000" y="1898650"/>
                  </a:lnTo>
                  <a:lnTo>
                    <a:pt x="2063750" y="1104900"/>
                  </a:lnTo>
                  <a:lnTo>
                    <a:pt x="155575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29" name="任意多边形 16"/>
            <p:cNvSpPr/>
            <p:nvPr/>
          </p:nvSpPr>
          <p:spPr>
            <a:xfrm>
              <a:off x="1722433" y="1706453"/>
              <a:ext cx="169867" cy="339735"/>
            </a:xfrm>
            <a:custGeom>
              <a:avLst/>
              <a:gdLst>
                <a:gd name="connsiteX0" fmla="*/ 400050 w 400050"/>
                <a:gd name="connsiteY0" fmla="*/ 0 h 800100"/>
                <a:gd name="connsiteX1" fmla="*/ 0 w 400050"/>
                <a:gd name="connsiteY1" fmla="*/ 317500 h 800100"/>
                <a:gd name="connsiteX2" fmla="*/ 107950 w 400050"/>
                <a:gd name="connsiteY2" fmla="*/ 800100 h 800100"/>
                <a:gd name="connsiteX3" fmla="*/ 400050 w 400050"/>
                <a:gd name="connsiteY3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0050" h="800100">
                  <a:moveTo>
                    <a:pt x="400050" y="0"/>
                  </a:moveTo>
                  <a:lnTo>
                    <a:pt x="0" y="317500"/>
                  </a:lnTo>
                  <a:lnTo>
                    <a:pt x="107950" y="800100"/>
                  </a:lnTo>
                  <a:lnTo>
                    <a:pt x="40005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098817" y="2492517"/>
            <a:ext cx="4042434" cy="4192075"/>
            <a:chOff x="1022350" y="1237296"/>
            <a:chExt cx="876300" cy="1013811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4" name="任意多边形 13"/>
            <p:cNvSpPr/>
            <p:nvPr/>
          </p:nvSpPr>
          <p:spPr>
            <a:xfrm>
              <a:off x="1022350" y="1237296"/>
              <a:ext cx="876300" cy="1013811"/>
            </a:xfrm>
            <a:custGeom>
              <a:avLst/>
              <a:gdLst>
                <a:gd name="connsiteX0" fmla="*/ 1555750 w 2063750"/>
                <a:gd name="connsiteY0" fmla="*/ 0 h 2387600"/>
                <a:gd name="connsiteX1" fmla="*/ 0 w 2063750"/>
                <a:gd name="connsiteY1" fmla="*/ 736600 h 2387600"/>
                <a:gd name="connsiteX2" fmla="*/ 736600 w 2063750"/>
                <a:gd name="connsiteY2" fmla="*/ 2387600 h 2387600"/>
                <a:gd name="connsiteX3" fmla="*/ 1778000 w 2063750"/>
                <a:gd name="connsiteY3" fmla="*/ 1898650 h 2387600"/>
                <a:gd name="connsiteX4" fmla="*/ 2063750 w 2063750"/>
                <a:gd name="connsiteY4" fmla="*/ 1104900 h 2387600"/>
                <a:gd name="connsiteX5" fmla="*/ 1555750 w 2063750"/>
                <a:gd name="connsiteY5" fmla="*/ 0 h 238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63750" h="2387600">
                  <a:moveTo>
                    <a:pt x="1555750" y="0"/>
                  </a:moveTo>
                  <a:lnTo>
                    <a:pt x="0" y="736600"/>
                  </a:lnTo>
                  <a:lnTo>
                    <a:pt x="736600" y="2387600"/>
                  </a:lnTo>
                  <a:lnTo>
                    <a:pt x="1778000" y="1898650"/>
                  </a:lnTo>
                  <a:lnTo>
                    <a:pt x="2063750" y="1104900"/>
                  </a:lnTo>
                  <a:lnTo>
                    <a:pt x="155575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25" name="任意多边形 16"/>
            <p:cNvSpPr/>
            <p:nvPr/>
          </p:nvSpPr>
          <p:spPr>
            <a:xfrm>
              <a:off x="1722433" y="1706453"/>
              <a:ext cx="169867" cy="339735"/>
            </a:xfrm>
            <a:custGeom>
              <a:avLst/>
              <a:gdLst>
                <a:gd name="connsiteX0" fmla="*/ 400050 w 400050"/>
                <a:gd name="connsiteY0" fmla="*/ 0 h 800100"/>
                <a:gd name="connsiteX1" fmla="*/ 0 w 400050"/>
                <a:gd name="connsiteY1" fmla="*/ 317500 h 800100"/>
                <a:gd name="connsiteX2" fmla="*/ 107950 w 400050"/>
                <a:gd name="connsiteY2" fmla="*/ 800100 h 800100"/>
                <a:gd name="connsiteX3" fmla="*/ 400050 w 400050"/>
                <a:gd name="connsiteY3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0050" h="800100">
                  <a:moveTo>
                    <a:pt x="400050" y="0"/>
                  </a:moveTo>
                  <a:lnTo>
                    <a:pt x="0" y="317500"/>
                  </a:lnTo>
                  <a:lnTo>
                    <a:pt x="107950" y="800100"/>
                  </a:lnTo>
                  <a:lnTo>
                    <a:pt x="40005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073301" y="2537815"/>
            <a:ext cx="4042434" cy="4192075"/>
            <a:chOff x="1022350" y="1237296"/>
            <a:chExt cx="876300" cy="1013811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1" name="任意多边形 13"/>
            <p:cNvSpPr/>
            <p:nvPr/>
          </p:nvSpPr>
          <p:spPr>
            <a:xfrm>
              <a:off x="1022350" y="1237296"/>
              <a:ext cx="876300" cy="1013811"/>
            </a:xfrm>
            <a:custGeom>
              <a:avLst/>
              <a:gdLst>
                <a:gd name="connsiteX0" fmla="*/ 1555750 w 2063750"/>
                <a:gd name="connsiteY0" fmla="*/ 0 h 2387600"/>
                <a:gd name="connsiteX1" fmla="*/ 0 w 2063750"/>
                <a:gd name="connsiteY1" fmla="*/ 736600 h 2387600"/>
                <a:gd name="connsiteX2" fmla="*/ 736600 w 2063750"/>
                <a:gd name="connsiteY2" fmla="*/ 2387600 h 2387600"/>
                <a:gd name="connsiteX3" fmla="*/ 1778000 w 2063750"/>
                <a:gd name="connsiteY3" fmla="*/ 1898650 h 2387600"/>
                <a:gd name="connsiteX4" fmla="*/ 2063750 w 2063750"/>
                <a:gd name="connsiteY4" fmla="*/ 1104900 h 2387600"/>
                <a:gd name="connsiteX5" fmla="*/ 1555750 w 2063750"/>
                <a:gd name="connsiteY5" fmla="*/ 0 h 238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63750" h="2387600">
                  <a:moveTo>
                    <a:pt x="1555750" y="0"/>
                  </a:moveTo>
                  <a:lnTo>
                    <a:pt x="0" y="736600"/>
                  </a:lnTo>
                  <a:lnTo>
                    <a:pt x="736600" y="2387600"/>
                  </a:lnTo>
                  <a:lnTo>
                    <a:pt x="1778000" y="1898650"/>
                  </a:lnTo>
                  <a:lnTo>
                    <a:pt x="2063750" y="1104900"/>
                  </a:lnTo>
                  <a:lnTo>
                    <a:pt x="155575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22" name="任意多边形 16"/>
            <p:cNvSpPr/>
            <p:nvPr/>
          </p:nvSpPr>
          <p:spPr>
            <a:xfrm>
              <a:off x="1722433" y="1706453"/>
              <a:ext cx="169867" cy="339735"/>
            </a:xfrm>
            <a:custGeom>
              <a:avLst/>
              <a:gdLst>
                <a:gd name="connsiteX0" fmla="*/ 400050 w 400050"/>
                <a:gd name="connsiteY0" fmla="*/ 0 h 800100"/>
                <a:gd name="connsiteX1" fmla="*/ 0 w 400050"/>
                <a:gd name="connsiteY1" fmla="*/ 317500 h 800100"/>
                <a:gd name="connsiteX2" fmla="*/ 107950 w 400050"/>
                <a:gd name="connsiteY2" fmla="*/ 800100 h 800100"/>
                <a:gd name="connsiteX3" fmla="*/ 400050 w 400050"/>
                <a:gd name="connsiteY3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0050" h="800100">
                  <a:moveTo>
                    <a:pt x="400050" y="0"/>
                  </a:moveTo>
                  <a:lnTo>
                    <a:pt x="0" y="317500"/>
                  </a:lnTo>
                  <a:lnTo>
                    <a:pt x="107950" y="800100"/>
                  </a:lnTo>
                  <a:lnTo>
                    <a:pt x="40005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0868" y="2538492"/>
            <a:ext cx="4042434" cy="4192075"/>
            <a:chOff x="1022350" y="1237296"/>
            <a:chExt cx="876300" cy="1013811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7" name="任意多边形 13"/>
            <p:cNvSpPr/>
            <p:nvPr/>
          </p:nvSpPr>
          <p:spPr>
            <a:xfrm>
              <a:off x="1022350" y="1237296"/>
              <a:ext cx="876300" cy="1013811"/>
            </a:xfrm>
            <a:custGeom>
              <a:avLst/>
              <a:gdLst>
                <a:gd name="connsiteX0" fmla="*/ 1555750 w 2063750"/>
                <a:gd name="connsiteY0" fmla="*/ 0 h 2387600"/>
                <a:gd name="connsiteX1" fmla="*/ 0 w 2063750"/>
                <a:gd name="connsiteY1" fmla="*/ 736600 h 2387600"/>
                <a:gd name="connsiteX2" fmla="*/ 736600 w 2063750"/>
                <a:gd name="connsiteY2" fmla="*/ 2387600 h 2387600"/>
                <a:gd name="connsiteX3" fmla="*/ 1778000 w 2063750"/>
                <a:gd name="connsiteY3" fmla="*/ 1898650 h 2387600"/>
                <a:gd name="connsiteX4" fmla="*/ 2063750 w 2063750"/>
                <a:gd name="connsiteY4" fmla="*/ 1104900 h 2387600"/>
                <a:gd name="connsiteX5" fmla="*/ 1555750 w 2063750"/>
                <a:gd name="connsiteY5" fmla="*/ 0 h 238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63750" h="2387600">
                  <a:moveTo>
                    <a:pt x="1555750" y="0"/>
                  </a:moveTo>
                  <a:lnTo>
                    <a:pt x="0" y="736600"/>
                  </a:lnTo>
                  <a:lnTo>
                    <a:pt x="736600" y="2387600"/>
                  </a:lnTo>
                  <a:lnTo>
                    <a:pt x="1778000" y="1898650"/>
                  </a:lnTo>
                  <a:lnTo>
                    <a:pt x="2063750" y="1104900"/>
                  </a:lnTo>
                  <a:lnTo>
                    <a:pt x="155575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18" name="任意多边形 16"/>
            <p:cNvSpPr/>
            <p:nvPr/>
          </p:nvSpPr>
          <p:spPr>
            <a:xfrm>
              <a:off x="1722433" y="1706453"/>
              <a:ext cx="169867" cy="339735"/>
            </a:xfrm>
            <a:custGeom>
              <a:avLst/>
              <a:gdLst>
                <a:gd name="connsiteX0" fmla="*/ 400050 w 400050"/>
                <a:gd name="connsiteY0" fmla="*/ 0 h 800100"/>
                <a:gd name="connsiteX1" fmla="*/ 0 w 400050"/>
                <a:gd name="connsiteY1" fmla="*/ 317500 h 800100"/>
                <a:gd name="connsiteX2" fmla="*/ 107950 w 400050"/>
                <a:gd name="connsiteY2" fmla="*/ 800100 h 800100"/>
                <a:gd name="connsiteX3" fmla="*/ 400050 w 400050"/>
                <a:gd name="connsiteY3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0050" h="800100">
                  <a:moveTo>
                    <a:pt x="400050" y="0"/>
                  </a:moveTo>
                  <a:lnTo>
                    <a:pt x="0" y="317500"/>
                  </a:lnTo>
                  <a:lnTo>
                    <a:pt x="107950" y="800100"/>
                  </a:lnTo>
                  <a:lnTo>
                    <a:pt x="40005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</p:grpSp>
      <p:sp>
        <p:nvSpPr>
          <p:cNvPr id="51" name="文本框 50"/>
          <p:cNvSpPr txBox="1"/>
          <p:nvPr/>
        </p:nvSpPr>
        <p:spPr>
          <a:xfrm>
            <a:off x="1688055" y="1685314"/>
            <a:ext cx="1603697" cy="523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握手礼 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5631972" y="1736164"/>
            <a:ext cx="1603697" cy="523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鞠躬礼 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9777565" y="1667001"/>
            <a:ext cx="1603697" cy="523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指引礼 </a:t>
            </a:r>
          </a:p>
        </p:txBody>
      </p:sp>
      <p:sp>
        <p:nvSpPr>
          <p:cNvPr id="56" name="Content Placeholder 2"/>
          <p:cNvSpPr txBox="1"/>
          <p:nvPr/>
        </p:nvSpPr>
        <p:spPr>
          <a:xfrm>
            <a:off x="756206" y="3818389"/>
            <a:ext cx="2964890" cy="1787802"/>
          </a:xfrm>
          <a:prstGeom prst="rect">
            <a:avLst/>
          </a:prstGeom>
          <a:ln w="19050">
            <a:noFill/>
          </a:ln>
        </p:spPr>
        <p:txBody>
          <a:bodyPr vert="horz" lIns="91428" tIns="45714" rIns="91428" bIns="45714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5000"/>
              </a:lnSpc>
              <a:buNone/>
            </a:pPr>
            <a:r>
              <a:rPr lang="zh-CN" altLang="en-US" sz="1200" dirty="0">
                <a:solidFill>
                  <a:schemeClr val="tx1"/>
                </a:solidFill>
              </a:rPr>
              <a:t>行握手礼时，通常距离受礼者约一步，两足立正，上身稍向前倾，伸出右手，手掌垂直于地面，四指并齐，拇指张开与对方相握，微微抖动</a:t>
            </a:r>
            <a:r>
              <a:rPr lang="en-US" altLang="zh-CN" sz="1200" dirty="0">
                <a:solidFill>
                  <a:schemeClr val="tx1"/>
                </a:solidFill>
              </a:rPr>
              <a:t>3—4</a:t>
            </a:r>
            <a:r>
              <a:rPr lang="zh-CN" altLang="en-US" sz="1200" dirty="0">
                <a:solidFill>
                  <a:schemeClr val="tx1"/>
                </a:solidFill>
              </a:rPr>
              <a:t>次（时间以</a:t>
            </a:r>
            <a:r>
              <a:rPr lang="en-US" altLang="zh-CN" sz="1200" dirty="0">
                <a:solidFill>
                  <a:schemeClr val="tx1"/>
                </a:solidFill>
              </a:rPr>
              <a:t>3</a:t>
            </a:r>
            <a:r>
              <a:rPr lang="zh-CN" altLang="en-US" sz="1200" dirty="0">
                <a:solidFill>
                  <a:schemeClr val="tx1"/>
                </a:solidFill>
              </a:rPr>
              <a:t>秒钟为宜），然后与对方手松开，恢复原状。</a:t>
            </a:r>
          </a:p>
        </p:txBody>
      </p:sp>
      <p:sp>
        <p:nvSpPr>
          <p:cNvPr id="57" name="Content Placeholder 2"/>
          <p:cNvSpPr txBox="1"/>
          <p:nvPr/>
        </p:nvSpPr>
        <p:spPr>
          <a:xfrm>
            <a:off x="4934267" y="3771283"/>
            <a:ext cx="2799969" cy="2267574"/>
          </a:xfrm>
          <a:prstGeom prst="rect">
            <a:avLst/>
          </a:prstGeom>
          <a:ln w="19050">
            <a:noFill/>
          </a:ln>
        </p:spPr>
        <p:txBody>
          <a:bodyPr vert="horz" lIns="91428" tIns="45714" rIns="91428" bIns="45714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5000"/>
              </a:lnSpc>
              <a:buNone/>
            </a:pPr>
            <a:r>
              <a:rPr lang="zh-CN" altLang="en-US" sz="1200" dirty="0">
                <a:solidFill>
                  <a:schemeClr val="tx1"/>
                </a:solidFill>
              </a:rPr>
              <a:t>行握手礼时，通常距离受礼者约一步，两足立正，上身稍向前倾，伸出右手，手掌垂直于地面，四指并齐，拇指张开与对方相握，微微抖动</a:t>
            </a:r>
            <a:r>
              <a:rPr lang="en-US" altLang="zh-CN" sz="1200" dirty="0">
                <a:solidFill>
                  <a:schemeClr val="tx1"/>
                </a:solidFill>
              </a:rPr>
              <a:t>3—4</a:t>
            </a:r>
            <a:r>
              <a:rPr lang="zh-CN" altLang="en-US" sz="1200" dirty="0">
                <a:solidFill>
                  <a:schemeClr val="tx1"/>
                </a:solidFill>
              </a:rPr>
              <a:t>次（时间以</a:t>
            </a:r>
            <a:r>
              <a:rPr lang="en-US" altLang="zh-CN" sz="1200" dirty="0">
                <a:solidFill>
                  <a:schemeClr val="tx1"/>
                </a:solidFill>
              </a:rPr>
              <a:t>3</a:t>
            </a:r>
            <a:r>
              <a:rPr lang="zh-CN" altLang="en-US" sz="1200" dirty="0">
                <a:solidFill>
                  <a:schemeClr val="tx1"/>
                </a:solidFill>
              </a:rPr>
              <a:t>秒钟为宜），然后与对方手松开，恢复原状。</a:t>
            </a:r>
          </a:p>
        </p:txBody>
      </p:sp>
      <p:sp>
        <p:nvSpPr>
          <p:cNvPr id="58" name="Content Placeholder 2"/>
          <p:cNvSpPr txBox="1"/>
          <p:nvPr/>
        </p:nvSpPr>
        <p:spPr>
          <a:xfrm>
            <a:off x="8942604" y="3771283"/>
            <a:ext cx="2775500" cy="1980215"/>
          </a:xfrm>
          <a:prstGeom prst="rect">
            <a:avLst/>
          </a:prstGeom>
          <a:ln w="19050">
            <a:noFill/>
          </a:ln>
        </p:spPr>
        <p:txBody>
          <a:bodyPr vert="horz" lIns="91428" tIns="45714" rIns="91428" bIns="45714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200" dirty="0">
                <a:solidFill>
                  <a:schemeClr val="tx1"/>
                </a:solidFill>
              </a:rPr>
              <a:t>1</a:t>
            </a:r>
            <a:r>
              <a:rPr lang="zh-CN" altLang="zh-CN" sz="1200" dirty="0">
                <a:solidFill>
                  <a:schemeClr val="tx1"/>
                </a:solidFill>
              </a:rPr>
              <a:t>、手掌自然伸直，掌心向内向上，手指并拢，拇指自然稍稍分开，手腕伸直，使手与小臂成一直线，肘关节自然弯曲，大小臂的弯曲以</a:t>
            </a:r>
            <a:r>
              <a:rPr lang="en-US" altLang="zh-CN" sz="1200" dirty="0">
                <a:solidFill>
                  <a:schemeClr val="tx1"/>
                </a:solidFill>
              </a:rPr>
              <a:t>140</a:t>
            </a:r>
            <a:r>
              <a:rPr lang="zh-CN" altLang="zh-CN" sz="1200" dirty="0">
                <a:solidFill>
                  <a:schemeClr val="tx1"/>
                </a:solidFill>
              </a:rPr>
              <a:t>度为宜；</a:t>
            </a:r>
          </a:p>
          <a:p>
            <a:pPr marL="0" indent="0">
              <a:buNone/>
            </a:pPr>
            <a:r>
              <a:rPr lang="en-US" altLang="zh-CN" sz="1200" dirty="0">
                <a:solidFill>
                  <a:schemeClr val="tx1"/>
                </a:solidFill>
              </a:rPr>
              <a:t>2</a:t>
            </a:r>
            <a:r>
              <a:rPr lang="zh-CN" altLang="zh-CN" sz="1200" dirty="0">
                <a:solidFill>
                  <a:schemeClr val="tx1"/>
                </a:solidFill>
              </a:rPr>
              <a:t>、在出手势时，要讲究柔美、流畅，避免僵硬死板、缺乏韵味。同时配合眼神、表情和其他姿态，使手势更显协调大方。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3032728" y="388989"/>
            <a:ext cx="6603046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迎接礼仪</a:t>
            </a:r>
            <a:endParaRPr kumimoji="1" lang="en-US" altLang="zh-CN" sz="3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 advClick="0" advTm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56" grpId="0"/>
      <p:bldP spid="57" grpId="0"/>
      <p:bldP spid="58" grpId="0"/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线连接符 9"/>
          <p:cNvCxnSpPr/>
          <p:nvPr/>
        </p:nvCxnSpPr>
        <p:spPr>
          <a:xfrm>
            <a:off x="4968616" y="1225808"/>
            <a:ext cx="6464242" cy="0"/>
          </a:xfrm>
          <a:prstGeom prst="line">
            <a:avLst/>
          </a:prstGeom>
          <a:ln w="762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线连接符 10"/>
          <p:cNvCxnSpPr/>
          <p:nvPr/>
        </p:nvCxnSpPr>
        <p:spPr>
          <a:xfrm>
            <a:off x="4968616" y="5099494"/>
            <a:ext cx="6464242" cy="0"/>
          </a:xfrm>
          <a:prstGeom prst="line">
            <a:avLst/>
          </a:prstGeom>
          <a:ln w="762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65" y="1051083"/>
            <a:ext cx="4752225" cy="4917293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837398" y="1486048"/>
            <a:ext cx="3650359" cy="3785139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kumimoji="1" lang="en-US" altLang="zh-CN" sz="26665" b="1" dirty="0">
                <a:solidFill>
                  <a:schemeClr val="bg1"/>
                </a:solidFill>
              </a:rPr>
              <a:t>04</a:t>
            </a:r>
            <a:endParaRPr kumimoji="1" lang="zh-CN" altLang="en-US" sz="26665" b="1" dirty="0">
              <a:solidFill>
                <a:schemeClr val="bg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436488" y="2302540"/>
            <a:ext cx="6170880" cy="179938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glow rad="279400">
              <a:schemeClr val="tx1">
                <a:alpha val="31000"/>
              </a:schemeClr>
            </a:glow>
            <a:outerShdw blurRad="50800" dist="76200" dir="7320000" algn="t" rotWithShape="0">
              <a:prstClr val="black">
                <a:alpha val="41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436488" y="2074588"/>
            <a:ext cx="6339372" cy="19384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6000" dirty="0">
                <a:solidFill>
                  <a:srgbClr val="000000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餐饮服务操作礼仪</a:t>
            </a:r>
          </a:p>
        </p:txBody>
      </p:sp>
    </p:spTree>
  </p:cSld>
  <p:clrMapOvr>
    <a:masterClrMapping/>
  </p:clrMapOvr>
  <p:transition spd="med" advClick="0" advTm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1730976" y="1110070"/>
            <a:ext cx="933322" cy="1079781"/>
            <a:chOff x="1022350" y="1237296"/>
            <a:chExt cx="876300" cy="1013811"/>
          </a:xfrm>
        </p:grpSpPr>
        <p:sp>
          <p:nvSpPr>
            <p:cNvPr id="2" name="任意多边形 13"/>
            <p:cNvSpPr/>
            <p:nvPr/>
          </p:nvSpPr>
          <p:spPr>
            <a:xfrm>
              <a:off x="1022350" y="1237296"/>
              <a:ext cx="876300" cy="1013811"/>
            </a:xfrm>
            <a:custGeom>
              <a:avLst/>
              <a:gdLst>
                <a:gd name="connsiteX0" fmla="*/ 1555750 w 2063750"/>
                <a:gd name="connsiteY0" fmla="*/ 0 h 2387600"/>
                <a:gd name="connsiteX1" fmla="*/ 0 w 2063750"/>
                <a:gd name="connsiteY1" fmla="*/ 736600 h 2387600"/>
                <a:gd name="connsiteX2" fmla="*/ 736600 w 2063750"/>
                <a:gd name="connsiteY2" fmla="*/ 2387600 h 2387600"/>
                <a:gd name="connsiteX3" fmla="*/ 1778000 w 2063750"/>
                <a:gd name="connsiteY3" fmla="*/ 1898650 h 2387600"/>
                <a:gd name="connsiteX4" fmla="*/ 2063750 w 2063750"/>
                <a:gd name="connsiteY4" fmla="*/ 1104900 h 2387600"/>
                <a:gd name="connsiteX5" fmla="*/ 1555750 w 2063750"/>
                <a:gd name="connsiteY5" fmla="*/ 0 h 238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63750" h="2387600">
                  <a:moveTo>
                    <a:pt x="1555750" y="0"/>
                  </a:moveTo>
                  <a:lnTo>
                    <a:pt x="0" y="736600"/>
                  </a:lnTo>
                  <a:lnTo>
                    <a:pt x="736600" y="2387600"/>
                  </a:lnTo>
                  <a:lnTo>
                    <a:pt x="1778000" y="1898650"/>
                  </a:lnTo>
                  <a:lnTo>
                    <a:pt x="2063750" y="1104900"/>
                  </a:lnTo>
                  <a:lnTo>
                    <a:pt x="15557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3" name="任意多边形 16"/>
            <p:cNvSpPr/>
            <p:nvPr/>
          </p:nvSpPr>
          <p:spPr>
            <a:xfrm>
              <a:off x="1722433" y="1706453"/>
              <a:ext cx="169867" cy="339735"/>
            </a:xfrm>
            <a:custGeom>
              <a:avLst/>
              <a:gdLst>
                <a:gd name="connsiteX0" fmla="*/ 400050 w 400050"/>
                <a:gd name="connsiteY0" fmla="*/ 0 h 800100"/>
                <a:gd name="connsiteX1" fmla="*/ 0 w 400050"/>
                <a:gd name="connsiteY1" fmla="*/ 317500 h 800100"/>
                <a:gd name="connsiteX2" fmla="*/ 107950 w 400050"/>
                <a:gd name="connsiteY2" fmla="*/ 800100 h 800100"/>
                <a:gd name="connsiteX3" fmla="*/ 400050 w 400050"/>
                <a:gd name="connsiteY3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0050" h="800100">
                  <a:moveTo>
                    <a:pt x="400050" y="0"/>
                  </a:moveTo>
                  <a:lnTo>
                    <a:pt x="0" y="317500"/>
                  </a:lnTo>
                  <a:lnTo>
                    <a:pt x="107950" y="800100"/>
                  </a:lnTo>
                  <a:lnTo>
                    <a:pt x="40005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306548" y="1414065"/>
              <a:ext cx="433704" cy="7031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4265" b="1" dirty="0">
                  <a:solidFill>
                    <a:srgbClr val="222222"/>
                  </a:solidFill>
                </a:rPr>
                <a:t>1</a:t>
              </a:r>
              <a:endParaRPr kumimoji="1" lang="zh-CN" altLang="en-US" sz="4265" b="1" dirty="0">
                <a:solidFill>
                  <a:srgbClr val="222222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921063" y="1160395"/>
            <a:ext cx="933322" cy="1079781"/>
            <a:chOff x="4806950" y="1237296"/>
            <a:chExt cx="876300" cy="1013811"/>
          </a:xfrm>
        </p:grpSpPr>
        <p:sp>
          <p:nvSpPr>
            <p:cNvPr id="5" name="任意多边形 83"/>
            <p:cNvSpPr/>
            <p:nvPr/>
          </p:nvSpPr>
          <p:spPr>
            <a:xfrm>
              <a:off x="4806950" y="1237296"/>
              <a:ext cx="876300" cy="1013811"/>
            </a:xfrm>
            <a:custGeom>
              <a:avLst/>
              <a:gdLst>
                <a:gd name="connsiteX0" fmla="*/ 1555750 w 2063750"/>
                <a:gd name="connsiteY0" fmla="*/ 0 h 2387600"/>
                <a:gd name="connsiteX1" fmla="*/ 0 w 2063750"/>
                <a:gd name="connsiteY1" fmla="*/ 736600 h 2387600"/>
                <a:gd name="connsiteX2" fmla="*/ 736600 w 2063750"/>
                <a:gd name="connsiteY2" fmla="*/ 2387600 h 2387600"/>
                <a:gd name="connsiteX3" fmla="*/ 1778000 w 2063750"/>
                <a:gd name="connsiteY3" fmla="*/ 1898650 h 2387600"/>
                <a:gd name="connsiteX4" fmla="*/ 2063750 w 2063750"/>
                <a:gd name="connsiteY4" fmla="*/ 1104900 h 2387600"/>
                <a:gd name="connsiteX5" fmla="*/ 1555750 w 2063750"/>
                <a:gd name="connsiteY5" fmla="*/ 0 h 238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63750" h="2387600">
                  <a:moveTo>
                    <a:pt x="1555750" y="0"/>
                  </a:moveTo>
                  <a:lnTo>
                    <a:pt x="0" y="736600"/>
                  </a:lnTo>
                  <a:lnTo>
                    <a:pt x="736600" y="2387600"/>
                  </a:lnTo>
                  <a:lnTo>
                    <a:pt x="1778000" y="1898650"/>
                  </a:lnTo>
                  <a:lnTo>
                    <a:pt x="2063750" y="1104900"/>
                  </a:lnTo>
                  <a:lnTo>
                    <a:pt x="15557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6" name="任意多边形 84"/>
            <p:cNvSpPr/>
            <p:nvPr/>
          </p:nvSpPr>
          <p:spPr>
            <a:xfrm>
              <a:off x="5507033" y="1706453"/>
              <a:ext cx="169867" cy="339735"/>
            </a:xfrm>
            <a:custGeom>
              <a:avLst/>
              <a:gdLst>
                <a:gd name="connsiteX0" fmla="*/ 400050 w 400050"/>
                <a:gd name="connsiteY0" fmla="*/ 0 h 800100"/>
                <a:gd name="connsiteX1" fmla="*/ 0 w 400050"/>
                <a:gd name="connsiteY1" fmla="*/ 317500 h 800100"/>
                <a:gd name="connsiteX2" fmla="*/ 107950 w 400050"/>
                <a:gd name="connsiteY2" fmla="*/ 800100 h 800100"/>
                <a:gd name="connsiteX3" fmla="*/ 400050 w 400050"/>
                <a:gd name="connsiteY3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0050" h="800100">
                  <a:moveTo>
                    <a:pt x="400050" y="0"/>
                  </a:moveTo>
                  <a:lnTo>
                    <a:pt x="0" y="317500"/>
                  </a:lnTo>
                  <a:lnTo>
                    <a:pt x="107950" y="800100"/>
                  </a:lnTo>
                  <a:lnTo>
                    <a:pt x="40005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5043650" y="1461412"/>
              <a:ext cx="433704" cy="7031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4265" b="1" dirty="0">
                  <a:solidFill>
                    <a:srgbClr val="222222"/>
                  </a:solidFill>
                </a:rPr>
                <a:t>2</a:t>
              </a:r>
              <a:endParaRPr kumimoji="1" lang="zh-CN" altLang="en-US" sz="4265" b="1" dirty="0">
                <a:solidFill>
                  <a:srgbClr val="222222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917914" y="3369847"/>
            <a:ext cx="933322" cy="1079781"/>
            <a:chOff x="1054100" y="2894601"/>
            <a:chExt cx="876300" cy="1013811"/>
          </a:xfrm>
        </p:grpSpPr>
        <p:sp>
          <p:nvSpPr>
            <p:cNvPr id="8" name="任意多边形 89"/>
            <p:cNvSpPr/>
            <p:nvPr/>
          </p:nvSpPr>
          <p:spPr>
            <a:xfrm>
              <a:off x="1054100" y="2894601"/>
              <a:ext cx="876300" cy="1013811"/>
            </a:xfrm>
            <a:custGeom>
              <a:avLst/>
              <a:gdLst>
                <a:gd name="connsiteX0" fmla="*/ 1555750 w 2063750"/>
                <a:gd name="connsiteY0" fmla="*/ 0 h 2387600"/>
                <a:gd name="connsiteX1" fmla="*/ 0 w 2063750"/>
                <a:gd name="connsiteY1" fmla="*/ 736600 h 2387600"/>
                <a:gd name="connsiteX2" fmla="*/ 736600 w 2063750"/>
                <a:gd name="connsiteY2" fmla="*/ 2387600 h 2387600"/>
                <a:gd name="connsiteX3" fmla="*/ 1778000 w 2063750"/>
                <a:gd name="connsiteY3" fmla="*/ 1898650 h 2387600"/>
                <a:gd name="connsiteX4" fmla="*/ 2063750 w 2063750"/>
                <a:gd name="connsiteY4" fmla="*/ 1104900 h 2387600"/>
                <a:gd name="connsiteX5" fmla="*/ 1555750 w 2063750"/>
                <a:gd name="connsiteY5" fmla="*/ 0 h 238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63750" h="2387600">
                  <a:moveTo>
                    <a:pt x="1555750" y="0"/>
                  </a:moveTo>
                  <a:lnTo>
                    <a:pt x="0" y="736600"/>
                  </a:lnTo>
                  <a:lnTo>
                    <a:pt x="736600" y="2387600"/>
                  </a:lnTo>
                  <a:lnTo>
                    <a:pt x="1778000" y="1898650"/>
                  </a:lnTo>
                  <a:lnTo>
                    <a:pt x="2063750" y="1104900"/>
                  </a:lnTo>
                  <a:lnTo>
                    <a:pt x="15557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9" name="任意多边形 90"/>
            <p:cNvSpPr/>
            <p:nvPr/>
          </p:nvSpPr>
          <p:spPr>
            <a:xfrm>
              <a:off x="1754183" y="3363758"/>
              <a:ext cx="169867" cy="339735"/>
            </a:xfrm>
            <a:custGeom>
              <a:avLst/>
              <a:gdLst>
                <a:gd name="connsiteX0" fmla="*/ 400050 w 400050"/>
                <a:gd name="connsiteY0" fmla="*/ 0 h 800100"/>
                <a:gd name="connsiteX1" fmla="*/ 0 w 400050"/>
                <a:gd name="connsiteY1" fmla="*/ 317500 h 800100"/>
                <a:gd name="connsiteX2" fmla="*/ 107950 w 400050"/>
                <a:gd name="connsiteY2" fmla="*/ 800100 h 800100"/>
                <a:gd name="connsiteX3" fmla="*/ 400050 w 400050"/>
                <a:gd name="connsiteY3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0050" h="800100">
                  <a:moveTo>
                    <a:pt x="400050" y="0"/>
                  </a:moveTo>
                  <a:lnTo>
                    <a:pt x="0" y="317500"/>
                  </a:lnTo>
                  <a:lnTo>
                    <a:pt x="107950" y="800100"/>
                  </a:lnTo>
                  <a:lnTo>
                    <a:pt x="40005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326361" y="3071370"/>
              <a:ext cx="433704" cy="7031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4265" b="1" dirty="0">
                  <a:solidFill>
                    <a:srgbClr val="222222"/>
                  </a:solidFill>
                </a:rPr>
                <a:t>3</a:t>
              </a:r>
              <a:endParaRPr kumimoji="1" lang="zh-CN" altLang="en-US" sz="4265" b="1" dirty="0">
                <a:solidFill>
                  <a:srgbClr val="222222"/>
                </a:solidFill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963390" y="3369847"/>
            <a:ext cx="933322" cy="1079781"/>
            <a:chOff x="4838700" y="2894601"/>
            <a:chExt cx="876300" cy="1013811"/>
          </a:xfrm>
        </p:grpSpPr>
        <p:sp>
          <p:nvSpPr>
            <p:cNvPr id="11" name="任意多边形 95"/>
            <p:cNvSpPr/>
            <p:nvPr/>
          </p:nvSpPr>
          <p:spPr>
            <a:xfrm>
              <a:off x="4838700" y="2894601"/>
              <a:ext cx="876300" cy="1013811"/>
            </a:xfrm>
            <a:custGeom>
              <a:avLst/>
              <a:gdLst>
                <a:gd name="connsiteX0" fmla="*/ 1555750 w 2063750"/>
                <a:gd name="connsiteY0" fmla="*/ 0 h 2387600"/>
                <a:gd name="connsiteX1" fmla="*/ 0 w 2063750"/>
                <a:gd name="connsiteY1" fmla="*/ 736600 h 2387600"/>
                <a:gd name="connsiteX2" fmla="*/ 736600 w 2063750"/>
                <a:gd name="connsiteY2" fmla="*/ 2387600 h 2387600"/>
                <a:gd name="connsiteX3" fmla="*/ 1778000 w 2063750"/>
                <a:gd name="connsiteY3" fmla="*/ 1898650 h 2387600"/>
                <a:gd name="connsiteX4" fmla="*/ 2063750 w 2063750"/>
                <a:gd name="connsiteY4" fmla="*/ 1104900 h 2387600"/>
                <a:gd name="connsiteX5" fmla="*/ 1555750 w 2063750"/>
                <a:gd name="connsiteY5" fmla="*/ 0 h 238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63750" h="2387600">
                  <a:moveTo>
                    <a:pt x="1555750" y="0"/>
                  </a:moveTo>
                  <a:lnTo>
                    <a:pt x="0" y="736600"/>
                  </a:lnTo>
                  <a:lnTo>
                    <a:pt x="736600" y="2387600"/>
                  </a:lnTo>
                  <a:lnTo>
                    <a:pt x="1778000" y="1898650"/>
                  </a:lnTo>
                  <a:lnTo>
                    <a:pt x="2063750" y="1104900"/>
                  </a:lnTo>
                  <a:lnTo>
                    <a:pt x="15557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12" name="任意多边形 96"/>
            <p:cNvSpPr/>
            <p:nvPr/>
          </p:nvSpPr>
          <p:spPr>
            <a:xfrm>
              <a:off x="5538783" y="3363758"/>
              <a:ext cx="169867" cy="339735"/>
            </a:xfrm>
            <a:custGeom>
              <a:avLst/>
              <a:gdLst>
                <a:gd name="connsiteX0" fmla="*/ 400050 w 400050"/>
                <a:gd name="connsiteY0" fmla="*/ 0 h 800100"/>
                <a:gd name="connsiteX1" fmla="*/ 0 w 400050"/>
                <a:gd name="connsiteY1" fmla="*/ 317500 h 800100"/>
                <a:gd name="connsiteX2" fmla="*/ 107950 w 400050"/>
                <a:gd name="connsiteY2" fmla="*/ 800100 h 800100"/>
                <a:gd name="connsiteX3" fmla="*/ 400050 w 400050"/>
                <a:gd name="connsiteY3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0050" h="800100">
                  <a:moveTo>
                    <a:pt x="400050" y="0"/>
                  </a:moveTo>
                  <a:lnTo>
                    <a:pt x="0" y="317500"/>
                  </a:lnTo>
                  <a:lnTo>
                    <a:pt x="107950" y="800100"/>
                  </a:lnTo>
                  <a:lnTo>
                    <a:pt x="40005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5111687" y="3089716"/>
              <a:ext cx="433704" cy="7031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4265" b="1" dirty="0">
                  <a:solidFill>
                    <a:srgbClr val="222222"/>
                  </a:solidFill>
                </a:rPr>
                <a:t>4</a:t>
              </a:r>
              <a:endParaRPr kumimoji="1" lang="zh-CN" altLang="en-US" sz="4265" b="1" dirty="0">
                <a:solidFill>
                  <a:srgbClr val="222222"/>
                </a:solidFill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2872253" y="348116"/>
            <a:ext cx="6603046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餐饮礼仪</a:t>
            </a:r>
            <a:endParaRPr kumimoji="1" lang="en-US" altLang="zh-CN" sz="3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1917914" y="5431842"/>
            <a:ext cx="933322" cy="1079781"/>
            <a:chOff x="1054100" y="2894601"/>
            <a:chExt cx="876300" cy="1013811"/>
          </a:xfrm>
        </p:grpSpPr>
        <p:sp>
          <p:nvSpPr>
            <p:cNvPr id="32" name="任意多边形 89"/>
            <p:cNvSpPr/>
            <p:nvPr/>
          </p:nvSpPr>
          <p:spPr>
            <a:xfrm>
              <a:off x="1054100" y="2894601"/>
              <a:ext cx="876300" cy="1013811"/>
            </a:xfrm>
            <a:custGeom>
              <a:avLst/>
              <a:gdLst>
                <a:gd name="connsiteX0" fmla="*/ 1555750 w 2063750"/>
                <a:gd name="connsiteY0" fmla="*/ 0 h 2387600"/>
                <a:gd name="connsiteX1" fmla="*/ 0 w 2063750"/>
                <a:gd name="connsiteY1" fmla="*/ 736600 h 2387600"/>
                <a:gd name="connsiteX2" fmla="*/ 736600 w 2063750"/>
                <a:gd name="connsiteY2" fmla="*/ 2387600 h 2387600"/>
                <a:gd name="connsiteX3" fmla="*/ 1778000 w 2063750"/>
                <a:gd name="connsiteY3" fmla="*/ 1898650 h 2387600"/>
                <a:gd name="connsiteX4" fmla="*/ 2063750 w 2063750"/>
                <a:gd name="connsiteY4" fmla="*/ 1104900 h 2387600"/>
                <a:gd name="connsiteX5" fmla="*/ 1555750 w 2063750"/>
                <a:gd name="connsiteY5" fmla="*/ 0 h 238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63750" h="2387600">
                  <a:moveTo>
                    <a:pt x="1555750" y="0"/>
                  </a:moveTo>
                  <a:lnTo>
                    <a:pt x="0" y="736600"/>
                  </a:lnTo>
                  <a:lnTo>
                    <a:pt x="736600" y="2387600"/>
                  </a:lnTo>
                  <a:lnTo>
                    <a:pt x="1778000" y="1898650"/>
                  </a:lnTo>
                  <a:lnTo>
                    <a:pt x="2063750" y="1104900"/>
                  </a:lnTo>
                  <a:lnTo>
                    <a:pt x="15557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33" name="任意多边形 90"/>
            <p:cNvSpPr/>
            <p:nvPr/>
          </p:nvSpPr>
          <p:spPr>
            <a:xfrm>
              <a:off x="1754183" y="3363758"/>
              <a:ext cx="169867" cy="339735"/>
            </a:xfrm>
            <a:custGeom>
              <a:avLst/>
              <a:gdLst>
                <a:gd name="connsiteX0" fmla="*/ 400050 w 400050"/>
                <a:gd name="connsiteY0" fmla="*/ 0 h 800100"/>
                <a:gd name="connsiteX1" fmla="*/ 0 w 400050"/>
                <a:gd name="connsiteY1" fmla="*/ 317500 h 800100"/>
                <a:gd name="connsiteX2" fmla="*/ 107950 w 400050"/>
                <a:gd name="connsiteY2" fmla="*/ 800100 h 800100"/>
                <a:gd name="connsiteX3" fmla="*/ 400050 w 400050"/>
                <a:gd name="connsiteY3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0050" h="800100">
                  <a:moveTo>
                    <a:pt x="400050" y="0"/>
                  </a:moveTo>
                  <a:lnTo>
                    <a:pt x="0" y="317500"/>
                  </a:lnTo>
                  <a:lnTo>
                    <a:pt x="107950" y="800100"/>
                  </a:lnTo>
                  <a:lnTo>
                    <a:pt x="40005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326361" y="3071370"/>
              <a:ext cx="433704" cy="7031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4265" b="1" dirty="0">
                  <a:solidFill>
                    <a:srgbClr val="222222"/>
                  </a:solidFill>
                </a:rPr>
                <a:t>5</a:t>
              </a:r>
              <a:endParaRPr kumimoji="1" lang="zh-CN" altLang="en-US" sz="4265" b="1" dirty="0">
                <a:solidFill>
                  <a:srgbClr val="222222"/>
                </a:solidFill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963390" y="5431842"/>
            <a:ext cx="933322" cy="1079781"/>
            <a:chOff x="4838700" y="2894601"/>
            <a:chExt cx="876300" cy="1013811"/>
          </a:xfrm>
        </p:grpSpPr>
        <p:sp>
          <p:nvSpPr>
            <p:cNvPr id="36" name="任意多边形 95"/>
            <p:cNvSpPr/>
            <p:nvPr/>
          </p:nvSpPr>
          <p:spPr>
            <a:xfrm>
              <a:off x="4838700" y="2894601"/>
              <a:ext cx="876300" cy="1013811"/>
            </a:xfrm>
            <a:custGeom>
              <a:avLst/>
              <a:gdLst>
                <a:gd name="connsiteX0" fmla="*/ 1555750 w 2063750"/>
                <a:gd name="connsiteY0" fmla="*/ 0 h 2387600"/>
                <a:gd name="connsiteX1" fmla="*/ 0 w 2063750"/>
                <a:gd name="connsiteY1" fmla="*/ 736600 h 2387600"/>
                <a:gd name="connsiteX2" fmla="*/ 736600 w 2063750"/>
                <a:gd name="connsiteY2" fmla="*/ 2387600 h 2387600"/>
                <a:gd name="connsiteX3" fmla="*/ 1778000 w 2063750"/>
                <a:gd name="connsiteY3" fmla="*/ 1898650 h 2387600"/>
                <a:gd name="connsiteX4" fmla="*/ 2063750 w 2063750"/>
                <a:gd name="connsiteY4" fmla="*/ 1104900 h 2387600"/>
                <a:gd name="connsiteX5" fmla="*/ 1555750 w 2063750"/>
                <a:gd name="connsiteY5" fmla="*/ 0 h 238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63750" h="2387600">
                  <a:moveTo>
                    <a:pt x="1555750" y="0"/>
                  </a:moveTo>
                  <a:lnTo>
                    <a:pt x="0" y="736600"/>
                  </a:lnTo>
                  <a:lnTo>
                    <a:pt x="736600" y="2387600"/>
                  </a:lnTo>
                  <a:lnTo>
                    <a:pt x="1778000" y="1898650"/>
                  </a:lnTo>
                  <a:lnTo>
                    <a:pt x="2063750" y="1104900"/>
                  </a:lnTo>
                  <a:lnTo>
                    <a:pt x="15557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37" name="任意多边形 96"/>
            <p:cNvSpPr/>
            <p:nvPr/>
          </p:nvSpPr>
          <p:spPr>
            <a:xfrm>
              <a:off x="5538783" y="3363758"/>
              <a:ext cx="169867" cy="339735"/>
            </a:xfrm>
            <a:custGeom>
              <a:avLst/>
              <a:gdLst>
                <a:gd name="connsiteX0" fmla="*/ 400050 w 400050"/>
                <a:gd name="connsiteY0" fmla="*/ 0 h 800100"/>
                <a:gd name="connsiteX1" fmla="*/ 0 w 400050"/>
                <a:gd name="connsiteY1" fmla="*/ 317500 h 800100"/>
                <a:gd name="connsiteX2" fmla="*/ 107950 w 400050"/>
                <a:gd name="connsiteY2" fmla="*/ 800100 h 800100"/>
                <a:gd name="connsiteX3" fmla="*/ 400050 w 400050"/>
                <a:gd name="connsiteY3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0050" h="800100">
                  <a:moveTo>
                    <a:pt x="400050" y="0"/>
                  </a:moveTo>
                  <a:lnTo>
                    <a:pt x="0" y="317500"/>
                  </a:lnTo>
                  <a:lnTo>
                    <a:pt x="107950" y="800100"/>
                  </a:lnTo>
                  <a:lnTo>
                    <a:pt x="40005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5111687" y="3089716"/>
              <a:ext cx="433704" cy="7031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4265" b="1" dirty="0">
                  <a:solidFill>
                    <a:srgbClr val="222222"/>
                  </a:solidFill>
                </a:rPr>
                <a:t>6</a:t>
              </a:r>
              <a:endParaRPr kumimoji="1" lang="zh-CN" altLang="en-US" sz="4265" b="1" dirty="0">
                <a:solidFill>
                  <a:srgbClr val="222222"/>
                </a:solidFill>
              </a:endParaRPr>
            </a:p>
          </p:txBody>
        </p:sp>
      </p:grpSp>
      <p:sp>
        <p:nvSpPr>
          <p:cNvPr id="39" name="矩形 38"/>
          <p:cNvSpPr/>
          <p:nvPr/>
        </p:nvSpPr>
        <p:spPr>
          <a:xfrm>
            <a:off x="2976433" y="1377339"/>
            <a:ext cx="2582917" cy="738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400" dirty="0"/>
              <a:t>当宾客进入本区域</a:t>
            </a:r>
            <a:r>
              <a:rPr lang="en-US" altLang="zh-CN" sz="1400" dirty="0"/>
              <a:t>,</a:t>
            </a:r>
            <a:r>
              <a:rPr lang="zh-CN" altLang="zh-CN" sz="1400" dirty="0"/>
              <a:t>领班和服务员要热情迎接</a:t>
            </a:r>
            <a:r>
              <a:rPr lang="en-US" altLang="zh-CN" sz="1400" dirty="0"/>
              <a:t>,</a:t>
            </a:r>
            <a:r>
              <a:rPr lang="zh-CN" altLang="zh-CN" sz="1400" dirty="0"/>
              <a:t>微笑问好</a:t>
            </a:r>
            <a:r>
              <a:rPr lang="en-US" altLang="zh-CN" sz="1400" dirty="0"/>
              <a:t>,</a:t>
            </a:r>
            <a:r>
              <a:rPr lang="zh-CN" altLang="zh-CN" sz="1400" dirty="0"/>
              <a:t>帮助宾客接衣帽</a:t>
            </a:r>
            <a:r>
              <a:rPr lang="en-US" altLang="zh-CN" sz="1400" dirty="0"/>
              <a:t>,</a:t>
            </a:r>
            <a:r>
              <a:rPr lang="zh-CN" altLang="zh-CN" sz="1400" dirty="0"/>
              <a:t>引领入座</a:t>
            </a:r>
            <a:r>
              <a:rPr lang="en-US" altLang="zh-CN" sz="1400" dirty="0"/>
              <a:t>.</a:t>
            </a:r>
          </a:p>
        </p:txBody>
      </p:sp>
      <p:sp>
        <p:nvSpPr>
          <p:cNvPr id="40" name="矩形 39"/>
          <p:cNvSpPr/>
          <p:nvPr/>
        </p:nvSpPr>
        <p:spPr>
          <a:xfrm>
            <a:off x="8183840" y="1286193"/>
            <a:ext cx="2582917" cy="953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400" dirty="0"/>
              <a:t>当宾客走进座位时</a:t>
            </a:r>
            <a:r>
              <a:rPr lang="en-US" altLang="zh-CN" sz="1400" dirty="0"/>
              <a:t>,</a:t>
            </a:r>
            <a:r>
              <a:rPr lang="zh-CN" altLang="zh-CN" sz="1400" dirty="0"/>
              <a:t>应按先女宾后男宾</a:t>
            </a:r>
            <a:r>
              <a:rPr lang="en-US" altLang="zh-CN" sz="1400" dirty="0"/>
              <a:t>,</a:t>
            </a:r>
            <a:r>
              <a:rPr lang="zh-CN" altLang="zh-CN" sz="1400" dirty="0"/>
              <a:t>先主宾后一般宾客的顺序为客人拉椅认座</a:t>
            </a:r>
            <a:r>
              <a:rPr lang="en-US" altLang="zh-CN" sz="1400" dirty="0"/>
              <a:t>. </a:t>
            </a:r>
            <a:r>
              <a:rPr lang="zh-CN" altLang="zh-CN" sz="1400" dirty="0"/>
              <a:t>若有儿童</a:t>
            </a:r>
            <a:r>
              <a:rPr lang="en-US" altLang="zh-CN" sz="1400" dirty="0"/>
              <a:t>, </a:t>
            </a:r>
            <a:r>
              <a:rPr lang="zh-CN" altLang="zh-CN" sz="1400" dirty="0"/>
              <a:t>应先为儿童加儿童凳安排入座</a:t>
            </a:r>
            <a:r>
              <a:rPr lang="en-US" altLang="zh-CN" sz="1400" dirty="0"/>
              <a:t>.</a:t>
            </a:r>
          </a:p>
        </p:txBody>
      </p:sp>
      <p:sp>
        <p:nvSpPr>
          <p:cNvPr id="41" name="矩形 40"/>
          <p:cNvSpPr/>
          <p:nvPr/>
        </p:nvSpPr>
        <p:spPr>
          <a:xfrm>
            <a:off x="2976433" y="3711106"/>
            <a:ext cx="2582917" cy="523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/>
              <a:t> </a:t>
            </a:r>
            <a:r>
              <a:rPr lang="zh-CN" altLang="zh-CN" sz="1400" dirty="0"/>
              <a:t>服务中</a:t>
            </a:r>
            <a:r>
              <a:rPr lang="en-US" altLang="zh-CN" sz="1400" dirty="0"/>
              <a:t>, </a:t>
            </a:r>
            <a:r>
              <a:rPr lang="zh-CN" altLang="zh-CN" sz="1400" dirty="0"/>
              <a:t>递送任何物品均用托盘</a:t>
            </a:r>
            <a:r>
              <a:rPr lang="en-US" altLang="zh-CN" sz="1400" dirty="0"/>
              <a:t>.</a:t>
            </a:r>
          </a:p>
        </p:txBody>
      </p:sp>
      <p:sp>
        <p:nvSpPr>
          <p:cNvPr id="42" name="矩形 41"/>
          <p:cNvSpPr/>
          <p:nvPr/>
        </p:nvSpPr>
        <p:spPr>
          <a:xfrm>
            <a:off x="7742708" y="3722937"/>
            <a:ext cx="2582917" cy="3077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zh-CN" sz="1400" dirty="0"/>
              <a:t>客在前</a:t>
            </a:r>
            <a:r>
              <a:rPr lang="en-US" altLang="zh-CN" sz="1400" dirty="0"/>
              <a:t>, </a:t>
            </a:r>
            <a:r>
              <a:rPr lang="zh-CN" altLang="zh-CN" sz="1400" dirty="0"/>
              <a:t>送客在后</a:t>
            </a:r>
            <a:r>
              <a:rPr lang="en-US" altLang="zh-CN" sz="1400" dirty="0"/>
              <a:t>.</a:t>
            </a:r>
          </a:p>
        </p:txBody>
      </p:sp>
      <p:sp>
        <p:nvSpPr>
          <p:cNvPr id="43" name="矩形 42"/>
          <p:cNvSpPr/>
          <p:nvPr/>
        </p:nvSpPr>
        <p:spPr>
          <a:xfrm>
            <a:off x="3077431" y="5279325"/>
            <a:ext cx="2582917" cy="1384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/>
              <a:t> </a:t>
            </a:r>
            <a:r>
              <a:rPr lang="zh-CN" altLang="zh-CN" sz="1400" dirty="0"/>
              <a:t>当宴会即将开席时</a:t>
            </a:r>
            <a:r>
              <a:rPr lang="en-US" altLang="zh-CN" sz="1400" dirty="0"/>
              <a:t>, </a:t>
            </a:r>
            <a:r>
              <a:rPr lang="zh-CN" altLang="zh-CN" sz="1400" dirty="0"/>
              <a:t>应将凉菜上桌</a:t>
            </a:r>
            <a:r>
              <a:rPr lang="en-US" altLang="zh-CN" sz="1400" dirty="0"/>
              <a:t>.</a:t>
            </a:r>
            <a:r>
              <a:rPr lang="zh-CN" altLang="zh-CN" sz="1400" dirty="0"/>
              <a:t>服务员接受客人点菜时</a:t>
            </a:r>
            <a:r>
              <a:rPr lang="en-US" altLang="zh-CN" sz="1400" dirty="0"/>
              <a:t>, </a:t>
            </a:r>
            <a:r>
              <a:rPr lang="zh-CN" altLang="zh-CN" sz="1400" dirty="0"/>
              <a:t>服务员应站在客人侧后方</a:t>
            </a:r>
            <a:r>
              <a:rPr lang="en-US" altLang="zh-CN" sz="1400" dirty="0"/>
              <a:t>, </a:t>
            </a:r>
            <a:r>
              <a:rPr lang="zh-CN" altLang="zh-CN" sz="1400" dirty="0"/>
              <a:t>与客人保持适当距离</a:t>
            </a:r>
            <a:r>
              <a:rPr lang="en-US" altLang="zh-CN" sz="1400" dirty="0"/>
              <a:t>, </a:t>
            </a:r>
            <a:r>
              <a:rPr lang="zh-CN" altLang="zh-CN" sz="1400" dirty="0"/>
              <a:t>神情专注地接受点菜</a:t>
            </a:r>
            <a:r>
              <a:rPr lang="en-US" altLang="zh-CN" sz="1400" dirty="0"/>
              <a:t>, </a:t>
            </a:r>
            <a:r>
              <a:rPr lang="zh-CN" altLang="zh-CN" sz="1400" dirty="0"/>
              <a:t>并主动为客人推荐餐厅的特色菜</a:t>
            </a:r>
            <a:r>
              <a:rPr lang="en-US" altLang="zh-CN" sz="1400" dirty="0"/>
              <a:t>.</a:t>
            </a:r>
          </a:p>
        </p:txBody>
      </p:sp>
      <p:sp>
        <p:nvSpPr>
          <p:cNvPr id="44" name="矩形 43"/>
          <p:cNvSpPr/>
          <p:nvPr/>
        </p:nvSpPr>
        <p:spPr>
          <a:xfrm>
            <a:off x="8339248" y="5431842"/>
            <a:ext cx="2582917" cy="738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400" dirty="0"/>
              <a:t>当给宾客斟酒</a:t>
            </a:r>
            <a:r>
              <a:rPr lang="en-US" altLang="zh-CN" sz="1400" dirty="0"/>
              <a:t>, </a:t>
            </a:r>
            <a:r>
              <a:rPr lang="zh-CN" altLang="zh-CN" sz="1400" dirty="0"/>
              <a:t>派菜时</a:t>
            </a:r>
            <a:r>
              <a:rPr lang="en-US" altLang="zh-CN" sz="1400" dirty="0"/>
              <a:t>, </a:t>
            </a:r>
            <a:r>
              <a:rPr lang="zh-CN" altLang="zh-CN" sz="1400" dirty="0"/>
              <a:t>中餐按男主宾</a:t>
            </a:r>
            <a:r>
              <a:rPr lang="en-US" altLang="zh-CN" sz="1400" dirty="0"/>
              <a:t>, </a:t>
            </a:r>
            <a:r>
              <a:rPr lang="zh-CN" altLang="zh-CN" sz="1400" dirty="0"/>
              <a:t>女主宾</a:t>
            </a:r>
            <a:r>
              <a:rPr lang="en-US" altLang="zh-CN" sz="1400" dirty="0"/>
              <a:t>, </a:t>
            </a:r>
            <a:r>
              <a:rPr lang="zh-CN" altLang="zh-CN" sz="1400" dirty="0"/>
              <a:t>主人</a:t>
            </a:r>
            <a:r>
              <a:rPr lang="en-US" altLang="zh-CN" sz="1400" dirty="0"/>
              <a:t>, </a:t>
            </a:r>
            <a:r>
              <a:rPr lang="zh-CN" altLang="zh-CN" sz="1400" dirty="0"/>
              <a:t>一般客人的顺序进行</a:t>
            </a:r>
            <a:r>
              <a:rPr lang="en-US" altLang="zh-CN" sz="1400" dirty="0"/>
              <a:t>.</a:t>
            </a:r>
            <a:endParaRPr lang="zh-CN" altLang="zh-CN" sz="1400" dirty="0"/>
          </a:p>
        </p:txBody>
      </p:sp>
    </p:spTree>
  </p:cSld>
  <p:clrMapOvr>
    <a:masterClrMapping/>
  </p:clrMapOvr>
  <p:transition spd="med" advClick="0" advTm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415083" y="1884388"/>
            <a:ext cx="933322" cy="1079781"/>
            <a:chOff x="1022350" y="1237296"/>
            <a:chExt cx="876300" cy="1013811"/>
          </a:xfrm>
        </p:grpSpPr>
        <p:sp>
          <p:nvSpPr>
            <p:cNvPr id="2" name="任意多边形 13"/>
            <p:cNvSpPr/>
            <p:nvPr/>
          </p:nvSpPr>
          <p:spPr>
            <a:xfrm>
              <a:off x="1022350" y="1237296"/>
              <a:ext cx="876300" cy="1013811"/>
            </a:xfrm>
            <a:custGeom>
              <a:avLst/>
              <a:gdLst>
                <a:gd name="connsiteX0" fmla="*/ 1555750 w 2063750"/>
                <a:gd name="connsiteY0" fmla="*/ 0 h 2387600"/>
                <a:gd name="connsiteX1" fmla="*/ 0 w 2063750"/>
                <a:gd name="connsiteY1" fmla="*/ 736600 h 2387600"/>
                <a:gd name="connsiteX2" fmla="*/ 736600 w 2063750"/>
                <a:gd name="connsiteY2" fmla="*/ 2387600 h 2387600"/>
                <a:gd name="connsiteX3" fmla="*/ 1778000 w 2063750"/>
                <a:gd name="connsiteY3" fmla="*/ 1898650 h 2387600"/>
                <a:gd name="connsiteX4" fmla="*/ 2063750 w 2063750"/>
                <a:gd name="connsiteY4" fmla="*/ 1104900 h 2387600"/>
                <a:gd name="connsiteX5" fmla="*/ 1555750 w 2063750"/>
                <a:gd name="connsiteY5" fmla="*/ 0 h 238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63750" h="2387600">
                  <a:moveTo>
                    <a:pt x="1555750" y="0"/>
                  </a:moveTo>
                  <a:lnTo>
                    <a:pt x="0" y="736600"/>
                  </a:lnTo>
                  <a:lnTo>
                    <a:pt x="736600" y="2387600"/>
                  </a:lnTo>
                  <a:lnTo>
                    <a:pt x="1778000" y="1898650"/>
                  </a:lnTo>
                  <a:lnTo>
                    <a:pt x="2063750" y="1104900"/>
                  </a:lnTo>
                  <a:lnTo>
                    <a:pt x="15557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3" name="任意多边形 16"/>
            <p:cNvSpPr/>
            <p:nvPr/>
          </p:nvSpPr>
          <p:spPr>
            <a:xfrm>
              <a:off x="1722433" y="1706453"/>
              <a:ext cx="169867" cy="339735"/>
            </a:xfrm>
            <a:custGeom>
              <a:avLst/>
              <a:gdLst>
                <a:gd name="connsiteX0" fmla="*/ 400050 w 400050"/>
                <a:gd name="connsiteY0" fmla="*/ 0 h 800100"/>
                <a:gd name="connsiteX1" fmla="*/ 0 w 400050"/>
                <a:gd name="connsiteY1" fmla="*/ 317500 h 800100"/>
                <a:gd name="connsiteX2" fmla="*/ 107950 w 400050"/>
                <a:gd name="connsiteY2" fmla="*/ 800100 h 800100"/>
                <a:gd name="connsiteX3" fmla="*/ 400050 w 400050"/>
                <a:gd name="connsiteY3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0050" h="800100">
                  <a:moveTo>
                    <a:pt x="400050" y="0"/>
                  </a:moveTo>
                  <a:lnTo>
                    <a:pt x="0" y="317500"/>
                  </a:lnTo>
                  <a:lnTo>
                    <a:pt x="107950" y="800100"/>
                  </a:lnTo>
                  <a:lnTo>
                    <a:pt x="40005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306548" y="1414065"/>
              <a:ext cx="433704" cy="7031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4265" b="1" dirty="0">
                  <a:solidFill>
                    <a:srgbClr val="222222"/>
                  </a:solidFill>
                </a:rPr>
                <a:t>1</a:t>
              </a:r>
              <a:endParaRPr kumimoji="1" lang="zh-CN" altLang="en-US" sz="4265" b="1" dirty="0">
                <a:solidFill>
                  <a:srgbClr val="222222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511182" y="2025104"/>
            <a:ext cx="933322" cy="1079781"/>
            <a:chOff x="4806950" y="1237296"/>
            <a:chExt cx="876300" cy="1013811"/>
          </a:xfrm>
        </p:grpSpPr>
        <p:sp>
          <p:nvSpPr>
            <p:cNvPr id="5" name="任意多边形 83"/>
            <p:cNvSpPr/>
            <p:nvPr/>
          </p:nvSpPr>
          <p:spPr>
            <a:xfrm>
              <a:off x="4806950" y="1237296"/>
              <a:ext cx="876300" cy="1013811"/>
            </a:xfrm>
            <a:custGeom>
              <a:avLst/>
              <a:gdLst>
                <a:gd name="connsiteX0" fmla="*/ 1555750 w 2063750"/>
                <a:gd name="connsiteY0" fmla="*/ 0 h 2387600"/>
                <a:gd name="connsiteX1" fmla="*/ 0 w 2063750"/>
                <a:gd name="connsiteY1" fmla="*/ 736600 h 2387600"/>
                <a:gd name="connsiteX2" fmla="*/ 736600 w 2063750"/>
                <a:gd name="connsiteY2" fmla="*/ 2387600 h 2387600"/>
                <a:gd name="connsiteX3" fmla="*/ 1778000 w 2063750"/>
                <a:gd name="connsiteY3" fmla="*/ 1898650 h 2387600"/>
                <a:gd name="connsiteX4" fmla="*/ 2063750 w 2063750"/>
                <a:gd name="connsiteY4" fmla="*/ 1104900 h 2387600"/>
                <a:gd name="connsiteX5" fmla="*/ 1555750 w 2063750"/>
                <a:gd name="connsiteY5" fmla="*/ 0 h 238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63750" h="2387600">
                  <a:moveTo>
                    <a:pt x="1555750" y="0"/>
                  </a:moveTo>
                  <a:lnTo>
                    <a:pt x="0" y="736600"/>
                  </a:lnTo>
                  <a:lnTo>
                    <a:pt x="736600" y="2387600"/>
                  </a:lnTo>
                  <a:lnTo>
                    <a:pt x="1778000" y="1898650"/>
                  </a:lnTo>
                  <a:lnTo>
                    <a:pt x="2063750" y="1104900"/>
                  </a:lnTo>
                  <a:lnTo>
                    <a:pt x="15557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6" name="任意多边形 84"/>
            <p:cNvSpPr/>
            <p:nvPr/>
          </p:nvSpPr>
          <p:spPr>
            <a:xfrm>
              <a:off x="5507033" y="1706453"/>
              <a:ext cx="169867" cy="339735"/>
            </a:xfrm>
            <a:custGeom>
              <a:avLst/>
              <a:gdLst>
                <a:gd name="connsiteX0" fmla="*/ 400050 w 400050"/>
                <a:gd name="connsiteY0" fmla="*/ 0 h 800100"/>
                <a:gd name="connsiteX1" fmla="*/ 0 w 400050"/>
                <a:gd name="connsiteY1" fmla="*/ 317500 h 800100"/>
                <a:gd name="connsiteX2" fmla="*/ 107950 w 400050"/>
                <a:gd name="connsiteY2" fmla="*/ 800100 h 800100"/>
                <a:gd name="connsiteX3" fmla="*/ 400050 w 400050"/>
                <a:gd name="connsiteY3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0050" h="800100">
                  <a:moveTo>
                    <a:pt x="400050" y="0"/>
                  </a:moveTo>
                  <a:lnTo>
                    <a:pt x="0" y="317500"/>
                  </a:lnTo>
                  <a:lnTo>
                    <a:pt x="107950" y="800100"/>
                  </a:lnTo>
                  <a:lnTo>
                    <a:pt x="40005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5043650" y="1461412"/>
              <a:ext cx="433704" cy="7031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4265" b="1" dirty="0">
                  <a:solidFill>
                    <a:srgbClr val="222222"/>
                  </a:solidFill>
                </a:rPr>
                <a:t>2</a:t>
              </a:r>
              <a:endParaRPr kumimoji="1" lang="zh-CN" altLang="en-US" sz="4265" b="1" dirty="0">
                <a:solidFill>
                  <a:srgbClr val="222222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383136" y="1921858"/>
            <a:ext cx="933322" cy="1079781"/>
            <a:chOff x="1054100" y="2894601"/>
            <a:chExt cx="876300" cy="1013811"/>
          </a:xfrm>
        </p:grpSpPr>
        <p:sp>
          <p:nvSpPr>
            <p:cNvPr id="8" name="任意多边形 89"/>
            <p:cNvSpPr/>
            <p:nvPr/>
          </p:nvSpPr>
          <p:spPr>
            <a:xfrm>
              <a:off x="1054100" y="2894601"/>
              <a:ext cx="876300" cy="1013811"/>
            </a:xfrm>
            <a:custGeom>
              <a:avLst/>
              <a:gdLst>
                <a:gd name="connsiteX0" fmla="*/ 1555750 w 2063750"/>
                <a:gd name="connsiteY0" fmla="*/ 0 h 2387600"/>
                <a:gd name="connsiteX1" fmla="*/ 0 w 2063750"/>
                <a:gd name="connsiteY1" fmla="*/ 736600 h 2387600"/>
                <a:gd name="connsiteX2" fmla="*/ 736600 w 2063750"/>
                <a:gd name="connsiteY2" fmla="*/ 2387600 h 2387600"/>
                <a:gd name="connsiteX3" fmla="*/ 1778000 w 2063750"/>
                <a:gd name="connsiteY3" fmla="*/ 1898650 h 2387600"/>
                <a:gd name="connsiteX4" fmla="*/ 2063750 w 2063750"/>
                <a:gd name="connsiteY4" fmla="*/ 1104900 h 2387600"/>
                <a:gd name="connsiteX5" fmla="*/ 1555750 w 2063750"/>
                <a:gd name="connsiteY5" fmla="*/ 0 h 238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63750" h="2387600">
                  <a:moveTo>
                    <a:pt x="1555750" y="0"/>
                  </a:moveTo>
                  <a:lnTo>
                    <a:pt x="0" y="736600"/>
                  </a:lnTo>
                  <a:lnTo>
                    <a:pt x="736600" y="2387600"/>
                  </a:lnTo>
                  <a:lnTo>
                    <a:pt x="1778000" y="1898650"/>
                  </a:lnTo>
                  <a:lnTo>
                    <a:pt x="2063750" y="1104900"/>
                  </a:lnTo>
                  <a:lnTo>
                    <a:pt x="15557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9" name="任意多边形 90"/>
            <p:cNvSpPr/>
            <p:nvPr/>
          </p:nvSpPr>
          <p:spPr>
            <a:xfrm>
              <a:off x="1754183" y="3363758"/>
              <a:ext cx="169867" cy="339735"/>
            </a:xfrm>
            <a:custGeom>
              <a:avLst/>
              <a:gdLst>
                <a:gd name="connsiteX0" fmla="*/ 400050 w 400050"/>
                <a:gd name="connsiteY0" fmla="*/ 0 h 800100"/>
                <a:gd name="connsiteX1" fmla="*/ 0 w 400050"/>
                <a:gd name="connsiteY1" fmla="*/ 317500 h 800100"/>
                <a:gd name="connsiteX2" fmla="*/ 107950 w 400050"/>
                <a:gd name="connsiteY2" fmla="*/ 800100 h 800100"/>
                <a:gd name="connsiteX3" fmla="*/ 400050 w 400050"/>
                <a:gd name="connsiteY3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0050" h="800100">
                  <a:moveTo>
                    <a:pt x="400050" y="0"/>
                  </a:moveTo>
                  <a:lnTo>
                    <a:pt x="0" y="317500"/>
                  </a:lnTo>
                  <a:lnTo>
                    <a:pt x="107950" y="800100"/>
                  </a:lnTo>
                  <a:lnTo>
                    <a:pt x="40005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326361" y="3071370"/>
              <a:ext cx="433704" cy="7031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4265" b="1" dirty="0">
                  <a:solidFill>
                    <a:srgbClr val="222222"/>
                  </a:solidFill>
                </a:rPr>
                <a:t>3</a:t>
              </a:r>
              <a:endParaRPr kumimoji="1" lang="zh-CN" altLang="en-US" sz="4265" b="1" dirty="0">
                <a:solidFill>
                  <a:srgbClr val="222222"/>
                </a:solidFill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08320" y="4633731"/>
            <a:ext cx="933322" cy="1079781"/>
            <a:chOff x="4838700" y="2894601"/>
            <a:chExt cx="876300" cy="1013811"/>
          </a:xfrm>
        </p:grpSpPr>
        <p:sp>
          <p:nvSpPr>
            <p:cNvPr id="11" name="任意多边形 95"/>
            <p:cNvSpPr/>
            <p:nvPr/>
          </p:nvSpPr>
          <p:spPr>
            <a:xfrm>
              <a:off x="4838700" y="2894601"/>
              <a:ext cx="876300" cy="1013811"/>
            </a:xfrm>
            <a:custGeom>
              <a:avLst/>
              <a:gdLst>
                <a:gd name="connsiteX0" fmla="*/ 1555750 w 2063750"/>
                <a:gd name="connsiteY0" fmla="*/ 0 h 2387600"/>
                <a:gd name="connsiteX1" fmla="*/ 0 w 2063750"/>
                <a:gd name="connsiteY1" fmla="*/ 736600 h 2387600"/>
                <a:gd name="connsiteX2" fmla="*/ 736600 w 2063750"/>
                <a:gd name="connsiteY2" fmla="*/ 2387600 h 2387600"/>
                <a:gd name="connsiteX3" fmla="*/ 1778000 w 2063750"/>
                <a:gd name="connsiteY3" fmla="*/ 1898650 h 2387600"/>
                <a:gd name="connsiteX4" fmla="*/ 2063750 w 2063750"/>
                <a:gd name="connsiteY4" fmla="*/ 1104900 h 2387600"/>
                <a:gd name="connsiteX5" fmla="*/ 1555750 w 2063750"/>
                <a:gd name="connsiteY5" fmla="*/ 0 h 238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63750" h="2387600">
                  <a:moveTo>
                    <a:pt x="1555750" y="0"/>
                  </a:moveTo>
                  <a:lnTo>
                    <a:pt x="0" y="736600"/>
                  </a:lnTo>
                  <a:lnTo>
                    <a:pt x="736600" y="2387600"/>
                  </a:lnTo>
                  <a:lnTo>
                    <a:pt x="1778000" y="1898650"/>
                  </a:lnTo>
                  <a:lnTo>
                    <a:pt x="2063750" y="1104900"/>
                  </a:lnTo>
                  <a:lnTo>
                    <a:pt x="15557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12" name="任意多边形 96"/>
            <p:cNvSpPr/>
            <p:nvPr/>
          </p:nvSpPr>
          <p:spPr>
            <a:xfrm>
              <a:off x="5538783" y="3363758"/>
              <a:ext cx="169867" cy="339735"/>
            </a:xfrm>
            <a:custGeom>
              <a:avLst/>
              <a:gdLst>
                <a:gd name="connsiteX0" fmla="*/ 400050 w 400050"/>
                <a:gd name="connsiteY0" fmla="*/ 0 h 800100"/>
                <a:gd name="connsiteX1" fmla="*/ 0 w 400050"/>
                <a:gd name="connsiteY1" fmla="*/ 317500 h 800100"/>
                <a:gd name="connsiteX2" fmla="*/ 107950 w 400050"/>
                <a:gd name="connsiteY2" fmla="*/ 800100 h 800100"/>
                <a:gd name="connsiteX3" fmla="*/ 400050 w 400050"/>
                <a:gd name="connsiteY3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0050" h="800100">
                  <a:moveTo>
                    <a:pt x="400050" y="0"/>
                  </a:moveTo>
                  <a:lnTo>
                    <a:pt x="0" y="317500"/>
                  </a:lnTo>
                  <a:lnTo>
                    <a:pt x="107950" y="800100"/>
                  </a:lnTo>
                  <a:lnTo>
                    <a:pt x="40005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5111687" y="3089716"/>
              <a:ext cx="433704" cy="7031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4265" b="1" dirty="0">
                  <a:solidFill>
                    <a:srgbClr val="222222"/>
                  </a:solidFill>
                </a:rPr>
                <a:t>4</a:t>
              </a:r>
              <a:endParaRPr kumimoji="1" lang="zh-CN" altLang="en-US" sz="4265" b="1" dirty="0">
                <a:solidFill>
                  <a:srgbClr val="222222"/>
                </a:solidFill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3285612" y="362359"/>
            <a:ext cx="6603046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餐饮礼仪</a:t>
            </a:r>
            <a:endParaRPr kumimoji="1" lang="en-US" altLang="zh-CN" sz="3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4813925" y="4633731"/>
            <a:ext cx="933322" cy="1079781"/>
            <a:chOff x="1054100" y="2894601"/>
            <a:chExt cx="876300" cy="1013811"/>
          </a:xfrm>
        </p:grpSpPr>
        <p:sp>
          <p:nvSpPr>
            <p:cNvPr id="32" name="任意多边形 89"/>
            <p:cNvSpPr/>
            <p:nvPr/>
          </p:nvSpPr>
          <p:spPr>
            <a:xfrm>
              <a:off x="1054100" y="2894601"/>
              <a:ext cx="876300" cy="1013811"/>
            </a:xfrm>
            <a:custGeom>
              <a:avLst/>
              <a:gdLst>
                <a:gd name="connsiteX0" fmla="*/ 1555750 w 2063750"/>
                <a:gd name="connsiteY0" fmla="*/ 0 h 2387600"/>
                <a:gd name="connsiteX1" fmla="*/ 0 w 2063750"/>
                <a:gd name="connsiteY1" fmla="*/ 736600 h 2387600"/>
                <a:gd name="connsiteX2" fmla="*/ 736600 w 2063750"/>
                <a:gd name="connsiteY2" fmla="*/ 2387600 h 2387600"/>
                <a:gd name="connsiteX3" fmla="*/ 1778000 w 2063750"/>
                <a:gd name="connsiteY3" fmla="*/ 1898650 h 2387600"/>
                <a:gd name="connsiteX4" fmla="*/ 2063750 w 2063750"/>
                <a:gd name="connsiteY4" fmla="*/ 1104900 h 2387600"/>
                <a:gd name="connsiteX5" fmla="*/ 1555750 w 2063750"/>
                <a:gd name="connsiteY5" fmla="*/ 0 h 238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63750" h="2387600">
                  <a:moveTo>
                    <a:pt x="1555750" y="0"/>
                  </a:moveTo>
                  <a:lnTo>
                    <a:pt x="0" y="736600"/>
                  </a:lnTo>
                  <a:lnTo>
                    <a:pt x="736600" y="2387600"/>
                  </a:lnTo>
                  <a:lnTo>
                    <a:pt x="1778000" y="1898650"/>
                  </a:lnTo>
                  <a:lnTo>
                    <a:pt x="2063750" y="1104900"/>
                  </a:lnTo>
                  <a:lnTo>
                    <a:pt x="15557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33" name="任意多边形 90"/>
            <p:cNvSpPr/>
            <p:nvPr/>
          </p:nvSpPr>
          <p:spPr>
            <a:xfrm>
              <a:off x="1754183" y="3363758"/>
              <a:ext cx="169867" cy="339735"/>
            </a:xfrm>
            <a:custGeom>
              <a:avLst/>
              <a:gdLst>
                <a:gd name="connsiteX0" fmla="*/ 400050 w 400050"/>
                <a:gd name="connsiteY0" fmla="*/ 0 h 800100"/>
                <a:gd name="connsiteX1" fmla="*/ 0 w 400050"/>
                <a:gd name="connsiteY1" fmla="*/ 317500 h 800100"/>
                <a:gd name="connsiteX2" fmla="*/ 107950 w 400050"/>
                <a:gd name="connsiteY2" fmla="*/ 800100 h 800100"/>
                <a:gd name="connsiteX3" fmla="*/ 400050 w 400050"/>
                <a:gd name="connsiteY3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0050" h="800100">
                  <a:moveTo>
                    <a:pt x="400050" y="0"/>
                  </a:moveTo>
                  <a:lnTo>
                    <a:pt x="0" y="317500"/>
                  </a:lnTo>
                  <a:lnTo>
                    <a:pt x="107950" y="800100"/>
                  </a:lnTo>
                  <a:lnTo>
                    <a:pt x="40005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326361" y="3071370"/>
              <a:ext cx="433704" cy="7031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4265" b="1" dirty="0">
                  <a:solidFill>
                    <a:srgbClr val="222222"/>
                  </a:solidFill>
                </a:rPr>
                <a:t>5</a:t>
              </a:r>
              <a:endParaRPr kumimoji="1" lang="zh-CN" altLang="en-US" sz="4265" b="1" dirty="0">
                <a:solidFill>
                  <a:srgbClr val="222222"/>
                </a:solidFill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8597207" y="4585465"/>
            <a:ext cx="933322" cy="1079781"/>
            <a:chOff x="4838700" y="2894601"/>
            <a:chExt cx="876300" cy="1013811"/>
          </a:xfrm>
        </p:grpSpPr>
        <p:sp>
          <p:nvSpPr>
            <p:cNvPr id="36" name="任意多边形 95"/>
            <p:cNvSpPr/>
            <p:nvPr/>
          </p:nvSpPr>
          <p:spPr>
            <a:xfrm>
              <a:off x="4838700" y="2894601"/>
              <a:ext cx="876300" cy="1013811"/>
            </a:xfrm>
            <a:custGeom>
              <a:avLst/>
              <a:gdLst>
                <a:gd name="connsiteX0" fmla="*/ 1555750 w 2063750"/>
                <a:gd name="connsiteY0" fmla="*/ 0 h 2387600"/>
                <a:gd name="connsiteX1" fmla="*/ 0 w 2063750"/>
                <a:gd name="connsiteY1" fmla="*/ 736600 h 2387600"/>
                <a:gd name="connsiteX2" fmla="*/ 736600 w 2063750"/>
                <a:gd name="connsiteY2" fmla="*/ 2387600 h 2387600"/>
                <a:gd name="connsiteX3" fmla="*/ 1778000 w 2063750"/>
                <a:gd name="connsiteY3" fmla="*/ 1898650 h 2387600"/>
                <a:gd name="connsiteX4" fmla="*/ 2063750 w 2063750"/>
                <a:gd name="connsiteY4" fmla="*/ 1104900 h 2387600"/>
                <a:gd name="connsiteX5" fmla="*/ 1555750 w 2063750"/>
                <a:gd name="connsiteY5" fmla="*/ 0 h 238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63750" h="2387600">
                  <a:moveTo>
                    <a:pt x="1555750" y="0"/>
                  </a:moveTo>
                  <a:lnTo>
                    <a:pt x="0" y="736600"/>
                  </a:lnTo>
                  <a:lnTo>
                    <a:pt x="736600" y="2387600"/>
                  </a:lnTo>
                  <a:lnTo>
                    <a:pt x="1778000" y="1898650"/>
                  </a:lnTo>
                  <a:lnTo>
                    <a:pt x="2063750" y="1104900"/>
                  </a:lnTo>
                  <a:lnTo>
                    <a:pt x="15557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37" name="任意多边形 96"/>
            <p:cNvSpPr/>
            <p:nvPr/>
          </p:nvSpPr>
          <p:spPr>
            <a:xfrm>
              <a:off x="5538783" y="3363758"/>
              <a:ext cx="169867" cy="339735"/>
            </a:xfrm>
            <a:custGeom>
              <a:avLst/>
              <a:gdLst>
                <a:gd name="connsiteX0" fmla="*/ 400050 w 400050"/>
                <a:gd name="connsiteY0" fmla="*/ 0 h 800100"/>
                <a:gd name="connsiteX1" fmla="*/ 0 w 400050"/>
                <a:gd name="connsiteY1" fmla="*/ 317500 h 800100"/>
                <a:gd name="connsiteX2" fmla="*/ 107950 w 400050"/>
                <a:gd name="connsiteY2" fmla="*/ 800100 h 800100"/>
                <a:gd name="connsiteX3" fmla="*/ 400050 w 400050"/>
                <a:gd name="connsiteY3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0050" h="800100">
                  <a:moveTo>
                    <a:pt x="400050" y="0"/>
                  </a:moveTo>
                  <a:lnTo>
                    <a:pt x="0" y="317500"/>
                  </a:lnTo>
                  <a:lnTo>
                    <a:pt x="107950" y="800100"/>
                  </a:lnTo>
                  <a:lnTo>
                    <a:pt x="40005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5111687" y="3089716"/>
              <a:ext cx="433704" cy="7031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4265" b="1" dirty="0">
                  <a:solidFill>
                    <a:srgbClr val="222222"/>
                  </a:solidFill>
                </a:rPr>
                <a:t>6</a:t>
              </a:r>
              <a:endParaRPr kumimoji="1" lang="zh-CN" altLang="en-US" sz="4265" b="1" dirty="0">
                <a:solidFill>
                  <a:srgbClr val="222222"/>
                </a:solidFill>
              </a:endParaRPr>
            </a:p>
          </p:txBody>
        </p:sp>
      </p:grpSp>
      <p:sp>
        <p:nvSpPr>
          <p:cNvPr id="45" name="矩形 44"/>
          <p:cNvSpPr/>
          <p:nvPr/>
        </p:nvSpPr>
        <p:spPr>
          <a:xfrm>
            <a:off x="1568286" y="2059196"/>
            <a:ext cx="2582917" cy="1169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400" dirty="0"/>
              <a:t>当席间上菜时</a:t>
            </a:r>
            <a:r>
              <a:rPr lang="en-US" altLang="zh-CN" sz="1400" dirty="0"/>
              <a:t>, </a:t>
            </a:r>
            <a:r>
              <a:rPr lang="zh-CN" altLang="zh-CN" sz="1400" dirty="0"/>
              <a:t>须将上一道菜移向副主人一边</a:t>
            </a:r>
            <a:r>
              <a:rPr lang="en-US" altLang="zh-CN" sz="1400" dirty="0"/>
              <a:t>, </a:t>
            </a:r>
            <a:r>
              <a:rPr lang="zh-CN" altLang="zh-CN" sz="1400" dirty="0"/>
              <a:t>新上的菜放在主宾面前</a:t>
            </a:r>
            <a:r>
              <a:rPr lang="en-US" altLang="zh-CN" sz="1400" dirty="0"/>
              <a:t>, </a:t>
            </a:r>
            <a:r>
              <a:rPr lang="zh-CN" altLang="zh-CN" sz="1400" dirty="0"/>
              <a:t>当撤盘时</a:t>
            </a:r>
            <a:r>
              <a:rPr lang="en-US" altLang="zh-CN" sz="1400" dirty="0"/>
              <a:t>, </a:t>
            </a:r>
            <a:r>
              <a:rPr lang="zh-CN" altLang="zh-CN" sz="1400" dirty="0"/>
              <a:t>应征求客人的意见</a:t>
            </a:r>
            <a:r>
              <a:rPr lang="en-US" altLang="zh-CN" sz="1400" dirty="0"/>
              <a:t>, </a:t>
            </a:r>
            <a:r>
              <a:rPr lang="zh-CN" altLang="zh-CN" sz="1400" dirty="0"/>
              <a:t>客人同意后方可撤掉</a:t>
            </a:r>
            <a:r>
              <a:rPr lang="en-US" altLang="zh-CN" sz="1400" dirty="0"/>
              <a:t>, </a:t>
            </a:r>
            <a:r>
              <a:rPr lang="zh-CN" altLang="zh-CN" sz="1400" dirty="0"/>
              <a:t>以示对宾客的尊敬</a:t>
            </a:r>
            <a:r>
              <a:rPr lang="en-US" altLang="zh-CN" sz="1400" dirty="0"/>
              <a:t>.</a:t>
            </a:r>
          </a:p>
        </p:txBody>
      </p:sp>
      <p:sp>
        <p:nvSpPr>
          <p:cNvPr id="46" name="矩形 45"/>
          <p:cNvSpPr/>
          <p:nvPr/>
        </p:nvSpPr>
        <p:spPr>
          <a:xfrm>
            <a:off x="5665526" y="2331602"/>
            <a:ext cx="2582917" cy="523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400" dirty="0"/>
              <a:t>当席间上大菜时</a:t>
            </a:r>
            <a:r>
              <a:rPr lang="en-US" altLang="zh-CN" sz="1400" dirty="0"/>
              <a:t>, </a:t>
            </a:r>
            <a:r>
              <a:rPr lang="zh-CN" altLang="zh-CN" sz="1400" dirty="0"/>
              <a:t>应将菜的最佳欣赏部位对准主宾和主人</a:t>
            </a:r>
            <a:r>
              <a:rPr lang="en-US" altLang="zh-CN" sz="1400" dirty="0"/>
              <a:t>.</a:t>
            </a:r>
          </a:p>
        </p:txBody>
      </p:sp>
      <p:sp>
        <p:nvSpPr>
          <p:cNvPr id="47" name="矩形 46"/>
          <p:cNvSpPr/>
          <p:nvPr/>
        </p:nvSpPr>
        <p:spPr>
          <a:xfrm>
            <a:off x="9451152" y="1877606"/>
            <a:ext cx="2582917" cy="1384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400" dirty="0"/>
              <a:t>当主人</a:t>
            </a:r>
            <a:r>
              <a:rPr lang="en-US" altLang="zh-CN" sz="1400" dirty="0"/>
              <a:t>, </a:t>
            </a:r>
            <a:r>
              <a:rPr lang="zh-CN" altLang="zh-CN" sz="1400" dirty="0"/>
              <a:t>主宾祝酒讲话时</a:t>
            </a:r>
            <a:r>
              <a:rPr lang="en-US" altLang="zh-CN" sz="1400" dirty="0"/>
              <a:t>, </a:t>
            </a:r>
            <a:r>
              <a:rPr lang="zh-CN" altLang="zh-CN" sz="1400" dirty="0"/>
              <a:t>服务员应停止一切活动</a:t>
            </a:r>
            <a:r>
              <a:rPr lang="en-US" altLang="zh-CN" sz="1400" dirty="0"/>
              <a:t>, </a:t>
            </a:r>
            <a:r>
              <a:rPr lang="zh-CN" altLang="zh-CN" sz="1400" dirty="0"/>
              <a:t>精神饱满地站在适当的位置上</a:t>
            </a:r>
            <a:r>
              <a:rPr lang="en-US" altLang="zh-CN" sz="1400" dirty="0"/>
              <a:t>,</a:t>
            </a:r>
            <a:r>
              <a:rPr lang="zh-CN" altLang="zh-CN" sz="1400" dirty="0"/>
              <a:t>在讲话即将结束时</a:t>
            </a:r>
            <a:r>
              <a:rPr lang="en-US" altLang="zh-CN" sz="1400" dirty="0"/>
              <a:t>, </a:t>
            </a:r>
            <a:r>
              <a:rPr lang="zh-CN" altLang="zh-CN" sz="1400" dirty="0"/>
              <a:t>要迅速把主人的酒送上</a:t>
            </a:r>
            <a:r>
              <a:rPr lang="en-US" altLang="zh-CN" sz="1400" dirty="0"/>
              <a:t>,</a:t>
            </a:r>
            <a:r>
              <a:rPr lang="zh-CN" altLang="zh-CN" sz="1400" dirty="0"/>
              <a:t>把所有来宾的酒斟满</a:t>
            </a:r>
            <a:r>
              <a:rPr lang="en-US" altLang="zh-CN" sz="1400" dirty="0"/>
              <a:t>, </a:t>
            </a:r>
            <a:r>
              <a:rPr lang="zh-CN" altLang="zh-CN" sz="1400" dirty="0"/>
              <a:t>供主人和主宾祝酒</a:t>
            </a:r>
            <a:r>
              <a:rPr lang="en-US" altLang="zh-CN" sz="1400" dirty="0"/>
              <a:t>.</a:t>
            </a:r>
            <a:endParaRPr lang="zh-CN" altLang="zh-CN" sz="1400" dirty="0"/>
          </a:p>
        </p:txBody>
      </p:sp>
      <p:sp>
        <p:nvSpPr>
          <p:cNvPr id="48" name="矩形 47"/>
          <p:cNvSpPr/>
          <p:nvPr/>
        </p:nvSpPr>
        <p:spPr>
          <a:xfrm>
            <a:off x="1547027" y="4729638"/>
            <a:ext cx="2582917" cy="1169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400" dirty="0"/>
              <a:t>价格昂贵的酒开瓶前要向主宾示酒</a:t>
            </a:r>
            <a:r>
              <a:rPr lang="en-US" altLang="zh-CN" sz="1400" dirty="0"/>
              <a:t>( </a:t>
            </a:r>
            <a:r>
              <a:rPr lang="zh-CN" altLang="zh-CN" sz="1400" dirty="0"/>
              <a:t>酒标面向客人</a:t>
            </a:r>
            <a:r>
              <a:rPr lang="en-US" altLang="zh-CN" sz="1400" dirty="0"/>
              <a:t>), </a:t>
            </a:r>
            <a:r>
              <a:rPr lang="zh-CN" altLang="zh-CN" sz="1400" dirty="0"/>
              <a:t>并当众开瓶</a:t>
            </a:r>
            <a:r>
              <a:rPr lang="en-US" altLang="zh-CN" sz="1400" dirty="0"/>
              <a:t>( </a:t>
            </a:r>
            <a:r>
              <a:rPr lang="zh-CN" altLang="zh-CN" sz="1400" dirty="0"/>
              <a:t>开瓶时要站在客人右侧</a:t>
            </a:r>
            <a:r>
              <a:rPr lang="en-US" altLang="zh-CN" sz="1400" dirty="0"/>
              <a:t>,</a:t>
            </a:r>
            <a:r>
              <a:rPr lang="zh-CN" altLang="zh-CN" sz="1400" dirty="0"/>
              <a:t>背对客人开瓶防止溅到客人的身上</a:t>
            </a:r>
            <a:r>
              <a:rPr lang="en-US" altLang="zh-CN" sz="1400" dirty="0"/>
              <a:t>)</a:t>
            </a:r>
          </a:p>
        </p:txBody>
      </p:sp>
      <p:sp>
        <p:nvSpPr>
          <p:cNvPr id="49" name="矩形 48"/>
          <p:cNvSpPr/>
          <p:nvPr/>
        </p:nvSpPr>
        <p:spPr>
          <a:xfrm>
            <a:off x="5740485" y="4696630"/>
            <a:ext cx="2582917" cy="953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400" dirty="0"/>
              <a:t>当宾客餐毕起身离厅时</a:t>
            </a:r>
            <a:r>
              <a:rPr lang="en-US" altLang="zh-CN" sz="1400" dirty="0"/>
              <a:t>, </a:t>
            </a:r>
            <a:r>
              <a:rPr lang="zh-CN" altLang="zh-CN" sz="1400" dirty="0"/>
              <a:t>目送或随送至餐厅门口</a:t>
            </a:r>
            <a:r>
              <a:rPr lang="en-US" altLang="zh-CN" sz="1400" dirty="0"/>
              <a:t>, </a:t>
            </a:r>
            <a:r>
              <a:rPr lang="zh-CN" altLang="zh-CN" sz="1400" dirty="0"/>
              <a:t>友好地送别</a:t>
            </a:r>
            <a:r>
              <a:rPr lang="en-US" altLang="zh-CN" sz="1400" dirty="0"/>
              <a:t>. </a:t>
            </a:r>
            <a:r>
              <a:rPr lang="zh-CN" altLang="zh-CN" sz="1400" dirty="0"/>
              <a:t>餐厅的结束工作</a:t>
            </a:r>
            <a:r>
              <a:rPr lang="en-US" altLang="zh-CN" sz="1400" dirty="0"/>
              <a:t>, </a:t>
            </a:r>
            <a:r>
              <a:rPr lang="zh-CN" altLang="zh-CN" sz="1400" dirty="0"/>
              <a:t>应在全部宾客离厅后方可进行</a:t>
            </a:r>
            <a:r>
              <a:rPr lang="en-US" altLang="zh-CN" sz="1400" dirty="0"/>
              <a:t>.</a:t>
            </a:r>
          </a:p>
        </p:txBody>
      </p:sp>
      <p:sp>
        <p:nvSpPr>
          <p:cNvPr id="50" name="矩形 49"/>
          <p:cNvSpPr/>
          <p:nvPr/>
        </p:nvSpPr>
        <p:spPr>
          <a:xfrm>
            <a:off x="9530529" y="4729638"/>
            <a:ext cx="2582917" cy="738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400" dirty="0"/>
              <a:t>收款结帐时</a:t>
            </a:r>
            <a:r>
              <a:rPr lang="en-US" altLang="zh-CN" sz="1400" dirty="0"/>
              <a:t>, </a:t>
            </a:r>
            <a:r>
              <a:rPr lang="zh-CN" altLang="zh-CN" sz="1400" dirty="0"/>
              <a:t>应站在客人的左边</a:t>
            </a:r>
            <a:r>
              <a:rPr lang="en-US" altLang="zh-CN" sz="1400" dirty="0"/>
              <a:t>, </a:t>
            </a:r>
            <a:r>
              <a:rPr lang="zh-CN" altLang="zh-CN" sz="1400" dirty="0"/>
              <a:t>将计算好的帐单夹在帐单夹上</a:t>
            </a:r>
            <a:r>
              <a:rPr lang="en-US" altLang="zh-CN" sz="1400" dirty="0"/>
              <a:t>, </a:t>
            </a:r>
            <a:r>
              <a:rPr lang="zh-CN" altLang="zh-CN" sz="1400" dirty="0"/>
              <a:t>送至客人面前</a:t>
            </a:r>
            <a:r>
              <a:rPr lang="en-US" altLang="zh-CN" sz="1400" dirty="0"/>
              <a:t>.</a:t>
            </a:r>
            <a:endParaRPr lang="zh-CN" altLang="zh-CN" sz="1400" dirty="0"/>
          </a:p>
        </p:txBody>
      </p:sp>
    </p:spTree>
  </p:cSld>
  <p:clrMapOvr>
    <a:masterClrMapping/>
  </p:clrMapOvr>
  <p:transition spd="med" advClick="0" advTm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2"/>
          <p:cNvSpPr/>
          <p:nvPr/>
        </p:nvSpPr>
        <p:spPr>
          <a:xfrm rot="10800000">
            <a:off x="-23473" y="23917"/>
            <a:ext cx="6209457" cy="6833635"/>
          </a:xfrm>
          <a:custGeom>
            <a:avLst/>
            <a:gdLst/>
            <a:ahLst/>
            <a:cxnLst/>
            <a:rect l="l" t="t" r="r" b="b"/>
            <a:pathLst>
              <a:path w="2857638" h="1799012">
                <a:moveTo>
                  <a:pt x="0" y="0"/>
                </a:moveTo>
                <a:lnTo>
                  <a:pt x="1084844" y="0"/>
                </a:lnTo>
                <a:lnTo>
                  <a:pt x="1181991" y="0"/>
                </a:lnTo>
                <a:lnTo>
                  <a:pt x="2857638" y="0"/>
                </a:lnTo>
                <a:lnTo>
                  <a:pt x="2857638" y="1799012"/>
                </a:lnTo>
                <a:lnTo>
                  <a:pt x="1181991" y="1799012"/>
                </a:lnTo>
                <a:lnTo>
                  <a:pt x="1084844" y="1799012"/>
                </a:lnTo>
                <a:lnTo>
                  <a:pt x="0" y="1799012"/>
                </a:lnTo>
                <a:lnTo>
                  <a:pt x="643722" y="899506"/>
                </a:lnTo>
                <a:close/>
              </a:path>
            </a:pathLst>
          </a:custGeom>
          <a:solidFill>
            <a:srgbClr val="000000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3" name="文本框 2"/>
          <p:cNvSpPr txBox="1"/>
          <p:nvPr/>
        </p:nvSpPr>
        <p:spPr>
          <a:xfrm>
            <a:off x="1472481" y="2649644"/>
            <a:ext cx="2547160" cy="12001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7200" b="1" dirty="0">
                <a:solidFill>
                  <a:schemeClr val="bg1"/>
                </a:solidFill>
              </a:rPr>
              <a:t>目  录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088021" y="1302692"/>
            <a:ext cx="809732" cy="8308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800" dirty="0"/>
              <a:t>01</a:t>
            </a:r>
            <a:endParaRPr kumimoji="1" lang="zh-CN" altLang="en-US" sz="4800" dirty="0"/>
          </a:p>
        </p:txBody>
      </p:sp>
      <p:cxnSp>
        <p:nvCxnSpPr>
          <p:cNvPr id="7" name="直线连接符 6"/>
          <p:cNvCxnSpPr/>
          <p:nvPr/>
        </p:nvCxnSpPr>
        <p:spPr>
          <a:xfrm>
            <a:off x="7268463" y="1455469"/>
            <a:ext cx="0" cy="641093"/>
          </a:xfrm>
          <a:prstGeom prst="line">
            <a:avLst/>
          </a:prstGeom>
          <a:ln w="127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6088021" y="2489944"/>
            <a:ext cx="809732" cy="8308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800" dirty="0"/>
              <a:t>02</a:t>
            </a:r>
            <a:endParaRPr kumimoji="1" lang="zh-CN" altLang="en-US" sz="4800" dirty="0"/>
          </a:p>
        </p:txBody>
      </p:sp>
      <p:cxnSp>
        <p:nvCxnSpPr>
          <p:cNvPr id="11" name="直线连接符 10"/>
          <p:cNvCxnSpPr/>
          <p:nvPr/>
        </p:nvCxnSpPr>
        <p:spPr>
          <a:xfrm>
            <a:off x="7268463" y="2588880"/>
            <a:ext cx="0" cy="641093"/>
          </a:xfrm>
          <a:prstGeom prst="line">
            <a:avLst/>
          </a:prstGeom>
          <a:ln w="127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6088021" y="3677196"/>
            <a:ext cx="809732" cy="8308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800" dirty="0"/>
              <a:t>03</a:t>
            </a:r>
            <a:endParaRPr kumimoji="1" lang="zh-CN" altLang="en-US" sz="4800" dirty="0"/>
          </a:p>
        </p:txBody>
      </p:sp>
      <p:cxnSp>
        <p:nvCxnSpPr>
          <p:cNvPr id="15" name="直线连接符 14"/>
          <p:cNvCxnSpPr/>
          <p:nvPr/>
        </p:nvCxnSpPr>
        <p:spPr>
          <a:xfrm>
            <a:off x="7268463" y="3776132"/>
            <a:ext cx="0" cy="641093"/>
          </a:xfrm>
          <a:prstGeom prst="line">
            <a:avLst/>
          </a:prstGeom>
          <a:ln w="127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6088021" y="4864448"/>
            <a:ext cx="809732" cy="8308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800" dirty="0"/>
              <a:t>04</a:t>
            </a:r>
            <a:endParaRPr kumimoji="1" lang="zh-CN" altLang="en-US" sz="4800" dirty="0"/>
          </a:p>
        </p:txBody>
      </p:sp>
      <p:cxnSp>
        <p:nvCxnSpPr>
          <p:cNvPr id="19" name="直线连接符 18"/>
          <p:cNvCxnSpPr/>
          <p:nvPr/>
        </p:nvCxnSpPr>
        <p:spPr>
          <a:xfrm>
            <a:off x="7268463" y="4963384"/>
            <a:ext cx="0" cy="641093"/>
          </a:xfrm>
          <a:prstGeom prst="line">
            <a:avLst/>
          </a:prstGeom>
          <a:ln w="127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7843646" y="1251215"/>
            <a:ext cx="2781169" cy="707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solidFill>
                  <a:srgbClr val="000000"/>
                </a:solidFill>
              </a:rPr>
              <a:t>第一讲     仪容仪表礼仪</a:t>
            </a:r>
            <a:endParaRPr lang="en-US" altLang="zh-CN" sz="2000" dirty="0">
              <a:solidFill>
                <a:srgbClr val="00000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843646" y="2489943"/>
            <a:ext cx="2524721" cy="707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solidFill>
                  <a:srgbClr val="000000"/>
                </a:solidFill>
              </a:rPr>
              <a:t>第二讲     优雅的仪态</a:t>
            </a:r>
            <a:endParaRPr lang="en-US" altLang="zh-CN" sz="2000" dirty="0">
              <a:solidFill>
                <a:srgbClr val="000000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843645" y="3635446"/>
            <a:ext cx="3806957" cy="707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solidFill>
                  <a:srgbClr val="000000"/>
                </a:solidFill>
              </a:rPr>
              <a:t>第三讲     服务工作中常用的礼仪</a:t>
            </a:r>
            <a:endParaRPr lang="en-US" altLang="zh-CN" sz="2000" dirty="0">
              <a:solidFill>
                <a:srgbClr val="000000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843645" y="4874174"/>
            <a:ext cx="3294063" cy="707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solidFill>
                  <a:srgbClr val="000000"/>
                </a:solidFill>
              </a:rPr>
              <a:t>第四讲     餐饮服务操作礼仪</a:t>
            </a:r>
          </a:p>
        </p:txBody>
      </p:sp>
    </p:spTree>
  </p:cSld>
  <p:clrMapOvr>
    <a:masterClrMapping/>
  </p:clrMapOvr>
  <p:transition spd="med" advClick="0" advTm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" grpId="0"/>
      <p:bldP spid="5" grpId="0"/>
      <p:bldP spid="10" grpId="0"/>
      <p:bldP spid="14" grpId="0"/>
      <p:bldP spid="18" grpId="0"/>
      <p:bldP spid="2" grpId="0"/>
      <p:bldP spid="21" grpId="0"/>
      <p:bldP spid="22" grpId="0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 flipH="1">
            <a:off x="793" y="447"/>
            <a:ext cx="2002844" cy="6857107"/>
          </a:xfrm>
          <a:custGeom>
            <a:avLst/>
            <a:gdLst/>
            <a:ahLst/>
            <a:cxnLst/>
            <a:rect l="l" t="t" r="r" b="b"/>
            <a:pathLst>
              <a:path w="6330462" h="5143500">
                <a:moveTo>
                  <a:pt x="3157515" y="0"/>
                </a:moveTo>
                <a:lnTo>
                  <a:pt x="6330462" y="0"/>
                </a:lnTo>
                <a:lnTo>
                  <a:pt x="6330462" y="5143500"/>
                </a:lnTo>
                <a:lnTo>
                  <a:pt x="3157515" y="5143500"/>
                </a:lnTo>
                <a:lnTo>
                  <a:pt x="0" y="514350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 dirty="0"/>
          </a:p>
        </p:txBody>
      </p:sp>
      <p:sp>
        <p:nvSpPr>
          <p:cNvPr id="15" name="矩形 2"/>
          <p:cNvSpPr/>
          <p:nvPr/>
        </p:nvSpPr>
        <p:spPr>
          <a:xfrm>
            <a:off x="11214531" y="447"/>
            <a:ext cx="1050451" cy="6857107"/>
          </a:xfrm>
          <a:custGeom>
            <a:avLst/>
            <a:gdLst/>
            <a:ahLst/>
            <a:cxnLst/>
            <a:rect l="l" t="t" r="r" b="b"/>
            <a:pathLst>
              <a:path w="6330462" h="5143500">
                <a:moveTo>
                  <a:pt x="3157515" y="0"/>
                </a:moveTo>
                <a:lnTo>
                  <a:pt x="6330462" y="0"/>
                </a:lnTo>
                <a:lnTo>
                  <a:pt x="6330462" y="5143500"/>
                </a:lnTo>
                <a:lnTo>
                  <a:pt x="3157515" y="5143500"/>
                </a:lnTo>
                <a:lnTo>
                  <a:pt x="0" y="514350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 dirty="0"/>
          </a:p>
        </p:txBody>
      </p:sp>
      <p:sp>
        <p:nvSpPr>
          <p:cNvPr id="16" name="文本框 15"/>
          <p:cNvSpPr txBox="1"/>
          <p:nvPr/>
        </p:nvSpPr>
        <p:spPr>
          <a:xfrm>
            <a:off x="3451148" y="457855"/>
            <a:ext cx="3157935" cy="5846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000000"/>
                </a:solidFill>
              </a:rPr>
              <a:t>餐饮礼仪</a:t>
            </a:r>
            <a:endParaRPr lang="zh-CN" altLang="en-US" sz="32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126082" y="1841584"/>
            <a:ext cx="5320338" cy="1421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dirty="0">
                <a:latin typeface="+mn-ea"/>
              </a:rPr>
              <a:t>餐饮服务中</a:t>
            </a:r>
            <a:r>
              <a:rPr lang="en-US" altLang="zh-CN" dirty="0">
                <a:latin typeface="+mn-ea"/>
              </a:rPr>
              <a:t>, </a:t>
            </a:r>
            <a:r>
              <a:rPr lang="zh-CN" altLang="zh-CN" dirty="0">
                <a:latin typeface="+mn-ea"/>
              </a:rPr>
              <a:t>服务员自始至终使用礼貌用语</a:t>
            </a:r>
            <a:r>
              <a:rPr lang="en-US" altLang="zh-CN" dirty="0">
                <a:latin typeface="+mn-ea"/>
              </a:rPr>
              <a:t>, </a:t>
            </a:r>
            <a:r>
              <a:rPr lang="zh-CN" altLang="zh-CN" dirty="0">
                <a:latin typeface="+mn-ea"/>
              </a:rPr>
              <a:t>坚持站立和微笑服务</a:t>
            </a:r>
            <a:r>
              <a:rPr lang="en-US" altLang="zh-CN" dirty="0">
                <a:latin typeface="+mn-ea"/>
              </a:rPr>
              <a:t>.</a:t>
            </a:r>
            <a:r>
              <a:rPr lang="zh-CN" altLang="zh-CN" dirty="0">
                <a:latin typeface="+mn-ea"/>
              </a:rPr>
              <a:t>任何情况下不讲”不”字</a:t>
            </a:r>
            <a:r>
              <a:rPr lang="en-US" altLang="zh-CN" dirty="0">
                <a:latin typeface="+mn-ea"/>
              </a:rPr>
              <a:t>, </a:t>
            </a:r>
            <a:r>
              <a:rPr lang="zh-CN" altLang="zh-CN" dirty="0">
                <a:latin typeface="+mn-ea"/>
              </a:rPr>
              <a:t>对宾客投诉要耐心倾听</a:t>
            </a:r>
            <a:r>
              <a:rPr lang="en-US" altLang="zh-CN" dirty="0">
                <a:latin typeface="+mn-ea"/>
              </a:rPr>
              <a:t>, </a:t>
            </a:r>
            <a:r>
              <a:rPr lang="zh-CN" altLang="zh-CN" dirty="0">
                <a:latin typeface="+mn-ea"/>
              </a:rPr>
              <a:t>有条件的可作记录</a:t>
            </a:r>
            <a:r>
              <a:rPr lang="en-US" altLang="zh-CN" dirty="0">
                <a:latin typeface="+mn-ea"/>
              </a:rPr>
              <a:t>, </a:t>
            </a:r>
            <a:r>
              <a:rPr lang="zh-CN" altLang="zh-CN" dirty="0">
                <a:latin typeface="+mn-ea"/>
              </a:rPr>
              <a:t>以表示尊重</a:t>
            </a:r>
            <a:r>
              <a:rPr lang="en-US" altLang="zh-CN" dirty="0">
                <a:latin typeface="+mn-ea"/>
              </a:rPr>
              <a:t>.</a:t>
            </a:r>
          </a:p>
        </p:txBody>
      </p:sp>
      <p:sp>
        <p:nvSpPr>
          <p:cNvPr id="18" name="矩形 17"/>
          <p:cNvSpPr/>
          <p:nvPr/>
        </p:nvSpPr>
        <p:spPr>
          <a:xfrm>
            <a:off x="2126839" y="3541676"/>
            <a:ext cx="5907162" cy="2086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b="1" dirty="0">
                <a:solidFill>
                  <a:srgbClr val="3A486A"/>
                </a:solidFill>
                <a:latin typeface="+mn-ea"/>
              </a:rPr>
              <a:t>工作中要”一不”</a:t>
            </a:r>
            <a:r>
              <a:rPr lang="en-US" altLang="zh-CN" b="1" dirty="0">
                <a:solidFill>
                  <a:srgbClr val="3A486A"/>
                </a:solidFill>
                <a:latin typeface="+mn-ea"/>
              </a:rPr>
              <a:t>, “</a:t>
            </a:r>
            <a:r>
              <a:rPr lang="zh-CN" altLang="zh-CN" b="1" dirty="0">
                <a:solidFill>
                  <a:srgbClr val="3A486A"/>
                </a:solidFill>
                <a:latin typeface="+mn-ea"/>
              </a:rPr>
              <a:t>二静”</a:t>
            </a:r>
            <a:r>
              <a:rPr lang="en-US" altLang="zh-CN" b="1" dirty="0">
                <a:solidFill>
                  <a:srgbClr val="3A486A"/>
                </a:solidFill>
                <a:latin typeface="+mn-ea"/>
              </a:rPr>
              <a:t>, “</a:t>
            </a:r>
            <a:r>
              <a:rPr lang="zh-CN" altLang="zh-CN" b="1" dirty="0">
                <a:solidFill>
                  <a:srgbClr val="3A486A"/>
                </a:solidFill>
                <a:latin typeface="+mn-ea"/>
              </a:rPr>
              <a:t>三轻”</a:t>
            </a:r>
            <a:r>
              <a:rPr lang="en-US" altLang="zh-CN" b="1" dirty="0">
                <a:solidFill>
                  <a:srgbClr val="3A486A"/>
                </a:solidFill>
                <a:latin typeface="+mn-ea"/>
              </a:rPr>
              <a:t>, “</a:t>
            </a:r>
            <a:r>
              <a:rPr lang="zh-CN" altLang="zh-CN" b="1" dirty="0">
                <a:solidFill>
                  <a:srgbClr val="3A486A"/>
                </a:solidFill>
                <a:latin typeface="+mn-ea"/>
              </a:rPr>
              <a:t>四尊”</a:t>
            </a:r>
            <a:endParaRPr lang="en-US" altLang="zh-CN" b="1" dirty="0">
              <a:solidFill>
                <a:srgbClr val="3A486A"/>
              </a:solidFill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zh-CN" altLang="zh-CN" dirty="0">
                <a:solidFill>
                  <a:schemeClr val="bg1"/>
                </a:solidFill>
                <a:latin typeface="+mn-ea"/>
              </a:rPr>
              <a:t>一不</a:t>
            </a:r>
            <a:r>
              <a:rPr lang="en-US" altLang="zh-CN" dirty="0">
                <a:solidFill>
                  <a:schemeClr val="bg1"/>
                </a:solidFill>
                <a:latin typeface="+mn-ea"/>
              </a:rPr>
              <a:t>: </a:t>
            </a:r>
            <a:r>
              <a:rPr lang="zh-CN" altLang="zh-CN" dirty="0">
                <a:solidFill>
                  <a:schemeClr val="bg1"/>
                </a:solidFill>
                <a:latin typeface="+mn-ea"/>
              </a:rPr>
              <a:t>不准吸烟 </a:t>
            </a:r>
            <a:r>
              <a:rPr lang="en-US" altLang="zh-CN" dirty="0">
                <a:solidFill>
                  <a:schemeClr val="bg1"/>
                </a:solidFill>
                <a:latin typeface="+mn-ea"/>
              </a:rPr>
              <a:t>( </a:t>
            </a:r>
            <a:r>
              <a:rPr lang="zh-CN" altLang="zh-CN" dirty="0">
                <a:solidFill>
                  <a:schemeClr val="bg1"/>
                </a:solidFill>
                <a:latin typeface="+mn-ea"/>
              </a:rPr>
              <a:t>女不准吃零食</a:t>
            </a:r>
            <a:r>
              <a:rPr lang="en-US" altLang="zh-CN" dirty="0">
                <a:solidFill>
                  <a:schemeClr val="bg1"/>
                </a:solidFill>
                <a:latin typeface="+mn-ea"/>
              </a:rPr>
              <a:t>).</a:t>
            </a:r>
          </a:p>
          <a:p>
            <a:pPr>
              <a:lnSpc>
                <a:spcPct val="120000"/>
              </a:lnSpc>
            </a:pPr>
            <a:r>
              <a:rPr lang="zh-CN" altLang="zh-CN" dirty="0">
                <a:solidFill>
                  <a:schemeClr val="bg1"/>
                </a:solidFill>
                <a:latin typeface="+mn-ea"/>
              </a:rPr>
              <a:t>二静</a:t>
            </a:r>
            <a:r>
              <a:rPr lang="en-US" altLang="zh-CN" dirty="0">
                <a:solidFill>
                  <a:schemeClr val="bg1"/>
                </a:solidFill>
                <a:latin typeface="+mn-ea"/>
              </a:rPr>
              <a:t>:</a:t>
            </a:r>
            <a:r>
              <a:rPr lang="zh-CN" altLang="zh-CN" dirty="0">
                <a:solidFill>
                  <a:schemeClr val="bg1"/>
                </a:solidFill>
                <a:latin typeface="+mn-ea"/>
              </a:rPr>
              <a:t>工作场所保持安静</a:t>
            </a:r>
            <a:r>
              <a:rPr lang="en-US" altLang="zh-CN" dirty="0">
                <a:solidFill>
                  <a:schemeClr val="bg1"/>
                </a:solidFill>
                <a:latin typeface="+mn-ea"/>
              </a:rPr>
              <a:t>,</a:t>
            </a:r>
            <a:r>
              <a:rPr lang="zh-CN" altLang="zh-CN" dirty="0">
                <a:solidFill>
                  <a:schemeClr val="bg1"/>
                </a:solidFill>
                <a:latin typeface="+mn-ea"/>
              </a:rPr>
              <a:t>隆重场合保持肃静</a:t>
            </a:r>
            <a:r>
              <a:rPr lang="en-US" altLang="zh-CN" dirty="0">
                <a:solidFill>
                  <a:schemeClr val="bg1"/>
                </a:solidFill>
                <a:latin typeface="+mn-ea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zh-CN" altLang="zh-CN" dirty="0">
                <a:solidFill>
                  <a:schemeClr val="bg1"/>
                </a:solidFill>
                <a:latin typeface="+mn-ea"/>
              </a:rPr>
              <a:t>三轻</a:t>
            </a:r>
            <a:r>
              <a:rPr lang="en-US" altLang="zh-CN" dirty="0">
                <a:solidFill>
                  <a:schemeClr val="bg1"/>
                </a:solidFill>
                <a:latin typeface="+mn-ea"/>
              </a:rPr>
              <a:t>: </a:t>
            </a:r>
            <a:r>
              <a:rPr lang="zh-CN" altLang="zh-CN" dirty="0">
                <a:solidFill>
                  <a:schemeClr val="bg1"/>
                </a:solidFill>
                <a:latin typeface="+mn-ea"/>
              </a:rPr>
              <a:t>说话轻</a:t>
            </a:r>
            <a:r>
              <a:rPr lang="en-US" altLang="zh-CN" dirty="0">
                <a:solidFill>
                  <a:schemeClr val="bg1"/>
                </a:solidFill>
                <a:latin typeface="+mn-ea"/>
              </a:rPr>
              <a:t>, </a:t>
            </a:r>
            <a:r>
              <a:rPr lang="zh-CN" altLang="zh-CN" dirty="0">
                <a:solidFill>
                  <a:schemeClr val="bg1"/>
                </a:solidFill>
                <a:latin typeface="+mn-ea"/>
              </a:rPr>
              <a:t>操作轻</a:t>
            </a:r>
            <a:r>
              <a:rPr lang="en-US" altLang="zh-CN" dirty="0">
                <a:solidFill>
                  <a:schemeClr val="bg1"/>
                </a:solidFill>
                <a:latin typeface="+mn-ea"/>
              </a:rPr>
              <a:t>, </a:t>
            </a:r>
            <a:r>
              <a:rPr lang="zh-CN" altLang="zh-CN" dirty="0">
                <a:solidFill>
                  <a:schemeClr val="bg1"/>
                </a:solidFill>
                <a:latin typeface="+mn-ea"/>
              </a:rPr>
              <a:t>走路轻</a:t>
            </a:r>
            <a:r>
              <a:rPr lang="en-US" altLang="zh-CN" dirty="0">
                <a:solidFill>
                  <a:schemeClr val="bg1"/>
                </a:solidFill>
                <a:latin typeface="+mn-ea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zh-CN" altLang="zh-CN" dirty="0">
                <a:solidFill>
                  <a:schemeClr val="bg1"/>
                </a:solidFill>
                <a:latin typeface="+mn-ea"/>
              </a:rPr>
              <a:t>四尊</a:t>
            </a:r>
            <a:r>
              <a:rPr lang="en-US" altLang="zh-CN" dirty="0">
                <a:solidFill>
                  <a:schemeClr val="bg1"/>
                </a:solidFill>
                <a:latin typeface="+mn-ea"/>
              </a:rPr>
              <a:t>: </a:t>
            </a:r>
            <a:r>
              <a:rPr lang="zh-CN" altLang="zh-CN" dirty="0">
                <a:solidFill>
                  <a:schemeClr val="bg1"/>
                </a:solidFill>
                <a:latin typeface="+mn-ea"/>
              </a:rPr>
              <a:t>尊重老人</a:t>
            </a:r>
            <a:r>
              <a:rPr lang="en-US" altLang="zh-CN" dirty="0">
                <a:solidFill>
                  <a:schemeClr val="bg1"/>
                </a:solidFill>
                <a:latin typeface="+mn-ea"/>
              </a:rPr>
              <a:t>, </a:t>
            </a:r>
            <a:r>
              <a:rPr lang="zh-CN" altLang="zh-CN" dirty="0">
                <a:solidFill>
                  <a:schemeClr val="bg1"/>
                </a:solidFill>
                <a:latin typeface="+mn-ea"/>
              </a:rPr>
              <a:t>妇女</a:t>
            </a:r>
            <a:r>
              <a:rPr lang="en-US" altLang="zh-CN" dirty="0">
                <a:solidFill>
                  <a:schemeClr val="bg1"/>
                </a:solidFill>
                <a:latin typeface="+mn-ea"/>
              </a:rPr>
              <a:t>, </a:t>
            </a:r>
            <a:r>
              <a:rPr lang="zh-CN" altLang="zh-CN" dirty="0">
                <a:solidFill>
                  <a:schemeClr val="bg1"/>
                </a:solidFill>
                <a:latin typeface="+mn-ea"/>
              </a:rPr>
              <a:t>残疾人和不同国家</a:t>
            </a:r>
            <a:r>
              <a:rPr lang="en-US" altLang="zh-CN" dirty="0">
                <a:solidFill>
                  <a:schemeClr val="bg1"/>
                </a:solidFill>
                <a:latin typeface="+mn-ea"/>
              </a:rPr>
              <a:t>, </a:t>
            </a:r>
            <a:r>
              <a:rPr lang="zh-CN" altLang="zh-CN" dirty="0">
                <a:solidFill>
                  <a:schemeClr val="bg1"/>
                </a:solidFill>
                <a:latin typeface="+mn-ea"/>
              </a:rPr>
              <a:t>民族和地区的风俗习惯</a:t>
            </a:r>
            <a:r>
              <a:rPr lang="en-US" altLang="zh-CN" dirty="0">
                <a:solidFill>
                  <a:schemeClr val="bg1"/>
                </a:solidFill>
                <a:latin typeface="+mn-ea"/>
              </a:rPr>
              <a:t>.</a:t>
            </a:r>
            <a:endParaRPr lang="zh-CN" altLang="zh-CN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860" y="1413623"/>
            <a:ext cx="2809670" cy="4214506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6" grpId="0"/>
      <p:bldP spid="17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093612" y="182193"/>
            <a:ext cx="6167103" cy="14462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zh-CN" sz="8800" b="1" dirty="0"/>
              <a:t>THANK</a:t>
            </a:r>
            <a:r>
              <a:rPr kumimoji="1" lang="zh-CN" altLang="en-US" sz="8800" b="1" dirty="0"/>
              <a:t> </a:t>
            </a:r>
            <a:r>
              <a:rPr kumimoji="1" lang="en-US" altLang="zh-CN" sz="8800" b="1" dirty="0"/>
              <a:t>YOU!</a:t>
            </a:r>
            <a:endParaRPr kumimoji="1" lang="zh-CN" altLang="en-US" sz="8800" b="1" dirty="0"/>
          </a:p>
        </p:txBody>
      </p:sp>
      <p:sp>
        <p:nvSpPr>
          <p:cNvPr id="8" name="文本框 7"/>
          <p:cNvSpPr txBox="1"/>
          <p:nvPr/>
        </p:nvSpPr>
        <p:spPr>
          <a:xfrm>
            <a:off x="4874186" y="1535276"/>
            <a:ext cx="5313583" cy="13232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8000" b="1" dirty="0"/>
              <a:t>感谢聆听！</a:t>
            </a:r>
          </a:p>
        </p:txBody>
      </p:sp>
      <p:sp>
        <p:nvSpPr>
          <p:cNvPr id="9" name="矩形 2"/>
          <p:cNvSpPr/>
          <p:nvPr/>
        </p:nvSpPr>
        <p:spPr>
          <a:xfrm rot="10800000">
            <a:off x="0" y="0"/>
            <a:ext cx="1857563" cy="1810620"/>
          </a:xfrm>
          <a:custGeom>
            <a:avLst/>
            <a:gdLst/>
            <a:ahLst/>
            <a:cxnLst/>
            <a:rect l="l" t="t" r="r" b="b"/>
            <a:pathLst>
              <a:path w="2857638" h="1799012">
                <a:moveTo>
                  <a:pt x="0" y="0"/>
                </a:moveTo>
                <a:lnTo>
                  <a:pt x="1084844" y="0"/>
                </a:lnTo>
                <a:lnTo>
                  <a:pt x="1181991" y="0"/>
                </a:lnTo>
                <a:lnTo>
                  <a:pt x="2857638" y="0"/>
                </a:lnTo>
                <a:lnTo>
                  <a:pt x="2857638" y="1799012"/>
                </a:lnTo>
                <a:lnTo>
                  <a:pt x="1181991" y="1799012"/>
                </a:lnTo>
                <a:lnTo>
                  <a:pt x="1084844" y="1799012"/>
                </a:lnTo>
                <a:lnTo>
                  <a:pt x="0" y="1799012"/>
                </a:lnTo>
                <a:lnTo>
                  <a:pt x="643722" y="899506"/>
                </a:lnTo>
                <a:close/>
              </a:path>
            </a:pathLst>
          </a:custGeom>
          <a:solidFill>
            <a:srgbClr val="000000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</p:spTree>
  </p:cSld>
  <p:clrMapOvr>
    <a:masterClrMapping/>
  </p:clrMapOvr>
  <p:transition spd="med" advClick="0" advTm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线连接符 9"/>
          <p:cNvCxnSpPr/>
          <p:nvPr/>
        </p:nvCxnSpPr>
        <p:spPr>
          <a:xfrm>
            <a:off x="4968616" y="1225808"/>
            <a:ext cx="6464242" cy="0"/>
          </a:xfrm>
          <a:prstGeom prst="line">
            <a:avLst/>
          </a:prstGeom>
          <a:ln w="762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线连接符 10"/>
          <p:cNvCxnSpPr/>
          <p:nvPr/>
        </p:nvCxnSpPr>
        <p:spPr>
          <a:xfrm>
            <a:off x="4968616" y="5099494"/>
            <a:ext cx="6464242" cy="0"/>
          </a:xfrm>
          <a:prstGeom prst="line">
            <a:avLst/>
          </a:prstGeom>
          <a:ln w="762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5719120" y="2302540"/>
            <a:ext cx="5713739" cy="179938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glow rad="279400">
              <a:schemeClr val="tx1">
                <a:alpha val="31000"/>
              </a:schemeClr>
            </a:glow>
            <a:outerShdw blurRad="50800" dist="76200" dir="7320000" algn="t" rotWithShape="0">
              <a:schemeClr val="tx1">
                <a:alpha val="41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65" y="1051083"/>
            <a:ext cx="4752225" cy="4917293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837636" y="1486294"/>
            <a:ext cx="3649883" cy="3784646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kumimoji="1" lang="en-US" altLang="zh-CN" sz="26665" b="1" dirty="0">
                <a:solidFill>
                  <a:schemeClr val="bg1"/>
                </a:solidFill>
              </a:rPr>
              <a:t>01</a:t>
            </a:r>
            <a:endParaRPr kumimoji="1" lang="zh-CN" altLang="en-US" sz="26665" b="1" dirty="0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175644" y="2114191"/>
            <a:ext cx="4800689" cy="19384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6000" dirty="0">
                <a:solidFill>
                  <a:srgbClr val="000000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仪容仪表礼仪</a:t>
            </a:r>
            <a:endParaRPr lang="en-US" altLang="zh-CN" sz="6000" dirty="0">
              <a:solidFill>
                <a:srgbClr val="000000"/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p:transition spd="med" advClick="0" advTm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 flipH="1">
            <a:off x="793" y="447"/>
            <a:ext cx="8577885" cy="6857107"/>
          </a:xfrm>
          <a:custGeom>
            <a:avLst/>
            <a:gdLst/>
            <a:ahLst/>
            <a:cxnLst/>
            <a:rect l="l" t="t" r="r" b="b"/>
            <a:pathLst>
              <a:path w="6330462" h="5143500">
                <a:moveTo>
                  <a:pt x="3157515" y="0"/>
                </a:moveTo>
                <a:lnTo>
                  <a:pt x="6330462" y="0"/>
                </a:lnTo>
                <a:lnTo>
                  <a:pt x="6330462" y="5143500"/>
                </a:lnTo>
                <a:lnTo>
                  <a:pt x="3157515" y="5143500"/>
                </a:lnTo>
                <a:lnTo>
                  <a:pt x="0" y="514350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 dirty="0"/>
          </a:p>
        </p:txBody>
      </p:sp>
      <p:sp>
        <p:nvSpPr>
          <p:cNvPr id="6" name="文本框 5"/>
          <p:cNvSpPr txBox="1"/>
          <p:nvPr/>
        </p:nvSpPr>
        <p:spPr>
          <a:xfrm>
            <a:off x="1709453" y="3530506"/>
            <a:ext cx="1733757" cy="461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男士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585363" y="3299704"/>
            <a:ext cx="2595498" cy="461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女士</a:t>
            </a:r>
          </a:p>
        </p:txBody>
      </p:sp>
      <p:sp>
        <p:nvSpPr>
          <p:cNvPr id="10" name="Content Placeholder 2"/>
          <p:cNvSpPr txBox="1"/>
          <p:nvPr/>
        </p:nvSpPr>
        <p:spPr>
          <a:xfrm>
            <a:off x="7952650" y="4010429"/>
            <a:ext cx="3860923" cy="1820975"/>
          </a:xfrm>
          <a:prstGeom prst="rect">
            <a:avLst/>
          </a:prstGeom>
        </p:spPr>
        <p:txBody>
          <a:bodyPr vert="horz" lIns="91428" tIns="45714" rIns="91428" bIns="45714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rgbClr val="000000"/>
                </a:solidFill>
                <a:latin typeface="+mn-ea"/>
              </a:rPr>
              <a:t>发式：整洁大方（与自己的脸型、肤色、体形相匹配，与自己的气质、职业、身份相吻合）</a:t>
            </a:r>
          </a:p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rgbClr val="000000"/>
                </a:solidFill>
                <a:latin typeface="+mn-ea"/>
              </a:rPr>
              <a:t>面容：女士面容的基本要求   其一，化妆的浓淡要考虑时间、场合的问题。其二，在公共场所不能当众化妆或补妆。</a:t>
            </a:r>
          </a:p>
        </p:txBody>
      </p:sp>
      <p:sp>
        <p:nvSpPr>
          <p:cNvPr id="11" name="Content Placeholder 2"/>
          <p:cNvSpPr txBox="1"/>
          <p:nvPr/>
        </p:nvSpPr>
        <p:spPr>
          <a:xfrm>
            <a:off x="864943" y="4366070"/>
            <a:ext cx="3860923" cy="1820975"/>
          </a:xfrm>
          <a:prstGeom prst="rect">
            <a:avLst/>
          </a:prstGeom>
        </p:spPr>
        <p:txBody>
          <a:bodyPr vert="horz" lIns="91428" tIns="45714" rIns="91428" bIns="45714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rgbClr val="F0D3A9"/>
                </a:solidFill>
                <a:latin typeface="+mn-ea"/>
              </a:rPr>
              <a:t>发式：整洁大方（与自己的脸型、肤色、体形相匹配，与自己的气质、职业、身份相吻合）</a:t>
            </a:r>
          </a:p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rgbClr val="F0D3A9"/>
                </a:solidFill>
                <a:latin typeface="+mn-ea"/>
              </a:rPr>
              <a:t>面容：男士面容的基本要求   男士应养成每天修面剃须的良好习惯。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43" y="778110"/>
            <a:ext cx="3422779" cy="227244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723" y="770724"/>
            <a:ext cx="3422779" cy="227244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688056" y="193411"/>
            <a:ext cx="3083333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个  人  仪  表</a:t>
            </a:r>
            <a:endParaRPr kumimoji="1" lang="en-US" altLang="zh-CN" sz="3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 advClick="0" advTm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  <p:bldP spid="10" grpId="0"/>
      <p:bldP spid="11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8725" y="1642012"/>
            <a:ext cx="3882546" cy="4069223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04" tIns="60952" rIns="121904" bIns="6095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3200"/>
          </a:p>
        </p:txBody>
      </p:sp>
      <p:sp>
        <p:nvSpPr>
          <p:cNvPr id="8" name="矩形 7"/>
          <p:cNvSpPr/>
          <p:nvPr/>
        </p:nvSpPr>
        <p:spPr>
          <a:xfrm>
            <a:off x="4175412" y="1642012"/>
            <a:ext cx="3882546" cy="4069223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04" tIns="60952" rIns="121904" bIns="6095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3200"/>
          </a:p>
        </p:txBody>
      </p:sp>
      <p:sp>
        <p:nvSpPr>
          <p:cNvPr id="12" name="矩形 11"/>
          <p:cNvSpPr/>
          <p:nvPr/>
        </p:nvSpPr>
        <p:spPr>
          <a:xfrm>
            <a:off x="8202100" y="1642012"/>
            <a:ext cx="3882546" cy="4069223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04" tIns="60952" rIns="121904" bIns="6095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3200"/>
          </a:p>
        </p:txBody>
      </p:sp>
      <p:sp>
        <p:nvSpPr>
          <p:cNvPr id="2" name="文本框 1"/>
          <p:cNvSpPr txBox="1"/>
          <p:nvPr/>
        </p:nvSpPr>
        <p:spPr>
          <a:xfrm>
            <a:off x="3811400" y="355420"/>
            <a:ext cx="4610569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200" b="1" dirty="0"/>
              <a:t>个  人  仪  表</a:t>
            </a:r>
            <a:endParaRPr kumimoji="1" lang="en-US" altLang="zh-CN" sz="3200" b="1" dirty="0"/>
          </a:p>
        </p:txBody>
      </p:sp>
      <p:sp>
        <p:nvSpPr>
          <p:cNvPr id="3" name="矩形 2"/>
          <p:cNvSpPr/>
          <p:nvPr/>
        </p:nvSpPr>
        <p:spPr>
          <a:xfrm>
            <a:off x="896795" y="1944921"/>
            <a:ext cx="2345779" cy="706261"/>
          </a:xfrm>
          <a:prstGeom prst="rect">
            <a:avLst/>
          </a:prstGeom>
          <a:solidFill>
            <a:srgbClr val="22222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04" tIns="60952" rIns="121904" bIns="60952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3200" b="1" dirty="0"/>
              <a:t>头发</a:t>
            </a:r>
          </a:p>
        </p:txBody>
      </p:sp>
      <p:sp>
        <p:nvSpPr>
          <p:cNvPr id="7" name="矩形 6"/>
          <p:cNvSpPr/>
          <p:nvPr/>
        </p:nvSpPr>
        <p:spPr>
          <a:xfrm>
            <a:off x="4943796" y="1944922"/>
            <a:ext cx="2345779" cy="706261"/>
          </a:xfrm>
          <a:prstGeom prst="rect">
            <a:avLst/>
          </a:prstGeom>
          <a:solidFill>
            <a:srgbClr val="22222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04" tIns="60952" rIns="121904" bIns="60952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3200" b="1" dirty="0"/>
              <a:t>面容</a:t>
            </a:r>
          </a:p>
        </p:txBody>
      </p:sp>
      <p:sp>
        <p:nvSpPr>
          <p:cNvPr id="11" name="矩形 10"/>
          <p:cNvSpPr/>
          <p:nvPr/>
        </p:nvSpPr>
        <p:spPr>
          <a:xfrm>
            <a:off x="9293931" y="1944922"/>
            <a:ext cx="2345779" cy="706261"/>
          </a:xfrm>
          <a:prstGeom prst="rect">
            <a:avLst/>
          </a:prstGeom>
          <a:solidFill>
            <a:srgbClr val="22222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04" tIns="60952" rIns="121904" bIns="60952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3200" b="1" dirty="0"/>
              <a:t>个人卫生</a:t>
            </a:r>
          </a:p>
        </p:txBody>
      </p:sp>
      <p:sp>
        <p:nvSpPr>
          <p:cNvPr id="19" name="Content Placeholder 2"/>
          <p:cNvSpPr txBox="1"/>
          <p:nvPr/>
        </p:nvSpPr>
        <p:spPr>
          <a:xfrm>
            <a:off x="693930" y="3630497"/>
            <a:ext cx="3080639" cy="1714149"/>
          </a:xfrm>
          <a:prstGeom prst="rect">
            <a:avLst/>
          </a:prstGeom>
        </p:spPr>
        <p:txBody>
          <a:bodyPr vert="horz" lIns="91428" tIns="45714" rIns="91428" bIns="45714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标准：整洁、职业化。</a:t>
            </a:r>
          </a:p>
          <a:p>
            <a:pPr marL="0" indent="0">
              <a:buNone/>
            </a:pPr>
            <a:r>
              <a:rPr lang="zh-CN" altLang="en-US" sz="1200" dirty="0">
                <a:solidFill>
                  <a:schemeClr val="tx1"/>
                </a:solidFill>
                <a:latin typeface="Times New Roman" panose="02020603050405020304" pitchFamily="18" charset="0"/>
              </a:rPr>
              <a:t>男： 长度前不过眉、侧不过耳、后不过领</a:t>
            </a:r>
          </a:p>
          <a:p>
            <a:pPr marL="0" indent="0">
              <a:buNone/>
            </a:pPr>
            <a:r>
              <a:rPr lang="zh-CN" altLang="en-US" sz="1200" dirty="0">
                <a:solidFill>
                  <a:schemeClr val="tx1"/>
                </a:solidFill>
                <a:latin typeface="Times New Roman" panose="02020603050405020304" pitchFamily="18" charset="0"/>
              </a:rPr>
              <a:t>女： 用统一的深色发卡将长发应盘起</a:t>
            </a:r>
          </a:p>
          <a:p>
            <a:pPr marL="0" indent="0">
              <a:buClr>
                <a:srgbClr val="A50021"/>
              </a:buClr>
              <a:buSzPct val="75000"/>
              <a:buNone/>
            </a:pPr>
            <a:r>
              <a:rPr lang="zh-CN" altLang="en-US" sz="1200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sz="1200" dirty="0">
                <a:solidFill>
                  <a:schemeClr val="tx1"/>
                </a:solidFill>
                <a:latin typeface="宋体" panose="02010600030101010101" pitchFamily="2" charset="-122"/>
              </a:rPr>
              <a:t>短发不可过肩，应梳理整齐、伏贴。</a:t>
            </a:r>
          </a:p>
          <a:p>
            <a:pPr marL="0" indent="0">
              <a:buClr>
                <a:srgbClr val="A50021"/>
              </a:buClr>
              <a:buSzPct val="75000"/>
              <a:buNone/>
            </a:pPr>
            <a:r>
              <a:rPr lang="zh-CN" altLang="en-US" sz="1200" dirty="0">
                <a:solidFill>
                  <a:schemeClr val="tx1"/>
                </a:solidFill>
                <a:latin typeface="宋体" panose="02010600030101010101" pitchFamily="2" charset="-122"/>
              </a:rPr>
              <a:t>     刘海必须整洁，不可长过眉毛。</a:t>
            </a:r>
          </a:p>
          <a:p>
            <a:pPr marL="0" indent="0">
              <a:buClr>
                <a:srgbClr val="A50021"/>
              </a:buClr>
              <a:buSzPct val="75000"/>
              <a:buNone/>
            </a:pPr>
            <a:r>
              <a:rPr lang="zh-CN" altLang="en-US" sz="1200" dirty="0">
                <a:solidFill>
                  <a:schemeClr val="tx1"/>
                </a:solidFill>
                <a:latin typeface="宋体" panose="02010600030101010101" pitchFamily="2" charset="-122"/>
              </a:rPr>
              <a:t>     允许使用发胶美化头发。</a:t>
            </a:r>
          </a:p>
          <a:p>
            <a:pPr marL="0" indent="0">
              <a:buClr>
                <a:srgbClr val="A50021"/>
              </a:buClr>
              <a:buSzPct val="75000"/>
              <a:buNone/>
            </a:pPr>
            <a:r>
              <a:rPr lang="zh-CN" altLang="en-US" sz="1200" dirty="0">
                <a:solidFill>
                  <a:schemeClr val="tx1"/>
                </a:solidFill>
                <a:latin typeface="宋体" panose="02010600030101010101" pitchFamily="2" charset="-122"/>
              </a:rPr>
              <a:t>     不可烫发和有色染发。</a:t>
            </a:r>
          </a:p>
        </p:txBody>
      </p:sp>
      <p:sp>
        <p:nvSpPr>
          <p:cNvPr id="20" name="Content Placeholder 2"/>
          <p:cNvSpPr txBox="1"/>
          <p:nvPr/>
        </p:nvSpPr>
        <p:spPr>
          <a:xfrm>
            <a:off x="4981134" y="3630497"/>
            <a:ext cx="3080639" cy="1504940"/>
          </a:xfrm>
          <a:prstGeom prst="rect">
            <a:avLst/>
          </a:prstGeom>
        </p:spPr>
        <p:txBody>
          <a:bodyPr vert="horz" lIns="91428" tIns="45714" rIns="91428" bIns="45714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A50021"/>
              </a:buClr>
              <a:buSzPct val="75000"/>
              <a:buNone/>
            </a:pPr>
            <a:r>
              <a:rPr lang="zh-CN" altLang="en-US" sz="1200" b="1" dirty="0">
                <a:solidFill>
                  <a:schemeClr val="tx1"/>
                </a:solidFill>
                <a:latin typeface="+mn-ea"/>
              </a:rPr>
              <a:t>标准：眼睛无分泌物，鼻毛不露外</a:t>
            </a:r>
          </a:p>
          <a:p>
            <a:pPr>
              <a:buClr>
                <a:srgbClr val="A50021"/>
              </a:buClr>
              <a:buSzPct val="75000"/>
              <a:buNone/>
            </a:pPr>
            <a:r>
              <a:rPr lang="zh-CN" altLang="en-US" sz="1200" dirty="0">
                <a:solidFill>
                  <a:schemeClr val="tx1"/>
                </a:solidFill>
                <a:latin typeface="+mn-ea"/>
              </a:rPr>
              <a:t>女员工：应化淡妆</a:t>
            </a:r>
          </a:p>
          <a:p>
            <a:pPr>
              <a:buClr>
                <a:srgbClr val="A50021"/>
              </a:buClr>
              <a:buSzPct val="75000"/>
              <a:buNone/>
            </a:pPr>
            <a:r>
              <a:rPr lang="zh-CN" altLang="en-US" sz="1200" dirty="0">
                <a:solidFill>
                  <a:schemeClr val="tx1"/>
                </a:solidFill>
                <a:latin typeface="+mn-ea"/>
              </a:rPr>
              <a:t>        用餐后及时补妆</a:t>
            </a:r>
          </a:p>
          <a:p>
            <a:pPr>
              <a:buClr>
                <a:srgbClr val="A50021"/>
              </a:buClr>
              <a:buSzPct val="75000"/>
              <a:buNone/>
            </a:pPr>
            <a:r>
              <a:rPr lang="zh-CN" altLang="en-US" sz="1200" dirty="0">
                <a:solidFill>
                  <a:schemeClr val="tx1"/>
                </a:solidFill>
                <a:latin typeface="+mn-ea"/>
              </a:rPr>
              <a:t>男员工：随时保持清洁的面部</a:t>
            </a:r>
          </a:p>
          <a:p>
            <a:pPr>
              <a:buClr>
                <a:srgbClr val="A50021"/>
              </a:buClr>
              <a:buSzPct val="75000"/>
              <a:buNone/>
            </a:pPr>
            <a:r>
              <a:rPr lang="zh-CN" altLang="en-US" sz="1200" dirty="0">
                <a:solidFill>
                  <a:schemeClr val="tx1"/>
                </a:solidFill>
                <a:latin typeface="+mn-ea"/>
              </a:rPr>
              <a:t>        坚持每天剃须</a:t>
            </a:r>
          </a:p>
          <a:p>
            <a:endParaRPr lang="zh-CN" altLang="en-US" sz="12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1" name="Content Placeholder 2"/>
          <p:cNvSpPr txBox="1"/>
          <p:nvPr/>
        </p:nvSpPr>
        <p:spPr>
          <a:xfrm>
            <a:off x="8926501" y="3630497"/>
            <a:ext cx="3080639" cy="1677940"/>
          </a:xfrm>
          <a:prstGeom prst="rect">
            <a:avLst/>
          </a:prstGeom>
        </p:spPr>
        <p:txBody>
          <a:bodyPr vert="horz" lIns="91428" tIns="45714" rIns="91428" bIns="45714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A50021"/>
              </a:buClr>
              <a:buSzPct val="75000"/>
              <a:buNone/>
            </a:pPr>
            <a:r>
              <a:rPr lang="zh-CN" altLang="en-US" sz="1200" b="1" dirty="0">
                <a:solidFill>
                  <a:schemeClr val="tx1"/>
                </a:solidFill>
                <a:latin typeface="+mn-ea"/>
              </a:rPr>
              <a:t>标准</a:t>
            </a:r>
            <a:r>
              <a:rPr lang="en-US" altLang="zh-CN" sz="1200" b="1" dirty="0">
                <a:solidFill>
                  <a:schemeClr val="tx1"/>
                </a:solidFill>
                <a:latin typeface="+mn-ea"/>
              </a:rPr>
              <a:t>:</a:t>
            </a:r>
            <a:r>
              <a:rPr lang="zh-CN" altLang="en-US" sz="1200" dirty="0">
                <a:solidFill>
                  <a:schemeClr val="tx1"/>
                </a:solidFill>
                <a:latin typeface="+mn-ea"/>
              </a:rPr>
              <a:t>指甲干净、剪短、修理整齐</a:t>
            </a:r>
          </a:p>
          <a:p>
            <a:pPr>
              <a:buClr>
                <a:srgbClr val="A50021"/>
              </a:buClr>
              <a:buSzPct val="75000"/>
              <a:buNone/>
            </a:pPr>
            <a:r>
              <a:rPr lang="zh-CN" altLang="en-US" sz="1200" dirty="0">
                <a:solidFill>
                  <a:schemeClr val="tx1"/>
                </a:solidFill>
                <a:latin typeface="+mn-ea"/>
              </a:rPr>
              <a:t>每天刷牙保持牙齿洁白、干净</a:t>
            </a:r>
          </a:p>
          <a:p>
            <a:pPr>
              <a:buClr>
                <a:srgbClr val="A50021"/>
              </a:buClr>
              <a:buSzPct val="75000"/>
              <a:buNone/>
            </a:pPr>
            <a:r>
              <a:rPr lang="zh-CN" altLang="en-US" sz="1200" dirty="0">
                <a:solidFill>
                  <a:schemeClr val="tx1"/>
                </a:solidFill>
                <a:latin typeface="+mn-ea"/>
              </a:rPr>
              <a:t>每天洗澡、经常洗手</a:t>
            </a:r>
          </a:p>
          <a:p>
            <a:pPr>
              <a:buClr>
                <a:srgbClr val="A50021"/>
              </a:buClr>
              <a:buSzPct val="75000"/>
              <a:buNone/>
            </a:pPr>
            <a:r>
              <a:rPr lang="zh-CN" altLang="en-US" sz="1200" dirty="0">
                <a:solidFill>
                  <a:schemeClr val="tx1"/>
                </a:solidFill>
                <a:latin typeface="+mn-ea"/>
              </a:rPr>
              <a:t>口中不得有异味发出</a:t>
            </a:r>
          </a:p>
          <a:p>
            <a:pPr>
              <a:buClr>
                <a:srgbClr val="A50021"/>
              </a:buClr>
              <a:buSzPct val="75000"/>
              <a:buNone/>
            </a:pPr>
            <a:r>
              <a:rPr lang="zh-CN" altLang="en-US" sz="1200" dirty="0">
                <a:solidFill>
                  <a:schemeClr val="tx1"/>
                </a:solidFill>
                <a:latin typeface="+mn-ea"/>
              </a:rPr>
              <a:t>避免使用香味过浓的香水</a:t>
            </a:r>
          </a:p>
          <a:p>
            <a:endParaRPr lang="zh-CN" altLang="en-US" sz="1200" b="1" dirty="0">
              <a:solidFill>
                <a:schemeClr val="tx1"/>
              </a:solidFill>
              <a:latin typeface="+mn-ea"/>
            </a:endParaRPr>
          </a:p>
        </p:txBody>
      </p:sp>
    </p:spTree>
  </p:cSld>
  <p:clrMapOvr>
    <a:masterClrMapping/>
  </p:clrMapOvr>
  <p:transition spd="med" advClick="0" advTm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 animBg="1"/>
      <p:bldP spid="11" grpId="0" animBg="1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45600" y="1507369"/>
            <a:ext cx="3195457" cy="478866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4415026" y="1507369"/>
            <a:ext cx="3195457" cy="478866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8384452" y="1507369"/>
            <a:ext cx="3195457" cy="478866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159632" y="3607018"/>
            <a:ext cx="1733757" cy="3692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3A48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制服</a:t>
            </a:r>
          </a:p>
        </p:txBody>
      </p:sp>
      <p:sp>
        <p:nvSpPr>
          <p:cNvPr id="14" name="Content Placeholder 2"/>
          <p:cNvSpPr txBox="1"/>
          <p:nvPr/>
        </p:nvSpPr>
        <p:spPr>
          <a:xfrm>
            <a:off x="517446" y="4266853"/>
            <a:ext cx="3403660" cy="2260011"/>
          </a:xfrm>
          <a:prstGeom prst="rect">
            <a:avLst/>
          </a:prstGeom>
        </p:spPr>
        <p:txBody>
          <a:bodyPr vert="horz" lIns="91428" tIns="45714" rIns="91428" bIns="45714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Clr>
                <a:srgbClr val="A50021"/>
              </a:buClr>
              <a:buSzPct val="75000"/>
              <a:buNone/>
            </a:pPr>
            <a:r>
              <a:rPr lang="en-US" altLang="zh-CN" sz="1100" dirty="0">
                <a:solidFill>
                  <a:srgbClr val="000000"/>
                </a:solidFill>
                <a:latin typeface="+mn-ea"/>
              </a:rPr>
              <a:t>1.</a:t>
            </a:r>
            <a:r>
              <a:rPr lang="zh-CN" altLang="en-US" sz="1100" dirty="0">
                <a:solidFill>
                  <a:srgbClr val="000000"/>
                </a:solidFill>
                <a:latin typeface="+mn-ea"/>
              </a:rPr>
              <a:t>制服必须整洁、合体、熨烫平整依照制服设计，</a:t>
            </a:r>
          </a:p>
          <a:p>
            <a:pPr>
              <a:lnSpc>
                <a:spcPct val="90000"/>
              </a:lnSpc>
              <a:buClr>
                <a:srgbClr val="A50021"/>
              </a:buClr>
              <a:buSzPct val="75000"/>
              <a:buNone/>
            </a:pPr>
            <a:r>
              <a:rPr lang="zh-CN" altLang="en-US" sz="1100" dirty="0">
                <a:solidFill>
                  <a:srgbClr val="000000"/>
                </a:solidFill>
                <a:latin typeface="+mn-ea"/>
              </a:rPr>
              <a:t>系上所有钮扣挂上挂钩，拉紧拉链。</a:t>
            </a:r>
          </a:p>
          <a:p>
            <a:pPr>
              <a:lnSpc>
                <a:spcPct val="90000"/>
              </a:lnSpc>
              <a:buClr>
                <a:srgbClr val="A50021"/>
              </a:buClr>
              <a:buSzPct val="75000"/>
              <a:buNone/>
            </a:pPr>
            <a:r>
              <a:rPr lang="en-US" altLang="zh-CN" sz="1100" dirty="0">
                <a:solidFill>
                  <a:srgbClr val="000000"/>
                </a:solidFill>
                <a:latin typeface="+mn-ea"/>
              </a:rPr>
              <a:t>2.</a:t>
            </a:r>
            <a:r>
              <a:rPr lang="zh-CN" altLang="en-US" sz="1100" dirty="0">
                <a:solidFill>
                  <a:srgbClr val="000000"/>
                </a:solidFill>
                <a:latin typeface="+mn-ea"/>
              </a:rPr>
              <a:t>干净、无污点。爱护制服，使之无破损</a:t>
            </a:r>
          </a:p>
          <a:p>
            <a:pPr>
              <a:buClr>
                <a:srgbClr val="A50021"/>
              </a:buClr>
              <a:buSzPct val="75000"/>
              <a:buNone/>
            </a:pPr>
            <a:r>
              <a:rPr lang="en-US" altLang="zh-CN" sz="1100" dirty="0">
                <a:solidFill>
                  <a:srgbClr val="000000"/>
                </a:solidFill>
                <a:latin typeface="+mn-ea"/>
              </a:rPr>
              <a:t>3.</a:t>
            </a:r>
            <a:r>
              <a:rPr lang="zh-CN" altLang="en-US" sz="1100" dirty="0">
                <a:solidFill>
                  <a:srgbClr val="000000"/>
                </a:solidFill>
                <a:latin typeface="+mn-ea"/>
              </a:rPr>
              <a:t>将洁净、无磨损的名牌随时佩带在左胸前。</a:t>
            </a:r>
          </a:p>
          <a:p>
            <a:pPr>
              <a:buClr>
                <a:srgbClr val="A50021"/>
              </a:buClr>
              <a:buSzPct val="75000"/>
              <a:buNone/>
            </a:pPr>
            <a:r>
              <a:rPr lang="en-US" altLang="zh-CN" sz="1100" dirty="0">
                <a:solidFill>
                  <a:srgbClr val="000000"/>
                </a:solidFill>
                <a:latin typeface="+mn-ea"/>
              </a:rPr>
              <a:t>4.</a:t>
            </a:r>
            <a:r>
              <a:rPr lang="zh-CN" altLang="en-US" sz="1100" dirty="0">
                <a:solidFill>
                  <a:srgbClr val="000000"/>
                </a:solidFill>
                <a:latin typeface="+mn-ea"/>
              </a:rPr>
              <a:t>着全套制服。衬衣的下摆应扎入裤内或裙内。</a:t>
            </a:r>
          </a:p>
          <a:p>
            <a:pPr>
              <a:buClr>
                <a:srgbClr val="A50021"/>
              </a:buClr>
              <a:buSzPct val="75000"/>
              <a:buNone/>
            </a:pPr>
            <a:r>
              <a:rPr lang="en-US" altLang="zh-CN" sz="1100" dirty="0">
                <a:solidFill>
                  <a:srgbClr val="000000"/>
                </a:solidFill>
                <a:latin typeface="+mn-ea"/>
              </a:rPr>
              <a:t>5.</a:t>
            </a:r>
            <a:r>
              <a:rPr lang="zh-CN" altLang="en-US" sz="1100" dirty="0">
                <a:solidFill>
                  <a:srgbClr val="000000"/>
                </a:solidFill>
                <a:latin typeface="+mn-ea"/>
              </a:rPr>
              <a:t>袖口和裤脚不可挽起。</a:t>
            </a:r>
          </a:p>
          <a:p>
            <a:pPr>
              <a:buClr>
                <a:srgbClr val="A50021"/>
              </a:buClr>
              <a:buSzPct val="75000"/>
              <a:buNone/>
            </a:pPr>
            <a:r>
              <a:rPr lang="en-US" altLang="zh-CN" sz="1100" dirty="0">
                <a:solidFill>
                  <a:srgbClr val="000000"/>
                </a:solidFill>
                <a:latin typeface="+mn-ea"/>
              </a:rPr>
              <a:t>6.</a:t>
            </a:r>
            <a:r>
              <a:rPr lang="zh-CN" altLang="en-US" sz="1100" dirty="0">
                <a:solidFill>
                  <a:srgbClr val="000000"/>
                </a:solidFill>
                <a:latin typeface="+mn-ea"/>
              </a:rPr>
              <a:t>口袋内不可放过多东西或显眼的杂物。</a:t>
            </a:r>
          </a:p>
          <a:p>
            <a:pPr>
              <a:buClr>
                <a:srgbClr val="A50021"/>
              </a:buClr>
              <a:buSzPct val="75000"/>
              <a:buNone/>
            </a:pPr>
            <a:r>
              <a:rPr lang="en-US" altLang="zh-CN" sz="1100" dirty="0">
                <a:solidFill>
                  <a:srgbClr val="000000"/>
                </a:solidFill>
                <a:latin typeface="+mn-ea"/>
              </a:rPr>
              <a:t>7.</a:t>
            </a:r>
            <a:r>
              <a:rPr lang="zh-CN" altLang="en-US" sz="1100" dirty="0">
                <a:solidFill>
                  <a:srgbClr val="000000"/>
                </a:solidFill>
                <a:latin typeface="+mn-ea"/>
              </a:rPr>
              <a:t>笔不可露出衬衣或裤子口袋。</a:t>
            </a:r>
          </a:p>
        </p:txBody>
      </p:sp>
      <p:sp>
        <p:nvSpPr>
          <p:cNvPr id="15" name="Content Placeholder 2"/>
          <p:cNvSpPr txBox="1"/>
          <p:nvPr/>
        </p:nvSpPr>
        <p:spPr>
          <a:xfrm>
            <a:off x="8384452" y="4280619"/>
            <a:ext cx="3334745" cy="1936888"/>
          </a:xfrm>
          <a:prstGeom prst="rect">
            <a:avLst/>
          </a:prstGeom>
        </p:spPr>
        <p:txBody>
          <a:bodyPr vert="horz" lIns="91428" tIns="45714" rIns="91428" bIns="45714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A50021"/>
              </a:buClr>
              <a:buSzPct val="75000"/>
              <a:buNone/>
            </a:pPr>
            <a:r>
              <a:rPr lang="en-US" altLang="zh-CN" sz="1100" dirty="0">
                <a:solidFill>
                  <a:srgbClr val="000000"/>
                </a:solidFill>
                <a:latin typeface="+mn-ea"/>
              </a:rPr>
              <a:t>1.</a:t>
            </a:r>
            <a:r>
              <a:rPr lang="zh-CN" altLang="en-US" sz="1100" dirty="0">
                <a:solidFill>
                  <a:srgbClr val="000000"/>
                </a:solidFill>
                <a:latin typeface="+mn-ea"/>
              </a:rPr>
              <a:t>右手或左手腕上只允许佩带一只手表。</a:t>
            </a:r>
          </a:p>
          <a:p>
            <a:pPr>
              <a:buClr>
                <a:srgbClr val="A50021"/>
              </a:buClr>
              <a:buSzPct val="75000"/>
              <a:buNone/>
            </a:pPr>
            <a:r>
              <a:rPr lang="en-US" altLang="zh-CN" sz="1100" dirty="0">
                <a:solidFill>
                  <a:srgbClr val="000000"/>
                </a:solidFill>
                <a:latin typeface="+mn-ea"/>
              </a:rPr>
              <a:t>2.</a:t>
            </a:r>
            <a:r>
              <a:rPr lang="zh-CN" altLang="en-US" sz="1100" dirty="0">
                <a:solidFill>
                  <a:srgbClr val="000000"/>
                </a:solidFill>
                <a:latin typeface="+mn-ea"/>
              </a:rPr>
              <a:t>只允许戴一只戒指。</a:t>
            </a:r>
          </a:p>
          <a:p>
            <a:pPr>
              <a:buClr>
                <a:srgbClr val="A50021"/>
              </a:buClr>
              <a:buSzPct val="75000"/>
              <a:buNone/>
            </a:pPr>
            <a:r>
              <a:rPr lang="en-US" altLang="zh-CN" sz="1100" dirty="0">
                <a:solidFill>
                  <a:srgbClr val="000000"/>
                </a:solidFill>
                <a:latin typeface="+mn-ea"/>
              </a:rPr>
              <a:t>3.</a:t>
            </a:r>
            <a:r>
              <a:rPr lang="zh-CN" altLang="en-US" sz="1100" dirty="0">
                <a:solidFill>
                  <a:srgbClr val="000000"/>
                </a:solidFill>
                <a:latin typeface="+mn-ea"/>
              </a:rPr>
              <a:t>手表和戒指必须简洁、大方。</a:t>
            </a:r>
          </a:p>
          <a:p>
            <a:pPr>
              <a:buClr>
                <a:srgbClr val="A50021"/>
              </a:buClr>
              <a:buSzPct val="75000"/>
              <a:buNone/>
            </a:pPr>
            <a:r>
              <a:rPr lang="en-US" altLang="zh-CN" sz="1100" dirty="0">
                <a:solidFill>
                  <a:srgbClr val="000000"/>
                </a:solidFill>
                <a:latin typeface="+mn-ea"/>
              </a:rPr>
              <a:t>4.</a:t>
            </a:r>
            <a:r>
              <a:rPr lang="zh-CN" altLang="en-US" sz="1100" dirty="0">
                <a:solidFill>
                  <a:srgbClr val="000000"/>
                </a:solidFill>
                <a:latin typeface="+mn-ea"/>
              </a:rPr>
              <a:t>只允许佩带名牌、服务徽章等本店配发的饰物。</a:t>
            </a:r>
          </a:p>
          <a:p>
            <a:pPr>
              <a:buClr>
                <a:srgbClr val="A50021"/>
              </a:buClr>
              <a:buSzPct val="75000"/>
              <a:buNone/>
            </a:pPr>
            <a:r>
              <a:rPr lang="en-US" altLang="zh-CN" sz="1100" dirty="0">
                <a:solidFill>
                  <a:srgbClr val="000000"/>
                </a:solidFill>
                <a:latin typeface="+mn-ea"/>
              </a:rPr>
              <a:t>5.</a:t>
            </a:r>
            <a:r>
              <a:rPr lang="zh-CN" altLang="en-US" sz="1100" dirty="0">
                <a:solidFill>
                  <a:srgbClr val="000000"/>
                </a:solidFill>
                <a:latin typeface="+mn-ea"/>
              </a:rPr>
              <a:t>只允许佩带一对耳环，耳环必须是钉扣型或紧贴</a:t>
            </a:r>
          </a:p>
          <a:p>
            <a:pPr>
              <a:buClr>
                <a:srgbClr val="A50021"/>
              </a:buClr>
              <a:buSzPct val="75000"/>
              <a:buNone/>
            </a:pPr>
            <a:r>
              <a:rPr lang="en-US" altLang="zh-CN" sz="1100" dirty="0">
                <a:solidFill>
                  <a:srgbClr val="000000"/>
                </a:solidFill>
                <a:latin typeface="+mn-ea"/>
              </a:rPr>
              <a:t>6.</a:t>
            </a:r>
            <a:r>
              <a:rPr lang="zh-CN" altLang="en-US" sz="1100" dirty="0">
                <a:solidFill>
                  <a:srgbClr val="000000"/>
                </a:solidFill>
                <a:latin typeface="+mn-ea"/>
              </a:rPr>
              <a:t>于耳垂的圆环型，并且只能是金色或银色的。</a:t>
            </a:r>
          </a:p>
          <a:p>
            <a:pPr>
              <a:buClr>
                <a:srgbClr val="A50021"/>
              </a:buClr>
              <a:buSzPct val="75000"/>
              <a:buNone/>
            </a:pPr>
            <a:r>
              <a:rPr lang="en-US" altLang="zh-CN" sz="1100" dirty="0">
                <a:solidFill>
                  <a:srgbClr val="000000"/>
                </a:solidFill>
                <a:latin typeface="+mn-ea"/>
              </a:rPr>
              <a:t>7.</a:t>
            </a:r>
            <a:r>
              <a:rPr lang="zh-CN" altLang="en-US" sz="1100" dirty="0">
                <a:solidFill>
                  <a:srgbClr val="000000"/>
                </a:solidFill>
                <a:latin typeface="+mn-ea"/>
              </a:rPr>
              <a:t>可以戴项链，但不能显露出来。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5178138" y="3601424"/>
            <a:ext cx="1733757" cy="3692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3A48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鞋袜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9049438" y="3601423"/>
            <a:ext cx="1733757" cy="3692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3A48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饰品</a:t>
            </a:r>
          </a:p>
        </p:txBody>
      </p:sp>
      <p:sp>
        <p:nvSpPr>
          <p:cNvPr id="40" name="Content Placeholder 2"/>
          <p:cNvSpPr txBox="1"/>
          <p:nvPr/>
        </p:nvSpPr>
        <p:spPr>
          <a:xfrm>
            <a:off x="4817841" y="4275811"/>
            <a:ext cx="3286563" cy="1689528"/>
          </a:xfrm>
          <a:prstGeom prst="rect">
            <a:avLst/>
          </a:prstGeom>
        </p:spPr>
        <p:txBody>
          <a:bodyPr vert="horz" lIns="91428" tIns="45714" rIns="91428" bIns="45714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A50021"/>
              </a:buClr>
              <a:buSzPct val="75000"/>
              <a:buNone/>
            </a:pPr>
            <a:r>
              <a:rPr lang="en-US" altLang="zh-CN" sz="1100" dirty="0">
                <a:solidFill>
                  <a:srgbClr val="000000"/>
                </a:solidFill>
                <a:latin typeface="+mn-ea"/>
              </a:rPr>
              <a:t>1.</a:t>
            </a:r>
            <a:r>
              <a:rPr lang="zh-CN" altLang="en-US" sz="1100" dirty="0">
                <a:solidFill>
                  <a:srgbClr val="000000"/>
                </a:solidFill>
                <a:latin typeface="+mn-ea"/>
              </a:rPr>
              <a:t>只允许穿饭店统一发放的工鞋。</a:t>
            </a:r>
          </a:p>
          <a:p>
            <a:pPr>
              <a:buClr>
                <a:srgbClr val="A50021"/>
              </a:buClr>
              <a:buSzPct val="75000"/>
              <a:buNone/>
            </a:pPr>
            <a:r>
              <a:rPr lang="zh-CN" altLang="en-US" sz="1100" dirty="0">
                <a:solidFill>
                  <a:srgbClr val="000000"/>
                </a:solidFill>
                <a:latin typeface="+mn-ea"/>
              </a:rPr>
              <a:t>（皮鞋</a:t>
            </a:r>
            <a:r>
              <a:rPr lang="en-US" altLang="zh-CN" sz="1100" dirty="0">
                <a:solidFill>
                  <a:srgbClr val="000000"/>
                </a:solidFill>
                <a:latin typeface="+mn-ea"/>
              </a:rPr>
              <a:t>1</a:t>
            </a:r>
            <a:r>
              <a:rPr lang="zh-CN" altLang="en-US" sz="1100" dirty="0">
                <a:solidFill>
                  <a:srgbClr val="000000"/>
                </a:solidFill>
                <a:latin typeface="+mn-ea"/>
              </a:rPr>
              <a:t>双</a:t>
            </a:r>
            <a:r>
              <a:rPr lang="en-US" altLang="zh-CN" sz="1100" dirty="0">
                <a:solidFill>
                  <a:srgbClr val="000000"/>
                </a:solidFill>
                <a:latin typeface="+mn-ea"/>
              </a:rPr>
              <a:t>/</a:t>
            </a:r>
            <a:r>
              <a:rPr lang="zh-CN" altLang="en-US" sz="1100" dirty="0">
                <a:solidFill>
                  <a:srgbClr val="000000"/>
                </a:solidFill>
                <a:latin typeface="+mn-ea"/>
              </a:rPr>
              <a:t>年，布鞋</a:t>
            </a:r>
            <a:r>
              <a:rPr lang="en-US" altLang="zh-CN" sz="1100" dirty="0">
                <a:solidFill>
                  <a:srgbClr val="000000"/>
                </a:solidFill>
                <a:latin typeface="+mn-ea"/>
              </a:rPr>
              <a:t>1</a:t>
            </a:r>
            <a:r>
              <a:rPr lang="zh-CN" altLang="en-US" sz="1100" dirty="0">
                <a:solidFill>
                  <a:srgbClr val="000000"/>
                </a:solidFill>
                <a:latin typeface="+mn-ea"/>
              </a:rPr>
              <a:t>双</a:t>
            </a:r>
            <a:r>
              <a:rPr lang="en-US" altLang="zh-CN" sz="1100" dirty="0">
                <a:solidFill>
                  <a:srgbClr val="000000"/>
                </a:solidFill>
                <a:latin typeface="+mn-ea"/>
              </a:rPr>
              <a:t>/3</a:t>
            </a:r>
            <a:r>
              <a:rPr lang="zh-CN" altLang="en-US" sz="1100" dirty="0">
                <a:solidFill>
                  <a:srgbClr val="000000"/>
                </a:solidFill>
                <a:latin typeface="+mn-ea"/>
              </a:rPr>
              <a:t>个月）</a:t>
            </a:r>
          </a:p>
          <a:p>
            <a:pPr>
              <a:buClr>
                <a:srgbClr val="A50021"/>
              </a:buClr>
              <a:buSzPct val="75000"/>
              <a:buNone/>
            </a:pPr>
            <a:r>
              <a:rPr lang="en-US" altLang="zh-CN" sz="1100" dirty="0">
                <a:solidFill>
                  <a:srgbClr val="000000"/>
                </a:solidFill>
                <a:latin typeface="+mn-ea"/>
              </a:rPr>
              <a:t>2.</a:t>
            </a:r>
            <a:r>
              <a:rPr lang="zh-CN" altLang="en-US" sz="1100" dirty="0">
                <a:solidFill>
                  <a:srgbClr val="000000"/>
                </a:solidFill>
                <a:latin typeface="+mn-ea"/>
              </a:rPr>
              <a:t>工鞋必须干净、无破损并爱护。</a:t>
            </a:r>
          </a:p>
          <a:p>
            <a:pPr>
              <a:buClr>
                <a:srgbClr val="A50021"/>
              </a:buClr>
              <a:buSzPct val="75000"/>
              <a:buNone/>
            </a:pPr>
            <a:r>
              <a:rPr lang="en-US" altLang="zh-CN" sz="1100" dirty="0">
                <a:solidFill>
                  <a:srgbClr val="000000"/>
                </a:solidFill>
                <a:latin typeface="+mn-ea"/>
              </a:rPr>
              <a:t>3.</a:t>
            </a:r>
            <a:r>
              <a:rPr lang="zh-CN" altLang="en-US" sz="1100" dirty="0">
                <a:solidFill>
                  <a:srgbClr val="000000"/>
                </a:solidFill>
                <a:latin typeface="+mn-ea"/>
              </a:rPr>
              <a:t>袜子必须干净、无破损。</a:t>
            </a:r>
          </a:p>
          <a:p>
            <a:pPr>
              <a:buClr>
                <a:srgbClr val="A50021"/>
              </a:buClr>
              <a:buSzPct val="75000"/>
              <a:buNone/>
            </a:pPr>
            <a:r>
              <a:rPr lang="en-US" altLang="zh-CN" sz="1100" dirty="0">
                <a:solidFill>
                  <a:srgbClr val="000000"/>
                </a:solidFill>
                <a:latin typeface="+mn-ea"/>
              </a:rPr>
              <a:t>4.</a:t>
            </a:r>
            <a:r>
              <a:rPr lang="zh-CN" altLang="en-US" sz="1100" dirty="0">
                <a:solidFill>
                  <a:srgbClr val="000000"/>
                </a:solidFill>
                <a:latin typeface="+mn-ea"/>
              </a:rPr>
              <a:t>穿裙装时：必须穿肉色长筒连裤袜。</a:t>
            </a:r>
          </a:p>
          <a:p>
            <a:pPr>
              <a:buClr>
                <a:srgbClr val="A50021"/>
              </a:buClr>
              <a:buSzPct val="75000"/>
              <a:buNone/>
            </a:pPr>
            <a:r>
              <a:rPr lang="zh-CN" altLang="en-US" sz="1100" dirty="0">
                <a:solidFill>
                  <a:srgbClr val="000000"/>
                </a:solidFill>
                <a:latin typeface="+mn-ea"/>
              </a:rPr>
              <a:t>  穿裤装时：黑色中筒袜。</a:t>
            </a:r>
          </a:p>
          <a:p>
            <a:pPr>
              <a:buClr>
                <a:srgbClr val="A50021"/>
              </a:buClr>
              <a:buSzPct val="75000"/>
              <a:buNone/>
            </a:pPr>
            <a:r>
              <a:rPr lang="en-US" altLang="zh-CN" sz="1100" dirty="0">
                <a:solidFill>
                  <a:srgbClr val="000000"/>
                </a:solidFill>
                <a:latin typeface="+mn-ea"/>
              </a:rPr>
              <a:t>5.</a:t>
            </a:r>
            <a:r>
              <a:rPr lang="zh-CN" altLang="en-US" sz="1100" dirty="0">
                <a:solidFill>
                  <a:srgbClr val="000000"/>
                </a:solidFill>
                <a:latin typeface="+mn-ea"/>
              </a:rPr>
              <a:t>皮鞋必须打油擦亮，不允许钉铁鞋掌。</a:t>
            </a: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50"/>
          <a:stretch>
            <a:fillRect/>
          </a:stretch>
        </p:blipFill>
        <p:spPr>
          <a:xfrm>
            <a:off x="1039847" y="1661070"/>
            <a:ext cx="1853541" cy="1839949"/>
          </a:xfrm>
          <a:prstGeom prst="diamond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915"/>
          <a:stretch>
            <a:fillRect/>
          </a:stretch>
        </p:blipFill>
        <p:spPr>
          <a:xfrm>
            <a:off x="5033745" y="1548692"/>
            <a:ext cx="1878149" cy="1839949"/>
          </a:xfrm>
          <a:prstGeom prst="diamond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438" y="1613919"/>
            <a:ext cx="1865484" cy="1865263"/>
          </a:xfrm>
          <a:prstGeom prst="diamond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3773883" y="327849"/>
            <a:ext cx="4610569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200" b="1" dirty="0"/>
              <a:t>个  人  仪  表</a:t>
            </a:r>
            <a:endParaRPr kumimoji="1" lang="en-US" altLang="zh-CN" sz="3200" b="1" dirty="0"/>
          </a:p>
        </p:txBody>
      </p:sp>
    </p:spTree>
  </p:cSld>
  <p:clrMapOvr>
    <a:masterClrMapping/>
  </p:clrMapOvr>
  <p:transition spd="med" advClick="0" advTm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19" grpId="0" animBg="1"/>
      <p:bldP spid="13" grpId="0" animBg="1"/>
      <p:bldP spid="14" grpId="0"/>
      <p:bldP spid="15" grpId="0"/>
      <p:bldP spid="30" grpId="0" animBg="1"/>
      <p:bldP spid="35" grpId="0" animBg="1"/>
      <p:bldP spid="40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线连接符 9"/>
          <p:cNvCxnSpPr/>
          <p:nvPr/>
        </p:nvCxnSpPr>
        <p:spPr>
          <a:xfrm>
            <a:off x="4968616" y="1225808"/>
            <a:ext cx="6464242" cy="0"/>
          </a:xfrm>
          <a:prstGeom prst="line">
            <a:avLst/>
          </a:prstGeom>
          <a:ln w="762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线连接符 10"/>
          <p:cNvCxnSpPr/>
          <p:nvPr/>
        </p:nvCxnSpPr>
        <p:spPr>
          <a:xfrm>
            <a:off x="4968616" y="5099494"/>
            <a:ext cx="6464242" cy="0"/>
          </a:xfrm>
          <a:prstGeom prst="line">
            <a:avLst/>
          </a:prstGeom>
          <a:ln w="762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5719120" y="2302540"/>
            <a:ext cx="5713739" cy="179938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glow rad="279400">
              <a:schemeClr val="tx1">
                <a:alpha val="31000"/>
              </a:schemeClr>
            </a:glow>
            <a:outerShdw blurRad="50800" dist="76200" dir="7320000" algn="t" rotWithShape="0">
              <a:schemeClr val="tx1">
                <a:alpha val="41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65" y="1051083"/>
            <a:ext cx="4752225" cy="4917293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837398" y="1486048"/>
            <a:ext cx="3650359" cy="3785139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kumimoji="1" lang="en-US" altLang="zh-CN" sz="26665" b="1" dirty="0">
                <a:solidFill>
                  <a:schemeClr val="bg1"/>
                </a:solidFill>
              </a:rPr>
              <a:t>02</a:t>
            </a:r>
            <a:endParaRPr kumimoji="1" lang="zh-CN" altLang="en-US" sz="26665" b="1" dirty="0">
              <a:solidFill>
                <a:schemeClr val="bg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560314" y="2049659"/>
            <a:ext cx="4031348" cy="1938484"/>
          </a:xfrm>
          <a:prstGeom prst="rect">
            <a:avLst/>
          </a:prstGeom>
          <a:effectLst>
            <a:glow rad="127000">
              <a:schemeClr val="tx1"/>
            </a:glow>
          </a:effectLst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6000" dirty="0">
                <a:solidFill>
                  <a:srgbClr val="000000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优雅的仪态</a:t>
            </a:r>
            <a:endParaRPr lang="en-US" altLang="zh-CN" sz="6000" dirty="0">
              <a:solidFill>
                <a:srgbClr val="000000"/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p:transition spd="med" advClick="0" advTm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345593" y="440839"/>
            <a:ext cx="4625081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200" b="1" dirty="0">
                <a:latin typeface="Century Gothic" panose="020B0502020202020204"/>
                <a:ea typeface="微软雅黑" panose="020B0503020204020204" pitchFamily="34" charset="-122"/>
              </a:rPr>
              <a:t>站姿</a:t>
            </a:r>
            <a:r>
              <a:rPr kumimoji="1" lang="en-US" altLang="zh-CN" sz="3200" b="1" dirty="0">
                <a:latin typeface="Century Gothic" panose="020B0502020202020204"/>
                <a:ea typeface="微软雅黑" panose="020B0503020204020204" pitchFamily="34" charset="-122"/>
              </a:rPr>
              <a:t>——</a:t>
            </a:r>
            <a:r>
              <a:rPr kumimoji="1" lang="zh-CN" altLang="en-US" sz="3200" b="1" dirty="0">
                <a:latin typeface="Century Gothic" panose="020B0502020202020204"/>
                <a:ea typeface="微软雅黑" panose="020B0503020204020204" pitchFamily="34" charset="-122"/>
              </a:rPr>
              <a:t>女士</a:t>
            </a:r>
            <a:endParaRPr kumimoji="1" lang="en-US" altLang="zh-CN" sz="3200" b="1" dirty="0"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15" name="Content Placeholder 2"/>
          <p:cNvSpPr txBox="1"/>
          <p:nvPr/>
        </p:nvSpPr>
        <p:spPr>
          <a:xfrm>
            <a:off x="6059262" y="1242529"/>
            <a:ext cx="4831987" cy="5352743"/>
          </a:xfrm>
          <a:prstGeom prst="rect">
            <a:avLst/>
          </a:prstGeom>
        </p:spPr>
        <p:txBody>
          <a:bodyPr vert="horz" lIns="91428" tIns="45714" rIns="91428" bIns="45714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+mn-ea"/>
              </a:rPr>
              <a:t>1</a:t>
            </a:r>
            <a:r>
              <a:rPr lang="zh-CN" altLang="zh-CN" sz="1800" dirty="0">
                <a:solidFill>
                  <a:srgbClr val="000000"/>
                </a:solidFill>
                <a:latin typeface="+mn-ea"/>
              </a:rPr>
              <a:t>、双腿直立，左脚脚跟靠在右脚踝骨处，成</a:t>
            </a:r>
            <a:r>
              <a:rPr lang="en-US" altLang="zh-CN" sz="1800" dirty="0">
                <a:solidFill>
                  <a:srgbClr val="000000"/>
                </a:solidFill>
                <a:latin typeface="+mn-ea"/>
              </a:rPr>
              <a:t>45</a:t>
            </a:r>
            <a:r>
              <a:rPr lang="zh-CN" altLang="zh-CN" sz="1800" dirty="0">
                <a:solidFill>
                  <a:srgbClr val="000000"/>
                </a:solidFill>
                <a:latin typeface="+mn-ea"/>
              </a:rPr>
              <a:t>度微“</a:t>
            </a:r>
            <a:r>
              <a:rPr lang="en-US" altLang="zh-CN" sz="1800" dirty="0">
                <a:solidFill>
                  <a:srgbClr val="000000"/>
                </a:solidFill>
                <a:latin typeface="+mn-ea"/>
              </a:rPr>
              <a:t>T”</a:t>
            </a:r>
            <a:r>
              <a:rPr lang="zh-CN" altLang="zh-CN" sz="1800" dirty="0">
                <a:solidFill>
                  <a:srgbClr val="000000"/>
                </a:solidFill>
                <a:latin typeface="+mn-ea"/>
              </a:rPr>
              <a:t>字型或双脚呈</a:t>
            </a:r>
            <a:r>
              <a:rPr lang="en-US" altLang="zh-CN" sz="1800" dirty="0">
                <a:solidFill>
                  <a:srgbClr val="000000"/>
                </a:solidFill>
                <a:latin typeface="+mn-ea"/>
              </a:rPr>
              <a:t>V</a:t>
            </a:r>
            <a:r>
              <a:rPr lang="zh-CN" altLang="zh-CN" sz="1800" dirty="0">
                <a:solidFill>
                  <a:srgbClr val="000000"/>
                </a:solidFill>
                <a:latin typeface="+mn-ea"/>
              </a:rPr>
              <a:t>字型，即膝和脚后跟要靠紧，两脚张开的距离约为两拳；</a:t>
            </a:r>
          </a:p>
          <a:p>
            <a:pPr>
              <a:lnSpc>
                <a:spcPct val="15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+mn-ea"/>
              </a:rPr>
              <a:t>2</a:t>
            </a:r>
            <a:r>
              <a:rPr lang="zh-CN" altLang="zh-CN" sz="1800" dirty="0">
                <a:solidFill>
                  <a:srgbClr val="000000"/>
                </a:solidFill>
                <a:latin typeface="+mn-ea"/>
              </a:rPr>
              <a:t>、躯干挺直提臀、立腰、收腹、挺胸，重心在两腿之间；</a:t>
            </a:r>
          </a:p>
          <a:p>
            <a:pPr>
              <a:lnSpc>
                <a:spcPct val="15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+mn-ea"/>
              </a:rPr>
              <a:t>3</a:t>
            </a:r>
            <a:r>
              <a:rPr lang="zh-CN" altLang="zh-CN" sz="1800" dirty="0">
                <a:solidFill>
                  <a:srgbClr val="000000"/>
                </a:solidFill>
                <a:latin typeface="+mn-ea"/>
              </a:rPr>
              <a:t>、双肩放松，稍向后压；</a:t>
            </a:r>
          </a:p>
          <a:p>
            <a:pPr>
              <a:lnSpc>
                <a:spcPct val="15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+mn-ea"/>
              </a:rPr>
              <a:t>4</a:t>
            </a:r>
            <a:r>
              <a:rPr lang="zh-CN" altLang="zh-CN" sz="1800" dirty="0">
                <a:solidFill>
                  <a:srgbClr val="000000"/>
                </a:solidFill>
                <a:latin typeface="+mn-ea"/>
              </a:rPr>
              <a:t>、拔颈、头正微向上扬</a:t>
            </a:r>
            <a:r>
              <a:rPr lang="en-US" altLang="zh-CN" sz="1800" dirty="0">
                <a:solidFill>
                  <a:srgbClr val="000000"/>
                </a:solidFill>
                <a:latin typeface="+mn-ea"/>
              </a:rPr>
              <a:t>15</a:t>
            </a:r>
            <a:r>
              <a:rPr lang="zh-CN" altLang="zh-CN" sz="1800" dirty="0">
                <a:solidFill>
                  <a:srgbClr val="000000"/>
                </a:solidFill>
                <a:latin typeface="+mn-ea"/>
              </a:rPr>
              <a:t>度，眼睛平视，面带微笑，略收下颌；</a:t>
            </a:r>
          </a:p>
          <a:p>
            <a:pPr>
              <a:lnSpc>
                <a:spcPct val="15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+mn-ea"/>
              </a:rPr>
              <a:t>5</a:t>
            </a:r>
            <a:r>
              <a:rPr lang="zh-CN" altLang="zh-CN" sz="1800" dirty="0">
                <a:solidFill>
                  <a:srgbClr val="000000"/>
                </a:solidFill>
                <a:latin typeface="+mn-ea"/>
              </a:rPr>
              <a:t>、双手相交，虎口相握，右手握在左手上，拇指藏在掌心，置于腹部丹田处；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58" y="1537746"/>
            <a:ext cx="3165350" cy="4762311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345593" y="440839"/>
            <a:ext cx="4625081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200" b="1" dirty="0">
                <a:latin typeface="Century Gothic" panose="020B0502020202020204"/>
                <a:ea typeface="微软雅黑" panose="020B0503020204020204" pitchFamily="34" charset="-122"/>
              </a:rPr>
              <a:t>站姿</a:t>
            </a:r>
            <a:r>
              <a:rPr kumimoji="1" lang="en-US" altLang="zh-CN" sz="3200" b="1" dirty="0">
                <a:latin typeface="Century Gothic" panose="020B0502020202020204"/>
                <a:ea typeface="微软雅黑" panose="020B0503020204020204" pitchFamily="34" charset="-122"/>
              </a:rPr>
              <a:t>——</a:t>
            </a:r>
            <a:r>
              <a:rPr kumimoji="1" lang="zh-CN" altLang="en-US" sz="3200" b="1" dirty="0">
                <a:latin typeface="Century Gothic" panose="020B0502020202020204"/>
                <a:ea typeface="微软雅黑" panose="020B0503020204020204" pitchFamily="34" charset="-122"/>
              </a:rPr>
              <a:t>男士</a:t>
            </a:r>
            <a:endParaRPr kumimoji="1" lang="en-US" altLang="zh-CN" sz="3200" b="1" dirty="0"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5" name="Content Placeholder 2"/>
          <p:cNvSpPr txBox="1"/>
          <p:nvPr/>
        </p:nvSpPr>
        <p:spPr>
          <a:xfrm>
            <a:off x="5863097" y="2057252"/>
            <a:ext cx="4831987" cy="3550556"/>
          </a:xfrm>
          <a:prstGeom prst="rect">
            <a:avLst/>
          </a:prstGeom>
        </p:spPr>
        <p:txBody>
          <a:bodyPr vert="horz" lIns="91428" tIns="45714" rIns="91428" bIns="45714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en-US" altLang="zh-CN" sz="1800" dirty="0">
                <a:solidFill>
                  <a:srgbClr val="000000"/>
                </a:solidFill>
              </a:rPr>
              <a:t>1</a:t>
            </a:r>
            <a:r>
              <a:rPr lang="zh-CN" altLang="en-US" sz="1800" dirty="0">
                <a:solidFill>
                  <a:srgbClr val="000000"/>
                </a:solidFill>
              </a:rPr>
              <a:t>、</a:t>
            </a:r>
            <a:r>
              <a:rPr lang="zh-CN" altLang="zh-CN" sz="1800" dirty="0">
                <a:solidFill>
                  <a:srgbClr val="000000"/>
                </a:solidFill>
              </a:rPr>
              <a:t>双脚分开，与肩同宽，两脚平行呈直立状；</a:t>
            </a:r>
          </a:p>
          <a:p>
            <a:pPr>
              <a:lnSpc>
                <a:spcPct val="125000"/>
              </a:lnSpc>
            </a:pPr>
            <a:r>
              <a:rPr lang="en-US" altLang="zh-CN" sz="1800" dirty="0">
                <a:solidFill>
                  <a:srgbClr val="000000"/>
                </a:solidFill>
              </a:rPr>
              <a:t>2</a:t>
            </a:r>
            <a:r>
              <a:rPr lang="zh-CN" altLang="zh-CN" sz="1800" dirty="0">
                <a:solidFill>
                  <a:srgbClr val="000000"/>
                </a:solidFill>
              </a:rPr>
              <a:t>、躯干挺直，收腹，挺胸，提臀，立腰，重心应在两腿中间；</a:t>
            </a:r>
          </a:p>
          <a:p>
            <a:pPr>
              <a:lnSpc>
                <a:spcPct val="125000"/>
              </a:lnSpc>
            </a:pPr>
            <a:r>
              <a:rPr lang="en-US" altLang="zh-CN" sz="1800" dirty="0">
                <a:solidFill>
                  <a:srgbClr val="000000"/>
                </a:solidFill>
              </a:rPr>
              <a:t>3</a:t>
            </a:r>
            <a:r>
              <a:rPr lang="zh-CN" altLang="zh-CN" sz="1800" dirty="0">
                <a:solidFill>
                  <a:srgbClr val="000000"/>
                </a:solidFill>
              </a:rPr>
              <a:t>、双肩放松，稍向后压；</a:t>
            </a:r>
          </a:p>
          <a:p>
            <a:pPr>
              <a:lnSpc>
                <a:spcPct val="125000"/>
              </a:lnSpc>
            </a:pPr>
            <a:r>
              <a:rPr lang="en-US" altLang="zh-CN" sz="1800" dirty="0">
                <a:solidFill>
                  <a:srgbClr val="000000"/>
                </a:solidFill>
              </a:rPr>
              <a:t>4</a:t>
            </a:r>
            <a:r>
              <a:rPr lang="zh-CN" altLang="zh-CN" sz="1800" dirty="0">
                <a:solidFill>
                  <a:srgbClr val="000000"/>
                </a:solidFill>
              </a:rPr>
              <a:t>、拔颈，头正，眼睛平视，面带微笑，略收下颌；</a:t>
            </a:r>
          </a:p>
          <a:p>
            <a:pPr>
              <a:lnSpc>
                <a:spcPct val="125000"/>
              </a:lnSpc>
            </a:pPr>
            <a:r>
              <a:rPr lang="en-US" altLang="zh-CN" sz="1800" dirty="0">
                <a:solidFill>
                  <a:srgbClr val="000000"/>
                </a:solidFill>
              </a:rPr>
              <a:t>5</a:t>
            </a:r>
            <a:r>
              <a:rPr lang="zh-CN" altLang="zh-CN" sz="1800" dirty="0">
                <a:solidFill>
                  <a:srgbClr val="000000"/>
                </a:solidFill>
              </a:rPr>
              <a:t>、双手握于身后，左手握住右手腕部，贴于腰下</a:t>
            </a:r>
            <a:r>
              <a:rPr lang="en-US" altLang="zh-CN" sz="1800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49" y="1537745"/>
            <a:ext cx="3185651" cy="4778477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2339</Words>
  <Application>Microsoft Office PowerPoint</Application>
  <PresentationFormat>宽屏</PresentationFormat>
  <Paragraphs>192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3" baseType="lpstr">
      <vt:lpstr>等线</vt:lpstr>
      <vt:lpstr>方正舒体</vt:lpstr>
      <vt:lpstr>华文隶书</vt:lpstr>
      <vt:lpstr>楷体_GB2312</vt:lpstr>
      <vt:lpstr>宋体</vt:lpstr>
      <vt:lpstr>微软雅黑</vt:lpstr>
      <vt:lpstr>Arial</vt:lpstr>
      <vt:lpstr>Calibri</vt:lpstr>
      <vt:lpstr>Calibri Light</vt:lpstr>
      <vt:lpstr>Century Gothic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11</cp:revision>
  <dcterms:created xsi:type="dcterms:W3CDTF">2017-10-07T13:44:00Z</dcterms:created>
  <dcterms:modified xsi:type="dcterms:W3CDTF">2021-01-05T13:51:49Z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