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7104063" cy="10234613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01"/>
    <a:srgbClr val="8A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677" autoAdjust="0"/>
  </p:normalViewPr>
  <p:slideViewPr>
    <p:cSldViewPr snapToGrid="0">
      <p:cViewPr varScale="1">
        <p:scale>
          <a:sx n="76" d="100"/>
          <a:sy n="76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3201" cy="685800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6434455" cy="6858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80208" y="2354661"/>
            <a:ext cx="7650480" cy="737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/>
            <a:r>
              <a:rPr lang="zh-CN" altLang="en-US" sz="4200" dirty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  <a:latin typeface="方正大标宋简体" panose="02010601030101010101" charset="-122"/>
                <a:ea typeface="方正大标宋简体" panose="02010601030101010101" charset="-122"/>
              </a:rPr>
              <a:t>员工心态培训绩效激励时间管理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17216" y="3320054"/>
            <a:ext cx="7576458" cy="5822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E3B43B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2" name="矩形 11"/>
          <p:cNvSpPr/>
          <p:nvPr/>
        </p:nvSpPr>
        <p:spPr>
          <a:xfrm>
            <a:off x="3985895" y="2052320"/>
            <a:ext cx="8041005" cy="112966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E3B43B"/>
                </a:gs>
                <a:gs pos="35000">
                  <a:srgbClr val="8B6735">
                    <a:alpha val="15000"/>
                  </a:srgbClr>
                </a:gs>
                <a:gs pos="68000">
                  <a:srgbClr val="E3B43B">
                    <a:alpha val="24000"/>
                  </a:srgbClr>
                </a:gs>
                <a:gs pos="100000">
                  <a:srgbClr val="8B6735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774472" y="4415355"/>
            <a:ext cx="4463920" cy="376756"/>
            <a:chOff x="3864427" y="5678733"/>
            <a:chExt cx="4463920" cy="376756"/>
          </a:xfrm>
        </p:grpSpPr>
        <p:sp>
          <p:nvSpPr>
            <p:cNvPr id="23" name="文本框 15"/>
            <p:cNvSpPr txBox="1"/>
            <p:nvPr/>
          </p:nvSpPr>
          <p:spPr>
            <a:xfrm>
              <a:off x="4204188" y="5697834"/>
              <a:ext cx="165449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汇报人：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xiazaii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27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864427" y="5678733"/>
              <a:ext cx="376756" cy="376756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18900000"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000" kern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2700000" scaled="1"/>
                </a:gradFill>
                <a:latin typeface="Campton Light"/>
                <a:ea typeface="方正兰亭超细黑简体" panose="02000000000000000000" charset="-122"/>
              </a:endParaRPr>
            </a:p>
          </p:txBody>
        </p:sp>
        <p:sp>
          <p:nvSpPr>
            <p:cNvPr id="25" name="椭圆 14"/>
            <p:cNvSpPr/>
            <p:nvPr/>
          </p:nvSpPr>
          <p:spPr>
            <a:xfrm>
              <a:off x="3966030" y="5771290"/>
              <a:ext cx="173551" cy="191642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 kern="0">
                <a:solidFill>
                  <a:prstClr val="white"/>
                </a:solidFill>
                <a:latin typeface="Campton Light"/>
                <a:ea typeface="方正兰亭超细黑简体" panose="02000000000000000000" charset="-122"/>
              </a:endParaRPr>
            </a:p>
          </p:txBody>
        </p:sp>
        <p:sp>
          <p:nvSpPr>
            <p:cNvPr id="26" name="文本框 18"/>
            <p:cNvSpPr txBox="1"/>
            <p:nvPr/>
          </p:nvSpPr>
          <p:spPr>
            <a:xfrm>
              <a:off x="6673857" y="5697834"/>
              <a:ext cx="165449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2700000" scaled="1"/>
                  </a:gradFill>
                  <a:latin typeface="Century Gothic" panose="020B0502020202020204" pitchFamily="34" charset="0"/>
                  <a:ea typeface="微软雅黑" panose="020B0503020204020204" charset="-122"/>
                </a:rPr>
                <a:t>部   门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：设计部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6334096" y="5678733"/>
              <a:ext cx="376756" cy="376756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18900000"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 kern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2700000" scaled="1"/>
                </a:gradFill>
                <a:latin typeface="Campton Light"/>
                <a:ea typeface="方正兰亭超细黑简体" panose="02000000000000000000" charset="-122"/>
              </a:endParaRPr>
            </a:p>
          </p:txBody>
        </p:sp>
        <p:sp>
          <p:nvSpPr>
            <p:cNvPr id="28" name="椭圆 14"/>
            <p:cNvSpPr/>
            <p:nvPr/>
          </p:nvSpPr>
          <p:spPr>
            <a:xfrm>
              <a:off x="6426654" y="5771431"/>
              <a:ext cx="191642" cy="191359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0"/>
    </mc:Choice>
    <mc:Fallback xmlns="">
      <p:transition spd="slow" advTm="3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145" y="0"/>
            <a:ext cx="12193201" cy="6858000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 hasCustomPrompt="1"/>
          </p:nvPr>
        </p:nvSpPr>
        <p:spPr>
          <a:xfrm>
            <a:off x="1478915" y="2162810"/>
            <a:ext cx="4531995" cy="708025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dist"/>
            <a:r>
              <a:rPr lang="zh-CN" altLang="en-US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时间管理的发展</a:t>
            </a:r>
          </a:p>
        </p:txBody>
      </p:sp>
      <p:grpSp>
        <p:nvGrpSpPr>
          <p:cNvPr id="8" name="그룹 109"/>
          <p:cNvGrpSpPr/>
          <p:nvPr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9" name="직선 연결선 110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1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21"/>
          <p:cNvGrpSpPr/>
          <p:nvPr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12" name="직선 연결선 122"/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3"/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24"/>
          <p:cNvGrpSpPr/>
          <p:nvPr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15" name="직선 연결선 125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26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27"/>
          <p:cNvGrpSpPr/>
          <p:nvPr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18" name="직선 연결선 128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29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텍스트 개체 틀 219"/>
          <p:cNvSpPr txBox="1"/>
          <p:nvPr/>
        </p:nvSpPr>
        <p:spPr>
          <a:xfrm>
            <a:off x="1435730" y="1282700"/>
            <a:ext cx="12639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lang="ko-KR" altLang="en-US" sz="6600" b="1" kern="1200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200150" y="3342375"/>
            <a:ext cx="8314399" cy="890257"/>
            <a:chOff x="1200150" y="3342375"/>
            <a:chExt cx="8314399" cy="890257"/>
          </a:xfrm>
        </p:grpSpPr>
        <p:grpSp>
          <p:nvGrpSpPr>
            <p:cNvPr id="5" name="그룹 130"/>
            <p:cNvGrpSpPr/>
            <p:nvPr/>
          </p:nvGrpSpPr>
          <p:grpSpPr>
            <a:xfrm>
              <a:off x="1200150" y="3452121"/>
              <a:ext cx="8314399" cy="780511"/>
              <a:chOff x="103817" y="4082780"/>
              <a:chExt cx="8102339" cy="624796"/>
            </a:xfrm>
          </p:grpSpPr>
          <p:cxnSp>
            <p:nvCxnSpPr>
              <p:cNvPr id="6" name="직선 연결선 98"/>
              <p:cNvCxnSpPr>
                <a:endCxn id="21" idx="2"/>
              </p:cNvCxnSpPr>
              <p:nvPr userDrawn="1"/>
            </p:nvCxnSpPr>
            <p:spPr>
              <a:xfrm>
                <a:off x="103817" y="4084739"/>
                <a:ext cx="7085786" cy="0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99"/>
              <p:cNvCxnSpPr/>
              <p:nvPr userDrawn="1"/>
            </p:nvCxnSpPr>
            <p:spPr>
              <a:xfrm>
                <a:off x="7311000" y="4082780"/>
                <a:ext cx="895156" cy="624796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54"/>
            <p:cNvSpPr/>
            <p:nvPr/>
          </p:nvSpPr>
          <p:spPr>
            <a:xfrm>
              <a:off x="8471390" y="3342375"/>
              <a:ext cx="224389" cy="224389"/>
            </a:xfrm>
            <a:prstGeom prst="ellipse">
              <a:avLst/>
            </a:prstGeom>
            <a:solidFill>
              <a:srgbClr val="D4B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32344" y="3198344"/>
              <a:ext cx="7441231" cy="7441231"/>
              <a:chOff x="8532344" y="3198344"/>
              <a:chExt cx="7441231" cy="7441231"/>
            </a:xfrm>
          </p:grpSpPr>
          <p:sp>
            <p:nvSpPr>
              <p:cNvPr id="27" name="막힌 원호 213"/>
              <p:cNvSpPr/>
              <p:nvPr userDrawn="1"/>
            </p:nvSpPr>
            <p:spPr>
              <a:xfrm rot="16200000">
                <a:off x="8614591" y="3280591"/>
                <a:ext cx="7273986" cy="7273986"/>
              </a:xfrm>
              <a:prstGeom prst="blockArc">
                <a:avLst>
                  <a:gd name="adj1" fmla="val 16192146"/>
                  <a:gd name="adj2" fmla="val 18663270"/>
                  <a:gd name="adj3" fmla="val 844"/>
                </a:avLst>
              </a:prstGeom>
              <a:solidFill>
                <a:srgbClr val="D4B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8532344" y="3198344"/>
                <a:ext cx="7441231" cy="7441231"/>
                <a:chOff x="8532344" y="3198344"/>
                <a:chExt cx="7441231" cy="7441231"/>
              </a:xfrm>
            </p:grpSpPr>
            <p:grpSp>
              <p:nvGrpSpPr>
                <p:cNvPr id="23" name="그룹 208"/>
                <p:cNvGrpSpPr/>
                <p:nvPr userDrawn="1"/>
              </p:nvGrpSpPr>
              <p:grpSpPr>
                <a:xfrm>
                  <a:off x="9783766" y="4424953"/>
                  <a:ext cx="4816032" cy="4816032"/>
                  <a:chOff x="2531984" y="1388984"/>
                  <a:chExt cx="4080032" cy="4080032"/>
                </a:xfrm>
              </p:grpSpPr>
              <p:sp>
                <p:nvSpPr>
                  <p:cNvPr id="39" name="타원 205"/>
                  <p:cNvSpPr/>
                  <p:nvPr userDrawn="1"/>
                </p:nvSpPr>
                <p:spPr>
                  <a:xfrm>
                    <a:off x="2531984" y="1388984"/>
                    <a:ext cx="4080032" cy="408003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" name="타원 206"/>
                  <p:cNvSpPr/>
                  <p:nvPr userDrawn="1"/>
                </p:nvSpPr>
                <p:spPr>
                  <a:xfrm>
                    <a:off x="3101290" y="1958290"/>
                    <a:ext cx="2941420" cy="294142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" name="타원 207"/>
                  <p:cNvSpPr/>
                  <p:nvPr userDrawn="1"/>
                </p:nvSpPr>
                <p:spPr>
                  <a:xfrm>
                    <a:off x="4214896" y="3071896"/>
                    <a:ext cx="714208" cy="71420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4" name="막힌 원호 210"/>
                <p:cNvSpPr/>
                <p:nvPr userDrawn="1"/>
              </p:nvSpPr>
              <p:spPr>
                <a:xfrm rot="16200000">
                  <a:off x="8919975" y="3585975"/>
                  <a:ext cx="6543615" cy="6543615"/>
                </a:xfrm>
                <a:prstGeom prst="blockArc">
                  <a:avLst>
                    <a:gd name="adj1" fmla="val 16189032"/>
                    <a:gd name="adj2" fmla="val 21599997"/>
                    <a:gd name="adj3" fmla="val 379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solidFill>
                    <a:srgbClr val="B98C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막힌 원호 211"/>
                <p:cNvSpPr/>
                <p:nvPr userDrawn="1"/>
              </p:nvSpPr>
              <p:spPr>
                <a:xfrm rot="16200000">
                  <a:off x="9109022" y="3660198"/>
                  <a:ext cx="6142556" cy="6142556"/>
                </a:xfrm>
                <a:prstGeom prst="blockArc">
                  <a:avLst>
                    <a:gd name="adj1" fmla="val 19640490"/>
                    <a:gd name="adj2" fmla="val 28020"/>
                    <a:gd name="adj3" fmla="val 6947"/>
                  </a:avLst>
                </a:prstGeom>
                <a:solidFill>
                  <a:srgbClr val="D4B57C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막힌 원호 212"/>
                <p:cNvSpPr/>
                <p:nvPr userDrawn="1"/>
              </p:nvSpPr>
              <p:spPr>
                <a:xfrm rot="13048670">
                  <a:off x="8992476" y="3654652"/>
                  <a:ext cx="6398613" cy="6398613"/>
                </a:xfrm>
                <a:prstGeom prst="blockArc">
                  <a:avLst>
                    <a:gd name="adj1" fmla="val 19640490"/>
                    <a:gd name="adj2" fmla="val 110506"/>
                    <a:gd name="adj3" fmla="val 997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막힌 원호 214"/>
                <p:cNvSpPr/>
                <p:nvPr userDrawn="1"/>
              </p:nvSpPr>
              <p:spPr>
                <a:xfrm rot="16200000">
                  <a:off x="8762729" y="3428729"/>
                  <a:ext cx="6972757" cy="6972757"/>
                </a:xfrm>
                <a:prstGeom prst="blockArc">
                  <a:avLst>
                    <a:gd name="adj1" fmla="val 17301396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막힌 원호 215"/>
                <p:cNvSpPr/>
                <p:nvPr userDrawn="1"/>
              </p:nvSpPr>
              <p:spPr>
                <a:xfrm rot="16200000">
                  <a:off x="8532344" y="3198344"/>
                  <a:ext cx="7441231" cy="7441231"/>
                </a:xfrm>
                <a:prstGeom prst="blockArc">
                  <a:avLst>
                    <a:gd name="adj1" fmla="val 18139679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31" name="Group 4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063345" y="4581066"/>
                  <a:ext cx="2147176" cy="2302951"/>
                  <a:chOff x="4750" y="3240"/>
                  <a:chExt cx="1020" cy="1094"/>
                </a:xfrm>
              </p:grpSpPr>
              <p:sp>
                <p:nvSpPr>
                  <p:cNvPr id="33" name="Freeform 5"/>
                  <p:cNvSpPr/>
                  <p:nvPr userDrawn="1"/>
                </p:nvSpPr>
                <p:spPr bwMode="auto">
                  <a:xfrm>
                    <a:off x="5318" y="3286"/>
                    <a:ext cx="289" cy="379"/>
                  </a:xfrm>
                  <a:custGeom>
                    <a:avLst/>
                    <a:gdLst>
                      <a:gd name="T0" fmla="*/ 170 w 170"/>
                      <a:gd name="T1" fmla="*/ 193 h 223"/>
                      <a:gd name="T2" fmla="*/ 118 w 170"/>
                      <a:gd name="T3" fmla="*/ 0 h 223"/>
                      <a:gd name="T4" fmla="*/ 0 w 170"/>
                      <a:gd name="T5" fmla="*/ 50 h 223"/>
                      <a:gd name="T6" fmla="*/ 100 w 170"/>
                      <a:gd name="T7" fmla="*/ 223 h 223"/>
                      <a:gd name="T8" fmla="*/ 170 w 170"/>
                      <a:gd name="T9" fmla="*/ 193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223">
                        <a:moveTo>
                          <a:pt x="170" y="193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77" y="13"/>
                          <a:pt x="37" y="30"/>
                          <a:pt x="0" y="50"/>
                        </a:cubicBezTo>
                        <a:cubicBezTo>
                          <a:pt x="100" y="223"/>
                          <a:pt x="100" y="223"/>
                          <a:pt x="100" y="223"/>
                        </a:cubicBezTo>
                        <a:cubicBezTo>
                          <a:pt x="122" y="211"/>
                          <a:pt x="145" y="201"/>
                          <a:pt x="170" y="19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4" name="Freeform 6"/>
                  <p:cNvSpPr/>
                  <p:nvPr userDrawn="1"/>
                </p:nvSpPr>
                <p:spPr bwMode="auto">
                  <a:xfrm>
                    <a:off x="5585" y="3240"/>
                    <a:ext cx="185" cy="356"/>
                  </a:xfrm>
                  <a:custGeom>
                    <a:avLst/>
                    <a:gdLst>
                      <a:gd name="T0" fmla="*/ 109 w 109"/>
                      <a:gd name="T1" fmla="*/ 200 h 209"/>
                      <a:gd name="T2" fmla="*/ 109 w 109"/>
                      <a:gd name="T3" fmla="*/ 0 h 209"/>
                      <a:gd name="T4" fmla="*/ 0 w 109"/>
                      <a:gd name="T5" fmla="*/ 17 h 209"/>
                      <a:gd name="T6" fmla="*/ 51 w 109"/>
                      <a:gd name="T7" fmla="*/ 209 h 209"/>
                      <a:gd name="T8" fmla="*/ 109 w 109"/>
                      <a:gd name="T9" fmla="*/ 20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209">
                        <a:moveTo>
                          <a:pt x="109" y="200"/>
                        </a:move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72" y="3"/>
                          <a:pt x="35" y="8"/>
                          <a:pt x="0" y="17"/>
                        </a:cubicBezTo>
                        <a:cubicBezTo>
                          <a:pt x="51" y="209"/>
                          <a:pt x="51" y="209"/>
                          <a:pt x="51" y="209"/>
                        </a:cubicBezTo>
                        <a:cubicBezTo>
                          <a:pt x="70" y="205"/>
                          <a:pt x="89" y="202"/>
                          <a:pt x="109" y="2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" name="Freeform 7"/>
                  <p:cNvSpPr/>
                  <p:nvPr userDrawn="1"/>
                </p:nvSpPr>
                <p:spPr bwMode="auto">
                  <a:xfrm>
                    <a:off x="5089" y="3405"/>
                    <a:ext cx="340" cy="374"/>
                  </a:xfrm>
                  <a:custGeom>
                    <a:avLst/>
                    <a:gdLst>
                      <a:gd name="T0" fmla="*/ 200 w 200"/>
                      <a:gd name="T1" fmla="*/ 173 h 220"/>
                      <a:gd name="T2" fmla="*/ 101 w 200"/>
                      <a:gd name="T3" fmla="*/ 0 h 220"/>
                      <a:gd name="T4" fmla="*/ 0 w 200"/>
                      <a:gd name="T5" fmla="*/ 79 h 220"/>
                      <a:gd name="T6" fmla="*/ 141 w 200"/>
                      <a:gd name="T7" fmla="*/ 220 h 220"/>
                      <a:gd name="T8" fmla="*/ 200 w 200"/>
                      <a:gd name="T9" fmla="*/ 173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20">
                        <a:moveTo>
                          <a:pt x="200" y="173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64" y="23"/>
                          <a:pt x="30" y="50"/>
                          <a:pt x="0" y="79"/>
                        </a:cubicBezTo>
                        <a:cubicBezTo>
                          <a:pt x="141" y="220"/>
                          <a:pt x="141" y="220"/>
                          <a:pt x="141" y="220"/>
                        </a:cubicBezTo>
                        <a:cubicBezTo>
                          <a:pt x="159" y="203"/>
                          <a:pt x="179" y="187"/>
                          <a:pt x="200" y="17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" name="Freeform 8"/>
                  <p:cNvSpPr/>
                  <p:nvPr userDrawn="1"/>
                </p:nvSpPr>
                <p:spPr bwMode="auto">
                  <a:xfrm>
                    <a:off x="4910" y="3587"/>
                    <a:ext cx="371" cy="344"/>
                  </a:xfrm>
                  <a:custGeom>
                    <a:avLst/>
                    <a:gdLst>
                      <a:gd name="T0" fmla="*/ 218 w 218"/>
                      <a:gd name="T1" fmla="*/ 142 h 202"/>
                      <a:gd name="T2" fmla="*/ 77 w 218"/>
                      <a:gd name="T3" fmla="*/ 0 h 202"/>
                      <a:gd name="T4" fmla="*/ 0 w 218"/>
                      <a:gd name="T5" fmla="*/ 102 h 202"/>
                      <a:gd name="T6" fmla="*/ 172 w 218"/>
                      <a:gd name="T7" fmla="*/ 202 h 202"/>
                      <a:gd name="T8" fmla="*/ 218 w 218"/>
                      <a:gd name="T9" fmla="*/ 14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" h="202">
                        <a:moveTo>
                          <a:pt x="218" y="142"/>
                        </a:move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48" y="32"/>
                          <a:pt x="22" y="66"/>
                          <a:pt x="0" y="102"/>
                        </a:cubicBezTo>
                        <a:cubicBezTo>
                          <a:pt x="172" y="202"/>
                          <a:pt x="172" y="202"/>
                          <a:pt x="172" y="202"/>
                        </a:cubicBezTo>
                        <a:cubicBezTo>
                          <a:pt x="186" y="180"/>
                          <a:pt x="201" y="160"/>
                          <a:pt x="218" y="142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6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" name="Freeform 9"/>
                  <p:cNvSpPr/>
                  <p:nvPr userDrawn="1"/>
                </p:nvSpPr>
                <p:spPr bwMode="auto">
                  <a:xfrm>
                    <a:off x="4794" y="3820"/>
                    <a:ext cx="376" cy="289"/>
                  </a:xfrm>
                  <a:custGeom>
                    <a:avLst/>
                    <a:gdLst>
                      <a:gd name="T0" fmla="*/ 221 w 221"/>
                      <a:gd name="T1" fmla="*/ 100 h 170"/>
                      <a:gd name="T2" fmla="*/ 48 w 221"/>
                      <a:gd name="T3" fmla="*/ 0 h 170"/>
                      <a:gd name="T4" fmla="*/ 0 w 221"/>
                      <a:gd name="T5" fmla="*/ 118 h 170"/>
                      <a:gd name="T6" fmla="*/ 192 w 221"/>
                      <a:gd name="T7" fmla="*/ 170 h 170"/>
                      <a:gd name="T8" fmla="*/ 221 w 221"/>
                      <a:gd name="T9" fmla="*/ 10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70">
                        <a:moveTo>
                          <a:pt x="221" y="100"/>
                        </a:move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28" y="37"/>
                          <a:pt x="12" y="77"/>
                          <a:pt x="0" y="118"/>
                        </a:cubicBezTo>
                        <a:cubicBezTo>
                          <a:pt x="192" y="170"/>
                          <a:pt x="192" y="170"/>
                          <a:pt x="192" y="170"/>
                        </a:cubicBezTo>
                        <a:cubicBezTo>
                          <a:pt x="200" y="145"/>
                          <a:pt x="209" y="122"/>
                          <a:pt x="221" y="1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8" name="Freeform 10"/>
                  <p:cNvSpPr/>
                  <p:nvPr userDrawn="1"/>
                </p:nvSpPr>
                <p:spPr bwMode="auto">
                  <a:xfrm>
                    <a:off x="4750" y="4087"/>
                    <a:ext cx="356" cy="247"/>
                  </a:xfrm>
                  <a:custGeom>
                    <a:avLst/>
                    <a:gdLst>
                      <a:gd name="T0" fmla="*/ 199 w 209"/>
                      <a:gd name="T1" fmla="*/ 141 h 145"/>
                      <a:gd name="T2" fmla="*/ 209 w 209"/>
                      <a:gd name="T3" fmla="*/ 51 h 145"/>
                      <a:gd name="T4" fmla="*/ 16 w 209"/>
                      <a:gd name="T5" fmla="*/ 0 h 145"/>
                      <a:gd name="T6" fmla="*/ 0 w 209"/>
                      <a:gd name="T7" fmla="*/ 141 h 145"/>
                      <a:gd name="T8" fmla="*/ 0 w 209"/>
                      <a:gd name="T9" fmla="*/ 145 h 145"/>
                      <a:gd name="T10" fmla="*/ 199 w 209"/>
                      <a:gd name="T11" fmla="*/ 145 h 145"/>
                      <a:gd name="T12" fmla="*/ 199 w 209"/>
                      <a:gd name="T13" fmla="*/ 14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145">
                        <a:moveTo>
                          <a:pt x="199" y="141"/>
                        </a:moveTo>
                        <a:cubicBezTo>
                          <a:pt x="199" y="110"/>
                          <a:pt x="203" y="80"/>
                          <a:pt x="209" y="51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5" y="45"/>
                          <a:pt x="0" y="92"/>
                          <a:pt x="0" y="141"/>
                        </a:cubicBezTo>
                        <a:cubicBezTo>
                          <a:pt x="0" y="142"/>
                          <a:pt x="0" y="144"/>
                          <a:pt x="0" y="145"/>
                        </a:cubicBezTo>
                        <a:cubicBezTo>
                          <a:pt x="199" y="145"/>
                          <a:pt x="199" y="145"/>
                          <a:pt x="199" y="145"/>
                        </a:cubicBezTo>
                        <a:cubicBezTo>
                          <a:pt x="199" y="144"/>
                          <a:pt x="199" y="142"/>
                          <a:pt x="199" y="141"/>
                        </a:cubicBezTo>
                        <a:close/>
                      </a:path>
                    </a:pathLst>
                  </a:custGeom>
                  <a:solidFill>
                    <a:srgbClr val="D4B5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2" name="막힌 원호 213"/>
                <p:cNvSpPr/>
                <p:nvPr userDrawn="1"/>
              </p:nvSpPr>
              <p:spPr>
                <a:xfrm rot="16200000">
                  <a:off x="10893147" y="5539113"/>
                  <a:ext cx="2637337" cy="2637337"/>
                </a:xfrm>
                <a:prstGeom prst="blockArc">
                  <a:avLst>
                    <a:gd name="adj1" fmla="val 16192146"/>
                    <a:gd name="adj2" fmla="val 21535744"/>
                    <a:gd name="adj3" fmla="val 4948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0" name="막힌 원호 210"/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B98C5E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44989" y="3632467"/>
            <a:ext cx="2873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946">
        <p14:switch dir="r"/>
      </p:transition>
    </mc:Choice>
    <mc:Fallback xmlns="">
      <p:transition spd="slow" advTm="3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0276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时间管理发展历程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grpSp>
        <p:nvGrpSpPr>
          <p:cNvPr id="2" name="Group 3"/>
          <p:cNvGrpSpPr/>
          <p:nvPr/>
        </p:nvGrpSpPr>
        <p:grpSpPr>
          <a:xfrm flipV="1">
            <a:off x="467275" y="3411566"/>
            <a:ext cx="11724725" cy="227428"/>
            <a:chOff x="467275" y="3695701"/>
            <a:chExt cx="11724725" cy="227428"/>
          </a:xfrm>
        </p:grpSpPr>
        <p:sp>
          <p:nvSpPr>
            <p:cNvPr id="3" name="Oval 4"/>
            <p:cNvSpPr/>
            <p:nvPr/>
          </p:nvSpPr>
          <p:spPr>
            <a:xfrm>
              <a:off x="467275" y="3695701"/>
              <a:ext cx="227428" cy="22742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4" name="Straight Connector 5"/>
            <p:cNvCxnSpPr>
              <a:stCxn id="3" idx="6"/>
            </p:cNvCxnSpPr>
            <p:nvPr/>
          </p:nvCxnSpPr>
          <p:spPr>
            <a:xfrm>
              <a:off x="694703" y="3809415"/>
              <a:ext cx="1149729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6"/>
          <p:cNvSpPr/>
          <p:nvPr/>
        </p:nvSpPr>
        <p:spPr>
          <a:xfrm>
            <a:off x="1620903" y="3411566"/>
            <a:ext cx="227428" cy="227428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Straight Connector 7"/>
          <p:cNvCxnSpPr/>
          <p:nvPr/>
        </p:nvCxnSpPr>
        <p:spPr>
          <a:xfrm flipV="1">
            <a:off x="1734617" y="1741613"/>
            <a:ext cx="0" cy="1622463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74117" y="1985260"/>
            <a:ext cx="720999" cy="720999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5456" y="2169550"/>
            <a:ext cx="2170513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时间增加指工作任务多的时候，延长工作时间。备忘录是把要做的项目制作任务清单，做一件，勾掉一件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2015" y="1872615"/>
            <a:ext cx="340423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第一代：时间增加和备忘录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8753" y="1365829"/>
            <a:ext cx="794363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3" name="Oval 13"/>
          <p:cNvSpPr/>
          <p:nvPr/>
        </p:nvSpPr>
        <p:spPr>
          <a:xfrm>
            <a:off x="3944929" y="3411566"/>
            <a:ext cx="227428" cy="227428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Straight Connector 14"/>
          <p:cNvCxnSpPr/>
          <p:nvPr/>
        </p:nvCxnSpPr>
        <p:spPr>
          <a:xfrm flipV="1">
            <a:off x="4052367" y="3675039"/>
            <a:ext cx="0" cy="1622463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5"/>
          <p:cNvSpPr/>
          <p:nvPr/>
        </p:nvSpPr>
        <p:spPr>
          <a:xfrm>
            <a:off x="3691867" y="3918686"/>
            <a:ext cx="720999" cy="720999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83100" y="4102735"/>
            <a:ext cx="2582545" cy="755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任务开始之前，清单列出来，每一项任务都有开始和结束的时间，在这个时间段中完成规定的某项任务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69486" y="3806017"/>
            <a:ext cx="263441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第二代：工作计划和时间表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56503" y="5297502"/>
            <a:ext cx="794363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9" name="Oval 19"/>
          <p:cNvSpPr/>
          <p:nvPr/>
        </p:nvSpPr>
        <p:spPr>
          <a:xfrm>
            <a:off x="6591691" y="3411566"/>
            <a:ext cx="227428" cy="227428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Straight Connector 20"/>
          <p:cNvCxnSpPr/>
          <p:nvPr/>
        </p:nvCxnSpPr>
        <p:spPr>
          <a:xfrm flipV="1">
            <a:off x="6705405" y="1741613"/>
            <a:ext cx="0" cy="1622463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1"/>
          <p:cNvSpPr/>
          <p:nvPr/>
        </p:nvSpPr>
        <p:spPr>
          <a:xfrm>
            <a:off x="6344905" y="1985260"/>
            <a:ext cx="720999" cy="720999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136130" y="2240915"/>
            <a:ext cx="3202940" cy="755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任务在规定的时间没法完成时，要进行一定的更改，第一，要做一些取舍；第二，要排优先顺序，可通过象限法进行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22795" y="1944370"/>
            <a:ext cx="399732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第三代：排列优先顺序以追求效率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09541" y="1365829"/>
            <a:ext cx="794363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25" name="Oval 25"/>
          <p:cNvSpPr/>
          <p:nvPr/>
        </p:nvSpPr>
        <p:spPr>
          <a:xfrm>
            <a:off x="8915717" y="3411566"/>
            <a:ext cx="227428" cy="227428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Straight Connector 26"/>
          <p:cNvCxnSpPr/>
          <p:nvPr/>
        </p:nvCxnSpPr>
        <p:spPr>
          <a:xfrm flipV="1">
            <a:off x="9023155" y="3675039"/>
            <a:ext cx="0" cy="1622463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7"/>
          <p:cNvSpPr/>
          <p:nvPr/>
        </p:nvSpPr>
        <p:spPr>
          <a:xfrm>
            <a:off x="8662655" y="3918686"/>
            <a:ext cx="720999" cy="720999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440545" y="4670425"/>
            <a:ext cx="242443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这就是通常所说的二八定律，即80%的结果源于20%的努力，也就是80%的结果是因为20%的关键因素所致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40274" y="3764107"/>
            <a:ext cx="2548526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第四代：以重要性为导向，价值导向，目标导向，结果导向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27291" y="5297502"/>
            <a:ext cx="794363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grpSp>
        <p:nvGrpSpPr>
          <p:cNvPr id="31" name="Group 50"/>
          <p:cNvGrpSpPr/>
          <p:nvPr/>
        </p:nvGrpSpPr>
        <p:grpSpPr>
          <a:xfrm>
            <a:off x="1527321" y="2169873"/>
            <a:ext cx="395495" cy="395495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Group 53"/>
          <p:cNvGrpSpPr/>
          <p:nvPr/>
        </p:nvGrpSpPr>
        <p:grpSpPr>
          <a:xfrm>
            <a:off x="3871381" y="4102976"/>
            <a:ext cx="396406" cy="370891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35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Group 56"/>
          <p:cNvGrpSpPr/>
          <p:nvPr/>
        </p:nvGrpSpPr>
        <p:grpSpPr>
          <a:xfrm>
            <a:off x="8889356" y="4100110"/>
            <a:ext cx="267596" cy="388418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38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" name="Group 60"/>
          <p:cNvGrpSpPr/>
          <p:nvPr/>
        </p:nvGrpSpPr>
        <p:grpSpPr>
          <a:xfrm>
            <a:off x="6470898" y="2132558"/>
            <a:ext cx="469139" cy="470218"/>
            <a:chOff x="6826250" y="4151313"/>
            <a:chExt cx="690563" cy="692151"/>
          </a:xfrm>
          <a:solidFill>
            <a:schemeClr val="bg1"/>
          </a:solidFill>
        </p:grpSpPr>
        <p:sp>
          <p:nvSpPr>
            <p:cNvPr id="42" name="Freeform 228"/>
            <p:cNvSpPr>
              <a:spLocks noEditPoints="1"/>
            </p:cNvSpPr>
            <p:nvPr/>
          </p:nvSpPr>
          <p:spPr bwMode="auto">
            <a:xfrm>
              <a:off x="6826250" y="4216401"/>
              <a:ext cx="628650" cy="627063"/>
            </a:xfrm>
            <a:custGeom>
              <a:avLst/>
              <a:gdLst>
                <a:gd name="T0" fmla="*/ 12770 w 14656"/>
                <a:gd name="T1" fmla="*/ 6106 h 14620"/>
                <a:gd name="T2" fmla="*/ 12640 w 14656"/>
                <a:gd name="T3" fmla="*/ 6115 h 14620"/>
                <a:gd name="T4" fmla="*/ 12519 w 14656"/>
                <a:gd name="T5" fmla="*/ 6055 h 14620"/>
                <a:gd name="T6" fmla="*/ 9966 w 14656"/>
                <a:gd name="T7" fmla="*/ 5994 h 14620"/>
                <a:gd name="T8" fmla="*/ 8414 w 14656"/>
                <a:gd name="T9" fmla="*/ 5281 h 14620"/>
                <a:gd name="T10" fmla="*/ 6782 w 14656"/>
                <a:gd name="T11" fmla="*/ 4968 h 14620"/>
                <a:gd name="T12" fmla="*/ 5698 w 14656"/>
                <a:gd name="T13" fmla="*/ 4822 h 14620"/>
                <a:gd name="T14" fmla="*/ 8599 w 14656"/>
                <a:gd name="T15" fmla="*/ 2123 h 14620"/>
                <a:gd name="T16" fmla="*/ 8551 w 14656"/>
                <a:gd name="T17" fmla="*/ 1998 h 14620"/>
                <a:gd name="T18" fmla="*/ 8574 w 14656"/>
                <a:gd name="T19" fmla="*/ 1868 h 14620"/>
                <a:gd name="T20" fmla="*/ 9364 w 14656"/>
                <a:gd name="T21" fmla="*/ 1057 h 14620"/>
                <a:gd name="T22" fmla="*/ 9489 w 14656"/>
                <a:gd name="T23" fmla="*/ 1010 h 14620"/>
                <a:gd name="T24" fmla="*/ 9619 w 14656"/>
                <a:gd name="T25" fmla="*/ 1032 h 14620"/>
                <a:gd name="T26" fmla="*/ 13601 w 14656"/>
                <a:gd name="T27" fmla="*/ 5006 h 14620"/>
                <a:gd name="T28" fmla="*/ 13650 w 14656"/>
                <a:gd name="T29" fmla="*/ 5131 h 14620"/>
                <a:gd name="T30" fmla="*/ 13627 w 14656"/>
                <a:gd name="T31" fmla="*/ 5261 h 14620"/>
                <a:gd name="T32" fmla="*/ 8336 w 14656"/>
                <a:gd name="T33" fmla="*/ 13377 h 14620"/>
                <a:gd name="T34" fmla="*/ 8074 w 14656"/>
                <a:gd name="T35" fmla="*/ 13585 h 14620"/>
                <a:gd name="T36" fmla="*/ 7781 w 14656"/>
                <a:gd name="T37" fmla="*/ 13595 h 14620"/>
                <a:gd name="T38" fmla="*/ 7556 w 14656"/>
                <a:gd name="T39" fmla="*/ 13465 h 14620"/>
                <a:gd name="T40" fmla="*/ 1014 w 14656"/>
                <a:gd name="T41" fmla="*/ 6852 h 14620"/>
                <a:gd name="T42" fmla="*/ 1065 w 14656"/>
                <a:gd name="T43" fmla="*/ 6524 h 14620"/>
                <a:gd name="T44" fmla="*/ 1308 w 14656"/>
                <a:gd name="T45" fmla="*/ 6300 h 14620"/>
                <a:gd name="T46" fmla="*/ 6805 w 14656"/>
                <a:gd name="T47" fmla="*/ 5480 h 14620"/>
                <a:gd name="T48" fmla="*/ 8979 w 14656"/>
                <a:gd name="T49" fmla="*/ 6023 h 14620"/>
                <a:gd name="T50" fmla="*/ 10402 w 14656"/>
                <a:gd name="T51" fmla="*/ 369 h 14620"/>
                <a:gd name="T52" fmla="*/ 10132 w 14656"/>
                <a:gd name="T53" fmla="*/ 163 h 14620"/>
                <a:gd name="T54" fmla="*/ 9820 w 14656"/>
                <a:gd name="T55" fmla="*/ 38 h 14620"/>
                <a:gd name="T56" fmla="*/ 9482 w 14656"/>
                <a:gd name="T57" fmla="*/ 0 h 14620"/>
                <a:gd name="T58" fmla="*/ 9147 w 14656"/>
                <a:gd name="T59" fmla="*/ 55 h 14620"/>
                <a:gd name="T60" fmla="*/ 8841 w 14656"/>
                <a:gd name="T61" fmla="*/ 195 h 14620"/>
                <a:gd name="T62" fmla="*/ 7892 w 14656"/>
                <a:gd name="T63" fmla="*/ 1104 h 14620"/>
                <a:gd name="T64" fmla="*/ 7692 w 14656"/>
                <a:gd name="T65" fmla="*/ 1380 h 14620"/>
                <a:gd name="T66" fmla="*/ 7576 w 14656"/>
                <a:gd name="T67" fmla="*/ 1695 h 14620"/>
                <a:gd name="T68" fmla="*/ 7548 w 14656"/>
                <a:gd name="T69" fmla="*/ 2062 h 14620"/>
                <a:gd name="T70" fmla="*/ 7669 w 14656"/>
                <a:gd name="T71" fmla="*/ 2522 h 14620"/>
                <a:gd name="T72" fmla="*/ 623 w 14656"/>
                <a:gd name="T73" fmla="*/ 5539 h 14620"/>
                <a:gd name="T74" fmla="*/ 274 w 14656"/>
                <a:gd name="T75" fmla="*/ 5894 h 14620"/>
                <a:gd name="T76" fmla="*/ 58 w 14656"/>
                <a:gd name="T77" fmla="*/ 6345 h 14620"/>
                <a:gd name="T78" fmla="*/ 3 w 14656"/>
                <a:gd name="T79" fmla="*/ 6850 h 14620"/>
                <a:gd name="T80" fmla="*/ 114 w 14656"/>
                <a:gd name="T81" fmla="*/ 7337 h 14620"/>
                <a:gd name="T82" fmla="*/ 382 w 14656"/>
                <a:gd name="T83" fmla="*/ 7767 h 14620"/>
                <a:gd name="T84" fmla="*/ 7067 w 14656"/>
                <a:gd name="T85" fmla="*/ 14362 h 14620"/>
                <a:gd name="T86" fmla="*/ 7416 w 14656"/>
                <a:gd name="T87" fmla="*/ 14537 h 14620"/>
                <a:gd name="T88" fmla="*/ 7800 w 14656"/>
                <a:gd name="T89" fmla="*/ 14616 h 14620"/>
                <a:gd name="T90" fmla="*/ 8103 w 14656"/>
                <a:gd name="T91" fmla="*/ 14608 h 14620"/>
                <a:gd name="T92" fmla="*/ 8574 w 14656"/>
                <a:gd name="T93" fmla="*/ 14467 h 14620"/>
                <a:gd name="T94" fmla="*/ 8985 w 14656"/>
                <a:gd name="T95" fmla="*/ 14171 h 14620"/>
                <a:gd name="T96" fmla="*/ 9276 w 14656"/>
                <a:gd name="T97" fmla="*/ 13754 h 14620"/>
                <a:gd name="T98" fmla="*/ 12327 w 14656"/>
                <a:gd name="T99" fmla="*/ 7076 h 14620"/>
                <a:gd name="T100" fmla="*/ 12781 w 14656"/>
                <a:gd name="T101" fmla="*/ 7126 h 14620"/>
                <a:gd name="T102" fmla="*/ 13112 w 14656"/>
                <a:gd name="T103" fmla="*/ 7056 h 14620"/>
                <a:gd name="T104" fmla="*/ 13410 w 14656"/>
                <a:gd name="T105" fmla="*/ 6900 h 14620"/>
                <a:gd name="T106" fmla="*/ 14350 w 14656"/>
                <a:gd name="T107" fmla="*/ 5980 h 14620"/>
                <a:gd name="T108" fmla="*/ 14535 w 14656"/>
                <a:gd name="T109" fmla="*/ 5696 h 14620"/>
                <a:gd name="T110" fmla="*/ 14637 w 14656"/>
                <a:gd name="T111" fmla="*/ 5373 h 14620"/>
                <a:gd name="T112" fmla="*/ 14649 w 14656"/>
                <a:gd name="T113" fmla="*/ 5030 h 14620"/>
                <a:gd name="T114" fmla="*/ 14572 w 14656"/>
                <a:gd name="T115" fmla="*/ 4701 h 14620"/>
                <a:gd name="T116" fmla="*/ 14410 w 14656"/>
                <a:gd name="T117" fmla="*/ 4405 h 14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56" h="14620">
                  <a:moveTo>
                    <a:pt x="13576" y="5334"/>
                  </a:moveTo>
                  <a:lnTo>
                    <a:pt x="12866" y="6046"/>
                  </a:lnTo>
                  <a:lnTo>
                    <a:pt x="12856" y="6055"/>
                  </a:lnTo>
                  <a:lnTo>
                    <a:pt x="12847" y="6064"/>
                  </a:lnTo>
                  <a:lnTo>
                    <a:pt x="12837" y="6071"/>
                  </a:lnTo>
                  <a:lnTo>
                    <a:pt x="12826" y="6079"/>
                  </a:lnTo>
                  <a:lnTo>
                    <a:pt x="12816" y="6085"/>
                  </a:lnTo>
                  <a:lnTo>
                    <a:pt x="12805" y="6091"/>
                  </a:lnTo>
                  <a:lnTo>
                    <a:pt x="12794" y="6097"/>
                  </a:lnTo>
                  <a:lnTo>
                    <a:pt x="12782" y="6102"/>
                  </a:lnTo>
                  <a:lnTo>
                    <a:pt x="12770" y="6106"/>
                  </a:lnTo>
                  <a:lnTo>
                    <a:pt x="12759" y="6110"/>
                  </a:lnTo>
                  <a:lnTo>
                    <a:pt x="12747" y="6113"/>
                  </a:lnTo>
                  <a:lnTo>
                    <a:pt x="12735" y="6115"/>
                  </a:lnTo>
                  <a:lnTo>
                    <a:pt x="12723" y="6117"/>
                  </a:lnTo>
                  <a:lnTo>
                    <a:pt x="12712" y="6119"/>
                  </a:lnTo>
                  <a:lnTo>
                    <a:pt x="12700" y="6120"/>
                  </a:lnTo>
                  <a:lnTo>
                    <a:pt x="12688" y="6120"/>
                  </a:lnTo>
                  <a:lnTo>
                    <a:pt x="12676" y="6120"/>
                  </a:lnTo>
                  <a:lnTo>
                    <a:pt x="12664" y="6119"/>
                  </a:lnTo>
                  <a:lnTo>
                    <a:pt x="12652" y="6117"/>
                  </a:lnTo>
                  <a:lnTo>
                    <a:pt x="12640" y="6115"/>
                  </a:lnTo>
                  <a:lnTo>
                    <a:pt x="12628" y="6113"/>
                  </a:lnTo>
                  <a:lnTo>
                    <a:pt x="12615" y="6110"/>
                  </a:lnTo>
                  <a:lnTo>
                    <a:pt x="12604" y="6106"/>
                  </a:lnTo>
                  <a:lnTo>
                    <a:pt x="12593" y="6102"/>
                  </a:lnTo>
                  <a:lnTo>
                    <a:pt x="12581" y="6097"/>
                  </a:lnTo>
                  <a:lnTo>
                    <a:pt x="12571" y="6091"/>
                  </a:lnTo>
                  <a:lnTo>
                    <a:pt x="12560" y="6085"/>
                  </a:lnTo>
                  <a:lnTo>
                    <a:pt x="12549" y="6079"/>
                  </a:lnTo>
                  <a:lnTo>
                    <a:pt x="12539" y="6071"/>
                  </a:lnTo>
                  <a:lnTo>
                    <a:pt x="12529" y="6064"/>
                  </a:lnTo>
                  <a:lnTo>
                    <a:pt x="12519" y="6055"/>
                  </a:lnTo>
                  <a:lnTo>
                    <a:pt x="12510" y="6046"/>
                  </a:lnTo>
                  <a:lnTo>
                    <a:pt x="11621" y="5156"/>
                  </a:lnTo>
                  <a:lnTo>
                    <a:pt x="10900" y="6965"/>
                  </a:lnTo>
                  <a:lnTo>
                    <a:pt x="10961" y="6813"/>
                  </a:lnTo>
                  <a:lnTo>
                    <a:pt x="10819" y="6674"/>
                  </a:lnTo>
                  <a:lnTo>
                    <a:pt x="10677" y="6544"/>
                  </a:lnTo>
                  <a:lnTo>
                    <a:pt x="10534" y="6420"/>
                  </a:lnTo>
                  <a:lnTo>
                    <a:pt x="10392" y="6304"/>
                  </a:lnTo>
                  <a:lnTo>
                    <a:pt x="10251" y="6194"/>
                  </a:lnTo>
                  <a:lnTo>
                    <a:pt x="10108" y="6091"/>
                  </a:lnTo>
                  <a:lnTo>
                    <a:pt x="9966" y="5994"/>
                  </a:lnTo>
                  <a:lnTo>
                    <a:pt x="9823" y="5905"/>
                  </a:lnTo>
                  <a:lnTo>
                    <a:pt x="9681" y="5820"/>
                  </a:lnTo>
                  <a:lnTo>
                    <a:pt x="9539" y="5740"/>
                  </a:lnTo>
                  <a:lnTo>
                    <a:pt x="9397" y="5667"/>
                  </a:lnTo>
                  <a:lnTo>
                    <a:pt x="9257" y="5598"/>
                  </a:lnTo>
                  <a:lnTo>
                    <a:pt x="9115" y="5535"/>
                  </a:lnTo>
                  <a:lnTo>
                    <a:pt x="8974" y="5475"/>
                  </a:lnTo>
                  <a:lnTo>
                    <a:pt x="8833" y="5421"/>
                  </a:lnTo>
                  <a:lnTo>
                    <a:pt x="8693" y="5370"/>
                  </a:lnTo>
                  <a:lnTo>
                    <a:pt x="8553" y="5324"/>
                  </a:lnTo>
                  <a:lnTo>
                    <a:pt x="8414" y="5281"/>
                  </a:lnTo>
                  <a:lnTo>
                    <a:pt x="8275" y="5241"/>
                  </a:lnTo>
                  <a:lnTo>
                    <a:pt x="8136" y="5205"/>
                  </a:lnTo>
                  <a:lnTo>
                    <a:pt x="7997" y="5172"/>
                  </a:lnTo>
                  <a:lnTo>
                    <a:pt x="7860" y="5141"/>
                  </a:lnTo>
                  <a:lnTo>
                    <a:pt x="7723" y="5113"/>
                  </a:lnTo>
                  <a:lnTo>
                    <a:pt x="7587" y="5088"/>
                  </a:lnTo>
                  <a:lnTo>
                    <a:pt x="7451" y="5065"/>
                  </a:lnTo>
                  <a:lnTo>
                    <a:pt x="7315" y="5043"/>
                  </a:lnTo>
                  <a:lnTo>
                    <a:pt x="7180" y="5022"/>
                  </a:lnTo>
                  <a:lnTo>
                    <a:pt x="7047" y="5003"/>
                  </a:lnTo>
                  <a:lnTo>
                    <a:pt x="6782" y="4968"/>
                  </a:lnTo>
                  <a:lnTo>
                    <a:pt x="6519" y="4936"/>
                  </a:lnTo>
                  <a:lnTo>
                    <a:pt x="6436" y="4926"/>
                  </a:lnTo>
                  <a:lnTo>
                    <a:pt x="6354" y="4915"/>
                  </a:lnTo>
                  <a:lnTo>
                    <a:pt x="6270" y="4905"/>
                  </a:lnTo>
                  <a:lnTo>
                    <a:pt x="6188" y="4893"/>
                  </a:lnTo>
                  <a:lnTo>
                    <a:pt x="6105" y="4882"/>
                  </a:lnTo>
                  <a:lnTo>
                    <a:pt x="6024" y="4871"/>
                  </a:lnTo>
                  <a:lnTo>
                    <a:pt x="5942" y="4859"/>
                  </a:lnTo>
                  <a:lnTo>
                    <a:pt x="5861" y="4847"/>
                  </a:lnTo>
                  <a:lnTo>
                    <a:pt x="5779" y="4835"/>
                  </a:lnTo>
                  <a:lnTo>
                    <a:pt x="5698" y="4822"/>
                  </a:lnTo>
                  <a:lnTo>
                    <a:pt x="5617" y="4809"/>
                  </a:lnTo>
                  <a:lnTo>
                    <a:pt x="5537" y="4795"/>
                  </a:lnTo>
                  <a:lnTo>
                    <a:pt x="5456" y="4779"/>
                  </a:lnTo>
                  <a:lnTo>
                    <a:pt x="5376" y="4764"/>
                  </a:lnTo>
                  <a:lnTo>
                    <a:pt x="5296" y="4748"/>
                  </a:lnTo>
                  <a:lnTo>
                    <a:pt x="5216" y="4731"/>
                  </a:lnTo>
                  <a:lnTo>
                    <a:pt x="9487" y="3017"/>
                  </a:lnTo>
                  <a:lnTo>
                    <a:pt x="8624" y="2152"/>
                  </a:lnTo>
                  <a:lnTo>
                    <a:pt x="8615" y="2143"/>
                  </a:lnTo>
                  <a:lnTo>
                    <a:pt x="8607" y="2133"/>
                  </a:lnTo>
                  <a:lnTo>
                    <a:pt x="8599" y="2123"/>
                  </a:lnTo>
                  <a:lnTo>
                    <a:pt x="8592" y="2113"/>
                  </a:lnTo>
                  <a:lnTo>
                    <a:pt x="8586" y="2102"/>
                  </a:lnTo>
                  <a:lnTo>
                    <a:pt x="8580" y="2091"/>
                  </a:lnTo>
                  <a:lnTo>
                    <a:pt x="8574" y="2080"/>
                  </a:lnTo>
                  <a:lnTo>
                    <a:pt x="8569" y="2068"/>
                  </a:lnTo>
                  <a:lnTo>
                    <a:pt x="8565" y="2057"/>
                  </a:lnTo>
                  <a:lnTo>
                    <a:pt x="8561" y="2046"/>
                  </a:lnTo>
                  <a:lnTo>
                    <a:pt x="8558" y="2034"/>
                  </a:lnTo>
                  <a:lnTo>
                    <a:pt x="8555" y="2022"/>
                  </a:lnTo>
                  <a:lnTo>
                    <a:pt x="8553" y="2010"/>
                  </a:lnTo>
                  <a:lnTo>
                    <a:pt x="8551" y="1998"/>
                  </a:lnTo>
                  <a:lnTo>
                    <a:pt x="8550" y="1986"/>
                  </a:lnTo>
                  <a:lnTo>
                    <a:pt x="8550" y="1974"/>
                  </a:lnTo>
                  <a:lnTo>
                    <a:pt x="8550" y="1961"/>
                  </a:lnTo>
                  <a:lnTo>
                    <a:pt x="8551" y="1949"/>
                  </a:lnTo>
                  <a:lnTo>
                    <a:pt x="8553" y="1938"/>
                  </a:lnTo>
                  <a:lnTo>
                    <a:pt x="8555" y="1926"/>
                  </a:lnTo>
                  <a:lnTo>
                    <a:pt x="8558" y="1914"/>
                  </a:lnTo>
                  <a:lnTo>
                    <a:pt x="8562" y="1902"/>
                  </a:lnTo>
                  <a:lnTo>
                    <a:pt x="8565" y="1891"/>
                  </a:lnTo>
                  <a:lnTo>
                    <a:pt x="8570" y="1879"/>
                  </a:lnTo>
                  <a:lnTo>
                    <a:pt x="8574" y="1868"/>
                  </a:lnTo>
                  <a:lnTo>
                    <a:pt x="8580" y="1857"/>
                  </a:lnTo>
                  <a:lnTo>
                    <a:pt x="8586" y="1845"/>
                  </a:lnTo>
                  <a:lnTo>
                    <a:pt x="8593" y="1835"/>
                  </a:lnTo>
                  <a:lnTo>
                    <a:pt x="8600" y="1825"/>
                  </a:lnTo>
                  <a:lnTo>
                    <a:pt x="8608" y="1815"/>
                  </a:lnTo>
                  <a:lnTo>
                    <a:pt x="8616" y="1805"/>
                  </a:lnTo>
                  <a:lnTo>
                    <a:pt x="8625" y="1796"/>
                  </a:lnTo>
                  <a:lnTo>
                    <a:pt x="9335" y="1082"/>
                  </a:lnTo>
                  <a:lnTo>
                    <a:pt x="9344" y="1073"/>
                  </a:lnTo>
                  <a:lnTo>
                    <a:pt x="9354" y="1065"/>
                  </a:lnTo>
                  <a:lnTo>
                    <a:pt x="9364" y="1057"/>
                  </a:lnTo>
                  <a:lnTo>
                    <a:pt x="9374" y="1050"/>
                  </a:lnTo>
                  <a:lnTo>
                    <a:pt x="9385" y="1043"/>
                  </a:lnTo>
                  <a:lnTo>
                    <a:pt x="9396" y="1037"/>
                  </a:lnTo>
                  <a:lnTo>
                    <a:pt x="9408" y="1032"/>
                  </a:lnTo>
                  <a:lnTo>
                    <a:pt x="9419" y="1027"/>
                  </a:lnTo>
                  <a:lnTo>
                    <a:pt x="9430" y="1023"/>
                  </a:lnTo>
                  <a:lnTo>
                    <a:pt x="9442" y="1019"/>
                  </a:lnTo>
                  <a:lnTo>
                    <a:pt x="9454" y="1016"/>
                  </a:lnTo>
                  <a:lnTo>
                    <a:pt x="9465" y="1013"/>
                  </a:lnTo>
                  <a:lnTo>
                    <a:pt x="9477" y="1011"/>
                  </a:lnTo>
                  <a:lnTo>
                    <a:pt x="9489" y="1010"/>
                  </a:lnTo>
                  <a:lnTo>
                    <a:pt x="9501" y="1009"/>
                  </a:lnTo>
                  <a:lnTo>
                    <a:pt x="9513" y="1009"/>
                  </a:lnTo>
                  <a:lnTo>
                    <a:pt x="9525" y="1009"/>
                  </a:lnTo>
                  <a:lnTo>
                    <a:pt x="9537" y="1010"/>
                  </a:lnTo>
                  <a:lnTo>
                    <a:pt x="9549" y="1011"/>
                  </a:lnTo>
                  <a:lnTo>
                    <a:pt x="9561" y="1013"/>
                  </a:lnTo>
                  <a:lnTo>
                    <a:pt x="9574" y="1016"/>
                  </a:lnTo>
                  <a:lnTo>
                    <a:pt x="9585" y="1019"/>
                  </a:lnTo>
                  <a:lnTo>
                    <a:pt x="9597" y="1023"/>
                  </a:lnTo>
                  <a:lnTo>
                    <a:pt x="9608" y="1027"/>
                  </a:lnTo>
                  <a:lnTo>
                    <a:pt x="9619" y="1032"/>
                  </a:lnTo>
                  <a:lnTo>
                    <a:pt x="9630" y="1037"/>
                  </a:lnTo>
                  <a:lnTo>
                    <a:pt x="9641" y="1043"/>
                  </a:lnTo>
                  <a:lnTo>
                    <a:pt x="9651" y="1050"/>
                  </a:lnTo>
                  <a:lnTo>
                    <a:pt x="9662" y="1057"/>
                  </a:lnTo>
                  <a:lnTo>
                    <a:pt x="9672" y="1065"/>
                  </a:lnTo>
                  <a:lnTo>
                    <a:pt x="9681" y="1073"/>
                  </a:lnTo>
                  <a:lnTo>
                    <a:pt x="9691" y="1082"/>
                  </a:lnTo>
                  <a:lnTo>
                    <a:pt x="13576" y="4978"/>
                  </a:lnTo>
                  <a:lnTo>
                    <a:pt x="13585" y="4987"/>
                  </a:lnTo>
                  <a:lnTo>
                    <a:pt x="13593" y="4996"/>
                  </a:lnTo>
                  <a:lnTo>
                    <a:pt x="13601" y="5006"/>
                  </a:lnTo>
                  <a:lnTo>
                    <a:pt x="13608" y="5017"/>
                  </a:lnTo>
                  <a:lnTo>
                    <a:pt x="13615" y="5028"/>
                  </a:lnTo>
                  <a:lnTo>
                    <a:pt x="13621" y="5039"/>
                  </a:lnTo>
                  <a:lnTo>
                    <a:pt x="13627" y="5050"/>
                  </a:lnTo>
                  <a:lnTo>
                    <a:pt x="13631" y="5061"/>
                  </a:lnTo>
                  <a:lnTo>
                    <a:pt x="13636" y="5073"/>
                  </a:lnTo>
                  <a:lnTo>
                    <a:pt x="13641" y="5084"/>
                  </a:lnTo>
                  <a:lnTo>
                    <a:pt x="13644" y="5096"/>
                  </a:lnTo>
                  <a:lnTo>
                    <a:pt x="13646" y="5107"/>
                  </a:lnTo>
                  <a:lnTo>
                    <a:pt x="13648" y="5119"/>
                  </a:lnTo>
                  <a:lnTo>
                    <a:pt x="13650" y="5131"/>
                  </a:lnTo>
                  <a:lnTo>
                    <a:pt x="13651" y="5143"/>
                  </a:lnTo>
                  <a:lnTo>
                    <a:pt x="13651" y="5156"/>
                  </a:lnTo>
                  <a:lnTo>
                    <a:pt x="13651" y="5168"/>
                  </a:lnTo>
                  <a:lnTo>
                    <a:pt x="13650" y="5180"/>
                  </a:lnTo>
                  <a:lnTo>
                    <a:pt x="13648" y="5192"/>
                  </a:lnTo>
                  <a:lnTo>
                    <a:pt x="13646" y="5204"/>
                  </a:lnTo>
                  <a:lnTo>
                    <a:pt x="13644" y="5216"/>
                  </a:lnTo>
                  <a:lnTo>
                    <a:pt x="13641" y="5227"/>
                  </a:lnTo>
                  <a:lnTo>
                    <a:pt x="13636" y="5239"/>
                  </a:lnTo>
                  <a:lnTo>
                    <a:pt x="13631" y="5250"/>
                  </a:lnTo>
                  <a:lnTo>
                    <a:pt x="13627" y="5261"/>
                  </a:lnTo>
                  <a:lnTo>
                    <a:pt x="13621" y="5273"/>
                  </a:lnTo>
                  <a:lnTo>
                    <a:pt x="13615" y="5284"/>
                  </a:lnTo>
                  <a:lnTo>
                    <a:pt x="13608" y="5295"/>
                  </a:lnTo>
                  <a:lnTo>
                    <a:pt x="13601" y="5305"/>
                  </a:lnTo>
                  <a:lnTo>
                    <a:pt x="13593" y="5315"/>
                  </a:lnTo>
                  <a:lnTo>
                    <a:pt x="13585" y="5325"/>
                  </a:lnTo>
                  <a:lnTo>
                    <a:pt x="13576" y="5334"/>
                  </a:lnTo>
                  <a:close/>
                  <a:moveTo>
                    <a:pt x="8378" y="13292"/>
                  </a:moveTo>
                  <a:lnTo>
                    <a:pt x="8366" y="13321"/>
                  </a:lnTo>
                  <a:lnTo>
                    <a:pt x="8352" y="13350"/>
                  </a:lnTo>
                  <a:lnTo>
                    <a:pt x="8336" y="13377"/>
                  </a:lnTo>
                  <a:lnTo>
                    <a:pt x="8318" y="13403"/>
                  </a:lnTo>
                  <a:lnTo>
                    <a:pt x="8300" y="13427"/>
                  </a:lnTo>
                  <a:lnTo>
                    <a:pt x="8280" y="13450"/>
                  </a:lnTo>
                  <a:lnTo>
                    <a:pt x="8258" y="13473"/>
                  </a:lnTo>
                  <a:lnTo>
                    <a:pt x="8235" y="13494"/>
                  </a:lnTo>
                  <a:lnTo>
                    <a:pt x="8210" y="13513"/>
                  </a:lnTo>
                  <a:lnTo>
                    <a:pt x="8185" y="13530"/>
                  </a:lnTo>
                  <a:lnTo>
                    <a:pt x="8159" y="13546"/>
                  </a:lnTo>
                  <a:lnTo>
                    <a:pt x="8132" y="13560"/>
                  </a:lnTo>
                  <a:lnTo>
                    <a:pt x="8104" y="13573"/>
                  </a:lnTo>
                  <a:lnTo>
                    <a:pt x="8074" y="13585"/>
                  </a:lnTo>
                  <a:lnTo>
                    <a:pt x="8044" y="13594"/>
                  </a:lnTo>
                  <a:lnTo>
                    <a:pt x="8013" y="13601"/>
                  </a:lnTo>
                  <a:lnTo>
                    <a:pt x="7985" y="13607"/>
                  </a:lnTo>
                  <a:lnTo>
                    <a:pt x="7956" y="13610"/>
                  </a:lnTo>
                  <a:lnTo>
                    <a:pt x="7927" y="13612"/>
                  </a:lnTo>
                  <a:lnTo>
                    <a:pt x="7899" y="13612"/>
                  </a:lnTo>
                  <a:lnTo>
                    <a:pt x="7874" y="13611"/>
                  </a:lnTo>
                  <a:lnTo>
                    <a:pt x="7850" y="13609"/>
                  </a:lnTo>
                  <a:lnTo>
                    <a:pt x="7827" y="13605"/>
                  </a:lnTo>
                  <a:lnTo>
                    <a:pt x="7804" y="13601"/>
                  </a:lnTo>
                  <a:lnTo>
                    <a:pt x="7781" y="13595"/>
                  </a:lnTo>
                  <a:lnTo>
                    <a:pt x="7758" y="13589"/>
                  </a:lnTo>
                  <a:lnTo>
                    <a:pt x="7736" y="13580"/>
                  </a:lnTo>
                  <a:lnTo>
                    <a:pt x="7714" y="13571"/>
                  </a:lnTo>
                  <a:lnTo>
                    <a:pt x="7691" y="13562"/>
                  </a:lnTo>
                  <a:lnTo>
                    <a:pt x="7670" y="13551"/>
                  </a:lnTo>
                  <a:lnTo>
                    <a:pt x="7650" y="13539"/>
                  </a:lnTo>
                  <a:lnTo>
                    <a:pt x="7630" y="13526"/>
                  </a:lnTo>
                  <a:lnTo>
                    <a:pt x="7610" y="13512"/>
                  </a:lnTo>
                  <a:lnTo>
                    <a:pt x="7591" y="13497"/>
                  </a:lnTo>
                  <a:lnTo>
                    <a:pt x="7573" y="13482"/>
                  </a:lnTo>
                  <a:lnTo>
                    <a:pt x="7556" y="13465"/>
                  </a:lnTo>
                  <a:lnTo>
                    <a:pt x="1154" y="7119"/>
                  </a:lnTo>
                  <a:lnTo>
                    <a:pt x="1133" y="7096"/>
                  </a:lnTo>
                  <a:lnTo>
                    <a:pt x="1113" y="7072"/>
                  </a:lnTo>
                  <a:lnTo>
                    <a:pt x="1094" y="7048"/>
                  </a:lnTo>
                  <a:lnTo>
                    <a:pt x="1078" y="7022"/>
                  </a:lnTo>
                  <a:lnTo>
                    <a:pt x="1063" y="6996"/>
                  </a:lnTo>
                  <a:lnTo>
                    <a:pt x="1050" y="6967"/>
                  </a:lnTo>
                  <a:lnTo>
                    <a:pt x="1038" y="6940"/>
                  </a:lnTo>
                  <a:lnTo>
                    <a:pt x="1029" y="6911"/>
                  </a:lnTo>
                  <a:lnTo>
                    <a:pt x="1021" y="6882"/>
                  </a:lnTo>
                  <a:lnTo>
                    <a:pt x="1014" y="6852"/>
                  </a:lnTo>
                  <a:lnTo>
                    <a:pt x="1010" y="6822"/>
                  </a:lnTo>
                  <a:lnTo>
                    <a:pt x="1007" y="6792"/>
                  </a:lnTo>
                  <a:lnTo>
                    <a:pt x="1006" y="6761"/>
                  </a:lnTo>
                  <a:lnTo>
                    <a:pt x="1007" y="6730"/>
                  </a:lnTo>
                  <a:lnTo>
                    <a:pt x="1010" y="6699"/>
                  </a:lnTo>
                  <a:lnTo>
                    <a:pt x="1015" y="6668"/>
                  </a:lnTo>
                  <a:lnTo>
                    <a:pt x="1022" y="6638"/>
                  </a:lnTo>
                  <a:lnTo>
                    <a:pt x="1030" y="6608"/>
                  </a:lnTo>
                  <a:lnTo>
                    <a:pt x="1040" y="6579"/>
                  </a:lnTo>
                  <a:lnTo>
                    <a:pt x="1052" y="6551"/>
                  </a:lnTo>
                  <a:lnTo>
                    <a:pt x="1065" y="6524"/>
                  </a:lnTo>
                  <a:lnTo>
                    <a:pt x="1080" y="6498"/>
                  </a:lnTo>
                  <a:lnTo>
                    <a:pt x="1097" y="6472"/>
                  </a:lnTo>
                  <a:lnTo>
                    <a:pt x="1116" y="6448"/>
                  </a:lnTo>
                  <a:lnTo>
                    <a:pt x="1136" y="6425"/>
                  </a:lnTo>
                  <a:lnTo>
                    <a:pt x="1156" y="6403"/>
                  </a:lnTo>
                  <a:lnTo>
                    <a:pt x="1179" y="6383"/>
                  </a:lnTo>
                  <a:lnTo>
                    <a:pt x="1202" y="6363"/>
                  </a:lnTo>
                  <a:lnTo>
                    <a:pt x="1227" y="6345"/>
                  </a:lnTo>
                  <a:lnTo>
                    <a:pt x="1252" y="6329"/>
                  </a:lnTo>
                  <a:lnTo>
                    <a:pt x="1280" y="6314"/>
                  </a:lnTo>
                  <a:lnTo>
                    <a:pt x="1308" y="6300"/>
                  </a:lnTo>
                  <a:lnTo>
                    <a:pt x="4434" y="5046"/>
                  </a:lnTo>
                  <a:lnTo>
                    <a:pt x="4632" y="5107"/>
                  </a:lnTo>
                  <a:lnTo>
                    <a:pt x="4830" y="5162"/>
                  </a:lnTo>
                  <a:lnTo>
                    <a:pt x="5027" y="5210"/>
                  </a:lnTo>
                  <a:lnTo>
                    <a:pt x="5225" y="5252"/>
                  </a:lnTo>
                  <a:lnTo>
                    <a:pt x="5422" y="5290"/>
                  </a:lnTo>
                  <a:lnTo>
                    <a:pt x="5620" y="5323"/>
                  </a:lnTo>
                  <a:lnTo>
                    <a:pt x="5817" y="5353"/>
                  </a:lnTo>
                  <a:lnTo>
                    <a:pt x="6016" y="5380"/>
                  </a:lnTo>
                  <a:lnTo>
                    <a:pt x="6410" y="5431"/>
                  </a:lnTo>
                  <a:lnTo>
                    <a:pt x="6805" y="5480"/>
                  </a:lnTo>
                  <a:lnTo>
                    <a:pt x="7003" y="5507"/>
                  </a:lnTo>
                  <a:lnTo>
                    <a:pt x="7201" y="5536"/>
                  </a:lnTo>
                  <a:lnTo>
                    <a:pt x="7398" y="5568"/>
                  </a:lnTo>
                  <a:lnTo>
                    <a:pt x="7596" y="5603"/>
                  </a:lnTo>
                  <a:lnTo>
                    <a:pt x="7793" y="5643"/>
                  </a:lnTo>
                  <a:lnTo>
                    <a:pt x="7991" y="5688"/>
                  </a:lnTo>
                  <a:lnTo>
                    <a:pt x="8188" y="5739"/>
                  </a:lnTo>
                  <a:lnTo>
                    <a:pt x="8385" y="5798"/>
                  </a:lnTo>
                  <a:lnTo>
                    <a:pt x="8584" y="5864"/>
                  </a:lnTo>
                  <a:lnTo>
                    <a:pt x="8781" y="5939"/>
                  </a:lnTo>
                  <a:lnTo>
                    <a:pt x="8979" y="6023"/>
                  </a:lnTo>
                  <a:lnTo>
                    <a:pt x="9176" y="6116"/>
                  </a:lnTo>
                  <a:lnTo>
                    <a:pt x="9373" y="6221"/>
                  </a:lnTo>
                  <a:lnTo>
                    <a:pt x="9571" y="6337"/>
                  </a:lnTo>
                  <a:lnTo>
                    <a:pt x="9769" y="6466"/>
                  </a:lnTo>
                  <a:lnTo>
                    <a:pt x="9967" y="6608"/>
                  </a:lnTo>
                  <a:lnTo>
                    <a:pt x="10164" y="6765"/>
                  </a:lnTo>
                  <a:lnTo>
                    <a:pt x="10361" y="6935"/>
                  </a:lnTo>
                  <a:lnTo>
                    <a:pt x="10559" y="7122"/>
                  </a:lnTo>
                  <a:lnTo>
                    <a:pt x="10756" y="7324"/>
                  </a:lnTo>
                  <a:lnTo>
                    <a:pt x="8378" y="13292"/>
                  </a:lnTo>
                  <a:close/>
                  <a:moveTo>
                    <a:pt x="10402" y="369"/>
                  </a:moveTo>
                  <a:lnTo>
                    <a:pt x="10379" y="347"/>
                  </a:lnTo>
                  <a:lnTo>
                    <a:pt x="10356" y="326"/>
                  </a:lnTo>
                  <a:lnTo>
                    <a:pt x="10333" y="305"/>
                  </a:lnTo>
                  <a:lnTo>
                    <a:pt x="10310" y="286"/>
                  </a:lnTo>
                  <a:lnTo>
                    <a:pt x="10286" y="266"/>
                  </a:lnTo>
                  <a:lnTo>
                    <a:pt x="10261" y="247"/>
                  </a:lnTo>
                  <a:lnTo>
                    <a:pt x="10235" y="229"/>
                  </a:lnTo>
                  <a:lnTo>
                    <a:pt x="10210" y="211"/>
                  </a:lnTo>
                  <a:lnTo>
                    <a:pt x="10184" y="195"/>
                  </a:lnTo>
                  <a:lnTo>
                    <a:pt x="10158" y="179"/>
                  </a:lnTo>
                  <a:lnTo>
                    <a:pt x="10132" y="163"/>
                  </a:lnTo>
                  <a:lnTo>
                    <a:pt x="10105" y="148"/>
                  </a:lnTo>
                  <a:lnTo>
                    <a:pt x="10077" y="133"/>
                  </a:lnTo>
                  <a:lnTo>
                    <a:pt x="10050" y="120"/>
                  </a:lnTo>
                  <a:lnTo>
                    <a:pt x="10022" y="108"/>
                  </a:lnTo>
                  <a:lnTo>
                    <a:pt x="9994" y="96"/>
                  </a:lnTo>
                  <a:lnTo>
                    <a:pt x="9966" y="84"/>
                  </a:lnTo>
                  <a:lnTo>
                    <a:pt x="9938" y="74"/>
                  </a:lnTo>
                  <a:lnTo>
                    <a:pt x="9908" y="64"/>
                  </a:lnTo>
                  <a:lnTo>
                    <a:pt x="9879" y="55"/>
                  </a:lnTo>
                  <a:lnTo>
                    <a:pt x="9850" y="46"/>
                  </a:lnTo>
                  <a:lnTo>
                    <a:pt x="9820" y="38"/>
                  </a:lnTo>
                  <a:lnTo>
                    <a:pt x="9791" y="31"/>
                  </a:lnTo>
                  <a:lnTo>
                    <a:pt x="9761" y="25"/>
                  </a:lnTo>
                  <a:lnTo>
                    <a:pt x="9730" y="19"/>
                  </a:lnTo>
                  <a:lnTo>
                    <a:pt x="9699" y="14"/>
                  </a:lnTo>
                  <a:lnTo>
                    <a:pt x="9669" y="9"/>
                  </a:lnTo>
                  <a:lnTo>
                    <a:pt x="9638" y="6"/>
                  </a:lnTo>
                  <a:lnTo>
                    <a:pt x="9607" y="3"/>
                  </a:lnTo>
                  <a:lnTo>
                    <a:pt x="9577" y="2"/>
                  </a:lnTo>
                  <a:lnTo>
                    <a:pt x="9544" y="0"/>
                  </a:lnTo>
                  <a:lnTo>
                    <a:pt x="9513" y="0"/>
                  </a:lnTo>
                  <a:lnTo>
                    <a:pt x="9482" y="0"/>
                  </a:lnTo>
                  <a:lnTo>
                    <a:pt x="9451" y="2"/>
                  </a:lnTo>
                  <a:lnTo>
                    <a:pt x="9420" y="3"/>
                  </a:lnTo>
                  <a:lnTo>
                    <a:pt x="9388" y="6"/>
                  </a:lnTo>
                  <a:lnTo>
                    <a:pt x="9357" y="9"/>
                  </a:lnTo>
                  <a:lnTo>
                    <a:pt x="9327" y="14"/>
                  </a:lnTo>
                  <a:lnTo>
                    <a:pt x="9297" y="19"/>
                  </a:lnTo>
                  <a:lnTo>
                    <a:pt x="9266" y="25"/>
                  </a:lnTo>
                  <a:lnTo>
                    <a:pt x="9236" y="31"/>
                  </a:lnTo>
                  <a:lnTo>
                    <a:pt x="9206" y="38"/>
                  </a:lnTo>
                  <a:lnTo>
                    <a:pt x="9176" y="46"/>
                  </a:lnTo>
                  <a:lnTo>
                    <a:pt x="9147" y="55"/>
                  </a:lnTo>
                  <a:lnTo>
                    <a:pt x="9118" y="64"/>
                  </a:lnTo>
                  <a:lnTo>
                    <a:pt x="9089" y="74"/>
                  </a:lnTo>
                  <a:lnTo>
                    <a:pt x="9060" y="84"/>
                  </a:lnTo>
                  <a:lnTo>
                    <a:pt x="9031" y="96"/>
                  </a:lnTo>
                  <a:lnTo>
                    <a:pt x="9003" y="108"/>
                  </a:lnTo>
                  <a:lnTo>
                    <a:pt x="8976" y="120"/>
                  </a:lnTo>
                  <a:lnTo>
                    <a:pt x="8948" y="134"/>
                  </a:lnTo>
                  <a:lnTo>
                    <a:pt x="8921" y="149"/>
                  </a:lnTo>
                  <a:lnTo>
                    <a:pt x="8894" y="163"/>
                  </a:lnTo>
                  <a:lnTo>
                    <a:pt x="8867" y="179"/>
                  </a:lnTo>
                  <a:lnTo>
                    <a:pt x="8841" y="195"/>
                  </a:lnTo>
                  <a:lnTo>
                    <a:pt x="8816" y="211"/>
                  </a:lnTo>
                  <a:lnTo>
                    <a:pt x="8790" y="229"/>
                  </a:lnTo>
                  <a:lnTo>
                    <a:pt x="8766" y="247"/>
                  </a:lnTo>
                  <a:lnTo>
                    <a:pt x="8741" y="267"/>
                  </a:lnTo>
                  <a:lnTo>
                    <a:pt x="8716" y="286"/>
                  </a:lnTo>
                  <a:lnTo>
                    <a:pt x="8692" y="306"/>
                  </a:lnTo>
                  <a:lnTo>
                    <a:pt x="8669" y="326"/>
                  </a:lnTo>
                  <a:lnTo>
                    <a:pt x="8646" y="348"/>
                  </a:lnTo>
                  <a:lnTo>
                    <a:pt x="8624" y="369"/>
                  </a:lnTo>
                  <a:lnTo>
                    <a:pt x="7914" y="1081"/>
                  </a:lnTo>
                  <a:lnTo>
                    <a:pt x="7892" y="1104"/>
                  </a:lnTo>
                  <a:lnTo>
                    <a:pt x="7870" y="1128"/>
                  </a:lnTo>
                  <a:lnTo>
                    <a:pt x="7850" y="1151"/>
                  </a:lnTo>
                  <a:lnTo>
                    <a:pt x="7829" y="1174"/>
                  </a:lnTo>
                  <a:lnTo>
                    <a:pt x="7810" y="1199"/>
                  </a:lnTo>
                  <a:lnTo>
                    <a:pt x="7792" y="1223"/>
                  </a:lnTo>
                  <a:lnTo>
                    <a:pt x="7773" y="1249"/>
                  </a:lnTo>
                  <a:lnTo>
                    <a:pt x="7756" y="1274"/>
                  </a:lnTo>
                  <a:lnTo>
                    <a:pt x="7739" y="1300"/>
                  </a:lnTo>
                  <a:lnTo>
                    <a:pt x="7723" y="1326"/>
                  </a:lnTo>
                  <a:lnTo>
                    <a:pt x="7707" y="1352"/>
                  </a:lnTo>
                  <a:lnTo>
                    <a:pt x="7692" y="1380"/>
                  </a:lnTo>
                  <a:lnTo>
                    <a:pt x="7678" y="1407"/>
                  </a:lnTo>
                  <a:lnTo>
                    <a:pt x="7665" y="1434"/>
                  </a:lnTo>
                  <a:lnTo>
                    <a:pt x="7652" y="1462"/>
                  </a:lnTo>
                  <a:lnTo>
                    <a:pt x="7640" y="1491"/>
                  </a:lnTo>
                  <a:lnTo>
                    <a:pt x="7629" y="1519"/>
                  </a:lnTo>
                  <a:lnTo>
                    <a:pt x="7618" y="1547"/>
                  </a:lnTo>
                  <a:lnTo>
                    <a:pt x="7608" y="1576"/>
                  </a:lnTo>
                  <a:lnTo>
                    <a:pt x="7599" y="1606"/>
                  </a:lnTo>
                  <a:lnTo>
                    <a:pt x="7591" y="1636"/>
                  </a:lnTo>
                  <a:lnTo>
                    <a:pt x="7583" y="1665"/>
                  </a:lnTo>
                  <a:lnTo>
                    <a:pt x="7576" y="1695"/>
                  </a:lnTo>
                  <a:lnTo>
                    <a:pt x="7569" y="1725"/>
                  </a:lnTo>
                  <a:lnTo>
                    <a:pt x="7564" y="1756"/>
                  </a:lnTo>
                  <a:lnTo>
                    <a:pt x="7559" y="1786"/>
                  </a:lnTo>
                  <a:lnTo>
                    <a:pt x="7555" y="1817"/>
                  </a:lnTo>
                  <a:lnTo>
                    <a:pt x="7551" y="1848"/>
                  </a:lnTo>
                  <a:lnTo>
                    <a:pt x="7549" y="1879"/>
                  </a:lnTo>
                  <a:lnTo>
                    <a:pt x="7547" y="1911"/>
                  </a:lnTo>
                  <a:lnTo>
                    <a:pt x="7546" y="1942"/>
                  </a:lnTo>
                  <a:lnTo>
                    <a:pt x="7545" y="1974"/>
                  </a:lnTo>
                  <a:lnTo>
                    <a:pt x="7546" y="2018"/>
                  </a:lnTo>
                  <a:lnTo>
                    <a:pt x="7548" y="2062"/>
                  </a:lnTo>
                  <a:lnTo>
                    <a:pt x="7552" y="2106"/>
                  </a:lnTo>
                  <a:lnTo>
                    <a:pt x="7557" y="2150"/>
                  </a:lnTo>
                  <a:lnTo>
                    <a:pt x="7564" y="2192"/>
                  </a:lnTo>
                  <a:lnTo>
                    <a:pt x="7572" y="2236"/>
                  </a:lnTo>
                  <a:lnTo>
                    <a:pt x="7582" y="2278"/>
                  </a:lnTo>
                  <a:lnTo>
                    <a:pt x="7593" y="2319"/>
                  </a:lnTo>
                  <a:lnTo>
                    <a:pt x="7605" y="2361"/>
                  </a:lnTo>
                  <a:lnTo>
                    <a:pt x="7619" y="2402"/>
                  </a:lnTo>
                  <a:lnTo>
                    <a:pt x="7634" y="2442"/>
                  </a:lnTo>
                  <a:lnTo>
                    <a:pt x="7651" y="2483"/>
                  </a:lnTo>
                  <a:lnTo>
                    <a:pt x="7669" y="2522"/>
                  </a:lnTo>
                  <a:lnTo>
                    <a:pt x="7688" y="2560"/>
                  </a:lnTo>
                  <a:lnTo>
                    <a:pt x="7710" y="2599"/>
                  </a:lnTo>
                  <a:lnTo>
                    <a:pt x="7732" y="2635"/>
                  </a:lnTo>
                  <a:lnTo>
                    <a:pt x="902" y="5377"/>
                  </a:lnTo>
                  <a:lnTo>
                    <a:pt x="860" y="5397"/>
                  </a:lnTo>
                  <a:lnTo>
                    <a:pt x="819" y="5418"/>
                  </a:lnTo>
                  <a:lnTo>
                    <a:pt x="778" y="5440"/>
                  </a:lnTo>
                  <a:lnTo>
                    <a:pt x="737" y="5462"/>
                  </a:lnTo>
                  <a:lnTo>
                    <a:pt x="699" y="5486"/>
                  </a:lnTo>
                  <a:lnTo>
                    <a:pt x="660" y="5511"/>
                  </a:lnTo>
                  <a:lnTo>
                    <a:pt x="623" y="5539"/>
                  </a:lnTo>
                  <a:lnTo>
                    <a:pt x="586" y="5566"/>
                  </a:lnTo>
                  <a:lnTo>
                    <a:pt x="550" y="5594"/>
                  </a:lnTo>
                  <a:lnTo>
                    <a:pt x="516" y="5623"/>
                  </a:lnTo>
                  <a:lnTo>
                    <a:pt x="482" y="5655"/>
                  </a:lnTo>
                  <a:lnTo>
                    <a:pt x="450" y="5686"/>
                  </a:lnTo>
                  <a:lnTo>
                    <a:pt x="417" y="5718"/>
                  </a:lnTo>
                  <a:lnTo>
                    <a:pt x="386" y="5751"/>
                  </a:lnTo>
                  <a:lnTo>
                    <a:pt x="357" y="5786"/>
                  </a:lnTo>
                  <a:lnTo>
                    <a:pt x="328" y="5821"/>
                  </a:lnTo>
                  <a:lnTo>
                    <a:pt x="301" y="5857"/>
                  </a:lnTo>
                  <a:lnTo>
                    <a:pt x="274" y="5894"/>
                  </a:lnTo>
                  <a:lnTo>
                    <a:pt x="248" y="5931"/>
                  </a:lnTo>
                  <a:lnTo>
                    <a:pt x="224" y="5969"/>
                  </a:lnTo>
                  <a:lnTo>
                    <a:pt x="200" y="6009"/>
                  </a:lnTo>
                  <a:lnTo>
                    <a:pt x="179" y="6049"/>
                  </a:lnTo>
                  <a:lnTo>
                    <a:pt x="158" y="6089"/>
                  </a:lnTo>
                  <a:lnTo>
                    <a:pt x="138" y="6131"/>
                  </a:lnTo>
                  <a:lnTo>
                    <a:pt x="120" y="6172"/>
                  </a:lnTo>
                  <a:lnTo>
                    <a:pt x="103" y="6214"/>
                  </a:lnTo>
                  <a:lnTo>
                    <a:pt x="87" y="6258"/>
                  </a:lnTo>
                  <a:lnTo>
                    <a:pt x="71" y="6301"/>
                  </a:lnTo>
                  <a:lnTo>
                    <a:pt x="58" y="6345"/>
                  </a:lnTo>
                  <a:lnTo>
                    <a:pt x="46" y="6390"/>
                  </a:lnTo>
                  <a:lnTo>
                    <a:pt x="36" y="6435"/>
                  </a:lnTo>
                  <a:lnTo>
                    <a:pt x="26" y="6481"/>
                  </a:lnTo>
                  <a:lnTo>
                    <a:pt x="18" y="6527"/>
                  </a:lnTo>
                  <a:lnTo>
                    <a:pt x="12" y="6573"/>
                  </a:lnTo>
                  <a:lnTo>
                    <a:pt x="7" y="6620"/>
                  </a:lnTo>
                  <a:lnTo>
                    <a:pt x="3" y="6666"/>
                  </a:lnTo>
                  <a:lnTo>
                    <a:pt x="1" y="6712"/>
                  </a:lnTo>
                  <a:lnTo>
                    <a:pt x="0" y="6759"/>
                  </a:lnTo>
                  <a:lnTo>
                    <a:pt x="1" y="6804"/>
                  </a:lnTo>
                  <a:lnTo>
                    <a:pt x="3" y="6850"/>
                  </a:lnTo>
                  <a:lnTo>
                    <a:pt x="6" y="6896"/>
                  </a:lnTo>
                  <a:lnTo>
                    <a:pt x="11" y="6941"/>
                  </a:lnTo>
                  <a:lnTo>
                    <a:pt x="17" y="6987"/>
                  </a:lnTo>
                  <a:lnTo>
                    <a:pt x="24" y="7032"/>
                  </a:lnTo>
                  <a:lnTo>
                    <a:pt x="33" y="7076"/>
                  </a:lnTo>
                  <a:lnTo>
                    <a:pt x="43" y="7121"/>
                  </a:lnTo>
                  <a:lnTo>
                    <a:pt x="55" y="7165"/>
                  </a:lnTo>
                  <a:lnTo>
                    <a:pt x="67" y="7209"/>
                  </a:lnTo>
                  <a:lnTo>
                    <a:pt x="81" y="7253"/>
                  </a:lnTo>
                  <a:lnTo>
                    <a:pt x="98" y="7295"/>
                  </a:lnTo>
                  <a:lnTo>
                    <a:pt x="114" y="7337"/>
                  </a:lnTo>
                  <a:lnTo>
                    <a:pt x="132" y="7380"/>
                  </a:lnTo>
                  <a:lnTo>
                    <a:pt x="152" y="7421"/>
                  </a:lnTo>
                  <a:lnTo>
                    <a:pt x="172" y="7462"/>
                  </a:lnTo>
                  <a:lnTo>
                    <a:pt x="194" y="7503"/>
                  </a:lnTo>
                  <a:lnTo>
                    <a:pt x="217" y="7542"/>
                  </a:lnTo>
                  <a:lnTo>
                    <a:pt x="241" y="7581"/>
                  </a:lnTo>
                  <a:lnTo>
                    <a:pt x="268" y="7620"/>
                  </a:lnTo>
                  <a:lnTo>
                    <a:pt x="294" y="7658"/>
                  </a:lnTo>
                  <a:lnTo>
                    <a:pt x="322" y="7695"/>
                  </a:lnTo>
                  <a:lnTo>
                    <a:pt x="351" y="7732"/>
                  </a:lnTo>
                  <a:lnTo>
                    <a:pt x="382" y="7767"/>
                  </a:lnTo>
                  <a:lnTo>
                    <a:pt x="413" y="7801"/>
                  </a:lnTo>
                  <a:lnTo>
                    <a:pt x="447" y="7835"/>
                  </a:lnTo>
                  <a:lnTo>
                    <a:pt x="6844" y="14177"/>
                  </a:lnTo>
                  <a:lnTo>
                    <a:pt x="6871" y="14203"/>
                  </a:lnTo>
                  <a:lnTo>
                    <a:pt x="6897" y="14228"/>
                  </a:lnTo>
                  <a:lnTo>
                    <a:pt x="6924" y="14252"/>
                  </a:lnTo>
                  <a:lnTo>
                    <a:pt x="6952" y="14275"/>
                  </a:lnTo>
                  <a:lnTo>
                    <a:pt x="6979" y="14298"/>
                  </a:lnTo>
                  <a:lnTo>
                    <a:pt x="7008" y="14320"/>
                  </a:lnTo>
                  <a:lnTo>
                    <a:pt x="7038" y="14341"/>
                  </a:lnTo>
                  <a:lnTo>
                    <a:pt x="7067" y="14362"/>
                  </a:lnTo>
                  <a:lnTo>
                    <a:pt x="7097" y="14381"/>
                  </a:lnTo>
                  <a:lnTo>
                    <a:pt x="7127" y="14400"/>
                  </a:lnTo>
                  <a:lnTo>
                    <a:pt x="7157" y="14418"/>
                  </a:lnTo>
                  <a:lnTo>
                    <a:pt x="7188" y="14436"/>
                  </a:lnTo>
                  <a:lnTo>
                    <a:pt x="7221" y="14453"/>
                  </a:lnTo>
                  <a:lnTo>
                    <a:pt x="7252" y="14469"/>
                  </a:lnTo>
                  <a:lnTo>
                    <a:pt x="7284" y="14484"/>
                  </a:lnTo>
                  <a:lnTo>
                    <a:pt x="7316" y="14499"/>
                  </a:lnTo>
                  <a:lnTo>
                    <a:pt x="7349" y="14512"/>
                  </a:lnTo>
                  <a:lnTo>
                    <a:pt x="7383" y="14525"/>
                  </a:lnTo>
                  <a:lnTo>
                    <a:pt x="7416" y="14537"/>
                  </a:lnTo>
                  <a:lnTo>
                    <a:pt x="7450" y="14548"/>
                  </a:lnTo>
                  <a:lnTo>
                    <a:pt x="7484" y="14558"/>
                  </a:lnTo>
                  <a:lnTo>
                    <a:pt x="7518" y="14569"/>
                  </a:lnTo>
                  <a:lnTo>
                    <a:pt x="7553" y="14578"/>
                  </a:lnTo>
                  <a:lnTo>
                    <a:pt x="7588" y="14586"/>
                  </a:lnTo>
                  <a:lnTo>
                    <a:pt x="7623" y="14593"/>
                  </a:lnTo>
                  <a:lnTo>
                    <a:pt x="7657" y="14599"/>
                  </a:lnTo>
                  <a:lnTo>
                    <a:pt x="7693" y="14605"/>
                  </a:lnTo>
                  <a:lnTo>
                    <a:pt x="7729" y="14609"/>
                  </a:lnTo>
                  <a:lnTo>
                    <a:pt x="7765" y="14613"/>
                  </a:lnTo>
                  <a:lnTo>
                    <a:pt x="7800" y="14616"/>
                  </a:lnTo>
                  <a:lnTo>
                    <a:pt x="7836" y="14618"/>
                  </a:lnTo>
                  <a:lnTo>
                    <a:pt x="7872" y="14619"/>
                  </a:lnTo>
                  <a:lnTo>
                    <a:pt x="7882" y="14620"/>
                  </a:lnTo>
                  <a:lnTo>
                    <a:pt x="7892" y="14620"/>
                  </a:lnTo>
                  <a:lnTo>
                    <a:pt x="7903" y="14620"/>
                  </a:lnTo>
                  <a:lnTo>
                    <a:pt x="7911" y="14620"/>
                  </a:lnTo>
                  <a:lnTo>
                    <a:pt x="7949" y="14619"/>
                  </a:lnTo>
                  <a:lnTo>
                    <a:pt x="7987" y="14618"/>
                  </a:lnTo>
                  <a:lnTo>
                    <a:pt x="8025" y="14616"/>
                  </a:lnTo>
                  <a:lnTo>
                    <a:pt x="8065" y="14612"/>
                  </a:lnTo>
                  <a:lnTo>
                    <a:pt x="8103" y="14608"/>
                  </a:lnTo>
                  <a:lnTo>
                    <a:pt x="8141" y="14602"/>
                  </a:lnTo>
                  <a:lnTo>
                    <a:pt x="8179" y="14596"/>
                  </a:lnTo>
                  <a:lnTo>
                    <a:pt x="8219" y="14589"/>
                  </a:lnTo>
                  <a:lnTo>
                    <a:pt x="8265" y="14578"/>
                  </a:lnTo>
                  <a:lnTo>
                    <a:pt x="8311" y="14566"/>
                  </a:lnTo>
                  <a:lnTo>
                    <a:pt x="8356" y="14552"/>
                  </a:lnTo>
                  <a:lnTo>
                    <a:pt x="8401" y="14538"/>
                  </a:lnTo>
                  <a:lnTo>
                    <a:pt x="8445" y="14522"/>
                  </a:lnTo>
                  <a:lnTo>
                    <a:pt x="8489" y="14505"/>
                  </a:lnTo>
                  <a:lnTo>
                    <a:pt x="8531" y="14487"/>
                  </a:lnTo>
                  <a:lnTo>
                    <a:pt x="8574" y="14467"/>
                  </a:lnTo>
                  <a:lnTo>
                    <a:pt x="8616" y="14446"/>
                  </a:lnTo>
                  <a:lnTo>
                    <a:pt x="8656" y="14423"/>
                  </a:lnTo>
                  <a:lnTo>
                    <a:pt x="8696" y="14400"/>
                  </a:lnTo>
                  <a:lnTo>
                    <a:pt x="8736" y="14375"/>
                  </a:lnTo>
                  <a:lnTo>
                    <a:pt x="8774" y="14350"/>
                  </a:lnTo>
                  <a:lnTo>
                    <a:pt x="8811" y="14323"/>
                  </a:lnTo>
                  <a:lnTo>
                    <a:pt x="8847" y="14294"/>
                  </a:lnTo>
                  <a:lnTo>
                    <a:pt x="8883" y="14265"/>
                  </a:lnTo>
                  <a:lnTo>
                    <a:pt x="8918" y="14235"/>
                  </a:lnTo>
                  <a:lnTo>
                    <a:pt x="8952" y="14204"/>
                  </a:lnTo>
                  <a:lnTo>
                    <a:pt x="8985" y="14171"/>
                  </a:lnTo>
                  <a:lnTo>
                    <a:pt x="9017" y="14138"/>
                  </a:lnTo>
                  <a:lnTo>
                    <a:pt x="9047" y="14104"/>
                  </a:lnTo>
                  <a:lnTo>
                    <a:pt x="9078" y="14068"/>
                  </a:lnTo>
                  <a:lnTo>
                    <a:pt x="9106" y="14032"/>
                  </a:lnTo>
                  <a:lnTo>
                    <a:pt x="9134" y="13995"/>
                  </a:lnTo>
                  <a:lnTo>
                    <a:pt x="9160" y="13957"/>
                  </a:lnTo>
                  <a:lnTo>
                    <a:pt x="9186" y="13918"/>
                  </a:lnTo>
                  <a:lnTo>
                    <a:pt x="9210" y="13878"/>
                  </a:lnTo>
                  <a:lnTo>
                    <a:pt x="9232" y="13838"/>
                  </a:lnTo>
                  <a:lnTo>
                    <a:pt x="9255" y="13796"/>
                  </a:lnTo>
                  <a:lnTo>
                    <a:pt x="9276" y="13754"/>
                  </a:lnTo>
                  <a:lnTo>
                    <a:pt x="9295" y="13711"/>
                  </a:lnTo>
                  <a:lnTo>
                    <a:pt x="9313" y="13666"/>
                  </a:lnTo>
                  <a:lnTo>
                    <a:pt x="12000" y="6923"/>
                  </a:lnTo>
                  <a:lnTo>
                    <a:pt x="12038" y="6948"/>
                  </a:lnTo>
                  <a:lnTo>
                    <a:pt x="12077" y="6970"/>
                  </a:lnTo>
                  <a:lnTo>
                    <a:pt x="12118" y="6993"/>
                  </a:lnTo>
                  <a:lnTo>
                    <a:pt x="12158" y="7012"/>
                  </a:lnTo>
                  <a:lnTo>
                    <a:pt x="12199" y="7031"/>
                  </a:lnTo>
                  <a:lnTo>
                    <a:pt x="12241" y="7047"/>
                  </a:lnTo>
                  <a:lnTo>
                    <a:pt x="12284" y="7063"/>
                  </a:lnTo>
                  <a:lnTo>
                    <a:pt x="12327" y="7076"/>
                  </a:lnTo>
                  <a:lnTo>
                    <a:pt x="12370" y="7088"/>
                  </a:lnTo>
                  <a:lnTo>
                    <a:pt x="12414" y="7099"/>
                  </a:lnTo>
                  <a:lnTo>
                    <a:pt x="12459" y="7109"/>
                  </a:lnTo>
                  <a:lnTo>
                    <a:pt x="12504" y="7116"/>
                  </a:lnTo>
                  <a:lnTo>
                    <a:pt x="12549" y="7122"/>
                  </a:lnTo>
                  <a:lnTo>
                    <a:pt x="12595" y="7126"/>
                  </a:lnTo>
                  <a:lnTo>
                    <a:pt x="12642" y="7129"/>
                  </a:lnTo>
                  <a:lnTo>
                    <a:pt x="12688" y="7130"/>
                  </a:lnTo>
                  <a:lnTo>
                    <a:pt x="12719" y="7129"/>
                  </a:lnTo>
                  <a:lnTo>
                    <a:pt x="12750" y="7128"/>
                  </a:lnTo>
                  <a:lnTo>
                    <a:pt x="12781" y="7126"/>
                  </a:lnTo>
                  <a:lnTo>
                    <a:pt x="12813" y="7123"/>
                  </a:lnTo>
                  <a:lnTo>
                    <a:pt x="12844" y="7120"/>
                  </a:lnTo>
                  <a:lnTo>
                    <a:pt x="12874" y="7116"/>
                  </a:lnTo>
                  <a:lnTo>
                    <a:pt x="12905" y="7111"/>
                  </a:lnTo>
                  <a:lnTo>
                    <a:pt x="12935" y="7105"/>
                  </a:lnTo>
                  <a:lnTo>
                    <a:pt x="12966" y="7098"/>
                  </a:lnTo>
                  <a:lnTo>
                    <a:pt x="12995" y="7091"/>
                  </a:lnTo>
                  <a:lnTo>
                    <a:pt x="13025" y="7083"/>
                  </a:lnTo>
                  <a:lnTo>
                    <a:pt x="13054" y="7075"/>
                  </a:lnTo>
                  <a:lnTo>
                    <a:pt x="13083" y="7066"/>
                  </a:lnTo>
                  <a:lnTo>
                    <a:pt x="13112" y="7056"/>
                  </a:lnTo>
                  <a:lnTo>
                    <a:pt x="13141" y="7045"/>
                  </a:lnTo>
                  <a:lnTo>
                    <a:pt x="13170" y="7034"/>
                  </a:lnTo>
                  <a:lnTo>
                    <a:pt x="13198" y="7022"/>
                  </a:lnTo>
                  <a:lnTo>
                    <a:pt x="13225" y="7009"/>
                  </a:lnTo>
                  <a:lnTo>
                    <a:pt x="13253" y="6996"/>
                  </a:lnTo>
                  <a:lnTo>
                    <a:pt x="13280" y="6981"/>
                  </a:lnTo>
                  <a:lnTo>
                    <a:pt x="13307" y="6966"/>
                  </a:lnTo>
                  <a:lnTo>
                    <a:pt x="13334" y="6950"/>
                  </a:lnTo>
                  <a:lnTo>
                    <a:pt x="13360" y="6934"/>
                  </a:lnTo>
                  <a:lnTo>
                    <a:pt x="13385" y="6918"/>
                  </a:lnTo>
                  <a:lnTo>
                    <a:pt x="13410" y="6900"/>
                  </a:lnTo>
                  <a:lnTo>
                    <a:pt x="13435" y="6882"/>
                  </a:lnTo>
                  <a:lnTo>
                    <a:pt x="13460" y="6863"/>
                  </a:lnTo>
                  <a:lnTo>
                    <a:pt x="13485" y="6843"/>
                  </a:lnTo>
                  <a:lnTo>
                    <a:pt x="13508" y="6823"/>
                  </a:lnTo>
                  <a:lnTo>
                    <a:pt x="13532" y="6803"/>
                  </a:lnTo>
                  <a:lnTo>
                    <a:pt x="13554" y="6781"/>
                  </a:lnTo>
                  <a:lnTo>
                    <a:pt x="13577" y="6759"/>
                  </a:lnTo>
                  <a:lnTo>
                    <a:pt x="14285" y="6050"/>
                  </a:lnTo>
                  <a:lnTo>
                    <a:pt x="14307" y="6028"/>
                  </a:lnTo>
                  <a:lnTo>
                    <a:pt x="14329" y="6005"/>
                  </a:lnTo>
                  <a:lnTo>
                    <a:pt x="14350" y="5980"/>
                  </a:lnTo>
                  <a:lnTo>
                    <a:pt x="14370" y="5957"/>
                  </a:lnTo>
                  <a:lnTo>
                    <a:pt x="14389" y="5932"/>
                  </a:lnTo>
                  <a:lnTo>
                    <a:pt x="14408" y="5908"/>
                  </a:lnTo>
                  <a:lnTo>
                    <a:pt x="14426" y="5883"/>
                  </a:lnTo>
                  <a:lnTo>
                    <a:pt x="14444" y="5857"/>
                  </a:lnTo>
                  <a:lnTo>
                    <a:pt x="14460" y="5831"/>
                  </a:lnTo>
                  <a:lnTo>
                    <a:pt x="14477" y="5805"/>
                  </a:lnTo>
                  <a:lnTo>
                    <a:pt x="14493" y="5778"/>
                  </a:lnTo>
                  <a:lnTo>
                    <a:pt x="14508" y="5751"/>
                  </a:lnTo>
                  <a:lnTo>
                    <a:pt x="14522" y="5724"/>
                  </a:lnTo>
                  <a:lnTo>
                    <a:pt x="14535" y="5696"/>
                  </a:lnTo>
                  <a:lnTo>
                    <a:pt x="14548" y="5668"/>
                  </a:lnTo>
                  <a:lnTo>
                    <a:pt x="14560" y="5640"/>
                  </a:lnTo>
                  <a:lnTo>
                    <a:pt x="14572" y="5611"/>
                  </a:lnTo>
                  <a:lnTo>
                    <a:pt x="14582" y="5583"/>
                  </a:lnTo>
                  <a:lnTo>
                    <a:pt x="14592" y="5554"/>
                  </a:lnTo>
                  <a:lnTo>
                    <a:pt x="14602" y="5525"/>
                  </a:lnTo>
                  <a:lnTo>
                    <a:pt x="14610" y="5494"/>
                  </a:lnTo>
                  <a:lnTo>
                    <a:pt x="14618" y="5465"/>
                  </a:lnTo>
                  <a:lnTo>
                    <a:pt x="14625" y="5435"/>
                  </a:lnTo>
                  <a:lnTo>
                    <a:pt x="14631" y="5405"/>
                  </a:lnTo>
                  <a:lnTo>
                    <a:pt x="14637" y="5373"/>
                  </a:lnTo>
                  <a:lnTo>
                    <a:pt x="14642" y="5343"/>
                  </a:lnTo>
                  <a:lnTo>
                    <a:pt x="14646" y="5312"/>
                  </a:lnTo>
                  <a:lnTo>
                    <a:pt x="14649" y="5282"/>
                  </a:lnTo>
                  <a:lnTo>
                    <a:pt x="14652" y="5250"/>
                  </a:lnTo>
                  <a:lnTo>
                    <a:pt x="14654" y="5219"/>
                  </a:lnTo>
                  <a:lnTo>
                    <a:pt x="14656" y="5187"/>
                  </a:lnTo>
                  <a:lnTo>
                    <a:pt x="14656" y="5156"/>
                  </a:lnTo>
                  <a:lnTo>
                    <a:pt x="14656" y="5124"/>
                  </a:lnTo>
                  <a:lnTo>
                    <a:pt x="14654" y="5092"/>
                  </a:lnTo>
                  <a:lnTo>
                    <a:pt x="14652" y="5061"/>
                  </a:lnTo>
                  <a:lnTo>
                    <a:pt x="14649" y="5030"/>
                  </a:lnTo>
                  <a:lnTo>
                    <a:pt x="14646" y="4999"/>
                  </a:lnTo>
                  <a:lnTo>
                    <a:pt x="14642" y="4968"/>
                  </a:lnTo>
                  <a:lnTo>
                    <a:pt x="14637" y="4938"/>
                  </a:lnTo>
                  <a:lnTo>
                    <a:pt x="14631" y="4908"/>
                  </a:lnTo>
                  <a:lnTo>
                    <a:pt x="14625" y="4877"/>
                  </a:lnTo>
                  <a:lnTo>
                    <a:pt x="14618" y="4847"/>
                  </a:lnTo>
                  <a:lnTo>
                    <a:pt x="14610" y="4817"/>
                  </a:lnTo>
                  <a:lnTo>
                    <a:pt x="14602" y="4788"/>
                  </a:lnTo>
                  <a:lnTo>
                    <a:pt x="14592" y="4758"/>
                  </a:lnTo>
                  <a:lnTo>
                    <a:pt x="14583" y="4729"/>
                  </a:lnTo>
                  <a:lnTo>
                    <a:pt x="14572" y="4701"/>
                  </a:lnTo>
                  <a:lnTo>
                    <a:pt x="14561" y="4672"/>
                  </a:lnTo>
                  <a:lnTo>
                    <a:pt x="14549" y="4643"/>
                  </a:lnTo>
                  <a:lnTo>
                    <a:pt x="14536" y="4616"/>
                  </a:lnTo>
                  <a:lnTo>
                    <a:pt x="14523" y="4589"/>
                  </a:lnTo>
                  <a:lnTo>
                    <a:pt x="14509" y="4562"/>
                  </a:lnTo>
                  <a:lnTo>
                    <a:pt x="14494" y="4534"/>
                  </a:lnTo>
                  <a:lnTo>
                    <a:pt x="14478" y="4508"/>
                  </a:lnTo>
                  <a:lnTo>
                    <a:pt x="14462" y="4482"/>
                  </a:lnTo>
                  <a:lnTo>
                    <a:pt x="14445" y="4456"/>
                  </a:lnTo>
                  <a:lnTo>
                    <a:pt x="14428" y="4431"/>
                  </a:lnTo>
                  <a:lnTo>
                    <a:pt x="14410" y="4405"/>
                  </a:lnTo>
                  <a:lnTo>
                    <a:pt x="14391" y="4381"/>
                  </a:lnTo>
                  <a:lnTo>
                    <a:pt x="14372" y="4357"/>
                  </a:lnTo>
                  <a:lnTo>
                    <a:pt x="14352" y="4333"/>
                  </a:lnTo>
                  <a:lnTo>
                    <a:pt x="14331" y="4310"/>
                  </a:lnTo>
                  <a:lnTo>
                    <a:pt x="14309" y="4287"/>
                  </a:lnTo>
                  <a:lnTo>
                    <a:pt x="14288" y="4265"/>
                  </a:lnTo>
                  <a:lnTo>
                    <a:pt x="10402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229"/>
            <p:cNvSpPr>
              <a:spLocks noEditPoints="1"/>
            </p:cNvSpPr>
            <p:nvPr/>
          </p:nvSpPr>
          <p:spPr bwMode="auto">
            <a:xfrm>
              <a:off x="7127875" y="4497388"/>
              <a:ext cx="107950" cy="107950"/>
            </a:xfrm>
            <a:custGeom>
              <a:avLst/>
              <a:gdLst>
                <a:gd name="T0" fmla="*/ 1409 w 2514"/>
                <a:gd name="T1" fmla="*/ 519 h 2521"/>
                <a:gd name="T2" fmla="*/ 1584 w 2514"/>
                <a:gd name="T3" fmla="*/ 579 h 2521"/>
                <a:gd name="T4" fmla="*/ 1737 w 2514"/>
                <a:gd name="T5" fmla="*/ 677 h 2521"/>
                <a:gd name="T6" fmla="*/ 1862 w 2514"/>
                <a:gd name="T7" fmla="*/ 808 h 2521"/>
                <a:gd name="T8" fmla="*/ 1952 w 2514"/>
                <a:gd name="T9" fmla="*/ 966 h 2521"/>
                <a:gd name="T10" fmla="*/ 2002 w 2514"/>
                <a:gd name="T11" fmla="*/ 1145 h 2521"/>
                <a:gd name="T12" fmla="*/ 2007 w 2514"/>
                <a:gd name="T13" fmla="*/ 1338 h 2521"/>
                <a:gd name="T14" fmla="*/ 1966 w 2514"/>
                <a:gd name="T15" fmla="*/ 1520 h 2521"/>
                <a:gd name="T16" fmla="*/ 1883 w 2514"/>
                <a:gd name="T17" fmla="*/ 1683 h 2521"/>
                <a:gd name="T18" fmla="*/ 1765 w 2514"/>
                <a:gd name="T19" fmla="*/ 1820 h 2521"/>
                <a:gd name="T20" fmla="*/ 1617 w 2514"/>
                <a:gd name="T21" fmla="*/ 1925 h 2521"/>
                <a:gd name="T22" fmla="*/ 1446 w 2514"/>
                <a:gd name="T23" fmla="*/ 1992 h 2521"/>
                <a:gd name="T24" fmla="*/ 1257 w 2514"/>
                <a:gd name="T25" fmla="*/ 2017 h 2521"/>
                <a:gd name="T26" fmla="*/ 1069 w 2514"/>
                <a:gd name="T27" fmla="*/ 1992 h 2521"/>
                <a:gd name="T28" fmla="*/ 897 w 2514"/>
                <a:gd name="T29" fmla="*/ 1925 h 2521"/>
                <a:gd name="T30" fmla="*/ 750 w 2514"/>
                <a:gd name="T31" fmla="*/ 1820 h 2521"/>
                <a:gd name="T32" fmla="*/ 631 w 2514"/>
                <a:gd name="T33" fmla="*/ 1683 h 2521"/>
                <a:gd name="T34" fmla="*/ 549 w 2514"/>
                <a:gd name="T35" fmla="*/ 1520 h 2521"/>
                <a:gd name="T36" fmla="*/ 507 w 2514"/>
                <a:gd name="T37" fmla="*/ 1338 h 2521"/>
                <a:gd name="T38" fmla="*/ 512 w 2514"/>
                <a:gd name="T39" fmla="*/ 1145 h 2521"/>
                <a:gd name="T40" fmla="*/ 562 w 2514"/>
                <a:gd name="T41" fmla="*/ 966 h 2521"/>
                <a:gd name="T42" fmla="*/ 652 w 2514"/>
                <a:gd name="T43" fmla="*/ 808 h 2521"/>
                <a:gd name="T44" fmla="*/ 777 w 2514"/>
                <a:gd name="T45" fmla="*/ 677 h 2521"/>
                <a:gd name="T46" fmla="*/ 930 w 2514"/>
                <a:gd name="T47" fmla="*/ 579 h 2521"/>
                <a:gd name="T48" fmla="*/ 1105 w 2514"/>
                <a:gd name="T49" fmla="*/ 519 h 2521"/>
                <a:gd name="T50" fmla="*/ 1257 w 2514"/>
                <a:gd name="T51" fmla="*/ 2521 h 2521"/>
                <a:gd name="T52" fmla="*/ 1571 w 2514"/>
                <a:gd name="T53" fmla="*/ 2481 h 2521"/>
                <a:gd name="T54" fmla="*/ 1856 w 2514"/>
                <a:gd name="T55" fmla="*/ 2368 h 2521"/>
                <a:gd name="T56" fmla="*/ 2102 w 2514"/>
                <a:gd name="T57" fmla="*/ 2193 h 2521"/>
                <a:gd name="T58" fmla="*/ 2299 w 2514"/>
                <a:gd name="T59" fmla="*/ 1964 h 2521"/>
                <a:gd name="T60" fmla="*/ 2438 w 2514"/>
                <a:gd name="T61" fmla="*/ 1693 h 2521"/>
                <a:gd name="T62" fmla="*/ 2508 w 2514"/>
                <a:gd name="T63" fmla="*/ 1389 h 2521"/>
                <a:gd name="T64" fmla="*/ 2500 w 2514"/>
                <a:gd name="T65" fmla="*/ 1069 h 2521"/>
                <a:gd name="T66" fmla="*/ 2416 w 2514"/>
                <a:gd name="T67" fmla="*/ 770 h 2521"/>
                <a:gd name="T68" fmla="*/ 2264 w 2514"/>
                <a:gd name="T69" fmla="*/ 506 h 2521"/>
                <a:gd name="T70" fmla="*/ 2057 w 2514"/>
                <a:gd name="T71" fmla="*/ 288 h 2521"/>
                <a:gd name="T72" fmla="*/ 1801 w 2514"/>
                <a:gd name="T73" fmla="*/ 124 h 2521"/>
                <a:gd name="T74" fmla="*/ 1510 w 2514"/>
                <a:gd name="T75" fmla="*/ 25 h 2521"/>
                <a:gd name="T76" fmla="*/ 1193 w 2514"/>
                <a:gd name="T77" fmla="*/ 2 h 2521"/>
                <a:gd name="T78" fmla="*/ 884 w 2514"/>
                <a:gd name="T79" fmla="*/ 56 h 2521"/>
                <a:gd name="T80" fmla="*/ 606 w 2514"/>
                <a:gd name="T81" fmla="*/ 182 h 2521"/>
                <a:gd name="T82" fmla="*/ 369 w 2514"/>
                <a:gd name="T83" fmla="*/ 369 h 2521"/>
                <a:gd name="T84" fmla="*/ 182 w 2514"/>
                <a:gd name="T85" fmla="*/ 607 h 2521"/>
                <a:gd name="T86" fmla="*/ 57 w 2514"/>
                <a:gd name="T87" fmla="*/ 886 h 2521"/>
                <a:gd name="T88" fmla="*/ 2 w 2514"/>
                <a:gd name="T89" fmla="*/ 1196 h 2521"/>
                <a:gd name="T90" fmla="*/ 26 w 2514"/>
                <a:gd name="T91" fmla="*/ 1514 h 2521"/>
                <a:gd name="T92" fmla="*/ 124 w 2514"/>
                <a:gd name="T93" fmla="*/ 1806 h 2521"/>
                <a:gd name="T94" fmla="*/ 287 w 2514"/>
                <a:gd name="T95" fmla="*/ 2062 h 2521"/>
                <a:gd name="T96" fmla="*/ 506 w 2514"/>
                <a:gd name="T97" fmla="*/ 2270 h 2521"/>
                <a:gd name="T98" fmla="*/ 768 w 2514"/>
                <a:gd name="T99" fmla="*/ 2422 h 2521"/>
                <a:gd name="T100" fmla="*/ 1066 w 2514"/>
                <a:gd name="T101" fmla="*/ 2507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4" h="2521">
                  <a:moveTo>
                    <a:pt x="1257" y="504"/>
                  </a:moveTo>
                  <a:lnTo>
                    <a:pt x="1296" y="505"/>
                  </a:lnTo>
                  <a:lnTo>
                    <a:pt x="1334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6" y="528"/>
                  </a:lnTo>
                  <a:lnTo>
                    <a:pt x="1481" y="538"/>
                  </a:lnTo>
                  <a:lnTo>
                    <a:pt x="1517" y="551"/>
                  </a:lnTo>
                  <a:lnTo>
                    <a:pt x="1551" y="564"/>
                  </a:lnTo>
                  <a:lnTo>
                    <a:pt x="1584" y="579"/>
                  </a:lnTo>
                  <a:lnTo>
                    <a:pt x="1617" y="596"/>
                  </a:lnTo>
                  <a:lnTo>
                    <a:pt x="1648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5" y="752"/>
                  </a:lnTo>
                  <a:lnTo>
                    <a:pt x="1839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3" y="868"/>
                  </a:lnTo>
                  <a:lnTo>
                    <a:pt x="1921" y="900"/>
                  </a:lnTo>
                  <a:lnTo>
                    <a:pt x="1937" y="933"/>
                  </a:lnTo>
                  <a:lnTo>
                    <a:pt x="1952" y="966"/>
                  </a:lnTo>
                  <a:lnTo>
                    <a:pt x="1966" y="1000"/>
                  </a:lnTo>
                  <a:lnTo>
                    <a:pt x="1977" y="1035"/>
                  </a:lnTo>
                  <a:lnTo>
                    <a:pt x="1988" y="1072"/>
                  </a:lnTo>
                  <a:lnTo>
                    <a:pt x="1996" y="1108"/>
                  </a:lnTo>
                  <a:lnTo>
                    <a:pt x="2002" y="1145"/>
                  </a:lnTo>
                  <a:lnTo>
                    <a:pt x="2007" y="1183"/>
                  </a:lnTo>
                  <a:lnTo>
                    <a:pt x="2010" y="1221"/>
                  </a:lnTo>
                  <a:lnTo>
                    <a:pt x="2011" y="1260"/>
                  </a:lnTo>
                  <a:lnTo>
                    <a:pt x="2010" y="1300"/>
                  </a:lnTo>
                  <a:lnTo>
                    <a:pt x="2007" y="1338"/>
                  </a:lnTo>
                  <a:lnTo>
                    <a:pt x="2002" y="1375"/>
                  </a:lnTo>
                  <a:lnTo>
                    <a:pt x="1996" y="1413"/>
                  </a:lnTo>
                  <a:lnTo>
                    <a:pt x="1988" y="1449"/>
                  </a:lnTo>
                  <a:lnTo>
                    <a:pt x="1977" y="1485"/>
                  </a:lnTo>
                  <a:lnTo>
                    <a:pt x="1966" y="1520"/>
                  </a:lnTo>
                  <a:lnTo>
                    <a:pt x="1952" y="1555"/>
                  </a:lnTo>
                  <a:lnTo>
                    <a:pt x="1937" y="1588"/>
                  </a:lnTo>
                  <a:lnTo>
                    <a:pt x="1921" y="1620"/>
                  </a:lnTo>
                  <a:lnTo>
                    <a:pt x="1903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39" y="1741"/>
                  </a:lnTo>
                  <a:lnTo>
                    <a:pt x="1815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8" y="1907"/>
                  </a:lnTo>
                  <a:lnTo>
                    <a:pt x="1617" y="1925"/>
                  </a:lnTo>
                  <a:lnTo>
                    <a:pt x="1584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1" y="1982"/>
                  </a:lnTo>
                  <a:lnTo>
                    <a:pt x="1446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4" y="2012"/>
                  </a:lnTo>
                  <a:lnTo>
                    <a:pt x="1296" y="2015"/>
                  </a:lnTo>
                  <a:lnTo>
                    <a:pt x="1257" y="2017"/>
                  </a:lnTo>
                  <a:lnTo>
                    <a:pt x="1219" y="2015"/>
                  </a:lnTo>
                  <a:lnTo>
                    <a:pt x="1180" y="2012"/>
                  </a:lnTo>
                  <a:lnTo>
                    <a:pt x="1142" y="2007"/>
                  </a:lnTo>
                  <a:lnTo>
                    <a:pt x="1105" y="2001"/>
                  </a:lnTo>
                  <a:lnTo>
                    <a:pt x="1069" y="1992"/>
                  </a:lnTo>
                  <a:lnTo>
                    <a:pt x="1033" y="1982"/>
                  </a:lnTo>
                  <a:lnTo>
                    <a:pt x="997" y="1970"/>
                  </a:lnTo>
                  <a:lnTo>
                    <a:pt x="963" y="1957"/>
                  </a:lnTo>
                  <a:lnTo>
                    <a:pt x="930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5" y="1887"/>
                  </a:lnTo>
                  <a:lnTo>
                    <a:pt x="805" y="1866"/>
                  </a:lnTo>
                  <a:lnTo>
                    <a:pt x="777" y="1844"/>
                  </a:lnTo>
                  <a:lnTo>
                    <a:pt x="750" y="1820"/>
                  </a:lnTo>
                  <a:lnTo>
                    <a:pt x="724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2" y="1713"/>
                  </a:lnTo>
                  <a:lnTo>
                    <a:pt x="631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7" y="1588"/>
                  </a:lnTo>
                  <a:lnTo>
                    <a:pt x="562" y="1555"/>
                  </a:lnTo>
                  <a:lnTo>
                    <a:pt x="549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300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9" y="1000"/>
                  </a:lnTo>
                  <a:lnTo>
                    <a:pt x="562" y="966"/>
                  </a:lnTo>
                  <a:lnTo>
                    <a:pt x="577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1" y="838"/>
                  </a:lnTo>
                  <a:lnTo>
                    <a:pt x="652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4" y="726"/>
                  </a:lnTo>
                  <a:lnTo>
                    <a:pt x="750" y="701"/>
                  </a:lnTo>
                  <a:lnTo>
                    <a:pt x="777" y="677"/>
                  </a:lnTo>
                  <a:lnTo>
                    <a:pt x="805" y="654"/>
                  </a:lnTo>
                  <a:lnTo>
                    <a:pt x="835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0" y="579"/>
                  </a:lnTo>
                  <a:lnTo>
                    <a:pt x="963" y="564"/>
                  </a:lnTo>
                  <a:lnTo>
                    <a:pt x="997" y="551"/>
                  </a:lnTo>
                  <a:lnTo>
                    <a:pt x="1033" y="538"/>
                  </a:lnTo>
                  <a:lnTo>
                    <a:pt x="1069" y="528"/>
                  </a:lnTo>
                  <a:lnTo>
                    <a:pt x="1105" y="519"/>
                  </a:lnTo>
                  <a:lnTo>
                    <a:pt x="1142" y="513"/>
                  </a:lnTo>
                  <a:lnTo>
                    <a:pt x="1180" y="508"/>
                  </a:lnTo>
                  <a:lnTo>
                    <a:pt x="1219" y="505"/>
                  </a:lnTo>
                  <a:lnTo>
                    <a:pt x="1257" y="504"/>
                  </a:lnTo>
                  <a:close/>
                  <a:moveTo>
                    <a:pt x="1257" y="2521"/>
                  </a:moveTo>
                  <a:lnTo>
                    <a:pt x="1321" y="2519"/>
                  </a:lnTo>
                  <a:lnTo>
                    <a:pt x="1386" y="2515"/>
                  </a:lnTo>
                  <a:lnTo>
                    <a:pt x="1448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0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1" y="2396"/>
                  </a:lnTo>
                  <a:lnTo>
                    <a:pt x="1856" y="2368"/>
                  </a:lnTo>
                  <a:lnTo>
                    <a:pt x="1909" y="2338"/>
                  </a:lnTo>
                  <a:lnTo>
                    <a:pt x="1959" y="2305"/>
                  </a:lnTo>
                  <a:lnTo>
                    <a:pt x="2008" y="2270"/>
                  </a:lnTo>
                  <a:lnTo>
                    <a:pt x="2057" y="2232"/>
                  </a:lnTo>
                  <a:lnTo>
                    <a:pt x="2102" y="2193"/>
                  </a:lnTo>
                  <a:lnTo>
                    <a:pt x="2145" y="2151"/>
                  </a:lnTo>
                  <a:lnTo>
                    <a:pt x="2187" y="2107"/>
                  </a:lnTo>
                  <a:lnTo>
                    <a:pt x="2227" y="2062"/>
                  </a:lnTo>
                  <a:lnTo>
                    <a:pt x="2264" y="2013"/>
                  </a:lnTo>
                  <a:lnTo>
                    <a:pt x="2299" y="1964"/>
                  </a:lnTo>
                  <a:lnTo>
                    <a:pt x="2332" y="1914"/>
                  </a:lnTo>
                  <a:lnTo>
                    <a:pt x="2363" y="1860"/>
                  </a:lnTo>
                  <a:lnTo>
                    <a:pt x="2391" y="1806"/>
                  </a:lnTo>
                  <a:lnTo>
                    <a:pt x="2416" y="1750"/>
                  </a:lnTo>
                  <a:lnTo>
                    <a:pt x="2438" y="1693"/>
                  </a:lnTo>
                  <a:lnTo>
                    <a:pt x="2458" y="1634"/>
                  </a:lnTo>
                  <a:lnTo>
                    <a:pt x="2475" y="1575"/>
                  </a:lnTo>
                  <a:lnTo>
                    <a:pt x="2489" y="1514"/>
                  </a:lnTo>
                  <a:lnTo>
                    <a:pt x="2500" y="1452"/>
                  </a:lnTo>
                  <a:lnTo>
                    <a:pt x="2508" y="1389"/>
                  </a:lnTo>
                  <a:lnTo>
                    <a:pt x="2512" y="1325"/>
                  </a:lnTo>
                  <a:lnTo>
                    <a:pt x="2514" y="1260"/>
                  </a:lnTo>
                  <a:lnTo>
                    <a:pt x="2512" y="1196"/>
                  </a:lnTo>
                  <a:lnTo>
                    <a:pt x="2508" y="1131"/>
                  </a:lnTo>
                  <a:lnTo>
                    <a:pt x="2500" y="1069"/>
                  </a:lnTo>
                  <a:lnTo>
                    <a:pt x="2489" y="1006"/>
                  </a:lnTo>
                  <a:lnTo>
                    <a:pt x="2475" y="946"/>
                  </a:lnTo>
                  <a:lnTo>
                    <a:pt x="2458" y="886"/>
                  </a:lnTo>
                  <a:lnTo>
                    <a:pt x="2438" y="828"/>
                  </a:lnTo>
                  <a:lnTo>
                    <a:pt x="2416" y="770"/>
                  </a:lnTo>
                  <a:lnTo>
                    <a:pt x="2391" y="714"/>
                  </a:lnTo>
                  <a:lnTo>
                    <a:pt x="2363" y="659"/>
                  </a:lnTo>
                  <a:lnTo>
                    <a:pt x="2332" y="607"/>
                  </a:lnTo>
                  <a:lnTo>
                    <a:pt x="2299" y="556"/>
                  </a:lnTo>
                  <a:lnTo>
                    <a:pt x="2264" y="506"/>
                  </a:lnTo>
                  <a:lnTo>
                    <a:pt x="2227" y="459"/>
                  </a:lnTo>
                  <a:lnTo>
                    <a:pt x="2187" y="413"/>
                  </a:lnTo>
                  <a:lnTo>
                    <a:pt x="2145" y="369"/>
                  </a:lnTo>
                  <a:lnTo>
                    <a:pt x="2102" y="328"/>
                  </a:lnTo>
                  <a:lnTo>
                    <a:pt x="2057" y="288"/>
                  </a:lnTo>
                  <a:lnTo>
                    <a:pt x="2008" y="251"/>
                  </a:lnTo>
                  <a:lnTo>
                    <a:pt x="1959" y="216"/>
                  </a:lnTo>
                  <a:lnTo>
                    <a:pt x="1909" y="182"/>
                  </a:lnTo>
                  <a:lnTo>
                    <a:pt x="1856" y="152"/>
                  </a:lnTo>
                  <a:lnTo>
                    <a:pt x="1801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0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8" y="14"/>
                  </a:lnTo>
                  <a:lnTo>
                    <a:pt x="1386" y="6"/>
                  </a:lnTo>
                  <a:lnTo>
                    <a:pt x="1321" y="2"/>
                  </a:lnTo>
                  <a:lnTo>
                    <a:pt x="1257" y="0"/>
                  </a:ln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3" y="39"/>
                  </a:lnTo>
                  <a:lnTo>
                    <a:pt x="884" y="56"/>
                  </a:lnTo>
                  <a:lnTo>
                    <a:pt x="825" y="77"/>
                  </a:lnTo>
                  <a:lnTo>
                    <a:pt x="768" y="99"/>
                  </a:lnTo>
                  <a:lnTo>
                    <a:pt x="713" y="124"/>
                  </a:lnTo>
                  <a:lnTo>
                    <a:pt x="658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2" y="328"/>
                  </a:lnTo>
                  <a:lnTo>
                    <a:pt x="369" y="369"/>
                  </a:lnTo>
                  <a:lnTo>
                    <a:pt x="326" y="413"/>
                  </a:lnTo>
                  <a:lnTo>
                    <a:pt x="287" y="459"/>
                  </a:lnTo>
                  <a:lnTo>
                    <a:pt x="250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1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6" y="828"/>
                  </a:lnTo>
                  <a:lnTo>
                    <a:pt x="57" y="886"/>
                  </a:lnTo>
                  <a:lnTo>
                    <a:pt x="40" y="946"/>
                  </a:lnTo>
                  <a:lnTo>
                    <a:pt x="26" y="1006"/>
                  </a:lnTo>
                  <a:lnTo>
                    <a:pt x="15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5" y="1452"/>
                  </a:lnTo>
                  <a:lnTo>
                    <a:pt x="26" y="1514"/>
                  </a:lnTo>
                  <a:lnTo>
                    <a:pt x="40" y="1575"/>
                  </a:lnTo>
                  <a:lnTo>
                    <a:pt x="57" y="1634"/>
                  </a:lnTo>
                  <a:lnTo>
                    <a:pt x="76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1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0" y="2013"/>
                  </a:lnTo>
                  <a:lnTo>
                    <a:pt x="287" y="2062"/>
                  </a:lnTo>
                  <a:lnTo>
                    <a:pt x="326" y="2107"/>
                  </a:lnTo>
                  <a:lnTo>
                    <a:pt x="369" y="2151"/>
                  </a:lnTo>
                  <a:lnTo>
                    <a:pt x="412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8" y="2368"/>
                  </a:lnTo>
                  <a:lnTo>
                    <a:pt x="713" y="2396"/>
                  </a:lnTo>
                  <a:lnTo>
                    <a:pt x="768" y="2422"/>
                  </a:lnTo>
                  <a:lnTo>
                    <a:pt x="825" y="2444"/>
                  </a:lnTo>
                  <a:lnTo>
                    <a:pt x="884" y="2464"/>
                  </a:lnTo>
                  <a:lnTo>
                    <a:pt x="943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7" y="2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230"/>
            <p:cNvSpPr>
              <a:spLocks noEditPoints="1"/>
            </p:cNvSpPr>
            <p:nvPr/>
          </p:nvSpPr>
          <p:spPr bwMode="auto">
            <a:xfrm>
              <a:off x="7408863" y="4151313"/>
              <a:ext cx="107950" cy="107950"/>
            </a:xfrm>
            <a:custGeom>
              <a:avLst/>
              <a:gdLst>
                <a:gd name="T0" fmla="*/ 1106 w 2515"/>
                <a:gd name="T1" fmla="*/ 2001 h 2521"/>
                <a:gd name="T2" fmla="*/ 931 w 2515"/>
                <a:gd name="T3" fmla="*/ 1942 h 2521"/>
                <a:gd name="T4" fmla="*/ 778 w 2515"/>
                <a:gd name="T5" fmla="*/ 1844 h 2521"/>
                <a:gd name="T6" fmla="*/ 653 w 2515"/>
                <a:gd name="T7" fmla="*/ 1713 h 2521"/>
                <a:gd name="T8" fmla="*/ 562 w 2515"/>
                <a:gd name="T9" fmla="*/ 1555 h 2521"/>
                <a:gd name="T10" fmla="*/ 512 w 2515"/>
                <a:gd name="T11" fmla="*/ 1375 h 2521"/>
                <a:gd name="T12" fmla="*/ 507 w 2515"/>
                <a:gd name="T13" fmla="*/ 1183 h 2521"/>
                <a:gd name="T14" fmla="*/ 548 w 2515"/>
                <a:gd name="T15" fmla="*/ 1000 h 2521"/>
                <a:gd name="T16" fmla="*/ 632 w 2515"/>
                <a:gd name="T17" fmla="*/ 838 h 2521"/>
                <a:gd name="T18" fmla="*/ 751 w 2515"/>
                <a:gd name="T19" fmla="*/ 701 h 2521"/>
                <a:gd name="T20" fmla="*/ 897 w 2515"/>
                <a:gd name="T21" fmla="*/ 596 h 2521"/>
                <a:gd name="T22" fmla="*/ 1068 w 2515"/>
                <a:gd name="T23" fmla="*/ 528 h 2521"/>
                <a:gd name="T24" fmla="*/ 1258 w 2515"/>
                <a:gd name="T25" fmla="*/ 504 h 2521"/>
                <a:gd name="T26" fmla="*/ 1447 w 2515"/>
                <a:gd name="T27" fmla="*/ 528 h 2521"/>
                <a:gd name="T28" fmla="*/ 1618 w 2515"/>
                <a:gd name="T29" fmla="*/ 596 h 2521"/>
                <a:gd name="T30" fmla="*/ 1765 w 2515"/>
                <a:gd name="T31" fmla="*/ 701 h 2521"/>
                <a:gd name="T32" fmla="*/ 1883 w 2515"/>
                <a:gd name="T33" fmla="*/ 838 h 2521"/>
                <a:gd name="T34" fmla="*/ 1967 w 2515"/>
                <a:gd name="T35" fmla="*/ 1000 h 2521"/>
                <a:gd name="T36" fmla="*/ 2008 w 2515"/>
                <a:gd name="T37" fmla="*/ 1183 h 2521"/>
                <a:gd name="T38" fmla="*/ 2003 w 2515"/>
                <a:gd name="T39" fmla="*/ 1375 h 2521"/>
                <a:gd name="T40" fmla="*/ 1953 w 2515"/>
                <a:gd name="T41" fmla="*/ 1555 h 2521"/>
                <a:gd name="T42" fmla="*/ 1862 w 2515"/>
                <a:gd name="T43" fmla="*/ 1713 h 2521"/>
                <a:gd name="T44" fmla="*/ 1737 w 2515"/>
                <a:gd name="T45" fmla="*/ 1844 h 2521"/>
                <a:gd name="T46" fmla="*/ 1585 w 2515"/>
                <a:gd name="T47" fmla="*/ 1942 h 2521"/>
                <a:gd name="T48" fmla="*/ 1409 w 2515"/>
                <a:gd name="T49" fmla="*/ 2001 h 2521"/>
                <a:gd name="T50" fmla="*/ 1258 w 2515"/>
                <a:gd name="T51" fmla="*/ 0 h 2521"/>
                <a:gd name="T52" fmla="*/ 944 w 2515"/>
                <a:gd name="T53" fmla="*/ 39 h 2521"/>
                <a:gd name="T54" fmla="*/ 659 w 2515"/>
                <a:gd name="T55" fmla="*/ 152 h 2521"/>
                <a:gd name="T56" fmla="*/ 413 w 2515"/>
                <a:gd name="T57" fmla="*/ 328 h 2521"/>
                <a:gd name="T58" fmla="*/ 215 w 2515"/>
                <a:gd name="T59" fmla="*/ 556 h 2521"/>
                <a:gd name="T60" fmla="*/ 77 w 2515"/>
                <a:gd name="T61" fmla="*/ 827 h 2521"/>
                <a:gd name="T62" fmla="*/ 7 w 2515"/>
                <a:gd name="T63" fmla="*/ 1131 h 2521"/>
                <a:gd name="T64" fmla="*/ 14 w 2515"/>
                <a:gd name="T65" fmla="*/ 1452 h 2521"/>
                <a:gd name="T66" fmla="*/ 99 w 2515"/>
                <a:gd name="T67" fmla="*/ 1750 h 2521"/>
                <a:gd name="T68" fmla="*/ 251 w 2515"/>
                <a:gd name="T69" fmla="*/ 2014 h 2521"/>
                <a:gd name="T70" fmla="*/ 458 w 2515"/>
                <a:gd name="T71" fmla="*/ 2232 h 2521"/>
                <a:gd name="T72" fmla="*/ 713 w 2515"/>
                <a:gd name="T73" fmla="*/ 2397 h 2521"/>
                <a:gd name="T74" fmla="*/ 1004 w 2515"/>
                <a:gd name="T75" fmla="*/ 2495 h 2521"/>
                <a:gd name="T76" fmla="*/ 1322 w 2515"/>
                <a:gd name="T77" fmla="*/ 2519 h 2521"/>
                <a:gd name="T78" fmla="*/ 1631 w 2515"/>
                <a:gd name="T79" fmla="*/ 2464 h 2521"/>
                <a:gd name="T80" fmla="*/ 1908 w 2515"/>
                <a:gd name="T81" fmla="*/ 2338 h 2521"/>
                <a:gd name="T82" fmla="*/ 2146 w 2515"/>
                <a:gd name="T83" fmla="*/ 2152 h 2521"/>
                <a:gd name="T84" fmla="*/ 2333 w 2515"/>
                <a:gd name="T85" fmla="*/ 1914 h 2521"/>
                <a:gd name="T86" fmla="*/ 2459 w 2515"/>
                <a:gd name="T87" fmla="*/ 1634 h 2521"/>
                <a:gd name="T88" fmla="*/ 2513 w 2515"/>
                <a:gd name="T89" fmla="*/ 1325 h 2521"/>
                <a:gd name="T90" fmla="*/ 2490 w 2515"/>
                <a:gd name="T91" fmla="*/ 1006 h 2521"/>
                <a:gd name="T92" fmla="*/ 2390 w 2515"/>
                <a:gd name="T93" fmla="*/ 714 h 2521"/>
                <a:gd name="T94" fmla="*/ 2227 w 2515"/>
                <a:gd name="T95" fmla="*/ 459 h 2521"/>
                <a:gd name="T96" fmla="*/ 2009 w 2515"/>
                <a:gd name="T97" fmla="*/ 251 h 2521"/>
                <a:gd name="T98" fmla="*/ 1746 w 2515"/>
                <a:gd name="T99" fmla="*/ 99 h 2521"/>
                <a:gd name="T100" fmla="*/ 1449 w 2515"/>
                <a:gd name="T101" fmla="*/ 14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5" h="2521">
                  <a:moveTo>
                    <a:pt x="1258" y="2017"/>
                  </a:moveTo>
                  <a:lnTo>
                    <a:pt x="1218" y="2015"/>
                  </a:lnTo>
                  <a:lnTo>
                    <a:pt x="1180" y="2012"/>
                  </a:lnTo>
                  <a:lnTo>
                    <a:pt x="1143" y="2007"/>
                  </a:lnTo>
                  <a:lnTo>
                    <a:pt x="1106" y="2001"/>
                  </a:lnTo>
                  <a:lnTo>
                    <a:pt x="1068" y="1992"/>
                  </a:lnTo>
                  <a:lnTo>
                    <a:pt x="1033" y="1982"/>
                  </a:lnTo>
                  <a:lnTo>
                    <a:pt x="998" y="1970"/>
                  </a:lnTo>
                  <a:lnTo>
                    <a:pt x="964" y="1957"/>
                  </a:lnTo>
                  <a:lnTo>
                    <a:pt x="931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6" y="1887"/>
                  </a:lnTo>
                  <a:lnTo>
                    <a:pt x="806" y="1866"/>
                  </a:lnTo>
                  <a:lnTo>
                    <a:pt x="778" y="1844"/>
                  </a:lnTo>
                  <a:lnTo>
                    <a:pt x="751" y="1820"/>
                  </a:lnTo>
                  <a:lnTo>
                    <a:pt x="723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3" y="1713"/>
                  </a:lnTo>
                  <a:lnTo>
                    <a:pt x="632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8" y="1588"/>
                  </a:lnTo>
                  <a:lnTo>
                    <a:pt x="562" y="1555"/>
                  </a:lnTo>
                  <a:lnTo>
                    <a:pt x="548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299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8" y="1000"/>
                  </a:lnTo>
                  <a:lnTo>
                    <a:pt x="562" y="966"/>
                  </a:lnTo>
                  <a:lnTo>
                    <a:pt x="578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2" y="838"/>
                  </a:lnTo>
                  <a:lnTo>
                    <a:pt x="653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3" y="726"/>
                  </a:lnTo>
                  <a:lnTo>
                    <a:pt x="751" y="701"/>
                  </a:lnTo>
                  <a:lnTo>
                    <a:pt x="778" y="677"/>
                  </a:lnTo>
                  <a:lnTo>
                    <a:pt x="806" y="654"/>
                  </a:lnTo>
                  <a:lnTo>
                    <a:pt x="836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1" y="579"/>
                  </a:lnTo>
                  <a:lnTo>
                    <a:pt x="964" y="564"/>
                  </a:lnTo>
                  <a:lnTo>
                    <a:pt x="998" y="549"/>
                  </a:lnTo>
                  <a:lnTo>
                    <a:pt x="1033" y="538"/>
                  </a:lnTo>
                  <a:lnTo>
                    <a:pt x="1068" y="528"/>
                  </a:lnTo>
                  <a:lnTo>
                    <a:pt x="1106" y="519"/>
                  </a:lnTo>
                  <a:lnTo>
                    <a:pt x="1143" y="513"/>
                  </a:lnTo>
                  <a:lnTo>
                    <a:pt x="1180" y="508"/>
                  </a:lnTo>
                  <a:lnTo>
                    <a:pt x="1218" y="505"/>
                  </a:lnTo>
                  <a:lnTo>
                    <a:pt x="1258" y="504"/>
                  </a:lnTo>
                  <a:lnTo>
                    <a:pt x="1297" y="505"/>
                  </a:lnTo>
                  <a:lnTo>
                    <a:pt x="1335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7" y="528"/>
                  </a:lnTo>
                  <a:lnTo>
                    <a:pt x="1482" y="538"/>
                  </a:lnTo>
                  <a:lnTo>
                    <a:pt x="1517" y="549"/>
                  </a:lnTo>
                  <a:lnTo>
                    <a:pt x="1551" y="564"/>
                  </a:lnTo>
                  <a:lnTo>
                    <a:pt x="1585" y="579"/>
                  </a:lnTo>
                  <a:lnTo>
                    <a:pt x="1618" y="596"/>
                  </a:lnTo>
                  <a:lnTo>
                    <a:pt x="1649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6" y="752"/>
                  </a:lnTo>
                  <a:lnTo>
                    <a:pt x="1840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2" y="868"/>
                  </a:lnTo>
                  <a:lnTo>
                    <a:pt x="1920" y="900"/>
                  </a:lnTo>
                  <a:lnTo>
                    <a:pt x="1938" y="933"/>
                  </a:lnTo>
                  <a:lnTo>
                    <a:pt x="1953" y="966"/>
                  </a:lnTo>
                  <a:lnTo>
                    <a:pt x="1967" y="1000"/>
                  </a:lnTo>
                  <a:lnTo>
                    <a:pt x="1978" y="1035"/>
                  </a:lnTo>
                  <a:lnTo>
                    <a:pt x="1988" y="1072"/>
                  </a:lnTo>
                  <a:lnTo>
                    <a:pt x="1997" y="1108"/>
                  </a:lnTo>
                  <a:lnTo>
                    <a:pt x="2003" y="1145"/>
                  </a:lnTo>
                  <a:lnTo>
                    <a:pt x="2008" y="1183"/>
                  </a:lnTo>
                  <a:lnTo>
                    <a:pt x="2011" y="1221"/>
                  </a:lnTo>
                  <a:lnTo>
                    <a:pt x="2012" y="1260"/>
                  </a:lnTo>
                  <a:lnTo>
                    <a:pt x="2011" y="1299"/>
                  </a:lnTo>
                  <a:lnTo>
                    <a:pt x="2008" y="1338"/>
                  </a:lnTo>
                  <a:lnTo>
                    <a:pt x="2003" y="1375"/>
                  </a:lnTo>
                  <a:lnTo>
                    <a:pt x="1997" y="1413"/>
                  </a:lnTo>
                  <a:lnTo>
                    <a:pt x="1988" y="1449"/>
                  </a:lnTo>
                  <a:lnTo>
                    <a:pt x="1978" y="1485"/>
                  </a:lnTo>
                  <a:lnTo>
                    <a:pt x="1967" y="1520"/>
                  </a:lnTo>
                  <a:lnTo>
                    <a:pt x="1953" y="1555"/>
                  </a:lnTo>
                  <a:lnTo>
                    <a:pt x="1938" y="1588"/>
                  </a:lnTo>
                  <a:lnTo>
                    <a:pt x="1920" y="1620"/>
                  </a:lnTo>
                  <a:lnTo>
                    <a:pt x="1902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40" y="1741"/>
                  </a:lnTo>
                  <a:lnTo>
                    <a:pt x="1816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9" y="1907"/>
                  </a:lnTo>
                  <a:lnTo>
                    <a:pt x="1618" y="1925"/>
                  </a:lnTo>
                  <a:lnTo>
                    <a:pt x="1585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2" y="1982"/>
                  </a:lnTo>
                  <a:lnTo>
                    <a:pt x="1447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5" y="2012"/>
                  </a:lnTo>
                  <a:lnTo>
                    <a:pt x="1297" y="2015"/>
                  </a:lnTo>
                  <a:lnTo>
                    <a:pt x="1258" y="2017"/>
                  </a:lnTo>
                  <a:close/>
                  <a:moveTo>
                    <a:pt x="1258" y="0"/>
                  </a:move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4" y="39"/>
                  </a:lnTo>
                  <a:lnTo>
                    <a:pt x="884" y="56"/>
                  </a:lnTo>
                  <a:lnTo>
                    <a:pt x="826" y="77"/>
                  </a:lnTo>
                  <a:lnTo>
                    <a:pt x="769" y="99"/>
                  </a:lnTo>
                  <a:lnTo>
                    <a:pt x="713" y="124"/>
                  </a:lnTo>
                  <a:lnTo>
                    <a:pt x="659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3" y="328"/>
                  </a:lnTo>
                  <a:lnTo>
                    <a:pt x="369" y="369"/>
                  </a:lnTo>
                  <a:lnTo>
                    <a:pt x="327" y="413"/>
                  </a:lnTo>
                  <a:lnTo>
                    <a:pt x="288" y="459"/>
                  </a:lnTo>
                  <a:lnTo>
                    <a:pt x="251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2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7" y="827"/>
                  </a:lnTo>
                  <a:lnTo>
                    <a:pt x="56" y="886"/>
                  </a:lnTo>
                  <a:lnTo>
                    <a:pt x="39" y="946"/>
                  </a:lnTo>
                  <a:lnTo>
                    <a:pt x="25" y="1006"/>
                  </a:lnTo>
                  <a:lnTo>
                    <a:pt x="14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4" y="1452"/>
                  </a:lnTo>
                  <a:lnTo>
                    <a:pt x="25" y="1514"/>
                  </a:lnTo>
                  <a:lnTo>
                    <a:pt x="39" y="1575"/>
                  </a:lnTo>
                  <a:lnTo>
                    <a:pt x="56" y="1634"/>
                  </a:lnTo>
                  <a:lnTo>
                    <a:pt x="77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2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1" y="2014"/>
                  </a:lnTo>
                  <a:lnTo>
                    <a:pt x="288" y="2062"/>
                  </a:lnTo>
                  <a:lnTo>
                    <a:pt x="327" y="2107"/>
                  </a:lnTo>
                  <a:lnTo>
                    <a:pt x="369" y="2152"/>
                  </a:lnTo>
                  <a:lnTo>
                    <a:pt x="413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9" y="2368"/>
                  </a:lnTo>
                  <a:lnTo>
                    <a:pt x="713" y="2397"/>
                  </a:lnTo>
                  <a:lnTo>
                    <a:pt x="769" y="2422"/>
                  </a:lnTo>
                  <a:lnTo>
                    <a:pt x="826" y="2444"/>
                  </a:lnTo>
                  <a:lnTo>
                    <a:pt x="884" y="2464"/>
                  </a:lnTo>
                  <a:lnTo>
                    <a:pt x="944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8" y="2521"/>
                  </a:lnTo>
                  <a:lnTo>
                    <a:pt x="1322" y="2519"/>
                  </a:lnTo>
                  <a:lnTo>
                    <a:pt x="1385" y="2515"/>
                  </a:lnTo>
                  <a:lnTo>
                    <a:pt x="1449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1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2" y="2397"/>
                  </a:lnTo>
                  <a:lnTo>
                    <a:pt x="1856" y="2368"/>
                  </a:lnTo>
                  <a:lnTo>
                    <a:pt x="1908" y="2338"/>
                  </a:lnTo>
                  <a:lnTo>
                    <a:pt x="1960" y="2305"/>
                  </a:lnTo>
                  <a:lnTo>
                    <a:pt x="2009" y="2270"/>
                  </a:lnTo>
                  <a:lnTo>
                    <a:pt x="2056" y="2232"/>
                  </a:lnTo>
                  <a:lnTo>
                    <a:pt x="2103" y="2193"/>
                  </a:lnTo>
                  <a:lnTo>
                    <a:pt x="2146" y="2152"/>
                  </a:lnTo>
                  <a:lnTo>
                    <a:pt x="2188" y="2107"/>
                  </a:lnTo>
                  <a:lnTo>
                    <a:pt x="2227" y="2062"/>
                  </a:lnTo>
                  <a:lnTo>
                    <a:pt x="2265" y="2014"/>
                  </a:lnTo>
                  <a:lnTo>
                    <a:pt x="2300" y="1964"/>
                  </a:lnTo>
                  <a:lnTo>
                    <a:pt x="2333" y="1914"/>
                  </a:lnTo>
                  <a:lnTo>
                    <a:pt x="2363" y="1860"/>
                  </a:lnTo>
                  <a:lnTo>
                    <a:pt x="2390" y="1806"/>
                  </a:lnTo>
                  <a:lnTo>
                    <a:pt x="2416" y="1750"/>
                  </a:lnTo>
                  <a:lnTo>
                    <a:pt x="2439" y="1693"/>
                  </a:lnTo>
                  <a:lnTo>
                    <a:pt x="2459" y="1634"/>
                  </a:lnTo>
                  <a:lnTo>
                    <a:pt x="2476" y="1575"/>
                  </a:lnTo>
                  <a:lnTo>
                    <a:pt x="2490" y="1514"/>
                  </a:lnTo>
                  <a:lnTo>
                    <a:pt x="2501" y="1452"/>
                  </a:lnTo>
                  <a:lnTo>
                    <a:pt x="2508" y="1389"/>
                  </a:lnTo>
                  <a:lnTo>
                    <a:pt x="2513" y="1325"/>
                  </a:lnTo>
                  <a:lnTo>
                    <a:pt x="2515" y="1260"/>
                  </a:lnTo>
                  <a:lnTo>
                    <a:pt x="2513" y="1196"/>
                  </a:lnTo>
                  <a:lnTo>
                    <a:pt x="2508" y="1131"/>
                  </a:lnTo>
                  <a:lnTo>
                    <a:pt x="2501" y="1069"/>
                  </a:lnTo>
                  <a:lnTo>
                    <a:pt x="2490" y="1006"/>
                  </a:lnTo>
                  <a:lnTo>
                    <a:pt x="2476" y="946"/>
                  </a:lnTo>
                  <a:lnTo>
                    <a:pt x="2459" y="886"/>
                  </a:lnTo>
                  <a:lnTo>
                    <a:pt x="2439" y="827"/>
                  </a:lnTo>
                  <a:lnTo>
                    <a:pt x="2416" y="770"/>
                  </a:lnTo>
                  <a:lnTo>
                    <a:pt x="2390" y="714"/>
                  </a:lnTo>
                  <a:lnTo>
                    <a:pt x="2363" y="659"/>
                  </a:lnTo>
                  <a:lnTo>
                    <a:pt x="2333" y="607"/>
                  </a:lnTo>
                  <a:lnTo>
                    <a:pt x="2300" y="556"/>
                  </a:lnTo>
                  <a:lnTo>
                    <a:pt x="2265" y="506"/>
                  </a:lnTo>
                  <a:lnTo>
                    <a:pt x="2227" y="459"/>
                  </a:lnTo>
                  <a:lnTo>
                    <a:pt x="2188" y="413"/>
                  </a:lnTo>
                  <a:lnTo>
                    <a:pt x="2146" y="369"/>
                  </a:lnTo>
                  <a:lnTo>
                    <a:pt x="2103" y="328"/>
                  </a:lnTo>
                  <a:lnTo>
                    <a:pt x="2056" y="288"/>
                  </a:lnTo>
                  <a:lnTo>
                    <a:pt x="2009" y="251"/>
                  </a:lnTo>
                  <a:lnTo>
                    <a:pt x="1960" y="216"/>
                  </a:lnTo>
                  <a:lnTo>
                    <a:pt x="1908" y="182"/>
                  </a:lnTo>
                  <a:lnTo>
                    <a:pt x="1856" y="152"/>
                  </a:lnTo>
                  <a:lnTo>
                    <a:pt x="1802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1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9" y="14"/>
                  </a:lnTo>
                  <a:lnTo>
                    <a:pt x="1385" y="6"/>
                  </a:lnTo>
                  <a:lnTo>
                    <a:pt x="1322" y="2"/>
                  </a:lnTo>
                  <a:lnTo>
                    <a:pt x="12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231"/>
            <p:cNvSpPr>
              <a:spLocks noEditPoints="1"/>
            </p:cNvSpPr>
            <p:nvPr/>
          </p:nvSpPr>
          <p:spPr bwMode="auto">
            <a:xfrm>
              <a:off x="6999288" y="4475163"/>
              <a:ext cx="85725" cy="87313"/>
            </a:xfrm>
            <a:custGeom>
              <a:avLst/>
              <a:gdLst>
                <a:gd name="T0" fmla="*/ 1107 w 2012"/>
                <a:gd name="T1" fmla="*/ 514 h 2016"/>
                <a:gd name="T2" fmla="*/ 1224 w 2012"/>
                <a:gd name="T3" fmla="*/ 553 h 2016"/>
                <a:gd name="T4" fmla="*/ 1326 w 2012"/>
                <a:gd name="T5" fmla="*/ 619 h 2016"/>
                <a:gd name="T6" fmla="*/ 1409 w 2012"/>
                <a:gd name="T7" fmla="*/ 707 h 2016"/>
                <a:gd name="T8" fmla="*/ 1469 w 2012"/>
                <a:gd name="T9" fmla="*/ 812 h 2016"/>
                <a:gd name="T10" fmla="*/ 1503 w 2012"/>
                <a:gd name="T11" fmla="*/ 931 h 2016"/>
                <a:gd name="T12" fmla="*/ 1507 w 2012"/>
                <a:gd name="T13" fmla="*/ 1060 h 2016"/>
                <a:gd name="T14" fmla="*/ 1478 w 2012"/>
                <a:gd name="T15" fmla="*/ 1182 h 2016"/>
                <a:gd name="T16" fmla="*/ 1423 w 2012"/>
                <a:gd name="T17" fmla="*/ 1290 h 2016"/>
                <a:gd name="T18" fmla="*/ 1344 w 2012"/>
                <a:gd name="T19" fmla="*/ 1381 h 2016"/>
                <a:gd name="T20" fmla="*/ 1245 w 2012"/>
                <a:gd name="T21" fmla="*/ 1452 h 2016"/>
                <a:gd name="T22" fmla="*/ 1131 w 2012"/>
                <a:gd name="T23" fmla="*/ 1496 h 2016"/>
                <a:gd name="T24" fmla="*/ 1006 w 2012"/>
                <a:gd name="T25" fmla="*/ 1512 h 2016"/>
                <a:gd name="T26" fmla="*/ 880 w 2012"/>
                <a:gd name="T27" fmla="*/ 1496 h 2016"/>
                <a:gd name="T28" fmla="*/ 766 w 2012"/>
                <a:gd name="T29" fmla="*/ 1452 h 2016"/>
                <a:gd name="T30" fmla="*/ 668 w 2012"/>
                <a:gd name="T31" fmla="*/ 1381 h 2016"/>
                <a:gd name="T32" fmla="*/ 589 w 2012"/>
                <a:gd name="T33" fmla="*/ 1290 h 2016"/>
                <a:gd name="T34" fmla="*/ 534 w 2012"/>
                <a:gd name="T35" fmla="*/ 1182 h 2016"/>
                <a:gd name="T36" fmla="*/ 506 w 2012"/>
                <a:gd name="T37" fmla="*/ 1060 h 2016"/>
                <a:gd name="T38" fmla="*/ 509 w 2012"/>
                <a:gd name="T39" fmla="*/ 931 h 2016"/>
                <a:gd name="T40" fmla="*/ 543 w 2012"/>
                <a:gd name="T41" fmla="*/ 812 h 2016"/>
                <a:gd name="T42" fmla="*/ 603 w 2012"/>
                <a:gd name="T43" fmla="*/ 707 h 2016"/>
                <a:gd name="T44" fmla="*/ 686 w 2012"/>
                <a:gd name="T45" fmla="*/ 619 h 2016"/>
                <a:gd name="T46" fmla="*/ 787 w 2012"/>
                <a:gd name="T47" fmla="*/ 553 h 2016"/>
                <a:gd name="T48" fmla="*/ 904 w 2012"/>
                <a:gd name="T49" fmla="*/ 514 h 2016"/>
                <a:gd name="T50" fmla="*/ 0 w 2012"/>
                <a:gd name="T51" fmla="*/ 1008 h 2016"/>
                <a:gd name="T52" fmla="*/ 32 w 2012"/>
                <a:gd name="T53" fmla="*/ 1260 h 2016"/>
                <a:gd name="T54" fmla="*/ 121 w 2012"/>
                <a:gd name="T55" fmla="*/ 1488 h 2016"/>
                <a:gd name="T56" fmla="*/ 261 w 2012"/>
                <a:gd name="T57" fmla="*/ 1686 h 2016"/>
                <a:gd name="T58" fmla="*/ 443 w 2012"/>
                <a:gd name="T59" fmla="*/ 1844 h 2016"/>
                <a:gd name="T60" fmla="*/ 661 w 2012"/>
                <a:gd name="T61" fmla="*/ 1955 h 2016"/>
                <a:gd name="T62" fmla="*/ 903 w 2012"/>
                <a:gd name="T63" fmla="*/ 2011 h 2016"/>
                <a:gd name="T64" fmla="*/ 1159 w 2012"/>
                <a:gd name="T65" fmla="*/ 2004 h 2016"/>
                <a:gd name="T66" fmla="*/ 1397 w 2012"/>
                <a:gd name="T67" fmla="*/ 1937 h 2016"/>
                <a:gd name="T68" fmla="*/ 1607 w 2012"/>
                <a:gd name="T69" fmla="*/ 1816 h 2016"/>
                <a:gd name="T70" fmla="*/ 1782 w 2012"/>
                <a:gd name="T71" fmla="*/ 1649 h 2016"/>
                <a:gd name="T72" fmla="*/ 1912 w 2012"/>
                <a:gd name="T73" fmla="*/ 1445 h 2016"/>
                <a:gd name="T74" fmla="*/ 1992 w 2012"/>
                <a:gd name="T75" fmla="*/ 1211 h 2016"/>
                <a:gd name="T76" fmla="*/ 2011 w 2012"/>
                <a:gd name="T77" fmla="*/ 957 h 2016"/>
                <a:gd name="T78" fmla="*/ 1966 w 2012"/>
                <a:gd name="T79" fmla="*/ 709 h 2016"/>
                <a:gd name="T80" fmla="*/ 1866 w 2012"/>
                <a:gd name="T81" fmla="*/ 486 h 2016"/>
                <a:gd name="T82" fmla="*/ 1717 w 2012"/>
                <a:gd name="T83" fmla="*/ 295 h 2016"/>
                <a:gd name="T84" fmla="*/ 1527 w 2012"/>
                <a:gd name="T85" fmla="*/ 146 h 2016"/>
                <a:gd name="T86" fmla="*/ 1304 w 2012"/>
                <a:gd name="T87" fmla="*/ 45 h 2016"/>
                <a:gd name="T88" fmla="*/ 1057 w 2012"/>
                <a:gd name="T89" fmla="*/ 1 h 2016"/>
                <a:gd name="T90" fmla="*/ 803 w 2012"/>
                <a:gd name="T91" fmla="*/ 20 h 2016"/>
                <a:gd name="T92" fmla="*/ 570 w 2012"/>
                <a:gd name="T93" fmla="*/ 100 h 2016"/>
                <a:gd name="T94" fmla="*/ 366 w 2012"/>
                <a:gd name="T95" fmla="*/ 231 h 2016"/>
                <a:gd name="T96" fmla="*/ 200 w 2012"/>
                <a:gd name="T97" fmla="*/ 405 h 2016"/>
                <a:gd name="T98" fmla="*/ 79 w 2012"/>
                <a:gd name="T99" fmla="*/ 616 h 2016"/>
                <a:gd name="T100" fmla="*/ 12 w 2012"/>
                <a:gd name="T101" fmla="*/ 855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2" h="2016">
                  <a:moveTo>
                    <a:pt x="1006" y="504"/>
                  </a:moveTo>
                  <a:lnTo>
                    <a:pt x="1032" y="505"/>
                  </a:lnTo>
                  <a:lnTo>
                    <a:pt x="1057" y="507"/>
                  </a:lnTo>
                  <a:lnTo>
                    <a:pt x="1082" y="510"/>
                  </a:lnTo>
                  <a:lnTo>
                    <a:pt x="1107" y="514"/>
                  </a:lnTo>
                  <a:lnTo>
                    <a:pt x="1131" y="520"/>
                  </a:lnTo>
                  <a:lnTo>
                    <a:pt x="1156" y="526"/>
                  </a:lnTo>
                  <a:lnTo>
                    <a:pt x="1179" y="534"/>
                  </a:lnTo>
                  <a:lnTo>
                    <a:pt x="1202" y="543"/>
                  </a:lnTo>
                  <a:lnTo>
                    <a:pt x="1224" y="553"/>
                  </a:lnTo>
                  <a:lnTo>
                    <a:pt x="1245" y="564"/>
                  </a:lnTo>
                  <a:lnTo>
                    <a:pt x="1266" y="577"/>
                  </a:lnTo>
                  <a:lnTo>
                    <a:pt x="1287" y="590"/>
                  </a:lnTo>
                  <a:lnTo>
                    <a:pt x="1306" y="604"/>
                  </a:lnTo>
                  <a:lnTo>
                    <a:pt x="1326" y="619"/>
                  </a:lnTo>
                  <a:lnTo>
                    <a:pt x="1344" y="635"/>
                  </a:lnTo>
                  <a:lnTo>
                    <a:pt x="1362" y="651"/>
                  </a:lnTo>
                  <a:lnTo>
                    <a:pt x="1378" y="669"/>
                  </a:lnTo>
                  <a:lnTo>
                    <a:pt x="1394" y="688"/>
                  </a:lnTo>
                  <a:lnTo>
                    <a:pt x="1409" y="707"/>
                  </a:lnTo>
                  <a:lnTo>
                    <a:pt x="1423" y="726"/>
                  </a:lnTo>
                  <a:lnTo>
                    <a:pt x="1436" y="747"/>
                  </a:lnTo>
                  <a:lnTo>
                    <a:pt x="1448" y="768"/>
                  </a:lnTo>
                  <a:lnTo>
                    <a:pt x="1459" y="789"/>
                  </a:lnTo>
                  <a:lnTo>
                    <a:pt x="1469" y="812"/>
                  </a:lnTo>
                  <a:lnTo>
                    <a:pt x="1478" y="835"/>
                  </a:lnTo>
                  <a:lnTo>
                    <a:pt x="1487" y="858"/>
                  </a:lnTo>
                  <a:lnTo>
                    <a:pt x="1493" y="882"/>
                  </a:lnTo>
                  <a:lnTo>
                    <a:pt x="1499" y="906"/>
                  </a:lnTo>
                  <a:lnTo>
                    <a:pt x="1503" y="931"/>
                  </a:lnTo>
                  <a:lnTo>
                    <a:pt x="1507" y="957"/>
                  </a:lnTo>
                  <a:lnTo>
                    <a:pt x="1508" y="982"/>
                  </a:lnTo>
                  <a:lnTo>
                    <a:pt x="1509" y="1008"/>
                  </a:lnTo>
                  <a:lnTo>
                    <a:pt x="1508" y="1034"/>
                  </a:lnTo>
                  <a:lnTo>
                    <a:pt x="1507" y="1060"/>
                  </a:lnTo>
                  <a:lnTo>
                    <a:pt x="1503" y="1085"/>
                  </a:lnTo>
                  <a:lnTo>
                    <a:pt x="1499" y="1110"/>
                  </a:lnTo>
                  <a:lnTo>
                    <a:pt x="1493" y="1134"/>
                  </a:lnTo>
                  <a:lnTo>
                    <a:pt x="1487" y="1158"/>
                  </a:lnTo>
                  <a:lnTo>
                    <a:pt x="1478" y="1182"/>
                  </a:lnTo>
                  <a:lnTo>
                    <a:pt x="1469" y="1205"/>
                  </a:lnTo>
                  <a:lnTo>
                    <a:pt x="1459" y="1227"/>
                  </a:lnTo>
                  <a:lnTo>
                    <a:pt x="1448" y="1248"/>
                  </a:lnTo>
                  <a:lnTo>
                    <a:pt x="1436" y="1269"/>
                  </a:lnTo>
                  <a:lnTo>
                    <a:pt x="1423" y="1290"/>
                  </a:lnTo>
                  <a:lnTo>
                    <a:pt x="1409" y="1310"/>
                  </a:lnTo>
                  <a:lnTo>
                    <a:pt x="1394" y="1329"/>
                  </a:lnTo>
                  <a:lnTo>
                    <a:pt x="1378" y="1347"/>
                  </a:lnTo>
                  <a:lnTo>
                    <a:pt x="1362" y="1365"/>
                  </a:lnTo>
                  <a:lnTo>
                    <a:pt x="1344" y="1381"/>
                  </a:lnTo>
                  <a:lnTo>
                    <a:pt x="1326" y="1397"/>
                  </a:lnTo>
                  <a:lnTo>
                    <a:pt x="1306" y="1412"/>
                  </a:lnTo>
                  <a:lnTo>
                    <a:pt x="1287" y="1427"/>
                  </a:lnTo>
                  <a:lnTo>
                    <a:pt x="1266" y="1440"/>
                  </a:lnTo>
                  <a:lnTo>
                    <a:pt x="1245" y="1452"/>
                  </a:lnTo>
                  <a:lnTo>
                    <a:pt x="1224" y="1463"/>
                  </a:lnTo>
                  <a:lnTo>
                    <a:pt x="1202" y="1473"/>
                  </a:lnTo>
                  <a:lnTo>
                    <a:pt x="1179" y="1482"/>
                  </a:lnTo>
                  <a:lnTo>
                    <a:pt x="1156" y="1490"/>
                  </a:lnTo>
                  <a:lnTo>
                    <a:pt x="1131" y="1496"/>
                  </a:lnTo>
                  <a:lnTo>
                    <a:pt x="1107" y="1502"/>
                  </a:lnTo>
                  <a:lnTo>
                    <a:pt x="1082" y="1506"/>
                  </a:lnTo>
                  <a:lnTo>
                    <a:pt x="1057" y="1509"/>
                  </a:lnTo>
                  <a:lnTo>
                    <a:pt x="1032" y="1511"/>
                  </a:lnTo>
                  <a:lnTo>
                    <a:pt x="1006" y="1512"/>
                  </a:lnTo>
                  <a:lnTo>
                    <a:pt x="980" y="1511"/>
                  </a:lnTo>
                  <a:lnTo>
                    <a:pt x="954" y="1509"/>
                  </a:lnTo>
                  <a:lnTo>
                    <a:pt x="929" y="1506"/>
                  </a:lnTo>
                  <a:lnTo>
                    <a:pt x="904" y="1502"/>
                  </a:lnTo>
                  <a:lnTo>
                    <a:pt x="880" y="1496"/>
                  </a:lnTo>
                  <a:lnTo>
                    <a:pt x="856" y="1490"/>
                  </a:lnTo>
                  <a:lnTo>
                    <a:pt x="833" y="1482"/>
                  </a:lnTo>
                  <a:lnTo>
                    <a:pt x="811" y="1473"/>
                  </a:lnTo>
                  <a:lnTo>
                    <a:pt x="787" y="1463"/>
                  </a:lnTo>
                  <a:lnTo>
                    <a:pt x="766" y="1452"/>
                  </a:lnTo>
                  <a:lnTo>
                    <a:pt x="745" y="1440"/>
                  </a:lnTo>
                  <a:lnTo>
                    <a:pt x="725" y="1427"/>
                  </a:lnTo>
                  <a:lnTo>
                    <a:pt x="705" y="1412"/>
                  </a:lnTo>
                  <a:lnTo>
                    <a:pt x="686" y="1397"/>
                  </a:lnTo>
                  <a:lnTo>
                    <a:pt x="668" y="1381"/>
                  </a:lnTo>
                  <a:lnTo>
                    <a:pt x="651" y="1365"/>
                  </a:lnTo>
                  <a:lnTo>
                    <a:pt x="633" y="1347"/>
                  </a:lnTo>
                  <a:lnTo>
                    <a:pt x="617" y="1329"/>
                  </a:lnTo>
                  <a:lnTo>
                    <a:pt x="603" y="1310"/>
                  </a:lnTo>
                  <a:lnTo>
                    <a:pt x="589" y="1290"/>
                  </a:lnTo>
                  <a:lnTo>
                    <a:pt x="576" y="1269"/>
                  </a:lnTo>
                  <a:lnTo>
                    <a:pt x="564" y="1248"/>
                  </a:lnTo>
                  <a:lnTo>
                    <a:pt x="553" y="1227"/>
                  </a:lnTo>
                  <a:lnTo>
                    <a:pt x="543" y="1205"/>
                  </a:lnTo>
                  <a:lnTo>
                    <a:pt x="534" y="1182"/>
                  </a:lnTo>
                  <a:lnTo>
                    <a:pt x="526" y="1158"/>
                  </a:lnTo>
                  <a:lnTo>
                    <a:pt x="519" y="1134"/>
                  </a:lnTo>
                  <a:lnTo>
                    <a:pt x="513" y="1110"/>
                  </a:lnTo>
                  <a:lnTo>
                    <a:pt x="509" y="1085"/>
                  </a:lnTo>
                  <a:lnTo>
                    <a:pt x="506" y="1060"/>
                  </a:lnTo>
                  <a:lnTo>
                    <a:pt x="504" y="1034"/>
                  </a:lnTo>
                  <a:lnTo>
                    <a:pt x="503" y="1008"/>
                  </a:lnTo>
                  <a:lnTo>
                    <a:pt x="504" y="982"/>
                  </a:lnTo>
                  <a:lnTo>
                    <a:pt x="506" y="957"/>
                  </a:lnTo>
                  <a:lnTo>
                    <a:pt x="509" y="931"/>
                  </a:lnTo>
                  <a:lnTo>
                    <a:pt x="513" y="906"/>
                  </a:lnTo>
                  <a:lnTo>
                    <a:pt x="519" y="882"/>
                  </a:lnTo>
                  <a:lnTo>
                    <a:pt x="526" y="858"/>
                  </a:lnTo>
                  <a:lnTo>
                    <a:pt x="534" y="835"/>
                  </a:lnTo>
                  <a:lnTo>
                    <a:pt x="543" y="812"/>
                  </a:lnTo>
                  <a:lnTo>
                    <a:pt x="553" y="789"/>
                  </a:lnTo>
                  <a:lnTo>
                    <a:pt x="564" y="768"/>
                  </a:lnTo>
                  <a:lnTo>
                    <a:pt x="576" y="747"/>
                  </a:lnTo>
                  <a:lnTo>
                    <a:pt x="589" y="726"/>
                  </a:lnTo>
                  <a:lnTo>
                    <a:pt x="603" y="707"/>
                  </a:lnTo>
                  <a:lnTo>
                    <a:pt x="617" y="688"/>
                  </a:lnTo>
                  <a:lnTo>
                    <a:pt x="633" y="669"/>
                  </a:lnTo>
                  <a:lnTo>
                    <a:pt x="651" y="651"/>
                  </a:lnTo>
                  <a:lnTo>
                    <a:pt x="668" y="635"/>
                  </a:lnTo>
                  <a:lnTo>
                    <a:pt x="686" y="619"/>
                  </a:lnTo>
                  <a:lnTo>
                    <a:pt x="705" y="604"/>
                  </a:lnTo>
                  <a:lnTo>
                    <a:pt x="725" y="590"/>
                  </a:lnTo>
                  <a:lnTo>
                    <a:pt x="745" y="577"/>
                  </a:lnTo>
                  <a:lnTo>
                    <a:pt x="766" y="564"/>
                  </a:lnTo>
                  <a:lnTo>
                    <a:pt x="787" y="553"/>
                  </a:lnTo>
                  <a:lnTo>
                    <a:pt x="811" y="543"/>
                  </a:lnTo>
                  <a:lnTo>
                    <a:pt x="833" y="534"/>
                  </a:lnTo>
                  <a:lnTo>
                    <a:pt x="856" y="526"/>
                  </a:lnTo>
                  <a:lnTo>
                    <a:pt x="880" y="520"/>
                  </a:lnTo>
                  <a:lnTo>
                    <a:pt x="904" y="514"/>
                  </a:lnTo>
                  <a:lnTo>
                    <a:pt x="929" y="510"/>
                  </a:lnTo>
                  <a:lnTo>
                    <a:pt x="954" y="507"/>
                  </a:lnTo>
                  <a:lnTo>
                    <a:pt x="980" y="505"/>
                  </a:lnTo>
                  <a:lnTo>
                    <a:pt x="1006" y="504"/>
                  </a:lnTo>
                  <a:close/>
                  <a:moveTo>
                    <a:pt x="0" y="1008"/>
                  </a:moveTo>
                  <a:lnTo>
                    <a:pt x="2" y="1060"/>
                  </a:lnTo>
                  <a:lnTo>
                    <a:pt x="5" y="1111"/>
                  </a:lnTo>
                  <a:lnTo>
                    <a:pt x="12" y="1161"/>
                  </a:lnTo>
                  <a:lnTo>
                    <a:pt x="21" y="1211"/>
                  </a:lnTo>
                  <a:lnTo>
                    <a:pt x="32" y="1260"/>
                  </a:lnTo>
                  <a:lnTo>
                    <a:pt x="45" y="1308"/>
                  </a:lnTo>
                  <a:lnTo>
                    <a:pt x="61" y="1355"/>
                  </a:lnTo>
                  <a:lnTo>
                    <a:pt x="79" y="1400"/>
                  </a:lnTo>
                  <a:lnTo>
                    <a:pt x="99" y="1445"/>
                  </a:lnTo>
                  <a:lnTo>
                    <a:pt x="121" y="1488"/>
                  </a:lnTo>
                  <a:lnTo>
                    <a:pt x="146" y="1530"/>
                  </a:lnTo>
                  <a:lnTo>
                    <a:pt x="172" y="1572"/>
                  </a:lnTo>
                  <a:lnTo>
                    <a:pt x="200" y="1611"/>
                  </a:lnTo>
                  <a:lnTo>
                    <a:pt x="230" y="1649"/>
                  </a:lnTo>
                  <a:lnTo>
                    <a:pt x="261" y="1686"/>
                  </a:lnTo>
                  <a:lnTo>
                    <a:pt x="294" y="1721"/>
                  </a:lnTo>
                  <a:lnTo>
                    <a:pt x="330" y="1754"/>
                  </a:lnTo>
                  <a:lnTo>
                    <a:pt x="366" y="1785"/>
                  </a:lnTo>
                  <a:lnTo>
                    <a:pt x="404" y="1816"/>
                  </a:lnTo>
                  <a:lnTo>
                    <a:pt x="443" y="1844"/>
                  </a:lnTo>
                  <a:lnTo>
                    <a:pt x="485" y="1870"/>
                  </a:lnTo>
                  <a:lnTo>
                    <a:pt x="527" y="1894"/>
                  </a:lnTo>
                  <a:lnTo>
                    <a:pt x="570" y="1917"/>
                  </a:lnTo>
                  <a:lnTo>
                    <a:pt x="614" y="1937"/>
                  </a:lnTo>
                  <a:lnTo>
                    <a:pt x="661" y="1955"/>
                  </a:lnTo>
                  <a:lnTo>
                    <a:pt x="707" y="1971"/>
                  </a:lnTo>
                  <a:lnTo>
                    <a:pt x="754" y="1984"/>
                  </a:lnTo>
                  <a:lnTo>
                    <a:pt x="803" y="1995"/>
                  </a:lnTo>
                  <a:lnTo>
                    <a:pt x="853" y="2004"/>
                  </a:lnTo>
                  <a:lnTo>
                    <a:pt x="903" y="2011"/>
                  </a:lnTo>
                  <a:lnTo>
                    <a:pt x="954" y="2015"/>
                  </a:lnTo>
                  <a:lnTo>
                    <a:pt x="1006" y="2016"/>
                  </a:lnTo>
                  <a:lnTo>
                    <a:pt x="1057" y="2015"/>
                  </a:lnTo>
                  <a:lnTo>
                    <a:pt x="1108" y="2011"/>
                  </a:lnTo>
                  <a:lnTo>
                    <a:pt x="1159" y="2004"/>
                  </a:lnTo>
                  <a:lnTo>
                    <a:pt x="1208" y="1995"/>
                  </a:lnTo>
                  <a:lnTo>
                    <a:pt x="1257" y="1984"/>
                  </a:lnTo>
                  <a:lnTo>
                    <a:pt x="1304" y="1971"/>
                  </a:lnTo>
                  <a:lnTo>
                    <a:pt x="1352" y="1955"/>
                  </a:lnTo>
                  <a:lnTo>
                    <a:pt x="1397" y="1937"/>
                  </a:lnTo>
                  <a:lnTo>
                    <a:pt x="1441" y="1917"/>
                  </a:lnTo>
                  <a:lnTo>
                    <a:pt x="1485" y="1894"/>
                  </a:lnTo>
                  <a:lnTo>
                    <a:pt x="1527" y="1870"/>
                  </a:lnTo>
                  <a:lnTo>
                    <a:pt x="1568" y="1844"/>
                  </a:lnTo>
                  <a:lnTo>
                    <a:pt x="1607" y="1816"/>
                  </a:lnTo>
                  <a:lnTo>
                    <a:pt x="1645" y="1785"/>
                  </a:lnTo>
                  <a:lnTo>
                    <a:pt x="1682" y="1754"/>
                  </a:lnTo>
                  <a:lnTo>
                    <a:pt x="1717" y="1721"/>
                  </a:lnTo>
                  <a:lnTo>
                    <a:pt x="1750" y="1686"/>
                  </a:lnTo>
                  <a:lnTo>
                    <a:pt x="1782" y="1649"/>
                  </a:lnTo>
                  <a:lnTo>
                    <a:pt x="1811" y="1611"/>
                  </a:lnTo>
                  <a:lnTo>
                    <a:pt x="1840" y="1572"/>
                  </a:lnTo>
                  <a:lnTo>
                    <a:pt x="1866" y="1530"/>
                  </a:lnTo>
                  <a:lnTo>
                    <a:pt x="1890" y="1488"/>
                  </a:lnTo>
                  <a:lnTo>
                    <a:pt x="1912" y="1445"/>
                  </a:lnTo>
                  <a:lnTo>
                    <a:pt x="1932" y="1400"/>
                  </a:lnTo>
                  <a:lnTo>
                    <a:pt x="1950" y="1355"/>
                  </a:lnTo>
                  <a:lnTo>
                    <a:pt x="1966" y="1308"/>
                  </a:lnTo>
                  <a:lnTo>
                    <a:pt x="1980" y="1260"/>
                  </a:lnTo>
                  <a:lnTo>
                    <a:pt x="1992" y="1211"/>
                  </a:lnTo>
                  <a:lnTo>
                    <a:pt x="2001" y="1161"/>
                  </a:lnTo>
                  <a:lnTo>
                    <a:pt x="2007" y="1111"/>
                  </a:lnTo>
                  <a:lnTo>
                    <a:pt x="2011" y="1060"/>
                  </a:lnTo>
                  <a:lnTo>
                    <a:pt x="2012" y="1008"/>
                  </a:lnTo>
                  <a:lnTo>
                    <a:pt x="2011" y="957"/>
                  </a:lnTo>
                  <a:lnTo>
                    <a:pt x="2007" y="905"/>
                  </a:lnTo>
                  <a:lnTo>
                    <a:pt x="2001" y="855"/>
                  </a:lnTo>
                  <a:lnTo>
                    <a:pt x="1992" y="805"/>
                  </a:lnTo>
                  <a:lnTo>
                    <a:pt x="1980" y="756"/>
                  </a:lnTo>
                  <a:lnTo>
                    <a:pt x="1966" y="709"/>
                  </a:lnTo>
                  <a:lnTo>
                    <a:pt x="1950" y="661"/>
                  </a:lnTo>
                  <a:lnTo>
                    <a:pt x="1932" y="616"/>
                  </a:lnTo>
                  <a:lnTo>
                    <a:pt x="1912" y="572"/>
                  </a:lnTo>
                  <a:lnTo>
                    <a:pt x="1890" y="528"/>
                  </a:lnTo>
                  <a:lnTo>
                    <a:pt x="1866" y="486"/>
                  </a:lnTo>
                  <a:lnTo>
                    <a:pt x="1840" y="445"/>
                  </a:lnTo>
                  <a:lnTo>
                    <a:pt x="1811" y="405"/>
                  </a:lnTo>
                  <a:lnTo>
                    <a:pt x="1782" y="367"/>
                  </a:lnTo>
                  <a:lnTo>
                    <a:pt x="1750" y="331"/>
                  </a:lnTo>
                  <a:lnTo>
                    <a:pt x="1717" y="295"/>
                  </a:lnTo>
                  <a:lnTo>
                    <a:pt x="1682" y="262"/>
                  </a:lnTo>
                  <a:lnTo>
                    <a:pt x="1645" y="231"/>
                  </a:lnTo>
                  <a:lnTo>
                    <a:pt x="1607" y="201"/>
                  </a:lnTo>
                  <a:lnTo>
                    <a:pt x="1568" y="172"/>
                  </a:lnTo>
                  <a:lnTo>
                    <a:pt x="1527" y="146"/>
                  </a:lnTo>
                  <a:lnTo>
                    <a:pt x="1485" y="122"/>
                  </a:lnTo>
                  <a:lnTo>
                    <a:pt x="1441" y="100"/>
                  </a:lnTo>
                  <a:lnTo>
                    <a:pt x="1397" y="80"/>
                  </a:lnTo>
                  <a:lnTo>
                    <a:pt x="1352" y="61"/>
                  </a:lnTo>
                  <a:lnTo>
                    <a:pt x="1304" y="45"/>
                  </a:lnTo>
                  <a:lnTo>
                    <a:pt x="1257" y="31"/>
                  </a:lnTo>
                  <a:lnTo>
                    <a:pt x="1208" y="20"/>
                  </a:lnTo>
                  <a:lnTo>
                    <a:pt x="1159" y="11"/>
                  </a:lnTo>
                  <a:lnTo>
                    <a:pt x="1108" y="5"/>
                  </a:lnTo>
                  <a:lnTo>
                    <a:pt x="1057" y="1"/>
                  </a:lnTo>
                  <a:lnTo>
                    <a:pt x="1006" y="0"/>
                  </a:lnTo>
                  <a:lnTo>
                    <a:pt x="954" y="1"/>
                  </a:lnTo>
                  <a:lnTo>
                    <a:pt x="903" y="5"/>
                  </a:lnTo>
                  <a:lnTo>
                    <a:pt x="853" y="11"/>
                  </a:lnTo>
                  <a:lnTo>
                    <a:pt x="803" y="20"/>
                  </a:lnTo>
                  <a:lnTo>
                    <a:pt x="754" y="31"/>
                  </a:lnTo>
                  <a:lnTo>
                    <a:pt x="707" y="45"/>
                  </a:lnTo>
                  <a:lnTo>
                    <a:pt x="661" y="61"/>
                  </a:lnTo>
                  <a:lnTo>
                    <a:pt x="614" y="80"/>
                  </a:lnTo>
                  <a:lnTo>
                    <a:pt x="570" y="100"/>
                  </a:lnTo>
                  <a:lnTo>
                    <a:pt x="527" y="122"/>
                  </a:lnTo>
                  <a:lnTo>
                    <a:pt x="485" y="146"/>
                  </a:lnTo>
                  <a:lnTo>
                    <a:pt x="443" y="172"/>
                  </a:lnTo>
                  <a:lnTo>
                    <a:pt x="404" y="201"/>
                  </a:lnTo>
                  <a:lnTo>
                    <a:pt x="366" y="231"/>
                  </a:lnTo>
                  <a:lnTo>
                    <a:pt x="330" y="262"/>
                  </a:lnTo>
                  <a:lnTo>
                    <a:pt x="294" y="295"/>
                  </a:lnTo>
                  <a:lnTo>
                    <a:pt x="261" y="331"/>
                  </a:lnTo>
                  <a:lnTo>
                    <a:pt x="230" y="367"/>
                  </a:lnTo>
                  <a:lnTo>
                    <a:pt x="200" y="405"/>
                  </a:lnTo>
                  <a:lnTo>
                    <a:pt x="172" y="445"/>
                  </a:lnTo>
                  <a:lnTo>
                    <a:pt x="146" y="486"/>
                  </a:lnTo>
                  <a:lnTo>
                    <a:pt x="121" y="528"/>
                  </a:lnTo>
                  <a:lnTo>
                    <a:pt x="99" y="572"/>
                  </a:lnTo>
                  <a:lnTo>
                    <a:pt x="79" y="616"/>
                  </a:lnTo>
                  <a:lnTo>
                    <a:pt x="61" y="661"/>
                  </a:lnTo>
                  <a:lnTo>
                    <a:pt x="45" y="709"/>
                  </a:lnTo>
                  <a:lnTo>
                    <a:pt x="32" y="756"/>
                  </a:lnTo>
                  <a:lnTo>
                    <a:pt x="21" y="805"/>
                  </a:lnTo>
                  <a:lnTo>
                    <a:pt x="12" y="855"/>
                  </a:lnTo>
                  <a:lnTo>
                    <a:pt x="5" y="905"/>
                  </a:lnTo>
                  <a:lnTo>
                    <a:pt x="2" y="957"/>
                  </a:lnTo>
                  <a:lnTo>
                    <a:pt x="0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7085013" y="4627563"/>
              <a:ext cx="42863" cy="42863"/>
            </a:xfrm>
            <a:custGeom>
              <a:avLst/>
              <a:gdLst>
                <a:gd name="T0" fmla="*/ 554 w 1006"/>
                <a:gd name="T1" fmla="*/ 1005 h 1008"/>
                <a:gd name="T2" fmla="*/ 628 w 1006"/>
                <a:gd name="T3" fmla="*/ 992 h 1008"/>
                <a:gd name="T4" fmla="*/ 699 w 1006"/>
                <a:gd name="T5" fmla="*/ 969 h 1008"/>
                <a:gd name="T6" fmla="*/ 763 w 1006"/>
                <a:gd name="T7" fmla="*/ 935 h 1008"/>
                <a:gd name="T8" fmla="*/ 822 w 1006"/>
                <a:gd name="T9" fmla="*/ 893 h 1008"/>
                <a:gd name="T10" fmla="*/ 875 w 1006"/>
                <a:gd name="T11" fmla="*/ 843 h 1008"/>
                <a:gd name="T12" fmla="*/ 920 w 1006"/>
                <a:gd name="T13" fmla="*/ 786 h 1008"/>
                <a:gd name="T14" fmla="*/ 956 w 1006"/>
                <a:gd name="T15" fmla="*/ 723 h 1008"/>
                <a:gd name="T16" fmla="*/ 983 w 1006"/>
                <a:gd name="T17" fmla="*/ 654 h 1008"/>
                <a:gd name="T18" fmla="*/ 1000 w 1006"/>
                <a:gd name="T19" fmla="*/ 581 h 1008"/>
                <a:gd name="T20" fmla="*/ 1006 w 1006"/>
                <a:gd name="T21" fmla="*/ 504 h 1008"/>
                <a:gd name="T22" fmla="*/ 1000 w 1006"/>
                <a:gd name="T23" fmla="*/ 427 h 1008"/>
                <a:gd name="T24" fmla="*/ 983 w 1006"/>
                <a:gd name="T25" fmla="*/ 354 h 1008"/>
                <a:gd name="T26" fmla="*/ 956 w 1006"/>
                <a:gd name="T27" fmla="*/ 285 h 1008"/>
                <a:gd name="T28" fmla="*/ 920 w 1006"/>
                <a:gd name="T29" fmla="*/ 222 h 1008"/>
                <a:gd name="T30" fmla="*/ 875 w 1006"/>
                <a:gd name="T31" fmla="*/ 165 h 1008"/>
                <a:gd name="T32" fmla="*/ 822 w 1006"/>
                <a:gd name="T33" fmla="*/ 115 h 1008"/>
                <a:gd name="T34" fmla="*/ 763 w 1006"/>
                <a:gd name="T35" fmla="*/ 72 h 1008"/>
                <a:gd name="T36" fmla="*/ 699 w 1006"/>
                <a:gd name="T37" fmla="*/ 39 h 1008"/>
                <a:gd name="T38" fmla="*/ 628 w 1006"/>
                <a:gd name="T39" fmla="*/ 16 h 1008"/>
                <a:gd name="T40" fmla="*/ 554 w 1006"/>
                <a:gd name="T41" fmla="*/ 3 h 1008"/>
                <a:gd name="T42" fmla="*/ 476 w 1006"/>
                <a:gd name="T43" fmla="*/ 1 h 1008"/>
                <a:gd name="T44" fmla="*/ 401 w 1006"/>
                <a:gd name="T45" fmla="*/ 10 h 1008"/>
                <a:gd name="T46" fmla="*/ 330 w 1006"/>
                <a:gd name="T47" fmla="*/ 30 h 1008"/>
                <a:gd name="T48" fmla="*/ 263 w 1006"/>
                <a:gd name="T49" fmla="*/ 60 h 1008"/>
                <a:gd name="T50" fmla="*/ 202 w 1006"/>
                <a:gd name="T51" fmla="*/ 100 h 1008"/>
                <a:gd name="T52" fmla="*/ 147 w 1006"/>
                <a:gd name="T53" fmla="*/ 147 h 1008"/>
                <a:gd name="T54" fmla="*/ 99 w 1006"/>
                <a:gd name="T55" fmla="*/ 202 h 1008"/>
                <a:gd name="T56" fmla="*/ 61 w 1006"/>
                <a:gd name="T57" fmla="*/ 264 h 1008"/>
                <a:gd name="T58" fmla="*/ 30 w 1006"/>
                <a:gd name="T59" fmla="*/ 330 h 1008"/>
                <a:gd name="T60" fmla="*/ 10 w 1006"/>
                <a:gd name="T61" fmla="*/ 402 h 1008"/>
                <a:gd name="T62" fmla="*/ 1 w 1006"/>
                <a:gd name="T63" fmla="*/ 478 h 1008"/>
                <a:gd name="T64" fmla="*/ 3 w 1006"/>
                <a:gd name="T65" fmla="*/ 555 h 1008"/>
                <a:gd name="T66" fmla="*/ 16 w 1006"/>
                <a:gd name="T67" fmla="*/ 630 h 1008"/>
                <a:gd name="T68" fmla="*/ 39 w 1006"/>
                <a:gd name="T69" fmla="*/ 700 h 1008"/>
                <a:gd name="T70" fmla="*/ 73 w 1006"/>
                <a:gd name="T71" fmla="*/ 765 h 1008"/>
                <a:gd name="T72" fmla="*/ 114 w 1006"/>
                <a:gd name="T73" fmla="*/ 824 h 1008"/>
                <a:gd name="T74" fmla="*/ 165 w 1006"/>
                <a:gd name="T75" fmla="*/ 877 h 1008"/>
                <a:gd name="T76" fmla="*/ 222 w 1006"/>
                <a:gd name="T77" fmla="*/ 922 h 1008"/>
                <a:gd name="T78" fmla="*/ 284 w 1006"/>
                <a:gd name="T79" fmla="*/ 959 h 1008"/>
                <a:gd name="T80" fmla="*/ 353 w 1006"/>
                <a:gd name="T81" fmla="*/ 985 h 1008"/>
                <a:gd name="T82" fmla="*/ 426 w 1006"/>
                <a:gd name="T83" fmla="*/ 1002 h 1008"/>
                <a:gd name="T84" fmla="*/ 503 w 1006"/>
                <a:gd name="T8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1008"/>
                  </a:moveTo>
                  <a:lnTo>
                    <a:pt x="529" y="1007"/>
                  </a:lnTo>
                  <a:lnTo>
                    <a:pt x="554" y="1005"/>
                  </a:lnTo>
                  <a:lnTo>
                    <a:pt x="579" y="1002"/>
                  </a:lnTo>
                  <a:lnTo>
                    <a:pt x="604" y="998"/>
                  </a:lnTo>
                  <a:lnTo>
                    <a:pt x="628" y="992"/>
                  </a:lnTo>
                  <a:lnTo>
                    <a:pt x="652" y="985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2" y="948"/>
                  </a:lnTo>
                  <a:lnTo>
                    <a:pt x="763" y="935"/>
                  </a:lnTo>
                  <a:lnTo>
                    <a:pt x="784" y="922"/>
                  </a:lnTo>
                  <a:lnTo>
                    <a:pt x="803" y="908"/>
                  </a:lnTo>
                  <a:lnTo>
                    <a:pt x="822" y="893"/>
                  </a:lnTo>
                  <a:lnTo>
                    <a:pt x="841" y="877"/>
                  </a:lnTo>
                  <a:lnTo>
                    <a:pt x="859" y="861"/>
                  </a:lnTo>
                  <a:lnTo>
                    <a:pt x="875" y="843"/>
                  </a:lnTo>
                  <a:lnTo>
                    <a:pt x="891" y="824"/>
                  </a:lnTo>
                  <a:lnTo>
                    <a:pt x="906" y="805"/>
                  </a:lnTo>
                  <a:lnTo>
                    <a:pt x="920" y="786"/>
                  </a:lnTo>
                  <a:lnTo>
                    <a:pt x="933" y="765"/>
                  </a:lnTo>
                  <a:lnTo>
                    <a:pt x="945" y="744"/>
                  </a:lnTo>
                  <a:lnTo>
                    <a:pt x="956" y="723"/>
                  </a:lnTo>
                  <a:lnTo>
                    <a:pt x="966" y="700"/>
                  </a:lnTo>
                  <a:lnTo>
                    <a:pt x="975" y="677"/>
                  </a:lnTo>
                  <a:lnTo>
                    <a:pt x="983" y="654"/>
                  </a:lnTo>
                  <a:lnTo>
                    <a:pt x="989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4" y="555"/>
                  </a:lnTo>
                  <a:lnTo>
                    <a:pt x="1006" y="530"/>
                  </a:lnTo>
                  <a:lnTo>
                    <a:pt x="1006" y="504"/>
                  </a:lnTo>
                  <a:lnTo>
                    <a:pt x="1006" y="478"/>
                  </a:lnTo>
                  <a:lnTo>
                    <a:pt x="1004" y="452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89" y="378"/>
                  </a:lnTo>
                  <a:lnTo>
                    <a:pt x="983" y="354"/>
                  </a:lnTo>
                  <a:lnTo>
                    <a:pt x="975" y="330"/>
                  </a:lnTo>
                  <a:lnTo>
                    <a:pt x="966" y="307"/>
                  </a:lnTo>
                  <a:lnTo>
                    <a:pt x="956" y="285"/>
                  </a:lnTo>
                  <a:lnTo>
                    <a:pt x="945" y="264"/>
                  </a:lnTo>
                  <a:lnTo>
                    <a:pt x="933" y="243"/>
                  </a:lnTo>
                  <a:lnTo>
                    <a:pt x="920" y="222"/>
                  </a:lnTo>
                  <a:lnTo>
                    <a:pt x="906" y="202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9" y="147"/>
                  </a:lnTo>
                  <a:lnTo>
                    <a:pt x="841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4" y="85"/>
                  </a:lnTo>
                  <a:lnTo>
                    <a:pt x="763" y="72"/>
                  </a:lnTo>
                  <a:lnTo>
                    <a:pt x="742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4" y="49"/>
                  </a:lnTo>
                  <a:lnTo>
                    <a:pt x="263" y="60"/>
                  </a:lnTo>
                  <a:lnTo>
                    <a:pt x="242" y="72"/>
                  </a:lnTo>
                  <a:lnTo>
                    <a:pt x="222" y="85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0" y="165"/>
                  </a:lnTo>
                  <a:lnTo>
                    <a:pt x="114" y="183"/>
                  </a:lnTo>
                  <a:lnTo>
                    <a:pt x="99" y="202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1" y="264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3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3" y="654"/>
                  </a:lnTo>
                  <a:lnTo>
                    <a:pt x="30" y="677"/>
                  </a:lnTo>
                  <a:lnTo>
                    <a:pt x="39" y="700"/>
                  </a:lnTo>
                  <a:lnTo>
                    <a:pt x="49" y="723"/>
                  </a:lnTo>
                  <a:lnTo>
                    <a:pt x="61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99" y="805"/>
                  </a:lnTo>
                  <a:lnTo>
                    <a:pt x="114" y="824"/>
                  </a:lnTo>
                  <a:lnTo>
                    <a:pt x="130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2" y="922"/>
                  </a:lnTo>
                  <a:lnTo>
                    <a:pt x="242" y="935"/>
                  </a:lnTo>
                  <a:lnTo>
                    <a:pt x="263" y="948"/>
                  </a:lnTo>
                  <a:lnTo>
                    <a:pt x="284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5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6" y="1002"/>
                  </a:lnTo>
                  <a:lnTo>
                    <a:pt x="451" y="1005"/>
                  </a:lnTo>
                  <a:lnTo>
                    <a:pt x="476" y="1007"/>
                  </a:lnTo>
                  <a:lnTo>
                    <a:pt x="503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7431088" y="4302126"/>
              <a:ext cx="42863" cy="44450"/>
            </a:xfrm>
            <a:custGeom>
              <a:avLst/>
              <a:gdLst>
                <a:gd name="T0" fmla="*/ 452 w 1006"/>
                <a:gd name="T1" fmla="*/ 3 h 1008"/>
                <a:gd name="T2" fmla="*/ 377 w 1006"/>
                <a:gd name="T3" fmla="*/ 16 h 1008"/>
                <a:gd name="T4" fmla="*/ 307 w 1006"/>
                <a:gd name="T5" fmla="*/ 39 h 1008"/>
                <a:gd name="T6" fmla="*/ 243 w 1006"/>
                <a:gd name="T7" fmla="*/ 72 h 1008"/>
                <a:gd name="T8" fmla="*/ 183 w 1006"/>
                <a:gd name="T9" fmla="*/ 115 h 1008"/>
                <a:gd name="T10" fmla="*/ 131 w 1006"/>
                <a:gd name="T11" fmla="*/ 165 h 1008"/>
                <a:gd name="T12" fmla="*/ 86 w 1006"/>
                <a:gd name="T13" fmla="*/ 222 h 1008"/>
                <a:gd name="T14" fmla="*/ 49 w 1006"/>
                <a:gd name="T15" fmla="*/ 285 h 1008"/>
                <a:gd name="T16" fmla="*/ 22 w 1006"/>
                <a:gd name="T17" fmla="*/ 354 h 1008"/>
                <a:gd name="T18" fmla="*/ 6 w 1006"/>
                <a:gd name="T19" fmla="*/ 427 h 1008"/>
                <a:gd name="T20" fmla="*/ 0 w 1006"/>
                <a:gd name="T21" fmla="*/ 504 h 1008"/>
                <a:gd name="T22" fmla="*/ 6 w 1006"/>
                <a:gd name="T23" fmla="*/ 581 h 1008"/>
                <a:gd name="T24" fmla="*/ 22 w 1006"/>
                <a:gd name="T25" fmla="*/ 654 h 1008"/>
                <a:gd name="T26" fmla="*/ 49 w 1006"/>
                <a:gd name="T27" fmla="*/ 723 h 1008"/>
                <a:gd name="T28" fmla="*/ 86 w 1006"/>
                <a:gd name="T29" fmla="*/ 786 h 1008"/>
                <a:gd name="T30" fmla="*/ 131 w 1006"/>
                <a:gd name="T31" fmla="*/ 843 h 1008"/>
                <a:gd name="T32" fmla="*/ 183 w 1006"/>
                <a:gd name="T33" fmla="*/ 893 h 1008"/>
                <a:gd name="T34" fmla="*/ 243 w 1006"/>
                <a:gd name="T35" fmla="*/ 936 h 1008"/>
                <a:gd name="T36" fmla="*/ 307 w 1006"/>
                <a:gd name="T37" fmla="*/ 969 h 1008"/>
                <a:gd name="T38" fmla="*/ 377 w 1006"/>
                <a:gd name="T39" fmla="*/ 992 h 1008"/>
                <a:gd name="T40" fmla="*/ 452 w 1006"/>
                <a:gd name="T41" fmla="*/ 1005 h 1008"/>
                <a:gd name="T42" fmla="*/ 529 w 1006"/>
                <a:gd name="T43" fmla="*/ 1007 h 1008"/>
                <a:gd name="T44" fmla="*/ 605 w 1006"/>
                <a:gd name="T45" fmla="*/ 998 h 1008"/>
                <a:gd name="T46" fmla="*/ 676 w 1006"/>
                <a:gd name="T47" fmla="*/ 978 h 1008"/>
                <a:gd name="T48" fmla="*/ 743 w 1006"/>
                <a:gd name="T49" fmla="*/ 948 h 1008"/>
                <a:gd name="T50" fmla="*/ 804 w 1006"/>
                <a:gd name="T51" fmla="*/ 908 h 1008"/>
                <a:gd name="T52" fmla="*/ 858 w 1006"/>
                <a:gd name="T53" fmla="*/ 861 h 1008"/>
                <a:gd name="T54" fmla="*/ 906 w 1006"/>
                <a:gd name="T55" fmla="*/ 805 h 1008"/>
                <a:gd name="T56" fmla="*/ 946 w 1006"/>
                <a:gd name="T57" fmla="*/ 744 h 1008"/>
                <a:gd name="T58" fmla="*/ 976 w 1006"/>
                <a:gd name="T59" fmla="*/ 677 h 1008"/>
                <a:gd name="T60" fmla="*/ 996 w 1006"/>
                <a:gd name="T61" fmla="*/ 606 h 1008"/>
                <a:gd name="T62" fmla="*/ 1005 w 1006"/>
                <a:gd name="T63" fmla="*/ 530 h 1008"/>
                <a:gd name="T64" fmla="*/ 1003 w 1006"/>
                <a:gd name="T65" fmla="*/ 453 h 1008"/>
                <a:gd name="T66" fmla="*/ 990 w 1006"/>
                <a:gd name="T67" fmla="*/ 378 h 1008"/>
                <a:gd name="T68" fmla="*/ 967 w 1006"/>
                <a:gd name="T69" fmla="*/ 307 h 1008"/>
                <a:gd name="T70" fmla="*/ 934 w 1006"/>
                <a:gd name="T71" fmla="*/ 243 h 1008"/>
                <a:gd name="T72" fmla="*/ 891 w 1006"/>
                <a:gd name="T73" fmla="*/ 183 h 1008"/>
                <a:gd name="T74" fmla="*/ 841 w 1006"/>
                <a:gd name="T75" fmla="*/ 131 h 1008"/>
                <a:gd name="T76" fmla="*/ 784 w 1006"/>
                <a:gd name="T77" fmla="*/ 86 h 1008"/>
                <a:gd name="T78" fmla="*/ 721 w 1006"/>
                <a:gd name="T79" fmla="*/ 49 h 1008"/>
                <a:gd name="T80" fmla="*/ 653 w 1006"/>
                <a:gd name="T81" fmla="*/ 22 h 1008"/>
                <a:gd name="T82" fmla="*/ 580 w 1006"/>
                <a:gd name="T83" fmla="*/ 6 h 1008"/>
                <a:gd name="T84" fmla="*/ 503 w 1006"/>
                <a:gd name="T85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0"/>
                  </a:moveTo>
                  <a:lnTo>
                    <a:pt x="477" y="1"/>
                  </a:lnTo>
                  <a:lnTo>
                    <a:pt x="452" y="3"/>
                  </a:lnTo>
                  <a:lnTo>
                    <a:pt x="427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5" y="49"/>
                  </a:lnTo>
                  <a:lnTo>
                    <a:pt x="264" y="60"/>
                  </a:lnTo>
                  <a:lnTo>
                    <a:pt x="243" y="72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1"/>
                  </a:lnTo>
                  <a:lnTo>
                    <a:pt x="22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3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2" y="654"/>
                  </a:lnTo>
                  <a:lnTo>
                    <a:pt x="30" y="677"/>
                  </a:lnTo>
                  <a:lnTo>
                    <a:pt x="39" y="701"/>
                  </a:lnTo>
                  <a:lnTo>
                    <a:pt x="49" y="723"/>
                  </a:lnTo>
                  <a:lnTo>
                    <a:pt x="60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100" y="805"/>
                  </a:lnTo>
                  <a:lnTo>
                    <a:pt x="115" y="825"/>
                  </a:lnTo>
                  <a:lnTo>
                    <a:pt x="131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1" y="922"/>
                  </a:lnTo>
                  <a:lnTo>
                    <a:pt x="243" y="936"/>
                  </a:lnTo>
                  <a:lnTo>
                    <a:pt x="264" y="948"/>
                  </a:lnTo>
                  <a:lnTo>
                    <a:pt x="285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6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7" y="1002"/>
                  </a:lnTo>
                  <a:lnTo>
                    <a:pt x="452" y="1005"/>
                  </a:lnTo>
                  <a:lnTo>
                    <a:pt x="477" y="1007"/>
                  </a:lnTo>
                  <a:lnTo>
                    <a:pt x="503" y="1008"/>
                  </a:lnTo>
                  <a:lnTo>
                    <a:pt x="529" y="1007"/>
                  </a:lnTo>
                  <a:lnTo>
                    <a:pt x="554" y="1005"/>
                  </a:lnTo>
                  <a:lnTo>
                    <a:pt x="580" y="1002"/>
                  </a:lnTo>
                  <a:lnTo>
                    <a:pt x="605" y="998"/>
                  </a:lnTo>
                  <a:lnTo>
                    <a:pt x="629" y="992"/>
                  </a:lnTo>
                  <a:lnTo>
                    <a:pt x="653" y="986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3" y="948"/>
                  </a:lnTo>
                  <a:lnTo>
                    <a:pt x="764" y="936"/>
                  </a:lnTo>
                  <a:lnTo>
                    <a:pt x="784" y="922"/>
                  </a:lnTo>
                  <a:lnTo>
                    <a:pt x="804" y="908"/>
                  </a:lnTo>
                  <a:lnTo>
                    <a:pt x="823" y="893"/>
                  </a:lnTo>
                  <a:lnTo>
                    <a:pt x="841" y="877"/>
                  </a:lnTo>
                  <a:lnTo>
                    <a:pt x="858" y="861"/>
                  </a:lnTo>
                  <a:lnTo>
                    <a:pt x="875" y="843"/>
                  </a:lnTo>
                  <a:lnTo>
                    <a:pt x="891" y="825"/>
                  </a:lnTo>
                  <a:lnTo>
                    <a:pt x="906" y="805"/>
                  </a:lnTo>
                  <a:lnTo>
                    <a:pt x="921" y="786"/>
                  </a:lnTo>
                  <a:lnTo>
                    <a:pt x="934" y="765"/>
                  </a:lnTo>
                  <a:lnTo>
                    <a:pt x="946" y="744"/>
                  </a:lnTo>
                  <a:lnTo>
                    <a:pt x="957" y="723"/>
                  </a:lnTo>
                  <a:lnTo>
                    <a:pt x="967" y="701"/>
                  </a:lnTo>
                  <a:lnTo>
                    <a:pt x="976" y="677"/>
                  </a:lnTo>
                  <a:lnTo>
                    <a:pt x="983" y="654"/>
                  </a:lnTo>
                  <a:lnTo>
                    <a:pt x="990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3" y="555"/>
                  </a:lnTo>
                  <a:lnTo>
                    <a:pt x="1005" y="530"/>
                  </a:lnTo>
                  <a:lnTo>
                    <a:pt x="1006" y="504"/>
                  </a:lnTo>
                  <a:lnTo>
                    <a:pt x="1005" y="478"/>
                  </a:lnTo>
                  <a:lnTo>
                    <a:pt x="1003" y="453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90" y="378"/>
                  </a:lnTo>
                  <a:lnTo>
                    <a:pt x="983" y="354"/>
                  </a:lnTo>
                  <a:lnTo>
                    <a:pt x="976" y="331"/>
                  </a:lnTo>
                  <a:lnTo>
                    <a:pt x="967" y="307"/>
                  </a:lnTo>
                  <a:lnTo>
                    <a:pt x="957" y="285"/>
                  </a:lnTo>
                  <a:lnTo>
                    <a:pt x="946" y="263"/>
                  </a:lnTo>
                  <a:lnTo>
                    <a:pt x="934" y="243"/>
                  </a:lnTo>
                  <a:lnTo>
                    <a:pt x="921" y="222"/>
                  </a:lnTo>
                  <a:lnTo>
                    <a:pt x="906" y="203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8" y="147"/>
                  </a:lnTo>
                  <a:lnTo>
                    <a:pt x="841" y="131"/>
                  </a:lnTo>
                  <a:lnTo>
                    <a:pt x="823" y="115"/>
                  </a:lnTo>
                  <a:lnTo>
                    <a:pt x="804" y="100"/>
                  </a:lnTo>
                  <a:lnTo>
                    <a:pt x="784" y="86"/>
                  </a:lnTo>
                  <a:lnTo>
                    <a:pt x="764" y="72"/>
                  </a:lnTo>
                  <a:lnTo>
                    <a:pt x="743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3" y="22"/>
                  </a:lnTo>
                  <a:lnTo>
                    <a:pt x="629" y="16"/>
                  </a:lnTo>
                  <a:lnTo>
                    <a:pt x="605" y="10"/>
                  </a:lnTo>
                  <a:lnTo>
                    <a:pt x="580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40">
        <p14:switch dir="r"/>
      </p:transition>
    </mc:Choice>
    <mc:Fallback xmlns="">
      <p:transition spd="slow" advTm="1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/>
      <p:bldP spid="11" grpId="0"/>
      <p:bldP spid="12" grpId="0"/>
      <p:bldP spid="13" grpId="0" bldLvl="0" animBg="1"/>
      <p:bldP spid="15" grpId="0" bldLvl="0" animBg="1"/>
      <p:bldP spid="16" grpId="0"/>
      <p:bldP spid="17" grpId="0"/>
      <p:bldP spid="18" grpId="0"/>
      <p:bldP spid="19" grpId="0" bldLvl="0" animBg="1"/>
      <p:bldP spid="21" grpId="0" bldLvl="0" animBg="1"/>
      <p:bldP spid="22" grpId="0"/>
      <p:bldP spid="23" grpId="0"/>
      <p:bldP spid="24" grpId="0"/>
      <p:bldP spid="25" grpId="0" bldLvl="0" animBg="1"/>
      <p:bldP spid="27" grpId="0" bldLvl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383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时间管理的三大观念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59685" y="1798479"/>
            <a:ext cx="6523315" cy="3261658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1307562" y="2363799"/>
            <a:ext cx="362920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时间管理有三大观念：第一是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时间观念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，第二是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效率观念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，第三是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效能观念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。对这三大观念的理解和把握，是时间管理的关键。</a:t>
            </a:r>
          </a:p>
        </p:txBody>
      </p:sp>
      <p:sp>
        <p:nvSpPr>
          <p:cNvPr id="9" name="矩形 8"/>
          <p:cNvSpPr/>
          <p:nvPr/>
        </p:nvSpPr>
        <p:spPr>
          <a:xfrm>
            <a:off x="1063224" y="2035800"/>
            <a:ext cx="10340872" cy="2851517"/>
          </a:xfrm>
          <a:prstGeom prst="rect">
            <a:avLst/>
          </a:prstGeom>
          <a:noFill/>
          <a:ln>
            <a:solidFill>
              <a:srgbClr val="F99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92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18">
        <p14:switch dir="r"/>
      </p:transition>
    </mc:Choice>
    <mc:Fallback xmlns="">
      <p:transition spd="slow" advTm="53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383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时间管理的六大概念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grpSp>
        <p:nvGrpSpPr>
          <p:cNvPr id="252" name="Group 13"/>
          <p:cNvGrpSpPr/>
          <p:nvPr/>
        </p:nvGrpSpPr>
        <p:grpSpPr>
          <a:xfrm>
            <a:off x="4863374" y="1548663"/>
            <a:ext cx="2466447" cy="4068452"/>
            <a:chOff x="10045700" y="3086100"/>
            <a:chExt cx="5276850" cy="8704263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</p:grpSpPr>
        <p:sp>
          <p:nvSpPr>
            <p:cNvPr id="253" name="Freeform: Shape 14"/>
            <p:cNvSpPr/>
            <p:nvPr/>
          </p:nvSpPr>
          <p:spPr bwMode="auto">
            <a:xfrm>
              <a:off x="11525250" y="9926638"/>
              <a:ext cx="2286000" cy="1863725"/>
            </a:xfrm>
            <a:custGeom>
              <a:avLst/>
              <a:gdLst>
                <a:gd name="T0" fmla="*/ 1143000 w 21600"/>
                <a:gd name="T1" fmla="*/ 931863 h 21600"/>
                <a:gd name="T2" fmla="*/ 1143000 w 21600"/>
                <a:gd name="T3" fmla="*/ 931863 h 21600"/>
                <a:gd name="T4" fmla="*/ 1143000 w 21600"/>
                <a:gd name="T5" fmla="*/ 931863 h 21600"/>
                <a:gd name="T6" fmla="*/ 1143000 w 21600"/>
                <a:gd name="T7" fmla="*/ 931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29" y="0"/>
                  </a:moveTo>
                  <a:cubicBezTo>
                    <a:pt x="405" y="0"/>
                    <a:pt x="0" y="539"/>
                    <a:pt x="0" y="1200"/>
                  </a:cubicBezTo>
                  <a:cubicBezTo>
                    <a:pt x="0" y="1894"/>
                    <a:pt x="405" y="2446"/>
                    <a:pt x="929" y="2446"/>
                  </a:cubicBezTo>
                  <a:cubicBezTo>
                    <a:pt x="929" y="2446"/>
                    <a:pt x="931" y="2446"/>
                    <a:pt x="20666" y="2446"/>
                  </a:cubicBezTo>
                  <a:cubicBezTo>
                    <a:pt x="21183" y="2446"/>
                    <a:pt x="21600" y="1894"/>
                    <a:pt x="21600" y="1200"/>
                  </a:cubicBezTo>
                  <a:cubicBezTo>
                    <a:pt x="21599" y="540"/>
                    <a:pt x="21183" y="0"/>
                    <a:pt x="20666" y="0"/>
                  </a:cubicBezTo>
                  <a:cubicBezTo>
                    <a:pt x="20666" y="0"/>
                    <a:pt x="20664" y="0"/>
                    <a:pt x="929" y="0"/>
                  </a:cubicBezTo>
                  <a:close/>
                  <a:moveTo>
                    <a:pt x="1060" y="3701"/>
                  </a:moveTo>
                  <a:cubicBezTo>
                    <a:pt x="572" y="3701"/>
                    <a:pt x="157" y="4235"/>
                    <a:pt x="157" y="4888"/>
                  </a:cubicBezTo>
                  <a:cubicBezTo>
                    <a:pt x="157" y="5541"/>
                    <a:pt x="572" y="6065"/>
                    <a:pt x="1060" y="6065"/>
                  </a:cubicBezTo>
                  <a:cubicBezTo>
                    <a:pt x="1060" y="6065"/>
                    <a:pt x="1061" y="6065"/>
                    <a:pt x="20512" y="6065"/>
                  </a:cubicBezTo>
                  <a:cubicBezTo>
                    <a:pt x="20993" y="6065"/>
                    <a:pt x="21408" y="5541"/>
                    <a:pt x="21408" y="4888"/>
                  </a:cubicBezTo>
                  <a:cubicBezTo>
                    <a:pt x="21408" y="4235"/>
                    <a:pt x="20993" y="3701"/>
                    <a:pt x="20512" y="3701"/>
                  </a:cubicBezTo>
                  <a:cubicBezTo>
                    <a:pt x="20512" y="3701"/>
                    <a:pt x="20512" y="3701"/>
                    <a:pt x="1060" y="3701"/>
                  </a:cubicBezTo>
                  <a:close/>
                  <a:moveTo>
                    <a:pt x="1060" y="7357"/>
                  </a:moveTo>
                  <a:cubicBezTo>
                    <a:pt x="572" y="7357"/>
                    <a:pt x="157" y="7899"/>
                    <a:pt x="157" y="8553"/>
                  </a:cubicBezTo>
                  <a:cubicBezTo>
                    <a:pt x="157" y="9224"/>
                    <a:pt x="572" y="9804"/>
                    <a:pt x="1060" y="9804"/>
                  </a:cubicBezTo>
                  <a:cubicBezTo>
                    <a:pt x="1060" y="9804"/>
                    <a:pt x="1061" y="9804"/>
                    <a:pt x="20512" y="9804"/>
                  </a:cubicBezTo>
                  <a:cubicBezTo>
                    <a:pt x="20993" y="9804"/>
                    <a:pt x="21408" y="9224"/>
                    <a:pt x="21408" y="8553"/>
                  </a:cubicBezTo>
                  <a:cubicBezTo>
                    <a:pt x="21408" y="7899"/>
                    <a:pt x="20993" y="7357"/>
                    <a:pt x="20512" y="7357"/>
                  </a:cubicBezTo>
                  <a:cubicBezTo>
                    <a:pt x="20512" y="7357"/>
                    <a:pt x="20512" y="7357"/>
                    <a:pt x="1060" y="7357"/>
                  </a:cubicBezTo>
                  <a:close/>
                  <a:moveTo>
                    <a:pt x="1060" y="11018"/>
                  </a:moveTo>
                  <a:cubicBezTo>
                    <a:pt x="572" y="11018"/>
                    <a:pt x="157" y="11559"/>
                    <a:pt x="157" y="12264"/>
                  </a:cubicBezTo>
                  <a:cubicBezTo>
                    <a:pt x="157" y="12927"/>
                    <a:pt x="572" y="13460"/>
                    <a:pt x="1060" y="13460"/>
                  </a:cubicBezTo>
                  <a:cubicBezTo>
                    <a:pt x="1060" y="13460"/>
                    <a:pt x="1061" y="13460"/>
                    <a:pt x="20512" y="13460"/>
                  </a:cubicBezTo>
                  <a:cubicBezTo>
                    <a:pt x="20993" y="13460"/>
                    <a:pt x="21408" y="12927"/>
                    <a:pt x="21408" y="12264"/>
                  </a:cubicBezTo>
                  <a:cubicBezTo>
                    <a:pt x="21408" y="11559"/>
                    <a:pt x="20993" y="11018"/>
                    <a:pt x="20512" y="11018"/>
                  </a:cubicBezTo>
                  <a:cubicBezTo>
                    <a:pt x="20512" y="11018"/>
                    <a:pt x="20512" y="11018"/>
                    <a:pt x="1060" y="11018"/>
                  </a:cubicBezTo>
                  <a:close/>
                  <a:moveTo>
                    <a:pt x="1060" y="14288"/>
                  </a:moveTo>
                  <a:cubicBezTo>
                    <a:pt x="537" y="14288"/>
                    <a:pt x="157" y="14653"/>
                    <a:pt x="157" y="15060"/>
                  </a:cubicBezTo>
                  <a:cubicBezTo>
                    <a:pt x="157" y="15419"/>
                    <a:pt x="448" y="15691"/>
                    <a:pt x="862" y="15764"/>
                  </a:cubicBezTo>
                  <a:cubicBezTo>
                    <a:pt x="890" y="15838"/>
                    <a:pt x="913" y="15920"/>
                    <a:pt x="967" y="15985"/>
                  </a:cubicBezTo>
                  <a:cubicBezTo>
                    <a:pt x="1168" y="16270"/>
                    <a:pt x="3031" y="18643"/>
                    <a:pt x="3512" y="19222"/>
                  </a:cubicBezTo>
                  <a:cubicBezTo>
                    <a:pt x="4048" y="19222"/>
                    <a:pt x="3551" y="19222"/>
                    <a:pt x="4048" y="19222"/>
                  </a:cubicBezTo>
                  <a:cubicBezTo>
                    <a:pt x="4040" y="19300"/>
                    <a:pt x="4029" y="19377"/>
                    <a:pt x="4029" y="19457"/>
                  </a:cubicBezTo>
                  <a:cubicBezTo>
                    <a:pt x="4029" y="20631"/>
                    <a:pt x="4887" y="21599"/>
                    <a:pt x="5919" y="21599"/>
                  </a:cubicBezTo>
                  <a:cubicBezTo>
                    <a:pt x="5919" y="21599"/>
                    <a:pt x="5918" y="21599"/>
                    <a:pt x="15512" y="21599"/>
                  </a:cubicBezTo>
                  <a:cubicBezTo>
                    <a:pt x="16543" y="21599"/>
                    <a:pt x="17412" y="20631"/>
                    <a:pt x="17412" y="19457"/>
                  </a:cubicBezTo>
                  <a:cubicBezTo>
                    <a:pt x="17412" y="19377"/>
                    <a:pt x="17398" y="19300"/>
                    <a:pt x="17390" y="19222"/>
                  </a:cubicBezTo>
                  <a:cubicBezTo>
                    <a:pt x="17391" y="19222"/>
                    <a:pt x="17956" y="19222"/>
                    <a:pt x="17956" y="19222"/>
                  </a:cubicBezTo>
                  <a:cubicBezTo>
                    <a:pt x="18164" y="18971"/>
                    <a:pt x="18505" y="18557"/>
                    <a:pt x="19129" y="17806"/>
                  </a:cubicBezTo>
                  <a:cubicBezTo>
                    <a:pt x="19887" y="16852"/>
                    <a:pt x="20351" y="16215"/>
                    <a:pt x="20572" y="15759"/>
                  </a:cubicBezTo>
                  <a:cubicBezTo>
                    <a:pt x="20965" y="15672"/>
                    <a:pt x="21251" y="15404"/>
                    <a:pt x="21251" y="15060"/>
                  </a:cubicBezTo>
                  <a:cubicBezTo>
                    <a:pt x="21251" y="14653"/>
                    <a:pt x="20841" y="14288"/>
                    <a:pt x="20317" y="14288"/>
                  </a:cubicBezTo>
                  <a:cubicBezTo>
                    <a:pt x="20317" y="14288"/>
                    <a:pt x="20319" y="14288"/>
                    <a:pt x="1060" y="14288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4" name="Freeform: Shape 15"/>
            <p:cNvSpPr/>
            <p:nvPr/>
          </p:nvSpPr>
          <p:spPr bwMode="auto">
            <a:xfrm>
              <a:off x="11842750" y="3086100"/>
              <a:ext cx="3479800" cy="2195513"/>
            </a:xfrm>
            <a:custGeom>
              <a:avLst/>
              <a:gdLst>
                <a:gd name="T0" fmla="*/ 1739900 w 21600"/>
                <a:gd name="T1" fmla="*/ 1097757 h 21600"/>
                <a:gd name="T2" fmla="*/ 1739900 w 21600"/>
                <a:gd name="T3" fmla="*/ 1097757 h 21600"/>
                <a:gd name="T4" fmla="*/ 1739900 w 21600"/>
                <a:gd name="T5" fmla="*/ 1097757 h 21600"/>
                <a:gd name="T6" fmla="*/ 1739900 w 21600"/>
                <a:gd name="T7" fmla="*/ 10977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21599"/>
                  </a:lnTo>
                  <a:lnTo>
                    <a:pt x="17459" y="7583"/>
                  </a:lnTo>
                  <a:lnTo>
                    <a:pt x="8049" y="0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5" name="Freeform: Shape 16"/>
            <p:cNvSpPr/>
            <p:nvPr/>
          </p:nvSpPr>
          <p:spPr bwMode="auto">
            <a:xfrm>
              <a:off x="10045700" y="4883150"/>
              <a:ext cx="5276850" cy="1550988"/>
            </a:xfrm>
            <a:custGeom>
              <a:avLst/>
              <a:gdLst>
                <a:gd name="T0" fmla="*/ 2638425 w 21600"/>
                <a:gd name="T1" fmla="*/ 775494 h 21600"/>
                <a:gd name="T2" fmla="*/ 2638425 w 21600"/>
                <a:gd name="T3" fmla="*/ 775494 h 21600"/>
                <a:gd name="T4" fmla="*/ 2638425 w 21600"/>
                <a:gd name="T5" fmla="*/ 775494 h 21600"/>
                <a:gd name="T6" fmla="*/ 2638425 w 21600"/>
                <a:gd name="T7" fmla="*/ 7754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9248"/>
                  </a:lnTo>
                  <a:lnTo>
                    <a:pt x="21372" y="19161"/>
                  </a:lnTo>
                  <a:lnTo>
                    <a:pt x="15" y="21599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6" name="Freeform: Shape 17"/>
            <p:cNvSpPr/>
            <p:nvPr/>
          </p:nvSpPr>
          <p:spPr bwMode="auto">
            <a:xfrm>
              <a:off x="10452100" y="3859213"/>
              <a:ext cx="4870450" cy="3825875"/>
            </a:xfrm>
            <a:custGeom>
              <a:avLst/>
              <a:gdLst>
                <a:gd name="T0" fmla="*/ 2435225 w 21600"/>
                <a:gd name="T1" fmla="*/ 1912937 h 21600"/>
                <a:gd name="T2" fmla="*/ 2435225 w 21600"/>
                <a:gd name="T3" fmla="*/ 1912937 h 21600"/>
                <a:gd name="T4" fmla="*/ 2435225 w 21600"/>
                <a:gd name="T5" fmla="*/ 1912937 h 21600"/>
                <a:gd name="T6" fmla="*/ 2435225 w 21600"/>
                <a:gd name="T7" fmla="*/ 19129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640" y="0"/>
                  </a:moveTo>
                  <a:lnTo>
                    <a:pt x="0" y="19721"/>
                  </a:lnTo>
                  <a:lnTo>
                    <a:pt x="830" y="21599"/>
                  </a:lnTo>
                  <a:lnTo>
                    <a:pt x="21599" y="8054"/>
                  </a:lnTo>
                  <a:lnTo>
                    <a:pt x="1864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7" name="Freeform: Shape 18"/>
            <p:cNvSpPr/>
            <p:nvPr/>
          </p:nvSpPr>
          <p:spPr bwMode="auto">
            <a:xfrm>
              <a:off x="10452100" y="7362825"/>
              <a:ext cx="3924300" cy="1557338"/>
            </a:xfrm>
            <a:custGeom>
              <a:avLst/>
              <a:gdLst>
                <a:gd name="T0" fmla="*/ 1962150 w 21600"/>
                <a:gd name="T1" fmla="*/ 778669 h 21600"/>
                <a:gd name="T2" fmla="*/ 1962150 w 21600"/>
                <a:gd name="T3" fmla="*/ 778669 h 21600"/>
                <a:gd name="T4" fmla="*/ 1962150 w 21600"/>
                <a:gd name="T5" fmla="*/ 778669 h 21600"/>
                <a:gd name="T6" fmla="*/ 1962150 w 21600"/>
                <a:gd name="T7" fmla="*/ 7786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11535"/>
                  </a:lnTo>
                  <a:lnTo>
                    <a:pt x="20330" y="21599"/>
                  </a:lnTo>
                  <a:lnTo>
                    <a:pt x="1030" y="4601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8" name="Freeform: Shape 19"/>
            <p:cNvSpPr/>
            <p:nvPr/>
          </p:nvSpPr>
          <p:spPr bwMode="auto">
            <a:xfrm>
              <a:off x="10992980" y="5533369"/>
              <a:ext cx="4329112" cy="3151187"/>
            </a:xfrm>
            <a:custGeom>
              <a:avLst/>
              <a:gdLst>
                <a:gd name="T0" fmla="*/ 2164556 w 21600"/>
                <a:gd name="T1" fmla="*/ 1575594 h 21600"/>
                <a:gd name="T2" fmla="*/ 2164556 w 21600"/>
                <a:gd name="T3" fmla="*/ 1575594 h 21600"/>
                <a:gd name="T4" fmla="*/ 2164556 w 21600"/>
                <a:gd name="T5" fmla="*/ 1575594 h 21600"/>
                <a:gd name="T6" fmla="*/ 2164556 w 21600"/>
                <a:gd name="T7" fmla="*/ 1575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0" y="19114"/>
                  </a:lnTo>
                  <a:lnTo>
                    <a:pt x="512" y="21600"/>
                  </a:lnTo>
                  <a:lnTo>
                    <a:pt x="21322" y="4893"/>
                  </a:lnTo>
                  <a:lnTo>
                    <a:pt x="21599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9" name="Freeform: Shape 20"/>
            <p:cNvSpPr/>
            <p:nvPr/>
          </p:nvSpPr>
          <p:spPr bwMode="auto">
            <a:xfrm>
              <a:off x="10990263" y="8343900"/>
              <a:ext cx="2962275" cy="1376363"/>
            </a:xfrm>
            <a:custGeom>
              <a:avLst/>
              <a:gdLst>
                <a:gd name="T0" fmla="*/ 1481138 w 21600"/>
                <a:gd name="T1" fmla="*/ 688182 h 21600"/>
                <a:gd name="T2" fmla="*/ 1481138 w 21600"/>
                <a:gd name="T3" fmla="*/ 688182 h 21600"/>
                <a:gd name="T4" fmla="*/ 1481138 w 21600"/>
                <a:gd name="T5" fmla="*/ 688182 h 21600"/>
                <a:gd name="T6" fmla="*/ 1481138 w 21600"/>
                <a:gd name="T7" fmla="*/ 6881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18339"/>
                  </a:lnTo>
                  <a:lnTo>
                    <a:pt x="20424" y="21600"/>
                  </a:lnTo>
                  <a:lnTo>
                    <a:pt x="748" y="5676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0" name="Freeform: Shape 21"/>
            <p:cNvSpPr/>
            <p:nvPr/>
          </p:nvSpPr>
          <p:spPr bwMode="auto">
            <a:xfrm>
              <a:off x="10045700" y="3086100"/>
              <a:ext cx="3090863" cy="3344863"/>
            </a:xfrm>
            <a:custGeom>
              <a:avLst/>
              <a:gdLst>
                <a:gd name="T0" fmla="*/ 1545432 w 21600"/>
                <a:gd name="T1" fmla="*/ 1672432 h 21600"/>
                <a:gd name="T2" fmla="*/ 1545432 w 21600"/>
                <a:gd name="T3" fmla="*/ 1672432 h 21600"/>
                <a:gd name="T4" fmla="*/ 1545432 w 21600"/>
                <a:gd name="T5" fmla="*/ 1672432 h 21600"/>
                <a:gd name="T6" fmla="*/ 1545432 w 21600"/>
                <a:gd name="T7" fmla="*/ 16724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537" y="0"/>
                  </a:moveTo>
                  <a:lnTo>
                    <a:pt x="0" y="11569"/>
                  </a:lnTo>
                  <a:lnTo>
                    <a:pt x="26" y="21600"/>
                  </a:lnTo>
                  <a:lnTo>
                    <a:pt x="21600" y="0"/>
                  </a:lnTo>
                  <a:lnTo>
                    <a:pt x="12537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1" name="Freeform: Shape 22"/>
            <p:cNvSpPr/>
            <p:nvPr/>
          </p:nvSpPr>
          <p:spPr bwMode="auto">
            <a:xfrm>
              <a:off x="11383963" y="8196263"/>
              <a:ext cx="2987675" cy="1520825"/>
            </a:xfrm>
            <a:custGeom>
              <a:avLst/>
              <a:gdLst>
                <a:gd name="T0" fmla="*/ 1493838 w 21600"/>
                <a:gd name="T1" fmla="*/ 760413 h 21600"/>
                <a:gd name="T2" fmla="*/ 1493838 w 21600"/>
                <a:gd name="T3" fmla="*/ 760413 h 21600"/>
                <a:gd name="T4" fmla="*/ 1493838 w 21600"/>
                <a:gd name="T5" fmla="*/ 760413 h 21600"/>
                <a:gd name="T6" fmla="*/ 1493838 w 21600"/>
                <a:gd name="T7" fmla="*/ 7604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67" y="21600"/>
                  </a:moveTo>
                  <a:lnTo>
                    <a:pt x="19935" y="10310"/>
                  </a:lnTo>
                  <a:lnTo>
                    <a:pt x="21600" y="0"/>
                  </a:lnTo>
                  <a:lnTo>
                    <a:pt x="0" y="19113"/>
                  </a:lnTo>
                  <a:lnTo>
                    <a:pt x="1367" y="2160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2" name="Freeform: Shape 23"/>
            <p:cNvSpPr/>
            <p:nvPr/>
          </p:nvSpPr>
          <p:spPr bwMode="auto">
            <a:xfrm>
              <a:off x="11383963" y="9515475"/>
              <a:ext cx="2568575" cy="201613"/>
            </a:xfrm>
            <a:custGeom>
              <a:avLst/>
              <a:gdLst>
                <a:gd name="T0" fmla="*/ 1284288 w 21600"/>
                <a:gd name="T1" fmla="*/ 100807 h 21600"/>
                <a:gd name="T2" fmla="*/ 1284288 w 21600"/>
                <a:gd name="T3" fmla="*/ 100807 h 21600"/>
                <a:gd name="T4" fmla="*/ 1284288 w 21600"/>
                <a:gd name="T5" fmla="*/ 100807 h 21600"/>
                <a:gd name="T6" fmla="*/ 1284288 w 21600"/>
                <a:gd name="T7" fmla="*/ 1008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3389"/>
                  </a:moveTo>
                  <a:lnTo>
                    <a:pt x="21599" y="0"/>
                  </a:lnTo>
                  <a:lnTo>
                    <a:pt x="20245" y="21600"/>
                  </a:lnTo>
                  <a:lnTo>
                    <a:pt x="1591" y="21600"/>
                  </a:lnTo>
                  <a:lnTo>
                    <a:pt x="0" y="3389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sz="1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3" name="Group 24"/>
          <p:cNvGrpSpPr/>
          <p:nvPr/>
        </p:nvGrpSpPr>
        <p:grpSpPr>
          <a:xfrm>
            <a:off x="7690116" y="1697288"/>
            <a:ext cx="2749723" cy="3463424"/>
            <a:chOff x="8170814" y="1912116"/>
            <a:chExt cx="2749722" cy="3463424"/>
          </a:xfrm>
        </p:grpSpPr>
        <p:grpSp>
          <p:nvGrpSpPr>
            <p:cNvPr id="264" name="Group 25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65" name="Group 28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6" name="TextBox 3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335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要有很高的时间利用率，而且结果是可见的、优质的，是与奋斗目标一致的</a:t>
                  </a:r>
                </a:p>
              </p:txBody>
            </p:sp>
            <p:sp>
              <p:nvSpPr>
                <p:cNvPr id="267" name="Rectangle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97500" lnSpcReduction="10000"/>
                </a:bodyPr>
                <a:lstStyle/>
                <a:p>
                  <a:pPr algn="r"/>
                  <a:r>
                    <a:rPr lang="zh-CN" altLang="en-US" sz="2135" b="1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效率与成效</a:t>
                  </a:r>
                </a:p>
              </p:txBody>
            </p:sp>
          </p:grpSp>
          <p:grpSp>
            <p:nvGrpSpPr>
              <p:cNvPr id="268" name="Group 29"/>
              <p:cNvGrpSpPr/>
              <p:nvPr/>
            </p:nvGrpSpPr>
            <p:grpSpPr>
              <a:xfrm>
                <a:off x="1193500" y="2746330"/>
                <a:ext cx="3761195" cy="1532255"/>
                <a:chOff x="1317257" y="1755660"/>
                <a:chExt cx="3761195" cy="1532255"/>
              </a:xfrm>
            </p:grpSpPr>
            <p:sp>
              <p:nvSpPr>
                <p:cNvPr id="269" name="TextBox 33"/>
                <p:cNvSpPr txBox="1"/>
                <p:nvPr/>
              </p:nvSpPr>
              <p:spPr>
                <a:xfrm>
                  <a:off x="1317257" y="2063000"/>
                  <a:ext cx="3761112" cy="12249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335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重要且紧要的问题立即处理，重要但不紧要的问题优先处理，紧要但不重要的问题最后处理</a:t>
                  </a:r>
                </a:p>
              </p:txBody>
            </p:sp>
            <p:sp>
              <p:nvSpPr>
                <p:cNvPr id="270" name="Rectangle 34"/>
                <p:cNvSpPr/>
                <p:nvPr/>
              </p:nvSpPr>
              <p:spPr>
                <a:xfrm>
                  <a:off x="1317257" y="1755660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97500" lnSpcReduction="10000"/>
                </a:bodyPr>
                <a:lstStyle/>
                <a:p>
                  <a:pPr algn="r"/>
                  <a:r>
                    <a:rPr lang="zh-CN" altLang="en-US" sz="2135" b="1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紧要与重要</a:t>
                  </a:r>
                </a:p>
              </p:txBody>
            </p:sp>
          </p:grpSp>
          <p:grpSp>
            <p:nvGrpSpPr>
              <p:cNvPr id="271" name="Group 3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2" name="TextBox 3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335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问题发生后，及时做出反应，采取必要措施；未发生的问题，防范于未然</a:t>
                  </a:r>
                </a:p>
              </p:txBody>
            </p:sp>
            <p:sp>
              <p:nvSpPr>
                <p:cNvPr id="273" name="Rectangle 3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97500" lnSpcReduction="10000"/>
                </a:bodyPr>
                <a:lstStyle/>
                <a:p>
                  <a:pPr algn="r"/>
                  <a:r>
                    <a:rPr lang="zh-CN" altLang="en-US" sz="2135" b="1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反应与预应</a:t>
                  </a:r>
                </a:p>
              </p:txBody>
            </p:sp>
          </p:grpSp>
        </p:grpSp>
        <p:cxnSp>
          <p:nvCxnSpPr>
            <p:cNvPr id="274" name="Straight Connector 2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rgbClr val="533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rgbClr val="533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37"/>
          <p:cNvGrpSpPr/>
          <p:nvPr/>
        </p:nvGrpSpPr>
        <p:grpSpPr>
          <a:xfrm>
            <a:off x="1655734" y="1697640"/>
            <a:ext cx="2713719" cy="3463424"/>
            <a:chOff x="1307468" y="1697288"/>
            <a:chExt cx="2713719" cy="3463424"/>
          </a:xfrm>
        </p:grpSpPr>
        <p:grpSp>
          <p:nvGrpSpPr>
            <p:cNvPr id="277" name="Group 3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278" name="Group 4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9" name="TextBox 4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335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时间管理要多投资，少消费，达到投资和消费的平衡</a:t>
                  </a:r>
                </a:p>
              </p:txBody>
            </p:sp>
            <p:sp>
              <p:nvSpPr>
                <p:cNvPr id="280" name="Rectangle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97500" lnSpcReduction="10000"/>
                </a:bodyPr>
                <a:lstStyle/>
                <a:p>
                  <a:pPr algn="l"/>
                  <a:r>
                    <a:rPr lang="zh-CN" altLang="en-US" sz="2135" b="1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消费与投资</a:t>
                  </a:r>
                </a:p>
              </p:txBody>
            </p:sp>
          </p:grpSp>
          <p:grpSp>
            <p:nvGrpSpPr>
              <p:cNvPr id="281" name="Group 4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2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335" dirty="0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要主动选择，主动可以导致机遇，等待则只能处于无奈状态</a:t>
                  </a:r>
                </a:p>
              </p:txBody>
            </p:sp>
            <p:sp>
              <p:nvSpPr>
                <p:cNvPr id="283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97500" lnSpcReduction="10000"/>
                </a:bodyPr>
                <a:lstStyle/>
                <a:p>
                  <a:pPr algn="l"/>
                  <a:r>
                    <a:rPr lang="zh-CN" altLang="en-US" sz="2135" b="1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机遇与选择</a:t>
                  </a:r>
                </a:p>
              </p:txBody>
            </p:sp>
          </p:grpSp>
          <p:grpSp>
            <p:nvGrpSpPr>
              <p:cNvPr id="284" name="Group 4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5" name="TextBox 4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335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应变是当问题发生时，被动做出反应，制变则是主动预先做出防范</a:t>
                  </a:r>
                </a:p>
              </p:txBody>
            </p:sp>
            <p:sp>
              <p:nvSpPr>
                <p:cNvPr id="286" name="Rectangle 4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97500" lnSpcReduction="10000"/>
                </a:bodyPr>
                <a:lstStyle/>
                <a:p>
                  <a:pPr algn="l"/>
                  <a:r>
                    <a:rPr lang="zh-CN" altLang="en-US" sz="2135" b="1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应变与制变</a:t>
                  </a:r>
                </a:p>
              </p:txBody>
            </p:sp>
          </p:grpSp>
        </p:grpSp>
        <p:grpSp>
          <p:nvGrpSpPr>
            <p:cNvPr id="287" name="Group 3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88" name="Straight Connector 4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4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02">
        <p14:switch dir="r"/>
      </p:transition>
    </mc:Choice>
    <mc:Fallback xmlns="">
      <p:transition spd="slow" advTm="3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145" y="0"/>
            <a:ext cx="12193201" cy="6858000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 hasCustomPrompt="1"/>
          </p:nvPr>
        </p:nvSpPr>
        <p:spPr>
          <a:xfrm>
            <a:off x="1478915" y="2162810"/>
            <a:ext cx="4531995" cy="708025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dist"/>
            <a:r>
              <a:rPr lang="zh-CN" altLang="en-US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时间管理的分析</a:t>
            </a:r>
          </a:p>
        </p:txBody>
      </p:sp>
      <p:grpSp>
        <p:nvGrpSpPr>
          <p:cNvPr id="8" name="그룹 109"/>
          <p:cNvGrpSpPr/>
          <p:nvPr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9" name="직선 연결선 110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1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21"/>
          <p:cNvGrpSpPr/>
          <p:nvPr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12" name="직선 연결선 122"/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3"/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24"/>
          <p:cNvGrpSpPr/>
          <p:nvPr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15" name="직선 연결선 125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26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27"/>
          <p:cNvGrpSpPr/>
          <p:nvPr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18" name="직선 연결선 128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29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텍스트 개체 틀 219"/>
          <p:cNvSpPr txBox="1"/>
          <p:nvPr/>
        </p:nvSpPr>
        <p:spPr>
          <a:xfrm>
            <a:off x="1435730" y="1282700"/>
            <a:ext cx="12639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lang="ko-KR" altLang="en-US" sz="6600" b="1" kern="1200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200150" y="3342375"/>
            <a:ext cx="8314399" cy="890257"/>
            <a:chOff x="1200150" y="3342375"/>
            <a:chExt cx="8314399" cy="890257"/>
          </a:xfrm>
        </p:grpSpPr>
        <p:grpSp>
          <p:nvGrpSpPr>
            <p:cNvPr id="5" name="그룹 130"/>
            <p:cNvGrpSpPr/>
            <p:nvPr/>
          </p:nvGrpSpPr>
          <p:grpSpPr>
            <a:xfrm>
              <a:off x="1200150" y="3452121"/>
              <a:ext cx="8314399" cy="780511"/>
              <a:chOff x="103817" y="4082780"/>
              <a:chExt cx="8102339" cy="624796"/>
            </a:xfrm>
          </p:grpSpPr>
          <p:cxnSp>
            <p:nvCxnSpPr>
              <p:cNvPr id="6" name="직선 연결선 98"/>
              <p:cNvCxnSpPr>
                <a:endCxn id="21" idx="2"/>
              </p:cNvCxnSpPr>
              <p:nvPr userDrawn="1"/>
            </p:nvCxnSpPr>
            <p:spPr>
              <a:xfrm>
                <a:off x="103817" y="4084739"/>
                <a:ext cx="7085786" cy="0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99"/>
              <p:cNvCxnSpPr/>
              <p:nvPr userDrawn="1"/>
            </p:nvCxnSpPr>
            <p:spPr>
              <a:xfrm>
                <a:off x="7311000" y="4082780"/>
                <a:ext cx="895156" cy="624796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54"/>
            <p:cNvSpPr/>
            <p:nvPr/>
          </p:nvSpPr>
          <p:spPr>
            <a:xfrm>
              <a:off x="8471390" y="3342375"/>
              <a:ext cx="224389" cy="224389"/>
            </a:xfrm>
            <a:prstGeom prst="ellipse">
              <a:avLst/>
            </a:prstGeom>
            <a:solidFill>
              <a:srgbClr val="D4B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32344" y="3198344"/>
              <a:ext cx="7441231" cy="7441231"/>
              <a:chOff x="8532344" y="3198344"/>
              <a:chExt cx="7441231" cy="7441231"/>
            </a:xfrm>
          </p:grpSpPr>
          <p:sp>
            <p:nvSpPr>
              <p:cNvPr id="27" name="막힌 원호 213"/>
              <p:cNvSpPr/>
              <p:nvPr userDrawn="1"/>
            </p:nvSpPr>
            <p:spPr>
              <a:xfrm rot="16200000">
                <a:off x="8614591" y="3280591"/>
                <a:ext cx="7273986" cy="7273986"/>
              </a:xfrm>
              <a:prstGeom prst="blockArc">
                <a:avLst>
                  <a:gd name="adj1" fmla="val 16192146"/>
                  <a:gd name="adj2" fmla="val 18663270"/>
                  <a:gd name="adj3" fmla="val 844"/>
                </a:avLst>
              </a:prstGeom>
              <a:solidFill>
                <a:srgbClr val="D4B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8532344" y="3198344"/>
                <a:ext cx="7441231" cy="7441231"/>
                <a:chOff x="8532344" y="3198344"/>
                <a:chExt cx="7441231" cy="7441231"/>
              </a:xfrm>
            </p:grpSpPr>
            <p:grpSp>
              <p:nvGrpSpPr>
                <p:cNvPr id="23" name="그룹 208"/>
                <p:cNvGrpSpPr/>
                <p:nvPr userDrawn="1"/>
              </p:nvGrpSpPr>
              <p:grpSpPr>
                <a:xfrm>
                  <a:off x="9783766" y="4424953"/>
                  <a:ext cx="4816032" cy="4816032"/>
                  <a:chOff x="2531984" y="1388984"/>
                  <a:chExt cx="4080032" cy="4080032"/>
                </a:xfrm>
              </p:grpSpPr>
              <p:sp>
                <p:nvSpPr>
                  <p:cNvPr id="39" name="타원 205"/>
                  <p:cNvSpPr/>
                  <p:nvPr userDrawn="1"/>
                </p:nvSpPr>
                <p:spPr>
                  <a:xfrm>
                    <a:off x="2531984" y="1388984"/>
                    <a:ext cx="4080032" cy="408003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" name="타원 206"/>
                  <p:cNvSpPr/>
                  <p:nvPr userDrawn="1"/>
                </p:nvSpPr>
                <p:spPr>
                  <a:xfrm>
                    <a:off x="3101290" y="1958290"/>
                    <a:ext cx="2941420" cy="294142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" name="타원 207"/>
                  <p:cNvSpPr/>
                  <p:nvPr userDrawn="1"/>
                </p:nvSpPr>
                <p:spPr>
                  <a:xfrm>
                    <a:off x="4214896" y="3071896"/>
                    <a:ext cx="714208" cy="71420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4" name="막힌 원호 210"/>
                <p:cNvSpPr/>
                <p:nvPr userDrawn="1"/>
              </p:nvSpPr>
              <p:spPr>
                <a:xfrm rot="16200000">
                  <a:off x="8919975" y="3585975"/>
                  <a:ext cx="6543615" cy="6543615"/>
                </a:xfrm>
                <a:prstGeom prst="blockArc">
                  <a:avLst>
                    <a:gd name="adj1" fmla="val 16189032"/>
                    <a:gd name="adj2" fmla="val 21599997"/>
                    <a:gd name="adj3" fmla="val 379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solidFill>
                    <a:srgbClr val="B98C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막힌 원호 211"/>
                <p:cNvSpPr/>
                <p:nvPr userDrawn="1"/>
              </p:nvSpPr>
              <p:spPr>
                <a:xfrm rot="16200000">
                  <a:off x="9109022" y="3660198"/>
                  <a:ext cx="6142556" cy="6142556"/>
                </a:xfrm>
                <a:prstGeom prst="blockArc">
                  <a:avLst>
                    <a:gd name="adj1" fmla="val 19640490"/>
                    <a:gd name="adj2" fmla="val 28020"/>
                    <a:gd name="adj3" fmla="val 6947"/>
                  </a:avLst>
                </a:prstGeom>
                <a:solidFill>
                  <a:srgbClr val="D4B57C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막힌 원호 212"/>
                <p:cNvSpPr/>
                <p:nvPr userDrawn="1"/>
              </p:nvSpPr>
              <p:spPr>
                <a:xfrm rot="13048670">
                  <a:off x="8992476" y="3654652"/>
                  <a:ext cx="6398613" cy="6398613"/>
                </a:xfrm>
                <a:prstGeom prst="blockArc">
                  <a:avLst>
                    <a:gd name="adj1" fmla="val 19640490"/>
                    <a:gd name="adj2" fmla="val 110506"/>
                    <a:gd name="adj3" fmla="val 997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막힌 원호 214"/>
                <p:cNvSpPr/>
                <p:nvPr userDrawn="1"/>
              </p:nvSpPr>
              <p:spPr>
                <a:xfrm rot="16200000">
                  <a:off x="8762729" y="3428729"/>
                  <a:ext cx="6972757" cy="6972757"/>
                </a:xfrm>
                <a:prstGeom prst="blockArc">
                  <a:avLst>
                    <a:gd name="adj1" fmla="val 17301396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막힌 원호 215"/>
                <p:cNvSpPr/>
                <p:nvPr userDrawn="1"/>
              </p:nvSpPr>
              <p:spPr>
                <a:xfrm rot="16200000">
                  <a:off x="8532344" y="3198344"/>
                  <a:ext cx="7441231" cy="7441231"/>
                </a:xfrm>
                <a:prstGeom prst="blockArc">
                  <a:avLst>
                    <a:gd name="adj1" fmla="val 18139679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31" name="Group 4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063345" y="4581066"/>
                  <a:ext cx="2147176" cy="2302951"/>
                  <a:chOff x="4750" y="3240"/>
                  <a:chExt cx="1020" cy="1094"/>
                </a:xfrm>
              </p:grpSpPr>
              <p:sp>
                <p:nvSpPr>
                  <p:cNvPr id="33" name="Freeform 5"/>
                  <p:cNvSpPr/>
                  <p:nvPr userDrawn="1"/>
                </p:nvSpPr>
                <p:spPr bwMode="auto">
                  <a:xfrm>
                    <a:off x="5318" y="3286"/>
                    <a:ext cx="289" cy="379"/>
                  </a:xfrm>
                  <a:custGeom>
                    <a:avLst/>
                    <a:gdLst>
                      <a:gd name="T0" fmla="*/ 170 w 170"/>
                      <a:gd name="T1" fmla="*/ 193 h 223"/>
                      <a:gd name="T2" fmla="*/ 118 w 170"/>
                      <a:gd name="T3" fmla="*/ 0 h 223"/>
                      <a:gd name="T4" fmla="*/ 0 w 170"/>
                      <a:gd name="T5" fmla="*/ 50 h 223"/>
                      <a:gd name="T6" fmla="*/ 100 w 170"/>
                      <a:gd name="T7" fmla="*/ 223 h 223"/>
                      <a:gd name="T8" fmla="*/ 170 w 170"/>
                      <a:gd name="T9" fmla="*/ 193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223">
                        <a:moveTo>
                          <a:pt x="170" y="193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77" y="13"/>
                          <a:pt x="37" y="30"/>
                          <a:pt x="0" y="50"/>
                        </a:cubicBezTo>
                        <a:cubicBezTo>
                          <a:pt x="100" y="223"/>
                          <a:pt x="100" y="223"/>
                          <a:pt x="100" y="223"/>
                        </a:cubicBezTo>
                        <a:cubicBezTo>
                          <a:pt x="122" y="211"/>
                          <a:pt x="145" y="201"/>
                          <a:pt x="170" y="19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4" name="Freeform 6"/>
                  <p:cNvSpPr/>
                  <p:nvPr userDrawn="1"/>
                </p:nvSpPr>
                <p:spPr bwMode="auto">
                  <a:xfrm>
                    <a:off x="5585" y="3240"/>
                    <a:ext cx="185" cy="356"/>
                  </a:xfrm>
                  <a:custGeom>
                    <a:avLst/>
                    <a:gdLst>
                      <a:gd name="T0" fmla="*/ 109 w 109"/>
                      <a:gd name="T1" fmla="*/ 200 h 209"/>
                      <a:gd name="T2" fmla="*/ 109 w 109"/>
                      <a:gd name="T3" fmla="*/ 0 h 209"/>
                      <a:gd name="T4" fmla="*/ 0 w 109"/>
                      <a:gd name="T5" fmla="*/ 17 h 209"/>
                      <a:gd name="T6" fmla="*/ 51 w 109"/>
                      <a:gd name="T7" fmla="*/ 209 h 209"/>
                      <a:gd name="T8" fmla="*/ 109 w 109"/>
                      <a:gd name="T9" fmla="*/ 20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209">
                        <a:moveTo>
                          <a:pt x="109" y="200"/>
                        </a:move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72" y="3"/>
                          <a:pt x="35" y="8"/>
                          <a:pt x="0" y="17"/>
                        </a:cubicBezTo>
                        <a:cubicBezTo>
                          <a:pt x="51" y="209"/>
                          <a:pt x="51" y="209"/>
                          <a:pt x="51" y="209"/>
                        </a:cubicBezTo>
                        <a:cubicBezTo>
                          <a:pt x="70" y="205"/>
                          <a:pt x="89" y="202"/>
                          <a:pt x="109" y="2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" name="Freeform 7"/>
                  <p:cNvSpPr/>
                  <p:nvPr userDrawn="1"/>
                </p:nvSpPr>
                <p:spPr bwMode="auto">
                  <a:xfrm>
                    <a:off x="5089" y="3405"/>
                    <a:ext cx="340" cy="374"/>
                  </a:xfrm>
                  <a:custGeom>
                    <a:avLst/>
                    <a:gdLst>
                      <a:gd name="T0" fmla="*/ 200 w 200"/>
                      <a:gd name="T1" fmla="*/ 173 h 220"/>
                      <a:gd name="T2" fmla="*/ 101 w 200"/>
                      <a:gd name="T3" fmla="*/ 0 h 220"/>
                      <a:gd name="T4" fmla="*/ 0 w 200"/>
                      <a:gd name="T5" fmla="*/ 79 h 220"/>
                      <a:gd name="T6" fmla="*/ 141 w 200"/>
                      <a:gd name="T7" fmla="*/ 220 h 220"/>
                      <a:gd name="T8" fmla="*/ 200 w 200"/>
                      <a:gd name="T9" fmla="*/ 173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20">
                        <a:moveTo>
                          <a:pt x="200" y="173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64" y="23"/>
                          <a:pt x="30" y="50"/>
                          <a:pt x="0" y="79"/>
                        </a:cubicBezTo>
                        <a:cubicBezTo>
                          <a:pt x="141" y="220"/>
                          <a:pt x="141" y="220"/>
                          <a:pt x="141" y="220"/>
                        </a:cubicBezTo>
                        <a:cubicBezTo>
                          <a:pt x="159" y="203"/>
                          <a:pt x="179" y="187"/>
                          <a:pt x="200" y="17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" name="Freeform 8"/>
                  <p:cNvSpPr/>
                  <p:nvPr userDrawn="1"/>
                </p:nvSpPr>
                <p:spPr bwMode="auto">
                  <a:xfrm>
                    <a:off x="4910" y="3587"/>
                    <a:ext cx="371" cy="344"/>
                  </a:xfrm>
                  <a:custGeom>
                    <a:avLst/>
                    <a:gdLst>
                      <a:gd name="T0" fmla="*/ 218 w 218"/>
                      <a:gd name="T1" fmla="*/ 142 h 202"/>
                      <a:gd name="T2" fmla="*/ 77 w 218"/>
                      <a:gd name="T3" fmla="*/ 0 h 202"/>
                      <a:gd name="T4" fmla="*/ 0 w 218"/>
                      <a:gd name="T5" fmla="*/ 102 h 202"/>
                      <a:gd name="T6" fmla="*/ 172 w 218"/>
                      <a:gd name="T7" fmla="*/ 202 h 202"/>
                      <a:gd name="T8" fmla="*/ 218 w 218"/>
                      <a:gd name="T9" fmla="*/ 14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" h="202">
                        <a:moveTo>
                          <a:pt x="218" y="142"/>
                        </a:move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48" y="32"/>
                          <a:pt x="22" y="66"/>
                          <a:pt x="0" y="102"/>
                        </a:cubicBezTo>
                        <a:cubicBezTo>
                          <a:pt x="172" y="202"/>
                          <a:pt x="172" y="202"/>
                          <a:pt x="172" y="202"/>
                        </a:cubicBezTo>
                        <a:cubicBezTo>
                          <a:pt x="186" y="180"/>
                          <a:pt x="201" y="160"/>
                          <a:pt x="218" y="142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6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" name="Freeform 9"/>
                  <p:cNvSpPr/>
                  <p:nvPr userDrawn="1"/>
                </p:nvSpPr>
                <p:spPr bwMode="auto">
                  <a:xfrm>
                    <a:off x="4794" y="3820"/>
                    <a:ext cx="376" cy="289"/>
                  </a:xfrm>
                  <a:custGeom>
                    <a:avLst/>
                    <a:gdLst>
                      <a:gd name="T0" fmla="*/ 221 w 221"/>
                      <a:gd name="T1" fmla="*/ 100 h 170"/>
                      <a:gd name="T2" fmla="*/ 48 w 221"/>
                      <a:gd name="T3" fmla="*/ 0 h 170"/>
                      <a:gd name="T4" fmla="*/ 0 w 221"/>
                      <a:gd name="T5" fmla="*/ 118 h 170"/>
                      <a:gd name="T6" fmla="*/ 192 w 221"/>
                      <a:gd name="T7" fmla="*/ 170 h 170"/>
                      <a:gd name="T8" fmla="*/ 221 w 221"/>
                      <a:gd name="T9" fmla="*/ 10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70">
                        <a:moveTo>
                          <a:pt x="221" y="100"/>
                        </a:move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28" y="37"/>
                          <a:pt x="12" y="77"/>
                          <a:pt x="0" y="118"/>
                        </a:cubicBezTo>
                        <a:cubicBezTo>
                          <a:pt x="192" y="170"/>
                          <a:pt x="192" y="170"/>
                          <a:pt x="192" y="170"/>
                        </a:cubicBezTo>
                        <a:cubicBezTo>
                          <a:pt x="200" y="145"/>
                          <a:pt x="209" y="122"/>
                          <a:pt x="221" y="1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8" name="Freeform 10"/>
                  <p:cNvSpPr/>
                  <p:nvPr userDrawn="1"/>
                </p:nvSpPr>
                <p:spPr bwMode="auto">
                  <a:xfrm>
                    <a:off x="4750" y="4087"/>
                    <a:ext cx="356" cy="247"/>
                  </a:xfrm>
                  <a:custGeom>
                    <a:avLst/>
                    <a:gdLst>
                      <a:gd name="T0" fmla="*/ 199 w 209"/>
                      <a:gd name="T1" fmla="*/ 141 h 145"/>
                      <a:gd name="T2" fmla="*/ 209 w 209"/>
                      <a:gd name="T3" fmla="*/ 51 h 145"/>
                      <a:gd name="T4" fmla="*/ 16 w 209"/>
                      <a:gd name="T5" fmla="*/ 0 h 145"/>
                      <a:gd name="T6" fmla="*/ 0 w 209"/>
                      <a:gd name="T7" fmla="*/ 141 h 145"/>
                      <a:gd name="T8" fmla="*/ 0 w 209"/>
                      <a:gd name="T9" fmla="*/ 145 h 145"/>
                      <a:gd name="T10" fmla="*/ 199 w 209"/>
                      <a:gd name="T11" fmla="*/ 145 h 145"/>
                      <a:gd name="T12" fmla="*/ 199 w 209"/>
                      <a:gd name="T13" fmla="*/ 14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145">
                        <a:moveTo>
                          <a:pt x="199" y="141"/>
                        </a:moveTo>
                        <a:cubicBezTo>
                          <a:pt x="199" y="110"/>
                          <a:pt x="203" y="80"/>
                          <a:pt x="209" y="51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5" y="45"/>
                          <a:pt x="0" y="92"/>
                          <a:pt x="0" y="141"/>
                        </a:cubicBezTo>
                        <a:cubicBezTo>
                          <a:pt x="0" y="142"/>
                          <a:pt x="0" y="144"/>
                          <a:pt x="0" y="145"/>
                        </a:cubicBezTo>
                        <a:cubicBezTo>
                          <a:pt x="199" y="145"/>
                          <a:pt x="199" y="145"/>
                          <a:pt x="199" y="145"/>
                        </a:cubicBezTo>
                        <a:cubicBezTo>
                          <a:pt x="199" y="144"/>
                          <a:pt x="199" y="142"/>
                          <a:pt x="199" y="141"/>
                        </a:cubicBezTo>
                        <a:close/>
                      </a:path>
                    </a:pathLst>
                  </a:custGeom>
                  <a:solidFill>
                    <a:srgbClr val="D4B5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2" name="막힌 원호 213"/>
                <p:cNvSpPr/>
                <p:nvPr userDrawn="1"/>
              </p:nvSpPr>
              <p:spPr>
                <a:xfrm rot="16200000">
                  <a:off x="10893147" y="5539113"/>
                  <a:ext cx="2637337" cy="2637337"/>
                </a:xfrm>
                <a:prstGeom prst="blockArc">
                  <a:avLst>
                    <a:gd name="adj1" fmla="val 16192146"/>
                    <a:gd name="adj2" fmla="val 21535744"/>
                    <a:gd name="adj3" fmla="val 4948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0" name="막힌 원호 210"/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B98C5E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44989" y="3632467"/>
            <a:ext cx="2873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45">
        <p14:switch dir="r"/>
      </p:transition>
    </mc:Choice>
    <mc:Fallback xmlns="">
      <p:transition spd="slow" advTm="1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时间损失分析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sp>
        <p:nvSpPr>
          <p:cNvPr id="116" name="椭圆 115"/>
          <p:cNvSpPr/>
          <p:nvPr/>
        </p:nvSpPr>
        <p:spPr>
          <a:xfrm>
            <a:off x="1301292" y="2696845"/>
            <a:ext cx="1097280" cy="109728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 useBgFill="1">
        <p:nvSpPr>
          <p:cNvPr id="117" name="椭圆 116"/>
          <p:cNvSpPr/>
          <p:nvPr/>
        </p:nvSpPr>
        <p:spPr>
          <a:xfrm>
            <a:off x="1427401" y="2812159"/>
            <a:ext cx="866652" cy="86665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6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18" name="椭圆 117"/>
          <p:cNvSpPr/>
          <p:nvPr/>
        </p:nvSpPr>
        <p:spPr>
          <a:xfrm>
            <a:off x="2684839" y="2696845"/>
            <a:ext cx="1097280" cy="109728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 useBgFill="1">
        <p:nvSpPr>
          <p:cNvPr id="119" name="椭圆 118"/>
          <p:cNvSpPr/>
          <p:nvPr/>
        </p:nvSpPr>
        <p:spPr>
          <a:xfrm>
            <a:off x="2789358" y="2812159"/>
            <a:ext cx="866652" cy="86665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6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20" name="椭圆 119"/>
          <p:cNvSpPr/>
          <p:nvPr/>
        </p:nvSpPr>
        <p:spPr>
          <a:xfrm>
            <a:off x="4057591" y="2696845"/>
            <a:ext cx="1097280" cy="109728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 useBgFill="1">
        <p:nvSpPr>
          <p:cNvPr id="121" name="椭圆 120"/>
          <p:cNvSpPr/>
          <p:nvPr/>
        </p:nvSpPr>
        <p:spPr>
          <a:xfrm>
            <a:off x="4162110" y="2812159"/>
            <a:ext cx="866652" cy="86665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6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22" name="椭圆 121"/>
          <p:cNvSpPr/>
          <p:nvPr/>
        </p:nvSpPr>
        <p:spPr>
          <a:xfrm>
            <a:off x="5430343" y="2696845"/>
            <a:ext cx="1097280" cy="109728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 useBgFill="1">
        <p:nvSpPr>
          <p:cNvPr id="123" name="椭圆 122"/>
          <p:cNvSpPr/>
          <p:nvPr/>
        </p:nvSpPr>
        <p:spPr>
          <a:xfrm>
            <a:off x="5534862" y="2812159"/>
            <a:ext cx="866652" cy="86665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6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24" name="椭圆 123"/>
          <p:cNvSpPr/>
          <p:nvPr/>
        </p:nvSpPr>
        <p:spPr>
          <a:xfrm>
            <a:off x="6792300" y="2696845"/>
            <a:ext cx="1097280" cy="109728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 useBgFill="1">
        <p:nvSpPr>
          <p:cNvPr id="125" name="椭圆 124"/>
          <p:cNvSpPr/>
          <p:nvPr/>
        </p:nvSpPr>
        <p:spPr>
          <a:xfrm>
            <a:off x="6907614" y="2812159"/>
            <a:ext cx="866652" cy="86665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6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sp>
        <p:nvSpPr>
          <p:cNvPr id="126" name="椭圆 125"/>
          <p:cNvSpPr/>
          <p:nvPr/>
        </p:nvSpPr>
        <p:spPr>
          <a:xfrm>
            <a:off x="8165052" y="2696845"/>
            <a:ext cx="1097280" cy="109728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 useBgFill="1">
        <p:nvSpPr>
          <p:cNvPr id="127" name="椭圆 126"/>
          <p:cNvSpPr/>
          <p:nvPr/>
        </p:nvSpPr>
        <p:spPr>
          <a:xfrm>
            <a:off x="8280366" y="2812159"/>
            <a:ext cx="866652" cy="86665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6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06</a:t>
            </a:r>
          </a:p>
        </p:txBody>
      </p:sp>
      <p:sp>
        <p:nvSpPr>
          <p:cNvPr id="128" name="椭圆 127"/>
          <p:cNvSpPr/>
          <p:nvPr/>
        </p:nvSpPr>
        <p:spPr>
          <a:xfrm>
            <a:off x="9537804" y="2696845"/>
            <a:ext cx="1097280" cy="109728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 useBgFill="1">
        <p:nvSpPr>
          <p:cNvPr id="129" name="椭圆 128"/>
          <p:cNvSpPr/>
          <p:nvPr/>
        </p:nvSpPr>
        <p:spPr>
          <a:xfrm>
            <a:off x="9653118" y="2812159"/>
            <a:ext cx="866652" cy="86665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6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07</a:t>
            </a:r>
          </a:p>
        </p:txBody>
      </p:sp>
      <p:sp>
        <p:nvSpPr>
          <p:cNvPr id="130" name="Freeform 10"/>
          <p:cNvSpPr>
            <a:spLocks noEditPoints="1"/>
          </p:cNvSpPr>
          <p:nvPr/>
        </p:nvSpPr>
        <p:spPr bwMode="auto">
          <a:xfrm>
            <a:off x="2452216" y="3115895"/>
            <a:ext cx="216000" cy="21600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  <a:cxn ang="0">
                <a:pos x="34" y="18"/>
              </a:cxn>
              <a:cxn ang="0">
                <a:pos x="18" y="35"/>
              </a:cxn>
              <a:cxn ang="0">
                <a:pos x="17" y="35"/>
              </a:cxn>
              <a:cxn ang="0">
                <a:pos x="16" y="35"/>
              </a:cxn>
              <a:cxn ang="0">
                <a:pos x="14" y="33"/>
              </a:cxn>
              <a:cxn ang="0">
                <a:pos x="14" y="32"/>
              </a:cxn>
              <a:cxn ang="0">
                <a:pos x="14" y="31"/>
              </a:cxn>
              <a:cxn ang="0">
                <a:pos x="28" y="17"/>
              </a:cxn>
              <a:cxn ang="0">
                <a:pos x="14" y="3"/>
              </a:cxn>
              <a:cxn ang="0">
                <a:pos x="14" y="3"/>
              </a:cxn>
              <a:cxn ang="0">
                <a:pos x="14" y="2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34" y="17"/>
              </a:cxn>
              <a:cxn ang="0">
                <a:pos x="35" y="17"/>
              </a:cxn>
              <a:cxn ang="0">
                <a:pos x="34" y="18"/>
              </a:cxn>
            </a:cxnLst>
            <a:rect l="0" t="0" r="r" b="b"/>
            <a:pathLst>
              <a:path w="35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34" y="18"/>
                </a:move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7" y="35"/>
                  <a:pt x="16" y="35"/>
                  <a:pt x="16" y="35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2"/>
                </a:cubicBezTo>
                <a:cubicBezTo>
                  <a:pt x="14" y="32"/>
                  <a:pt x="14" y="32"/>
                  <a:pt x="14" y="31"/>
                </a:cubicBezTo>
                <a:cubicBezTo>
                  <a:pt x="28" y="17"/>
                  <a:pt x="28" y="17"/>
                  <a:pt x="28" y="1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8"/>
                  <a:pt x="35" y="18"/>
                  <a:pt x="34" y="18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131" name="Freeform 10"/>
          <p:cNvSpPr>
            <a:spLocks noEditPoints="1"/>
          </p:cNvSpPr>
          <p:nvPr/>
        </p:nvSpPr>
        <p:spPr bwMode="auto">
          <a:xfrm>
            <a:off x="3826134" y="3115895"/>
            <a:ext cx="216000" cy="21600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  <a:cxn ang="0">
                <a:pos x="34" y="18"/>
              </a:cxn>
              <a:cxn ang="0">
                <a:pos x="18" y="35"/>
              </a:cxn>
              <a:cxn ang="0">
                <a:pos x="17" y="35"/>
              </a:cxn>
              <a:cxn ang="0">
                <a:pos x="16" y="35"/>
              </a:cxn>
              <a:cxn ang="0">
                <a:pos x="14" y="33"/>
              </a:cxn>
              <a:cxn ang="0">
                <a:pos x="14" y="32"/>
              </a:cxn>
              <a:cxn ang="0">
                <a:pos x="14" y="31"/>
              </a:cxn>
              <a:cxn ang="0">
                <a:pos x="28" y="17"/>
              </a:cxn>
              <a:cxn ang="0">
                <a:pos x="14" y="3"/>
              </a:cxn>
              <a:cxn ang="0">
                <a:pos x="14" y="3"/>
              </a:cxn>
              <a:cxn ang="0">
                <a:pos x="14" y="2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34" y="17"/>
              </a:cxn>
              <a:cxn ang="0">
                <a:pos x="35" y="17"/>
              </a:cxn>
              <a:cxn ang="0">
                <a:pos x="34" y="18"/>
              </a:cxn>
            </a:cxnLst>
            <a:rect l="0" t="0" r="r" b="b"/>
            <a:pathLst>
              <a:path w="35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34" y="18"/>
                </a:move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7" y="35"/>
                  <a:pt x="16" y="35"/>
                  <a:pt x="16" y="35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2"/>
                </a:cubicBezTo>
                <a:cubicBezTo>
                  <a:pt x="14" y="32"/>
                  <a:pt x="14" y="32"/>
                  <a:pt x="14" y="31"/>
                </a:cubicBezTo>
                <a:cubicBezTo>
                  <a:pt x="28" y="17"/>
                  <a:pt x="28" y="17"/>
                  <a:pt x="28" y="1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8"/>
                  <a:pt x="35" y="18"/>
                  <a:pt x="34" y="18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132" name="Freeform 10"/>
          <p:cNvSpPr>
            <a:spLocks noEditPoints="1"/>
          </p:cNvSpPr>
          <p:nvPr/>
        </p:nvSpPr>
        <p:spPr bwMode="auto">
          <a:xfrm>
            <a:off x="5200051" y="3115895"/>
            <a:ext cx="216000" cy="21600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  <a:cxn ang="0">
                <a:pos x="34" y="18"/>
              </a:cxn>
              <a:cxn ang="0">
                <a:pos x="18" y="35"/>
              </a:cxn>
              <a:cxn ang="0">
                <a:pos x="17" y="35"/>
              </a:cxn>
              <a:cxn ang="0">
                <a:pos x="16" y="35"/>
              </a:cxn>
              <a:cxn ang="0">
                <a:pos x="14" y="33"/>
              </a:cxn>
              <a:cxn ang="0">
                <a:pos x="14" y="32"/>
              </a:cxn>
              <a:cxn ang="0">
                <a:pos x="14" y="31"/>
              </a:cxn>
              <a:cxn ang="0">
                <a:pos x="28" y="17"/>
              </a:cxn>
              <a:cxn ang="0">
                <a:pos x="14" y="3"/>
              </a:cxn>
              <a:cxn ang="0">
                <a:pos x="14" y="3"/>
              </a:cxn>
              <a:cxn ang="0">
                <a:pos x="14" y="2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34" y="17"/>
              </a:cxn>
              <a:cxn ang="0">
                <a:pos x="35" y="17"/>
              </a:cxn>
              <a:cxn ang="0">
                <a:pos x="34" y="18"/>
              </a:cxn>
            </a:cxnLst>
            <a:rect l="0" t="0" r="r" b="b"/>
            <a:pathLst>
              <a:path w="35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34" y="18"/>
                </a:move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7" y="35"/>
                  <a:pt x="16" y="35"/>
                  <a:pt x="16" y="35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2"/>
                </a:cubicBezTo>
                <a:cubicBezTo>
                  <a:pt x="14" y="32"/>
                  <a:pt x="14" y="32"/>
                  <a:pt x="14" y="31"/>
                </a:cubicBezTo>
                <a:cubicBezTo>
                  <a:pt x="28" y="17"/>
                  <a:pt x="28" y="17"/>
                  <a:pt x="28" y="1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8"/>
                  <a:pt x="35" y="18"/>
                  <a:pt x="34" y="18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133" name="Freeform 10"/>
          <p:cNvSpPr>
            <a:spLocks noEditPoints="1"/>
          </p:cNvSpPr>
          <p:nvPr/>
        </p:nvSpPr>
        <p:spPr bwMode="auto">
          <a:xfrm>
            <a:off x="6573968" y="3115895"/>
            <a:ext cx="216000" cy="21600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  <a:cxn ang="0">
                <a:pos x="34" y="18"/>
              </a:cxn>
              <a:cxn ang="0">
                <a:pos x="18" y="35"/>
              </a:cxn>
              <a:cxn ang="0">
                <a:pos x="17" y="35"/>
              </a:cxn>
              <a:cxn ang="0">
                <a:pos x="16" y="35"/>
              </a:cxn>
              <a:cxn ang="0">
                <a:pos x="14" y="33"/>
              </a:cxn>
              <a:cxn ang="0">
                <a:pos x="14" y="32"/>
              </a:cxn>
              <a:cxn ang="0">
                <a:pos x="14" y="31"/>
              </a:cxn>
              <a:cxn ang="0">
                <a:pos x="28" y="17"/>
              </a:cxn>
              <a:cxn ang="0">
                <a:pos x="14" y="3"/>
              </a:cxn>
              <a:cxn ang="0">
                <a:pos x="14" y="3"/>
              </a:cxn>
              <a:cxn ang="0">
                <a:pos x="14" y="2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34" y="17"/>
              </a:cxn>
              <a:cxn ang="0">
                <a:pos x="35" y="17"/>
              </a:cxn>
              <a:cxn ang="0">
                <a:pos x="34" y="18"/>
              </a:cxn>
            </a:cxnLst>
            <a:rect l="0" t="0" r="r" b="b"/>
            <a:pathLst>
              <a:path w="35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34" y="18"/>
                </a:move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7" y="35"/>
                  <a:pt x="16" y="35"/>
                  <a:pt x="16" y="35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2"/>
                </a:cubicBezTo>
                <a:cubicBezTo>
                  <a:pt x="14" y="32"/>
                  <a:pt x="14" y="32"/>
                  <a:pt x="14" y="31"/>
                </a:cubicBezTo>
                <a:cubicBezTo>
                  <a:pt x="28" y="17"/>
                  <a:pt x="28" y="17"/>
                  <a:pt x="28" y="1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8"/>
                  <a:pt x="35" y="18"/>
                  <a:pt x="34" y="18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134" name="Freeform 10"/>
          <p:cNvSpPr>
            <a:spLocks noEditPoints="1"/>
          </p:cNvSpPr>
          <p:nvPr/>
        </p:nvSpPr>
        <p:spPr bwMode="auto">
          <a:xfrm>
            <a:off x="7947885" y="3115895"/>
            <a:ext cx="216000" cy="21600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  <a:cxn ang="0">
                <a:pos x="34" y="18"/>
              </a:cxn>
              <a:cxn ang="0">
                <a:pos x="18" y="35"/>
              </a:cxn>
              <a:cxn ang="0">
                <a:pos x="17" y="35"/>
              </a:cxn>
              <a:cxn ang="0">
                <a:pos x="16" y="35"/>
              </a:cxn>
              <a:cxn ang="0">
                <a:pos x="14" y="33"/>
              </a:cxn>
              <a:cxn ang="0">
                <a:pos x="14" y="32"/>
              </a:cxn>
              <a:cxn ang="0">
                <a:pos x="14" y="31"/>
              </a:cxn>
              <a:cxn ang="0">
                <a:pos x="28" y="17"/>
              </a:cxn>
              <a:cxn ang="0">
                <a:pos x="14" y="3"/>
              </a:cxn>
              <a:cxn ang="0">
                <a:pos x="14" y="3"/>
              </a:cxn>
              <a:cxn ang="0">
                <a:pos x="14" y="2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34" y="17"/>
              </a:cxn>
              <a:cxn ang="0">
                <a:pos x="35" y="17"/>
              </a:cxn>
              <a:cxn ang="0">
                <a:pos x="34" y="18"/>
              </a:cxn>
            </a:cxnLst>
            <a:rect l="0" t="0" r="r" b="b"/>
            <a:pathLst>
              <a:path w="35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34" y="18"/>
                </a:move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7" y="35"/>
                  <a:pt x="16" y="35"/>
                  <a:pt x="16" y="35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2"/>
                </a:cubicBezTo>
                <a:cubicBezTo>
                  <a:pt x="14" y="32"/>
                  <a:pt x="14" y="32"/>
                  <a:pt x="14" y="31"/>
                </a:cubicBezTo>
                <a:cubicBezTo>
                  <a:pt x="28" y="17"/>
                  <a:pt x="28" y="17"/>
                  <a:pt x="28" y="1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8"/>
                  <a:pt x="35" y="18"/>
                  <a:pt x="34" y="18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135" name="Freeform 10"/>
          <p:cNvSpPr>
            <a:spLocks noEditPoints="1"/>
          </p:cNvSpPr>
          <p:nvPr/>
        </p:nvSpPr>
        <p:spPr bwMode="auto">
          <a:xfrm>
            <a:off x="9321804" y="3115895"/>
            <a:ext cx="216000" cy="21600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  <a:cxn ang="0">
                <a:pos x="34" y="18"/>
              </a:cxn>
              <a:cxn ang="0">
                <a:pos x="18" y="35"/>
              </a:cxn>
              <a:cxn ang="0">
                <a:pos x="17" y="35"/>
              </a:cxn>
              <a:cxn ang="0">
                <a:pos x="16" y="35"/>
              </a:cxn>
              <a:cxn ang="0">
                <a:pos x="14" y="33"/>
              </a:cxn>
              <a:cxn ang="0">
                <a:pos x="14" y="32"/>
              </a:cxn>
              <a:cxn ang="0">
                <a:pos x="14" y="31"/>
              </a:cxn>
              <a:cxn ang="0">
                <a:pos x="28" y="17"/>
              </a:cxn>
              <a:cxn ang="0">
                <a:pos x="14" y="3"/>
              </a:cxn>
              <a:cxn ang="0">
                <a:pos x="14" y="3"/>
              </a:cxn>
              <a:cxn ang="0">
                <a:pos x="14" y="2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34" y="17"/>
              </a:cxn>
              <a:cxn ang="0">
                <a:pos x="35" y="17"/>
              </a:cxn>
              <a:cxn ang="0">
                <a:pos x="34" y="18"/>
              </a:cxn>
            </a:cxnLst>
            <a:rect l="0" t="0" r="r" b="b"/>
            <a:pathLst>
              <a:path w="35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34" y="18"/>
                </a:move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7" y="35"/>
                  <a:pt x="16" y="35"/>
                  <a:pt x="16" y="35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2"/>
                </a:cubicBezTo>
                <a:cubicBezTo>
                  <a:pt x="14" y="32"/>
                  <a:pt x="14" y="32"/>
                  <a:pt x="14" y="31"/>
                </a:cubicBezTo>
                <a:cubicBezTo>
                  <a:pt x="28" y="17"/>
                  <a:pt x="28" y="17"/>
                  <a:pt x="28" y="1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8"/>
                  <a:pt x="35" y="18"/>
                  <a:pt x="34" y="18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957208" y="4023171"/>
            <a:ext cx="1807801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设定目标方面的时间损失</a:t>
            </a:r>
          </a:p>
        </p:txBody>
      </p:sp>
      <p:sp>
        <p:nvSpPr>
          <p:cNvPr id="137" name="矩形 136"/>
          <p:cNvSpPr/>
          <p:nvPr/>
        </p:nvSpPr>
        <p:spPr>
          <a:xfrm>
            <a:off x="2346562" y="1717523"/>
            <a:ext cx="1807801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制定计划方面的时间损失</a:t>
            </a:r>
          </a:p>
        </p:txBody>
      </p:sp>
      <p:sp>
        <p:nvSpPr>
          <p:cNvPr id="138" name="矩形 137"/>
          <p:cNvSpPr/>
          <p:nvPr/>
        </p:nvSpPr>
        <p:spPr>
          <a:xfrm>
            <a:off x="3657956" y="4023171"/>
            <a:ext cx="1807801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做出决定方面的时间损失</a:t>
            </a:r>
          </a:p>
        </p:txBody>
      </p:sp>
      <p:sp>
        <p:nvSpPr>
          <p:cNvPr id="139" name="矩形 138"/>
          <p:cNvSpPr/>
          <p:nvPr/>
        </p:nvSpPr>
        <p:spPr>
          <a:xfrm>
            <a:off x="5182435" y="1717523"/>
            <a:ext cx="1807801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在工作组织方面的时间损失</a:t>
            </a:r>
          </a:p>
        </p:txBody>
      </p:sp>
      <p:sp>
        <p:nvSpPr>
          <p:cNvPr id="140" name="矩形 139"/>
          <p:cNvSpPr/>
          <p:nvPr/>
        </p:nvSpPr>
        <p:spPr>
          <a:xfrm>
            <a:off x="6437038" y="4023171"/>
            <a:ext cx="1807801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工作开始时的时间损失</a:t>
            </a:r>
          </a:p>
        </p:txBody>
      </p:sp>
      <p:sp>
        <p:nvSpPr>
          <p:cNvPr id="141" name="矩形 140"/>
          <p:cNvSpPr/>
          <p:nvPr/>
        </p:nvSpPr>
        <p:spPr>
          <a:xfrm>
            <a:off x="7938951" y="1717523"/>
            <a:ext cx="1807801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每日安排上的时间损失</a:t>
            </a:r>
          </a:p>
        </p:txBody>
      </p:sp>
      <p:sp>
        <p:nvSpPr>
          <p:cNvPr id="142" name="矩形 141"/>
          <p:cNvSpPr/>
          <p:nvPr/>
        </p:nvSpPr>
        <p:spPr>
          <a:xfrm>
            <a:off x="9252530" y="4023171"/>
            <a:ext cx="1807801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在信息和沟通方面的时间损失</a:t>
            </a:r>
            <a:r>
              <a:rPr lang="en-US" altLang="zh-CN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`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5">
        <p14:switch dir="r"/>
      </p:transition>
    </mc:Choice>
    <mc:Fallback xmlns="">
      <p:transition spd="slow" advTm="1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383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耗时因素分析（一）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pic>
        <p:nvPicPr>
          <p:cNvPr id="48" name="图片 47" descr="E:\素材\科技\2cbb4fd7a9e801bbf33354fcb4af436c.png2cbb4fd7a9e801bbf33354fcb4af436c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17023" y="1450340"/>
            <a:ext cx="3956685" cy="3957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32"/>
          <p:cNvSpPr txBox="1"/>
          <p:nvPr/>
        </p:nvSpPr>
        <p:spPr>
          <a:xfrm>
            <a:off x="2316136" y="2359582"/>
            <a:ext cx="1468963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电话干扰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不速之客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沟通不良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资料不全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文件复杂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工作搁置等</a:t>
            </a:r>
          </a:p>
        </p:txBody>
      </p:sp>
      <p:sp>
        <p:nvSpPr>
          <p:cNvPr id="3" name="矩形 2"/>
          <p:cNvSpPr/>
          <p:nvPr/>
        </p:nvSpPr>
        <p:spPr>
          <a:xfrm>
            <a:off x="1983818" y="1973487"/>
            <a:ext cx="213360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外在因素耗时类型</a:t>
            </a:r>
          </a:p>
        </p:txBody>
      </p:sp>
      <p:sp>
        <p:nvSpPr>
          <p:cNvPr id="4" name="TextBox 36"/>
          <p:cNvSpPr txBox="1"/>
          <p:nvPr/>
        </p:nvSpPr>
        <p:spPr>
          <a:xfrm>
            <a:off x="8490225" y="2359582"/>
            <a:ext cx="1468963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计划欠妥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事必躬亲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条理不清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欠缺自律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无理拒绝</a:t>
            </a:r>
          </a:p>
          <a:p>
            <a:pPr algn="l"/>
            <a:r>
              <a:rPr lang="zh-CN" altLang="en-US" sz="168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做事拖延等</a:t>
            </a:r>
          </a:p>
        </p:txBody>
      </p:sp>
      <p:sp>
        <p:nvSpPr>
          <p:cNvPr id="5" name="矩形 4"/>
          <p:cNvSpPr/>
          <p:nvPr/>
        </p:nvSpPr>
        <p:spPr>
          <a:xfrm>
            <a:off x="8157907" y="1973487"/>
            <a:ext cx="213360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内在因素耗时类型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784">
        <p14:switch dir="r"/>
      </p:transition>
    </mc:Choice>
    <mc:Fallback xmlns="">
      <p:transition spd="slow" advTm="3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383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耗时因素分析（二）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59093" y="2268397"/>
            <a:ext cx="3671080" cy="2118539"/>
            <a:chOff x="3048364" y="1890331"/>
            <a:chExt cx="3059233" cy="1765449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</p:grpSpPr>
        <p:sp>
          <p:nvSpPr>
            <p:cNvPr id="5" name="同心圆 18"/>
            <p:cNvSpPr/>
            <p:nvPr/>
          </p:nvSpPr>
          <p:spPr>
            <a:xfrm rot="60000" flipV="1">
              <a:off x="3048364" y="2758668"/>
              <a:ext cx="1630550" cy="897112"/>
            </a:xfrm>
            <a:custGeom>
              <a:avLst/>
              <a:gdLst/>
              <a:ahLst/>
              <a:cxnLst/>
              <a:rect l="l" t="t" r="r" b="b"/>
              <a:pathLst>
                <a:path w="1630550" h="897112">
                  <a:moveTo>
                    <a:pt x="815275" y="0"/>
                  </a:moveTo>
                  <a:cubicBezTo>
                    <a:pt x="1265539" y="0"/>
                    <a:pt x="1630550" y="365011"/>
                    <a:pt x="1630550" y="815275"/>
                  </a:cubicBezTo>
                  <a:lnTo>
                    <a:pt x="1626418" y="897112"/>
                  </a:lnTo>
                  <a:lnTo>
                    <a:pt x="1417438" y="897112"/>
                  </a:lnTo>
                  <a:cubicBezTo>
                    <a:pt x="1423819" y="870596"/>
                    <a:pt x="1425688" y="843154"/>
                    <a:pt x="1425688" y="815275"/>
                  </a:cubicBezTo>
                  <a:cubicBezTo>
                    <a:pt x="1425688" y="478153"/>
                    <a:pt x="1152397" y="204862"/>
                    <a:pt x="815275" y="204862"/>
                  </a:cubicBezTo>
                  <a:cubicBezTo>
                    <a:pt x="478153" y="204862"/>
                    <a:pt x="204862" y="478153"/>
                    <a:pt x="204862" y="815275"/>
                  </a:cubicBezTo>
                  <a:lnTo>
                    <a:pt x="213112" y="897112"/>
                  </a:lnTo>
                  <a:lnTo>
                    <a:pt x="4133" y="897112"/>
                  </a:lnTo>
                  <a:cubicBezTo>
                    <a:pt x="1374" y="870202"/>
                    <a:pt x="0" y="842899"/>
                    <a:pt x="0" y="815275"/>
                  </a:cubicBezTo>
                  <a:cubicBezTo>
                    <a:pt x="0" y="365011"/>
                    <a:pt x="365011" y="0"/>
                    <a:pt x="8152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" name="同心圆 18"/>
            <p:cNvSpPr/>
            <p:nvPr/>
          </p:nvSpPr>
          <p:spPr>
            <a:xfrm rot="60000">
              <a:off x="4477047" y="1890331"/>
              <a:ext cx="1630550" cy="897112"/>
            </a:xfrm>
            <a:custGeom>
              <a:avLst/>
              <a:gdLst/>
              <a:ahLst/>
              <a:cxnLst/>
              <a:rect l="l" t="t" r="r" b="b"/>
              <a:pathLst>
                <a:path w="1630550" h="897112">
                  <a:moveTo>
                    <a:pt x="815275" y="0"/>
                  </a:moveTo>
                  <a:cubicBezTo>
                    <a:pt x="1265539" y="0"/>
                    <a:pt x="1630550" y="365011"/>
                    <a:pt x="1630550" y="815275"/>
                  </a:cubicBezTo>
                  <a:lnTo>
                    <a:pt x="1626418" y="897112"/>
                  </a:lnTo>
                  <a:lnTo>
                    <a:pt x="1417438" y="897112"/>
                  </a:lnTo>
                  <a:cubicBezTo>
                    <a:pt x="1423819" y="870596"/>
                    <a:pt x="1425688" y="843154"/>
                    <a:pt x="1425688" y="815275"/>
                  </a:cubicBezTo>
                  <a:cubicBezTo>
                    <a:pt x="1425688" y="478153"/>
                    <a:pt x="1152397" y="204862"/>
                    <a:pt x="815275" y="204862"/>
                  </a:cubicBezTo>
                  <a:cubicBezTo>
                    <a:pt x="478153" y="204862"/>
                    <a:pt x="204862" y="478153"/>
                    <a:pt x="204862" y="815275"/>
                  </a:cubicBezTo>
                  <a:lnTo>
                    <a:pt x="213112" y="897112"/>
                  </a:lnTo>
                  <a:lnTo>
                    <a:pt x="4133" y="897112"/>
                  </a:lnTo>
                  <a:cubicBezTo>
                    <a:pt x="1374" y="870202"/>
                    <a:pt x="0" y="842899"/>
                    <a:pt x="0" y="815275"/>
                  </a:cubicBezTo>
                  <a:cubicBezTo>
                    <a:pt x="0" y="365011"/>
                    <a:pt x="365011" y="0"/>
                    <a:pt x="8152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73947" y="2300369"/>
            <a:ext cx="3794113" cy="2178728"/>
            <a:chOff x="3053122" y="1924594"/>
            <a:chExt cx="3161761" cy="1815607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</p:grpSpPr>
        <p:sp>
          <p:nvSpPr>
            <p:cNvPr id="14" name="同心圆 18"/>
            <p:cNvSpPr/>
            <p:nvPr/>
          </p:nvSpPr>
          <p:spPr>
            <a:xfrm rot="60000">
              <a:off x="3053122" y="1924594"/>
              <a:ext cx="1630550" cy="897112"/>
            </a:xfrm>
            <a:custGeom>
              <a:avLst/>
              <a:gdLst/>
              <a:ahLst/>
              <a:cxnLst/>
              <a:rect l="l" t="t" r="r" b="b"/>
              <a:pathLst>
                <a:path w="1630550" h="897112">
                  <a:moveTo>
                    <a:pt x="815275" y="0"/>
                  </a:moveTo>
                  <a:cubicBezTo>
                    <a:pt x="1265539" y="0"/>
                    <a:pt x="1630550" y="365011"/>
                    <a:pt x="1630550" y="815275"/>
                  </a:cubicBezTo>
                  <a:lnTo>
                    <a:pt x="1626418" y="897112"/>
                  </a:lnTo>
                  <a:lnTo>
                    <a:pt x="1417438" y="897112"/>
                  </a:lnTo>
                  <a:cubicBezTo>
                    <a:pt x="1423819" y="870596"/>
                    <a:pt x="1425688" y="843154"/>
                    <a:pt x="1425688" y="815275"/>
                  </a:cubicBezTo>
                  <a:cubicBezTo>
                    <a:pt x="1425688" y="478153"/>
                    <a:pt x="1152397" y="204862"/>
                    <a:pt x="815275" y="204862"/>
                  </a:cubicBezTo>
                  <a:cubicBezTo>
                    <a:pt x="478153" y="204862"/>
                    <a:pt x="204862" y="478153"/>
                    <a:pt x="204862" y="815275"/>
                  </a:cubicBezTo>
                  <a:lnTo>
                    <a:pt x="213112" y="897112"/>
                  </a:lnTo>
                  <a:lnTo>
                    <a:pt x="4133" y="897112"/>
                  </a:lnTo>
                  <a:cubicBezTo>
                    <a:pt x="1374" y="870202"/>
                    <a:pt x="0" y="842899"/>
                    <a:pt x="0" y="815275"/>
                  </a:cubicBezTo>
                  <a:cubicBezTo>
                    <a:pt x="0" y="365011"/>
                    <a:pt x="365011" y="0"/>
                    <a:pt x="81527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6" name="同心圆 18"/>
            <p:cNvSpPr/>
            <p:nvPr/>
          </p:nvSpPr>
          <p:spPr>
            <a:xfrm rot="60000" flipV="1">
              <a:off x="4453084" y="2843089"/>
              <a:ext cx="1630550" cy="897112"/>
            </a:xfrm>
            <a:custGeom>
              <a:avLst/>
              <a:gdLst/>
              <a:ahLst/>
              <a:cxnLst/>
              <a:rect l="l" t="t" r="r" b="b"/>
              <a:pathLst>
                <a:path w="1630550" h="897112">
                  <a:moveTo>
                    <a:pt x="815275" y="0"/>
                  </a:moveTo>
                  <a:cubicBezTo>
                    <a:pt x="1265539" y="0"/>
                    <a:pt x="1630550" y="365011"/>
                    <a:pt x="1630550" y="815275"/>
                  </a:cubicBezTo>
                  <a:lnTo>
                    <a:pt x="1626418" y="897112"/>
                  </a:lnTo>
                  <a:lnTo>
                    <a:pt x="1417438" y="897112"/>
                  </a:lnTo>
                  <a:cubicBezTo>
                    <a:pt x="1423819" y="870596"/>
                    <a:pt x="1425688" y="843154"/>
                    <a:pt x="1425688" y="815275"/>
                  </a:cubicBezTo>
                  <a:cubicBezTo>
                    <a:pt x="1425688" y="478153"/>
                    <a:pt x="1152397" y="204862"/>
                    <a:pt x="815275" y="204862"/>
                  </a:cubicBezTo>
                  <a:cubicBezTo>
                    <a:pt x="478153" y="204862"/>
                    <a:pt x="204862" y="478153"/>
                    <a:pt x="204862" y="815275"/>
                  </a:cubicBezTo>
                  <a:lnTo>
                    <a:pt x="213112" y="897112"/>
                  </a:lnTo>
                  <a:lnTo>
                    <a:pt x="4133" y="897112"/>
                  </a:lnTo>
                  <a:cubicBezTo>
                    <a:pt x="1374" y="870202"/>
                    <a:pt x="0" y="842899"/>
                    <a:pt x="0" y="815275"/>
                  </a:cubicBezTo>
                  <a:cubicBezTo>
                    <a:pt x="0" y="365011"/>
                    <a:pt x="365011" y="0"/>
                    <a:pt x="81527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60000">
              <a:off x="5782883" y="2542815"/>
              <a:ext cx="432000" cy="32400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8" name="Freeform 126"/>
          <p:cNvSpPr/>
          <p:nvPr/>
        </p:nvSpPr>
        <p:spPr bwMode="auto">
          <a:xfrm>
            <a:off x="6770718" y="3139782"/>
            <a:ext cx="388800" cy="5184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19" name="Freeform 176"/>
          <p:cNvSpPr>
            <a:spLocks noEditPoints="1"/>
          </p:cNvSpPr>
          <p:nvPr/>
        </p:nvSpPr>
        <p:spPr bwMode="auto">
          <a:xfrm>
            <a:off x="5065146" y="3139782"/>
            <a:ext cx="374261" cy="497838"/>
          </a:xfrm>
          <a:custGeom>
            <a:avLst/>
            <a:gdLst/>
            <a:ahLst/>
            <a:cxnLst>
              <a:cxn ang="0">
                <a:pos x="17" y="41"/>
              </a:cxn>
              <a:cxn ang="0">
                <a:pos x="13" y="43"/>
              </a:cxn>
              <a:cxn ang="0">
                <a:pos x="2" y="46"/>
              </a:cxn>
              <a:cxn ang="0">
                <a:pos x="1" y="44"/>
              </a:cxn>
              <a:cxn ang="0">
                <a:pos x="0" y="42"/>
              </a:cxn>
              <a:cxn ang="0">
                <a:pos x="1" y="31"/>
              </a:cxn>
              <a:cxn ang="0">
                <a:pos x="3" y="30"/>
              </a:cxn>
              <a:cxn ang="0">
                <a:pos x="14" y="35"/>
              </a:cxn>
              <a:cxn ang="0">
                <a:pos x="17" y="36"/>
              </a:cxn>
              <a:cxn ang="0">
                <a:pos x="19" y="39"/>
              </a:cxn>
              <a:cxn ang="0">
                <a:pos x="17" y="41"/>
              </a:cxn>
              <a:cxn ang="0">
                <a:pos x="23" y="31"/>
              </a:cxn>
              <a:cxn ang="0">
                <a:pos x="19" y="29"/>
              </a:cxn>
              <a:cxn ang="0">
                <a:pos x="5" y="7"/>
              </a:cxn>
              <a:cxn ang="0">
                <a:pos x="6" y="5"/>
              </a:cxn>
              <a:cxn ang="0">
                <a:pos x="21" y="1"/>
              </a:cxn>
              <a:cxn ang="0">
                <a:pos x="23" y="2"/>
              </a:cxn>
              <a:cxn ang="0">
                <a:pos x="25" y="27"/>
              </a:cxn>
              <a:cxn ang="0">
                <a:pos x="23" y="31"/>
              </a:cxn>
              <a:cxn ang="0">
                <a:pos x="24" y="52"/>
              </a:cxn>
              <a:cxn ang="0">
                <a:pos x="24" y="63"/>
              </a:cxn>
              <a:cxn ang="0">
                <a:pos x="22" y="65"/>
              </a:cxn>
              <a:cxn ang="0">
                <a:pos x="10" y="60"/>
              </a:cxn>
              <a:cxn ang="0">
                <a:pos x="9" y="59"/>
              </a:cxn>
              <a:cxn ang="0">
                <a:pos x="10" y="58"/>
              </a:cxn>
              <a:cxn ang="0">
                <a:pos x="17" y="48"/>
              </a:cxn>
              <a:cxn ang="0">
                <a:pos x="19" y="46"/>
              </a:cxn>
              <a:cxn ang="0">
                <a:pos x="23" y="45"/>
              </a:cxn>
              <a:cxn ang="0">
                <a:pos x="24" y="48"/>
              </a:cxn>
              <a:cxn ang="0">
                <a:pos x="24" y="52"/>
              </a:cxn>
              <a:cxn ang="0">
                <a:pos x="47" y="33"/>
              </a:cxn>
              <a:cxn ang="0">
                <a:pos x="35" y="36"/>
              </a:cxn>
              <a:cxn ang="0">
                <a:pos x="32" y="37"/>
              </a:cxn>
              <a:cxn ang="0">
                <a:pos x="32" y="37"/>
              </a:cxn>
              <a:cxn ang="0">
                <a:pos x="29" y="35"/>
              </a:cxn>
              <a:cxn ang="0">
                <a:pos x="29" y="32"/>
              </a:cxn>
              <a:cxn ang="0">
                <a:pos x="32" y="28"/>
              </a:cxn>
              <a:cxn ang="0">
                <a:pos x="39" y="20"/>
              </a:cxn>
              <a:cxn ang="0">
                <a:pos x="41" y="20"/>
              </a:cxn>
              <a:cxn ang="0">
                <a:pos x="48" y="30"/>
              </a:cxn>
              <a:cxn ang="0">
                <a:pos x="48" y="31"/>
              </a:cxn>
              <a:cxn ang="0">
                <a:pos x="47" y="33"/>
              </a:cxn>
              <a:cxn ang="0">
                <a:pos x="40" y="60"/>
              </a:cxn>
              <a:cxn ang="0">
                <a:pos x="38" y="59"/>
              </a:cxn>
              <a:cxn ang="0">
                <a:pos x="32" y="49"/>
              </a:cxn>
              <a:cxn ang="0">
                <a:pos x="30" y="46"/>
              </a:cxn>
              <a:cxn ang="0">
                <a:pos x="30" y="43"/>
              </a:cxn>
              <a:cxn ang="0">
                <a:pos x="33" y="42"/>
              </a:cxn>
              <a:cxn ang="0">
                <a:pos x="37" y="44"/>
              </a:cxn>
              <a:cxn ang="0">
                <a:pos x="48" y="47"/>
              </a:cxn>
              <a:cxn ang="0">
                <a:pos x="49" y="49"/>
              </a:cxn>
              <a:cxn ang="0">
                <a:pos x="40" y="60"/>
              </a:cxn>
            </a:cxnLst>
            <a:rect l="0" t="0" r="r" b="b"/>
            <a:pathLst>
              <a:path w="49" h="65">
                <a:moveTo>
                  <a:pt x="17" y="41"/>
                </a:moveTo>
                <a:cubicBezTo>
                  <a:pt x="17" y="41"/>
                  <a:pt x="17" y="41"/>
                  <a:pt x="13" y="43"/>
                </a:cubicBezTo>
                <a:cubicBezTo>
                  <a:pt x="3" y="46"/>
                  <a:pt x="3" y="46"/>
                  <a:pt x="2" y="46"/>
                </a:cubicBezTo>
                <a:cubicBezTo>
                  <a:pt x="2" y="46"/>
                  <a:pt x="1" y="45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38"/>
                  <a:pt x="0" y="33"/>
                  <a:pt x="1" y="31"/>
                </a:cubicBezTo>
                <a:cubicBezTo>
                  <a:pt x="2" y="31"/>
                  <a:pt x="2" y="30"/>
                  <a:pt x="3" y="30"/>
                </a:cubicBezTo>
                <a:cubicBezTo>
                  <a:pt x="4" y="30"/>
                  <a:pt x="4" y="30"/>
                  <a:pt x="14" y="35"/>
                </a:cubicBezTo>
                <a:cubicBezTo>
                  <a:pt x="14" y="35"/>
                  <a:pt x="14" y="35"/>
                  <a:pt x="17" y="36"/>
                </a:cubicBezTo>
                <a:cubicBezTo>
                  <a:pt x="18" y="36"/>
                  <a:pt x="19" y="37"/>
                  <a:pt x="19" y="39"/>
                </a:cubicBezTo>
                <a:cubicBezTo>
                  <a:pt x="19" y="40"/>
                  <a:pt x="18" y="41"/>
                  <a:pt x="17" y="41"/>
                </a:cubicBezTo>
                <a:close/>
                <a:moveTo>
                  <a:pt x="23" y="31"/>
                </a:moveTo>
                <a:cubicBezTo>
                  <a:pt x="22" y="31"/>
                  <a:pt x="21" y="32"/>
                  <a:pt x="19" y="29"/>
                </a:cubicBezTo>
                <a:cubicBezTo>
                  <a:pt x="5" y="8"/>
                  <a:pt x="5" y="7"/>
                  <a:pt x="5" y="7"/>
                </a:cubicBezTo>
                <a:cubicBezTo>
                  <a:pt x="5" y="6"/>
                  <a:pt x="5" y="6"/>
                  <a:pt x="6" y="5"/>
                </a:cubicBezTo>
                <a:cubicBezTo>
                  <a:pt x="8" y="3"/>
                  <a:pt x="18" y="0"/>
                  <a:pt x="21" y="1"/>
                </a:cubicBezTo>
                <a:cubicBezTo>
                  <a:pt x="22" y="1"/>
                  <a:pt x="23" y="1"/>
                  <a:pt x="23" y="2"/>
                </a:cubicBezTo>
                <a:cubicBezTo>
                  <a:pt x="23" y="3"/>
                  <a:pt x="24" y="22"/>
                  <a:pt x="25" y="27"/>
                </a:cubicBezTo>
                <a:cubicBezTo>
                  <a:pt x="25" y="30"/>
                  <a:pt x="23" y="31"/>
                  <a:pt x="23" y="31"/>
                </a:cubicBezTo>
                <a:close/>
                <a:moveTo>
                  <a:pt x="24" y="52"/>
                </a:moveTo>
                <a:cubicBezTo>
                  <a:pt x="24" y="62"/>
                  <a:pt x="24" y="63"/>
                  <a:pt x="24" y="63"/>
                </a:cubicBezTo>
                <a:cubicBezTo>
                  <a:pt x="24" y="64"/>
                  <a:pt x="23" y="64"/>
                  <a:pt x="22" y="65"/>
                </a:cubicBezTo>
                <a:cubicBezTo>
                  <a:pt x="20" y="65"/>
                  <a:pt x="12" y="62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8"/>
                  <a:pt x="9" y="58"/>
                  <a:pt x="10" y="58"/>
                </a:cubicBezTo>
                <a:cubicBezTo>
                  <a:pt x="10" y="57"/>
                  <a:pt x="10" y="57"/>
                  <a:pt x="17" y="48"/>
                </a:cubicBezTo>
                <a:cubicBezTo>
                  <a:pt x="17" y="48"/>
                  <a:pt x="17" y="48"/>
                  <a:pt x="19" y="46"/>
                </a:cubicBezTo>
                <a:cubicBezTo>
                  <a:pt x="20" y="45"/>
                  <a:pt x="21" y="45"/>
                  <a:pt x="23" y="45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8"/>
                  <a:pt x="24" y="48"/>
                  <a:pt x="24" y="52"/>
                </a:cubicBezTo>
                <a:close/>
                <a:moveTo>
                  <a:pt x="47" y="33"/>
                </a:moveTo>
                <a:cubicBezTo>
                  <a:pt x="47" y="33"/>
                  <a:pt x="46" y="33"/>
                  <a:pt x="35" y="36"/>
                </a:cubicBezTo>
                <a:cubicBezTo>
                  <a:pt x="34" y="36"/>
                  <a:pt x="33" y="36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37"/>
                  <a:pt x="30" y="36"/>
                  <a:pt x="29" y="35"/>
                </a:cubicBezTo>
                <a:cubicBezTo>
                  <a:pt x="29" y="34"/>
                  <a:pt x="29" y="33"/>
                  <a:pt x="29" y="32"/>
                </a:cubicBezTo>
                <a:cubicBezTo>
                  <a:pt x="29" y="32"/>
                  <a:pt x="29" y="32"/>
                  <a:pt x="32" y="28"/>
                </a:cubicBezTo>
                <a:cubicBezTo>
                  <a:pt x="38" y="20"/>
                  <a:pt x="38" y="20"/>
                  <a:pt x="39" y="20"/>
                </a:cubicBezTo>
                <a:cubicBezTo>
                  <a:pt x="39" y="19"/>
                  <a:pt x="40" y="19"/>
                  <a:pt x="41" y="20"/>
                </a:cubicBezTo>
                <a:cubicBezTo>
                  <a:pt x="43" y="21"/>
                  <a:pt x="48" y="28"/>
                  <a:pt x="48" y="30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2"/>
                  <a:pt x="47" y="33"/>
                </a:cubicBezTo>
                <a:close/>
                <a:moveTo>
                  <a:pt x="40" y="60"/>
                </a:moveTo>
                <a:cubicBezTo>
                  <a:pt x="40" y="60"/>
                  <a:pt x="39" y="60"/>
                  <a:pt x="38" y="59"/>
                </a:cubicBezTo>
                <a:cubicBezTo>
                  <a:pt x="38" y="59"/>
                  <a:pt x="37" y="58"/>
                  <a:pt x="32" y="49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9" y="44"/>
                  <a:pt x="30" y="43"/>
                </a:cubicBezTo>
                <a:cubicBezTo>
                  <a:pt x="31" y="42"/>
                  <a:pt x="32" y="42"/>
                  <a:pt x="33" y="42"/>
                </a:cubicBezTo>
                <a:cubicBezTo>
                  <a:pt x="33" y="42"/>
                  <a:pt x="33" y="42"/>
                  <a:pt x="37" y="44"/>
                </a:cubicBezTo>
                <a:cubicBezTo>
                  <a:pt x="47" y="47"/>
                  <a:pt x="47" y="47"/>
                  <a:pt x="48" y="47"/>
                </a:cubicBezTo>
                <a:cubicBezTo>
                  <a:pt x="48" y="48"/>
                  <a:pt x="49" y="48"/>
                  <a:pt x="49" y="49"/>
                </a:cubicBezTo>
                <a:cubicBezTo>
                  <a:pt x="48" y="52"/>
                  <a:pt x="43" y="59"/>
                  <a:pt x="40" y="6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257663" y="2538625"/>
            <a:ext cx="2492304" cy="169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有形浪费：</a:t>
            </a:r>
          </a:p>
          <a:p>
            <a:pPr algn="r">
              <a:lnSpc>
                <a:spcPct val="150000"/>
              </a:lnSpc>
            </a:pPr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开小差、资源不足、电话、程序繁忙、间断、等待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8356824" y="2503228"/>
            <a:ext cx="2492304" cy="169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无形浪费：</a:t>
            </a:r>
          </a:p>
          <a:p>
            <a:pPr>
              <a:lnSpc>
                <a:spcPct val="150000"/>
              </a:lnSpc>
            </a:pPr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计划不周、不懂说不、拖延、不懂授权、不分轻重缓急</a:t>
            </a:r>
          </a:p>
        </p:txBody>
      </p:sp>
      <p:sp>
        <p:nvSpPr>
          <p:cNvPr id="22" name="等腰三角形 21"/>
          <p:cNvSpPr/>
          <p:nvPr/>
        </p:nvSpPr>
        <p:spPr>
          <a:xfrm rot="60000">
            <a:off x="4133805" y="3009748"/>
            <a:ext cx="518400" cy="388800"/>
          </a:xfrm>
          <a:prstGeom prst="triangl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319">
        <p14:switch dir="r"/>
      </p:transition>
    </mc:Choice>
    <mc:Fallback xmlns="">
      <p:transition spd="slow" advTm="7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/>
      <p:bldP spid="21" grpId="0"/>
      <p:bldP spid="2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如何找到原因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522995" y="1292921"/>
            <a:ext cx="2659607" cy="3074040"/>
            <a:chOff x="2641796" y="1248773"/>
            <a:chExt cx="1994705" cy="2305530"/>
          </a:xfrm>
        </p:grpSpPr>
        <p:sp>
          <p:nvSpPr>
            <p:cNvPr id="69" name="TextBox 1"/>
            <p:cNvSpPr txBox="1"/>
            <p:nvPr/>
          </p:nvSpPr>
          <p:spPr>
            <a:xfrm>
              <a:off x="2658032" y="1248773"/>
              <a:ext cx="1962232" cy="30655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70" name="TextBox 2"/>
            <p:cNvSpPr txBox="1"/>
            <p:nvPr/>
          </p:nvSpPr>
          <p:spPr>
            <a:xfrm>
              <a:off x="2641796" y="1573852"/>
              <a:ext cx="1994705" cy="39364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6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我做了什么能够由别人，并且应该由别人来做的事</a:t>
              </a:r>
            </a:p>
          </p:txBody>
        </p:sp>
        <p:sp>
          <p:nvSpPr>
            <p:cNvPr id="71" name="Oval 11"/>
            <p:cNvSpPr/>
            <p:nvPr/>
          </p:nvSpPr>
          <p:spPr>
            <a:xfrm rot="10800000" flipH="1">
              <a:off x="2935506" y="2147022"/>
              <a:ext cx="1407281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: Shape 12"/>
            <p:cNvSpPr/>
            <p:nvPr/>
          </p:nvSpPr>
          <p:spPr>
            <a:xfrm>
              <a:off x="2990643" y="2081308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3" name="Group 13"/>
            <p:cNvGrpSpPr/>
            <p:nvPr/>
          </p:nvGrpSpPr>
          <p:grpSpPr>
            <a:xfrm>
              <a:off x="3027991" y="2239507"/>
              <a:ext cx="1222314" cy="1222314"/>
              <a:chOff x="0" y="0"/>
              <a:chExt cx="3259500" cy="3259500"/>
            </a:xfrm>
          </p:grpSpPr>
          <p:sp>
            <p:nvSpPr>
              <p:cNvPr id="74" name="Oval 14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75" name="Group 15"/>
              <p:cNvGrpSpPr/>
              <p:nvPr/>
            </p:nvGrpSpPr>
            <p:grpSpPr>
              <a:xfrm>
                <a:off x="1103439" y="1088764"/>
                <a:ext cx="1052622" cy="1081972"/>
                <a:chOff x="-1" y="-1"/>
                <a:chExt cx="1052621" cy="1081970"/>
              </a:xfrm>
            </p:grpSpPr>
            <p:sp>
              <p:nvSpPr>
                <p:cNvPr id="76" name="Freeform: Shape 16"/>
                <p:cNvSpPr/>
                <p:nvPr/>
              </p:nvSpPr>
              <p:spPr>
                <a:xfrm>
                  <a:off x="-1" y="144251"/>
                  <a:ext cx="1052621" cy="937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00" y="0"/>
                      </a:moveTo>
                      <a:lnTo>
                        <a:pt x="18120" y="0"/>
                      </a:lnTo>
                      <a:lnTo>
                        <a:pt x="18120" y="2700"/>
                      </a:lnTo>
                      <a:lnTo>
                        <a:pt x="14280" y="2700"/>
                      </a:lnTo>
                      <a:lnTo>
                        <a:pt x="14280" y="0"/>
                      </a:lnTo>
                      <a:lnTo>
                        <a:pt x="7320" y="0"/>
                      </a:lnTo>
                      <a:lnTo>
                        <a:pt x="7320" y="2700"/>
                      </a:lnTo>
                      <a:lnTo>
                        <a:pt x="3480" y="2700"/>
                      </a:lnTo>
                      <a:lnTo>
                        <a:pt x="3480" y="0"/>
                      </a:lnTo>
                      <a:lnTo>
                        <a:pt x="2400" y="0"/>
                      </a:lnTo>
                      <a:cubicBezTo>
                        <a:pt x="1079" y="0"/>
                        <a:pt x="0" y="1214"/>
                        <a:pt x="0" y="2700"/>
                      </a:cubicBezTo>
                      <a:lnTo>
                        <a:pt x="0" y="18900"/>
                      </a:lnTo>
                      <a:cubicBezTo>
                        <a:pt x="0" y="20386"/>
                        <a:pt x="1079" y="21600"/>
                        <a:pt x="2400" y="21600"/>
                      </a:cubicBezTo>
                      <a:lnTo>
                        <a:pt x="19200" y="21600"/>
                      </a:lnTo>
                      <a:cubicBezTo>
                        <a:pt x="20521" y="21600"/>
                        <a:pt x="21600" y="20386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14"/>
                        <a:pt x="20521" y="0"/>
                        <a:pt x="19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77" name="Freeform: Shape 17"/>
                <p:cNvSpPr/>
                <p:nvPr/>
              </p:nvSpPr>
              <p:spPr>
                <a:xfrm>
                  <a:off x="216319" y="-1"/>
                  <a:ext cx="608143" cy="198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694" y="0"/>
                      </a:lnTo>
                      <a:lnTo>
                        <a:pt x="18694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  <a:moveTo>
                        <a:pt x="2906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906" y="21600"/>
                      </a:lnTo>
                      <a:cubicBezTo>
                        <a:pt x="2906" y="21600"/>
                        <a:pt x="2906" y="0"/>
                        <a:pt x="29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grpSp>
        <p:nvGrpSpPr>
          <p:cNvPr id="78" name="组合 77"/>
          <p:cNvGrpSpPr/>
          <p:nvPr/>
        </p:nvGrpSpPr>
        <p:grpSpPr>
          <a:xfrm>
            <a:off x="8096897" y="1317081"/>
            <a:ext cx="2489494" cy="3049880"/>
            <a:chOff x="6072223" y="1266893"/>
            <a:chExt cx="1867121" cy="2287410"/>
          </a:xfrm>
        </p:grpSpPr>
        <p:sp>
          <p:nvSpPr>
            <p:cNvPr id="79" name="Rectangle 7"/>
            <p:cNvSpPr/>
            <p:nvPr/>
          </p:nvSpPr>
          <p:spPr>
            <a:xfrm>
              <a:off x="6072223" y="1567846"/>
              <a:ext cx="1867121" cy="4441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我做了什么会浪费别人时间的事</a:t>
              </a:r>
            </a:p>
          </p:txBody>
        </p:sp>
        <p:sp>
          <p:nvSpPr>
            <p:cNvPr id="80" name="Rectangle 8"/>
            <p:cNvSpPr/>
            <p:nvPr/>
          </p:nvSpPr>
          <p:spPr>
            <a:xfrm>
              <a:off x="6114130" y="1266893"/>
              <a:ext cx="1608296" cy="320040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  <p:sp>
          <p:nvSpPr>
            <p:cNvPr id="81" name="Oval 20"/>
            <p:cNvSpPr/>
            <p:nvPr/>
          </p:nvSpPr>
          <p:spPr>
            <a:xfrm rot="10800000" flipH="1">
              <a:off x="6302142" y="2147022"/>
              <a:ext cx="1407281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: Shape 21"/>
            <p:cNvSpPr/>
            <p:nvPr/>
          </p:nvSpPr>
          <p:spPr>
            <a:xfrm>
              <a:off x="6357279" y="2081308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3" name="Group 22"/>
            <p:cNvGrpSpPr/>
            <p:nvPr/>
          </p:nvGrpSpPr>
          <p:grpSpPr>
            <a:xfrm>
              <a:off x="6394626" y="2239507"/>
              <a:ext cx="1222314" cy="1222314"/>
              <a:chOff x="0" y="0"/>
              <a:chExt cx="3259500" cy="3259500"/>
            </a:xfrm>
          </p:grpSpPr>
          <p:sp>
            <p:nvSpPr>
              <p:cNvPr id="84" name="Oval 23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" name="Freeform: Shape 24"/>
              <p:cNvSpPr/>
              <p:nvPr/>
            </p:nvSpPr>
            <p:spPr>
              <a:xfrm>
                <a:off x="1105920" y="1290493"/>
                <a:ext cx="1052620" cy="678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9" h="21600" extrusionOk="0">
                    <a:moveTo>
                      <a:pt x="20331" y="5746"/>
                    </a:moveTo>
                    <a:cubicBezTo>
                      <a:pt x="19692" y="6285"/>
                      <a:pt x="11827" y="12917"/>
                      <a:pt x="11435" y="13248"/>
                    </a:cubicBezTo>
                    <a:cubicBezTo>
                      <a:pt x="11043" y="13577"/>
                      <a:pt x="10769" y="13620"/>
                      <a:pt x="10390" y="13620"/>
                    </a:cubicBezTo>
                    <a:cubicBezTo>
                      <a:pt x="10011" y="13620"/>
                      <a:pt x="9735" y="13577"/>
                      <a:pt x="9343" y="13248"/>
                    </a:cubicBezTo>
                    <a:cubicBezTo>
                      <a:pt x="8951" y="12917"/>
                      <a:pt x="1088" y="6285"/>
                      <a:pt x="448" y="5746"/>
                    </a:cubicBezTo>
                    <a:cubicBezTo>
                      <a:pt x="-3" y="5367"/>
                      <a:pt x="0" y="5811"/>
                      <a:pt x="0" y="6155"/>
                    </a:cubicBezTo>
                    <a:cubicBezTo>
                      <a:pt x="0" y="6498"/>
                      <a:pt x="0" y="19814"/>
                      <a:pt x="0" y="19814"/>
                    </a:cubicBezTo>
                    <a:cubicBezTo>
                      <a:pt x="0" y="20594"/>
                      <a:pt x="645" y="21600"/>
                      <a:pt x="1145" y="21600"/>
                    </a:cubicBezTo>
                    <a:lnTo>
                      <a:pt x="19633" y="21600"/>
                    </a:lnTo>
                    <a:cubicBezTo>
                      <a:pt x="20134" y="21600"/>
                      <a:pt x="20779" y="20594"/>
                      <a:pt x="20779" y="19814"/>
                    </a:cubicBezTo>
                    <a:cubicBezTo>
                      <a:pt x="20779" y="19814"/>
                      <a:pt x="20779" y="6498"/>
                      <a:pt x="20779" y="6155"/>
                    </a:cubicBezTo>
                    <a:cubicBezTo>
                      <a:pt x="20779" y="5811"/>
                      <a:pt x="20783" y="5367"/>
                      <a:pt x="20331" y="5746"/>
                    </a:cubicBezTo>
                    <a:close/>
                    <a:moveTo>
                      <a:pt x="687" y="2021"/>
                    </a:moveTo>
                    <a:cubicBezTo>
                      <a:pt x="1250" y="2510"/>
                      <a:pt x="9053" y="9271"/>
                      <a:pt x="9343" y="9524"/>
                    </a:cubicBezTo>
                    <a:cubicBezTo>
                      <a:pt x="9634" y="9775"/>
                      <a:pt x="10011" y="9897"/>
                      <a:pt x="10390" y="9897"/>
                    </a:cubicBezTo>
                    <a:cubicBezTo>
                      <a:pt x="10769" y="9897"/>
                      <a:pt x="11145" y="9775"/>
                      <a:pt x="11435" y="9524"/>
                    </a:cubicBezTo>
                    <a:cubicBezTo>
                      <a:pt x="11726" y="9271"/>
                      <a:pt x="19529" y="2510"/>
                      <a:pt x="20093" y="2021"/>
                    </a:cubicBezTo>
                    <a:cubicBezTo>
                      <a:pt x="20656" y="1534"/>
                      <a:pt x="21190" y="0"/>
                      <a:pt x="20154" y="0"/>
                    </a:cubicBezTo>
                    <a:lnTo>
                      <a:pt x="624" y="0"/>
                    </a:lnTo>
                    <a:cubicBezTo>
                      <a:pt x="-410" y="0"/>
                      <a:pt x="122" y="1534"/>
                      <a:pt x="687" y="20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5852473" y="2402967"/>
            <a:ext cx="2489494" cy="3071581"/>
            <a:chOff x="4388904" y="2081308"/>
            <a:chExt cx="1867121" cy="2303686"/>
          </a:xfrm>
        </p:grpSpPr>
        <p:sp>
          <p:nvSpPr>
            <p:cNvPr id="87" name="Rectangle 5"/>
            <p:cNvSpPr/>
            <p:nvPr/>
          </p:nvSpPr>
          <p:spPr>
            <a:xfrm>
              <a:off x="4388904" y="3940860"/>
              <a:ext cx="1867121" cy="4441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我做了什么耗时过长的事</a:t>
              </a:r>
            </a:p>
          </p:txBody>
        </p:sp>
        <p:sp>
          <p:nvSpPr>
            <p:cNvPr id="88" name="Rectangle 6"/>
            <p:cNvSpPr/>
            <p:nvPr/>
          </p:nvSpPr>
          <p:spPr>
            <a:xfrm>
              <a:off x="4558560" y="3649599"/>
              <a:ext cx="1527810" cy="30956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89" name="Oval 18"/>
            <p:cNvSpPr/>
            <p:nvPr/>
          </p:nvSpPr>
          <p:spPr>
            <a:xfrm>
              <a:off x="4618825" y="2081308"/>
              <a:ext cx="1407280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: Shape 19"/>
            <p:cNvSpPr/>
            <p:nvPr/>
          </p:nvSpPr>
          <p:spPr>
            <a:xfrm rot="10800000" flipH="1">
              <a:off x="4673961" y="3161787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1" name="Group 25"/>
            <p:cNvGrpSpPr/>
            <p:nvPr/>
          </p:nvGrpSpPr>
          <p:grpSpPr>
            <a:xfrm>
              <a:off x="4711308" y="2173791"/>
              <a:ext cx="1222313" cy="1222313"/>
              <a:chOff x="0" y="0"/>
              <a:chExt cx="3259500" cy="3259500"/>
            </a:xfrm>
          </p:grpSpPr>
          <p:sp>
            <p:nvSpPr>
              <p:cNvPr id="92" name="Oval 26"/>
              <p:cNvSpPr/>
              <p:nvPr/>
            </p:nvSpPr>
            <p:spPr>
              <a:xfrm>
                <a:off x="0" y="0"/>
                <a:ext cx="3259500" cy="3259500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" name="Freeform: Shape 27"/>
              <p:cNvSpPr/>
              <p:nvPr/>
            </p:nvSpPr>
            <p:spPr>
              <a:xfrm>
                <a:off x="1020253" y="1088765"/>
                <a:ext cx="1218990" cy="945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0" h="20757" extrusionOk="0">
                    <a:moveTo>
                      <a:pt x="11316" y="15681"/>
                    </a:moveTo>
                    <a:cubicBezTo>
                      <a:pt x="10444" y="15681"/>
                      <a:pt x="9737" y="14763"/>
                      <a:pt x="9737" y="13632"/>
                    </a:cubicBezTo>
                    <a:cubicBezTo>
                      <a:pt x="9737" y="12501"/>
                      <a:pt x="10444" y="11585"/>
                      <a:pt x="11316" y="11585"/>
                    </a:cubicBezTo>
                    <a:cubicBezTo>
                      <a:pt x="12189" y="11585"/>
                      <a:pt x="12896" y="12501"/>
                      <a:pt x="12896" y="13632"/>
                    </a:cubicBezTo>
                    <a:cubicBezTo>
                      <a:pt x="12896" y="14763"/>
                      <a:pt x="12189" y="15681"/>
                      <a:pt x="11316" y="15681"/>
                    </a:cubicBezTo>
                    <a:close/>
                    <a:moveTo>
                      <a:pt x="18009" y="2956"/>
                    </a:moveTo>
                    <a:cubicBezTo>
                      <a:pt x="14750" y="138"/>
                      <a:pt x="11090" y="-836"/>
                      <a:pt x="6751" y="781"/>
                    </a:cubicBezTo>
                    <a:cubicBezTo>
                      <a:pt x="3364" y="2045"/>
                      <a:pt x="258" y="7054"/>
                      <a:pt x="18" y="11348"/>
                    </a:cubicBezTo>
                    <a:cubicBezTo>
                      <a:pt x="-265" y="16419"/>
                      <a:pt x="2772" y="20764"/>
                      <a:pt x="8123" y="20757"/>
                    </a:cubicBezTo>
                    <a:cubicBezTo>
                      <a:pt x="13892" y="20749"/>
                      <a:pt x="16051" y="17148"/>
                      <a:pt x="16098" y="16053"/>
                    </a:cubicBezTo>
                    <a:cubicBezTo>
                      <a:pt x="16146" y="14957"/>
                      <a:pt x="13849" y="12933"/>
                      <a:pt x="15327" y="10853"/>
                    </a:cubicBezTo>
                    <a:cubicBezTo>
                      <a:pt x="17179" y="8245"/>
                      <a:pt x="18829" y="10466"/>
                      <a:pt x="19829" y="10154"/>
                    </a:cubicBezTo>
                    <a:cubicBezTo>
                      <a:pt x="20829" y="9841"/>
                      <a:pt x="21335" y="5836"/>
                      <a:pt x="18009" y="29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1363625" y="2402967"/>
            <a:ext cx="2489495" cy="3071581"/>
            <a:chOff x="1022268" y="2081308"/>
            <a:chExt cx="1867121" cy="2303686"/>
          </a:xfrm>
        </p:grpSpPr>
        <p:sp>
          <p:nvSpPr>
            <p:cNvPr id="95" name="Rectangle 3"/>
            <p:cNvSpPr/>
            <p:nvPr/>
          </p:nvSpPr>
          <p:spPr>
            <a:xfrm>
              <a:off x="1022268" y="3940860"/>
              <a:ext cx="1867121" cy="4441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我做了什么根本不需要做的事</a:t>
              </a:r>
            </a:p>
          </p:txBody>
        </p:sp>
        <p:sp>
          <p:nvSpPr>
            <p:cNvPr id="96" name="Rectangle 4"/>
            <p:cNvSpPr/>
            <p:nvPr/>
          </p:nvSpPr>
          <p:spPr>
            <a:xfrm>
              <a:off x="1230738" y="3649599"/>
              <a:ext cx="1450181" cy="30956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97" name="Oval 9"/>
            <p:cNvSpPr/>
            <p:nvPr/>
          </p:nvSpPr>
          <p:spPr>
            <a:xfrm>
              <a:off x="1252189" y="2081308"/>
              <a:ext cx="1407281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: Shape 10"/>
            <p:cNvSpPr/>
            <p:nvPr/>
          </p:nvSpPr>
          <p:spPr>
            <a:xfrm rot="10800000" flipH="1">
              <a:off x="1307326" y="3161787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9" name="Group 28"/>
            <p:cNvGrpSpPr/>
            <p:nvPr/>
          </p:nvGrpSpPr>
          <p:grpSpPr>
            <a:xfrm>
              <a:off x="1344672" y="2173791"/>
              <a:ext cx="1222313" cy="1222313"/>
              <a:chOff x="0" y="0"/>
              <a:chExt cx="3259500" cy="3259500"/>
            </a:xfrm>
          </p:grpSpPr>
          <p:sp>
            <p:nvSpPr>
              <p:cNvPr id="100" name="Oval 29"/>
              <p:cNvSpPr/>
              <p:nvPr/>
            </p:nvSpPr>
            <p:spPr>
              <a:xfrm>
                <a:off x="0" y="0"/>
                <a:ext cx="3259500" cy="3259500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" name="Freeform: Shape 30"/>
              <p:cNvSpPr/>
              <p:nvPr/>
            </p:nvSpPr>
            <p:spPr>
              <a:xfrm rot="1878951">
                <a:off x="1103273" y="1050034"/>
                <a:ext cx="1129045" cy="1130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7" y="7822"/>
                    </a:moveTo>
                    <a:cubicBezTo>
                      <a:pt x="20468" y="10162"/>
                      <a:pt x="18217" y="11779"/>
                      <a:pt x="15729" y="11779"/>
                    </a:cubicBezTo>
                    <a:cubicBezTo>
                      <a:pt x="12478" y="11779"/>
                      <a:pt x="9833" y="9137"/>
                      <a:pt x="9833" y="5890"/>
                    </a:cubicBezTo>
                    <a:cubicBezTo>
                      <a:pt x="9833" y="2642"/>
                      <a:pt x="12478" y="0"/>
                      <a:pt x="15729" y="0"/>
                    </a:cubicBezTo>
                    <a:cubicBezTo>
                      <a:pt x="16690" y="0"/>
                      <a:pt x="17941" y="289"/>
                      <a:pt x="18744" y="828"/>
                    </a:cubicBezTo>
                    <a:cubicBezTo>
                      <a:pt x="18875" y="920"/>
                      <a:pt x="18954" y="1039"/>
                      <a:pt x="18954" y="1196"/>
                    </a:cubicBezTo>
                    <a:cubicBezTo>
                      <a:pt x="18954" y="1341"/>
                      <a:pt x="18862" y="1486"/>
                      <a:pt x="18744" y="1564"/>
                    </a:cubicBezTo>
                    <a:lnTo>
                      <a:pt x="14887" y="3786"/>
                    </a:lnTo>
                    <a:lnTo>
                      <a:pt x="14887" y="6731"/>
                    </a:lnTo>
                    <a:lnTo>
                      <a:pt x="17427" y="8138"/>
                    </a:lnTo>
                    <a:cubicBezTo>
                      <a:pt x="17862" y="7888"/>
                      <a:pt x="20916" y="5969"/>
                      <a:pt x="21179" y="5969"/>
                    </a:cubicBezTo>
                    <a:cubicBezTo>
                      <a:pt x="21442" y="5969"/>
                      <a:pt x="21600" y="6166"/>
                      <a:pt x="21600" y="6429"/>
                    </a:cubicBezTo>
                    <a:cubicBezTo>
                      <a:pt x="21600" y="6863"/>
                      <a:pt x="21442" y="7402"/>
                      <a:pt x="21297" y="7822"/>
                    </a:cubicBezTo>
                    <a:close/>
                    <a:moveTo>
                      <a:pt x="3936" y="16828"/>
                    </a:moveTo>
                    <a:cubicBezTo>
                      <a:pt x="3475" y="16828"/>
                      <a:pt x="3093" y="17209"/>
                      <a:pt x="3093" y="17669"/>
                    </a:cubicBezTo>
                    <a:cubicBezTo>
                      <a:pt x="3093" y="18129"/>
                      <a:pt x="3475" y="18511"/>
                      <a:pt x="3936" y="18511"/>
                    </a:cubicBezTo>
                    <a:cubicBezTo>
                      <a:pt x="4396" y="18511"/>
                      <a:pt x="4778" y="18129"/>
                      <a:pt x="4778" y="17669"/>
                    </a:cubicBezTo>
                    <a:cubicBezTo>
                      <a:pt x="4778" y="17209"/>
                      <a:pt x="4396" y="16828"/>
                      <a:pt x="3936" y="16828"/>
                    </a:cubicBezTo>
                    <a:close/>
                    <a:moveTo>
                      <a:pt x="4278" y="21114"/>
                    </a:moveTo>
                    <a:cubicBezTo>
                      <a:pt x="3975" y="21416"/>
                      <a:pt x="3541" y="21600"/>
                      <a:pt x="3093" y="21600"/>
                    </a:cubicBezTo>
                    <a:cubicBezTo>
                      <a:pt x="2646" y="21600"/>
                      <a:pt x="2211" y="21416"/>
                      <a:pt x="1895" y="21114"/>
                    </a:cubicBezTo>
                    <a:lnTo>
                      <a:pt x="500" y="19694"/>
                    </a:lnTo>
                    <a:cubicBezTo>
                      <a:pt x="184" y="19391"/>
                      <a:pt x="0" y="18958"/>
                      <a:pt x="0" y="18511"/>
                    </a:cubicBezTo>
                    <a:cubicBezTo>
                      <a:pt x="0" y="18064"/>
                      <a:pt x="184" y="17630"/>
                      <a:pt x="500" y="17314"/>
                    </a:cubicBezTo>
                    <a:lnTo>
                      <a:pt x="9464" y="8361"/>
                    </a:lnTo>
                    <a:cubicBezTo>
                      <a:pt x="10148" y="10084"/>
                      <a:pt x="11531" y="11464"/>
                      <a:pt x="13255" y="12148"/>
                    </a:cubicBezTo>
                    <a:cubicBezTo>
                      <a:pt x="13255" y="12148"/>
                      <a:pt x="4278" y="21114"/>
                      <a:pt x="4278" y="2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64">
        <p14:switch dir="r"/>
      </p:transition>
    </mc:Choice>
    <mc:Fallback xmlns="">
      <p:transition spd="slow" advTm="1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自我检查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sp>
        <p:nvSpPr>
          <p:cNvPr id="4" name="平行四边形 3"/>
          <p:cNvSpPr/>
          <p:nvPr/>
        </p:nvSpPr>
        <p:spPr>
          <a:xfrm>
            <a:off x="2096710" y="1545210"/>
            <a:ext cx="764813" cy="432048"/>
          </a:xfrm>
          <a:prstGeom prst="parallelogram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47933" y="1545210"/>
            <a:ext cx="4061251" cy="4781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我是否难以说清一天里干了些什么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2096710" y="2236486"/>
            <a:ext cx="764813" cy="432048"/>
          </a:xfrm>
          <a:prstGeom prst="parallelogram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2947933" y="2236486"/>
            <a:ext cx="4061251" cy="4781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我是否碰到了一个无法再拖延的问题</a:t>
            </a:r>
          </a:p>
        </p:txBody>
      </p:sp>
      <p:sp>
        <p:nvSpPr>
          <p:cNvPr id="20" name="平行四边形 19"/>
          <p:cNvSpPr/>
          <p:nvPr/>
        </p:nvSpPr>
        <p:spPr>
          <a:xfrm>
            <a:off x="2096710" y="2927763"/>
            <a:ext cx="764813" cy="432048"/>
          </a:xfrm>
          <a:prstGeom prst="parallelogram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21" name="TextBox 11"/>
          <p:cNvSpPr txBox="1"/>
          <p:nvPr/>
        </p:nvSpPr>
        <p:spPr>
          <a:xfrm>
            <a:off x="2947933" y="2927763"/>
            <a:ext cx="4061251" cy="4781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我是否做了实际上不需要做的事情</a:t>
            </a:r>
          </a:p>
        </p:txBody>
      </p:sp>
      <p:sp>
        <p:nvSpPr>
          <p:cNvPr id="22" name="平行四边形 21"/>
          <p:cNvSpPr/>
          <p:nvPr/>
        </p:nvSpPr>
        <p:spPr>
          <a:xfrm>
            <a:off x="2096710" y="3619040"/>
            <a:ext cx="764813" cy="432048"/>
          </a:xfrm>
          <a:prstGeom prst="parallelogram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2947933" y="3619040"/>
            <a:ext cx="4061251" cy="4781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我是否常常越权处理</a:t>
            </a:r>
          </a:p>
        </p:txBody>
      </p:sp>
      <p:sp>
        <p:nvSpPr>
          <p:cNvPr id="32" name="平行四边形 31"/>
          <p:cNvSpPr/>
          <p:nvPr/>
        </p:nvSpPr>
        <p:spPr>
          <a:xfrm>
            <a:off x="2096710" y="4310317"/>
            <a:ext cx="764813" cy="432048"/>
          </a:xfrm>
          <a:prstGeom prst="parallelogram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2947933" y="4310317"/>
            <a:ext cx="4061251" cy="4781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我是否往往对某些事花费更多的时间</a:t>
            </a:r>
          </a:p>
        </p:txBody>
      </p:sp>
      <p:sp>
        <p:nvSpPr>
          <p:cNvPr id="34" name="平行四边形 33"/>
          <p:cNvSpPr/>
          <p:nvPr/>
        </p:nvSpPr>
        <p:spPr>
          <a:xfrm>
            <a:off x="2096710" y="5001594"/>
            <a:ext cx="764813" cy="432048"/>
          </a:xfrm>
          <a:prstGeom prst="parallelogram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2947933" y="5001594"/>
            <a:ext cx="4061251" cy="4781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</a:rPr>
              <a:t>我是否经常会忘记接下来要做的事情</a:t>
            </a:r>
          </a:p>
        </p:txBody>
      </p:sp>
      <p:pic>
        <p:nvPicPr>
          <p:cNvPr id="36" name="图片 35" descr="E:\素材\科技\14fb0ac1622ad9f4b07a9abf0c5a810f.png14fb0ac1622ad9f4b07a9abf0c5a810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240" y="497205"/>
            <a:ext cx="3422650" cy="6675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05">
        <p14:switch dir="r"/>
      </p:transition>
    </mc:Choice>
    <mc:Fallback xmlns="">
      <p:transition spd="slow" advTm="1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8" grpId="0" bldLvl="0" animBg="1"/>
      <p:bldP spid="19" grpId="0"/>
      <p:bldP spid="20" grpId="0" bldLvl="0" animBg="1"/>
      <p:bldP spid="21" grpId="0"/>
      <p:bldP spid="22" grpId="0" bldLvl="0" animBg="1"/>
      <p:bldP spid="23" grpId="0"/>
      <p:bldP spid="32" grpId="0" bldLvl="0" animBg="1"/>
      <p:bldP spid="33" grpId="0"/>
      <p:bldP spid="34" grpId="0" bldLvl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素材\科技\abd95b731ca82a8ab9aba4c251326e11.pngabd95b731ca82a8ab9aba4c251326e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9450" y="1061720"/>
            <a:ext cx="4324985" cy="394716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5141124" y="2022919"/>
            <a:ext cx="5875853" cy="24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ea typeface="Gungsuh" panose="02030600000101010101" pitchFamily="18" charset="-127"/>
              </a:rPr>
              <a:t>Who are you living on your schedule ?</a:t>
            </a:r>
          </a:p>
          <a:p>
            <a:r>
              <a:rPr lang="zh-CN" altLang="en-US" sz="52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你在按谁的时间表</a:t>
            </a:r>
          </a:p>
          <a:p>
            <a:r>
              <a:rPr lang="zh-CN" altLang="en-US" sz="86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过日子？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207">
        <p14:vortex dir="r"/>
      </p:transition>
    </mc:Choice>
    <mc:Fallback xmlns="">
      <p:transition spd="slow" advTm="5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145" y="0"/>
            <a:ext cx="12193201" cy="6858000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 hasCustomPrompt="1"/>
          </p:nvPr>
        </p:nvSpPr>
        <p:spPr>
          <a:xfrm>
            <a:off x="1437640" y="2092325"/>
            <a:ext cx="4531995" cy="708025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dist"/>
            <a:r>
              <a:rPr lang="zh-CN" altLang="en-US" sz="380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提高个人成效的方法</a:t>
            </a:r>
          </a:p>
        </p:txBody>
      </p:sp>
      <p:grpSp>
        <p:nvGrpSpPr>
          <p:cNvPr id="8" name="그룹 109"/>
          <p:cNvGrpSpPr/>
          <p:nvPr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9" name="직선 연결선 110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1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21"/>
          <p:cNvGrpSpPr/>
          <p:nvPr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12" name="직선 연결선 122"/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3"/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24"/>
          <p:cNvGrpSpPr/>
          <p:nvPr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15" name="직선 연결선 125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26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27"/>
          <p:cNvGrpSpPr/>
          <p:nvPr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18" name="직선 연결선 128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29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텍스트 개체 틀 219"/>
          <p:cNvSpPr txBox="1"/>
          <p:nvPr/>
        </p:nvSpPr>
        <p:spPr>
          <a:xfrm>
            <a:off x="1407790" y="1282700"/>
            <a:ext cx="12639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lang="ko-KR" altLang="en-US" sz="6600" b="1" kern="1200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200150" y="3342375"/>
            <a:ext cx="8314399" cy="890257"/>
            <a:chOff x="1200150" y="3342375"/>
            <a:chExt cx="8314399" cy="890257"/>
          </a:xfrm>
        </p:grpSpPr>
        <p:grpSp>
          <p:nvGrpSpPr>
            <p:cNvPr id="5" name="그룹 130"/>
            <p:cNvGrpSpPr/>
            <p:nvPr/>
          </p:nvGrpSpPr>
          <p:grpSpPr>
            <a:xfrm>
              <a:off x="1200150" y="3452121"/>
              <a:ext cx="8314399" cy="780511"/>
              <a:chOff x="103817" y="4082780"/>
              <a:chExt cx="8102339" cy="624796"/>
            </a:xfrm>
          </p:grpSpPr>
          <p:cxnSp>
            <p:nvCxnSpPr>
              <p:cNvPr id="6" name="직선 연결선 98"/>
              <p:cNvCxnSpPr>
                <a:endCxn id="21" idx="2"/>
              </p:cNvCxnSpPr>
              <p:nvPr userDrawn="1"/>
            </p:nvCxnSpPr>
            <p:spPr>
              <a:xfrm>
                <a:off x="103817" y="4084739"/>
                <a:ext cx="7085786" cy="0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99"/>
              <p:cNvCxnSpPr/>
              <p:nvPr userDrawn="1"/>
            </p:nvCxnSpPr>
            <p:spPr>
              <a:xfrm>
                <a:off x="7311000" y="4082780"/>
                <a:ext cx="895156" cy="624796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54"/>
            <p:cNvSpPr/>
            <p:nvPr/>
          </p:nvSpPr>
          <p:spPr>
            <a:xfrm>
              <a:off x="8471390" y="3342375"/>
              <a:ext cx="224389" cy="224389"/>
            </a:xfrm>
            <a:prstGeom prst="ellipse">
              <a:avLst/>
            </a:prstGeom>
            <a:solidFill>
              <a:srgbClr val="D4B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32344" y="3198344"/>
              <a:ext cx="7441231" cy="7441231"/>
              <a:chOff x="8532344" y="3198344"/>
              <a:chExt cx="7441231" cy="7441231"/>
            </a:xfrm>
          </p:grpSpPr>
          <p:sp>
            <p:nvSpPr>
              <p:cNvPr id="27" name="막힌 원호 213"/>
              <p:cNvSpPr/>
              <p:nvPr userDrawn="1"/>
            </p:nvSpPr>
            <p:spPr>
              <a:xfrm rot="16200000">
                <a:off x="8614591" y="3280591"/>
                <a:ext cx="7273986" cy="7273986"/>
              </a:xfrm>
              <a:prstGeom prst="blockArc">
                <a:avLst>
                  <a:gd name="adj1" fmla="val 16192146"/>
                  <a:gd name="adj2" fmla="val 18663270"/>
                  <a:gd name="adj3" fmla="val 844"/>
                </a:avLst>
              </a:prstGeom>
              <a:solidFill>
                <a:srgbClr val="D4B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8532344" y="3198344"/>
                <a:ext cx="7441231" cy="7441231"/>
                <a:chOff x="8532344" y="3198344"/>
                <a:chExt cx="7441231" cy="7441231"/>
              </a:xfrm>
            </p:grpSpPr>
            <p:grpSp>
              <p:nvGrpSpPr>
                <p:cNvPr id="23" name="그룹 208"/>
                <p:cNvGrpSpPr/>
                <p:nvPr userDrawn="1"/>
              </p:nvGrpSpPr>
              <p:grpSpPr>
                <a:xfrm>
                  <a:off x="9783766" y="4424953"/>
                  <a:ext cx="4816032" cy="4816032"/>
                  <a:chOff x="2531984" y="1388984"/>
                  <a:chExt cx="4080032" cy="4080032"/>
                </a:xfrm>
              </p:grpSpPr>
              <p:sp>
                <p:nvSpPr>
                  <p:cNvPr id="39" name="타원 205"/>
                  <p:cNvSpPr/>
                  <p:nvPr userDrawn="1"/>
                </p:nvSpPr>
                <p:spPr>
                  <a:xfrm>
                    <a:off x="2531984" y="1388984"/>
                    <a:ext cx="4080032" cy="408003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" name="타원 206"/>
                  <p:cNvSpPr/>
                  <p:nvPr userDrawn="1"/>
                </p:nvSpPr>
                <p:spPr>
                  <a:xfrm>
                    <a:off x="3101290" y="1958290"/>
                    <a:ext cx="2941420" cy="294142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" name="타원 207"/>
                  <p:cNvSpPr/>
                  <p:nvPr userDrawn="1"/>
                </p:nvSpPr>
                <p:spPr>
                  <a:xfrm>
                    <a:off x="4214896" y="3071896"/>
                    <a:ext cx="714208" cy="71420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4" name="막힌 원호 210"/>
                <p:cNvSpPr/>
                <p:nvPr userDrawn="1"/>
              </p:nvSpPr>
              <p:spPr>
                <a:xfrm rot="16200000">
                  <a:off x="8919975" y="3585975"/>
                  <a:ext cx="6543615" cy="6543615"/>
                </a:xfrm>
                <a:prstGeom prst="blockArc">
                  <a:avLst>
                    <a:gd name="adj1" fmla="val 16189032"/>
                    <a:gd name="adj2" fmla="val 21599997"/>
                    <a:gd name="adj3" fmla="val 379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solidFill>
                    <a:srgbClr val="B98C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막힌 원호 211"/>
                <p:cNvSpPr/>
                <p:nvPr userDrawn="1"/>
              </p:nvSpPr>
              <p:spPr>
                <a:xfrm rot="16200000">
                  <a:off x="9109022" y="3660198"/>
                  <a:ext cx="6142556" cy="6142556"/>
                </a:xfrm>
                <a:prstGeom prst="blockArc">
                  <a:avLst>
                    <a:gd name="adj1" fmla="val 19640490"/>
                    <a:gd name="adj2" fmla="val 28020"/>
                    <a:gd name="adj3" fmla="val 6947"/>
                  </a:avLst>
                </a:prstGeom>
                <a:solidFill>
                  <a:srgbClr val="D4B57C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막힌 원호 212"/>
                <p:cNvSpPr/>
                <p:nvPr userDrawn="1"/>
              </p:nvSpPr>
              <p:spPr>
                <a:xfrm rot="13048670">
                  <a:off x="8992476" y="3654652"/>
                  <a:ext cx="6398613" cy="6398613"/>
                </a:xfrm>
                <a:prstGeom prst="blockArc">
                  <a:avLst>
                    <a:gd name="adj1" fmla="val 19640490"/>
                    <a:gd name="adj2" fmla="val 110506"/>
                    <a:gd name="adj3" fmla="val 997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막힌 원호 214"/>
                <p:cNvSpPr/>
                <p:nvPr userDrawn="1"/>
              </p:nvSpPr>
              <p:spPr>
                <a:xfrm rot="16200000">
                  <a:off x="8762729" y="3428729"/>
                  <a:ext cx="6972757" cy="6972757"/>
                </a:xfrm>
                <a:prstGeom prst="blockArc">
                  <a:avLst>
                    <a:gd name="adj1" fmla="val 17301396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막힌 원호 215"/>
                <p:cNvSpPr/>
                <p:nvPr userDrawn="1"/>
              </p:nvSpPr>
              <p:spPr>
                <a:xfrm rot="16200000">
                  <a:off x="8532344" y="3198344"/>
                  <a:ext cx="7441231" cy="7441231"/>
                </a:xfrm>
                <a:prstGeom prst="blockArc">
                  <a:avLst>
                    <a:gd name="adj1" fmla="val 18139679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31" name="Group 4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063345" y="4581066"/>
                  <a:ext cx="2147176" cy="2302951"/>
                  <a:chOff x="4750" y="3240"/>
                  <a:chExt cx="1020" cy="1094"/>
                </a:xfrm>
              </p:grpSpPr>
              <p:sp>
                <p:nvSpPr>
                  <p:cNvPr id="33" name="Freeform 5"/>
                  <p:cNvSpPr/>
                  <p:nvPr userDrawn="1"/>
                </p:nvSpPr>
                <p:spPr bwMode="auto">
                  <a:xfrm>
                    <a:off x="5318" y="3286"/>
                    <a:ext cx="289" cy="379"/>
                  </a:xfrm>
                  <a:custGeom>
                    <a:avLst/>
                    <a:gdLst>
                      <a:gd name="T0" fmla="*/ 170 w 170"/>
                      <a:gd name="T1" fmla="*/ 193 h 223"/>
                      <a:gd name="T2" fmla="*/ 118 w 170"/>
                      <a:gd name="T3" fmla="*/ 0 h 223"/>
                      <a:gd name="T4" fmla="*/ 0 w 170"/>
                      <a:gd name="T5" fmla="*/ 50 h 223"/>
                      <a:gd name="T6" fmla="*/ 100 w 170"/>
                      <a:gd name="T7" fmla="*/ 223 h 223"/>
                      <a:gd name="T8" fmla="*/ 170 w 170"/>
                      <a:gd name="T9" fmla="*/ 193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223">
                        <a:moveTo>
                          <a:pt x="170" y="193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77" y="13"/>
                          <a:pt x="37" y="30"/>
                          <a:pt x="0" y="50"/>
                        </a:cubicBezTo>
                        <a:cubicBezTo>
                          <a:pt x="100" y="223"/>
                          <a:pt x="100" y="223"/>
                          <a:pt x="100" y="223"/>
                        </a:cubicBezTo>
                        <a:cubicBezTo>
                          <a:pt x="122" y="211"/>
                          <a:pt x="145" y="201"/>
                          <a:pt x="170" y="19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4" name="Freeform 6"/>
                  <p:cNvSpPr/>
                  <p:nvPr userDrawn="1"/>
                </p:nvSpPr>
                <p:spPr bwMode="auto">
                  <a:xfrm>
                    <a:off x="5585" y="3240"/>
                    <a:ext cx="185" cy="356"/>
                  </a:xfrm>
                  <a:custGeom>
                    <a:avLst/>
                    <a:gdLst>
                      <a:gd name="T0" fmla="*/ 109 w 109"/>
                      <a:gd name="T1" fmla="*/ 200 h 209"/>
                      <a:gd name="T2" fmla="*/ 109 w 109"/>
                      <a:gd name="T3" fmla="*/ 0 h 209"/>
                      <a:gd name="T4" fmla="*/ 0 w 109"/>
                      <a:gd name="T5" fmla="*/ 17 h 209"/>
                      <a:gd name="T6" fmla="*/ 51 w 109"/>
                      <a:gd name="T7" fmla="*/ 209 h 209"/>
                      <a:gd name="T8" fmla="*/ 109 w 109"/>
                      <a:gd name="T9" fmla="*/ 20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209">
                        <a:moveTo>
                          <a:pt x="109" y="200"/>
                        </a:move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72" y="3"/>
                          <a:pt x="35" y="8"/>
                          <a:pt x="0" y="17"/>
                        </a:cubicBezTo>
                        <a:cubicBezTo>
                          <a:pt x="51" y="209"/>
                          <a:pt x="51" y="209"/>
                          <a:pt x="51" y="209"/>
                        </a:cubicBezTo>
                        <a:cubicBezTo>
                          <a:pt x="70" y="205"/>
                          <a:pt x="89" y="202"/>
                          <a:pt x="109" y="2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" name="Freeform 7"/>
                  <p:cNvSpPr/>
                  <p:nvPr userDrawn="1"/>
                </p:nvSpPr>
                <p:spPr bwMode="auto">
                  <a:xfrm>
                    <a:off x="5089" y="3405"/>
                    <a:ext cx="340" cy="374"/>
                  </a:xfrm>
                  <a:custGeom>
                    <a:avLst/>
                    <a:gdLst>
                      <a:gd name="T0" fmla="*/ 200 w 200"/>
                      <a:gd name="T1" fmla="*/ 173 h 220"/>
                      <a:gd name="T2" fmla="*/ 101 w 200"/>
                      <a:gd name="T3" fmla="*/ 0 h 220"/>
                      <a:gd name="T4" fmla="*/ 0 w 200"/>
                      <a:gd name="T5" fmla="*/ 79 h 220"/>
                      <a:gd name="T6" fmla="*/ 141 w 200"/>
                      <a:gd name="T7" fmla="*/ 220 h 220"/>
                      <a:gd name="T8" fmla="*/ 200 w 200"/>
                      <a:gd name="T9" fmla="*/ 173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20">
                        <a:moveTo>
                          <a:pt x="200" y="173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64" y="23"/>
                          <a:pt x="30" y="50"/>
                          <a:pt x="0" y="79"/>
                        </a:cubicBezTo>
                        <a:cubicBezTo>
                          <a:pt x="141" y="220"/>
                          <a:pt x="141" y="220"/>
                          <a:pt x="141" y="220"/>
                        </a:cubicBezTo>
                        <a:cubicBezTo>
                          <a:pt x="159" y="203"/>
                          <a:pt x="179" y="187"/>
                          <a:pt x="200" y="17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" name="Freeform 8"/>
                  <p:cNvSpPr/>
                  <p:nvPr userDrawn="1"/>
                </p:nvSpPr>
                <p:spPr bwMode="auto">
                  <a:xfrm>
                    <a:off x="4910" y="3587"/>
                    <a:ext cx="371" cy="344"/>
                  </a:xfrm>
                  <a:custGeom>
                    <a:avLst/>
                    <a:gdLst>
                      <a:gd name="T0" fmla="*/ 218 w 218"/>
                      <a:gd name="T1" fmla="*/ 142 h 202"/>
                      <a:gd name="T2" fmla="*/ 77 w 218"/>
                      <a:gd name="T3" fmla="*/ 0 h 202"/>
                      <a:gd name="T4" fmla="*/ 0 w 218"/>
                      <a:gd name="T5" fmla="*/ 102 h 202"/>
                      <a:gd name="T6" fmla="*/ 172 w 218"/>
                      <a:gd name="T7" fmla="*/ 202 h 202"/>
                      <a:gd name="T8" fmla="*/ 218 w 218"/>
                      <a:gd name="T9" fmla="*/ 14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" h="202">
                        <a:moveTo>
                          <a:pt x="218" y="142"/>
                        </a:move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48" y="32"/>
                          <a:pt x="22" y="66"/>
                          <a:pt x="0" y="102"/>
                        </a:cubicBezTo>
                        <a:cubicBezTo>
                          <a:pt x="172" y="202"/>
                          <a:pt x="172" y="202"/>
                          <a:pt x="172" y="202"/>
                        </a:cubicBezTo>
                        <a:cubicBezTo>
                          <a:pt x="186" y="180"/>
                          <a:pt x="201" y="160"/>
                          <a:pt x="218" y="142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6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" name="Freeform 9"/>
                  <p:cNvSpPr/>
                  <p:nvPr userDrawn="1"/>
                </p:nvSpPr>
                <p:spPr bwMode="auto">
                  <a:xfrm>
                    <a:off x="4794" y="3820"/>
                    <a:ext cx="376" cy="289"/>
                  </a:xfrm>
                  <a:custGeom>
                    <a:avLst/>
                    <a:gdLst>
                      <a:gd name="T0" fmla="*/ 221 w 221"/>
                      <a:gd name="T1" fmla="*/ 100 h 170"/>
                      <a:gd name="T2" fmla="*/ 48 w 221"/>
                      <a:gd name="T3" fmla="*/ 0 h 170"/>
                      <a:gd name="T4" fmla="*/ 0 w 221"/>
                      <a:gd name="T5" fmla="*/ 118 h 170"/>
                      <a:gd name="T6" fmla="*/ 192 w 221"/>
                      <a:gd name="T7" fmla="*/ 170 h 170"/>
                      <a:gd name="T8" fmla="*/ 221 w 221"/>
                      <a:gd name="T9" fmla="*/ 10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70">
                        <a:moveTo>
                          <a:pt x="221" y="100"/>
                        </a:move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28" y="37"/>
                          <a:pt x="12" y="77"/>
                          <a:pt x="0" y="118"/>
                        </a:cubicBezTo>
                        <a:cubicBezTo>
                          <a:pt x="192" y="170"/>
                          <a:pt x="192" y="170"/>
                          <a:pt x="192" y="170"/>
                        </a:cubicBezTo>
                        <a:cubicBezTo>
                          <a:pt x="200" y="145"/>
                          <a:pt x="209" y="122"/>
                          <a:pt x="221" y="1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8" name="Freeform 10"/>
                  <p:cNvSpPr/>
                  <p:nvPr userDrawn="1"/>
                </p:nvSpPr>
                <p:spPr bwMode="auto">
                  <a:xfrm>
                    <a:off x="4750" y="4087"/>
                    <a:ext cx="356" cy="247"/>
                  </a:xfrm>
                  <a:custGeom>
                    <a:avLst/>
                    <a:gdLst>
                      <a:gd name="T0" fmla="*/ 199 w 209"/>
                      <a:gd name="T1" fmla="*/ 141 h 145"/>
                      <a:gd name="T2" fmla="*/ 209 w 209"/>
                      <a:gd name="T3" fmla="*/ 51 h 145"/>
                      <a:gd name="T4" fmla="*/ 16 w 209"/>
                      <a:gd name="T5" fmla="*/ 0 h 145"/>
                      <a:gd name="T6" fmla="*/ 0 w 209"/>
                      <a:gd name="T7" fmla="*/ 141 h 145"/>
                      <a:gd name="T8" fmla="*/ 0 w 209"/>
                      <a:gd name="T9" fmla="*/ 145 h 145"/>
                      <a:gd name="T10" fmla="*/ 199 w 209"/>
                      <a:gd name="T11" fmla="*/ 145 h 145"/>
                      <a:gd name="T12" fmla="*/ 199 w 209"/>
                      <a:gd name="T13" fmla="*/ 14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145">
                        <a:moveTo>
                          <a:pt x="199" y="141"/>
                        </a:moveTo>
                        <a:cubicBezTo>
                          <a:pt x="199" y="110"/>
                          <a:pt x="203" y="80"/>
                          <a:pt x="209" y="51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5" y="45"/>
                          <a:pt x="0" y="92"/>
                          <a:pt x="0" y="141"/>
                        </a:cubicBezTo>
                        <a:cubicBezTo>
                          <a:pt x="0" y="142"/>
                          <a:pt x="0" y="144"/>
                          <a:pt x="0" y="145"/>
                        </a:cubicBezTo>
                        <a:cubicBezTo>
                          <a:pt x="199" y="145"/>
                          <a:pt x="199" y="145"/>
                          <a:pt x="199" y="145"/>
                        </a:cubicBezTo>
                        <a:cubicBezTo>
                          <a:pt x="199" y="144"/>
                          <a:pt x="199" y="142"/>
                          <a:pt x="199" y="141"/>
                        </a:cubicBezTo>
                        <a:close/>
                      </a:path>
                    </a:pathLst>
                  </a:custGeom>
                  <a:solidFill>
                    <a:srgbClr val="D4B5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2" name="막힌 원호 213"/>
                <p:cNvSpPr/>
                <p:nvPr userDrawn="1"/>
              </p:nvSpPr>
              <p:spPr>
                <a:xfrm rot="16200000">
                  <a:off x="10893147" y="5539113"/>
                  <a:ext cx="2637337" cy="2637337"/>
                </a:xfrm>
                <a:prstGeom prst="blockArc">
                  <a:avLst>
                    <a:gd name="adj1" fmla="val 16192146"/>
                    <a:gd name="adj2" fmla="val 21535744"/>
                    <a:gd name="adj3" fmla="val 4948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0" name="막힌 원호 210"/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B98C5E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44989" y="3632467"/>
            <a:ext cx="2873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84">
        <p14:switch dir="r"/>
      </p:transition>
    </mc:Choice>
    <mc:Fallback xmlns="">
      <p:transition spd="slow" advTm="15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274955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办公室的5S行动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sp>
        <p:nvSpPr>
          <p:cNvPr id="79" name="îŝḷîḓé-Regular Pentagon 2"/>
          <p:cNvSpPr/>
          <p:nvPr/>
        </p:nvSpPr>
        <p:spPr>
          <a:xfrm>
            <a:off x="4390508" y="2248760"/>
            <a:ext cx="3161836" cy="3011272"/>
          </a:xfrm>
          <a:prstGeom prst="pentagon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4682412" y="1070271"/>
            <a:ext cx="2578029" cy="784007"/>
            <a:chOff x="251866" y="1988839"/>
            <a:chExt cx="3288629" cy="784007"/>
          </a:xfrm>
        </p:grpSpPr>
        <p:sp>
          <p:nvSpPr>
            <p:cNvPr id="86" name="îŝḷîḓé-文本框 36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在办公桌上摆放目前手头需要处理的文件</a:t>
              </a:r>
            </a:p>
          </p:txBody>
        </p:sp>
        <p:sp>
          <p:nvSpPr>
            <p:cNvPr id="87" name="îŝḷîḓé-Rectangle 32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7500" lnSpcReduction="1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en-US" altLang="zh-CN" sz="2135" b="1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2135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058243" y="3038357"/>
            <a:ext cx="2280437" cy="784007"/>
            <a:chOff x="251866" y="1988839"/>
            <a:chExt cx="2909010" cy="784007"/>
          </a:xfrm>
        </p:grpSpPr>
        <p:sp>
          <p:nvSpPr>
            <p:cNvPr id="89" name="iS1ide-文本框 39"/>
            <p:cNvSpPr txBox="1"/>
            <p:nvPr/>
          </p:nvSpPr>
          <p:spPr>
            <a:xfrm>
              <a:off x="251866" y="2295215"/>
              <a:ext cx="2909010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整理工作时间，保持办公室整洁，经常整理文档</a:t>
              </a:r>
            </a:p>
          </p:txBody>
        </p:sp>
        <p:sp>
          <p:nvSpPr>
            <p:cNvPr id="90" name="iS1ide-Rectangle 28"/>
            <p:cNvSpPr/>
            <p:nvPr/>
          </p:nvSpPr>
          <p:spPr>
            <a:xfrm>
              <a:off x="251866" y="1988839"/>
              <a:ext cx="2909010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7500"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en-US" altLang="zh-CN" sz="2135" b="1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2135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584099" y="3038357"/>
            <a:ext cx="2208429" cy="784007"/>
            <a:chOff x="723340" y="1988839"/>
            <a:chExt cx="2817155" cy="784007"/>
          </a:xfrm>
        </p:grpSpPr>
        <p:sp>
          <p:nvSpPr>
            <p:cNvPr id="92" name="iS1ide-文本框 42"/>
            <p:cNvSpPr txBox="1"/>
            <p:nvPr/>
          </p:nvSpPr>
          <p:spPr>
            <a:xfrm>
              <a:off x="723340" y="2295215"/>
              <a:ext cx="2817155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每天都整理，不要把事务留到明天，定制标签标色</a:t>
              </a:r>
            </a:p>
          </p:txBody>
        </p:sp>
        <p:sp>
          <p:nvSpPr>
            <p:cNvPr id="93" name="iS1ide-Rectangle 24"/>
            <p:cNvSpPr/>
            <p:nvPr/>
          </p:nvSpPr>
          <p:spPr>
            <a:xfrm>
              <a:off x="723340" y="1988839"/>
              <a:ext cx="2817155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7500" lnSpcReduction="10000"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en-US" altLang="zh-CN" sz="2135" b="1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2135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673271" y="4917361"/>
            <a:ext cx="2280437" cy="784007"/>
            <a:chOff x="251867" y="1988839"/>
            <a:chExt cx="2909011" cy="784007"/>
          </a:xfrm>
        </p:grpSpPr>
        <p:sp>
          <p:nvSpPr>
            <p:cNvPr id="95" name="iS1ide-文本框 45"/>
            <p:cNvSpPr txBox="1"/>
            <p:nvPr/>
          </p:nvSpPr>
          <p:spPr>
            <a:xfrm>
              <a:off x="251867" y="2295215"/>
              <a:ext cx="2909011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避免被打断，筛选电话，拿起话筒，不坐着说话</a:t>
              </a:r>
            </a:p>
          </p:txBody>
        </p:sp>
        <p:sp>
          <p:nvSpPr>
            <p:cNvPr id="96" name="iS1ide-Rectangle 20"/>
            <p:cNvSpPr/>
            <p:nvPr/>
          </p:nvSpPr>
          <p:spPr>
            <a:xfrm>
              <a:off x="251867" y="1988839"/>
              <a:ext cx="2909011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7500"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en-US" altLang="zh-CN" sz="2135" b="1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en-US" altLang="zh-CN" sz="2135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28167" y="1924724"/>
            <a:ext cx="3799281" cy="3615329"/>
            <a:chOff x="3020675" y="1475928"/>
            <a:chExt cx="2849461" cy="2711497"/>
          </a:xfrm>
        </p:grpSpPr>
        <p:grpSp>
          <p:nvGrpSpPr>
            <p:cNvPr id="98" name="组合 97"/>
            <p:cNvGrpSpPr/>
            <p:nvPr/>
          </p:nvGrpSpPr>
          <p:grpSpPr>
            <a:xfrm>
              <a:off x="4235093" y="1475928"/>
              <a:ext cx="486054" cy="486054"/>
              <a:chOff x="3909160" y="2249137"/>
              <a:chExt cx="648072" cy="648072"/>
            </a:xfrm>
          </p:grpSpPr>
          <p:sp>
            <p:nvSpPr>
              <p:cNvPr id="99" name="îŝḷîḓé-Oval 33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" name="îŝḷîḓé-Freeform 34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5384082" y="2362128"/>
              <a:ext cx="486054" cy="486054"/>
              <a:chOff x="5675954" y="2249137"/>
              <a:chExt cx="648072" cy="648072"/>
            </a:xfrm>
          </p:grpSpPr>
          <p:sp>
            <p:nvSpPr>
              <p:cNvPr id="102" name="iS1ide-Oval 29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" name="iS1ide-Freeform 30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3020675" y="2362128"/>
              <a:ext cx="486054" cy="486054"/>
              <a:chOff x="4792557" y="2249137"/>
              <a:chExt cx="648072" cy="648072"/>
            </a:xfrm>
          </p:grpSpPr>
          <p:sp>
            <p:nvSpPr>
              <p:cNvPr id="105" name="iS1ide-Oval 25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" name="iS1ide-Freeform 26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5024930" y="3701371"/>
              <a:ext cx="486054" cy="486054"/>
              <a:chOff x="7442747" y="2249137"/>
              <a:chExt cx="648072" cy="648072"/>
            </a:xfrm>
          </p:grpSpPr>
          <p:sp>
            <p:nvSpPr>
              <p:cNvPr id="108" name="iS1ide-Oval 21"/>
              <p:cNvSpPr/>
              <p:nvPr/>
            </p:nvSpPr>
            <p:spPr>
              <a:xfrm>
                <a:off x="7442747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" name="iS1ide-Freeform 22"/>
              <p:cNvSpPr/>
              <p:nvPr/>
            </p:nvSpPr>
            <p:spPr bwMode="auto">
              <a:xfrm>
                <a:off x="7576637" y="2390028"/>
                <a:ext cx="380293" cy="366291"/>
              </a:xfrm>
              <a:custGeom>
                <a:avLst/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3374377" y="3679690"/>
              <a:ext cx="486054" cy="486054"/>
              <a:chOff x="6559351" y="2249137"/>
              <a:chExt cx="648072" cy="648072"/>
            </a:xfrm>
          </p:grpSpPr>
          <p:sp>
            <p:nvSpPr>
              <p:cNvPr id="111" name="iS1ide-Oval 17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" name="iS1ide-Freeform 18"/>
              <p:cNvSpPr/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1844439" y="4891981"/>
            <a:ext cx="2326261" cy="784007"/>
            <a:chOff x="573031" y="1988839"/>
            <a:chExt cx="2967464" cy="784007"/>
          </a:xfrm>
        </p:grpSpPr>
        <p:sp>
          <p:nvSpPr>
            <p:cNvPr id="114" name="iS1ide-文本框 48"/>
            <p:cNvSpPr txBox="1"/>
            <p:nvPr/>
          </p:nvSpPr>
          <p:spPr>
            <a:xfrm>
              <a:off x="573031" y="2295215"/>
              <a:ext cx="2967464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及时处理文件，建立相应的文档系统</a:t>
              </a:r>
            </a:p>
          </p:txBody>
        </p:sp>
        <p:sp>
          <p:nvSpPr>
            <p:cNvPr id="115" name="iS1ide-Rectangle 16"/>
            <p:cNvSpPr/>
            <p:nvPr/>
          </p:nvSpPr>
          <p:spPr>
            <a:xfrm>
              <a:off x="573031" y="1988839"/>
              <a:ext cx="2967464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7500" lnSpcReduction="10000"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en-US" altLang="zh-CN" sz="2135" b="1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2135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25">
        <p14:switch dir="r"/>
      </p:transition>
    </mc:Choice>
    <mc:Fallback xmlns="">
      <p:transition spd="slow" advTm="1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0276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提高效率的三问法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79702" y="3347048"/>
            <a:ext cx="2433797" cy="1008112"/>
            <a:chOff x="3659326" y="2510286"/>
            <a:chExt cx="1825348" cy="756084"/>
          </a:xfrm>
          <a:solidFill>
            <a:srgbClr val="FFC000"/>
          </a:solidFill>
        </p:grpSpPr>
        <p:sp>
          <p:nvSpPr>
            <p:cNvPr id="12" name="îŝḷîḓé-Frame 2"/>
            <p:cNvSpPr/>
            <p:nvPr/>
          </p:nvSpPr>
          <p:spPr>
            <a:xfrm rot="18900000">
              <a:off x="4728590" y="2510286"/>
              <a:ext cx="756084" cy="756084"/>
            </a:xfrm>
            <a:prstGeom prst="frame">
              <a:avLst>
                <a:gd name="adj1" fmla="val 71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îŝḷîḓé-Frame 3"/>
            <p:cNvSpPr/>
            <p:nvPr/>
          </p:nvSpPr>
          <p:spPr>
            <a:xfrm rot="18900000">
              <a:off x="3659326" y="2510286"/>
              <a:ext cx="756084" cy="756084"/>
            </a:xfrm>
            <a:prstGeom prst="frame">
              <a:avLst>
                <a:gd name="adj1" fmla="val 71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îŝḷîḓé-Freeform 5"/>
          <p:cNvSpPr/>
          <p:nvPr/>
        </p:nvSpPr>
        <p:spPr bwMode="auto">
          <a:xfrm>
            <a:off x="3532339" y="2708920"/>
            <a:ext cx="2304260" cy="2298939"/>
          </a:xfrm>
          <a:custGeom>
            <a:avLst/>
            <a:gdLst>
              <a:gd name="T0" fmla="*/ 0 w 1299"/>
              <a:gd name="T1" fmla="*/ 648 h 1296"/>
              <a:gd name="T2" fmla="*/ 649 w 1299"/>
              <a:gd name="T3" fmla="*/ 0 h 1296"/>
              <a:gd name="T4" fmla="*/ 1299 w 1299"/>
              <a:gd name="T5" fmla="*/ 648 h 1296"/>
              <a:gd name="T6" fmla="*/ 649 w 1299"/>
              <a:gd name="T7" fmla="*/ 1296 h 1296"/>
              <a:gd name="T8" fmla="*/ 0 w 1299"/>
              <a:gd name="T9" fmla="*/ 648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9" h="1296">
                <a:moveTo>
                  <a:pt x="0" y="648"/>
                </a:moveTo>
                <a:lnTo>
                  <a:pt x="649" y="0"/>
                </a:lnTo>
                <a:lnTo>
                  <a:pt x="1299" y="648"/>
                </a:lnTo>
                <a:lnTo>
                  <a:pt x="649" y="1296"/>
                </a:lnTo>
                <a:lnTo>
                  <a:pt x="0" y="648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 l="-32000" t="-1000" r="-600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îŝḷîḓé-Freeform 5"/>
          <p:cNvSpPr/>
          <p:nvPr/>
        </p:nvSpPr>
        <p:spPr bwMode="auto">
          <a:xfrm>
            <a:off x="6356603" y="2708920"/>
            <a:ext cx="2304260" cy="2298939"/>
          </a:xfrm>
          <a:custGeom>
            <a:avLst/>
            <a:gdLst>
              <a:gd name="T0" fmla="*/ 0 w 1299"/>
              <a:gd name="T1" fmla="*/ 648 h 1296"/>
              <a:gd name="T2" fmla="*/ 649 w 1299"/>
              <a:gd name="T3" fmla="*/ 0 h 1296"/>
              <a:gd name="T4" fmla="*/ 1299 w 1299"/>
              <a:gd name="T5" fmla="*/ 648 h 1296"/>
              <a:gd name="T6" fmla="*/ 649 w 1299"/>
              <a:gd name="T7" fmla="*/ 1296 h 1296"/>
              <a:gd name="T8" fmla="*/ 0 w 1299"/>
              <a:gd name="T9" fmla="*/ 648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9" h="1296">
                <a:moveTo>
                  <a:pt x="0" y="648"/>
                </a:moveTo>
                <a:lnTo>
                  <a:pt x="649" y="0"/>
                </a:lnTo>
                <a:lnTo>
                  <a:pt x="1299" y="648"/>
                </a:lnTo>
                <a:lnTo>
                  <a:pt x="649" y="1296"/>
                </a:lnTo>
                <a:lnTo>
                  <a:pt x="0" y="648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 l="-32000" t="-1000" r="-600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10206" y="1371897"/>
            <a:ext cx="10547663" cy="3176729"/>
            <a:chOff x="617682" y="1028923"/>
            <a:chExt cx="7910747" cy="2382547"/>
          </a:xfrm>
        </p:grpSpPr>
        <p:grpSp>
          <p:nvGrpSpPr>
            <p:cNvPr id="16" name="组合 15"/>
            <p:cNvGrpSpPr/>
            <p:nvPr/>
          </p:nvGrpSpPr>
          <p:grpSpPr>
            <a:xfrm>
              <a:off x="2652120" y="1028923"/>
              <a:ext cx="3839762" cy="705527"/>
              <a:chOff x="3536160" y="3725012"/>
              <a:chExt cx="5119682" cy="940703"/>
            </a:xfrm>
          </p:grpSpPr>
          <p:sp>
            <p:nvSpPr>
              <p:cNvPr id="32" name="îŝḷîḓé-Rectangle 31"/>
              <p:cNvSpPr/>
              <p:nvPr/>
            </p:nvSpPr>
            <p:spPr>
              <a:xfrm>
                <a:off x="3536160" y="3725012"/>
                <a:ext cx="5119682" cy="42301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 anchor="ctr" anchorCtr="0">
                <a:normAutofit fontScale="87500" lnSpcReduction="10000"/>
              </a:bodyPr>
              <a:lstStyle/>
              <a:p>
                <a:pPr algn="ctr">
                  <a:buSzPct val="25000"/>
                </a:pPr>
                <a:r>
                  <a:rPr lang="zh-CN" altLang="en-US" sz="3200" b="1" dirty="0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问题一</a:t>
                </a:r>
              </a:p>
            </p:txBody>
          </p:sp>
          <p:sp>
            <p:nvSpPr>
              <p:cNvPr id="33" name="îŝḷîḓé-文本框 26"/>
              <p:cNvSpPr txBox="1"/>
              <p:nvPr/>
            </p:nvSpPr>
            <p:spPr>
              <a:xfrm>
                <a:off x="4103237" y="4148027"/>
                <a:ext cx="3985528" cy="51768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92500" lnSpcReduction="100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600" dirty="0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第一个问题是“能不能取消，可不可以不做，为什么一定要做？”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17682" y="2242335"/>
              <a:ext cx="2579751" cy="903386"/>
              <a:chOff x="617682" y="2242335"/>
              <a:chExt cx="2579751" cy="9033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17682" y="2271803"/>
                <a:ext cx="1933575" cy="873918"/>
                <a:chOff x="251866" y="1988839"/>
                <a:chExt cx="3288719" cy="1165225"/>
              </a:xfrm>
            </p:grpSpPr>
            <p:sp>
              <p:nvSpPr>
                <p:cNvPr id="30" name="îŝḷîḓé-TextBox 5"/>
                <p:cNvSpPr txBox="1"/>
                <p:nvPr/>
              </p:nvSpPr>
              <p:spPr>
                <a:xfrm>
                  <a:off x="251866" y="2294909"/>
                  <a:ext cx="3288719" cy="8591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rmAutofit/>
                </a:bodyPr>
                <a:lstStyle/>
                <a:p>
                  <a:pPr algn="r" defTabSz="913765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465" dirty="0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如果工作不能取消，则需要问第二个问题“这个工作能不能和其他的工作合并？”</a:t>
                  </a:r>
                </a:p>
              </p:txBody>
            </p:sp>
            <p:sp>
              <p:nvSpPr>
                <p:cNvPr id="31" name="îŝḷîḓé-Rectangle 30"/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7500" lnSpcReduction="10000"/>
                </a:bodyPr>
                <a:lstStyle/>
                <a:p>
                  <a:pPr lvl="0" algn="r" defTabSz="913765">
                    <a:spcBef>
                      <a:spcPct val="0"/>
                    </a:spcBef>
                    <a:defRPr/>
                  </a:pPr>
                  <a:r>
                    <a:rPr lang="zh-CN" altLang="en-US" sz="2135" b="1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问题二</a:t>
                  </a: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2831776" y="2242335"/>
                <a:ext cx="365657" cy="365657"/>
                <a:chOff x="4372112" y="4627893"/>
                <a:chExt cx="487542" cy="487542"/>
              </a:xfrm>
            </p:grpSpPr>
            <p:sp>
              <p:nvSpPr>
                <p:cNvPr id="22" name="îŝḷîḓé-Oval 21"/>
                <p:cNvSpPr/>
                <p:nvPr/>
              </p:nvSpPr>
              <p:spPr>
                <a:xfrm>
                  <a:off x="4372112" y="4627893"/>
                  <a:ext cx="487542" cy="487542"/>
                </a:xfrm>
                <a:prstGeom prst="ellipse">
                  <a:avLst/>
                </a:prstGeom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400" dirty="0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3" name="îŝḷîḓé-Freeform 70"/>
                <p:cNvSpPr>
                  <a:spLocks noEditPoints="1"/>
                </p:cNvSpPr>
                <p:nvPr/>
              </p:nvSpPr>
              <p:spPr bwMode="auto">
                <a:xfrm>
                  <a:off x="4472837" y="4733885"/>
                  <a:ext cx="286093" cy="275559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384000" tIns="121888" rIns="243776" bIns="121888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828165">
                    <a:lnSpc>
                      <a:spcPct val="150000"/>
                    </a:lnSpc>
                  </a:pPr>
                  <a:endParaRPr lang="en-GB" sz="4800" kern="0" dirty="0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7" name="组合 36"/>
            <p:cNvGrpSpPr/>
            <p:nvPr/>
          </p:nvGrpSpPr>
          <p:grpSpPr>
            <a:xfrm>
              <a:off x="5946568" y="2242335"/>
              <a:ext cx="2581861" cy="1169135"/>
              <a:chOff x="5946568" y="2242335"/>
              <a:chExt cx="2581861" cy="1169135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6594854" y="2271803"/>
                <a:ext cx="1933575" cy="1139667"/>
                <a:chOff x="128816" y="2217083"/>
                <a:chExt cx="3288719" cy="1519556"/>
              </a:xfrm>
            </p:grpSpPr>
            <p:sp>
              <p:nvSpPr>
                <p:cNvPr id="26" name="îŝḷîḓé-TextBox 5"/>
                <p:cNvSpPr txBox="1"/>
                <p:nvPr/>
              </p:nvSpPr>
              <p:spPr>
                <a:xfrm>
                  <a:off x="128816" y="2411393"/>
                  <a:ext cx="3288719" cy="13252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rmAutofit/>
                </a:bodyPr>
                <a:lstStyle/>
                <a:p>
                  <a:pPr defTabSz="913765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465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第三个问题是“能不能用更简便的东西去代替这个工作？能不能用一个其他的任 </a:t>
                  </a:r>
                </a:p>
                <a:p>
                  <a:pPr defTabSz="913765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465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务达到相类似的效果？”</a:t>
                  </a:r>
                </a:p>
              </p:txBody>
            </p:sp>
            <p:sp>
              <p:nvSpPr>
                <p:cNvPr id="27" name="îŝḷîḓé-Rectangle 26"/>
                <p:cNvSpPr/>
                <p:nvPr/>
              </p:nvSpPr>
              <p:spPr>
                <a:xfrm>
                  <a:off x="128816" y="2217083"/>
                  <a:ext cx="3288629" cy="306375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7500" lnSpcReduction="10000"/>
                </a:bodyPr>
                <a:lstStyle/>
                <a:p>
                  <a:pPr lvl="0" algn="l" defTabSz="913765">
                    <a:spcBef>
                      <a:spcPct val="0"/>
                    </a:spcBef>
                    <a:defRPr/>
                  </a:pPr>
                  <a:r>
                    <a:rPr lang="zh-CN" altLang="en-US" sz="2135" b="1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问题三</a:t>
                  </a: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5946568" y="2242335"/>
                <a:ext cx="365657" cy="365657"/>
                <a:chOff x="7370158" y="2743576"/>
                <a:chExt cx="648072" cy="648072"/>
              </a:xfrm>
            </p:grpSpPr>
            <p:sp>
              <p:nvSpPr>
                <p:cNvPr id="21" name="îŝḷîḓé-Oval 19"/>
                <p:cNvSpPr/>
                <p:nvPr/>
              </p:nvSpPr>
              <p:spPr>
                <a:xfrm>
                  <a:off x="7370158" y="2743576"/>
                  <a:ext cx="648072" cy="648072"/>
                </a:xfrm>
                <a:prstGeom prst="ellipse">
                  <a:avLst/>
                </a:prstGeom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400" dirty="0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4" name="îŝḷîḓé-university7"/>
                <p:cNvSpPr/>
                <p:nvPr/>
              </p:nvSpPr>
              <p:spPr bwMode="auto">
                <a:xfrm>
                  <a:off x="7504048" y="2884467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 dirty="0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74">
        <p14:switch dir="r"/>
      </p:transition>
    </mc:Choice>
    <mc:Fallback xmlns="">
      <p:transition spd="slow" advTm="19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善用空闲时间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0356" y="2455922"/>
            <a:ext cx="4089769" cy="2716553"/>
          </a:xfrm>
          <a:prstGeom prst="rect">
            <a:avLst/>
          </a:prstGeom>
        </p:spPr>
      </p:pic>
      <p:sp>
        <p:nvSpPr>
          <p:cNvPr id="17" name="对角圆角矩形 16"/>
          <p:cNvSpPr/>
          <p:nvPr/>
        </p:nvSpPr>
        <p:spPr>
          <a:xfrm>
            <a:off x="4789368" y="2455922"/>
            <a:ext cx="3326400" cy="2716553"/>
          </a:xfrm>
          <a:prstGeom prst="round2Diag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8252790" y="2455922"/>
            <a:ext cx="3326400" cy="2716553"/>
          </a:xfrm>
          <a:prstGeom prst="round2Diag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73277" y="2882369"/>
            <a:ext cx="2851517" cy="180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善用人生的</a:t>
            </a:r>
            <a:r>
              <a:rPr lang="en-US" altLang="zh-CN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分钟等车约会</a:t>
            </a:r>
          </a:p>
          <a:p>
            <a:pPr>
              <a:lnSpc>
                <a:spcPct val="150000"/>
              </a:lnSpc>
            </a:pPr>
            <a:endParaRPr lang="zh-CN" altLang="en-US" sz="1680" b="1" dirty="0">
              <a:solidFill>
                <a:srgbClr val="06020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40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例如坐车的时间，可以同时用</a:t>
            </a:r>
            <a:r>
              <a:rPr lang="en-US" altLang="zh-CN" sz="1440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MP3</a:t>
            </a:r>
            <a:r>
              <a:rPr lang="zh-CN" altLang="en-US" sz="1440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或其他设备收听学习课程，或想问题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378807" y="2882369"/>
            <a:ext cx="3075188" cy="180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关掉电视，扔掉报纸</a:t>
            </a:r>
          </a:p>
          <a:p>
            <a:pPr>
              <a:lnSpc>
                <a:spcPct val="150000"/>
              </a:lnSpc>
            </a:pPr>
            <a:endParaRPr lang="zh-CN" altLang="en-US" sz="1680" b="1" dirty="0">
              <a:solidFill>
                <a:srgbClr val="06020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40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报纸要少看，要学会用很快的速度浏览报纸的主要内容，最重要的是要订阅与自己专业相符的报纸</a:t>
            </a:r>
          </a:p>
        </p:txBody>
      </p:sp>
      <p:sp>
        <p:nvSpPr>
          <p:cNvPr id="21" name="Freeform 49"/>
          <p:cNvSpPr/>
          <p:nvPr/>
        </p:nvSpPr>
        <p:spPr bwMode="auto">
          <a:xfrm rot="16200000">
            <a:off x="4179214" y="1424164"/>
            <a:ext cx="345600" cy="2160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92980" y="1064895"/>
            <a:ext cx="6790055" cy="125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早起</a:t>
            </a:r>
            <a:r>
              <a:rPr lang="en-US" altLang="zh-CN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小时</a:t>
            </a:r>
          </a:p>
          <a:p>
            <a:pPr>
              <a:lnSpc>
                <a:spcPct val="150000"/>
              </a:lnSpc>
            </a:pPr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早起早睡，晚上不能加班太晚</a:t>
            </a:r>
            <a:r>
              <a:rPr lang="en-US" altLang="zh-CN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在保证睡眠时间和睡眠质量的同时，要在早晨早起</a:t>
            </a:r>
            <a:r>
              <a:rPr lang="en-US" altLang="zh-CN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小时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545">
        <p14:switch dir="r"/>
      </p:transition>
    </mc:Choice>
    <mc:Fallback xmlns="">
      <p:transition spd="slow" advTm="4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/>
      <p:bldP spid="20" grpId="0"/>
      <p:bldP spid="21" grpId="0" bldLvl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时间管理法则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sp>
        <p:nvSpPr>
          <p:cNvPr id="3" name="is1ide-Rectangle 2"/>
          <p:cNvSpPr/>
          <p:nvPr/>
        </p:nvSpPr>
        <p:spPr>
          <a:xfrm>
            <a:off x="1344072" y="2928306"/>
            <a:ext cx="2376264" cy="2194063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is1ide-Rectangle 3"/>
          <p:cNvSpPr/>
          <p:nvPr/>
        </p:nvSpPr>
        <p:spPr>
          <a:xfrm>
            <a:off x="1344072" y="1373274"/>
            <a:ext cx="2376264" cy="155503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66310" y="2662411"/>
            <a:ext cx="531791" cy="531791"/>
            <a:chOff x="3909160" y="2249137"/>
            <a:chExt cx="648072" cy="648072"/>
          </a:xfrm>
        </p:grpSpPr>
        <p:sp>
          <p:nvSpPr>
            <p:cNvPr id="36" name="is1ide-Oval 35"/>
            <p:cNvSpPr/>
            <p:nvPr/>
          </p:nvSpPr>
          <p:spPr>
            <a:xfrm>
              <a:off x="3909160" y="2249137"/>
              <a:ext cx="648072" cy="648072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is1ide-university7"/>
            <p:cNvSpPr/>
            <p:nvPr/>
          </p:nvSpPr>
          <p:spPr bwMode="auto">
            <a:xfrm>
              <a:off x="4043050" y="2390028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is1ide-Rectangle 5"/>
          <p:cNvSpPr/>
          <p:nvPr/>
        </p:nvSpPr>
        <p:spPr>
          <a:xfrm>
            <a:off x="3720336" y="2928306"/>
            <a:ext cx="2376264" cy="2194063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is1ide-Rectangle 6"/>
          <p:cNvSpPr/>
          <p:nvPr/>
        </p:nvSpPr>
        <p:spPr>
          <a:xfrm>
            <a:off x="3720336" y="1373274"/>
            <a:ext cx="2376264" cy="1555032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is1ide-Rectangle 7"/>
          <p:cNvSpPr/>
          <p:nvPr/>
        </p:nvSpPr>
        <p:spPr>
          <a:xfrm>
            <a:off x="6096600" y="2928306"/>
            <a:ext cx="2376264" cy="2194063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is1ide-Rectangle 8"/>
          <p:cNvSpPr/>
          <p:nvPr/>
        </p:nvSpPr>
        <p:spPr>
          <a:xfrm>
            <a:off x="6096600" y="1373274"/>
            <a:ext cx="2376264" cy="1555032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is1ide-Rectangle 9"/>
          <p:cNvSpPr/>
          <p:nvPr/>
        </p:nvSpPr>
        <p:spPr>
          <a:xfrm>
            <a:off x="8472864" y="2928306"/>
            <a:ext cx="2376264" cy="2194063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is1ide-Rectangle 10"/>
          <p:cNvSpPr/>
          <p:nvPr/>
        </p:nvSpPr>
        <p:spPr>
          <a:xfrm>
            <a:off x="8472864" y="1373274"/>
            <a:ext cx="2376264" cy="1555032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019473" y="2662411"/>
            <a:ext cx="531791" cy="531791"/>
            <a:chOff x="5675954" y="2249137"/>
            <a:chExt cx="648072" cy="648072"/>
          </a:xfrm>
        </p:grpSpPr>
        <p:sp>
          <p:nvSpPr>
            <p:cNvPr id="34" name="is1ide-Oval 33"/>
            <p:cNvSpPr/>
            <p:nvPr/>
          </p:nvSpPr>
          <p:spPr>
            <a:xfrm>
              <a:off x="5675954" y="2249137"/>
              <a:ext cx="648072" cy="648072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is1ide-Freeform 428"/>
            <p:cNvSpPr/>
            <p:nvPr/>
          </p:nvSpPr>
          <p:spPr bwMode="auto">
            <a:xfrm>
              <a:off x="5809844" y="2390028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42574" y="2662411"/>
            <a:ext cx="531791" cy="531791"/>
            <a:chOff x="4792557" y="2249137"/>
            <a:chExt cx="648072" cy="648072"/>
          </a:xfrm>
        </p:grpSpPr>
        <p:sp>
          <p:nvSpPr>
            <p:cNvPr id="32" name="is1ide-Oval 31"/>
            <p:cNvSpPr/>
            <p:nvPr/>
          </p:nvSpPr>
          <p:spPr>
            <a:xfrm>
              <a:off x="4792557" y="2249137"/>
              <a:ext cx="648072" cy="648072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is1ide-Freeform 70"/>
            <p:cNvSpPr/>
            <p:nvPr/>
          </p:nvSpPr>
          <p:spPr bwMode="auto">
            <a:xfrm>
              <a:off x="4926447" y="2390028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95102" y="2662411"/>
            <a:ext cx="531791" cy="531791"/>
            <a:chOff x="6559351" y="2249137"/>
            <a:chExt cx="648072" cy="648072"/>
          </a:xfrm>
        </p:grpSpPr>
        <p:sp>
          <p:nvSpPr>
            <p:cNvPr id="30" name="is1ide-Oval 29"/>
            <p:cNvSpPr/>
            <p:nvPr/>
          </p:nvSpPr>
          <p:spPr>
            <a:xfrm>
              <a:off x="6559351" y="2249137"/>
              <a:ext cx="648072" cy="648072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ïşḻïďê-AutoShape 75"/>
            <p:cNvSpPr/>
            <p:nvPr/>
          </p:nvSpPr>
          <p:spPr bwMode="auto">
            <a:xfrm>
              <a:off x="6693241" y="2390028"/>
              <a:ext cx="380293" cy="366291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ïşḻïďê-Rectangle 28"/>
          <p:cNvSpPr/>
          <p:nvPr/>
        </p:nvSpPr>
        <p:spPr>
          <a:xfrm>
            <a:off x="3619500" y="3099435"/>
            <a:ext cx="2578100" cy="1423670"/>
          </a:xfrm>
          <a:prstGeom prst="rect">
            <a:avLst/>
          </a:prstGeom>
        </p:spPr>
        <p:txBody>
          <a:bodyPr wrap="none" lIns="120000" tIns="62400" rIns="120000" bIns="62400" anchor="b">
            <a:norm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业余时间管理，睡眠、学习、娱乐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专心致志，不虎头蛇尾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采用节省时间的工具、通讯和交通等</a:t>
            </a:r>
          </a:p>
        </p:txBody>
      </p:sp>
      <p:sp>
        <p:nvSpPr>
          <p:cNvPr id="27" name="ïşḻïďê-Rectangle 26"/>
          <p:cNvSpPr/>
          <p:nvPr/>
        </p:nvSpPr>
        <p:spPr>
          <a:xfrm>
            <a:off x="5995670" y="2992438"/>
            <a:ext cx="2578100" cy="1693545"/>
          </a:xfrm>
          <a:prstGeom prst="rect">
            <a:avLst/>
          </a:prstGeom>
        </p:spPr>
        <p:txBody>
          <a:bodyPr wrap="none" lIns="120000" tIns="62400" rIns="120000" bIns="62400" anchor="b">
            <a:norm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不听、接电话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不见客访客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不闲扯聊天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让同事知道自己的封闭时间和地点</a:t>
            </a:r>
          </a:p>
        </p:txBody>
      </p:sp>
      <p:sp>
        <p:nvSpPr>
          <p:cNvPr id="25" name="ïşḻïďê-Rectangle 24"/>
          <p:cNvSpPr/>
          <p:nvPr/>
        </p:nvSpPr>
        <p:spPr>
          <a:xfrm>
            <a:off x="1243330" y="3194050"/>
            <a:ext cx="2578100" cy="1534160"/>
          </a:xfrm>
          <a:prstGeom prst="rect">
            <a:avLst/>
          </a:prstGeom>
        </p:spPr>
        <p:txBody>
          <a:bodyPr wrap="none" lIns="120000" tIns="62400" rIns="120000" bIns="62400" anchor="b">
            <a:norm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第一次做好，次次做好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明确目标，制定计划，写成清单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设定完成期限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分秒不浪费，工作日志法</a:t>
            </a:r>
          </a:p>
        </p:txBody>
      </p:sp>
      <p:sp>
        <p:nvSpPr>
          <p:cNvPr id="23" name="ïşḻïďê-Rectangle 22"/>
          <p:cNvSpPr/>
          <p:nvPr/>
        </p:nvSpPr>
        <p:spPr>
          <a:xfrm>
            <a:off x="8371840" y="3451860"/>
            <a:ext cx="2578100" cy="1403985"/>
          </a:xfrm>
          <a:prstGeom prst="rect">
            <a:avLst/>
          </a:prstGeom>
        </p:spPr>
        <p:txBody>
          <a:bodyPr wrap="none" lIns="120000" tIns="62400" rIns="120000" bIns="62400" anchor="b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每一分每一秒做最有生产率的事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用金钱换取时间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把重要的事情变成紧急的事情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要不断地行动</a:t>
            </a:r>
          </a:p>
          <a:p>
            <a:pPr lvl="0" algn="ctr" defTabSz="913765">
              <a:spcBef>
                <a:spcPct val="0"/>
              </a:spcBef>
              <a:defRPr/>
            </a:pPr>
            <a:endParaRPr lang="zh-CN" altLang="en-US" sz="1100" b="1">
              <a:solidFill>
                <a:srgbClr val="06020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100" b="1">
                <a:solidFill>
                  <a:srgbClr val="06020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遇事马上做，现在就做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79">
        <p14:switch dir="r"/>
      </p:transition>
    </mc:Choice>
    <mc:Fallback xmlns="">
      <p:transition spd="slow" advTm="24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2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383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赢得时间的锦囊妙计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sp>
        <p:nvSpPr>
          <p:cNvPr id="2" name="Freeform 49"/>
          <p:cNvSpPr/>
          <p:nvPr/>
        </p:nvSpPr>
        <p:spPr bwMode="auto">
          <a:xfrm>
            <a:off x="6609035" y="1560514"/>
            <a:ext cx="259200" cy="1296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533723"/>
          </a:soli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11454" y="1430914"/>
            <a:ext cx="3108960" cy="312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为重要任务或同类任务设立工作时间</a:t>
            </a:r>
          </a:p>
        </p:txBody>
      </p:sp>
      <p:sp>
        <p:nvSpPr>
          <p:cNvPr id="10" name="矩形 9"/>
          <p:cNvSpPr/>
          <p:nvPr/>
        </p:nvSpPr>
        <p:spPr>
          <a:xfrm>
            <a:off x="6911454" y="1923778"/>
            <a:ext cx="4524197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有针对性地回避，设立安静时间，随后进行回话</a:t>
            </a:r>
          </a:p>
        </p:txBody>
      </p:sp>
      <p:sp>
        <p:nvSpPr>
          <p:cNvPr id="11" name="矩形 10"/>
          <p:cNvSpPr/>
          <p:nvPr/>
        </p:nvSpPr>
        <p:spPr>
          <a:xfrm>
            <a:off x="6911454" y="2416642"/>
            <a:ext cx="3453253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在会议和个人约会中设立时间限制</a:t>
            </a:r>
          </a:p>
        </p:txBody>
      </p:sp>
      <p:sp>
        <p:nvSpPr>
          <p:cNvPr id="12" name="矩形 11"/>
          <p:cNvSpPr/>
          <p:nvPr/>
        </p:nvSpPr>
        <p:spPr>
          <a:xfrm>
            <a:off x="6911454" y="2909506"/>
            <a:ext cx="3453253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把优先权作为所有工作的基本原则</a:t>
            </a:r>
          </a:p>
        </p:txBody>
      </p:sp>
      <p:sp>
        <p:nvSpPr>
          <p:cNvPr id="13" name="矩形 12"/>
          <p:cNvSpPr/>
          <p:nvPr/>
        </p:nvSpPr>
        <p:spPr>
          <a:xfrm>
            <a:off x="6911454" y="3402370"/>
            <a:ext cx="3884141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尽可能久地做那些确实关键重要的工作</a:t>
            </a:r>
          </a:p>
        </p:txBody>
      </p:sp>
      <p:sp>
        <p:nvSpPr>
          <p:cNvPr id="14" name="矩形 13"/>
          <p:cNvSpPr/>
          <p:nvPr/>
        </p:nvSpPr>
        <p:spPr>
          <a:xfrm>
            <a:off x="6911454" y="3895234"/>
            <a:ext cx="3453253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充分利用委托授权完成服务性工作</a:t>
            </a:r>
          </a:p>
        </p:txBody>
      </p:sp>
      <p:sp>
        <p:nvSpPr>
          <p:cNvPr id="15" name="矩形 14"/>
          <p:cNvSpPr/>
          <p:nvPr/>
        </p:nvSpPr>
        <p:spPr>
          <a:xfrm>
            <a:off x="6911454" y="4388098"/>
            <a:ext cx="4925347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与自己商定完成</a:t>
            </a:r>
            <a:r>
              <a:rPr lang="en-US" altLang="zh-CN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类任务的期限（数量、日期、事件）</a:t>
            </a:r>
          </a:p>
        </p:txBody>
      </p:sp>
      <p:sp>
        <p:nvSpPr>
          <p:cNvPr id="16" name="矩形 15"/>
          <p:cNvSpPr/>
          <p:nvPr/>
        </p:nvSpPr>
        <p:spPr>
          <a:xfrm>
            <a:off x="6911454" y="4880962"/>
            <a:ext cx="1945148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尽量完成重点任务</a:t>
            </a:r>
          </a:p>
        </p:txBody>
      </p:sp>
      <p:sp>
        <p:nvSpPr>
          <p:cNvPr id="17" name="矩形 16"/>
          <p:cNvSpPr/>
          <p:nvPr/>
        </p:nvSpPr>
        <p:spPr>
          <a:xfrm>
            <a:off x="6911454" y="5373830"/>
            <a:ext cx="2194560" cy="312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按效率、有针对性地规划</a:t>
            </a:r>
          </a:p>
        </p:txBody>
      </p:sp>
      <p:sp>
        <p:nvSpPr>
          <p:cNvPr id="24" name="Freeform 49"/>
          <p:cNvSpPr/>
          <p:nvPr/>
        </p:nvSpPr>
        <p:spPr bwMode="auto">
          <a:xfrm>
            <a:off x="6609035" y="2049854"/>
            <a:ext cx="259200" cy="1296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7A4449"/>
          </a:soli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25" name="Freeform 49"/>
          <p:cNvSpPr/>
          <p:nvPr/>
        </p:nvSpPr>
        <p:spPr bwMode="auto">
          <a:xfrm>
            <a:off x="6609035" y="2539194"/>
            <a:ext cx="259200" cy="1296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D4A460"/>
          </a:soli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26" name="Freeform 49"/>
          <p:cNvSpPr/>
          <p:nvPr/>
        </p:nvSpPr>
        <p:spPr bwMode="auto">
          <a:xfrm>
            <a:off x="6609035" y="3028533"/>
            <a:ext cx="259200" cy="1296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533723"/>
          </a:soli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27" name="Freeform 49"/>
          <p:cNvSpPr/>
          <p:nvPr/>
        </p:nvSpPr>
        <p:spPr bwMode="auto">
          <a:xfrm>
            <a:off x="6609035" y="3517873"/>
            <a:ext cx="259200" cy="1296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7A4449"/>
          </a:soli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28" name="Freeform 49"/>
          <p:cNvSpPr/>
          <p:nvPr/>
        </p:nvSpPr>
        <p:spPr bwMode="auto">
          <a:xfrm>
            <a:off x="6609035" y="4007212"/>
            <a:ext cx="259200" cy="1296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D4A460"/>
          </a:soli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29" name="Freeform 49"/>
          <p:cNvSpPr/>
          <p:nvPr/>
        </p:nvSpPr>
        <p:spPr bwMode="auto">
          <a:xfrm>
            <a:off x="6609035" y="4496552"/>
            <a:ext cx="259200" cy="1296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533723"/>
          </a:soli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30" name="Freeform 49"/>
          <p:cNvSpPr/>
          <p:nvPr/>
        </p:nvSpPr>
        <p:spPr bwMode="auto">
          <a:xfrm>
            <a:off x="6609035" y="4985892"/>
            <a:ext cx="259200" cy="1296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7A4449"/>
          </a:soli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sp>
        <p:nvSpPr>
          <p:cNvPr id="31" name="Freeform 49"/>
          <p:cNvSpPr/>
          <p:nvPr/>
        </p:nvSpPr>
        <p:spPr bwMode="auto">
          <a:xfrm>
            <a:off x="6609035" y="5475229"/>
            <a:ext cx="259200" cy="129600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D4A460"/>
          </a:soli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图片 2" descr="8cd3fa217147bffe083fc0a8b5e3ce9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0330" y="-534670"/>
            <a:ext cx="6329045" cy="895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301">
        <p14:switch dir="r"/>
      </p:transition>
    </mc:Choice>
    <mc:Fallback xmlns="">
      <p:transition spd="slow" advTm="2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145" y="0"/>
            <a:ext cx="12193201" cy="6858000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 hasCustomPrompt="1"/>
          </p:nvPr>
        </p:nvSpPr>
        <p:spPr>
          <a:xfrm>
            <a:off x="1437640" y="2092325"/>
            <a:ext cx="4531995" cy="708025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dist"/>
            <a:r>
              <a:rPr lang="zh-CN" altLang="en-US" sz="400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时间管理降龙18掌</a:t>
            </a:r>
          </a:p>
        </p:txBody>
      </p:sp>
      <p:grpSp>
        <p:nvGrpSpPr>
          <p:cNvPr id="8" name="그룹 109"/>
          <p:cNvGrpSpPr/>
          <p:nvPr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9" name="직선 연결선 110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1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21"/>
          <p:cNvGrpSpPr/>
          <p:nvPr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12" name="직선 연결선 122"/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3"/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24"/>
          <p:cNvGrpSpPr/>
          <p:nvPr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15" name="직선 연결선 125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26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27"/>
          <p:cNvGrpSpPr/>
          <p:nvPr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18" name="직선 연결선 128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29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텍스트 개체 틀 219"/>
          <p:cNvSpPr txBox="1"/>
          <p:nvPr/>
        </p:nvSpPr>
        <p:spPr>
          <a:xfrm>
            <a:off x="1407790" y="1282700"/>
            <a:ext cx="12639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lang="ko-KR" altLang="en-US" sz="6600" b="1" kern="1200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200150" y="3342375"/>
            <a:ext cx="8314399" cy="890257"/>
            <a:chOff x="1200150" y="3342375"/>
            <a:chExt cx="8314399" cy="890257"/>
          </a:xfrm>
        </p:grpSpPr>
        <p:grpSp>
          <p:nvGrpSpPr>
            <p:cNvPr id="5" name="그룹 130"/>
            <p:cNvGrpSpPr/>
            <p:nvPr/>
          </p:nvGrpSpPr>
          <p:grpSpPr>
            <a:xfrm>
              <a:off x="1200150" y="3452121"/>
              <a:ext cx="8314399" cy="780511"/>
              <a:chOff x="103817" y="4082780"/>
              <a:chExt cx="8102339" cy="624796"/>
            </a:xfrm>
          </p:grpSpPr>
          <p:cxnSp>
            <p:nvCxnSpPr>
              <p:cNvPr id="6" name="직선 연결선 98"/>
              <p:cNvCxnSpPr>
                <a:endCxn id="21" idx="2"/>
              </p:cNvCxnSpPr>
              <p:nvPr userDrawn="1"/>
            </p:nvCxnSpPr>
            <p:spPr>
              <a:xfrm>
                <a:off x="103817" y="4084739"/>
                <a:ext cx="7085786" cy="0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99"/>
              <p:cNvCxnSpPr/>
              <p:nvPr userDrawn="1"/>
            </p:nvCxnSpPr>
            <p:spPr>
              <a:xfrm>
                <a:off x="7311000" y="4082780"/>
                <a:ext cx="895156" cy="624796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54"/>
            <p:cNvSpPr/>
            <p:nvPr/>
          </p:nvSpPr>
          <p:spPr>
            <a:xfrm>
              <a:off x="8471390" y="3342375"/>
              <a:ext cx="224389" cy="224389"/>
            </a:xfrm>
            <a:prstGeom prst="ellipse">
              <a:avLst/>
            </a:prstGeom>
            <a:solidFill>
              <a:srgbClr val="D4B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32344" y="3198344"/>
              <a:ext cx="7441231" cy="7441231"/>
              <a:chOff x="8532344" y="3198344"/>
              <a:chExt cx="7441231" cy="7441231"/>
            </a:xfrm>
          </p:grpSpPr>
          <p:sp>
            <p:nvSpPr>
              <p:cNvPr id="27" name="막힌 원호 213"/>
              <p:cNvSpPr/>
              <p:nvPr userDrawn="1"/>
            </p:nvSpPr>
            <p:spPr>
              <a:xfrm rot="16200000">
                <a:off x="8614591" y="3280591"/>
                <a:ext cx="7273986" cy="7273986"/>
              </a:xfrm>
              <a:prstGeom prst="blockArc">
                <a:avLst>
                  <a:gd name="adj1" fmla="val 16192146"/>
                  <a:gd name="adj2" fmla="val 18663270"/>
                  <a:gd name="adj3" fmla="val 844"/>
                </a:avLst>
              </a:prstGeom>
              <a:solidFill>
                <a:srgbClr val="D4B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8532344" y="3198344"/>
                <a:ext cx="7441231" cy="7441231"/>
                <a:chOff x="8532344" y="3198344"/>
                <a:chExt cx="7441231" cy="7441231"/>
              </a:xfrm>
            </p:grpSpPr>
            <p:grpSp>
              <p:nvGrpSpPr>
                <p:cNvPr id="23" name="그룹 208"/>
                <p:cNvGrpSpPr/>
                <p:nvPr userDrawn="1"/>
              </p:nvGrpSpPr>
              <p:grpSpPr>
                <a:xfrm>
                  <a:off x="9783766" y="4424953"/>
                  <a:ext cx="4816032" cy="4816032"/>
                  <a:chOff x="2531984" y="1388984"/>
                  <a:chExt cx="4080032" cy="4080032"/>
                </a:xfrm>
              </p:grpSpPr>
              <p:sp>
                <p:nvSpPr>
                  <p:cNvPr id="39" name="타원 205"/>
                  <p:cNvSpPr/>
                  <p:nvPr userDrawn="1"/>
                </p:nvSpPr>
                <p:spPr>
                  <a:xfrm>
                    <a:off x="2531984" y="1388984"/>
                    <a:ext cx="4080032" cy="408003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" name="타원 206"/>
                  <p:cNvSpPr/>
                  <p:nvPr userDrawn="1"/>
                </p:nvSpPr>
                <p:spPr>
                  <a:xfrm>
                    <a:off x="3101290" y="1958290"/>
                    <a:ext cx="2941420" cy="294142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" name="타원 207"/>
                  <p:cNvSpPr/>
                  <p:nvPr userDrawn="1"/>
                </p:nvSpPr>
                <p:spPr>
                  <a:xfrm>
                    <a:off x="4214896" y="3071896"/>
                    <a:ext cx="714208" cy="71420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4" name="막힌 원호 210"/>
                <p:cNvSpPr/>
                <p:nvPr userDrawn="1"/>
              </p:nvSpPr>
              <p:spPr>
                <a:xfrm rot="16200000">
                  <a:off x="8919975" y="3585975"/>
                  <a:ext cx="6543615" cy="6543615"/>
                </a:xfrm>
                <a:prstGeom prst="blockArc">
                  <a:avLst>
                    <a:gd name="adj1" fmla="val 16189032"/>
                    <a:gd name="adj2" fmla="val 21599997"/>
                    <a:gd name="adj3" fmla="val 379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solidFill>
                    <a:srgbClr val="B98C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막힌 원호 211"/>
                <p:cNvSpPr/>
                <p:nvPr userDrawn="1"/>
              </p:nvSpPr>
              <p:spPr>
                <a:xfrm rot="16200000">
                  <a:off x="9109022" y="3660198"/>
                  <a:ext cx="6142556" cy="6142556"/>
                </a:xfrm>
                <a:prstGeom prst="blockArc">
                  <a:avLst>
                    <a:gd name="adj1" fmla="val 19640490"/>
                    <a:gd name="adj2" fmla="val 28020"/>
                    <a:gd name="adj3" fmla="val 6947"/>
                  </a:avLst>
                </a:prstGeom>
                <a:solidFill>
                  <a:srgbClr val="D4B57C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막힌 원호 212"/>
                <p:cNvSpPr/>
                <p:nvPr userDrawn="1"/>
              </p:nvSpPr>
              <p:spPr>
                <a:xfrm rot="13048670">
                  <a:off x="8992476" y="3654652"/>
                  <a:ext cx="6398613" cy="6398613"/>
                </a:xfrm>
                <a:prstGeom prst="blockArc">
                  <a:avLst>
                    <a:gd name="adj1" fmla="val 19640490"/>
                    <a:gd name="adj2" fmla="val 110506"/>
                    <a:gd name="adj3" fmla="val 997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막힌 원호 214"/>
                <p:cNvSpPr/>
                <p:nvPr userDrawn="1"/>
              </p:nvSpPr>
              <p:spPr>
                <a:xfrm rot="16200000">
                  <a:off x="8762729" y="3428729"/>
                  <a:ext cx="6972757" cy="6972757"/>
                </a:xfrm>
                <a:prstGeom prst="blockArc">
                  <a:avLst>
                    <a:gd name="adj1" fmla="val 17301396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막힌 원호 215"/>
                <p:cNvSpPr/>
                <p:nvPr userDrawn="1"/>
              </p:nvSpPr>
              <p:spPr>
                <a:xfrm rot="16200000">
                  <a:off x="8532344" y="3198344"/>
                  <a:ext cx="7441231" cy="7441231"/>
                </a:xfrm>
                <a:prstGeom prst="blockArc">
                  <a:avLst>
                    <a:gd name="adj1" fmla="val 18139679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31" name="Group 4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063345" y="4581066"/>
                  <a:ext cx="2147176" cy="2302951"/>
                  <a:chOff x="4750" y="3240"/>
                  <a:chExt cx="1020" cy="1094"/>
                </a:xfrm>
              </p:grpSpPr>
              <p:sp>
                <p:nvSpPr>
                  <p:cNvPr id="33" name="Freeform 5"/>
                  <p:cNvSpPr/>
                  <p:nvPr userDrawn="1"/>
                </p:nvSpPr>
                <p:spPr bwMode="auto">
                  <a:xfrm>
                    <a:off x="5318" y="3286"/>
                    <a:ext cx="289" cy="379"/>
                  </a:xfrm>
                  <a:custGeom>
                    <a:avLst/>
                    <a:gdLst>
                      <a:gd name="T0" fmla="*/ 170 w 170"/>
                      <a:gd name="T1" fmla="*/ 193 h 223"/>
                      <a:gd name="T2" fmla="*/ 118 w 170"/>
                      <a:gd name="T3" fmla="*/ 0 h 223"/>
                      <a:gd name="T4" fmla="*/ 0 w 170"/>
                      <a:gd name="T5" fmla="*/ 50 h 223"/>
                      <a:gd name="T6" fmla="*/ 100 w 170"/>
                      <a:gd name="T7" fmla="*/ 223 h 223"/>
                      <a:gd name="T8" fmla="*/ 170 w 170"/>
                      <a:gd name="T9" fmla="*/ 193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223">
                        <a:moveTo>
                          <a:pt x="170" y="193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77" y="13"/>
                          <a:pt x="37" y="30"/>
                          <a:pt x="0" y="50"/>
                        </a:cubicBezTo>
                        <a:cubicBezTo>
                          <a:pt x="100" y="223"/>
                          <a:pt x="100" y="223"/>
                          <a:pt x="100" y="223"/>
                        </a:cubicBezTo>
                        <a:cubicBezTo>
                          <a:pt x="122" y="211"/>
                          <a:pt x="145" y="201"/>
                          <a:pt x="170" y="19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4" name="Freeform 6"/>
                  <p:cNvSpPr/>
                  <p:nvPr userDrawn="1"/>
                </p:nvSpPr>
                <p:spPr bwMode="auto">
                  <a:xfrm>
                    <a:off x="5585" y="3240"/>
                    <a:ext cx="185" cy="356"/>
                  </a:xfrm>
                  <a:custGeom>
                    <a:avLst/>
                    <a:gdLst>
                      <a:gd name="T0" fmla="*/ 109 w 109"/>
                      <a:gd name="T1" fmla="*/ 200 h 209"/>
                      <a:gd name="T2" fmla="*/ 109 w 109"/>
                      <a:gd name="T3" fmla="*/ 0 h 209"/>
                      <a:gd name="T4" fmla="*/ 0 w 109"/>
                      <a:gd name="T5" fmla="*/ 17 h 209"/>
                      <a:gd name="T6" fmla="*/ 51 w 109"/>
                      <a:gd name="T7" fmla="*/ 209 h 209"/>
                      <a:gd name="T8" fmla="*/ 109 w 109"/>
                      <a:gd name="T9" fmla="*/ 20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209">
                        <a:moveTo>
                          <a:pt x="109" y="200"/>
                        </a:move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72" y="3"/>
                          <a:pt x="35" y="8"/>
                          <a:pt x="0" y="17"/>
                        </a:cubicBezTo>
                        <a:cubicBezTo>
                          <a:pt x="51" y="209"/>
                          <a:pt x="51" y="209"/>
                          <a:pt x="51" y="209"/>
                        </a:cubicBezTo>
                        <a:cubicBezTo>
                          <a:pt x="70" y="205"/>
                          <a:pt x="89" y="202"/>
                          <a:pt x="109" y="2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" name="Freeform 7"/>
                  <p:cNvSpPr/>
                  <p:nvPr userDrawn="1"/>
                </p:nvSpPr>
                <p:spPr bwMode="auto">
                  <a:xfrm>
                    <a:off x="5089" y="3405"/>
                    <a:ext cx="340" cy="374"/>
                  </a:xfrm>
                  <a:custGeom>
                    <a:avLst/>
                    <a:gdLst>
                      <a:gd name="T0" fmla="*/ 200 w 200"/>
                      <a:gd name="T1" fmla="*/ 173 h 220"/>
                      <a:gd name="T2" fmla="*/ 101 w 200"/>
                      <a:gd name="T3" fmla="*/ 0 h 220"/>
                      <a:gd name="T4" fmla="*/ 0 w 200"/>
                      <a:gd name="T5" fmla="*/ 79 h 220"/>
                      <a:gd name="T6" fmla="*/ 141 w 200"/>
                      <a:gd name="T7" fmla="*/ 220 h 220"/>
                      <a:gd name="T8" fmla="*/ 200 w 200"/>
                      <a:gd name="T9" fmla="*/ 173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20">
                        <a:moveTo>
                          <a:pt x="200" y="173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64" y="23"/>
                          <a:pt x="30" y="50"/>
                          <a:pt x="0" y="79"/>
                        </a:cubicBezTo>
                        <a:cubicBezTo>
                          <a:pt x="141" y="220"/>
                          <a:pt x="141" y="220"/>
                          <a:pt x="141" y="220"/>
                        </a:cubicBezTo>
                        <a:cubicBezTo>
                          <a:pt x="159" y="203"/>
                          <a:pt x="179" y="187"/>
                          <a:pt x="200" y="17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" name="Freeform 8"/>
                  <p:cNvSpPr/>
                  <p:nvPr userDrawn="1"/>
                </p:nvSpPr>
                <p:spPr bwMode="auto">
                  <a:xfrm>
                    <a:off x="4910" y="3587"/>
                    <a:ext cx="371" cy="344"/>
                  </a:xfrm>
                  <a:custGeom>
                    <a:avLst/>
                    <a:gdLst>
                      <a:gd name="T0" fmla="*/ 218 w 218"/>
                      <a:gd name="T1" fmla="*/ 142 h 202"/>
                      <a:gd name="T2" fmla="*/ 77 w 218"/>
                      <a:gd name="T3" fmla="*/ 0 h 202"/>
                      <a:gd name="T4" fmla="*/ 0 w 218"/>
                      <a:gd name="T5" fmla="*/ 102 h 202"/>
                      <a:gd name="T6" fmla="*/ 172 w 218"/>
                      <a:gd name="T7" fmla="*/ 202 h 202"/>
                      <a:gd name="T8" fmla="*/ 218 w 218"/>
                      <a:gd name="T9" fmla="*/ 14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" h="202">
                        <a:moveTo>
                          <a:pt x="218" y="142"/>
                        </a:move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48" y="32"/>
                          <a:pt x="22" y="66"/>
                          <a:pt x="0" y="102"/>
                        </a:cubicBezTo>
                        <a:cubicBezTo>
                          <a:pt x="172" y="202"/>
                          <a:pt x="172" y="202"/>
                          <a:pt x="172" y="202"/>
                        </a:cubicBezTo>
                        <a:cubicBezTo>
                          <a:pt x="186" y="180"/>
                          <a:pt x="201" y="160"/>
                          <a:pt x="218" y="142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6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" name="Freeform 9"/>
                  <p:cNvSpPr/>
                  <p:nvPr userDrawn="1"/>
                </p:nvSpPr>
                <p:spPr bwMode="auto">
                  <a:xfrm>
                    <a:off x="4794" y="3820"/>
                    <a:ext cx="376" cy="289"/>
                  </a:xfrm>
                  <a:custGeom>
                    <a:avLst/>
                    <a:gdLst>
                      <a:gd name="T0" fmla="*/ 221 w 221"/>
                      <a:gd name="T1" fmla="*/ 100 h 170"/>
                      <a:gd name="T2" fmla="*/ 48 w 221"/>
                      <a:gd name="T3" fmla="*/ 0 h 170"/>
                      <a:gd name="T4" fmla="*/ 0 w 221"/>
                      <a:gd name="T5" fmla="*/ 118 h 170"/>
                      <a:gd name="T6" fmla="*/ 192 w 221"/>
                      <a:gd name="T7" fmla="*/ 170 h 170"/>
                      <a:gd name="T8" fmla="*/ 221 w 221"/>
                      <a:gd name="T9" fmla="*/ 10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70">
                        <a:moveTo>
                          <a:pt x="221" y="100"/>
                        </a:move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28" y="37"/>
                          <a:pt x="12" y="77"/>
                          <a:pt x="0" y="118"/>
                        </a:cubicBezTo>
                        <a:cubicBezTo>
                          <a:pt x="192" y="170"/>
                          <a:pt x="192" y="170"/>
                          <a:pt x="192" y="170"/>
                        </a:cubicBezTo>
                        <a:cubicBezTo>
                          <a:pt x="200" y="145"/>
                          <a:pt x="209" y="122"/>
                          <a:pt x="221" y="1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8" name="Freeform 10"/>
                  <p:cNvSpPr/>
                  <p:nvPr userDrawn="1"/>
                </p:nvSpPr>
                <p:spPr bwMode="auto">
                  <a:xfrm>
                    <a:off x="4750" y="4087"/>
                    <a:ext cx="356" cy="247"/>
                  </a:xfrm>
                  <a:custGeom>
                    <a:avLst/>
                    <a:gdLst>
                      <a:gd name="T0" fmla="*/ 199 w 209"/>
                      <a:gd name="T1" fmla="*/ 141 h 145"/>
                      <a:gd name="T2" fmla="*/ 209 w 209"/>
                      <a:gd name="T3" fmla="*/ 51 h 145"/>
                      <a:gd name="T4" fmla="*/ 16 w 209"/>
                      <a:gd name="T5" fmla="*/ 0 h 145"/>
                      <a:gd name="T6" fmla="*/ 0 w 209"/>
                      <a:gd name="T7" fmla="*/ 141 h 145"/>
                      <a:gd name="T8" fmla="*/ 0 w 209"/>
                      <a:gd name="T9" fmla="*/ 145 h 145"/>
                      <a:gd name="T10" fmla="*/ 199 w 209"/>
                      <a:gd name="T11" fmla="*/ 145 h 145"/>
                      <a:gd name="T12" fmla="*/ 199 w 209"/>
                      <a:gd name="T13" fmla="*/ 14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145">
                        <a:moveTo>
                          <a:pt x="199" y="141"/>
                        </a:moveTo>
                        <a:cubicBezTo>
                          <a:pt x="199" y="110"/>
                          <a:pt x="203" y="80"/>
                          <a:pt x="209" y="51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5" y="45"/>
                          <a:pt x="0" y="92"/>
                          <a:pt x="0" y="141"/>
                        </a:cubicBezTo>
                        <a:cubicBezTo>
                          <a:pt x="0" y="142"/>
                          <a:pt x="0" y="144"/>
                          <a:pt x="0" y="145"/>
                        </a:cubicBezTo>
                        <a:cubicBezTo>
                          <a:pt x="199" y="145"/>
                          <a:pt x="199" y="145"/>
                          <a:pt x="199" y="145"/>
                        </a:cubicBezTo>
                        <a:cubicBezTo>
                          <a:pt x="199" y="144"/>
                          <a:pt x="199" y="142"/>
                          <a:pt x="199" y="141"/>
                        </a:cubicBezTo>
                        <a:close/>
                      </a:path>
                    </a:pathLst>
                  </a:custGeom>
                  <a:solidFill>
                    <a:srgbClr val="D4B5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2" name="막힌 원호 213"/>
                <p:cNvSpPr/>
                <p:nvPr userDrawn="1"/>
              </p:nvSpPr>
              <p:spPr>
                <a:xfrm rot="16200000">
                  <a:off x="10893147" y="5539113"/>
                  <a:ext cx="2637337" cy="2637337"/>
                </a:xfrm>
                <a:prstGeom prst="blockArc">
                  <a:avLst>
                    <a:gd name="adj1" fmla="val 16192146"/>
                    <a:gd name="adj2" fmla="val 21535744"/>
                    <a:gd name="adj3" fmla="val 4948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0" name="막힌 원호 210"/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B98C5E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44989" y="3632467"/>
            <a:ext cx="2873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51">
        <p14:switch dir="r"/>
      </p:transition>
    </mc:Choice>
    <mc:Fallback xmlns="">
      <p:transition spd="slow" advTm="16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11023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时间管理降龙18掌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sp>
        <p:nvSpPr>
          <p:cNvPr id="2" name="Freeform 142"/>
          <p:cNvSpPr/>
          <p:nvPr/>
        </p:nvSpPr>
        <p:spPr bwMode="auto">
          <a:xfrm>
            <a:off x="5994581" y="4638099"/>
            <a:ext cx="1300656" cy="1168705"/>
          </a:xfrm>
          <a:custGeom>
            <a:avLst/>
            <a:gdLst/>
            <a:ahLst/>
            <a:cxnLst>
              <a:cxn ang="0">
                <a:pos x="63" y="22"/>
              </a:cxn>
              <a:cxn ang="0">
                <a:pos x="45" y="40"/>
              </a:cxn>
              <a:cxn ang="0">
                <a:pos x="43" y="41"/>
              </a:cxn>
              <a:cxn ang="0">
                <a:pos x="41" y="38"/>
              </a:cxn>
              <a:cxn ang="0">
                <a:pos x="41" y="29"/>
              </a:cxn>
              <a:cxn ang="0">
                <a:pos x="33" y="29"/>
              </a:cxn>
              <a:cxn ang="0">
                <a:pos x="7" y="49"/>
              </a:cxn>
              <a:cxn ang="0">
                <a:pos x="8" y="54"/>
              </a:cxn>
              <a:cxn ang="0">
                <a:pos x="8" y="56"/>
              </a:cxn>
              <a:cxn ang="0">
                <a:pos x="7" y="57"/>
              </a:cxn>
              <a:cxn ang="0">
                <a:pos x="6" y="56"/>
              </a:cxn>
              <a:cxn ang="0">
                <a:pos x="4" y="53"/>
              </a:cxn>
              <a:cxn ang="0">
                <a:pos x="0" y="37"/>
              </a:cxn>
              <a:cxn ang="0">
                <a:pos x="2" y="25"/>
              </a:cxn>
              <a:cxn ang="0">
                <a:pos x="33" y="11"/>
              </a:cxn>
              <a:cxn ang="0">
                <a:pos x="41" y="11"/>
              </a:cxn>
              <a:cxn ang="0">
                <a:pos x="41" y="2"/>
              </a:cxn>
              <a:cxn ang="0">
                <a:pos x="43" y="0"/>
              </a:cxn>
              <a:cxn ang="0">
                <a:pos x="45" y="0"/>
              </a:cxn>
              <a:cxn ang="0">
                <a:pos x="63" y="19"/>
              </a:cxn>
              <a:cxn ang="0">
                <a:pos x="64" y="20"/>
              </a:cxn>
              <a:cxn ang="0">
                <a:pos x="63" y="22"/>
              </a:cxn>
            </a:cxnLst>
            <a:rect l="0" t="0" r="r" b="b"/>
            <a:pathLst>
              <a:path w="64" h="57">
                <a:moveTo>
                  <a:pt x="63" y="22"/>
                </a:moveTo>
                <a:cubicBezTo>
                  <a:pt x="45" y="40"/>
                  <a:pt x="45" y="40"/>
                  <a:pt x="45" y="40"/>
                </a:cubicBezTo>
                <a:cubicBezTo>
                  <a:pt x="44" y="41"/>
                  <a:pt x="44" y="41"/>
                  <a:pt x="43" y="41"/>
                </a:cubicBezTo>
                <a:cubicBezTo>
                  <a:pt x="42" y="41"/>
                  <a:pt x="41" y="40"/>
                  <a:pt x="41" y="38"/>
                </a:cubicBezTo>
                <a:cubicBezTo>
                  <a:pt x="41" y="29"/>
                  <a:pt x="41" y="29"/>
                  <a:pt x="41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18" y="29"/>
                  <a:pt x="7" y="32"/>
                  <a:pt x="7" y="49"/>
                </a:cubicBezTo>
                <a:cubicBezTo>
                  <a:pt x="7" y="51"/>
                  <a:pt x="7" y="52"/>
                  <a:pt x="8" y="54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7"/>
                  <a:pt x="6" y="57"/>
                  <a:pt x="6" y="56"/>
                </a:cubicBezTo>
                <a:cubicBezTo>
                  <a:pt x="5" y="55"/>
                  <a:pt x="5" y="54"/>
                  <a:pt x="4" y="53"/>
                </a:cubicBezTo>
                <a:cubicBezTo>
                  <a:pt x="2" y="49"/>
                  <a:pt x="0" y="42"/>
                  <a:pt x="0" y="37"/>
                </a:cubicBezTo>
                <a:cubicBezTo>
                  <a:pt x="0" y="33"/>
                  <a:pt x="0" y="29"/>
                  <a:pt x="2" y="25"/>
                </a:cubicBezTo>
                <a:cubicBezTo>
                  <a:pt x="7" y="13"/>
                  <a:pt x="21" y="11"/>
                  <a:pt x="3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4" y="20"/>
                  <a:pt x="64" y="20"/>
                </a:cubicBezTo>
                <a:cubicBezTo>
                  <a:pt x="64" y="21"/>
                  <a:pt x="63" y="21"/>
                  <a:pt x="63" y="22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solidFill>
                <a:srgbClr val="0602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Freeform 142"/>
          <p:cNvSpPr/>
          <p:nvPr/>
        </p:nvSpPr>
        <p:spPr bwMode="auto">
          <a:xfrm flipH="1">
            <a:off x="4714047" y="4292461"/>
            <a:ext cx="1300656" cy="1168705"/>
          </a:xfrm>
          <a:custGeom>
            <a:avLst/>
            <a:gdLst/>
            <a:ahLst/>
            <a:cxnLst>
              <a:cxn ang="0">
                <a:pos x="63" y="22"/>
              </a:cxn>
              <a:cxn ang="0">
                <a:pos x="45" y="40"/>
              </a:cxn>
              <a:cxn ang="0">
                <a:pos x="43" y="41"/>
              </a:cxn>
              <a:cxn ang="0">
                <a:pos x="41" y="38"/>
              </a:cxn>
              <a:cxn ang="0">
                <a:pos x="41" y="29"/>
              </a:cxn>
              <a:cxn ang="0">
                <a:pos x="33" y="29"/>
              </a:cxn>
              <a:cxn ang="0">
                <a:pos x="7" y="49"/>
              </a:cxn>
              <a:cxn ang="0">
                <a:pos x="8" y="54"/>
              </a:cxn>
              <a:cxn ang="0">
                <a:pos x="8" y="56"/>
              </a:cxn>
              <a:cxn ang="0">
                <a:pos x="7" y="57"/>
              </a:cxn>
              <a:cxn ang="0">
                <a:pos x="6" y="56"/>
              </a:cxn>
              <a:cxn ang="0">
                <a:pos x="4" y="53"/>
              </a:cxn>
              <a:cxn ang="0">
                <a:pos x="0" y="37"/>
              </a:cxn>
              <a:cxn ang="0">
                <a:pos x="2" y="25"/>
              </a:cxn>
              <a:cxn ang="0">
                <a:pos x="33" y="11"/>
              </a:cxn>
              <a:cxn ang="0">
                <a:pos x="41" y="11"/>
              </a:cxn>
              <a:cxn ang="0">
                <a:pos x="41" y="2"/>
              </a:cxn>
              <a:cxn ang="0">
                <a:pos x="43" y="0"/>
              </a:cxn>
              <a:cxn ang="0">
                <a:pos x="45" y="0"/>
              </a:cxn>
              <a:cxn ang="0">
                <a:pos x="63" y="19"/>
              </a:cxn>
              <a:cxn ang="0">
                <a:pos x="64" y="20"/>
              </a:cxn>
              <a:cxn ang="0">
                <a:pos x="63" y="22"/>
              </a:cxn>
            </a:cxnLst>
            <a:rect l="0" t="0" r="r" b="b"/>
            <a:pathLst>
              <a:path w="64" h="57">
                <a:moveTo>
                  <a:pt x="63" y="22"/>
                </a:moveTo>
                <a:cubicBezTo>
                  <a:pt x="45" y="40"/>
                  <a:pt x="45" y="40"/>
                  <a:pt x="45" y="40"/>
                </a:cubicBezTo>
                <a:cubicBezTo>
                  <a:pt x="44" y="41"/>
                  <a:pt x="44" y="41"/>
                  <a:pt x="43" y="41"/>
                </a:cubicBezTo>
                <a:cubicBezTo>
                  <a:pt x="42" y="41"/>
                  <a:pt x="41" y="40"/>
                  <a:pt x="41" y="38"/>
                </a:cubicBezTo>
                <a:cubicBezTo>
                  <a:pt x="41" y="29"/>
                  <a:pt x="41" y="29"/>
                  <a:pt x="41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18" y="29"/>
                  <a:pt x="7" y="32"/>
                  <a:pt x="7" y="49"/>
                </a:cubicBezTo>
                <a:cubicBezTo>
                  <a:pt x="7" y="51"/>
                  <a:pt x="7" y="52"/>
                  <a:pt x="8" y="54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7"/>
                  <a:pt x="6" y="57"/>
                  <a:pt x="6" y="56"/>
                </a:cubicBezTo>
                <a:cubicBezTo>
                  <a:pt x="5" y="55"/>
                  <a:pt x="5" y="54"/>
                  <a:pt x="4" y="53"/>
                </a:cubicBezTo>
                <a:cubicBezTo>
                  <a:pt x="2" y="49"/>
                  <a:pt x="0" y="42"/>
                  <a:pt x="0" y="37"/>
                </a:cubicBezTo>
                <a:cubicBezTo>
                  <a:pt x="0" y="33"/>
                  <a:pt x="0" y="29"/>
                  <a:pt x="2" y="25"/>
                </a:cubicBezTo>
                <a:cubicBezTo>
                  <a:pt x="7" y="13"/>
                  <a:pt x="21" y="11"/>
                  <a:pt x="3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4" y="20"/>
                  <a:pt x="64" y="20"/>
                </a:cubicBezTo>
                <a:cubicBezTo>
                  <a:pt x="64" y="21"/>
                  <a:pt x="63" y="21"/>
                  <a:pt x="63" y="22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solidFill>
                <a:srgbClr val="0602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142"/>
          <p:cNvSpPr/>
          <p:nvPr/>
        </p:nvSpPr>
        <p:spPr bwMode="auto">
          <a:xfrm>
            <a:off x="5994581" y="3535289"/>
            <a:ext cx="1300656" cy="1168705"/>
          </a:xfrm>
          <a:custGeom>
            <a:avLst/>
            <a:gdLst/>
            <a:ahLst/>
            <a:cxnLst>
              <a:cxn ang="0">
                <a:pos x="63" y="22"/>
              </a:cxn>
              <a:cxn ang="0">
                <a:pos x="45" y="40"/>
              </a:cxn>
              <a:cxn ang="0">
                <a:pos x="43" y="41"/>
              </a:cxn>
              <a:cxn ang="0">
                <a:pos x="41" y="38"/>
              </a:cxn>
              <a:cxn ang="0">
                <a:pos x="41" y="29"/>
              </a:cxn>
              <a:cxn ang="0">
                <a:pos x="33" y="29"/>
              </a:cxn>
              <a:cxn ang="0">
                <a:pos x="7" y="49"/>
              </a:cxn>
              <a:cxn ang="0">
                <a:pos x="8" y="54"/>
              </a:cxn>
              <a:cxn ang="0">
                <a:pos x="8" y="56"/>
              </a:cxn>
              <a:cxn ang="0">
                <a:pos x="7" y="57"/>
              </a:cxn>
              <a:cxn ang="0">
                <a:pos x="6" y="56"/>
              </a:cxn>
              <a:cxn ang="0">
                <a:pos x="4" y="53"/>
              </a:cxn>
              <a:cxn ang="0">
                <a:pos x="0" y="37"/>
              </a:cxn>
              <a:cxn ang="0">
                <a:pos x="2" y="25"/>
              </a:cxn>
              <a:cxn ang="0">
                <a:pos x="33" y="11"/>
              </a:cxn>
              <a:cxn ang="0">
                <a:pos x="41" y="11"/>
              </a:cxn>
              <a:cxn ang="0">
                <a:pos x="41" y="2"/>
              </a:cxn>
              <a:cxn ang="0">
                <a:pos x="43" y="0"/>
              </a:cxn>
              <a:cxn ang="0">
                <a:pos x="45" y="0"/>
              </a:cxn>
              <a:cxn ang="0">
                <a:pos x="63" y="19"/>
              </a:cxn>
              <a:cxn ang="0">
                <a:pos x="64" y="20"/>
              </a:cxn>
              <a:cxn ang="0">
                <a:pos x="63" y="22"/>
              </a:cxn>
            </a:cxnLst>
            <a:rect l="0" t="0" r="r" b="b"/>
            <a:pathLst>
              <a:path w="64" h="57">
                <a:moveTo>
                  <a:pt x="63" y="22"/>
                </a:moveTo>
                <a:cubicBezTo>
                  <a:pt x="45" y="40"/>
                  <a:pt x="45" y="40"/>
                  <a:pt x="45" y="40"/>
                </a:cubicBezTo>
                <a:cubicBezTo>
                  <a:pt x="44" y="41"/>
                  <a:pt x="44" y="41"/>
                  <a:pt x="43" y="41"/>
                </a:cubicBezTo>
                <a:cubicBezTo>
                  <a:pt x="42" y="41"/>
                  <a:pt x="41" y="40"/>
                  <a:pt x="41" y="38"/>
                </a:cubicBezTo>
                <a:cubicBezTo>
                  <a:pt x="41" y="29"/>
                  <a:pt x="41" y="29"/>
                  <a:pt x="41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18" y="29"/>
                  <a:pt x="7" y="32"/>
                  <a:pt x="7" y="49"/>
                </a:cubicBezTo>
                <a:cubicBezTo>
                  <a:pt x="7" y="51"/>
                  <a:pt x="7" y="52"/>
                  <a:pt x="8" y="54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7"/>
                  <a:pt x="6" y="57"/>
                  <a:pt x="6" y="56"/>
                </a:cubicBezTo>
                <a:cubicBezTo>
                  <a:pt x="5" y="55"/>
                  <a:pt x="5" y="54"/>
                  <a:pt x="4" y="53"/>
                </a:cubicBezTo>
                <a:cubicBezTo>
                  <a:pt x="2" y="49"/>
                  <a:pt x="0" y="42"/>
                  <a:pt x="0" y="37"/>
                </a:cubicBezTo>
                <a:cubicBezTo>
                  <a:pt x="0" y="33"/>
                  <a:pt x="0" y="29"/>
                  <a:pt x="2" y="25"/>
                </a:cubicBezTo>
                <a:cubicBezTo>
                  <a:pt x="7" y="13"/>
                  <a:pt x="21" y="11"/>
                  <a:pt x="3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4" y="20"/>
                  <a:pt x="64" y="20"/>
                </a:cubicBezTo>
                <a:cubicBezTo>
                  <a:pt x="64" y="21"/>
                  <a:pt x="63" y="21"/>
                  <a:pt x="63" y="22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solidFill>
                <a:srgbClr val="0602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142"/>
          <p:cNvSpPr/>
          <p:nvPr/>
        </p:nvSpPr>
        <p:spPr bwMode="auto">
          <a:xfrm flipH="1">
            <a:off x="4780335" y="2996317"/>
            <a:ext cx="1300656" cy="1168705"/>
          </a:xfrm>
          <a:custGeom>
            <a:avLst/>
            <a:gdLst/>
            <a:ahLst/>
            <a:cxnLst>
              <a:cxn ang="0">
                <a:pos x="63" y="22"/>
              </a:cxn>
              <a:cxn ang="0">
                <a:pos x="45" y="40"/>
              </a:cxn>
              <a:cxn ang="0">
                <a:pos x="43" y="41"/>
              </a:cxn>
              <a:cxn ang="0">
                <a:pos x="41" y="38"/>
              </a:cxn>
              <a:cxn ang="0">
                <a:pos x="41" y="29"/>
              </a:cxn>
              <a:cxn ang="0">
                <a:pos x="33" y="29"/>
              </a:cxn>
              <a:cxn ang="0">
                <a:pos x="7" y="49"/>
              </a:cxn>
              <a:cxn ang="0">
                <a:pos x="8" y="54"/>
              </a:cxn>
              <a:cxn ang="0">
                <a:pos x="8" y="56"/>
              </a:cxn>
              <a:cxn ang="0">
                <a:pos x="7" y="57"/>
              </a:cxn>
              <a:cxn ang="0">
                <a:pos x="6" y="56"/>
              </a:cxn>
              <a:cxn ang="0">
                <a:pos x="4" y="53"/>
              </a:cxn>
              <a:cxn ang="0">
                <a:pos x="0" y="37"/>
              </a:cxn>
              <a:cxn ang="0">
                <a:pos x="2" y="25"/>
              </a:cxn>
              <a:cxn ang="0">
                <a:pos x="33" y="11"/>
              </a:cxn>
              <a:cxn ang="0">
                <a:pos x="41" y="11"/>
              </a:cxn>
              <a:cxn ang="0">
                <a:pos x="41" y="2"/>
              </a:cxn>
              <a:cxn ang="0">
                <a:pos x="43" y="0"/>
              </a:cxn>
              <a:cxn ang="0">
                <a:pos x="45" y="0"/>
              </a:cxn>
              <a:cxn ang="0">
                <a:pos x="63" y="19"/>
              </a:cxn>
              <a:cxn ang="0">
                <a:pos x="64" y="20"/>
              </a:cxn>
              <a:cxn ang="0">
                <a:pos x="63" y="22"/>
              </a:cxn>
            </a:cxnLst>
            <a:rect l="0" t="0" r="r" b="b"/>
            <a:pathLst>
              <a:path w="64" h="57">
                <a:moveTo>
                  <a:pt x="63" y="22"/>
                </a:moveTo>
                <a:cubicBezTo>
                  <a:pt x="45" y="40"/>
                  <a:pt x="45" y="40"/>
                  <a:pt x="45" y="40"/>
                </a:cubicBezTo>
                <a:cubicBezTo>
                  <a:pt x="44" y="41"/>
                  <a:pt x="44" y="41"/>
                  <a:pt x="43" y="41"/>
                </a:cubicBezTo>
                <a:cubicBezTo>
                  <a:pt x="42" y="41"/>
                  <a:pt x="41" y="40"/>
                  <a:pt x="41" y="38"/>
                </a:cubicBezTo>
                <a:cubicBezTo>
                  <a:pt x="41" y="29"/>
                  <a:pt x="41" y="29"/>
                  <a:pt x="41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18" y="29"/>
                  <a:pt x="7" y="32"/>
                  <a:pt x="7" y="49"/>
                </a:cubicBezTo>
                <a:cubicBezTo>
                  <a:pt x="7" y="51"/>
                  <a:pt x="7" y="52"/>
                  <a:pt x="8" y="54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7"/>
                  <a:pt x="6" y="57"/>
                  <a:pt x="6" y="56"/>
                </a:cubicBezTo>
                <a:cubicBezTo>
                  <a:pt x="5" y="55"/>
                  <a:pt x="5" y="54"/>
                  <a:pt x="4" y="53"/>
                </a:cubicBezTo>
                <a:cubicBezTo>
                  <a:pt x="2" y="49"/>
                  <a:pt x="0" y="42"/>
                  <a:pt x="0" y="37"/>
                </a:cubicBezTo>
                <a:cubicBezTo>
                  <a:pt x="0" y="33"/>
                  <a:pt x="0" y="29"/>
                  <a:pt x="2" y="25"/>
                </a:cubicBezTo>
                <a:cubicBezTo>
                  <a:pt x="7" y="13"/>
                  <a:pt x="21" y="11"/>
                  <a:pt x="3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4" y="20"/>
                  <a:pt x="64" y="20"/>
                </a:cubicBezTo>
                <a:cubicBezTo>
                  <a:pt x="64" y="21"/>
                  <a:pt x="63" y="21"/>
                  <a:pt x="63" y="22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solidFill>
                <a:srgbClr val="0602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142"/>
          <p:cNvSpPr/>
          <p:nvPr/>
        </p:nvSpPr>
        <p:spPr bwMode="auto">
          <a:xfrm>
            <a:off x="5994581" y="2432479"/>
            <a:ext cx="1300656" cy="1168705"/>
          </a:xfrm>
          <a:custGeom>
            <a:avLst/>
            <a:gdLst/>
            <a:ahLst/>
            <a:cxnLst>
              <a:cxn ang="0">
                <a:pos x="63" y="22"/>
              </a:cxn>
              <a:cxn ang="0">
                <a:pos x="45" y="40"/>
              </a:cxn>
              <a:cxn ang="0">
                <a:pos x="43" y="41"/>
              </a:cxn>
              <a:cxn ang="0">
                <a:pos x="41" y="38"/>
              </a:cxn>
              <a:cxn ang="0">
                <a:pos x="41" y="29"/>
              </a:cxn>
              <a:cxn ang="0">
                <a:pos x="33" y="29"/>
              </a:cxn>
              <a:cxn ang="0">
                <a:pos x="7" y="49"/>
              </a:cxn>
              <a:cxn ang="0">
                <a:pos x="8" y="54"/>
              </a:cxn>
              <a:cxn ang="0">
                <a:pos x="8" y="56"/>
              </a:cxn>
              <a:cxn ang="0">
                <a:pos x="7" y="57"/>
              </a:cxn>
              <a:cxn ang="0">
                <a:pos x="6" y="56"/>
              </a:cxn>
              <a:cxn ang="0">
                <a:pos x="4" y="53"/>
              </a:cxn>
              <a:cxn ang="0">
                <a:pos x="0" y="37"/>
              </a:cxn>
              <a:cxn ang="0">
                <a:pos x="2" y="25"/>
              </a:cxn>
              <a:cxn ang="0">
                <a:pos x="33" y="11"/>
              </a:cxn>
              <a:cxn ang="0">
                <a:pos x="41" y="11"/>
              </a:cxn>
              <a:cxn ang="0">
                <a:pos x="41" y="2"/>
              </a:cxn>
              <a:cxn ang="0">
                <a:pos x="43" y="0"/>
              </a:cxn>
              <a:cxn ang="0">
                <a:pos x="45" y="0"/>
              </a:cxn>
              <a:cxn ang="0">
                <a:pos x="63" y="19"/>
              </a:cxn>
              <a:cxn ang="0">
                <a:pos x="64" y="20"/>
              </a:cxn>
              <a:cxn ang="0">
                <a:pos x="63" y="22"/>
              </a:cxn>
            </a:cxnLst>
            <a:rect l="0" t="0" r="r" b="b"/>
            <a:pathLst>
              <a:path w="64" h="57">
                <a:moveTo>
                  <a:pt x="63" y="22"/>
                </a:moveTo>
                <a:cubicBezTo>
                  <a:pt x="45" y="40"/>
                  <a:pt x="45" y="40"/>
                  <a:pt x="45" y="40"/>
                </a:cubicBezTo>
                <a:cubicBezTo>
                  <a:pt x="44" y="41"/>
                  <a:pt x="44" y="41"/>
                  <a:pt x="43" y="41"/>
                </a:cubicBezTo>
                <a:cubicBezTo>
                  <a:pt x="42" y="41"/>
                  <a:pt x="41" y="40"/>
                  <a:pt x="41" y="38"/>
                </a:cubicBezTo>
                <a:cubicBezTo>
                  <a:pt x="41" y="29"/>
                  <a:pt x="41" y="29"/>
                  <a:pt x="41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18" y="29"/>
                  <a:pt x="7" y="32"/>
                  <a:pt x="7" y="49"/>
                </a:cubicBezTo>
                <a:cubicBezTo>
                  <a:pt x="7" y="51"/>
                  <a:pt x="7" y="52"/>
                  <a:pt x="8" y="54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7"/>
                  <a:pt x="6" y="57"/>
                  <a:pt x="6" y="56"/>
                </a:cubicBezTo>
                <a:cubicBezTo>
                  <a:pt x="5" y="55"/>
                  <a:pt x="5" y="54"/>
                  <a:pt x="4" y="53"/>
                </a:cubicBezTo>
                <a:cubicBezTo>
                  <a:pt x="2" y="49"/>
                  <a:pt x="0" y="42"/>
                  <a:pt x="0" y="37"/>
                </a:cubicBezTo>
                <a:cubicBezTo>
                  <a:pt x="0" y="33"/>
                  <a:pt x="0" y="29"/>
                  <a:pt x="2" y="25"/>
                </a:cubicBezTo>
                <a:cubicBezTo>
                  <a:pt x="7" y="13"/>
                  <a:pt x="21" y="11"/>
                  <a:pt x="3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4" y="20"/>
                  <a:pt x="64" y="20"/>
                </a:cubicBezTo>
                <a:cubicBezTo>
                  <a:pt x="64" y="21"/>
                  <a:pt x="63" y="21"/>
                  <a:pt x="63" y="22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>
              <a:solidFill>
                <a:srgbClr val="0602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142"/>
          <p:cNvSpPr/>
          <p:nvPr/>
        </p:nvSpPr>
        <p:spPr bwMode="auto">
          <a:xfrm flipH="1">
            <a:off x="4805487" y="1700173"/>
            <a:ext cx="1300656" cy="1168705"/>
          </a:xfrm>
          <a:custGeom>
            <a:avLst/>
            <a:gdLst/>
            <a:ahLst/>
            <a:cxnLst>
              <a:cxn ang="0">
                <a:pos x="63" y="22"/>
              </a:cxn>
              <a:cxn ang="0">
                <a:pos x="45" y="40"/>
              </a:cxn>
              <a:cxn ang="0">
                <a:pos x="43" y="41"/>
              </a:cxn>
              <a:cxn ang="0">
                <a:pos x="41" y="38"/>
              </a:cxn>
              <a:cxn ang="0">
                <a:pos x="41" y="29"/>
              </a:cxn>
              <a:cxn ang="0">
                <a:pos x="33" y="29"/>
              </a:cxn>
              <a:cxn ang="0">
                <a:pos x="7" y="49"/>
              </a:cxn>
              <a:cxn ang="0">
                <a:pos x="8" y="54"/>
              </a:cxn>
              <a:cxn ang="0">
                <a:pos x="8" y="56"/>
              </a:cxn>
              <a:cxn ang="0">
                <a:pos x="7" y="57"/>
              </a:cxn>
              <a:cxn ang="0">
                <a:pos x="6" y="56"/>
              </a:cxn>
              <a:cxn ang="0">
                <a:pos x="4" y="53"/>
              </a:cxn>
              <a:cxn ang="0">
                <a:pos x="0" y="37"/>
              </a:cxn>
              <a:cxn ang="0">
                <a:pos x="2" y="25"/>
              </a:cxn>
              <a:cxn ang="0">
                <a:pos x="33" y="11"/>
              </a:cxn>
              <a:cxn ang="0">
                <a:pos x="41" y="11"/>
              </a:cxn>
              <a:cxn ang="0">
                <a:pos x="41" y="2"/>
              </a:cxn>
              <a:cxn ang="0">
                <a:pos x="43" y="0"/>
              </a:cxn>
              <a:cxn ang="0">
                <a:pos x="45" y="0"/>
              </a:cxn>
              <a:cxn ang="0">
                <a:pos x="63" y="19"/>
              </a:cxn>
              <a:cxn ang="0">
                <a:pos x="64" y="20"/>
              </a:cxn>
              <a:cxn ang="0">
                <a:pos x="63" y="22"/>
              </a:cxn>
            </a:cxnLst>
            <a:rect l="0" t="0" r="r" b="b"/>
            <a:pathLst>
              <a:path w="64" h="57">
                <a:moveTo>
                  <a:pt x="63" y="22"/>
                </a:moveTo>
                <a:cubicBezTo>
                  <a:pt x="45" y="40"/>
                  <a:pt x="45" y="40"/>
                  <a:pt x="45" y="40"/>
                </a:cubicBezTo>
                <a:cubicBezTo>
                  <a:pt x="44" y="41"/>
                  <a:pt x="44" y="41"/>
                  <a:pt x="43" y="41"/>
                </a:cubicBezTo>
                <a:cubicBezTo>
                  <a:pt x="42" y="41"/>
                  <a:pt x="41" y="40"/>
                  <a:pt x="41" y="38"/>
                </a:cubicBezTo>
                <a:cubicBezTo>
                  <a:pt x="41" y="29"/>
                  <a:pt x="41" y="29"/>
                  <a:pt x="41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18" y="29"/>
                  <a:pt x="7" y="32"/>
                  <a:pt x="7" y="49"/>
                </a:cubicBezTo>
                <a:cubicBezTo>
                  <a:pt x="7" y="51"/>
                  <a:pt x="7" y="52"/>
                  <a:pt x="8" y="54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7"/>
                  <a:pt x="6" y="57"/>
                  <a:pt x="6" y="56"/>
                </a:cubicBezTo>
                <a:cubicBezTo>
                  <a:pt x="5" y="55"/>
                  <a:pt x="5" y="54"/>
                  <a:pt x="4" y="53"/>
                </a:cubicBezTo>
                <a:cubicBezTo>
                  <a:pt x="2" y="49"/>
                  <a:pt x="0" y="42"/>
                  <a:pt x="0" y="37"/>
                </a:cubicBezTo>
                <a:cubicBezTo>
                  <a:pt x="0" y="33"/>
                  <a:pt x="0" y="29"/>
                  <a:pt x="2" y="25"/>
                </a:cubicBezTo>
                <a:cubicBezTo>
                  <a:pt x="7" y="13"/>
                  <a:pt x="21" y="11"/>
                  <a:pt x="3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4" y="20"/>
                  <a:pt x="64" y="20"/>
                </a:cubicBezTo>
                <a:cubicBezTo>
                  <a:pt x="64" y="21"/>
                  <a:pt x="63" y="21"/>
                  <a:pt x="63" y="22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en-US" sz="2160" dirty="0">
              <a:solidFill>
                <a:srgbClr val="0602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1246" y="1959402"/>
            <a:ext cx="568949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1467" y="2713394"/>
            <a:ext cx="568949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1714" y="3243698"/>
            <a:ext cx="568949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2182" y="4527995"/>
            <a:ext cx="568949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6288" y="3815811"/>
            <a:ext cx="568949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1109" y="4918229"/>
            <a:ext cx="568949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</a:p>
        </p:txBody>
      </p:sp>
      <p:sp>
        <p:nvSpPr>
          <p:cNvPr id="19" name="矩形 18"/>
          <p:cNvSpPr/>
          <p:nvPr/>
        </p:nvSpPr>
        <p:spPr>
          <a:xfrm>
            <a:off x="1603301" y="1321511"/>
            <a:ext cx="3024336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掌控每天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不被牵着鼻子走</a:t>
            </a:r>
          </a:p>
          <a:p>
            <a:pPr algn="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掌控每天每时</a:t>
            </a:r>
          </a:p>
          <a:p>
            <a:pPr algn="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改变原有思维，做有效规划</a:t>
            </a:r>
          </a:p>
        </p:txBody>
      </p:sp>
      <p:sp>
        <p:nvSpPr>
          <p:cNvPr id="20" name="矩形 19"/>
          <p:cNvSpPr/>
          <p:nvPr/>
        </p:nvSpPr>
        <p:spPr>
          <a:xfrm>
            <a:off x="7392744" y="2061140"/>
            <a:ext cx="3110746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确定目标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不穷于应付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明确自己与全局的目标、老板的需求及内外客户的期望是什么</a:t>
            </a:r>
          </a:p>
        </p:txBody>
      </p:sp>
      <p:sp>
        <p:nvSpPr>
          <p:cNvPr id="21" name="矩形 20"/>
          <p:cNvSpPr/>
          <p:nvPr/>
        </p:nvSpPr>
        <p:spPr>
          <a:xfrm>
            <a:off x="1837582" y="2892833"/>
            <a:ext cx="279005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实事求是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不盲目乐观</a:t>
            </a:r>
          </a:p>
          <a:p>
            <a:pPr algn="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少做过多承诺，充分利用经验，总结以往教训，考虑所需资源</a:t>
            </a:r>
          </a:p>
        </p:txBody>
      </p:sp>
      <p:sp>
        <p:nvSpPr>
          <p:cNvPr id="22" name="矩形 21"/>
          <p:cNvSpPr/>
          <p:nvPr/>
        </p:nvSpPr>
        <p:spPr>
          <a:xfrm>
            <a:off x="7392744" y="3357284"/>
            <a:ext cx="3110746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制定计划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不贸然行动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防止拖拉和冒进的现象，明确任务预期结果、理由和时间期限</a:t>
            </a:r>
          </a:p>
        </p:txBody>
      </p:sp>
      <p:sp>
        <p:nvSpPr>
          <p:cNvPr id="23" name="矩形 22"/>
          <p:cNvSpPr/>
          <p:nvPr/>
        </p:nvSpPr>
        <p:spPr>
          <a:xfrm>
            <a:off x="2035349" y="4364231"/>
            <a:ext cx="2592288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决不拖拉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不能不紧不慢</a:t>
            </a:r>
          </a:p>
          <a:p>
            <a:pPr algn="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把任务分割，分而治之地进行瓦解</a:t>
            </a:r>
          </a:p>
        </p:txBody>
      </p:sp>
      <p:sp>
        <p:nvSpPr>
          <p:cNvPr id="24" name="矩形 23"/>
          <p:cNvSpPr/>
          <p:nvPr/>
        </p:nvSpPr>
        <p:spPr>
          <a:xfrm>
            <a:off x="7392744" y="4638099"/>
            <a:ext cx="3110746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管理表单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不要眉毛胡子一把抓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计划、周计划和日计划的计划量要适中，以简单、简洁为主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88">
        <p14:switch dir="r"/>
      </p:transition>
    </mc:Choice>
    <mc:Fallback xmlns="">
      <p:transition spd="slow" advTm="10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11023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时间管理降龙18掌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166528" y="1744653"/>
            <a:ext cx="4754078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en-US" altLang="zh-CN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办公室</a:t>
            </a:r>
            <a:r>
              <a:rPr lang="en-US" altLang="zh-CN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5S—</a:t>
            </a:r>
            <a:r>
              <a:rPr lang="zh-CN" altLang="en-US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不乱成一堆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整理、整顿、清扫、清洁、素养；只放工作必需的东西</a:t>
            </a:r>
          </a:p>
        </p:txBody>
      </p:sp>
      <p:sp>
        <p:nvSpPr>
          <p:cNvPr id="10" name="矩形 9"/>
          <p:cNvSpPr/>
          <p:nvPr/>
        </p:nvSpPr>
        <p:spPr>
          <a:xfrm>
            <a:off x="1166528" y="2610267"/>
            <a:ext cx="4754078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en-US" altLang="zh-CN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减少干扰</a:t>
            </a:r>
            <a:r>
              <a:rPr lang="en-US" altLang="zh-CN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不随叫随到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分析干扰事件，分为紧急、重要、必要性等，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4827" y="3768358"/>
            <a:ext cx="542786" cy="518400"/>
            <a:chOff x="466252" y="3836682"/>
            <a:chExt cx="452322" cy="432000"/>
          </a:xfrm>
        </p:grpSpPr>
        <p:sp>
          <p:nvSpPr>
            <p:cNvPr id="12" name="椭圆 11"/>
            <p:cNvSpPr/>
            <p:nvPr/>
          </p:nvSpPr>
          <p:spPr>
            <a:xfrm>
              <a:off x="466252" y="3836682"/>
              <a:ext cx="432000" cy="4320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TextBox 1"/>
            <p:cNvSpPr txBox="1"/>
            <p:nvPr/>
          </p:nvSpPr>
          <p:spPr>
            <a:xfrm>
              <a:off x="467544" y="3914126"/>
              <a:ext cx="451030" cy="29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80" b="1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5602" y="4787856"/>
            <a:ext cx="541236" cy="518400"/>
            <a:chOff x="447222" y="4686263"/>
            <a:chExt cx="451030" cy="432000"/>
          </a:xfrm>
        </p:grpSpPr>
        <p:sp>
          <p:nvSpPr>
            <p:cNvPr id="13" name="椭圆 12"/>
            <p:cNvSpPr/>
            <p:nvPr/>
          </p:nvSpPr>
          <p:spPr>
            <a:xfrm>
              <a:off x="456737" y="4686263"/>
              <a:ext cx="432000" cy="4320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222" y="4748375"/>
              <a:ext cx="451030" cy="29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80" b="1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737284" y="3632344"/>
            <a:ext cx="4356142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管理邮件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不受制于它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利用</a:t>
            </a:r>
            <a:r>
              <a:rPr lang="en-US" altLang="zh-CN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～</a:t>
            </a:r>
            <a:r>
              <a:rPr lang="en-US" altLang="zh-CN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分钟分批集中处理邮件</a:t>
            </a:r>
          </a:p>
        </p:txBody>
      </p:sp>
      <p:sp>
        <p:nvSpPr>
          <p:cNvPr id="14" name="矩形 13"/>
          <p:cNvSpPr/>
          <p:nvPr/>
        </p:nvSpPr>
        <p:spPr>
          <a:xfrm>
            <a:off x="1760982" y="4596090"/>
            <a:ext cx="4356142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管理电话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不随意接打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分析是否必要回电、授权、缩短电话时间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112762" y="3790498"/>
            <a:ext cx="541236" cy="518400"/>
            <a:chOff x="4588114" y="3855132"/>
            <a:chExt cx="451030" cy="432000"/>
          </a:xfrm>
        </p:grpSpPr>
        <p:sp>
          <p:nvSpPr>
            <p:cNvPr id="15" name="椭圆 14"/>
            <p:cNvSpPr/>
            <p:nvPr/>
          </p:nvSpPr>
          <p:spPr>
            <a:xfrm>
              <a:off x="4597629" y="3855132"/>
              <a:ext cx="432000" cy="4320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8114" y="3917244"/>
              <a:ext cx="451030" cy="29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80" b="1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682743" y="3632344"/>
            <a:ext cx="4356142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充分授权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不事必躬亲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选择合适的人选进行授权，并提供支持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153867" y="4787856"/>
            <a:ext cx="542786" cy="518400"/>
            <a:chOff x="4564160" y="4686263"/>
            <a:chExt cx="452322" cy="432000"/>
          </a:xfrm>
        </p:grpSpPr>
        <p:sp>
          <p:nvSpPr>
            <p:cNvPr id="18" name="椭圆 17"/>
            <p:cNvSpPr/>
            <p:nvPr/>
          </p:nvSpPr>
          <p:spPr>
            <a:xfrm>
              <a:off x="4564160" y="4686263"/>
              <a:ext cx="432000" cy="4320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8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5452" y="4763707"/>
              <a:ext cx="451030" cy="29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80" b="1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6682743" y="4596090"/>
            <a:ext cx="4356142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管理会议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不再文山会海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有理由才开会，目的是提供信息、解决问题</a:t>
            </a:r>
          </a:p>
        </p:txBody>
      </p:sp>
      <p:pic>
        <p:nvPicPr>
          <p:cNvPr id="6" name="图片 5" descr="14fb0ac1622ad9f4b07a9abf0c5a81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20000">
            <a:off x="7760335" y="-1197610"/>
            <a:ext cx="3063240" cy="5974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790">
        <p14:switch dir="r"/>
      </p:transition>
    </mc:Choice>
    <mc:Fallback xmlns="">
      <p:transition spd="slow" advTm="2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4" grpId="0"/>
      <p:bldP spid="17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11023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时间管理降龙18掌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sp>
        <p:nvSpPr>
          <p:cNvPr id="10" name="五边形 9"/>
          <p:cNvSpPr/>
          <p:nvPr/>
        </p:nvSpPr>
        <p:spPr>
          <a:xfrm>
            <a:off x="6183010" y="4355741"/>
            <a:ext cx="1477612" cy="432000"/>
          </a:xfrm>
          <a:prstGeom prst="homePlat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</a:p>
        </p:txBody>
      </p:sp>
      <p:sp>
        <p:nvSpPr>
          <p:cNvPr id="11" name="五边形 10"/>
          <p:cNvSpPr/>
          <p:nvPr/>
        </p:nvSpPr>
        <p:spPr>
          <a:xfrm>
            <a:off x="6183010" y="3262943"/>
            <a:ext cx="1920683" cy="432000"/>
          </a:xfrm>
          <a:prstGeom prst="homePlat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2" name="五边形 11"/>
          <p:cNvSpPr/>
          <p:nvPr/>
        </p:nvSpPr>
        <p:spPr>
          <a:xfrm flipH="1">
            <a:off x="4642953" y="4355741"/>
            <a:ext cx="1477612" cy="432000"/>
          </a:xfrm>
          <a:prstGeom prst="homePlat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sp>
        <p:nvSpPr>
          <p:cNvPr id="13" name="五边形 12"/>
          <p:cNvSpPr/>
          <p:nvPr/>
        </p:nvSpPr>
        <p:spPr>
          <a:xfrm flipH="1">
            <a:off x="4199881" y="3262943"/>
            <a:ext cx="1920683" cy="432000"/>
          </a:xfrm>
          <a:prstGeom prst="homePlat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4" name="五边形 13"/>
          <p:cNvSpPr/>
          <p:nvPr/>
        </p:nvSpPr>
        <p:spPr>
          <a:xfrm>
            <a:off x="6183010" y="2141665"/>
            <a:ext cx="2179236" cy="432000"/>
          </a:xfrm>
          <a:prstGeom prst="homePlat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5" name="五边形 14"/>
          <p:cNvSpPr/>
          <p:nvPr/>
        </p:nvSpPr>
        <p:spPr>
          <a:xfrm flipH="1">
            <a:off x="3941328" y="2141665"/>
            <a:ext cx="2179236" cy="432000"/>
          </a:xfrm>
          <a:prstGeom prst="homePlat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24" name="矩形 23"/>
          <p:cNvSpPr/>
          <p:nvPr/>
        </p:nvSpPr>
        <p:spPr>
          <a:xfrm>
            <a:off x="985137" y="1355170"/>
            <a:ext cx="2951224" cy="97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有效规划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不随心所欲</a:t>
            </a:r>
          </a:p>
          <a:p>
            <a:pPr algn="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完成最重要的安排，不要让干扰和突发事件主宰自己的时间</a:t>
            </a:r>
          </a:p>
        </p:txBody>
      </p:sp>
      <p:sp>
        <p:nvSpPr>
          <p:cNvPr id="26" name="矩形 25"/>
          <p:cNvSpPr/>
          <p:nvPr/>
        </p:nvSpPr>
        <p:spPr>
          <a:xfrm>
            <a:off x="8333974" y="1355170"/>
            <a:ext cx="2601564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轻重有别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急事急办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辨认紧急的、容易的、喜欢的、花时间少的事件。</a:t>
            </a:r>
            <a:r>
              <a:rPr lang="en-US" altLang="zh-CN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27" name="矩形 26"/>
          <p:cNvSpPr/>
          <p:nvPr/>
        </p:nvSpPr>
        <p:spPr>
          <a:xfrm>
            <a:off x="1214423" y="2809912"/>
            <a:ext cx="2717644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沟通细节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不粗枝大叶</a:t>
            </a:r>
          </a:p>
          <a:p>
            <a:pPr algn="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何因、何事、何人、何时、何地、具体做法等，</a:t>
            </a:r>
          </a:p>
        </p:txBody>
      </p:sp>
      <p:sp>
        <p:nvSpPr>
          <p:cNvPr id="28" name="矩形 27"/>
          <p:cNvSpPr/>
          <p:nvPr/>
        </p:nvSpPr>
        <p:spPr>
          <a:xfrm>
            <a:off x="8333974" y="2809912"/>
            <a:ext cx="2601564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专心致志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不多头并举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聚焦于目标不放松，接收的原因、重要程度，征求老板意见</a:t>
            </a:r>
          </a:p>
        </p:txBody>
      </p:sp>
      <p:sp>
        <p:nvSpPr>
          <p:cNvPr id="29" name="矩形 28"/>
          <p:cNvSpPr/>
          <p:nvPr/>
        </p:nvSpPr>
        <p:spPr>
          <a:xfrm>
            <a:off x="1214423" y="4396502"/>
            <a:ext cx="271764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合理分配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不加班加点</a:t>
            </a:r>
          </a:p>
          <a:p>
            <a:pPr algn="r"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在合适的时间完成合适的任务，分析任务并归类</a:t>
            </a:r>
          </a:p>
        </p:txBody>
      </p:sp>
      <p:sp>
        <p:nvSpPr>
          <p:cNvPr id="30" name="矩形 29"/>
          <p:cNvSpPr/>
          <p:nvPr/>
        </p:nvSpPr>
        <p:spPr>
          <a:xfrm>
            <a:off x="8333974" y="4396502"/>
            <a:ext cx="2601564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清理桌面</a:t>
            </a:r>
            <a:r>
              <a:rPr lang="en-US" altLang="zh-CN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4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先工作后整理</a:t>
            </a:r>
          </a:p>
          <a:p>
            <a:pPr>
              <a:lnSpc>
                <a:spcPct val="150000"/>
              </a:lnSpc>
            </a:pPr>
            <a:r>
              <a:rPr lang="zh-CN" altLang="en-US" sz="144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只保留近期文件，清空办公桌面，归类文具于一处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60">
        <p14:switch dir="r"/>
      </p:transition>
    </mc:Choice>
    <mc:Fallback xmlns="">
      <p:transition spd="slow" advTm="10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:\素材\科技\99c8735844b6e7444fe5a0525f9a084e.png99c8735844b6e7444fe5a0525f9a084e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93535" y="-551180"/>
            <a:ext cx="5510530" cy="7599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1"/>
          <p:cNvSpPr txBox="1"/>
          <p:nvPr/>
        </p:nvSpPr>
        <p:spPr>
          <a:xfrm>
            <a:off x="1412925" y="3569970"/>
            <a:ext cx="6112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每一天每一个人都会有新的</a:t>
            </a:r>
            <a:r>
              <a:rPr lang="en-US" altLang="zh-CN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86400</a:t>
            </a:r>
            <a:r>
              <a: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秒进账到时间户头里，面对这样一笔财富，你会怎么利用它们呢？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2925" y="2247900"/>
            <a:ext cx="6781165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5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Will you reject the wealth?</a:t>
            </a:r>
          </a:p>
          <a:p>
            <a:pPr algn="l"/>
            <a:r>
              <a:rPr lang="zh-CN" altLang="en-US" sz="52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你会拒绝财富吗？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43">
        <p:blinds dir="vert"/>
      </p:transition>
    </mc:Choice>
    <mc:Fallback xmlns="">
      <p:transition spd="slow" advTm="704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572C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72C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49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3201" cy="685800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6434455" cy="685863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774472" y="4415355"/>
            <a:ext cx="4463920" cy="376756"/>
            <a:chOff x="3864427" y="5678733"/>
            <a:chExt cx="4463920" cy="376756"/>
          </a:xfrm>
        </p:grpSpPr>
        <p:sp>
          <p:nvSpPr>
            <p:cNvPr id="23" name="文本框 15"/>
            <p:cNvSpPr txBox="1"/>
            <p:nvPr/>
          </p:nvSpPr>
          <p:spPr>
            <a:xfrm>
              <a:off x="4204188" y="5697834"/>
              <a:ext cx="165449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汇报人：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xiazaii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27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864427" y="5678733"/>
              <a:ext cx="376756" cy="376756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18900000"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000" kern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2700000" scaled="1"/>
                </a:gradFill>
                <a:latin typeface="Campton Light"/>
                <a:ea typeface="方正兰亭超细黑简体" panose="02000000000000000000" charset="-122"/>
              </a:endParaRPr>
            </a:p>
          </p:txBody>
        </p:sp>
        <p:sp>
          <p:nvSpPr>
            <p:cNvPr id="25" name="椭圆 14"/>
            <p:cNvSpPr/>
            <p:nvPr/>
          </p:nvSpPr>
          <p:spPr>
            <a:xfrm>
              <a:off x="3966030" y="5771290"/>
              <a:ext cx="173551" cy="191642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 kern="0">
                <a:solidFill>
                  <a:prstClr val="white"/>
                </a:solidFill>
                <a:latin typeface="Campton Light"/>
                <a:ea typeface="方正兰亭超细黑简体" panose="02000000000000000000" charset="-122"/>
              </a:endParaRPr>
            </a:p>
          </p:txBody>
        </p:sp>
        <p:sp>
          <p:nvSpPr>
            <p:cNvPr id="26" name="文本框 18"/>
            <p:cNvSpPr txBox="1"/>
            <p:nvPr/>
          </p:nvSpPr>
          <p:spPr>
            <a:xfrm>
              <a:off x="6673857" y="5697834"/>
              <a:ext cx="165449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2700000" scaled="1"/>
                  </a:gradFill>
                  <a:latin typeface="Century Gothic" panose="020B0502020202020204" pitchFamily="34" charset="0"/>
                  <a:ea typeface="微软雅黑" panose="020B0503020204020204" charset="-122"/>
                </a:rPr>
                <a:t>部   门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：设计部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6334096" y="5678733"/>
              <a:ext cx="376756" cy="376756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18900000"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 kern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2700000" scaled="1"/>
                </a:gradFill>
                <a:latin typeface="Campton Light"/>
                <a:ea typeface="方正兰亭超细黑简体" panose="02000000000000000000" charset="-122"/>
              </a:endParaRPr>
            </a:p>
          </p:txBody>
        </p:sp>
        <p:sp>
          <p:nvSpPr>
            <p:cNvPr id="28" name="椭圆 14"/>
            <p:cNvSpPr/>
            <p:nvPr/>
          </p:nvSpPr>
          <p:spPr>
            <a:xfrm>
              <a:off x="6426654" y="5771431"/>
              <a:ext cx="191642" cy="191359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655279" y="2171146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/>
            <a:r>
              <a:rPr lang="zh-CN" altLang="en-US" sz="6000" dirty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  <a:latin typeface="方正大标宋简体" panose="02010601030101010101" charset="-122"/>
                <a:ea typeface="方正大标宋简体" panose="02010601030101010101" charset="-122"/>
              </a:rPr>
              <a:t>感谢您的观看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44486" y="3548019"/>
            <a:ext cx="7576458" cy="5822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E3B43B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矩形 6"/>
          <p:cNvSpPr/>
          <p:nvPr/>
        </p:nvSpPr>
        <p:spPr>
          <a:xfrm>
            <a:off x="5187915" y="1969950"/>
            <a:ext cx="5689600" cy="1341033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E3B43B"/>
                </a:gs>
                <a:gs pos="35000">
                  <a:srgbClr val="8B6735">
                    <a:alpha val="15000"/>
                  </a:srgbClr>
                </a:gs>
                <a:gs pos="68000">
                  <a:srgbClr val="E3B43B">
                    <a:alpha val="24000"/>
                  </a:srgbClr>
                </a:gs>
                <a:gs pos="100000">
                  <a:srgbClr val="8B6735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902">
        <p14:vortex dir="r"/>
      </p:transition>
    </mc:Choice>
    <mc:Fallback xmlns="">
      <p:transition spd="slow" advTm="2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413172" y="1713308"/>
            <a:ext cx="5703034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Castellar" panose="020A0402060406010301" pitchFamily="18" charset="0"/>
                <a:ea typeface="Gungsuh" panose="02030600000101010101" pitchFamily="18" charset="-127"/>
              </a:rPr>
              <a:t> A lifetime of a 72 - year - old person</a:t>
            </a:r>
          </a:p>
          <a:p>
            <a:r>
              <a:rPr lang="en-US" altLang="zh-CN" sz="43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72</a:t>
            </a:r>
            <a:r>
              <a:rPr lang="zh-CN" altLang="en-US" sz="43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岁人的一生时间表</a:t>
            </a:r>
          </a:p>
        </p:txBody>
      </p:sp>
      <p:pic>
        <p:nvPicPr>
          <p:cNvPr id="4" name="图片 3" descr="E:\素材\科技\229f9404142fdf535b656d6f88cf3a91.png229f9404142fdf535b656d6f88cf3a9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697355" y="1223645"/>
            <a:ext cx="6489065" cy="6490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"/>
          <p:cNvSpPr txBox="1"/>
          <p:nvPr/>
        </p:nvSpPr>
        <p:spPr>
          <a:xfrm>
            <a:off x="5415672" y="2628315"/>
            <a:ext cx="5997029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假如一个人的生命时间是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72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岁，时间是这么花的：</a:t>
            </a:r>
          </a:p>
          <a:p>
            <a:pPr>
              <a:lnSpc>
                <a:spcPct val="150000"/>
              </a:lnSpc>
            </a:pP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睡觉：     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         工作：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         吃饭：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  <a:p>
            <a:pPr>
              <a:lnSpc>
                <a:spcPct val="150000"/>
              </a:lnSpc>
            </a:pP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个人卫生：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         旅行：  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         排队：  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  <a:p>
            <a:pPr>
              <a:lnSpc>
                <a:spcPct val="150000"/>
              </a:lnSpc>
            </a:pP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学习：       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         开会：  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打电话：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 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                         找东西：   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192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其他：  </a:t>
            </a:r>
            <a:r>
              <a:rPr lang="en-US" altLang="zh-CN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92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454">
        <p14:switch dir="r"/>
      </p:transition>
    </mc:Choice>
    <mc:Fallback xmlns="">
      <p:transition spd="slow" advTm="94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42178" y="365125"/>
            <a:ext cx="2738755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i="1" dirty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r>
              <a:rPr lang="zh-CN" altLang="en-US" sz="2000" i="1" dirty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i="1" dirty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532050" y="1503138"/>
            <a:ext cx="5915033" cy="746435"/>
            <a:chOff x="4529306" y="1814288"/>
            <a:chExt cx="5915033" cy="746435"/>
          </a:xfrm>
        </p:grpSpPr>
        <p:sp>
          <p:nvSpPr>
            <p:cNvPr id="6" name="六边形 5"/>
            <p:cNvSpPr/>
            <p:nvPr/>
          </p:nvSpPr>
          <p:spPr>
            <a:xfrm>
              <a:off x="4529306" y="1814288"/>
              <a:ext cx="833723" cy="719986"/>
            </a:xfrm>
            <a:prstGeom prst="hexagon">
              <a:avLst/>
            </a:prstGeom>
            <a:gradFill flip="none" rotWithShape="1"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2700000" scaled="1"/>
              <a:tileRect/>
            </a:gra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557978" y="1831851"/>
              <a:ext cx="4886361" cy="728872"/>
              <a:chOff x="1341578" y="365125"/>
              <a:chExt cx="4886361" cy="72887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341578" y="365125"/>
                <a:ext cx="23164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zh-CN" altLang="en-US" sz="2400" b="1" dirty="0"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时间管理的内涵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341578" y="818407"/>
                <a:ext cx="4886361" cy="27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THIS TEMPLATE DESIGNED FOR FEI ER SHE JI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901167" y="2409217"/>
            <a:ext cx="5915033" cy="746435"/>
            <a:chOff x="4529306" y="2833397"/>
            <a:chExt cx="5915033" cy="746435"/>
          </a:xfrm>
        </p:grpSpPr>
        <p:sp>
          <p:nvSpPr>
            <p:cNvPr id="12" name="六边形 11"/>
            <p:cNvSpPr/>
            <p:nvPr/>
          </p:nvSpPr>
          <p:spPr>
            <a:xfrm>
              <a:off x="4529306" y="2833397"/>
              <a:ext cx="833723" cy="719986"/>
            </a:xfrm>
            <a:prstGeom prst="hexagon">
              <a:avLst/>
            </a:prstGeom>
            <a:gradFill flip="none" rotWithShape="1"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2700000" scaled="1"/>
              <a:tileRect/>
            </a:gra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557978" y="2850960"/>
              <a:ext cx="4886361" cy="728872"/>
              <a:chOff x="1341578" y="365125"/>
              <a:chExt cx="4886361" cy="728872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341578" y="365125"/>
                <a:ext cx="23164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zh-CN" altLang="en-US" sz="2400" b="1" dirty="0"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时间管理的发展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41578" y="818407"/>
                <a:ext cx="4886361" cy="27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THIS TEMPLATE DESIGNED FOR FEI ER SHE JI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348389" y="3343236"/>
            <a:ext cx="5915033" cy="746435"/>
            <a:chOff x="4529306" y="3852506"/>
            <a:chExt cx="5915033" cy="746435"/>
          </a:xfrm>
        </p:grpSpPr>
        <p:sp>
          <p:nvSpPr>
            <p:cNvPr id="13" name="六边形 12"/>
            <p:cNvSpPr/>
            <p:nvPr/>
          </p:nvSpPr>
          <p:spPr>
            <a:xfrm>
              <a:off x="4529306" y="3852506"/>
              <a:ext cx="833723" cy="719986"/>
            </a:xfrm>
            <a:prstGeom prst="hexagon">
              <a:avLst/>
            </a:prstGeom>
            <a:gradFill flip="none" rotWithShape="1"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2700000" scaled="1"/>
              <a:tileRect/>
            </a:gra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557978" y="3870069"/>
              <a:ext cx="4886361" cy="728872"/>
              <a:chOff x="1341578" y="365125"/>
              <a:chExt cx="4886361" cy="728872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341578" y="365125"/>
                <a:ext cx="23164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zh-CN" altLang="en-US" sz="2400" b="1" dirty="0"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时间管理的分析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341578" y="818407"/>
                <a:ext cx="4886361" cy="27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THIS TEMPLATE DESIGNED FOR FEI ER SHE JI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568915" y="4249314"/>
            <a:ext cx="5915033" cy="746435"/>
            <a:chOff x="4529306" y="4871614"/>
            <a:chExt cx="5915033" cy="746435"/>
          </a:xfrm>
        </p:grpSpPr>
        <p:sp>
          <p:nvSpPr>
            <p:cNvPr id="14" name="六边形 13"/>
            <p:cNvSpPr/>
            <p:nvPr/>
          </p:nvSpPr>
          <p:spPr>
            <a:xfrm>
              <a:off x="4529306" y="4871614"/>
              <a:ext cx="833723" cy="719986"/>
            </a:xfrm>
            <a:prstGeom prst="hexagon">
              <a:avLst/>
            </a:prstGeom>
            <a:gradFill flip="none" rotWithShape="1"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2700000" scaled="1"/>
              <a:tileRect/>
            </a:gra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557978" y="4889177"/>
              <a:ext cx="4886361" cy="728872"/>
              <a:chOff x="1341578" y="365125"/>
              <a:chExt cx="4886361" cy="728872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341578" y="365125"/>
                <a:ext cx="29260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zh-CN" altLang="en-US" sz="2400" b="1" dirty="0"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提高个人成效的方法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341578" y="818407"/>
                <a:ext cx="4886361" cy="27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THIS TEMPLATE DESIGNED FOR FEI ER SHE JI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597615" y="5169429"/>
            <a:ext cx="5915033" cy="746435"/>
            <a:chOff x="4529306" y="4871614"/>
            <a:chExt cx="5915033" cy="746435"/>
          </a:xfrm>
        </p:grpSpPr>
        <p:sp>
          <p:nvSpPr>
            <p:cNvPr id="3" name="六边形 2"/>
            <p:cNvSpPr/>
            <p:nvPr/>
          </p:nvSpPr>
          <p:spPr>
            <a:xfrm>
              <a:off x="4529306" y="4871614"/>
              <a:ext cx="833723" cy="719986"/>
            </a:xfrm>
            <a:prstGeom prst="hexagon">
              <a:avLst/>
            </a:prstGeom>
            <a:gradFill flip="none" rotWithShape="1"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2700000" scaled="1"/>
              <a:tileRect/>
            </a:gra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28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557978" y="4889177"/>
              <a:ext cx="4886361" cy="728872"/>
              <a:chOff x="1341578" y="365125"/>
              <a:chExt cx="4886361" cy="728872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341578" y="365125"/>
                <a:ext cx="269240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zh-CN" altLang="en-US" sz="2400" b="1" dirty="0"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时间管理降龙18掌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341578" y="818407"/>
                <a:ext cx="4886361" cy="27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THIS TEMPLATE DESIGNED FOR FEI ER SHE JI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64">
        <p14:switch dir="r"/>
      </p:transition>
    </mc:Choice>
    <mc:Fallback xmlns="">
      <p:transition spd="slow" advTm="42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145" y="0"/>
            <a:ext cx="12193201" cy="6858000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 hasCustomPrompt="1"/>
          </p:nvPr>
        </p:nvSpPr>
        <p:spPr>
          <a:xfrm>
            <a:off x="1520825" y="2148840"/>
            <a:ext cx="4531995" cy="708025"/>
          </a:xfrm>
          <a:prstGeom prst="rect">
            <a:avLst/>
          </a:prstGeom>
        </p:spPr>
        <p:txBody>
          <a:bodyPr wrap="none" lIns="0" tIns="0" rIns="0" bIns="0" anchor="ctr" anchorCtr="0">
            <a:normAutofit fontScale="90000"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dist"/>
            <a:r>
              <a:rPr lang="zh-CN" altLang="en-US" sz="500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时间管理的内涵</a:t>
            </a:r>
          </a:p>
        </p:txBody>
      </p:sp>
      <p:grpSp>
        <p:nvGrpSpPr>
          <p:cNvPr id="8" name="그룹 109"/>
          <p:cNvGrpSpPr/>
          <p:nvPr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9" name="직선 연결선 110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1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21"/>
          <p:cNvGrpSpPr/>
          <p:nvPr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12" name="직선 연결선 122"/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3"/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24"/>
          <p:cNvGrpSpPr/>
          <p:nvPr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15" name="직선 연결선 125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26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27"/>
          <p:cNvGrpSpPr/>
          <p:nvPr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18" name="직선 연결선 128"/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29"/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텍스트 개체 틀 219"/>
          <p:cNvSpPr txBox="1"/>
          <p:nvPr/>
        </p:nvSpPr>
        <p:spPr>
          <a:xfrm>
            <a:off x="1435730" y="1282700"/>
            <a:ext cx="12639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lang="ko-KR" altLang="en-US" sz="6600" b="1" kern="1200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200150" y="3342375"/>
            <a:ext cx="8314399" cy="890257"/>
            <a:chOff x="1200150" y="3342375"/>
            <a:chExt cx="8314399" cy="890257"/>
          </a:xfrm>
        </p:grpSpPr>
        <p:grpSp>
          <p:nvGrpSpPr>
            <p:cNvPr id="5" name="그룹 130"/>
            <p:cNvGrpSpPr/>
            <p:nvPr/>
          </p:nvGrpSpPr>
          <p:grpSpPr>
            <a:xfrm>
              <a:off x="1200150" y="3452121"/>
              <a:ext cx="8314399" cy="780511"/>
              <a:chOff x="103817" y="4082780"/>
              <a:chExt cx="8102339" cy="624796"/>
            </a:xfrm>
          </p:grpSpPr>
          <p:cxnSp>
            <p:nvCxnSpPr>
              <p:cNvPr id="6" name="직선 연결선 98"/>
              <p:cNvCxnSpPr>
                <a:endCxn id="21" idx="2"/>
              </p:cNvCxnSpPr>
              <p:nvPr userDrawn="1"/>
            </p:nvCxnSpPr>
            <p:spPr>
              <a:xfrm>
                <a:off x="103817" y="4084739"/>
                <a:ext cx="7085786" cy="0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99"/>
              <p:cNvCxnSpPr/>
              <p:nvPr userDrawn="1"/>
            </p:nvCxnSpPr>
            <p:spPr>
              <a:xfrm>
                <a:off x="7311000" y="4082780"/>
                <a:ext cx="895156" cy="624796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54"/>
            <p:cNvSpPr/>
            <p:nvPr/>
          </p:nvSpPr>
          <p:spPr>
            <a:xfrm>
              <a:off x="8471390" y="3342375"/>
              <a:ext cx="224389" cy="224389"/>
            </a:xfrm>
            <a:prstGeom prst="ellipse">
              <a:avLst/>
            </a:prstGeom>
            <a:solidFill>
              <a:srgbClr val="D4B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32344" y="3198344"/>
              <a:ext cx="7441231" cy="7441231"/>
              <a:chOff x="8532344" y="3198344"/>
              <a:chExt cx="7441231" cy="7441231"/>
            </a:xfrm>
          </p:grpSpPr>
          <p:sp>
            <p:nvSpPr>
              <p:cNvPr id="27" name="막힌 원호 213"/>
              <p:cNvSpPr/>
              <p:nvPr userDrawn="1"/>
            </p:nvSpPr>
            <p:spPr>
              <a:xfrm rot="16200000">
                <a:off x="8614591" y="3280591"/>
                <a:ext cx="7273986" cy="7273986"/>
              </a:xfrm>
              <a:prstGeom prst="blockArc">
                <a:avLst>
                  <a:gd name="adj1" fmla="val 16192146"/>
                  <a:gd name="adj2" fmla="val 18663270"/>
                  <a:gd name="adj3" fmla="val 844"/>
                </a:avLst>
              </a:prstGeom>
              <a:solidFill>
                <a:srgbClr val="D4B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8532344" y="3198344"/>
                <a:ext cx="7441231" cy="7441231"/>
                <a:chOff x="8532344" y="3198344"/>
                <a:chExt cx="7441231" cy="7441231"/>
              </a:xfrm>
            </p:grpSpPr>
            <p:grpSp>
              <p:nvGrpSpPr>
                <p:cNvPr id="23" name="그룹 208"/>
                <p:cNvGrpSpPr/>
                <p:nvPr userDrawn="1"/>
              </p:nvGrpSpPr>
              <p:grpSpPr>
                <a:xfrm>
                  <a:off x="9783766" y="4424953"/>
                  <a:ext cx="4816032" cy="4816032"/>
                  <a:chOff x="2531984" y="1388984"/>
                  <a:chExt cx="4080032" cy="4080032"/>
                </a:xfrm>
              </p:grpSpPr>
              <p:sp>
                <p:nvSpPr>
                  <p:cNvPr id="39" name="타원 205"/>
                  <p:cNvSpPr/>
                  <p:nvPr userDrawn="1"/>
                </p:nvSpPr>
                <p:spPr>
                  <a:xfrm>
                    <a:off x="2531984" y="1388984"/>
                    <a:ext cx="4080032" cy="408003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" name="타원 206"/>
                  <p:cNvSpPr/>
                  <p:nvPr userDrawn="1"/>
                </p:nvSpPr>
                <p:spPr>
                  <a:xfrm>
                    <a:off x="3101290" y="1958290"/>
                    <a:ext cx="2941420" cy="294142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" name="타원 207"/>
                  <p:cNvSpPr/>
                  <p:nvPr userDrawn="1"/>
                </p:nvSpPr>
                <p:spPr>
                  <a:xfrm>
                    <a:off x="4214896" y="3071896"/>
                    <a:ext cx="714208" cy="71420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4" name="막힌 원호 210"/>
                <p:cNvSpPr/>
                <p:nvPr userDrawn="1"/>
              </p:nvSpPr>
              <p:spPr>
                <a:xfrm rot="16200000">
                  <a:off x="8919975" y="3585975"/>
                  <a:ext cx="6543615" cy="6543615"/>
                </a:xfrm>
                <a:prstGeom prst="blockArc">
                  <a:avLst>
                    <a:gd name="adj1" fmla="val 16189032"/>
                    <a:gd name="adj2" fmla="val 21599997"/>
                    <a:gd name="adj3" fmla="val 379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solidFill>
                    <a:srgbClr val="B98C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막힌 원호 211"/>
                <p:cNvSpPr/>
                <p:nvPr userDrawn="1"/>
              </p:nvSpPr>
              <p:spPr>
                <a:xfrm rot="16200000">
                  <a:off x="9109022" y="3660198"/>
                  <a:ext cx="6142556" cy="6142556"/>
                </a:xfrm>
                <a:prstGeom prst="blockArc">
                  <a:avLst>
                    <a:gd name="adj1" fmla="val 19640490"/>
                    <a:gd name="adj2" fmla="val 28020"/>
                    <a:gd name="adj3" fmla="val 6947"/>
                  </a:avLst>
                </a:prstGeom>
                <a:solidFill>
                  <a:srgbClr val="D4B57C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막힌 원호 212"/>
                <p:cNvSpPr/>
                <p:nvPr userDrawn="1"/>
              </p:nvSpPr>
              <p:spPr>
                <a:xfrm rot="13048670">
                  <a:off x="8992476" y="3654652"/>
                  <a:ext cx="6398613" cy="6398613"/>
                </a:xfrm>
                <a:prstGeom prst="blockArc">
                  <a:avLst>
                    <a:gd name="adj1" fmla="val 19640490"/>
                    <a:gd name="adj2" fmla="val 110506"/>
                    <a:gd name="adj3" fmla="val 997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막힌 원호 214"/>
                <p:cNvSpPr/>
                <p:nvPr userDrawn="1"/>
              </p:nvSpPr>
              <p:spPr>
                <a:xfrm rot="16200000">
                  <a:off x="8762729" y="3428729"/>
                  <a:ext cx="6972757" cy="6972757"/>
                </a:xfrm>
                <a:prstGeom prst="blockArc">
                  <a:avLst>
                    <a:gd name="adj1" fmla="val 17301396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막힌 원호 215"/>
                <p:cNvSpPr/>
                <p:nvPr userDrawn="1"/>
              </p:nvSpPr>
              <p:spPr>
                <a:xfrm rot="16200000">
                  <a:off x="8532344" y="3198344"/>
                  <a:ext cx="7441231" cy="7441231"/>
                </a:xfrm>
                <a:prstGeom prst="blockArc">
                  <a:avLst>
                    <a:gd name="adj1" fmla="val 18139679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31" name="Group 4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063345" y="4581066"/>
                  <a:ext cx="2147176" cy="2302951"/>
                  <a:chOff x="4750" y="3240"/>
                  <a:chExt cx="1020" cy="1094"/>
                </a:xfrm>
              </p:grpSpPr>
              <p:sp>
                <p:nvSpPr>
                  <p:cNvPr id="33" name="Freeform 5"/>
                  <p:cNvSpPr/>
                  <p:nvPr userDrawn="1"/>
                </p:nvSpPr>
                <p:spPr bwMode="auto">
                  <a:xfrm>
                    <a:off x="5318" y="3286"/>
                    <a:ext cx="289" cy="379"/>
                  </a:xfrm>
                  <a:custGeom>
                    <a:avLst/>
                    <a:gdLst>
                      <a:gd name="T0" fmla="*/ 170 w 170"/>
                      <a:gd name="T1" fmla="*/ 193 h 223"/>
                      <a:gd name="T2" fmla="*/ 118 w 170"/>
                      <a:gd name="T3" fmla="*/ 0 h 223"/>
                      <a:gd name="T4" fmla="*/ 0 w 170"/>
                      <a:gd name="T5" fmla="*/ 50 h 223"/>
                      <a:gd name="T6" fmla="*/ 100 w 170"/>
                      <a:gd name="T7" fmla="*/ 223 h 223"/>
                      <a:gd name="T8" fmla="*/ 170 w 170"/>
                      <a:gd name="T9" fmla="*/ 193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223">
                        <a:moveTo>
                          <a:pt x="170" y="193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77" y="13"/>
                          <a:pt x="37" y="30"/>
                          <a:pt x="0" y="50"/>
                        </a:cubicBezTo>
                        <a:cubicBezTo>
                          <a:pt x="100" y="223"/>
                          <a:pt x="100" y="223"/>
                          <a:pt x="100" y="223"/>
                        </a:cubicBezTo>
                        <a:cubicBezTo>
                          <a:pt x="122" y="211"/>
                          <a:pt x="145" y="201"/>
                          <a:pt x="170" y="19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4" name="Freeform 6"/>
                  <p:cNvSpPr/>
                  <p:nvPr userDrawn="1"/>
                </p:nvSpPr>
                <p:spPr bwMode="auto">
                  <a:xfrm>
                    <a:off x="5585" y="3240"/>
                    <a:ext cx="185" cy="356"/>
                  </a:xfrm>
                  <a:custGeom>
                    <a:avLst/>
                    <a:gdLst>
                      <a:gd name="T0" fmla="*/ 109 w 109"/>
                      <a:gd name="T1" fmla="*/ 200 h 209"/>
                      <a:gd name="T2" fmla="*/ 109 w 109"/>
                      <a:gd name="T3" fmla="*/ 0 h 209"/>
                      <a:gd name="T4" fmla="*/ 0 w 109"/>
                      <a:gd name="T5" fmla="*/ 17 h 209"/>
                      <a:gd name="T6" fmla="*/ 51 w 109"/>
                      <a:gd name="T7" fmla="*/ 209 h 209"/>
                      <a:gd name="T8" fmla="*/ 109 w 109"/>
                      <a:gd name="T9" fmla="*/ 20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209">
                        <a:moveTo>
                          <a:pt x="109" y="200"/>
                        </a:move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72" y="3"/>
                          <a:pt x="35" y="8"/>
                          <a:pt x="0" y="17"/>
                        </a:cubicBezTo>
                        <a:cubicBezTo>
                          <a:pt x="51" y="209"/>
                          <a:pt x="51" y="209"/>
                          <a:pt x="51" y="209"/>
                        </a:cubicBezTo>
                        <a:cubicBezTo>
                          <a:pt x="70" y="205"/>
                          <a:pt x="89" y="202"/>
                          <a:pt x="109" y="2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" name="Freeform 7"/>
                  <p:cNvSpPr/>
                  <p:nvPr userDrawn="1"/>
                </p:nvSpPr>
                <p:spPr bwMode="auto">
                  <a:xfrm>
                    <a:off x="5089" y="3405"/>
                    <a:ext cx="340" cy="374"/>
                  </a:xfrm>
                  <a:custGeom>
                    <a:avLst/>
                    <a:gdLst>
                      <a:gd name="T0" fmla="*/ 200 w 200"/>
                      <a:gd name="T1" fmla="*/ 173 h 220"/>
                      <a:gd name="T2" fmla="*/ 101 w 200"/>
                      <a:gd name="T3" fmla="*/ 0 h 220"/>
                      <a:gd name="T4" fmla="*/ 0 w 200"/>
                      <a:gd name="T5" fmla="*/ 79 h 220"/>
                      <a:gd name="T6" fmla="*/ 141 w 200"/>
                      <a:gd name="T7" fmla="*/ 220 h 220"/>
                      <a:gd name="T8" fmla="*/ 200 w 200"/>
                      <a:gd name="T9" fmla="*/ 173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20">
                        <a:moveTo>
                          <a:pt x="200" y="173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64" y="23"/>
                          <a:pt x="30" y="50"/>
                          <a:pt x="0" y="79"/>
                        </a:cubicBezTo>
                        <a:cubicBezTo>
                          <a:pt x="141" y="220"/>
                          <a:pt x="141" y="220"/>
                          <a:pt x="141" y="220"/>
                        </a:cubicBezTo>
                        <a:cubicBezTo>
                          <a:pt x="159" y="203"/>
                          <a:pt x="179" y="187"/>
                          <a:pt x="200" y="17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" name="Freeform 8"/>
                  <p:cNvSpPr/>
                  <p:nvPr userDrawn="1"/>
                </p:nvSpPr>
                <p:spPr bwMode="auto">
                  <a:xfrm>
                    <a:off x="4910" y="3587"/>
                    <a:ext cx="371" cy="344"/>
                  </a:xfrm>
                  <a:custGeom>
                    <a:avLst/>
                    <a:gdLst>
                      <a:gd name="T0" fmla="*/ 218 w 218"/>
                      <a:gd name="T1" fmla="*/ 142 h 202"/>
                      <a:gd name="T2" fmla="*/ 77 w 218"/>
                      <a:gd name="T3" fmla="*/ 0 h 202"/>
                      <a:gd name="T4" fmla="*/ 0 w 218"/>
                      <a:gd name="T5" fmla="*/ 102 h 202"/>
                      <a:gd name="T6" fmla="*/ 172 w 218"/>
                      <a:gd name="T7" fmla="*/ 202 h 202"/>
                      <a:gd name="T8" fmla="*/ 218 w 218"/>
                      <a:gd name="T9" fmla="*/ 14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" h="202">
                        <a:moveTo>
                          <a:pt x="218" y="142"/>
                        </a:move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48" y="32"/>
                          <a:pt x="22" y="66"/>
                          <a:pt x="0" y="102"/>
                        </a:cubicBezTo>
                        <a:cubicBezTo>
                          <a:pt x="172" y="202"/>
                          <a:pt x="172" y="202"/>
                          <a:pt x="172" y="202"/>
                        </a:cubicBezTo>
                        <a:cubicBezTo>
                          <a:pt x="186" y="180"/>
                          <a:pt x="201" y="160"/>
                          <a:pt x="218" y="142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6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" name="Freeform 9"/>
                  <p:cNvSpPr/>
                  <p:nvPr userDrawn="1"/>
                </p:nvSpPr>
                <p:spPr bwMode="auto">
                  <a:xfrm>
                    <a:off x="4794" y="3820"/>
                    <a:ext cx="376" cy="289"/>
                  </a:xfrm>
                  <a:custGeom>
                    <a:avLst/>
                    <a:gdLst>
                      <a:gd name="T0" fmla="*/ 221 w 221"/>
                      <a:gd name="T1" fmla="*/ 100 h 170"/>
                      <a:gd name="T2" fmla="*/ 48 w 221"/>
                      <a:gd name="T3" fmla="*/ 0 h 170"/>
                      <a:gd name="T4" fmla="*/ 0 w 221"/>
                      <a:gd name="T5" fmla="*/ 118 h 170"/>
                      <a:gd name="T6" fmla="*/ 192 w 221"/>
                      <a:gd name="T7" fmla="*/ 170 h 170"/>
                      <a:gd name="T8" fmla="*/ 221 w 221"/>
                      <a:gd name="T9" fmla="*/ 10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70">
                        <a:moveTo>
                          <a:pt x="221" y="100"/>
                        </a:move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28" y="37"/>
                          <a:pt x="12" y="77"/>
                          <a:pt x="0" y="118"/>
                        </a:cubicBezTo>
                        <a:cubicBezTo>
                          <a:pt x="192" y="170"/>
                          <a:pt x="192" y="170"/>
                          <a:pt x="192" y="170"/>
                        </a:cubicBezTo>
                        <a:cubicBezTo>
                          <a:pt x="200" y="145"/>
                          <a:pt x="209" y="122"/>
                          <a:pt x="221" y="1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8" name="Freeform 10"/>
                  <p:cNvSpPr/>
                  <p:nvPr userDrawn="1"/>
                </p:nvSpPr>
                <p:spPr bwMode="auto">
                  <a:xfrm>
                    <a:off x="4750" y="4087"/>
                    <a:ext cx="356" cy="247"/>
                  </a:xfrm>
                  <a:custGeom>
                    <a:avLst/>
                    <a:gdLst>
                      <a:gd name="T0" fmla="*/ 199 w 209"/>
                      <a:gd name="T1" fmla="*/ 141 h 145"/>
                      <a:gd name="T2" fmla="*/ 209 w 209"/>
                      <a:gd name="T3" fmla="*/ 51 h 145"/>
                      <a:gd name="T4" fmla="*/ 16 w 209"/>
                      <a:gd name="T5" fmla="*/ 0 h 145"/>
                      <a:gd name="T6" fmla="*/ 0 w 209"/>
                      <a:gd name="T7" fmla="*/ 141 h 145"/>
                      <a:gd name="T8" fmla="*/ 0 w 209"/>
                      <a:gd name="T9" fmla="*/ 145 h 145"/>
                      <a:gd name="T10" fmla="*/ 199 w 209"/>
                      <a:gd name="T11" fmla="*/ 145 h 145"/>
                      <a:gd name="T12" fmla="*/ 199 w 209"/>
                      <a:gd name="T13" fmla="*/ 14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145">
                        <a:moveTo>
                          <a:pt x="199" y="141"/>
                        </a:moveTo>
                        <a:cubicBezTo>
                          <a:pt x="199" y="110"/>
                          <a:pt x="203" y="80"/>
                          <a:pt x="209" y="51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5" y="45"/>
                          <a:pt x="0" y="92"/>
                          <a:pt x="0" y="141"/>
                        </a:cubicBezTo>
                        <a:cubicBezTo>
                          <a:pt x="0" y="142"/>
                          <a:pt x="0" y="144"/>
                          <a:pt x="0" y="145"/>
                        </a:cubicBezTo>
                        <a:cubicBezTo>
                          <a:pt x="199" y="145"/>
                          <a:pt x="199" y="145"/>
                          <a:pt x="199" y="145"/>
                        </a:cubicBezTo>
                        <a:cubicBezTo>
                          <a:pt x="199" y="144"/>
                          <a:pt x="199" y="142"/>
                          <a:pt x="199" y="141"/>
                        </a:cubicBezTo>
                        <a:close/>
                      </a:path>
                    </a:pathLst>
                  </a:custGeom>
                  <a:solidFill>
                    <a:srgbClr val="D4B5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ko-KR" altLang="en-US">
                      <a:gradFill>
                        <a:gsLst>
                          <a:gs pos="0">
                            <a:srgbClr val="E3B43B"/>
                          </a:gs>
                          <a:gs pos="100000">
                            <a:srgbClr val="8B6735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2" name="막힌 원호 213"/>
                <p:cNvSpPr/>
                <p:nvPr userDrawn="1"/>
              </p:nvSpPr>
              <p:spPr>
                <a:xfrm rot="16200000">
                  <a:off x="10893147" y="5539113"/>
                  <a:ext cx="2637337" cy="2637337"/>
                </a:xfrm>
                <a:prstGeom prst="blockArc">
                  <a:avLst>
                    <a:gd name="adj1" fmla="val 16192146"/>
                    <a:gd name="adj2" fmla="val 21535744"/>
                    <a:gd name="adj3" fmla="val 4948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gradFill>
                      <a:gsLst>
                        <a:gs pos="0">
                          <a:srgbClr val="E3B43B"/>
                        </a:gs>
                        <a:gs pos="100000">
                          <a:srgbClr val="8B6735"/>
                        </a:gs>
                      </a:gsLst>
                      <a:lin ang="5400000" scaled="0"/>
                    </a:gra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0" name="막힌 원호 210"/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B98C5E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44989" y="3632467"/>
            <a:ext cx="2873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请在此处添加详细描述文本，尽量与标题文本语言风格相符合，语言描述尽量简洁生动。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719">
        <p14:switch dir="r"/>
      </p:transition>
    </mc:Choice>
    <mc:Fallback xmlns="">
      <p:transition spd="slow" advTm="8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26720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什么是时间管理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55687" y="1821815"/>
            <a:ext cx="2958623" cy="2953544"/>
            <a:chOff x="404812" y="1892300"/>
            <a:chExt cx="2958623" cy="2953544"/>
          </a:xfrm>
        </p:grpSpPr>
        <p:sp>
          <p:nvSpPr>
            <p:cNvPr id="6" name="Freeform 5"/>
            <p:cNvSpPr/>
            <p:nvPr/>
          </p:nvSpPr>
          <p:spPr bwMode="auto">
            <a:xfrm>
              <a:off x="414338" y="1892300"/>
              <a:ext cx="2949097" cy="2953544"/>
            </a:xfrm>
            <a:custGeom>
              <a:avLst/>
              <a:gdLst>
                <a:gd name="T0" fmla="*/ 3316 w 3316"/>
                <a:gd name="T1" fmla="*/ 916 h 3321"/>
                <a:gd name="T2" fmla="*/ 2401 w 3316"/>
                <a:gd name="T3" fmla="*/ 0 h 3321"/>
                <a:gd name="T4" fmla="*/ 0 w 3316"/>
                <a:gd name="T5" fmla="*/ 0 h 3321"/>
                <a:gd name="T6" fmla="*/ 0 w 3316"/>
                <a:gd name="T7" fmla="*/ 2304 h 3321"/>
                <a:gd name="T8" fmla="*/ 1015 w 3316"/>
                <a:gd name="T9" fmla="*/ 3321 h 3321"/>
                <a:gd name="T10" fmla="*/ 3316 w 3316"/>
                <a:gd name="T11" fmla="*/ 3321 h 3321"/>
                <a:gd name="T12" fmla="*/ 3316 w 3316"/>
                <a:gd name="T13" fmla="*/ 916 h 3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6" h="3321">
                  <a:moveTo>
                    <a:pt x="3316" y="916"/>
                  </a:moveTo>
                  <a:lnTo>
                    <a:pt x="2401" y="0"/>
                  </a:lnTo>
                  <a:lnTo>
                    <a:pt x="0" y="0"/>
                  </a:lnTo>
                  <a:lnTo>
                    <a:pt x="0" y="2304"/>
                  </a:lnTo>
                  <a:lnTo>
                    <a:pt x="1015" y="3321"/>
                  </a:lnTo>
                  <a:lnTo>
                    <a:pt x="3316" y="3321"/>
                  </a:lnTo>
                  <a:lnTo>
                    <a:pt x="3316" y="916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stretch>
                <a:fillRect l="-150000" r="-50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3"/>
            <p:cNvSpPr/>
            <p:nvPr/>
          </p:nvSpPr>
          <p:spPr>
            <a:xfrm>
              <a:off x="404812" y="3934619"/>
              <a:ext cx="2958621" cy="911225"/>
            </a:xfrm>
            <a:custGeom>
              <a:avLst/>
              <a:gdLst>
                <a:gd name="connsiteX0" fmla="*/ 0 w 2949575"/>
                <a:gd name="connsiteY0" fmla="*/ 0 h 911225"/>
                <a:gd name="connsiteX1" fmla="*/ 2949575 w 2949575"/>
                <a:gd name="connsiteY1" fmla="*/ 0 h 911225"/>
                <a:gd name="connsiteX2" fmla="*/ 2949575 w 2949575"/>
                <a:gd name="connsiteY2" fmla="*/ 911225 h 911225"/>
                <a:gd name="connsiteX3" fmla="*/ 911225 w 2949575"/>
                <a:gd name="connsiteY3" fmla="*/ 911225 h 911225"/>
                <a:gd name="connsiteX4" fmla="*/ 0 w 2949575"/>
                <a:gd name="connsiteY4" fmla="*/ 0 h 911225"/>
                <a:gd name="connsiteX0-1" fmla="*/ 0 w 2949575"/>
                <a:gd name="connsiteY0-2" fmla="*/ 0 h 911225"/>
                <a:gd name="connsiteX1-3" fmla="*/ 2949575 w 2949575"/>
                <a:gd name="connsiteY1-4" fmla="*/ 0 h 911225"/>
                <a:gd name="connsiteX2-5" fmla="*/ 2949575 w 2949575"/>
                <a:gd name="connsiteY2-6" fmla="*/ 911225 h 911225"/>
                <a:gd name="connsiteX3-7" fmla="*/ 898523 w 2949575"/>
                <a:gd name="connsiteY3-8" fmla="*/ 911225 h 911225"/>
                <a:gd name="connsiteX4-9" fmla="*/ 0 w 2949575"/>
                <a:gd name="connsiteY4-10" fmla="*/ 0 h 911225"/>
                <a:gd name="connsiteX0-11" fmla="*/ 0 w 2959102"/>
                <a:gd name="connsiteY0-12" fmla="*/ 0 h 911225"/>
                <a:gd name="connsiteX1-13" fmla="*/ 2959102 w 2959102"/>
                <a:gd name="connsiteY1-14" fmla="*/ 0 h 911225"/>
                <a:gd name="connsiteX2-15" fmla="*/ 2959102 w 2959102"/>
                <a:gd name="connsiteY2-16" fmla="*/ 911225 h 911225"/>
                <a:gd name="connsiteX3-17" fmla="*/ 908050 w 2959102"/>
                <a:gd name="connsiteY3-18" fmla="*/ 911225 h 911225"/>
                <a:gd name="connsiteX4-19" fmla="*/ 0 w 2959102"/>
                <a:gd name="connsiteY4-20" fmla="*/ 0 h 911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59102" h="911225">
                  <a:moveTo>
                    <a:pt x="0" y="0"/>
                  </a:moveTo>
                  <a:lnTo>
                    <a:pt x="2959102" y="0"/>
                  </a:lnTo>
                  <a:lnTo>
                    <a:pt x="2959102" y="911225"/>
                  </a:lnTo>
                  <a:lnTo>
                    <a:pt x="908050" y="9112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95808" y="4146074"/>
              <a:ext cx="14020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时间管理</a:t>
              </a:r>
            </a:p>
          </p:txBody>
        </p:sp>
      </p:grpSp>
      <p:sp>
        <p:nvSpPr>
          <p:cNvPr id="189" name="矩形 188"/>
          <p:cNvSpPr/>
          <p:nvPr/>
        </p:nvSpPr>
        <p:spPr>
          <a:xfrm>
            <a:off x="4209415" y="1821180"/>
            <a:ext cx="6868160" cy="2954020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6020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50588" y="2385201"/>
            <a:ext cx="6290945" cy="1913255"/>
            <a:chOff x="1863268" y="2062621"/>
            <a:chExt cx="6290945" cy="1913255"/>
          </a:xfrm>
        </p:grpSpPr>
        <p:sp>
          <p:nvSpPr>
            <p:cNvPr id="192" name="文本框 191"/>
            <p:cNvSpPr txBox="1"/>
            <p:nvPr/>
          </p:nvSpPr>
          <p:spPr>
            <a:xfrm>
              <a:off x="1863268" y="2915426"/>
              <a:ext cx="6290945" cy="106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在日常生活中，组织管理好自己生活的方方面面，最有意义、最大限度地利用自己所拥有的时间，这就是时间管理。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不仅仅是工作的管理，同时也包含着家庭生活、业余时间、业余爱好的管理。</a:t>
              </a:r>
            </a:p>
          </p:txBody>
        </p:sp>
        <p:sp>
          <p:nvSpPr>
            <p:cNvPr id="193" name="矩形 192"/>
            <p:cNvSpPr/>
            <p:nvPr/>
          </p:nvSpPr>
          <p:spPr>
            <a:xfrm>
              <a:off x="1863268" y="2062621"/>
              <a:ext cx="8402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000" b="1" dirty="0">
                  <a:solidFill>
                    <a:srgbClr val="060201"/>
                  </a:solidFill>
                </a:rPr>
                <a:t>01.</a:t>
              </a:r>
            </a:p>
          </p:txBody>
        </p:sp>
        <p:sp>
          <p:nvSpPr>
            <p:cNvPr id="198" name="矩形 197"/>
            <p:cNvSpPr/>
            <p:nvPr/>
          </p:nvSpPr>
          <p:spPr>
            <a:xfrm>
              <a:off x="1863268" y="2604329"/>
              <a:ext cx="18745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rgbClr val="060201"/>
                  </a:solidFill>
                </a:rPr>
                <a:t>YES,YOU ARE GOOD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78">
        <p14:switch dir="r"/>
      </p:transition>
    </mc:Choice>
    <mc:Fallback xmlns="">
      <p:transition spd="slow" advTm="2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383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时间管理存在的误区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5337886" y="4223095"/>
            <a:ext cx="43348" cy="2634905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95176" y="3306869"/>
            <a:ext cx="43348" cy="3551131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227087" y="4735012"/>
            <a:ext cx="43348" cy="2122987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>
              <a:lnSpc>
                <a:spcPct val="120000"/>
              </a:lnSpc>
            </a:pPr>
            <a:endParaRPr lang="en-US" sz="2000" b="1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27336" y="4735012"/>
            <a:ext cx="43348" cy="2122988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>
              <a:lnSpc>
                <a:spcPct val="120000"/>
              </a:lnSpc>
            </a:pPr>
            <a:endParaRPr lang="en-US" sz="2000" b="1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65531" y="5193656"/>
            <a:ext cx="43348" cy="1664344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>
              <a:lnSpc>
                <a:spcPct val="120000"/>
              </a:lnSpc>
            </a:pPr>
            <a:endParaRPr lang="en-US" sz="2000" b="1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Text Placeholder 3"/>
          <p:cNvSpPr txBox="1"/>
          <p:nvPr/>
        </p:nvSpPr>
        <p:spPr>
          <a:xfrm>
            <a:off x="3683635" y="1894205"/>
            <a:ext cx="2015490" cy="55372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5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宁愿去做事情，而不是去做正确的事</a:t>
            </a:r>
          </a:p>
        </p:txBody>
      </p:sp>
      <p:sp>
        <p:nvSpPr>
          <p:cNvPr id="101" name="Text Placeholder 3"/>
          <p:cNvSpPr txBox="1"/>
          <p:nvPr/>
        </p:nvSpPr>
        <p:spPr>
          <a:xfrm>
            <a:off x="1984375" y="2813050"/>
            <a:ext cx="2591435" cy="83058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5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宁愿去保持原来的做法和手段，而不是去优化、优选工作的流程和方法</a:t>
            </a:r>
          </a:p>
        </p:txBody>
      </p:sp>
      <p:sp>
        <p:nvSpPr>
          <p:cNvPr id="104" name="Text Placeholder 3"/>
          <p:cNvSpPr txBox="1"/>
          <p:nvPr/>
        </p:nvSpPr>
        <p:spPr>
          <a:xfrm>
            <a:off x="1668145" y="4433570"/>
            <a:ext cx="2015490" cy="83058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5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宁愿去解决问题，而不是有创意地去选择解决方法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881620" y="3303905"/>
            <a:ext cx="268668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5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宁愿去被动地执行服从和遵守职务，而不是主动积极地进行创新和求得最佳的结果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696960" y="5088890"/>
            <a:ext cx="197929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5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宁愿去节约成本，而不愿意主动地增加利润</a:t>
            </a: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5046906" y="4495553"/>
            <a:ext cx="652009" cy="65258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6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931490" y="5545935"/>
            <a:ext cx="652009" cy="65258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6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199579" y="4893285"/>
            <a:ext cx="652009" cy="65258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6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7792462" y="5545935"/>
            <a:ext cx="652009" cy="65258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6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3923859" y="5281891"/>
            <a:ext cx="652009" cy="65258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6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9" name="Group 138"/>
          <p:cNvGrpSpPr/>
          <p:nvPr/>
        </p:nvGrpSpPr>
        <p:grpSpPr>
          <a:xfrm>
            <a:off x="7704036" y="4487795"/>
            <a:ext cx="775925" cy="776616"/>
            <a:chOff x="5867400" y="3486150"/>
            <a:chExt cx="670145" cy="670705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48885" tIns="74442" rIns="148885" bIns="7444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31"/>
          <p:cNvGrpSpPr/>
          <p:nvPr/>
        </p:nvGrpSpPr>
        <p:grpSpPr>
          <a:xfrm>
            <a:off x="4700999" y="2895209"/>
            <a:ext cx="1326705" cy="1327887"/>
            <a:chOff x="3273762" y="2110755"/>
            <a:chExt cx="1145838" cy="1146795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48885" tIns="74442" rIns="148885" bIns="7444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37"/>
          <p:cNvGrpSpPr/>
          <p:nvPr/>
        </p:nvGrpSpPr>
        <p:grpSpPr>
          <a:xfrm>
            <a:off x="6733527" y="3711177"/>
            <a:ext cx="1022925" cy="1023836"/>
            <a:chOff x="5029200" y="2815445"/>
            <a:chExt cx="883472" cy="88421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48885" tIns="74442" rIns="148885" bIns="7444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30"/>
          <p:cNvGrpSpPr/>
          <p:nvPr/>
        </p:nvGrpSpPr>
        <p:grpSpPr>
          <a:xfrm>
            <a:off x="3733778" y="3711177"/>
            <a:ext cx="1022925" cy="1023836"/>
            <a:chOff x="2438400" y="2815445"/>
            <a:chExt cx="883472" cy="884210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48885" tIns="74442" rIns="148885" bIns="7444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32"/>
          <p:cNvGrpSpPr/>
          <p:nvPr/>
        </p:nvGrpSpPr>
        <p:grpSpPr>
          <a:xfrm>
            <a:off x="5815819" y="1893965"/>
            <a:ext cx="1411648" cy="1412904"/>
            <a:chOff x="4236600" y="1246056"/>
            <a:chExt cx="1219200" cy="1220218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48885" tIns="74442" rIns="148885" bIns="7444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21">
        <p14:switch dir="r"/>
      </p:transition>
    </mc:Choice>
    <mc:Fallback xmlns="">
      <p:transition spd="slow" advTm="55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8" grpId="0" bldLvl="0" animBg="1"/>
      <p:bldP spid="79" grpId="0" bldLvl="0" animBg="1"/>
      <p:bldP spid="83" grpId="0" bldLvl="0" animBg="1"/>
      <p:bldP spid="87" grpId="0" bldLvl="0" animBg="1"/>
      <p:bldP spid="116" grpId="0" bldLvl="0" animBg="1"/>
      <p:bldP spid="120" grpId="0" bldLvl="0" animBg="1"/>
      <p:bldP spid="122" grpId="0" bldLvl="0" animBg="1"/>
      <p:bldP spid="123" grpId="0" bldLvl="0" animBg="1"/>
      <p:bldP spid="1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342178" y="365125"/>
            <a:ext cx="4886361" cy="759987"/>
            <a:chOff x="1341578" y="365125"/>
            <a:chExt cx="4886361" cy="759987"/>
          </a:xfrm>
        </p:grpSpPr>
        <p:sp>
          <p:nvSpPr>
            <p:cNvPr id="57" name="文本框 56"/>
            <p:cNvSpPr txBox="1"/>
            <p:nvPr/>
          </p:nvSpPr>
          <p:spPr>
            <a:xfrm>
              <a:off x="1341578" y="365125"/>
              <a:ext cx="3383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传统的时间管理观念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341578" y="818407"/>
              <a:ext cx="4886361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THIS TEMPLATE DESIGNED FOR FEI ER SHE JI</a:t>
              </a:r>
            </a:p>
          </p:txBody>
        </p:sp>
      </p:grpSp>
      <p:grpSp>
        <p:nvGrpSpPr>
          <p:cNvPr id="2" name="Group 3"/>
          <p:cNvGrpSpPr/>
          <p:nvPr/>
        </p:nvGrpSpPr>
        <p:grpSpPr>
          <a:xfrm>
            <a:off x="1611123" y="1839741"/>
            <a:ext cx="2743200" cy="3592504"/>
            <a:chOff x="882315" y="1957137"/>
            <a:chExt cx="2743350" cy="5614677"/>
          </a:xfrm>
        </p:grpSpPr>
        <p:sp>
          <p:nvSpPr>
            <p:cNvPr id="5" name="Rectangle 4"/>
            <p:cNvSpPr/>
            <p:nvPr/>
          </p:nvSpPr>
          <p:spPr>
            <a:xfrm>
              <a:off x="882315" y="1957137"/>
              <a:ext cx="2743201" cy="2695074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Group 5"/>
            <p:cNvGrpSpPr/>
            <p:nvPr/>
          </p:nvGrpSpPr>
          <p:grpSpPr>
            <a:xfrm>
              <a:off x="882315" y="4571073"/>
              <a:ext cx="2743202" cy="581556"/>
              <a:chOff x="882315" y="4571073"/>
              <a:chExt cx="2743202" cy="58155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55941" y="4571073"/>
                <a:ext cx="2195950" cy="57660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6020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强调时间的重要</a:t>
                </a: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882315" y="5203868"/>
              <a:ext cx="2743350" cy="2367946"/>
              <a:chOff x="882315" y="5203868"/>
              <a:chExt cx="2743350" cy="2367946"/>
            </a:xfrm>
          </p:grpSpPr>
          <p:sp>
            <p:nvSpPr>
              <p:cNvPr id="6" name="Rectangle 7"/>
              <p:cNvSpPr/>
              <p:nvPr/>
            </p:nvSpPr>
            <p:spPr>
              <a:xfrm>
                <a:off x="882315" y="5203868"/>
                <a:ext cx="2743350" cy="2367946"/>
              </a:xfrm>
              <a:prstGeom prst="rect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Title 13"/>
              <p:cNvSpPr txBox="1"/>
              <p:nvPr/>
            </p:nvSpPr>
            <p:spPr>
              <a:xfrm>
                <a:off x="1004454" y="5520340"/>
                <a:ext cx="2498501" cy="129810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06020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古人曰“一寸光阴一寸金，存金难买寸光阴”，这里强调了时间的价值和重要性。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8149007" y="1839544"/>
            <a:ext cx="2743200" cy="3541704"/>
            <a:chOff x="8382000" y="1957137"/>
            <a:chExt cx="2743350" cy="5535282"/>
          </a:xfrm>
        </p:grpSpPr>
        <p:sp>
          <p:nvSpPr>
            <p:cNvPr id="13" name="Rectangle 12"/>
            <p:cNvSpPr/>
            <p:nvPr/>
          </p:nvSpPr>
          <p:spPr>
            <a:xfrm>
              <a:off x="8382000" y="1957137"/>
              <a:ext cx="2743201" cy="2695074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240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0" y="4703450"/>
              <a:ext cx="2743202" cy="449179"/>
              <a:chOff x="882315" y="4703450"/>
              <a:chExt cx="2743202" cy="44917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240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76870" y="4751575"/>
                <a:ext cx="2554089" cy="38407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06020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强调时间流失的速度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82000" y="5203868"/>
              <a:ext cx="2743350" cy="2288551"/>
              <a:chOff x="882315" y="5203868"/>
              <a:chExt cx="2743350" cy="228855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82315" y="5203868"/>
                <a:ext cx="2743350" cy="2288551"/>
              </a:xfrm>
              <a:prstGeom prst="rect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240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itle 13"/>
              <p:cNvSpPr txBox="1"/>
              <p:nvPr/>
            </p:nvSpPr>
            <p:spPr>
              <a:xfrm>
                <a:off x="990847" y="5493507"/>
                <a:ext cx="2511380" cy="136658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06020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看到滔滔不绝的江水，想到时间也如流水一样，不断地、快速地流淌，强调了时间的无法失而复得性。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894033" y="1839544"/>
            <a:ext cx="2743200" cy="3542338"/>
            <a:chOff x="4632156" y="2008376"/>
            <a:chExt cx="2743350" cy="5536274"/>
          </a:xfrm>
        </p:grpSpPr>
        <p:sp>
          <p:nvSpPr>
            <p:cNvPr id="21" name="Rectangle 20"/>
            <p:cNvSpPr/>
            <p:nvPr/>
          </p:nvSpPr>
          <p:spPr>
            <a:xfrm>
              <a:off x="4632156" y="2008376"/>
              <a:ext cx="2743201" cy="2695074"/>
            </a:xfrm>
            <a:prstGeom prst="rect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 dirty="0">
                <a:solidFill>
                  <a:srgbClr val="06020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32156" y="4754689"/>
              <a:ext cx="2743202" cy="449179"/>
              <a:chOff x="882315" y="4703450"/>
              <a:chExt cx="2743202" cy="44917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11862" y="4751087"/>
                <a:ext cx="2566175" cy="38407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06020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强调时间管理的计划性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32156" y="5255107"/>
              <a:ext cx="2743350" cy="2289543"/>
              <a:chOff x="882315" y="5203868"/>
              <a:chExt cx="2743350" cy="228954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82315" y="5203868"/>
                <a:ext cx="2743350" cy="2289543"/>
              </a:xfrm>
              <a:prstGeom prst="rect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 dirty="0">
                  <a:solidFill>
                    <a:srgbClr val="06020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Title 13"/>
              <p:cNvSpPr txBox="1"/>
              <p:nvPr/>
            </p:nvSpPr>
            <p:spPr>
              <a:xfrm>
                <a:off x="1010898" y="5443902"/>
                <a:ext cx="2485623" cy="136655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06020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“预则立，不预则废”，也就是说在做事之前要有充分的准备和充分的计划，强调了计划的重要性。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60">
        <p14:switch dir="r"/>
      </p:transition>
    </mc:Choice>
    <mc:Fallback xmlns="">
      <p:transition spd="slow" advTm="35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2|0.9|0.9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2212</Words>
  <Application>Microsoft Office PowerPoint</Application>
  <PresentationFormat>宽屏</PresentationFormat>
  <Paragraphs>331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Campton Light</vt:lpstr>
      <vt:lpstr>方正大标宋简体</vt:lpstr>
      <vt:lpstr>微软雅黑</vt:lpstr>
      <vt:lpstr>Arial</vt:lpstr>
      <vt:lpstr>Calibri</vt:lpstr>
      <vt:lpstr>Calibri Light</vt:lpstr>
      <vt:lpstr>Castellar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时间管理的内涵</vt:lpstr>
      <vt:lpstr>PowerPoint 演示文稿</vt:lpstr>
      <vt:lpstr>PowerPoint 演示文稿</vt:lpstr>
      <vt:lpstr>PowerPoint 演示文稿</vt:lpstr>
      <vt:lpstr>时间管理的发展</vt:lpstr>
      <vt:lpstr>PowerPoint 演示文稿</vt:lpstr>
      <vt:lpstr>PowerPoint 演示文稿</vt:lpstr>
      <vt:lpstr>PowerPoint 演示文稿</vt:lpstr>
      <vt:lpstr>时间管理的分析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提高个人成效的方法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时间管理降龙18掌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2017-10-05T04:46:00Z</dcterms:created>
  <dcterms:modified xsi:type="dcterms:W3CDTF">2021-01-05T13:48:34Z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