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0"/>
  </p:notesMasterIdLst>
  <p:sldIdLst>
    <p:sldId id="257" r:id="rId3"/>
    <p:sldId id="259" r:id="rId4"/>
    <p:sldId id="260" r:id="rId5"/>
    <p:sldId id="262" r:id="rId6"/>
    <p:sldId id="263" r:id="rId7"/>
    <p:sldId id="264" r:id="rId8"/>
    <p:sldId id="279" r:id="rId9"/>
    <p:sldId id="265" r:id="rId10"/>
    <p:sldId id="275" r:id="rId11"/>
    <p:sldId id="276" r:id="rId12"/>
    <p:sldId id="277" r:id="rId13"/>
    <p:sldId id="278" r:id="rId14"/>
    <p:sldId id="280" r:id="rId15"/>
    <p:sldId id="282" r:id="rId16"/>
    <p:sldId id="285" r:id="rId17"/>
    <p:sldId id="289" r:id="rId18"/>
    <p:sldId id="284" r:id="rId19"/>
    <p:sldId id="283" r:id="rId20"/>
    <p:sldId id="287" r:id="rId21"/>
    <p:sldId id="281" r:id="rId22"/>
    <p:sldId id="288" r:id="rId23"/>
    <p:sldId id="292" r:id="rId24"/>
    <p:sldId id="290" r:id="rId25"/>
    <p:sldId id="293" r:id="rId26"/>
    <p:sldId id="294" r:id="rId27"/>
    <p:sldId id="291" r:id="rId28"/>
    <p:sldId id="295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7CEA"/>
    <a:srgbClr val="F07C94"/>
    <a:srgbClr val="75BAFD"/>
    <a:srgbClr val="FF5EAB"/>
    <a:srgbClr val="6947FF"/>
    <a:srgbClr val="FF7534"/>
    <a:srgbClr val="A82FFE"/>
    <a:srgbClr val="998FFA"/>
    <a:srgbClr val="5357FF"/>
    <a:srgbClr val="FF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rgbClr val="FF5799"/>
                  </a:gs>
                  <a:gs pos="100000">
                    <a:srgbClr val="C00000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5B-4B69-9FE3-6C98155ED1BB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4B7CFF"/>
                  </a:gs>
                  <a:gs pos="100000">
                    <a:srgbClr val="8A3BFF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5B-4B69-9FE3-6C98155ED1BB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FFC000"/>
                  </a:gs>
                  <a:gs pos="100000">
                    <a:srgbClr val="FF0000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5B-4B69-9FE3-6C98155ED1BB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5357FF"/>
                  </a:gs>
                  <a:gs pos="100000">
                    <a:srgbClr val="FF0000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5B-4B69-9FE3-6C98155ED1BB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rgbClr val="FF5799"/>
                  </a:gs>
                  <a:gs pos="100000">
                    <a:srgbClr val="FF0000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5B-4B69-9FE3-6C98155ED1BB}"/>
              </c:ext>
            </c:extLst>
          </c:dPt>
          <c:dPt>
            <c:idx val="5"/>
            <c:bubble3D val="0"/>
            <c:explosion val="10"/>
            <c:spPr>
              <a:gradFill>
                <a:gsLst>
                  <a:gs pos="50000">
                    <a:srgbClr val="A82FFF"/>
                  </a:gs>
                  <a:gs pos="0">
                    <a:srgbClr val="5A52A2"/>
                  </a:gs>
                  <a:gs pos="100000">
                    <a:srgbClr val="5BA6C7"/>
                  </a:gs>
                </a:gsLst>
                <a:lin ang="135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5B-4B69-9FE3-6C98155ED1BB}"/>
              </c:ext>
            </c:extLst>
          </c:dPt>
          <c:cat>
            <c:strRef>
              <c:f>Sheet1!$A$2:$A$7</c:f>
              <c:strCache>
                <c:ptCount val="6"/>
                <c:pt idx="0">
                  <c:v>买方人员</c:v>
                </c:pt>
                <c:pt idx="1">
                  <c:v>营业地点</c:v>
                </c:pt>
                <c:pt idx="2">
                  <c:v>顾及朋友</c:v>
                </c:pt>
                <c:pt idx="3">
                  <c:v>竞争者</c:v>
                </c:pt>
                <c:pt idx="4">
                  <c:v>服务</c:v>
                </c:pt>
                <c:pt idx="5">
                  <c:v>卖方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14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85B-4B69-9FE3-6C98155ED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2"/>
              </a:solidFill>
              <a:latin typeface="Montserrat" charset="0"/>
              <a:ea typeface="Montserrat" charset="0"/>
              <a:cs typeface="Montserrat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CD251-52DE-48B0-B9BF-78BF5607E63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17E8E-9480-44FD-9B74-480C8E3189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7E8E-9480-44FD-9B74-480C8E3189A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280605" cy="6858000"/>
          </a:xfrm>
          <a:prstGeom prst="rect">
            <a:avLst/>
          </a:prstGeom>
        </p:spPr>
      </p:pic>
      <p:grpSp>
        <p:nvGrpSpPr>
          <p:cNvPr id="4" name="组合 3"/>
          <p:cNvGrpSpPr/>
          <p:nvPr userDrawn="1"/>
        </p:nvGrpSpPr>
        <p:grpSpPr>
          <a:xfrm>
            <a:off x="501424" y="173884"/>
            <a:ext cx="11247743" cy="1213785"/>
            <a:chOff x="501424" y="173884"/>
            <a:chExt cx="11247743" cy="1213785"/>
          </a:xfrm>
        </p:grpSpPr>
        <p:grpSp>
          <p:nvGrpSpPr>
            <p:cNvPr id="5" name="组合 4"/>
            <p:cNvGrpSpPr/>
            <p:nvPr/>
          </p:nvGrpSpPr>
          <p:grpSpPr>
            <a:xfrm rot="1800000">
              <a:off x="501424" y="173884"/>
              <a:ext cx="475155" cy="1213785"/>
              <a:chOff x="3374572" y="566057"/>
              <a:chExt cx="2296886" cy="586740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374572" y="1714500"/>
                <a:ext cx="2296886" cy="4718957"/>
              </a:xfrm>
              <a:prstGeom prst="rect">
                <a:avLst/>
              </a:prstGeom>
              <a:gradFill>
                <a:gsLst>
                  <a:gs pos="0">
                    <a:sysClr val="window" lastClr="FFFFFF">
                      <a:lumMod val="75000"/>
                      <a:alpha val="7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374572" y="566057"/>
                <a:ext cx="2296886" cy="2296886"/>
              </a:xfrm>
              <a:prstGeom prst="ellipse">
                <a:avLst/>
              </a:prstGeom>
              <a:gradFill>
                <a:gsLst>
                  <a:gs pos="0">
                    <a:srgbClr val="FF5799"/>
                  </a:gs>
                  <a:gs pos="95000">
                    <a:srgbClr val="8A3BFF"/>
                  </a:gs>
                  <a:gs pos="52000">
                    <a:srgbClr val="9966FF"/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1129408" y="403715"/>
              <a:ext cx="10619759" cy="57300"/>
            </a:xfrm>
            <a:prstGeom prst="line">
              <a:avLst/>
            </a:prstGeom>
            <a:noFill/>
            <a:ln w="9525" cap="flat" cmpd="sng" algn="ctr">
              <a:gradFill>
                <a:gsLst>
                  <a:gs pos="0">
                    <a:srgbClr val="FF5799"/>
                  </a:gs>
                  <a:gs pos="54000">
                    <a:srgbClr val="9966FF"/>
                  </a:gs>
                  <a:gs pos="100000">
                    <a:srgbClr val="FF7C80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</p:cxnSp>
      </p:grp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3" cstate="email"/>
          <a:srcRect t="-2540"/>
          <a:stretch>
            <a:fillRect/>
          </a:stretch>
        </p:blipFill>
        <p:spPr>
          <a:xfrm>
            <a:off x="-149753" y="5091035"/>
            <a:ext cx="5057100" cy="176696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4" cstate="email"/>
          <a:srcRect b="-15001"/>
          <a:stretch>
            <a:fillRect/>
          </a:stretch>
        </p:blipFill>
        <p:spPr>
          <a:xfrm>
            <a:off x="712614" y="5020236"/>
            <a:ext cx="878305" cy="856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280605" cy="6858000"/>
          </a:xfrm>
          <a:prstGeom prst="rect">
            <a:avLst/>
          </a:prstGeom>
        </p:spPr>
      </p:pic>
      <p:grpSp>
        <p:nvGrpSpPr>
          <p:cNvPr id="4" name="组合 3"/>
          <p:cNvGrpSpPr/>
          <p:nvPr userDrawn="1"/>
        </p:nvGrpSpPr>
        <p:grpSpPr>
          <a:xfrm>
            <a:off x="501424" y="173884"/>
            <a:ext cx="11247743" cy="1213785"/>
            <a:chOff x="501424" y="173884"/>
            <a:chExt cx="11247743" cy="1213785"/>
          </a:xfrm>
        </p:grpSpPr>
        <p:grpSp>
          <p:nvGrpSpPr>
            <p:cNvPr id="5" name="组合 4"/>
            <p:cNvGrpSpPr/>
            <p:nvPr/>
          </p:nvGrpSpPr>
          <p:grpSpPr>
            <a:xfrm rot="1800000">
              <a:off x="501424" y="173884"/>
              <a:ext cx="475155" cy="1213785"/>
              <a:chOff x="3374572" y="566057"/>
              <a:chExt cx="2296886" cy="586740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374572" y="1714500"/>
                <a:ext cx="2296886" cy="4718957"/>
              </a:xfrm>
              <a:prstGeom prst="rect">
                <a:avLst/>
              </a:prstGeom>
              <a:gradFill>
                <a:gsLst>
                  <a:gs pos="0">
                    <a:sysClr val="window" lastClr="FFFFFF">
                      <a:lumMod val="75000"/>
                      <a:alpha val="7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374572" y="566057"/>
                <a:ext cx="2296886" cy="2296886"/>
              </a:xfrm>
              <a:prstGeom prst="ellipse">
                <a:avLst/>
              </a:prstGeom>
              <a:gradFill>
                <a:gsLst>
                  <a:gs pos="0">
                    <a:srgbClr val="FF5799"/>
                  </a:gs>
                  <a:gs pos="95000">
                    <a:srgbClr val="8A3BFF"/>
                  </a:gs>
                  <a:gs pos="52000">
                    <a:srgbClr val="9966FF"/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1129408" y="403715"/>
              <a:ext cx="10619759" cy="57300"/>
            </a:xfrm>
            <a:prstGeom prst="line">
              <a:avLst/>
            </a:prstGeom>
            <a:noFill/>
            <a:ln w="9525" cap="flat" cmpd="sng" algn="ctr">
              <a:gradFill>
                <a:gsLst>
                  <a:gs pos="0">
                    <a:srgbClr val="FF5799"/>
                  </a:gs>
                  <a:gs pos="54000">
                    <a:srgbClr val="9966FF"/>
                  </a:gs>
                  <a:gs pos="100000">
                    <a:srgbClr val="FF7C80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</p:cxnSp>
      </p:grp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3" cstate="email"/>
          <a:srcRect t="-2540"/>
          <a:stretch>
            <a:fillRect/>
          </a:stretch>
        </p:blipFill>
        <p:spPr>
          <a:xfrm>
            <a:off x="-149753" y="5091035"/>
            <a:ext cx="5057100" cy="176696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4" cstate="email"/>
          <a:srcRect b="-15001"/>
          <a:stretch>
            <a:fillRect/>
          </a:stretch>
        </p:blipFill>
        <p:spPr>
          <a:xfrm>
            <a:off x="712614" y="5020236"/>
            <a:ext cx="878305" cy="856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280605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3" cstate="email"/>
          <a:srcRect t="-2540"/>
          <a:stretch>
            <a:fillRect/>
          </a:stretch>
        </p:blipFill>
        <p:spPr>
          <a:xfrm>
            <a:off x="-89595" y="5100706"/>
            <a:ext cx="5057100" cy="17669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4" cstate="email"/>
          <a:srcRect l="-123"/>
          <a:stretch>
            <a:fillRect/>
          </a:stretch>
        </p:blipFill>
        <p:spPr>
          <a:xfrm>
            <a:off x="0" y="2184196"/>
            <a:ext cx="2967790" cy="473692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9996145" y="4058820"/>
            <a:ext cx="2277979" cy="26892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8362231" y="-403570"/>
            <a:ext cx="4321283" cy="4321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12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客服另找卖主的原因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280605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3" cstate="email"/>
          <a:srcRect t="-2540"/>
          <a:stretch>
            <a:fillRect/>
          </a:stretch>
        </p:blipFill>
        <p:spPr>
          <a:xfrm>
            <a:off x="-89595" y="5100706"/>
            <a:ext cx="5057100" cy="17669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4" cstate="email"/>
          <a:srcRect l="-123"/>
          <a:stretch>
            <a:fillRect/>
          </a:stretch>
        </p:blipFill>
        <p:spPr>
          <a:xfrm>
            <a:off x="0" y="2184196"/>
            <a:ext cx="2967790" cy="473692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9996145" y="4058820"/>
            <a:ext cx="2277979" cy="26892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8362231" y="-403570"/>
            <a:ext cx="4321283" cy="4321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7337-1161-4CB2-8B69-3E24C9ADD51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20809" y="2753496"/>
            <a:ext cx="6919843" cy="3032961"/>
          </a:xfrm>
          <a:prstGeom prst="rect">
            <a:avLst/>
          </a:prstGeom>
          <a:gradFill>
            <a:gsLst>
              <a:gs pos="0">
                <a:srgbClr val="4B7CFF"/>
              </a:gs>
              <a:gs pos="38000">
                <a:srgbClr val="8A3BFF"/>
              </a:gs>
              <a:gs pos="68000">
                <a:srgbClr val="A82FFF"/>
              </a:gs>
              <a:gs pos="100000">
                <a:srgbClr val="FF579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305162" y="251266"/>
            <a:ext cx="2317794" cy="2506973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628258" y="930709"/>
            <a:ext cx="1430200" cy="1035628"/>
            <a:chOff x="1619620" y="1395728"/>
            <a:chExt cx="1430200" cy="103562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0992" y="1395728"/>
              <a:ext cx="587456" cy="574044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619620" y="2092802"/>
              <a:ext cx="14302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LOGO</a:t>
              </a:r>
              <a:endParaRPr lang="zh-CN" altLang="en-US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820809" y="246389"/>
            <a:ext cx="7120910" cy="5540068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820809" y="3380758"/>
            <a:ext cx="6919843" cy="177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0" b="1" spc="600" dirty="0">
                <a:solidFill>
                  <a:srgbClr val="FFE1E7"/>
                </a:solidFill>
                <a:latin typeface="方正新综艺简体" panose="02010601030101010101" pitchFamily="2" charset="-122"/>
                <a:ea typeface="方正新综艺简体" panose="02010601030101010101" pitchFamily="2" charset="-122"/>
              </a:rPr>
              <a:t>电话客服培训</a:t>
            </a:r>
            <a:endParaRPr lang="en-US" altLang="zh-CN" sz="8000" b="1" spc="600" dirty="0">
              <a:solidFill>
                <a:srgbClr val="FFE1E7"/>
              </a:solidFill>
              <a:latin typeface="方正新综艺简体" panose="02010601030101010101" pitchFamily="2" charset="-122"/>
              <a:ea typeface="方正新综艺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客服中心工作要求</a:t>
              </a:r>
            </a:p>
          </p:txBody>
        </p:sp>
      </p:grpSp>
      <p:sp>
        <p:nvSpPr>
          <p:cNvPr id="10" name="íṣľïḓe"/>
          <p:cNvSpPr/>
          <p:nvPr/>
        </p:nvSpPr>
        <p:spPr>
          <a:xfrm>
            <a:off x="1166070" y="3032586"/>
            <a:ext cx="3237447" cy="1957160"/>
          </a:xfrm>
          <a:prstGeom prst="roundRect">
            <a:avLst>
              <a:gd name="adj" fmla="val 6934"/>
            </a:avLst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0" anchor="t" anchorCtr="1">
            <a:normAutofit/>
          </a:bodyPr>
          <a:lstStyle/>
          <a:p>
            <a:pPr algn="ctr">
              <a:lnSpc>
                <a:spcPct val="120000"/>
              </a:lnSpc>
              <a:defRPr/>
            </a:pPr>
            <a:endParaRPr lang="zh-CN" altLang="en-US" sz="1100" dirty="0">
              <a:solidFill>
                <a:schemeClr val="dk1">
                  <a:lumMod val="10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îṥ1îḓe"/>
          <p:cNvSpPr/>
          <p:nvPr/>
        </p:nvSpPr>
        <p:spPr>
          <a:xfrm>
            <a:off x="1166072" y="2477578"/>
            <a:ext cx="3237445" cy="45857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5799"/>
              </a:gs>
              <a:gs pos="100000">
                <a:srgbClr val="A34898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îŝḷîḋe"/>
          <p:cNvSpPr/>
          <p:nvPr/>
        </p:nvSpPr>
        <p:spPr bwMode="auto">
          <a:xfrm>
            <a:off x="9290658" y="3193927"/>
            <a:ext cx="498866" cy="489139"/>
          </a:xfrm>
          <a:custGeom>
            <a:avLst/>
            <a:gdLst>
              <a:gd name="T0" fmla="*/ 1312 w 1990"/>
              <a:gd name="T1" fmla="*/ 1552 h 1954"/>
              <a:gd name="T2" fmla="*/ 291 w 1990"/>
              <a:gd name="T3" fmla="*/ 1746 h 1954"/>
              <a:gd name="T4" fmla="*/ 0 w 1990"/>
              <a:gd name="T5" fmla="*/ 540 h 1954"/>
              <a:gd name="T6" fmla="*/ 515 w 1990"/>
              <a:gd name="T7" fmla="*/ 249 h 1954"/>
              <a:gd name="T8" fmla="*/ 1205 w 1990"/>
              <a:gd name="T9" fmla="*/ 0 h 1954"/>
              <a:gd name="T10" fmla="*/ 1496 w 1990"/>
              <a:gd name="T11" fmla="*/ 489 h 1954"/>
              <a:gd name="T12" fmla="*/ 1413 w 1990"/>
              <a:gd name="T13" fmla="*/ 291 h 1954"/>
              <a:gd name="T14" fmla="*/ 802 w 1990"/>
              <a:gd name="T15" fmla="*/ 83 h 1954"/>
              <a:gd name="T16" fmla="*/ 1039 w 1990"/>
              <a:gd name="T17" fmla="*/ 249 h 1954"/>
              <a:gd name="T18" fmla="*/ 1243 w 1990"/>
              <a:gd name="T19" fmla="*/ 499 h 1954"/>
              <a:gd name="T20" fmla="*/ 291 w 1990"/>
              <a:gd name="T21" fmla="*/ 333 h 1954"/>
              <a:gd name="T22" fmla="*/ 83 w 1990"/>
              <a:gd name="T23" fmla="*/ 1455 h 1954"/>
              <a:gd name="T24" fmla="*/ 1039 w 1990"/>
              <a:gd name="T25" fmla="*/ 1663 h 1954"/>
              <a:gd name="T26" fmla="*/ 1641 w 1990"/>
              <a:gd name="T27" fmla="*/ 1453 h 1954"/>
              <a:gd name="T28" fmla="*/ 1138 w 1990"/>
              <a:gd name="T29" fmla="*/ 583 h 1954"/>
              <a:gd name="T30" fmla="*/ 1641 w 1990"/>
              <a:gd name="T31" fmla="*/ 1453 h 1954"/>
              <a:gd name="T32" fmla="*/ 1752 w 1990"/>
              <a:gd name="T33" fmla="*/ 809 h 1954"/>
              <a:gd name="T34" fmla="*/ 1026 w 1990"/>
              <a:gd name="T35" fmla="*/ 1228 h 1954"/>
              <a:gd name="T36" fmla="*/ 1767 w 1990"/>
              <a:gd name="T37" fmla="*/ 1422 h 1954"/>
              <a:gd name="T38" fmla="*/ 1717 w 1990"/>
              <a:gd name="T39" fmla="*/ 1835 h 1954"/>
              <a:gd name="T40" fmla="*/ 1767 w 1990"/>
              <a:gd name="T41" fmla="*/ 1422 h 1954"/>
              <a:gd name="T42" fmla="*/ 1739 w 1990"/>
              <a:gd name="T43" fmla="*/ 1874 h 1954"/>
              <a:gd name="T44" fmla="*/ 1956 w 1990"/>
              <a:gd name="T45" fmla="*/ 1749 h 1954"/>
              <a:gd name="T46" fmla="*/ 249 w 1990"/>
              <a:gd name="T47" fmla="*/ 551 h 1954"/>
              <a:gd name="T48" fmla="*/ 803 w 1990"/>
              <a:gd name="T49" fmla="*/ 613 h 1954"/>
              <a:gd name="T50" fmla="*/ 675 w 1990"/>
              <a:gd name="T51" fmla="*/ 828 h 1954"/>
              <a:gd name="T52" fmla="*/ 249 w 1990"/>
              <a:gd name="T53" fmla="*/ 890 h 1954"/>
              <a:gd name="T54" fmla="*/ 675 w 1990"/>
              <a:gd name="T55" fmla="*/ 828 h 1954"/>
              <a:gd name="T56" fmla="*/ 675 w 1990"/>
              <a:gd name="T57" fmla="*/ 1167 h 1954"/>
              <a:gd name="T58" fmla="*/ 249 w 1990"/>
              <a:gd name="T59" fmla="*/ 1105 h 1954"/>
              <a:gd name="T60" fmla="*/ 249 w 1990"/>
              <a:gd name="T61" fmla="*/ 1444 h 1954"/>
              <a:gd name="T62" fmla="*/ 803 w 1990"/>
              <a:gd name="T63" fmla="*/ 1382 h 1954"/>
              <a:gd name="T64" fmla="*/ 249 w 1990"/>
              <a:gd name="T65" fmla="*/ 1444 h 1954"/>
              <a:gd name="T66" fmla="*/ 1179 w 1990"/>
              <a:gd name="T67" fmla="*/ 961 h 1954"/>
              <a:gd name="T68" fmla="*/ 1300 w 1990"/>
              <a:gd name="T69" fmla="*/ 1219 h 1954"/>
              <a:gd name="T70" fmla="*/ 1604 w 1990"/>
              <a:gd name="T71" fmla="*/ 858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90" h="1954">
                <a:moveTo>
                  <a:pt x="1231" y="1534"/>
                </a:moveTo>
                <a:cubicBezTo>
                  <a:pt x="1258" y="1542"/>
                  <a:pt x="1285" y="1548"/>
                  <a:pt x="1312" y="1552"/>
                </a:cubicBezTo>
                <a:cubicBezTo>
                  <a:pt x="1272" y="1665"/>
                  <a:pt x="1165" y="1746"/>
                  <a:pt x="1039" y="1746"/>
                </a:cubicBezTo>
                <a:lnTo>
                  <a:pt x="291" y="1746"/>
                </a:lnTo>
                <a:cubicBezTo>
                  <a:pt x="131" y="1746"/>
                  <a:pt x="0" y="1615"/>
                  <a:pt x="0" y="1455"/>
                </a:cubicBezTo>
                <a:lnTo>
                  <a:pt x="0" y="540"/>
                </a:lnTo>
                <a:cubicBezTo>
                  <a:pt x="0" y="380"/>
                  <a:pt x="131" y="249"/>
                  <a:pt x="291" y="249"/>
                </a:cubicBezTo>
                <a:lnTo>
                  <a:pt x="515" y="249"/>
                </a:lnTo>
                <a:cubicBezTo>
                  <a:pt x="535" y="109"/>
                  <a:pt x="656" y="0"/>
                  <a:pt x="802" y="0"/>
                </a:cubicBezTo>
                <a:lnTo>
                  <a:pt x="1205" y="0"/>
                </a:lnTo>
                <a:cubicBezTo>
                  <a:pt x="1366" y="0"/>
                  <a:pt x="1496" y="131"/>
                  <a:pt x="1496" y="291"/>
                </a:cubicBezTo>
                <a:lnTo>
                  <a:pt x="1496" y="489"/>
                </a:lnTo>
                <a:cubicBezTo>
                  <a:pt x="1469" y="484"/>
                  <a:pt x="1441" y="480"/>
                  <a:pt x="1413" y="479"/>
                </a:cubicBezTo>
                <a:lnTo>
                  <a:pt x="1413" y="291"/>
                </a:lnTo>
                <a:cubicBezTo>
                  <a:pt x="1413" y="176"/>
                  <a:pt x="1320" y="83"/>
                  <a:pt x="1205" y="83"/>
                </a:cubicBezTo>
                <a:lnTo>
                  <a:pt x="802" y="83"/>
                </a:lnTo>
                <a:cubicBezTo>
                  <a:pt x="701" y="83"/>
                  <a:pt x="617" y="155"/>
                  <a:pt x="598" y="249"/>
                </a:cubicBezTo>
                <a:lnTo>
                  <a:pt x="1039" y="249"/>
                </a:lnTo>
                <a:cubicBezTo>
                  <a:pt x="1180" y="249"/>
                  <a:pt x="1297" y="349"/>
                  <a:pt x="1324" y="482"/>
                </a:cubicBezTo>
                <a:cubicBezTo>
                  <a:pt x="1297" y="485"/>
                  <a:pt x="1270" y="491"/>
                  <a:pt x="1243" y="499"/>
                </a:cubicBezTo>
                <a:cubicBezTo>
                  <a:pt x="1224" y="404"/>
                  <a:pt x="1140" y="333"/>
                  <a:pt x="1039" y="333"/>
                </a:cubicBezTo>
                <a:lnTo>
                  <a:pt x="291" y="333"/>
                </a:lnTo>
                <a:cubicBezTo>
                  <a:pt x="177" y="333"/>
                  <a:pt x="83" y="426"/>
                  <a:pt x="83" y="540"/>
                </a:cubicBezTo>
                <a:lnTo>
                  <a:pt x="83" y="1455"/>
                </a:lnTo>
                <a:cubicBezTo>
                  <a:pt x="83" y="1569"/>
                  <a:pt x="177" y="1663"/>
                  <a:pt x="291" y="1663"/>
                </a:cubicBezTo>
                <a:lnTo>
                  <a:pt x="1039" y="1663"/>
                </a:lnTo>
                <a:cubicBezTo>
                  <a:pt x="1126" y="1663"/>
                  <a:pt x="1200" y="1609"/>
                  <a:pt x="1231" y="1534"/>
                </a:cubicBezTo>
                <a:close/>
                <a:moveTo>
                  <a:pt x="1641" y="1453"/>
                </a:moveTo>
                <a:cubicBezTo>
                  <a:pt x="1401" y="1591"/>
                  <a:pt x="1093" y="1509"/>
                  <a:pt x="955" y="1269"/>
                </a:cubicBezTo>
                <a:cubicBezTo>
                  <a:pt x="816" y="1029"/>
                  <a:pt x="899" y="722"/>
                  <a:pt x="1138" y="583"/>
                </a:cubicBezTo>
                <a:cubicBezTo>
                  <a:pt x="1378" y="445"/>
                  <a:pt x="1686" y="527"/>
                  <a:pt x="1824" y="767"/>
                </a:cubicBezTo>
                <a:cubicBezTo>
                  <a:pt x="1963" y="1007"/>
                  <a:pt x="1880" y="1314"/>
                  <a:pt x="1641" y="1453"/>
                </a:cubicBezTo>
                <a:close/>
                <a:moveTo>
                  <a:pt x="1599" y="1381"/>
                </a:moveTo>
                <a:cubicBezTo>
                  <a:pt x="1799" y="1266"/>
                  <a:pt x="1868" y="1009"/>
                  <a:pt x="1752" y="809"/>
                </a:cubicBezTo>
                <a:cubicBezTo>
                  <a:pt x="1637" y="608"/>
                  <a:pt x="1380" y="539"/>
                  <a:pt x="1180" y="655"/>
                </a:cubicBezTo>
                <a:cubicBezTo>
                  <a:pt x="980" y="771"/>
                  <a:pt x="911" y="1027"/>
                  <a:pt x="1026" y="1228"/>
                </a:cubicBezTo>
                <a:cubicBezTo>
                  <a:pt x="1142" y="1428"/>
                  <a:pt x="1399" y="1497"/>
                  <a:pt x="1599" y="1381"/>
                </a:cubicBezTo>
                <a:close/>
                <a:moveTo>
                  <a:pt x="1767" y="1422"/>
                </a:moveTo>
                <a:lnTo>
                  <a:pt x="1551" y="1547"/>
                </a:lnTo>
                <a:lnTo>
                  <a:pt x="1717" y="1835"/>
                </a:lnTo>
                <a:lnTo>
                  <a:pt x="1933" y="1710"/>
                </a:lnTo>
                <a:lnTo>
                  <a:pt x="1767" y="1422"/>
                </a:lnTo>
                <a:close/>
                <a:moveTo>
                  <a:pt x="1956" y="1749"/>
                </a:moveTo>
                <a:lnTo>
                  <a:pt x="1739" y="1874"/>
                </a:lnTo>
                <a:cubicBezTo>
                  <a:pt x="1774" y="1934"/>
                  <a:pt x="1850" y="1954"/>
                  <a:pt x="1910" y="1919"/>
                </a:cubicBezTo>
                <a:cubicBezTo>
                  <a:pt x="1969" y="1885"/>
                  <a:pt x="1990" y="1809"/>
                  <a:pt x="1956" y="1749"/>
                </a:cubicBezTo>
                <a:close/>
                <a:moveTo>
                  <a:pt x="803" y="551"/>
                </a:moveTo>
                <a:lnTo>
                  <a:pt x="249" y="551"/>
                </a:lnTo>
                <a:lnTo>
                  <a:pt x="249" y="613"/>
                </a:lnTo>
                <a:lnTo>
                  <a:pt x="803" y="613"/>
                </a:lnTo>
                <a:lnTo>
                  <a:pt x="803" y="551"/>
                </a:lnTo>
                <a:close/>
                <a:moveTo>
                  <a:pt x="675" y="828"/>
                </a:moveTo>
                <a:lnTo>
                  <a:pt x="249" y="828"/>
                </a:lnTo>
                <a:lnTo>
                  <a:pt x="249" y="890"/>
                </a:lnTo>
                <a:lnTo>
                  <a:pt x="675" y="890"/>
                </a:lnTo>
                <a:lnTo>
                  <a:pt x="675" y="828"/>
                </a:lnTo>
                <a:close/>
                <a:moveTo>
                  <a:pt x="249" y="1167"/>
                </a:moveTo>
                <a:lnTo>
                  <a:pt x="675" y="1167"/>
                </a:lnTo>
                <a:lnTo>
                  <a:pt x="675" y="1105"/>
                </a:lnTo>
                <a:lnTo>
                  <a:pt x="249" y="1105"/>
                </a:lnTo>
                <a:lnTo>
                  <a:pt x="249" y="1167"/>
                </a:lnTo>
                <a:close/>
                <a:moveTo>
                  <a:pt x="249" y="1444"/>
                </a:moveTo>
                <a:lnTo>
                  <a:pt x="803" y="1444"/>
                </a:lnTo>
                <a:lnTo>
                  <a:pt x="803" y="1382"/>
                </a:lnTo>
                <a:lnTo>
                  <a:pt x="249" y="1382"/>
                </a:lnTo>
                <a:lnTo>
                  <a:pt x="249" y="1444"/>
                </a:lnTo>
                <a:close/>
                <a:moveTo>
                  <a:pt x="1308" y="1105"/>
                </a:moveTo>
                <a:lnTo>
                  <a:pt x="1179" y="961"/>
                </a:lnTo>
                <a:lnTo>
                  <a:pt x="1118" y="1017"/>
                </a:lnTo>
                <a:lnTo>
                  <a:pt x="1300" y="1219"/>
                </a:lnTo>
                <a:lnTo>
                  <a:pt x="1657" y="922"/>
                </a:lnTo>
                <a:lnTo>
                  <a:pt x="1604" y="858"/>
                </a:lnTo>
                <a:lnTo>
                  <a:pt x="1308" y="1105"/>
                </a:lnTo>
                <a:close/>
              </a:path>
            </a:pathLst>
          </a:custGeom>
          <a:gradFill flip="none" rotWithShape="1">
            <a:gsLst>
              <a:gs pos="0">
                <a:srgbClr val="EA3F6B"/>
              </a:gs>
              <a:gs pos="100000">
                <a:srgbClr val="A34898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iṩ1ïdè"/>
          <p:cNvSpPr/>
          <p:nvPr/>
        </p:nvSpPr>
        <p:spPr bwMode="auto">
          <a:xfrm>
            <a:off x="2535357" y="3189063"/>
            <a:ext cx="498867" cy="498867"/>
          </a:xfrm>
          <a:custGeom>
            <a:avLst/>
            <a:gdLst>
              <a:gd name="T0" fmla="*/ 223 w 228"/>
              <a:gd name="T1" fmla="*/ 95 h 228"/>
              <a:gd name="T2" fmla="*/ 196 w 228"/>
              <a:gd name="T3" fmla="*/ 90 h 228"/>
              <a:gd name="T4" fmla="*/ 189 w 228"/>
              <a:gd name="T5" fmla="*/ 74 h 228"/>
              <a:gd name="T6" fmla="*/ 205 w 228"/>
              <a:gd name="T7" fmla="*/ 50 h 228"/>
              <a:gd name="T8" fmla="*/ 205 w 228"/>
              <a:gd name="T9" fmla="*/ 43 h 228"/>
              <a:gd name="T10" fmla="*/ 185 w 228"/>
              <a:gd name="T11" fmla="*/ 24 h 228"/>
              <a:gd name="T12" fmla="*/ 178 w 228"/>
              <a:gd name="T13" fmla="*/ 23 h 228"/>
              <a:gd name="T14" fmla="*/ 155 w 228"/>
              <a:gd name="T15" fmla="*/ 39 h 228"/>
              <a:gd name="T16" fmla="*/ 138 w 228"/>
              <a:gd name="T17" fmla="*/ 32 h 228"/>
              <a:gd name="T18" fmla="*/ 133 w 228"/>
              <a:gd name="T19" fmla="*/ 5 h 228"/>
              <a:gd name="T20" fmla="*/ 127 w 228"/>
              <a:gd name="T21" fmla="*/ 0 h 228"/>
              <a:gd name="T22" fmla="*/ 100 w 228"/>
              <a:gd name="T23" fmla="*/ 0 h 228"/>
              <a:gd name="T24" fmla="*/ 94 w 228"/>
              <a:gd name="T25" fmla="*/ 5 h 228"/>
              <a:gd name="T26" fmla="*/ 89 w 228"/>
              <a:gd name="T27" fmla="*/ 32 h 228"/>
              <a:gd name="T28" fmla="*/ 73 w 228"/>
              <a:gd name="T29" fmla="*/ 39 h 228"/>
              <a:gd name="T30" fmla="*/ 50 w 228"/>
              <a:gd name="T31" fmla="*/ 23 h 228"/>
              <a:gd name="T32" fmla="*/ 43 w 228"/>
              <a:gd name="T33" fmla="*/ 24 h 228"/>
              <a:gd name="T34" fmla="*/ 23 w 228"/>
              <a:gd name="T35" fmla="*/ 43 h 228"/>
              <a:gd name="T36" fmla="*/ 23 w 228"/>
              <a:gd name="T37" fmla="*/ 51 h 228"/>
              <a:gd name="T38" fmla="*/ 39 w 228"/>
              <a:gd name="T39" fmla="*/ 74 h 228"/>
              <a:gd name="T40" fmla="*/ 32 w 228"/>
              <a:gd name="T41" fmla="*/ 90 h 228"/>
              <a:gd name="T42" fmla="*/ 5 w 228"/>
              <a:gd name="T43" fmla="*/ 95 h 228"/>
              <a:gd name="T44" fmla="*/ 0 w 228"/>
              <a:gd name="T45" fmla="*/ 100 h 228"/>
              <a:gd name="T46" fmla="*/ 0 w 228"/>
              <a:gd name="T47" fmla="*/ 128 h 228"/>
              <a:gd name="T48" fmla="*/ 5 w 228"/>
              <a:gd name="T49" fmla="*/ 134 h 228"/>
              <a:gd name="T50" fmla="*/ 32 w 228"/>
              <a:gd name="T51" fmla="*/ 139 h 228"/>
              <a:gd name="T52" fmla="*/ 39 w 228"/>
              <a:gd name="T53" fmla="*/ 155 h 228"/>
              <a:gd name="T54" fmla="*/ 23 w 228"/>
              <a:gd name="T55" fmla="*/ 178 h 228"/>
              <a:gd name="T56" fmla="*/ 24 w 228"/>
              <a:gd name="T57" fmla="*/ 185 h 228"/>
              <a:gd name="T58" fmla="*/ 43 w 228"/>
              <a:gd name="T59" fmla="*/ 204 h 228"/>
              <a:gd name="T60" fmla="*/ 51 w 228"/>
              <a:gd name="T61" fmla="*/ 205 h 228"/>
              <a:gd name="T62" fmla="*/ 73 w 228"/>
              <a:gd name="T63" fmla="*/ 189 h 228"/>
              <a:gd name="T64" fmla="*/ 89 w 228"/>
              <a:gd name="T65" fmla="*/ 196 h 228"/>
              <a:gd name="T66" fmla="*/ 94 w 228"/>
              <a:gd name="T67" fmla="*/ 223 h 228"/>
              <a:gd name="T68" fmla="*/ 100 w 228"/>
              <a:gd name="T69" fmla="*/ 228 h 228"/>
              <a:gd name="T70" fmla="*/ 127 w 228"/>
              <a:gd name="T71" fmla="*/ 228 h 228"/>
              <a:gd name="T72" fmla="*/ 133 w 228"/>
              <a:gd name="T73" fmla="*/ 223 h 228"/>
              <a:gd name="T74" fmla="*/ 138 w 228"/>
              <a:gd name="T75" fmla="*/ 196 h 228"/>
              <a:gd name="T76" fmla="*/ 154 w 228"/>
              <a:gd name="T77" fmla="*/ 190 h 228"/>
              <a:gd name="T78" fmla="*/ 177 w 228"/>
              <a:gd name="T79" fmla="*/ 205 h 228"/>
              <a:gd name="T80" fmla="*/ 185 w 228"/>
              <a:gd name="T81" fmla="*/ 205 h 228"/>
              <a:gd name="T82" fmla="*/ 204 w 228"/>
              <a:gd name="T83" fmla="*/ 185 h 228"/>
              <a:gd name="T84" fmla="*/ 205 w 228"/>
              <a:gd name="T85" fmla="*/ 178 h 228"/>
              <a:gd name="T86" fmla="*/ 189 w 228"/>
              <a:gd name="T87" fmla="*/ 155 h 228"/>
              <a:gd name="T88" fmla="*/ 196 w 228"/>
              <a:gd name="T89" fmla="*/ 139 h 228"/>
              <a:gd name="T90" fmla="*/ 223 w 228"/>
              <a:gd name="T91" fmla="*/ 134 h 228"/>
              <a:gd name="T92" fmla="*/ 228 w 228"/>
              <a:gd name="T93" fmla="*/ 128 h 228"/>
              <a:gd name="T94" fmla="*/ 228 w 228"/>
              <a:gd name="T95" fmla="*/ 100 h 228"/>
              <a:gd name="T96" fmla="*/ 223 w 228"/>
              <a:gd name="T97" fmla="*/ 95 h 228"/>
              <a:gd name="T98" fmla="*/ 114 w 228"/>
              <a:gd name="T99" fmla="*/ 149 h 228"/>
              <a:gd name="T100" fmla="*/ 79 w 228"/>
              <a:gd name="T101" fmla="*/ 114 h 228"/>
              <a:gd name="T102" fmla="*/ 114 w 228"/>
              <a:gd name="T103" fmla="*/ 79 h 228"/>
              <a:gd name="T104" fmla="*/ 149 w 228"/>
              <a:gd name="T105" fmla="*/ 114 h 228"/>
              <a:gd name="T106" fmla="*/ 114 w 228"/>
              <a:gd name="T107" fmla="*/ 14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3" y="95"/>
                </a:moveTo>
                <a:cubicBezTo>
                  <a:pt x="196" y="90"/>
                  <a:pt x="196" y="90"/>
                  <a:pt x="196" y="90"/>
                </a:cubicBezTo>
                <a:cubicBezTo>
                  <a:pt x="194" y="84"/>
                  <a:pt x="192" y="79"/>
                  <a:pt x="189" y="74"/>
                </a:cubicBezTo>
                <a:cubicBezTo>
                  <a:pt x="205" y="50"/>
                  <a:pt x="205" y="50"/>
                  <a:pt x="205" y="50"/>
                </a:cubicBezTo>
                <a:cubicBezTo>
                  <a:pt x="207" y="48"/>
                  <a:pt x="206" y="45"/>
                  <a:pt x="205" y="43"/>
                </a:cubicBezTo>
                <a:cubicBezTo>
                  <a:pt x="185" y="24"/>
                  <a:pt x="185" y="24"/>
                  <a:pt x="185" y="24"/>
                </a:cubicBezTo>
                <a:cubicBezTo>
                  <a:pt x="183" y="22"/>
                  <a:pt x="180" y="21"/>
                  <a:pt x="178" y="23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49" y="36"/>
                  <a:pt x="144" y="34"/>
                  <a:pt x="138" y="32"/>
                </a:cubicBezTo>
                <a:cubicBezTo>
                  <a:pt x="133" y="5"/>
                  <a:pt x="133" y="5"/>
                  <a:pt x="133" y="5"/>
                </a:cubicBezTo>
                <a:cubicBezTo>
                  <a:pt x="133" y="2"/>
                  <a:pt x="130" y="0"/>
                  <a:pt x="127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97" y="0"/>
                  <a:pt x="95" y="2"/>
                  <a:pt x="94" y="5"/>
                </a:cubicBezTo>
                <a:cubicBezTo>
                  <a:pt x="89" y="32"/>
                  <a:pt x="89" y="32"/>
                  <a:pt x="89" y="32"/>
                </a:cubicBezTo>
                <a:cubicBezTo>
                  <a:pt x="83" y="34"/>
                  <a:pt x="78" y="36"/>
                  <a:pt x="73" y="39"/>
                </a:cubicBezTo>
                <a:cubicBezTo>
                  <a:pt x="50" y="23"/>
                  <a:pt x="50" y="23"/>
                  <a:pt x="50" y="23"/>
                </a:cubicBezTo>
                <a:cubicBezTo>
                  <a:pt x="48" y="22"/>
                  <a:pt x="45" y="22"/>
                  <a:pt x="43" y="24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45"/>
                  <a:pt x="21" y="49"/>
                  <a:pt x="23" y="51"/>
                </a:cubicBezTo>
                <a:cubicBezTo>
                  <a:pt x="39" y="74"/>
                  <a:pt x="39" y="74"/>
                  <a:pt x="39" y="74"/>
                </a:cubicBezTo>
                <a:cubicBezTo>
                  <a:pt x="36" y="79"/>
                  <a:pt x="34" y="84"/>
                  <a:pt x="32" y="90"/>
                </a:cubicBezTo>
                <a:cubicBezTo>
                  <a:pt x="5" y="95"/>
                  <a:pt x="5" y="95"/>
                  <a:pt x="5" y="95"/>
                </a:cubicBezTo>
                <a:cubicBezTo>
                  <a:pt x="2" y="95"/>
                  <a:pt x="0" y="98"/>
                  <a:pt x="0" y="10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1"/>
                  <a:pt x="2" y="133"/>
                  <a:pt x="5" y="134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34" y="144"/>
                  <a:pt x="36" y="150"/>
                  <a:pt x="39" y="155"/>
                </a:cubicBezTo>
                <a:cubicBezTo>
                  <a:pt x="23" y="178"/>
                  <a:pt x="23" y="178"/>
                  <a:pt x="23" y="178"/>
                </a:cubicBezTo>
                <a:cubicBezTo>
                  <a:pt x="22" y="180"/>
                  <a:pt x="22" y="183"/>
                  <a:pt x="24" y="185"/>
                </a:cubicBezTo>
                <a:cubicBezTo>
                  <a:pt x="43" y="204"/>
                  <a:pt x="43" y="204"/>
                  <a:pt x="43" y="204"/>
                </a:cubicBezTo>
                <a:cubicBezTo>
                  <a:pt x="45" y="206"/>
                  <a:pt x="48" y="207"/>
                  <a:pt x="51" y="205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8" y="192"/>
                  <a:pt x="84" y="194"/>
                  <a:pt x="89" y="196"/>
                </a:cubicBezTo>
                <a:cubicBezTo>
                  <a:pt x="94" y="223"/>
                  <a:pt x="94" y="223"/>
                  <a:pt x="94" y="223"/>
                </a:cubicBezTo>
                <a:cubicBezTo>
                  <a:pt x="95" y="226"/>
                  <a:pt x="97" y="228"/>
                  <a:pt x="100" y="228"/>
                </a:cubicBezTo>
                <a:cubicBezTo>
                  <a:pt x="127" y="228"/>
                  <a:pt x="127" y="228"/>
                  <a:pt x="127" y="228"/>
                </a:cubicBezTo>
                <a:cubicBezTo>
                  <a:pt x="130" y="228"/>
                  <a:pt x="133" y="226"/>
                  <a:pt x="133" y="223"/>
                </a:cubicBezTo>
                <a:cubicBezTo>
                  <a:pt x="138" y="196"/>
                  <a:pt x="138" y="196"/>
                  <a:pt x="138" y="196"/>
                </a:cubicBezTo>
                <a:cubicBezTo>
                  <a:pt x="144" y="194"/>
                  <a:pt x="149" y="192"/>
                  <a:pt x="154" y="190"/>
                </a:cubicBezTo>
                <a:cubicBezTo>
                  <a:pt x="177" y="205"/>
                  <a:pt x="177" y="205"/>
                  <a:pt x="177" y="205"/>
                </a:cubicBezTo>
                <a:cubicBezTo>
                  <a:pt x="180" y="207"/>
                  <a:pt x="183" y="207"/>
                  <a:pt x="185" y="205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6" y="183"/>
                  <a:pt x="206" y="180"/>
                  <a:pt x="205" y="178"/>
                </a:cubicBezTo>
                <a:cubicBezTo>
                  <a:pt x="189" y="155"/>
                  <a:pt x="189" y="155"/>
                  <a:pt x="189" y="155"/>
                </a:cubicBezTo>
                <a:cubicBezTo>
                  <a:pt x="192" y="150"/>
                  <a:pt x="194" y="144"/>
                  <a:pt x="196" y="139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6" y="133"/>
                  <a:pt x="228" y="131"/>
                  <a:pt x="228" y="128"/>
                </a:cubicBezTo>
                <a:cubicBezTo>
                  <a:pt x="228" y="100"/>
                  <a:pt x="228" y="100"/>
                  <a:pt x="228" y="100"/>
                </a:cubicBezTo>
                <a:cubicBezTo>
                  <a:pt x="228" y="98"/>
                  <a:pt x="226" y="95"/>
                  <a:pt x="223" y="95"/>
                </a:cubicBezTo>
                <a:close/>
                <a:moveTo>
                  <a:pt x="114" y="149"/>
                </a:moveTo>
                <a:cubicBezTo>
                  <a:pt x="95" y="149"/>
                  <a:pt x="79" y="133"/>
                  <a:pt x="79" y="114"/>
                </a:cubicBezTo>
                <a:cubicBezTo>
                  <a:pt x="79" y="95"/>
                  <a:pt x="95" y="79"/>
                  <a:pt x="114" y="79"/>
                </a:cubicBezTo>
                <a:cubicBezTo>
                  <a:pt x="133" y="79"/>
                  <a:pt x="149" y="95"/>
                  <a:pt x="149" y="114"/>
                </a:cubicBezTo>
                <a:cubicBezTo>
                  <a:pt x="149" y="133"/>
                  <a:pt x="133" y="149"/>
                  <a:pt x="114" y="149"/>
                </a:cubicBezTo>
                <a:close/>
              </a:path>
            </a:pathLst>
          </a:custGeom>
          <a:gradFill flip="none" rotWithShape="1">
            <a:gsLst>
              <a:gs pos="0">
                <a:srgbClr val="EA3F6B"/>
              </a:gs>
              <a:gs pos="100000">
                <a:srgbClr val="A34898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is1iďé"/>
          <p:cNvSpPr/>
          <p:nvPr/>
        </p:nvSpPr>
        <p:spPr bwMode="auto">
          <a:xfrm>
            <a:off x="5916380" y="3236603"/>
            <a:ext cx="498867" cy="403787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gradFill flip="none" rotWithShape="1">
            <a:gsLst>
              <a:gs pos="0">
                <a:srgbClr val="5A52A2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íśļïḑê"/>
          <p:cNvSpPr/>
          <p:nvPr/>
        </p:nvSpPr>
        <p:spPr>
          <a:xfrm>
            <a:off x="4547091" y="2477578"/>
            <a:ext cx="3237445" cy="45857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A52A2"/>
              </a:gs>
              <a:gs pos="100000">
                <a:srgbClr val="A82FFF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ïṧľïḓé"/>
          <p:cNvSpPr/>
          <p:nvPr/>
        </p:nvSpPr>
        <p:spPr>
          <a:xfrm>
            <a:off x="7949132" y="2477578"/>
            <a:ext cx="3237445" cy="45857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5799"/>
              </a:gs>
              <a:gs pos="100000">
                <a:srgbClr val="8A3BFF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isḷíḋe"/>
          <p:cNvSpPr/>
          <p:nvPr/>
        </p:nvSpPr>
        <p:spPr>
          <a:xfrm>
            <a:off x="4547090" y="3032586"/>
            <a:ext cx="3237447" cy="1957160"/>
          </a:xfrm>
          <a:prstGeom prst="roundRect">
            <a:avLst>
              <a:gd name="adj" fmla="val 5960"/>
            </a:avLst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0" anchor="t" anchorCtr="1">
            <a:normAutofit/>
          </a:bodyPr>
          <a:lstStyle/>
          <a:p>
            <a:pPr algn="ctr">
              <a:lnSpc>
                <a:spcPct val="120000"/>
              </a:lnSpc>
              <a:defRPr/>
            </a:pPr>
            <a:endParaRPr lang="zh-CN" altLang="en-US" sz="1100" dirty="0">
              <a:solidFill>
                <a:schemeClr val="dk1">
                  <a:lumMod val="10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iṧ1ïḍe"/>
          <p:cNvSpPr/>
          <p:nvPr/>
        </p:nvSpPr>
        <p:spPr>
          <a:xfrm>
            <a:off x="7949133" y="3032586"/>
            <a:ext cx="3237447" cy="1957160"/>
          </a:xfrm>
          <a:prstGeom prst="roundRect">
            <a:avLst>
              <a:gd name="adj" fmla="val 4987"/>
            </a:avLst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0" anchor="t" anchorCtr="1">
            <a:normAutofit/>
          </a:bodyPr>
          <a:lstStyle/>
          <a:p>
            <a:pPr algn="ctr">
              <a:lnSpc>
                <a:spcPct val="120000"/>
              </a:lnSpc>
              <a:defRPr/>
            </a:pPr>
            <a:endParaRPr lang="zh-CN" altLang="en-US" sz="1100" dirty="0">
              <a:solidFill>
                <a:schemeClr val="dk1">
                  <a:lumMod val="10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122848" y="3736524"/>
            <a:ext cx="3057110" cy="1116909"/>
            <a:chOff x="1489213" y="2253944"/>
            <a:chExt cx="3057110" cy="1116909"/>
          </a:xfrm>
        </p:grpSpPr>
        <p:sp>
          <p:nvSpPr>
            <p:cNvPr id="20" name="文本框 19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89213" y="2253944"/>
              <a:ext cx="3057110" cy="111690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274320" lvl="0" indent="-274320">
                <a:lnSpc>
                  <a:spcPct val="180000"/>
                </a:lnSpc>
                <a:spcBef>
                  <a:spcPct val="20000"/>
                </a:spcBef>
                <a:buClr>
                  <a:srgbClr val="0BD0D9"/>
                </a:buClr>
                <a:buSzPct val="95000"/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具有“不能解决”态度的人思维消极，</a:t>
              </a:r>
              <a:endParaRPr lang="en-US" altLang="zh-CN" dirty="0"/>
            </a:p>
            <a:p>
              <a:r>
                <a:rPr lang="zh-CN" altLang="en-US" dirty="0"/>
                <a:t>感觉无力；具有“我能解决”态度的人</a:t>
              </a:r>
              <a:endParaRPr lang="en-US" altLang="zh-CN" dirty="0"/>
            </a:p>
            <a:p>
              <a:r>
                <a:rPr lang="zh-CN" altLang="en-US" dirty="0"/>
                <a:t>思维积极，时刻准备接受挑战 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97681" y="3768933"/>
            <a:ext cx="2962295" cy="710644"/>
            <a:chOff x="1529017" y="2157810"/>
            <a:chExt cx="2962295" cy="710644"/>
          </a:xfrm>
        </p:grpSpPr>
        <p:sp>
          <p:nvSpPr>
            <p:cNvPr id="23" name="文本框 22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529017" y="2157810"/>
              <a:ext cx="2962295" cy="7106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274320" lvl="0" indent="-274320">
                <a:lnSpc>
                  <a:spcPct val="180000"/>
                </a:lnSpc>
                <a:spcBef>
                  <a:spcPct val="20000"/>
                </a:spcBef>
                <a:buClr>
                  <a:srgbClr val="0BD0D9"/>
                </a:buClr>
                <a:buSzPct val="95000"/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dist"/>
              <a:r>
                <a:rPr lang="zh-CN" altLang="en-US" dirty="0"/>
                <a:t>当你微笑着说话，你的自信、你的热情就会自然而然地体现在你的语音中。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187780" y="3768933"/>
            <a:ext cx="3298035" cy="1019959"/>
            <a:chOff x="1337209" y="2286353"/>
            <a:chExt cx="3298035" cy="1019959"/>
          </a:xfrm>
        </p:grpSpPr>
        <p:sp>
          <p:nvSpPr>
            <p:cNvPr id="30" name="文本框 29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337209" y="2286353"/>
              <a:ext cx="3298035" cy="101995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74320" lvl="0" indent="-274320">
                <a:lnSpc>
                  <a:spcPct val="180000"/>
                </a:lnSpc>
                <a:spcBef>
                  <a:spcPct val="20000"/>
                </a:spcBef>
                <a:buClr>
                  <a:srgbClr val="0BD0D9"/>
                </a:buClr>
                <a:buSzPct val="95000"/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打电话时没人看见你，也要表现出自信的样子</a:t>
              </a:r>
              <a:r>
                <a:rPr lang="en-US" altLang="zh-CN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;</a:t>
              </a:r>
            </a:p>
            <a:p>
              <a:pPr marL="274320" lvl="0" indent="-274320">
                <a:lnSpc>
                  <a:spcPct val="150000"/>
                </a:lnSpc>
                <a:spcBef>
                  <a:spcPct val="20000"/>
                </a:spcBef>
                <a:buClr>
                  <a:srgbClr val="0BD0D9"/>
                </a:buClr>
                <a:buSzPct val="95000"/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你的自我形象越好，你就越有可能显示出信心 ；</a:t>
              </a:r>
              <a:endPara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274320" lvl="0" indent="-274320">
                <a:lnSpc>
                  <a:spcPct val="150000"/>
                </a:lnSpc>
                <a:spcBef>
                  <a:spcPct val="20000"/>
                </a:spcBef>
                <a:buClr>
                  <a:srgbClr val="0BD0D9"/>
                </a:buClr>
                <a:buSzPct val="95000"/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端正的姿势对你的精神与声音均有裨益。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234944" y="2524854"/>
            <a:ext cx="2713377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体现“我能解决”的态度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086221" y="2521972"/>
            <a:ext cx="213378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带上你的微笑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717899" y="2521972"/>
            <a:ext cx="213378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态度准备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安排自己的工作环境</a:t>
              </a:r>
            </a:p>
          </p:txBody>
        </p:sp>
      </p:grpSp>
      <p:sp>
        <p:nvSpPr>
          <p:cNvPr id="68" name="Oval 104"/>
          <p:cNvSpPr/>
          <p:nvPr/>
        </p:nvSpPr>
        <p:spPr>
          <a:xfrm>
            <a:off x="4068151" y="4614878"/>
            <a:ext cx="623551" cy="623554"/>
          </a:xfrm>
          <a:prstGeom prst="ellipse">
            <a:avLst/>
          </a:prstGeom>
          <a:gradFill>
            <a:gsLst>
              <a:gs pos="0">
                <a:srgbClr val="FF9999"/>
              </a:gs>
              <a:gs pos="100000">
                <a:srgbClr val="FF5799"/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02</a:t>
            </a:r>
          </a:p>
        </p:txBody>
      </p:sp>
      <p:sp>
        <p:nvSpPr>
          <p:cNvPr id="69" name="Oval 105"/>
          <p:cNvSpPr/>
          <p:nvPr/>
        </p:nvSpPr>
        <p:spPr>
          <a:xfrm>
            <a:off x="2218292" y="4829887"/>
            <a:ext cx="623551" cy="623554"/>
          </a:xfrm>
          <a:prstGeom prst="ellipse">
            <a:avLst/>
          </a:prstGeom>
          <a:gradFill>
            <a:gsLst>
              <a:gs pos="0">
                <a:srgbClr val="8A3BFF"/>
              </a:gs>
              <a:gs pos="100000">
                <a:srgbClr val="9966FF"/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01</a:t>
            </a:r>
          </a:p>
        </p:txBody>
      </p:sp>
      <p:sp>
        <p:nvSpPr>
          <p:cNvPr id="70" name="Oval 111"/>
          <p:cNvSpPr/>
          <p:nvPr/>
        </p:nvSpPr>
        <p:spPr>
          <a:xfrm>
            <a:off x="5877107" y="4495513"/>
            <a:ext cx="623551" cy="623554"/>
          </a:xfrm>
          <a:prstGeom prst="ellipse">
            <a:avLst/>
          </a:prstGeom>
          <a:gradFill>
            <a:gsLst>
              <a:gs pos="0">
                <a:srgbClr val="33CCCC"/>
              </a:gs>
              <a:gs pos="49000">
                <a:srgbClr val="9966FF"/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03</a:t>
            </a:r>
          </a:p>
        </p:txBody>
      </p:sp>
      <p:sp>
        <p:nvSpPr>
          <p:cNvPr id="71" name="Oval 112"/>
          <p:cNvSpPr/>
          <p:nvPr/>
        </p:nvSpPr>
        <p:spPr>
          <a:xfrm>
            <a:off x="9480762" y="4184863"/>
            <a:ext cx="623551" cy="623554"/>
          </a:xfrm>
          <a:prstGeom prst="ellipse">
            <a:avLst/>
          </a:prstGeom>
          <a:gradFill>
            <a:gsLst>
              <a:gs pos="0">
                <a:srgbClr val="33CCCC"/>
              </a:gs>
              <a:gs pos="100000">
                <a:srgbClr val="A82FFF"/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05</a:t>
            </a:r>
          </a:p>
        </p:txBody>
      </p:sp>
      <p:grpSp>
        <p:nvGrpSpPr>
          <p:cNvPr id="72" name="Group 113"/>
          <p:cNvGrpSpPr/>
          <p:nvPr/>
        </p:nvGrpSpPr>
        <p:grpSpPr>
          <a:xfrm>
            <a:off x="1189057" y="4807291"/>
            <a:ext cx="1652118" cy="831904"/>
            <a:chOff x="474843" y="2321913"/>
            <a:chExt cx="1869714" cy="941470"/>
          </a:xfrm>
        </p:grpSpPr>
        <p:sp>
          <p:nvSpPr>
            <p:cNvPr id="73" name="Arc 114"/>
            <p:cNvSpPr/>
            <p:nvPr/>
          </p:nvSpPr>
          <p:spPr>
            <a:xfrm rot="5400000" flipV="1">
              <a:off x="1403087" y="2321913"/>
              <a:ext cx="941470" cy="941470"/>
            </a:xfrm>
            <a:prstGeom prst="arc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  <a:tailEnd type="oval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cxnSp>
          <p:nvCxnSpPr>
            <p:cNvPr id="74" name="Straight Connector 115"/>
            <p:cNvCxnSpPr/>
            <p:nvPr/>
          </p:nvCxnSpPr>
          <p:spPr>
            <a:xfrm>
              <a:off x="474843" y="2809837"/>
              <a:ext cx="952048" cy="1323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oval"/>
            </a:ln>
            <a:effectLst/>
          </p:spPr>
        </p:cxnSp>
      </p:grpSp>
      <p:grpSp>
        <p:nvGrpSpPr>
          <p:cNvPr id="75" name="Group 116"/>
          <p:cNvGrpSpPr/>
          <p:nvPr/>
        </p:nvGrpSpPr>
        <p:grpSpPr>
          <a:xfrm>
            <a:off x="2215099" y="3767621"/>
            <a:ext cx="2461824" cy="1671539"/>
            <a:chOff x="1190578" y="2010533"/>
            <a:chExt cx="2290936" cy="1555509"/>
          </a:xfrm>
        </p:grpSpPr>
        <p:grpSp>
          <p:nvGrpSpPr>
            <p:cNvPr id="76" name="Group 117"/>
            <p:cNvGrpSpPr/>
            <p:nvPr/>
          </p:nvGrpSpPr>
          <p:grpSpPr>
            <a:xfrm>
              <a:off x="1190578" y="2770132"/>
              <a:ext cx="2290936" cy="795910"/>
              <a:chOff x="1376543" y="2321386"/>
              <a:chExt cx="2786064" cy="967925"/>
            </a:xfrm>
          </p:grpSpPr>
          <p:sp>
            <p:nvSpPr>
              <p:cNvPr id="78" name="Arc 119"/>
              <p:cNvSpPr/>
              <p:nvPr/>
            </p:nvSpPr>
            <p:spPr>
              <a:xfrm rot="5400000" flipV="1">
                <a:off x="3221137" y="2321386"/>
                <a:ext cx="941470" cy="94147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oval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cxnSp>
            <p:nvCxnSpPr>
              <p:cNvPr id="79" name="Straight Connector 120"/>
              <p:cNvCxnSpPr/>
              <p:nvPr/>
            </p:nvCxnSpPr>
            <p:spPr>
              <a:xfrm>
                <a:off x="2292893" y="2809310"/>
                <a:ext cx="952048" cy="1323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0" name="Arc 121"/>
              <p:cNvSpPr/>
              <p:nvPr/>
            </p:nvSpPr>
            <p:spPr>
              <a:xfrm rot="5400000" flipH="1">
                <a:off x="1376543" y="2347841"/>
                <a:ext cx="941470" cy="94147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77" name="Straight Connector 118"/>
            <p:cNvCxnSpPr/>
            <p:nvPr/>
          </p:nvCxnSpPr>
          <p:spPr>
            <a:xfrm rot="5400000">
              <a:off x="1206584" y="2401417"/>
              <a:ext cx="782855" cy="1087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</a:ln>
            <a:effectLst/>
          </p:spPr>
        </p:cxnSp>
      </p:grpSp>
      <p:grpSp>
        <p:nvGrpSpPr>
          <p:cNvPr id="81" name="Group 122"/>
          <p:cNvGrpSpPr/>
          <p:nvPr/>
        </p:nvGrpSpPr>
        <p:grpSpPr>
          <a:xfrm>
            <a:off x="4061785" y="3627601"/>
            <a:ext cx="2461824" cy="1671536"/>
            <a:chOff x="2683929" y="2010533"/>
            <a:chExt cx="2290937" cy="1555506"/>
          </a:xfrm>
        </p:grpSpPr>
        <p:grpSp>
          <p:nvGrpSpPr>
            <p:cNvPr id="82" name="Group 123"/>
            <p:cNvGrpSpPr/>
            <p:nvPr/>
          </p:nvGrpSpPr>
          <p:grpSpPr>
            <a:xfrm>
              <a:off x="2683929" y="2770130"/>
              <a:ext cx="2290937" cy="795909"/>
              <a:chOff x="2586036" y="2266950"/>
              <a:chExt cx="3344864" cy="1162061"/>
            </a:xfrm>
          </p:grpSpPr>
          <p:sp>
            <p:nvSpPr>
              <p:cNvPr id="84" name="Arc 125"/>
              <p:cNvSpPr/>
              <p:nvPr/>
            </p:nvSpPr>
            <p:spPr>
              <a:xfrm rot="5400000" flipV="1">
                <a:off x="4800600" y="2266950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oval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cxnSp>
            <p:nvCxnSpPr>
              <p:cNvPr id="85" name="Straight Connector 126"/>
              <p:cNvCxnSpPr/>
              <p:nvPr/>
            </p:nvCxnSpPr>
            <p:spPr>
              <a:xfrm>
                <a:off x="3686178" y="2852737"/>
                <a:ext cx="1143000" cy="158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Arc 127"/>
              <p:cNvSpPr/>
              <p:nvPr/>
            </p:nvSpPr>
            <p:spPr>
              <a:xfrm rot="5400000" flipH="1">
                <a:off x="2586036" y="2298711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83" name="Straight Connector 124"/>
            <p:cNvCxnSpPr/>
            <p:nvPr/>
          </p:nvCxnSpPr>
          <p:spPr>
            <a:xfrm rot="5400000">
              <a:off x="2696552" y="2401417"/>
              <a:ext cx="782855" cy="1087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</a:ln>
            <a:effectLst/>
          </p:spPr>
        </p:cxnSp>
      </p:grpSp>
      <p:grpSp>
        <p:nvGrpSpPr>
          <p:cNvPr id="87" name="Group 128"/>
          <p:cNvGrpSpPr/>
          <p:nvPr/>
        </p:nvGrpSpPr>
        <p:grpSpPr>
          <a:xfrm>
            <a:off x="5870302" y="3491145"/>
            <a:ext cx="2461828" cy="1671536"/>
            <a:chOff x="4166839" y="2010533"/>
            <a:chExt cx="2290940" cy="1555506"/>
          </a:xfrm>
        </p:grpSpPr>
        <p:grpSp>
          <p:nvGrpSpPr>
            <p:cNvPr id="88" name="Group 129"/>
            <p:cNvGrpSpPr/>
            <p:nvPr/>
          </p:nvGrpSpPr>
          <p:grpSpPr>
            <a:xfrm>
              <a:off x="4166839" y="2770130"/>
              <a:ext cx="2290940" cy="795909"/>
              <a:chOff x="2586036" y="2266950"/>
              <a:chExt cx="3344864" cy="1162061"/>
            </a:xfrm>
          </p:grpSpPr>
          <p:sp>
            <p:nvSpPr>
              <p:cNvPr id="90" name="Arc 131"/>
              <p:cNvSpPr/>
              <p:nvPr/>
            </p:nvSpPr>
            <p:spPr>
              <a:xfrm rot="5400000" flipV="1">
                <a:off x="4800600" y="2266950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oval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cxnSp>
            <p:nvCxnSpPr>
              <p:cNvPr id="91" name="Straight Connector 132"/>
              <p:cNvCxnSpPr/>
              <p:nvPr/>
            </p:nvCxnSpPr>
            <p:spPr>
              <a:xfrm>
                <a:off x="3686178" y="2852737"/>
                <a:ext cx="1143000" cy="158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92" name="Arc 133"/>
              <p:cNvSpPr/>
              <p:nvPr/>
            </p:nvSpPr>
            <p:spPr>
              <a:xfrm rot="5400000" flipH="1">
                <a:off x="2586036" y="2298711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89" name="Straight Connector 130"/>
            <p:cNvCxnSpPr/>
            <p:nvPr/>
          </p:nvCxnSpPr>
          <p:spPr>
            <a:xfrm rot="5400000">
              <a:off x="4182843" y="2401417"/>
              <a:ext cx="782855" cy="1087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</a:ln>
            <a:effectLst/>
          </p:spPr>
        </p:cxnSp>
      </p:grpSp>
      <p:grpSp>
        <p:nvGrpSpPr>
          <p:cNvPr id="93" name="Group 134"/>
          <p:cNvGrpSpPr/>
          <p:nvPr/>
        </p:nvGrpSpPr>
        <p:grpSpPr>
          <a:xfrm>
            <a:off x="9452479" y="3165722"/>
            <a:ext cx="1652118" cy="1674395"/>
            <a:chOff x="7157435" y="2010533"/>
            <a:chExt cx="1537436" cy="1558167"/>
          </a:xfrm>
        </p:grpSpPr>
        <p:grpSp>
          <p:nvGrpSpPr>
            <p:cNvPr id="94" name="Group 135"/>
            <p:cNvGrpSpPr/>
            <p:nvPr/>
          </p:nvGrpSpPr>
          <p:grpSpPr>
            <a:xfrm>
              <a:off x="7157435" y="2794543"/>
              <a:ext cx="1537436" cy="774157"/>
              <a:chOff x="6799443" y="2334613"/>
              <a:chExt cx="1869714" cy="941470"/>
            </a:xfrm>
          </p:grpSpPr>
          <p:sp>
            <p:nvSpPr>
              <p:cNvPr id="96" name="Arc 137"/>
              <p:cNvSpPr/>
              <p:nvPr/>
            </p:nvSpPr>
            <p:spPr>
              <a:xfrm rot="5400000" flipH="1">
                <a:off x="6799443" y="2334613"/>
                <a:ext cx="941470" cy="94147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cxnSp>
            <p:nvCxnSpPr>
              <p:cNvPr id="97" name="Straight Connector 138"/>
              <p:cNvCxnSpPr/>
              <p:nvPr/>
            </p:nvCxnSpPr>
            <p:spPr>
              <a:xfrm flipH="1" flipV="1">
                <a:off x="7717109" y="2786836"/>
                <a:ext cx="952048" cy="1323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oval"/>
                <a:tailEnd type="none"/>
              </a:ln>
              <a:effectLst/>
            </p:spPr>
          </p:cxnSp>
        </p:grpSp>
        <p:cxnSp>
          <p:nvCxnSpPr>
            <p:cNvPr id="95" name="Straight Connector 136"/>
            <p:cNvCxnSpPr/>
            <p:nvPr/>
          </p:nvCxnSpPr>
          <p:spPr>
            <a:xfrm rot="5400000">
              <a:off x="7172933" y="2401417"/>
              <a:ext cx="782855" cy="1087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</a:ln>
            <a:effectLst/>
          </p:spPr>
        </p:cxnSp>
      </p:grpSp>
      <p:sp>
        <p:nvSpPr>
          <p:cNvPr id="98" name="Oval 139"/>
          <p:cNvSpPr/>
          <p:nvPr/>
        </p:nvSpPr>
        <p:spPr>
          <a:xfrm>
            <a:off x="7670811" y="4340083"/>
            <a:ext cx="623551" cy="623554"/>
          </a:xfrm>
          <a:prstGeom prst="ellipse">
            <a:avLst/>
          </a:prstGeom>
          <a:gradFill>
            <a:gsLst>
              <a:gs pos="0">
                <a:srgbClr val="FF5799"/>
              </a:gs>
              <a:gs pos="55000">
                <a:srgbClr val="FF9999"/>
              </a:gs>
              <a:gs pos="100000">
                <a:srgbClr val="FF5050"/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04</a:t>
            </a:r>
          </a:p>
        </p:txBody>
      </p:sp>
      <p:grpSp>
        <p:nvGrpSpPr>
          <p:cNvPr id="99" name="Group 140"/>
          <p:cNvGrpSpPr/>
          <p:nvPr/>
        </p:nvGrpSpPr>
        <p:grpSpPr>
          <a:xfrm>
            <a:off x="7662782" y="3342075"/>
            <a:ext cx="2461828" cy="1671536"/>
            <a:chOff x="5662045" y="2010533"/>
            <a:chExt cx="2290940" cy="1555506"/>
          </a:xfrm>
        </p:grpSpPr>
        <p:grpSp>
          <p:nvGrpSpPr>
            <p:cNvPr id="100" name="Group 141"/>
            <p:cNvGrpSpPr/>
            <p:nvPr/>
          </p:nvGrpSpPr>
          <p:grpSpPr>
            <a:xfrm>
              <a:off x="5662045" y="2770130"/>
              <a:ext cx="2290940" cy="795909"/>
              <a:chOff x="2586036" y="2266950"/>
              <a:chExt cx="3344864" cy="1162061"/>
            </a:xfrm>
          </p:grpSpPr>
          <p:sp>
            <p:nvSpPr>
              <p:cNvPr id="102" name="Arc 143"/>
              <p:cNvSpPr/>
              <p:nvPr/>
            </p:nvSpPr>
            <p:spPr>
              <a:xfrm rot="5400000" flipV="1">
                <a:off x="4800600" y="2266950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oval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cxnSp>
            <p:nvCxnSpPr>
              <p:cNvPr id="103" name="Straight Connector 144"/>
              <p:cNvCxnSpPr/>
              <p:nvPr/>
            </p:nvCxnSpPr>
            <p:spPr>
              <a:xfrm>
                <a:off x="3686178" y="2852737"/>
                <a:ext cx="1143000" cy="158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4" name="Arc 145"/>
              <p:cNvSpPr/>
              <p:nvPr/>
            </p:nvSpPr>
            <p:spPr>
              <a:xfrm rot="5400000" flipH="1">
                <a:off x="2586036" y="2298711"/>
                <a:ext cx="1130300" cy="1130300"/>
              </a:xfrm>
              <a:prstGeom prst="arc">
                <a:avLst/>
              </a:prstGeom>
              <a:noFill/>
              <a:ln w="381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  <a:headEnd type="none"/>
                <a:tailEnd type="none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101" name="Straight Connector 142"/>
            <p:cNvCxnSpPr/>
            <p:nvPr/>
          </p:nvCxnSpPr>
          <p:spPr>
            <a:xfrm rot="5400000">
              <a:off x="5676990" y="2401417"/>
              <a:ext cx="782855" cy="1087"/>
            </a:xfrm>
            <a:prstGeom prst="line">
              <a:avLst/>
            </a:prstGeom>
            <a:noFill/>
            <a:ln w="38100" cap="flat" cmpd="sng" algn="ctr">
              <a:solidFill>
                <a:sysClr val="window" lastClr="FFFFFF">
                  <a:lumMod val="75000"/>
                </a:sysClr>
              </a:solidFill>
              <a:prstDash val="solid"/>
              <a:miter lim="800000"/>
              <a:headEnd type="none"/>
            </a:ln>
            <a:effectLst/>
          </p:spPr>
        </p:cxnSp>
      </p:grpSp>
      <p:grpSp>
        <p:nvGrpSpPr>
          <p:cNvPr id="105" name="组合 104"/>
          <p:cNvGrpSpPr/>
          <p:nvPr/>
        </p:nvGrpSpPr>
        <p:grpSpPr>
          <a:xfrm>
            <a:off x="1641601" y="2609797"/>
            <a:ext cx="2201079" cy="1078435"/>
            <a:chOff x="4392431" y="940569"/>
            <a:chExt cx="2201079" cy="1078435"/>
          </a:xfrm>
        </p:grpSpPr>
        <p:sp>
          <p:nvSpPr>
            <p:cNvPr id="106" name="TextBox 45"/>
            <p:cNvSpPr txBox="1"/>
            <p:nvPr/>
          </p:nvSpPr>
          <p:spPr>
            <a:xfrm>
              <a:off x="4844127" y="1121009"/>
              <a:ext cx="1537666" cy="30754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endParaRPr lang="zh-CN" altLang="en-US" sz="1200" b="1" dirty="0">
                <a:solidFill>
                  <a:srgbClr val="0C0C0C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7" name="TextBox 46"/>
            <p:cNvSpPr txBox="1"/>
            <p:nvPr/>
          </p:nvSpPr>
          <p:spPr>
            <a:xfrm>
              <a:off x="4392431" y="940569"/>
              <a:ext cx="2201079" cy="1078435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有必要的顾客服务、技术咨询等部门的电话号码和有关人员的名单</a:t>
              </a: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3683694" y="2541483"/>
            <a:ext cx="1900330" cy="968909"/>
            <a:chOff x="4844126" y="896323"/>
            <a:chExt cx="1900330" cy="968909"/>
          </a:xfrm>
        </p:grpSpPr>
        <p:sp>
          <p:nvSpPr>
            <p:cNvPr id="109" name="TextBox 45"/>
            <p:cNvSpPr txBox="1"/>
            <p:nvPr/>
          </p:nvSpPr>
          <p:spPr>
            <a:xfrm>
              <a:off x="4844127" y="1121009"/>
              <a:ext cx="1537666" cy="30754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endParaRPr lang="zh-CN" altLang="en-US" sz="1200" b="1" dirty="0">
                <a:solidFill>
                  <a:srgbClr val="0C0C0C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0" name="TextBox 46"/>
            <p:cNvSpPr txBox="1"/>
            <p:nvPr/>
          </p:nvSpPr>
          <p:spPr>
            <a:xfrm>
              <a:off x="4844126" y="896323"/>
              <a:ext cx="1900330" cy="968909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备好了用以有效地记录打电话时获得的信息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495845" y="2253646"/>
            <a:ext cx="1877301" cy="1051559"/>
            <a:chOff x="4844126" y="813673"/>
            <a:chExt cx="1623392" cy="1051559"/>
          </a:xfrm>
        </p:grpSpPr>
        <p:sp>
          <p:nvSpPr>
            <p:cNvPr id="112" name="TextBox 45"/>
            <p:cNvSpPr txBox="1"/>
            <p:nvPr/>
          </p:nvSpPr>
          <p:spPr>
            <a:xfrm>
              <a:off x="4844127" y="1121009"/>
              <a:ext cx="1537666" cy="30754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endParaRPr lang="zh-CN" altLang="en-US" sz="1200" b="1" dirty="0">
                <a:solidFill>
                  <a:srgbClr val="0C0C0C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3" name="TextBox 46"/>
            <p:cNvSpPr txBox="1"/>
            <p:nvPr/>
          </p:nvSpPr>
          <p:spPr>
            <a:xfrm>
              <a:off x="4844126" y="813673"/>
              <a:ext cx="1623392" cy="1051559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备有必要的产品或服务的信息，以便回答问题时使用</a:t>
              </a: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7287187" y="2202514"/>
            <a:ext cx="1623392" cy="997734"/>
            <a:chOff x="4844126" y="867498"/>
            <a:chExt cx="1623392" cy="997734"/>
          </a:xfrm>
        </p:grpSpPr>
        <p:sp>
          <p:nvSpPr>
            <p:cNvPr id="115" name="TextBox 45"/>
            <p:cNvSpPr txBox="1"/>
            <p:nvPr/>
          </p:nvSpPr>
          <p:spPr>
            <a:xfrm>
              <a:off x="4844127" y="1121009"/>
              <a:ext cx="1537666" cy="30754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endParaRPr lang="zh-CN" altLang="en-US" sz="1200" b="1" dirty="0">
                <a:solidFill>
                  <a:srgbClr val="0C0C0C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6" name="TextBox 46"/>
            <p:cNvSpPr txBox="1"/>
            <p:nvPr/>
          </p:nvSpPr>
          <p:spPr>
            <a:xfrm>
              <a:off x="4844126" y="867498"/>
              <a:ext cx="1623392" cy="997734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有许多相关的设施是我的工作变得更容易</a:t>
              </a: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9060580" y="2136912"/>
            <a:ext cx="1537667" cy="841250"/>
            <a:chOff x="4844126" y="1023982"/>
            <a:chExt cx="1537667" cy="841250"/>
          </a:xfrm>
        </p:grpSpPr>
        <p:sp>
          <p:nvSpPr>
            <p:cNvPr id="118" name="TextBox 45"/>
            <p:cNvSpPr txBox="1"/>
            <p:nvPr/>
          </p:nvSpPr>
          <p:spPr>
            <a:xfrm>
              <a:off x="4844127" y="1121009"/>
              <a:ext cx="1537666" cy="30754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endParaRPr lang="zh-CN" altLang="en-US" sz="1200" b="1" dirty="0">
                <a:solidFill>
                  <a:srgbClr val="0C0C0C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9" name="TextBox 46"/>
            <p:cNvSpPr txBox="1"/>
            <p:nvPr/>
          </p:nvSpPr>
          <p:spPr>
            <a:xfrm>
              <a:off x="4844126" y="1023982"/>
              <a:ext cx="1505018" cy="841250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有许多相关的设施是我的工作变得更容易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如何代接电话</a:t>
              </a:r>
            </a:p>
          </p:txBody>
        </p:sp>
      </p:grpSp>
      <p:grpSp>
        <p:nvGrpSpPr>
          <p:cNvPr id="10" name="dd80f8f6-0420-4bfe-b071-e7cc38b75c8d"/>
          <p:cNvGrpSpPr>
            <a:grpSpLocks noChangeAspect="1"/>
          </p:cNvGrpSpPr>
          <p:nvPr/>
        </p:nvGrpSpPr>
        <p:grpSpPr>
          <a:xfrm>
            <a:off x="1163417" y="1969514"/>
            <a:ext cx="9865165" cy="3875741"/>
            <a:chOff x="1406226" y="1912608"/>
            <a:chExt cx="9865165" cy="3875741"/>
          </a:xfrm>
        </p:grpSpPr>
        <p:sp>
          <p:nvSpPr>
            <p:cNvPr id="11" name="任意多边形: 形状 2"/>
            <p:cNvSpPr/>
            <p:nvPr/>
          </p:nvSpPr>
          <p:spPr bwMode="auto">
            <a:xfrm flipV="1">
              <a:off x="8516914" y="4169571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F3F3F">
                    <a:lumMod val="5000"/>
                    <a:lumOff val="95000"/>
                  </a:srgbClr>
                </a:gs>
                <a:gs pos="100000">
                  <a:srgbClr val="3F3F3F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2" name="任意多边形: 形状 3"/>
            <p:cNvSpPr/>
            <p:nvPr/>
          </p:nvSpPr>
          <p:spPr bwMode="auto">
            <a:xfrm>
              <a:off x="6815074" y="3192680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F3F3F">
                    <a:lumMod val="5000"/>
                    <a:lumOff val="95000"/>
                  </a:srgbClr>
                </a:gs>
                <a:gs pos="100000">
                  <a:srgbClr val="3F3F3F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3" name="任意多边形: 形状 4"/>
            <p:cNvSpPr/>
            <p:nvPr/>
          </p:nvSpPr>
          <p:spPr bwMode="auto">
            <a:xfrm flipV="1">
              <a:off x="5113412" y="4195789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F3F3F">
                    <a:lumMod val="5000"/>
                    <a:lumOff val="95000"/>
                  </a:srgbClr>
                </a:gs>
                <a:gs pos="100000">
                  <a:srgbClr val="3F3F3F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4" name="任意多边形: 形状 5"/>
            <p:cNvSpPr/>
            <p:nvPr/>
          </p:nvSpPr>
          <p:spPr bwMode="auto">
            <a:xfrm>
              <a:off x="3411222" y="3192680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F3F3F">
                    <a:lumMod val="5000"/>
                    <a:lumOff val="95000"/>
                  </a:srgbClr>
                </a:gs>
                <a:gs pos="100000">
                  <a:srgbClr val="3F3F3F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5" name="任意多边形: 形状 6"/>
            <p:cNvSpPr/>
            <p:nvPr/>
          </p:nvSpPr>
          <p:spPr bwMode="auto">
            <a:xfrm>
              <a:off x="1715393" y="3218897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A82FFF"/>
                </a:gs>
                <a:gs pos="100000">
                  <a:srgbClr val="FF5799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6" name="任意多边形: 形状 7"/>
            <p:cNvSpPr/>
            <p:nvPr/>
          </p:nvSpPr>
          <p:spPr bwMode="auto">
            <a:xfrm flipV="1">
              <a:off x="1715393" y="4195789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F3F3F">
                    <a:lumMod val="5000"/>
                    <a:lumOff val="95000"/>
                  </a:srgbClr>
                </a:gs>
                <a:gs pos="100000">
                  <a:srgbClr val="3F3F3F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7" name="任意多边形: 形状 8"/>
            <p:cNvSpPr/>
            <p:nvPr/>
          </p:nvSpPr>
          <p:spPr bwMode="auto">
            <a:xfrm flipV="1">
              <a:off x="3411222" y="4169571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FF5799"/>
                </a:gs>
                <a:gs pos="100000">
                  <a:srgbClr val="3399F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8" name="任意多边形: 形状 9"/>
            <p:cNvSpPr/>
            <p:nvPr/>
          </p:nvSpPr>
          <p:spPr bwMode="auto">
            <a:xfrm>
              <a:off x="5107050" y="3218897"/>
              <a:ext cx="1966057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3CCCC"/>
                </a:gs>
                <a:gs pos="0">
                  <a:srgbClr val="3399FF"/>
                </a:gs>
                <a:gs pos="100000">
                  <a:srgbClr val="5357F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9" name="任意多边形: 形状 10"/>
            <p:cNvSpPr/>
            <p:nvPr/>
          </p:nvSpPr>
          <p:spPr bwMode="auto">
            <a:xfrm flipV="1">
              <a:off x="6815074" y="4169571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8A3BFF"/>
                </a:gs>
                <a:gs pos="98000">
                  <a:srgbClr val="33CCCC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0" name="任意多边形: 形状 11"/>
            <p:cNvSpPr/>
            <p:nvPr/>
          </p:nvSpPr>
          <p:spPr bwMode="auto">
            <a:xfrm>
              <a:off x="8516914" y="3192680"/>
              <a:ext cx="1959695" cy="976891"/>
            </a:xfrm>
            <a:custGeom>
              <a:avLst/>
              <a:gdLst>
                <a:gd name="T0" fmla="*/ 210 w 421"/>
                <a:gd name="T1" fmla="*/ 57 h 210"/>
                <a:gd name="T2" fmla="*/ 364 w 421"/>
                <a:gd name="T3" fmla="*/ 210 h 210"/>
                <a:gd name="T4" fmla="*/ 421 w 421"/>
                <a:gd name="T5" fmla="*/ 210 h 210"/>
                <a:gd name="T6" fmla="*/ 210 w 421"/>
                <a:gd name="T7" fmla="*/ 0 h 210"/>
                <a:gd name="T8" fmla="*/ 0 w 421"/>
                <a:gd name="T9" fmla="*/ 210 h 210"/>
                <a:gd name="T10" fmla="*/ 57 w 421"/>
                <a:gd name="T11" fmla="*/ 210 h 210"/>
                <a:gd name="T12" fmla="*/ 210 w 421"/>
                <a:gd name="T13" fmla="*/ 5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gradFill>
              <a:gsLst>
                <a:gs pos="0">
                  <a:srgbClr val="33CCCC"/>
                </a:gs>
                <a:gs pos="100000">
                  <a:srgbClr val="FF5799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1" name="任意多边形: 形状 46"/>
            <p:cNvSpPr/>
            <p:nvPr/>
          </p:nvSpPr>
          <p:spPr bwMode="auto">
            <a:xfrm>
              <a:off x="5854921" y="3966225"/>
              <a:ext cx="476676" cy="459126"/>
            </a:xfrm>
            <a:custGeom>
              <a:avLst/>
              <a:gdLst>
                <a:gd name="connsiteX0" fmla="*/ 297615 w 597921"/>
                <a:gd name="connsiteY0" fmla="*/ 96957 h 598324"/>
                <a:gd name="connsiteX1" fmla="*/ 323434 w 597921"/>
                <a:gd name="connsiteY1" fmla="*/ 122740 h 598324"/>
                <a:gd name="connsiteX2" fmla="*/ 323434 w 597921"/>
                <a:gd name="connsiteY2" fmla="*/ 289852 h 598324"/>
                <a:gd name="connsiteX3" fmla="*/ 462572 w 597921"/>
                <a:gd name="connsiteY3" fmla="*/ 289852 h 598324"/>
                <a:gd name="connsiteX4" fmla="*/ 487913 w 597921"/>
                <a:gd name="connsiteY4" fmla="*/ 315157 h 598324"/>
                <a:gd name="connsiteX5" fmla="*/ 462572 w 597921"/>
                <a:gd name="connsiteY5" fmla="*/ 340463 h 598324"/>
                <a:gd name="connsiteX6" fmla="*/ 297615 w 597921"/>
                <a:gd name="connsiteY6" fmla="*/ 340463 h 598324"/>
                <a:gd name="connsiteX7" fmla="*/ 272274 w 597921"/>
                <a:gd name="connsiteY7" fmla="*/ 315157 h 598324"/>
                <a:gd name="connsiteX8" fmla="*/ 272274 w 597921"/>
                <a:gd name="connsiteY8" fmla="*/ 122740 h 598324"/>
                <a:gd name="connsiteX9" fmla="*/ 297615 w 597921"/>
                <a:gd name="connsiteY9" fmla="*/ 96957 h 598324"/>
                <a:gd name="connsiteX10" fmla="*/ 298127 w 597921"/>
                <a:gd name="connsiteY10" fmla="*/ 0 h 598324"/>
                <a:gd name="connsiteX11" fmla="*/ 597921 w 597921"/>
                <a:gd name="connsiteY11" fmla="*/ 299401 h 598324"/>
                <a:gd name="connsiteX12" fmla="*/ 298127 w 597921"/>
                <a:gd name="connsiteY12" fmla="*/ 598324 h 598324"/>
                <a:gd name="connsiteX13" fmla="*/ 35150 w 597921"/>
                <a:gd name="connsiteY13" fmla="*/ 442177 h 598324"/>
                <a:gd name="connsiteX14" fmla="*/ 34194 w 597921"/>
                <a:gd name="connsiteY14" fmla="*/ 432149 h 598324"/>
                <a:gd name="connsiteX15" fmla="*/ 40410 w 597921"/>
                <a:gd name="connsiteY15" fmla="*/ 424509 h 598324"/>
                <a:gd name="connsiteX16" fmla="*/ 74836 w 597921"/>
                <a:gd name="connsiteY16" fmla="*/ 407796 h 598324"/>
                <a:gd name="connsiteX17" fmla="*/ 91571 w 597921"/>
                <a:gd name="connsiteY17" fmla="*/ 413049 h 598324"/>
                <a:gd name="connsiteX18" fmla="*/ 298127 w 597921"/>
                <a:gd name="connsiteY18" fmla="*/ 534815 h 598324"/>
                <a:gd name="connsiteX19" fmla="*/ 534328 w 597921"/>
                <a:gd name="connsiteY19" fmla="*/ 299401 h 598324"/>
                <a:gd name="connsiteX20" fmla="*/ 298127 w 597921"/>
                <a:gd name="connsiteY20" fmla="*/ 63509 h 598324"/>
                <a:gd name="connsiteX21" fmla="*/ 145123 w 597921"/>
                <a:gd name="connsiteY21" fmla="*/ 120333 h 598324"/>
                <a:gd name="connsiteX22" fmla="*/ 200587 w 597921"/>
                <a:gd name="connsiteY22" fmla="*/ 142299 h 598324"/>
                <a:gd name="connsiteX23" fmla="*/ 208237 w 597921"/>
                <a:gd name="connsiteY23" fmla="*/ 152327 h 598324"/>
                <a:gd name="connsiteX24" fmla="*/ 203456 w 597921"/>
                <a:gd name="connsiteY24" fmla="*/ 164265 h 598324"/>
                <a:gd name="connsiteX25" fmla="*/ 48060 w 597921"/>
                <a:gd name="connsiteY25" fmla="*/ 285553 h 598324"/>
                <a:gd name="connsiteX26" fmla="*/ 35150 w 597921"/>
                <a:gd name="connsiteY26" fmla="*/ 287463 h 598324"/>
                <a:gd name="connsiteX27" fmla="*/ 27500 w 597921"/>
                <a:gd name="connsiteY27" fmla="*/ 277435 h 598324"/>
                <a:gd name="connsiteX28" fmla="*/ 246 w 597921"/>
                <a:gd name="connsiteY28" fmla="*/ 82132 h 598324"/>
                <a:gd name="connsiteX29" fmla="*/ 4550 w 597921"/>
                <a:gd name="connsiteY29" fmla="*/ 70194 h 598324"/>
                <a:gd name="connsiteX30" fmla="*/ 17459 w 597921"/>
                <a:gd name="connsiteY30" fmla="*/ 68762 h 598324"/>
                <a:gd name="connsiteX31" fmla="*/ 80574 w 597921"/>
                <a:gd name="connsiteY31" fmla="*/ 94070 h 598324"/>
                <a:gd name="connsiteX32" fmla="*/ 298127 w 597921"/>
                <a:gd name="connsiteY32" fmla="*/ 0 h 59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97921" h="598324">
                  <a:moveTo>
                    <a:pt x="297615" y="96957"/>
                  </a:moveTo>
                  <a:cubicBezTo>
                    <a:pt x="311959" y="96957"/>
                    <a:pt x="323434" y="108416"/>
                    <a:pt x="323434" y="122740"/>
                  </a:cubicBezTo>
                  <a:lnTo>
                    <a:pt x="323434" y="289852"/>
                  </a:lnTo>
                  <a:lnTo>
                    <a:pt x="462572" y="289852"/>
                  </a:lnTo>
                  <a:cubicBezTo>
                    <a:pt x="476438" y="289852"/>
                    <a:pt x="487913" y="301311"/>
                    <a:pt x="487913" y="315157"/>
                  </a:cubicBezTo>
                  <a:cubicBezTo>
                    <a:pt x="487913" y="329004"/>
                    <a:pt x="476438" y="340463"/>
                    <a:pt x="462572" y="340463"/>
                  </a:cubicBezTo>
                  <a:lnTo>
                    <a:pt x="297615" y="340463"/>
                  </a:lnTo>
                  <a:cubicBezTo>
                    <a:pt x="283749" y="340463"/>
                    <a:pt x="272274" y="329004"/>
                    <a:pt x="272274" y="315157"/>
                  </a:cubicBezTo>
                  <a:lnTo>
                    <a:pt x="272274" y="122740"/>
                  </a:lnTo>
                  <a:cubicBezTo>
                    <a:pt x="272274" y="108416"/>
                    <a:pt x="283749" y="96957"/>
                    <a:pt x="297615" y="96957"/>
                  </a:cubicBezTo>
                  <a:close/>
                  <a:moveTo>
                    <a:pt x="298127" y="0"/>
                  </a:moveTo>
                  <a:cubicBezTo>
                    <a:pt x="463564" y="0"/>
                    <a:pt x="597921" y="134181"/>
                    <a:pt x="597921" y="299401"/>
                  </a:cubicBezTo>
                  <a:cubicBezTo>
                    <a:pt x="597921" y="464143"/>
                    <a:pt x="463564" y="598324"/>
                    <a:pt x="298127" y="598324"/>
                  </a:cubicBezTo>
                  <a:cubicBezTo>
                    <a:pt x="188155" y="598324"/>
                    <a:pt x="87268" y="538635"/>
                    <a:pt x="35150" y="442177"/>
                  </a:cubicBezTo>
                  <a:cubicBezTo>
                    <a:pt x="33238" y="438835"/>
                    <a:pt x="32760" y="435492"/>
                    <a:pt x="34194" y="432149"/>
                  </a:cubicBezTo>
                  <a:cubicBezTo>
                    <a:pt x="35150" y="428807"/>
                    <a:pt x="37541" y="425942"/>
                    <a:pt x="40410" y="424509"/>
                  </a:cubicBezTo>
                  <a:lnTo>
                    <a:pt x="74836" y="407796"/>
                  </a:lnTo>
                  <a:cubicBezTo>
                    <a:pt x="81052" y="404931"/>
                    <a:pt x="88702" y="407319"/>
                    <a:pt x="91571" y="413049"/>
                  </a:cubicBezTo>
                  <a:cubicBezTo>
                    <a:pt x="133169" y="488018"/>
                    <a:pt x="212540" y="534815"/>
                    <a:pt x="298127" y="534815"/>
                  </a:cubicBezTo>
                  <a:cubicBezTo>
                    <a:pt x="428181" y="534815"/>
                    <a:pt x="534328" y="429284"/>
                    <a:pt x="534328" y="299401"/>
                  </a:cubicBezTo>
                  <a:cubicBezTo>
                    <a:pt x="534328" y="169517"/>
                    <a:pt x="428181" y="63509"/>
                    <a:pt x="298127" y="63509"/>
                  </a:cubicBezTo>
                  <a:cubicBezTo>
                    <a:pt x="242185" y="63509"/>
                    <a:pt x="187677" y="83565"/>
                    <a:pt x="145123" y="120333"/>
                  </a:cubicBezTo>
                  <a:lnTo>
                    <a:pt x="200587" y="142299"/>
                  </a:lnTo>
                  <a:cubicBezTo>
                    <a:pt x="204890" y="144209"/>
                    <a:pt x="207759" y="148029"/>
                    <a:pt x="208237" y="152327"/>
                  </a:cubicBezTo>
                  <a:cubicBezTo>
                    <a:pt x="208715" y="157102"/>
                    <a:pt x="207281" y="161399"/>
                    <a:pt x="203456" y="164265"/>
                  </a:cubicBezTo>
                  <a:lnTo>
                    <a:pt x="48060" y="285553"/>
                  </a:lnTo>
                  <a:cubicBezTo>
                    <a:pt x="44235" y="288418"/>
                    <a:pt x="39454" y="289373"/>
                    <a:pt x="35150" y="287463"/>
                  </a:cubicBezTo>
                  <a:cubicBezTo>
                    <a:pt x="31325" y="285553"/>
                    <a:pt x="27978" y="281733"/>
                    <a:pt x="27500" y="277435"/>
                  </a:cubicBezTo>
                  <a:lnTo>
                    <a:pt x="246" y="82132"/>
                  </a:lnTo>
                  <a:cubicBezTo>
                    <a:pt x="-710" y="77835"/>
                    <a:pt x="1203" y="73060"/>
                    <a:pt x="4550" y="70194"/>
                  </a:cubicBezTo>
                  <a:cubicBezTo>
                    <a:pt x="8375" y="67807"/>
                    <a:pt x="13156" y="66852"/>
                    <a:pt x="17459" y="68762"/>
                  </a:cubicBezTo>
                  <a:lnTo>
                    <a:pt x="80574" y="94070"/>
                  </a:lnTo>
                  <a:cubicBezTo>
                    <a:pt x="137472" y="33426"/>
                    <a:pt x="214931" y="0"/>
                    <a:pt x="298127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2" name="任意多边形: 形状 47"/>
            <p:cNvSpPr/>
            <p:nvPr/>
          </p:nvSpPr>
          <p:spPr bwMode="auto">
            <a:xfrm>
              <a:off x="9258423" y="3966225"/>
              <a:ext cx="476676" cy="459126"/>
            </a:xfrm>
            <a:custGeom>
              <a:avLst/>
              <a:gdLst>
                <a:gd name="connsiteX0" fmla="*/ 304701 w 609473"/>
                <a:gd name="connsiteY0" fmla="*/ 381618 h 587034"/>
                <a:gd name="connsiteX1" fmla="*/ 325879 w 609473"/>
                <a:gd name="connsiteY1" fmla="*/ 394101 h 587034"/>
                <a:gd name="connsiteX2" fmla="*/ 309542 w 609473"/>
                <a:gd name="connsiteY2" fmla="*/ 410914 h 587034"/>
                <a:gd name="connsiteX3" fmla="*/ 331022 w 609473"/>
                <a:gd name="connsiteY3" fmla="*/ 433867 h 587034"/>
                <a:gd name="connsiteX4" fmla="*/ 312466 w 609473"/>
                <a:gd name="connsiteY4" fmla="*/ 468800 h 587034"/>
                <a:gd name="connsiteX5" fmla="*/ 294112 w 609473"/>
                <a:gd name="connsiteY5" fmla="*/ 468096 h 587034"/>
                <a:gd name="connsiteX6" fmla="*/ 278380 w 609473"/>
                <a:gd name="connsiteY6" fmla="*/ 432055 h 587034"/>
                <a:gd name="connsiteX7" fmla="*/ 299861 w 609473"/>
                <a:gd name="connsiteY7" fmla="*/ 410612 h 587034"/>
                <a:gd name="connsiteX8" fmla="*/ 284028 w 609473"/>
                <a:gd name="connsiteY8" fmla="*/ 393397 h 587034"/>
                <a:gd name="connsiteX9" fmla="*/ 224835 w 609473"/>
                <a:gd name="connsiteY9" fmla="*/ 380559 h 587034"/>
                <a:gd name="connsiteX10" fmla="*/ 283211 w 609473"/>
                <a:gd name="connsiteY10" fmla="*/ 483344 h 587034"/>
                <a:gd name="connsiteX11" fmla="*/ 305190 w 609473"/>
                <a:gd name="connsiteY11" fmla="*/ 499753 h 587034"/>
                <a:gd name="connsiteX12" fmla="*/ 327069 w 609473"/>
                <a:gd name="connsiteY12" fmla="*/ 483646 h 587034"/>
                <a:gd name="connsiteX13" fmla="*/ 387865 w 609473"/>
                <a:gd name="connsiteY13" fmla="*/ 380861 h 587034"/>
                <a:gd name="connsiteX14" fmla="*/ 498972 w 609473"/>
                <a:gd name="connsiteY14" fmla="*/ 386700 h 587034"/>
                <a:gd name="connsiteX15" fmla="*/ 581344 w 609473"/>
                <a:gd name="connsiteY15" fmla="*/ 414485 h 587034"/>
                <a:gd name="connsiteX16" fmla="*/ 609473 w 609473"/>
                <a:gd name="connsiteY16" fmla="*/ 494820 h 587034"/>
                <a:gd name="connsiteX17" fmla="*/ 609473 w 609473"/>
                <a:gd name="connsiteY17" fmla="*/ 529048 h 587034"/>
                <a:gd name="connsiteX18" fmla="*/ 551399 w 609473"/>
                <a:gd name="connsiteY18" fmla="*/ 587034 h 587034"/>
                <a:gd name="connsiteX19" fmla="*/ 58074 w 609473"/>
                <a:gd name="connsiteY19" fmla="*/ 587034 h 587034"/>
                <a:gd name="connsiteX20" fmla="*/ 0 w 609473"/>
                <a:gd name="connsiteY20" fmla="*/ 529048 h 587034"/>
                <a:gd name="connsiteX21" fmla="*/ 0 w 609473"/>
                <a:gd name="connsiteY21" fmla="*/ 494820 h 587034"/>
                <a:gd name="connsiteX22" fmla="*/ 28129 w 609473"/>
                <a:gd name="connsiteY22" fmla="*/ 414485 h 587034"/>
                <a:gd name="connsiteX23" fmla="*/ 110501 w 609473"/>
                <a:gd name="connsiteY23" fmla="*/ 386700 h 587034"/>
                <a:gd name="connsiteX24" fmla="*/ 316407 w 609473"/>
                <a:gd name="connsiteY24" fmla="*/ 206077 h 587034"/>
                <a:gd name="connsiteX25" fmla="*/ 316407 w 609473"/>
                <a:gd name="connsiteY25" fmla="*/ 272924 h 587034"/>
                <a:gd name="connsiteX26" fmla="*/ 335965 w 609473"/>
                <a:gd name="connsiteY26" fmla="*/ 266783 h 587034"/>
                <a:gd name="connsiteX27" fmla="*/ 346551 w 609473"/>
                <a:gd name="connsiteY27" fmla="*/ 239602 h 587034"/>
                <a:gd name="connsiteX28" fmla="*/ 336570 w 609473"/>
                <a:gd name="connsiteY28" fmla="*/ 216346 h 587034"/>
                <a:gd name="connsiteX29" fmla="*/ 316407 w 609473"/>
                <a:gd name="connsiteY29" fmla="*/ 206077 h 587034"/>
                <a:gd name="connsiteX30" fmla="*/ 299872 w 609473"/>
                <a:gd name="connsiteY30" fmla="*/ 94230 h 587034"/>
                <a:gd name="connsiteX31" fmla="*/ 277793 w 609473"/>
                <a:gd name="connsiteY31" fmla="*/ 102183 h 587034"/>
                <a:gd name="connsiteX32" fmla="*/ 270534 w 609473"/>
                <a:gd name="connsiteY32" fmla="*/ 122922 h 587034"/>
                <a:gd name="connsiteX33" fmla="*/ 281322 w 609473"/>
                <a:gd name="connsiteY33" fmla="*/ 145674 h 587034"/>
                <a:gd name="connsiteX34" fmla="*/ 299872 w 609473"/>
                <a:gd name="connsiteY34" fmla="*/ 154231 h 587034"/>
                <a:gd name="connsiteX35" fmla="*/ 316407 w 609473"/>
                <a:gd name="connsiteY35" fmla="*/ 42585 h 587034"/>
                <a:gd name="connsiteX36" fmla="*/ 316407 w 609473"/>
                <a:gd name="connsiteY36" fmla="*/ 56478 h 587034"/>
                <a:gd name="connsiteX37" fmla="*/ 360061 w 609473"/>
                <a:gd name="connsiteY37" fmla="*/ 70169 h 587034"/>
                <a:gd name="connsiteX38" fmla="*/ 389904 w 609473"/>
                <a:gd name="connsiteY38" fmla="*/ 129465 h 587034"/>
                <a:gd name="connsiteX39" fmla="*/ 344837 w 609473"/>
                <a:gd name="connsiteY39" fmla="*/ 129465 h 587034"/>
                <a:gd name="connsiteX40" fmla="*/ 339797 w 609473"/>
                <a:gd name="connsiteY40" fmla="*/ 107217 h 587034"/>
                <a:gd name="connsiteX41" fmla="*/ 316407 w 609473"/>
                <a:gd name="connsiteY41" fmla="*/ 93928 h 587034"/>
                <a:gd name="connsiteX42" fmla="*/ 316407 w 609473"/>
                <a:gd name="connsiteY42" fmla="*/ 159063 h 587034"/>
                <a:gd name="connsiteX43" fmla="*/ 371050 w 609473"/>
                <a:gd name="connsiteY43" fmla="*/ 183829 h 587034"/>
                <a:gd name="connsiteX44" fmla="*/ 394037 w 609473"/>
                <a:gd name="connsiteY44" fmla="*/ 234467 h 587034"/>
                <a:gd name="connsiteX45" fmla="*/ 362380 w 609473"/>
                <a:gd name="connsiteY45" fmla="*/ 297086 h 587034"/>
                <a:gd name="connsiteX46" fmla="*/ 316407 w 609473"/>
                <a:gd name="connsiteY46" fmla="*/ 311079 h 587034"/>
                <a:gd name="connsiteX47" fmla="*/ 316407 w 609473"/>
                <a:gd name="connsiteY47" fmla="*/ 318328 h 587034"/>
                <a:gd name="connsiteX48" fmla="*/ 445959 w 609473"/>
                <a:gd name="connsiteY48" fmla="*/ 180507 h 587034"/>
                <a:gd name="connsiteX49" fmla="*/ 316407 w 609473"/>
                <a:gd name="connsiteY49" fmla="*/ 42585 h 587034"/>
                <a:gd name="connsiteX50" fmla="*/ 299872 w 609473"/>
                <a:gd name="connsiteY50" fmla="*/ 42484 h 587034"/>
                <a:gd name="connsiteX51" fmla="*/ 168808 w 609473"/>
                <a:gd name="connsiteY51" fmla="*/ 180507 h 587034"/>
                <a:gd name="connsiteX52" fmla="*/ 299872 w 609473"/>
                <a:gd name="connsiteY52" fmla="*/ 318428 h 587034"/>
                <a:gd name="connsiteX53" fmla="*/ 299872 w 609473"/>
                <a:gd name="connsiteY53" fmla="*/ 311381 h 587034"/>
                <a:gd name="connsiteX54" fmla="*/ 249564 w 609473"/>
                <a:gd name="connsiteY54" fmla="*/ 296683 h 587034"/>
                <a:gd name="connsiteX55" fmla="*/ 220729 w 609473"/>
                <a:gd name="connsiteY55" fmla="*/ 229635 h 587034"/>
                <a:gd name="connsiteX56" fmla="*/ 266904 w 609473"/>
                <a:gd name="connsiteY56" fmla="*/ 229635 h 587034"/>
                <a:gd name="connsiteX57" fmla="*/ 273659 w 609473"/>
                <a:gd name="connsiteY57" fmla="*/ 258528 h 587034"/>
                <a:gd name="connsiteX58" fmla="*/ 299872 w 609473"/>
                <a:gd name="connsiteY58" fmla="*/ 273428 h 587034"/>
                <a:gd name="connsiteX59" fmla="*/ 299872 w 609473"/>
                <a:gd name="connsiteY59" fmla="*/ 200440 h 587034"/>
                <a:gd name="connsiteX60" fmla="*/ 285959 w 609473"/>
                <a:gd name="connsiteY60" fmla="*/ 196312 h 587034"/>
                <a:gd name="connsiteX61" fmla="*/ 239784 w 609473"/>
                <a:gd name="connsiteY61" fmla="*/ 169634 h 587034"/>
                <a:gd name="connsiteX62" fmla="*/ 226375 w 609473"/>
                <a:gd name="connsiteY62" fmla="*/ 128459 h 587034"/>
                <a:gd name="connsiteX63" fmla="*/ 231618 w 609473"/>
                <a:gd name="connsiteY63" fmla="*/ 99566 h 587034"/>
                <a:gd name="connsiteX64" fmla="*/ 246237 w 609473"/>
                <a:gd name="connsiteY64" fmla="*/ 77115 h 587034"/>
                <a:gd name="connsiteX65" fmla="*/ 273256 w 609473"/>
                <a:gd name="connsiteY65" fmla="*/ 60404 h 587034"/>
                <a:gd name="connsiteX66" fmla="*/ 299872 w 609473"/>
                <a:gd name="connsiteY66" fmla="*/ 56075 h 587034"/>
                <a:gd name="connsiteX67" fmla="*/ 307333 w 609473"/>
                <a:gd name="connsiteY67" fmla="*/ 0 h 587034"/>
                <a:gd name="connsiteX68" fmla="*/ 488101 w 609473"/>
                <a:gd name="connsiteY68" fmla="*/ 180507 h 587034"/>
                <a:gd name="connsiteX69" fmla="*/ 307333 w 609473"/>
                <a:gd name="connsiteY69" fmla="*/ 361013 h 587034"/>
                <a:gd name="connsiteX70" fmla="*/ 126665 w 609473"/>
                <a:gd name="connsiteY70" fmla="*/ 180507 h 587034"/>
                <a:gd name="connsiteX71" fmla="*/ 307333 w 609473"/>
                <a:gd name="connsiteY71" fmla="*/ 0 h 58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09473" h="587034">
                  <a:moveTo>
                    <a:pt x="304701" y="381618"/>
                  </a:moveTo>
                  <a:lnTo>
                    <a:pt x="325879" y="394101"/>
                  </a:lnTo>
                  <a:lnTo>
                    <a:pt x="309542" y="410914"/>
                  </a:lnTo>
                  <a:lnTo>
                    <a:pt x="331022" y="433867"/>
                  </a:lnTo>
                  <a:lnTo>
                    <a:pt x="312466" y="468800"/>
                  </a:lnTo>
                  <a:cubicBezTo>
                    <a:pt x="307021" y="479069"/>
                    <a:pt x="298751" y="478767"/>
                    <a:pt x="294112" y="468096"/>
                  </a:cubicBezTo>
                  <a:lnTo>
                    <a:pt x="278380" y="432055"/>
                  </a:lnTo>
                  <a:lnTo>
                    <a:pt x="299861" y="410612"/>
                  </a:lnTo>
                  <a:lnTo>
                    <a:pt x="284028" y="393397"/>
                  </a:lnTo>
                  <a:close/>
                  <a:moveTo>
                    <a:pt x="224835" y="380559"/>
                  </a:moveTo>
                  <a:lnTo>
                    <a:pt x="283211" y="483344"/>
                  </a:lnTo>
                  <a:cubicBezTo>
                    <a:pt x="289260" y="493914"/>
                    <a:pt x="297024" y="499753"/>
                    <a:pt x="305190" y="499753"/>
                  </a:cubicBezTo>
                  <a:cubicBezTo>
                    <a:pt x="313155" y="499753"/>
                    <a:pt x="320919" y="494015"/>
                    <a:pt x="327069" y="483646"/>
                  </a:cubicBezTo>
                  <a:lnTo>
                    <a:pt x="387865" y="380861"/>
                  </a:lnTo>
                  <a:lnTo>
                    <a:pt x="498972" y="386700"/>
                  </a:lnTo>
                  <a:cubicBezTo>
                    <a:pt x="529521" y="388311"/>
                    <a:pt x="565716" y="400492"/>
                    <a:pt x="581344" y="414485"/>
                  </a:cubicBezTo>
                  <a:cubicBezTo>
                    <a:pt x="597072" y="428679"/>
                    <a:pt x="609473" y="464015"/>
                    <a:pt x="609473" y="494820"/>
                  </a:cubicBezTo>
                  <a:lnTo>
                    <a:pt x="609473" y="529048"/>
                  </a:lnTo>
                  <a:cubicBezTo>
                    <a:pt x="609473" y="561061"/>
                    <a:pt x="583360" y="587034"/>
                    <a:pt x="551399" y="587034"/>
                  </a:cubicBezTo>
                  <a:lnTo>
                    <a:pt x="58074" y="587034"/>
                  </a:lnTo>
                  <a:cubicBezTo>
                    <a:pt x="26012" y="587034"/>
                    <a:pt x="0" y="561061"/>
                    <a:pt x="0" y="529048"/>
                  </a:cubicBezTo>
                  <a:lnTo>
                    <a:pt x="0" y="494820"/>
                  </a:lnTo>
                  <a:cubicBezTo>
                    <a:pt x="0" y="464015"/>
                    <a:pt x="12401" y="428679"/>
                    <a:pt x="28129" y="414485"/>
                  </a:cubicBezTo>
                  <a:cubicBezTo>
                    <a:pt x="43757" y="400492"/>
                    <a:pt x="79851" y="388311"/>
                    <a:pt x="110501" y="386700"/>
                  </a:cubicBezTo>
                  <a:close/>
                  <a:moveTo>
                    <a:pt x="316407" y="206077"/>
                  </a:moveTo>
                  <a:lnTo>
                    <a:pt x="316407" y="272924"/>
                  </a:lnTo>
                  <a:cubicBezTo>
                    <a:pt x="325379" y="271817"/>
                    <a:pt x="331832" y="269703"/>
                    <a:pt x="335965" y="266783"/>
                  </a:cubicBezTo>
                  <a:cubicBezTo>
                    <a:pt x="343023" y="261548"/>
                    <a:pt x="346551" y="252488"/>
                    <a:pt x="346551" y="239602"/>
                  </a:cubicBezTo>
                  <a:cubicBezTo>
                    <a:pt x="346551" y="229736"/>
                    <a:pt x="343224" y="222084"/>
                    <a:pt x="336570" y="216346"/>
                  </a:cubicBezTo>
                  <a:cubicBezTo>
                    <a:pt x="332638" y="213024"/>
                    <a:pt x="325884" y="209601"/>
                    <a:pt x="316407" y="206077"/>
                  </a:cubicBezTo>
                  <a:close/>
                  <a:moveTo>
                    <a:pt x="299872" y="94230"/>
                  </a:moveTo>
                  <a:cubicBezTo>
                    <a:pt x="289891" y="94431"/>
                    <a:pt x="282531" y="97149"/>
                    <a:pt x="277793" y="102183"/>
                  </a:cubicBezTo>
                  <a:cubicBezTo>
                    <a:pt x="272954" y="107317"/>
                    <a:pt x="270534" y="114163"/>
                    <a:pt x="270534" y="122922"/>
                  </a:cubicBezTo>
                  <a:cubicBezTo>
                    <a:pt x="270534" y="132586"/>
                    <a:pt x="274163" y="140137"/>
                    <a:pt x="281322" y="145674"/>
                  </a:cubicBezTo>
                  <a:cubicBezTo>
                    <a:pt x="285354" y="148795"/>
                    <a:pt x="291504" y="151613"/>
                    <a:pt x="299872" y="154231"/>
                  </a:cubicBezTo>
                  <a:close/>
                  <a:moveTo>
                    <a:pt x="316407" y="42585"/>
                  </a:moveTo>
                  <a:lnTo>
                    <a:pt x="316407" y="56478"/>
                  </a:lnTo>
                  <a:cubicBezTo>
                    <a:pt x="334957" y="57887"/>
                    <a:pt x="349576" y="62518"/>
                    <a:pt x="360061" y="70169"/>
                  </a:cubicBezTo>
                  <a:cubicBezTo>
                    <a:pt x="379318" y="82350"/>
                    <a:pt x="389198" y="102082"/>
                    <a:pt x="389904" y="129465"/>
                  </a:cubicBezTo>
                  <a:lnTo>
                    <a:pt x="344837" y="129465"/>
                  </a:lnTo>
                  <a:cubicBezTo>
                    <a:pt x="344031" y="119297"/>
                    <a:pt x="342317" y="111948"/>
                    <a:pt x="339797" y="107217"/>
                  </a:cubicBezTo>
                  <a:cubicBezTo>
                    <a:pt x="335562" y="99163"/>
                    <a:pt x="327698" y="94733"/>
                    <a:pt x="316407" y="93928"/>
                  </a:cubicBezTo>
                  <a:lnTo>
                    <a:pt x="316407" y="159063"/>
                  </a:lnTo>
                  <a:cubicBezTo>
                    <a:pt x="343527" y="168426"/>
                    <a:pt x="361674" y="176681"/>
                    <a:pt x="371050" y="183829"/>
                  </a:cubicBezTo>
                  <a:cubicBezTo>
                    <a:pt x="386375" y="195809"/>
                    <a:pt x="394037" y="212722"/>
                    <a:pt x="394037" y="234467"/>
                  </a:cubicBezTo>
                  <a:cubicBezTo>
                    <a:pt x="394037" y="263159"/>
                    <a:pt x="383451" y="284099"/>
                    <a:pt x="362380" y="297086"/>
                  </a:cubicBezTo>
                  <a:cubicBezTo>
                    <a:pt x="349475" y="305039"/>
                    <a:pt x="334151" y="309670"/>
                    <a:pt x="316407" y="311079"/>
                  </a:cubicBezTo>
                  <a:lnTo>
                    <a:pt x="316407" y="318328"/>
                  </a:lnTo>
                  <a:cubicBezTo>
                    <a:pt x="388593" y="313697"/>
                    <a:pt x="445959" y="253696"/>
                    <a:pt x="445959" y="180507"/>
                  </a:cubicBezTo>
                  <a:cubicBezTo>
                    <a:pt x="445959" y="107217"/>
                    <a:pt x="388593" y="47316"/>
                    <a:pt x="316407" y="42585"/>
                  </a:cubicBezTo>
                  <a:close/>
                  <a:moveTo>
                    <a:pt x="299872" y="42484"/>
                  </a:moveTo>
                  <a:cubicBezTo>
                    <a:pt x="226980" y="46410"/>
                    <a:pt x="168808" y="106713"/>
                    <a:pt x="168808" y="180507"/>
                  </a:cubicBezTo>
                  <a:cubicBezTo>
                    <a:pt x="168808" y="254199"/>
                    <a:pt x="226980" y="314502"/>
                    <a:pt x="299872" y="318428"/>
                  </a:cubicBezTo>
                  <a:lnTo>
                    <a:pt x="299872" y="311381"/>
                  </a:lnTo>
                  <a:cubicBezTo>
                    <a:pt x="277390" y="308864"/>
                    <a:pt x="260553" y="303931"/>
                    <a:pt x="249564" y="296683"/>
                  </a:cubicBezTo>
                  <a:cubicBezTo>
                    <a:pt x="230005" y="283596"/>
                    <a:pt x="220427" y="261246"/>
                    <a:pt x="220729" y="229635"/>
                  </a:cubicBezTo>
                  <a:lnTo>
                    <a:pt x="266904" y="229635"/>
                  </a:lnTo>
                  <a:cubicBezTo>
                    <a:pt x="268518" y="244031"/>
                    <a:pt x="270736" y="253696"/>
                    <a:pt x="273659" y="258528"/>
                  </a:cubicBezTo>
                  <a:cubicBezTo>
                    <a:pt x="278095" y="266179"/>
                    <a:pt x="286867" y="271112"/>
                    <a:pt x="299872" y="273428"/>
                  </a:cubicBezTo>
                  <a:lnTo>
                    <a:pt x="299872" y="200440"/>
                  </a:lnTo>
                  <a:lnTo>
                    <a:pt x="285959" y="196312"/>
                  </a:lnTo>
                  <a:cubicBezTo>
                    <a:pt x="264182" y="189970"/>
                    <a:pt x="248757" y="181010"/>
                    <a:pt x="239784" y="169634"/>
                  </a:cubicBezTo>
                  <a:cubicBezTo>
                    <a:pt x="230811" y="158258"/>
                    <a:pt x="226375" y="144466"/>
                    <a:pt x="226375" y="128459"/>
                  </a:cubicBezTo>
                  <a:cubicBezTo>
                    <a:pt x="226375" y="117787"/>
                    <a:pt x="228089" y="108223"/>
                    <a:pt x="231618" y="99566"/>
                  </a:cubicBezTo>
                  <a:cubicBezTo>
                    <a:pt x="235046" y="90908"/>
                    <a:pt x="239986" y="83357"/>
                    <a:pt x="246237" y="77115"/>
                  </a:cubicBezTo>
                  <a:cubicBezTo>
                    <a:pt x="254302" y="69062"/>
                    <a:pt x="263376" y="63424"/>
                    <a:pt x="273256" y="60404"/>
                  </a:cubicBezTo>
                  <a:cubicBezTo>
                    <a:pt x="279406" y="58390"/>
                    <a:pt x="288177" y="56981"/>
                    <a:pt x="299872" y="56075"/>
                  </a:cubicBezTo>
                  <a:close/>
                  <a:moveTo>
                    <a:pt x="307333" y="0"/>
                  </a:moveTo>
                  <a:cubicBezTo>
                    <a:pt x="407043" y="0"/>
                    <a:pt x="488101" y="80941"/>
                    <a:pt x="488101" y="180507"/>
                  </a:cubicBezTo>
                  <a:cubicBezTo>
                    <a:pt x="488101" y="279971"/>
                    <a:pt x="407043" y="361013"/>
                    <a:pt x="307333" y="361013"/>
                  </a:cubicBezTo>
                  <a:cubicBezTo>
                    <a:pt x="207724" y="361013"/>
                    <a:pt x="126665" y="279971"/>
                    <a:pt x="126665" y="180507"/>
                  </a:cubicBezTo>
                  <a:cubicBezTo>
                    <a:pt x="126665" y="80941"/>
                    <a:pt x="207724" y="0"/>
                    <a:pt x="307333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3" name="任意多边形: 形状 48"/>
            <p:cNvSpPr/>
            <p:nvPr/>
          </p:nvSpPr>
          <p:spPr bwMode="auto">
            <a:xfrm>
              <a:off x="4152731" y="3966225"/>
              <a:ext cx="476676" cy="459126"/>
            </a:xfrm>
            <a:custGeom>
              <a:avLst/>
              <a:gdLst>
                <a:gd name="T0" fmla="*/ 4096 w 6827"/>
                <a:gd name="T1" fmla="*/ 4551 h 6827"/>
                <a:gd name="T2" fmla="*/ 6258 w 6827"/>
                <a:gd name="T3" fmla="*/ 4096 h 6827"/>
                <a:gd name="T4" fmla="*/ 2348 w 6827"/>
                <a:gd name="T5" fmla="*/ 4911 h 6827"/>
                <a:gd name="T6" fmla="*/ 569 w 6827"/>
                <a:gd name="T7" fmla="*/ 4551 h 6827"/>
                <a:gd name="T8" fmla="*/ 569 w 6827"/>
                <a:gd name="T9" fmla="*/ 3982 h 6827"/>
                <a:gd name="T10" fmla="*/ 1707 w 6827"/>
                <a:gd name="T11" fmla="*/ 2503 h 6827"/>
                <a:gd name="T12" fmla="*/ 3868 w 6827"/>
                <a:gd name="T13" fmla="*/ 2731 h 6827"/>
                <a:gd name="T14" fmla="*/ 5827 w 6827"/>
                <a:gd name="T15" fmla="*/ 2004 h 6827"/>
                <a:gd name="T16" fmla="*/ 6258 w 6827"/>
                <a:gd name="T17" fmla="*/ 1820 h 6827"/>
                <a:gd name="T18" fmla="*/ 4779 w 6827"/>
                <a:gd name="T19" fmla="*/ 0 h 6827"/>
                <a:gd name="T20" fmla="*/ 2854 w 6827"/>
                <a:gd name="T21" fmla="*/ 2381 h 6827"/>
                <a:gd name="T22" fmla="*/ 1239 w 6827"/>
                <a:gd name="T23" fmla="*/ 2257 h 6827"/>
                <a:gd name="T24" fmla="*/ 569 w 6827"/>
                <a:gd name="T25" fmla="*/ 2844 h 6827"/>
                <a:gd name="T26" fmla="*/ 569 w 6827"/>
                <a:gd name="T27" fmla="*/ 2276 h 6827"/>
                <a:gd name="T28" fmla="*/ 569 w 6827"/>
                <a:gd name="T29" fmla="*/ 1707 h 6827"/>
                <a:gd name="T30" fmla="*/ 569 w 6827"/>
                <a:gd name="T31" fmla="*/ 1138 h 6827"/>
                <a:gd name="T32" fmla="*/ 569 w 6827"/>
                <a:gd name="T33" fmla="*/ 569 h 6827"/>
                <a:gd name="T34" fmla="*/ 341 w 6827"/>
                <a:gd name="T35" fmla="*/ 0 h 6827"/>
                <a:gd name="T36" fmla="*/ 114 w 6827"/>
                <a:gd name="T37" fmla="*/ 569 h 6827"/>
                <a:gd name="T38" fmla="*/ 114 w 6827"/>
                <a:gd name="T39" fmla="*/ 1138 h 6827"/>
                <a:gd name="T40" fmla="*/ 114 w 6827"/>
                <a:gd name="T41" fmla="*/ 1707 h 6827"/>
                <a:gd name="T42" fmla="*/ 114 w 6827"/>
                <a:gd name="T43" fmla="*/ 2276 h 6827"/>
                <a:gd name="T44" fmla="*/ 114 w 6827"/>
                <a:gd name="T45" fmla="*/ 2844 h 6827"/>
                <a:gd name="T46" fmla="*/ 114 w 6827"/>
                <a:gd name="T47" fmla="*/ 3413 h 6827"/>
                <a:gd name="T48" fmla="*/ 114 w 6827"/>
                <a:gd name="T49" fmla="*/ 3982 h 6827"/>
                <a:gd name="T50" fmla="*/ 114 w 6827"/>
                <a:gd name="T51" fmla="*/ 4551 h 6827"/>
                <a:gd name="T52" fmla="*/ 114 w 6827"/>
                <a:gd name="T53" fmla="*/ 5120 h 6827"/>
                <a:gd name="T54" fmla="*/ 114 w 6827"/>
                <a:gd name="T55" fmla="*/ 5689 h 6827"/>
                <a:gd name="T56" fmla="*/ 114 w 6827"/>
                <a:gd name="T57" fmla="*/ 6258 h 6827"/>
                <a:gd name="T58" fmla="*/ 683 w 6827"/>
                <a:gd name="T59" fmla="*/ 6713 h 6827"/>
                <a:gd name="T60" fmla="*/ 1252 w 6827"/>
                <a:gd name="T61" fmla="*/ 6713 h 6827"/>
                <a:gd name="T62" fmla="*/ 1820 w 6827"/>
                <a:gd name="T63" fmla="*/ 6713 h 6827"/>
                <a:gd name="T64" fmla="*/ 2389 w 6827"/>
                <a:gd name="T65" fmla="*/ 6713 h 6827"/>
                <a:gd name="T66" fmla="*/ 2958 w 6827"/>
                <a:gd name="T67" fmla="*/ 6713 h 6827"/>
                <a:gd name="T68" fmla="*/ 3527 w 6827"/>
                <a:gd name="T69" fmla="*/ 6713 h 6827"/>
                <a:gd name="T70" fmla="*/ 4096 w 6827"/>
                <a:gd name="T71" fmla="*/ 6713 h 6827"/>
                <a:gd name="T72" fmla="*/ 4665 w 6827"/>
                <a:gd name="T73" fmla="*/ 6713 h 6827"/>
                <a:gd name="T74" fmla="*/ 5234 w 6827"/>
                <a:gd name="T75" fmla="*/ 6713 h 6827"/>
                <a:gd name="T76" fmla="*/ 5803 w 6827"/>
                <a:gd name="T77" fmla="*/ 6713 h 6827"/>
                <a:gd name="T78" fmla="*/ 6371 w 6827"/>
                <a:gd name="T79" fmla="*/ 6713 h 6827"/>
                <a:gd name="T80" fmla="*/ 6827 w 6827"/>
                <a:gd name="T81" fmla="*/ 6485 h 6827"/>
                <a:gd name="T82" fmla="*/ 6371 w 6827"/>
                <a:gd name="T83" fmla="*/ 6258 h 6827"/>
                <a:gd name="T84" fmla="*/ 5803 w 6827"/>
                <a:gd name="T85" fmla="*/ 6258 h 6827"/>
                <a:gd name="T86" fmla="*/ 5234 w 6827"/>
                <a:gd name="T87" fmla="*/ 6258 h 6827"/>
                <a:gd name="T88" fmla="*/ 4665 w 6827"/>
                <a:gd name="T89" fmla="*/ 6258 h 6827"/>
                <a:gd name="T90" fmla="*/ 4096 w 6827"/>
                <a:gd name="T91" fmla="*/ 6258 h 6827"/>
                <a:gd name="T92" fmla="*/ 3527 w 6827"/>
                <a:gd name="T93" fmla="*/ 6258 h 6827"/>
                <a:gd name="T94" fmla="*/ 2958 w 6827"/>
                <a:gd name="T95" fmla="*/ 6258 h 6827"/>
                <a:gd name="T96" fmla="*/ 2389 w 6827"/>
                <a:gd name="T97" fmla="*/ 6258 h 6827"/>
                <a:gd name="T98" fmla="*/ 1820 w 6827"/>
                <a:gd name="T99" fmla="*/ 6258 h 6827"/>
                <a:gd name="T100" fmla="*/ 1252 w 6827"/>
                <a:gd name="T101" fmla="*/ 6258 h 6827"/>
                <a:gd name="T102" fmla="*/ 683 w 6827"/>
                <a:gd name="T103" fmla="*/ 6258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27" h="6827">
                  <a:moveTo>
                    <a:pt x="1263" y="5234"/>
                  </a:moveTo>
                  <a:cubicBezTo>
                    <a:pt x="1316" y="5493"/>
                    <a:pt x="1546" y="5689"/>
                    <a:pt x="1820" y="5689"/>
                  </a:cubicBezTo>
                  <a:cubicBezTo>
                    <a:pt x="2114" y="5689"/>
                    <a:pt x="2354" y="5464"/>
                    <a:pt x="2383" y="5178"/>
                  </a:cubicBezTo>
                  <a:lnTo>
                    <a:pt x="3568" y="4191"/>
                  </a:lnTo>
                  <a:cubicBezTo>
                    <a:pt x="3652" y="4401"/>
                    <a:pt x="3856" y="4551"/>
                    <a:pt x="4096" y="4551"/>
                  </a:cubicBezTo>
                  <a:cubicBezTo>
                    <a:pt x="4348" y="4551"/>
                    <a:pt x="4560" y="4385"/>
                    <a:pt x="4635" y="4157"/>
                  </a:cubicBezTo>
                  <a:lnTo>
                    <a:pt x="5696" y="4736"/>
                  </a:lnTo>
                  <a:cubicBezTo>
                    <a:pt x="5732" y="5016"/>
                    <a:pt x="5969" y="5234"/>
                    <a:pt x="6258" y="5234"/>
                  </a:cubicBezTo>
                  <a:cubicBezTo>
                    <a:pt x="6571" y="5234"/>
                    <a:pt x="6827" y="4979"/>
                    <a:pt x="6827" y="4665"/>
                  </a:cubicBezTo>
                  <a:cubicBezTo>
                    <a:pt x="6827" y="4351"/>
                    <a:pt x="6571" y="4096"/>
                    <a:pt x="6258" y="4096"/>
                  </a:cubicBezTo>
                  <a:cubicBezTo>
                    <a:pt x="6006" y="4096"/>
                    <a:pt x="5794" y="4262"/>
                    <a:pt x="5719" y="4490"/>
                  </a:cubicBezTo>
                  <a:lnTo>
                    <a:pt x="4658" y="3911"/>
                  </a:lnTo>
                  <a:cubicBezTo>
                    <a:pt x="4622" y="3631"/>
                    <a:pt x="4385" y="3413"/>
                    <a:pt x="4096" y="3413"/>
                  </a:cubicBezTo>
                  <a:cubicBezTo>
                    <a:pt x="3802" y="3413"/>
                    <a:pt x="3563" y="3638"/>
                    <a:pt x="3533" y="3924"/>
                  </a:cubicBezTo>
                  <a:lnTo>
                    <a:pt x="2348" y="4911"/>
                  </a:lnTo>
                  <a:cubicBezTo>
                    <a:pt x="2265" y="4701"/>
                    <a:pt x="2060" y="4551"/>
                    <a:pt x="1820" y="4551"/>
                  </a:cubicBezTo>
                  <a:cubicBezTo>
                    <a:pt x="1546" y="4551"/>
                    <a:pt x="1316" y="4747"/>
                    <a:pt x="1263" y="5006"/>
                  </a:cubicBezTo>
                  <a:lnTo>
                    <a:pt x="455" y="5006"/>
                  </a:lnTo>
                  <a:lnTo>
                    <a:pt x="455" y="4551"/>
                  </a:lnTo>
                  <a:lnTo>
                    <a:pt x="569" y="4551"/>
                  </a:lnTo>
                  <a:cubicBezTo>
                    <a:pt x="632" y="4551"/>
                    <a:pt x="683" y="4500"/>
                    <a:pt x="683" y="4437"/>
                  </a:cubicBezTo>
                  <a:cubicBezTo>
                    <a:pt x="683" y="4374"/>
                    <a:pt x="632" y="4324"/>
                    <a:pt x="569" y="4324"/>
                  </a:cubicBezTo>
                  <a:lnTo>
                    <a:pt x="455" y="4324"/>
                  </a:lnTo>
                  <a:lnTo>
                    <a:pt x="455" y="3982"/>
                  </a:lnTo>
                  <a:lnTo>
                    <a:pt x="569" y="3982"/>
                  </a:lnTo>
                  <a:cubicBezTo>
                    <a:pt x="632" y="3982"/>
                    <a:pt x="683" y="3931"/>
                    <a:pt x="683" y="3868"/>
                  </a:cubicBezTo>
                  <a:cubicBezTo>
                    <a:pt x="683" y="3806"/>
                    <a:pt x="632" y="3755"/>
                    <a:pt x="569" y="3755"/>
                  </a:cubicBezTo>
                  <a:lnTo>
                    <a:pt x="480" y="3755"/>
                  </a:lnTo>
                  <a:lnTo>
                    <a:pt x="1407" y="2416"/>
                  </a:lnTo>
                  <a:cubicBezTo>
                    <a:pt x="1494" y="2470"/>
                    <a:pt x="1596" y="2503"/>
                    <a:pt x="1707" y="2503"/>
                  </a:cubicBezTo>
                  <a:cubicBezTo>
                    <a:pt x="1888" y="2503"/>
                    <a:pt x="2048" y="2416"/>
                    <a:pt x="2152" y="2284"/>
                  </a:cubicBezTo>
                  <a:lnTo>
                    <a:pt x="2752" y="2584"/>
                  </a:lnTo>
                  <a:cubicBezTo>
                    <a:pt x="2740" y="2631"/>
                    <a:pt x="2731" y="2680"/>
                    <a:pt x="2731" y="2731"/>
                  </a:cubicBezTo>
                  <a:cubicBezTo>
                    <a:pt x="2731" y="3044"/>
                    <a:pt x="2986" y="3300"/>
                    <a:pt x="3300" y="3300"/>
                  </a:cubicBezTo>
                  <a:cubicBezTo>
                    <a:pt x="3613" y="3300"/>
                    <a:pt x="3868" y="3044"/>
                    <a:pt x="3868" y="2731"/>
                  </a:cubicBezTo>
                  <a:cubicBezTo>
                    <a:pt x="3868" y="2608"/>
                    <a:pt x="3829" y="2496"/>
                    <a:pt x="3763" y="2403"/>
                  </a:cubicBezTo>
                  <a:lnTo>
                    <a:pt x="4488" y="1055"/>
                  </a:lnTo>
                  <a:cubicBezTo>
                    <a:pt x="4574" y="1107"/>
                    <a:pt x="4672" y="1138"/>
                    <a:pt x="4779" y="1138"/>
                  </a:cubicBezTo>
                  <a:cubicBezTo>
                    <a:pt x="4891" y="1138"/>
                    <a:pt x="4995" y="1104"/>
                    <a:pt x="5083" y="1048"/>
                  </a:cubicBezTo>
                  <a:lnTo>
                    <a:pt x="5827" y="2004"/>
                  </a:lnTo>
                  <a:cubicBezTo>
                    <a:pt x="5829" y="2007"/>
                    <a:pt x="5833" y="2009"/>
                    <a:pt x="5836" y="2011"/>
                  </a:cubicBezTo>
                  <a:cubicBezTo>
                    <a:pt x="5745" y="2112"/>
                    <a:pt x="5689" y="2244"/>
                    <a:pt x="5689" y="2389"/>
                  </a:cubicBezTo>
                  <a:cubicBezTo>
                    <a:pt x="5689" y="2703"/>
                    <a:pt x="5944" y="2958"/>
                    <a:pt x="6258" y="2958"/>
                  </a:cubicBezTo>
                  <a:cubicBezTo>
                    <a:pt x="6571" y="2958"/>
                    <a:pt x="6827" y="2703"/>
                    <a:pt x="6827" y="2389"/>
                  </a:cubicBezTo>
                  <a:cubicBezTo>
                    <a:pt x="6827" y="2076"/>
                    <a:pt x="6571" y="1820"/>
                    <a:pt x="6258" y="1820"/>
                  </a:cubicBezTo>
                  <a:cubicBezTo>
                    <a:pt x="6170" y="1820"/>
                    <a:pt x="6087" y="1842"/>
                    <a:pt x="6013" y="1878"/>
                  </a:cubicBezTo>
                  <a:cubicBezTo>
                    <a:pt x="6010" y="1874"/>
                    <a:pt x="6010" y="1869"/>
                    <a:pt x="6006" y="1864"/>
                  </a:cubicBezTo>
                  <a:lnTo>
                    <a:pt x="5248" y="890"/>
                  </a:lnTo>
                  <a:cubicBezTo>
                    <a:pt x="5311" y="798"/>
                    <a:pt x="5348" y="688"/>
                    <a:pt x="5348" y="569"/>
                  </a:cubicBezTo>
                  <a:cubicBezTo>
                    <a:pt x="5348" y="255"/>
                    <a:pt x="5092" y="0"/>
                    <a:pt x="4779" y="0"/>
                  </a:cubicBezTo>
                  <a:cubicBezTo>
                    <a:pt x="4465" y="0"/>
                    <a:pt x="4210" y="255"/>
                    <a:pt x="4210" y="569"/>
                  </a:cubicBezTo>
                  <a:cubicBezTo>
                    <a:pt x="4210" y="691"/>
                    <a:pt x="4249" y="804"/>
                    <a:pt x="4315" y="897"/>
                  </a:cubicBezTo>
                  <a:lnTo>
                    <a:pt x="3590" y="2244"/>
                  </a:lnTo>
                  <a:cubicBezTo>
                    <a:pt x="3505" y="2193"/>
                    <a:pt x="3406" y="2162"/>
                    <a:pt x="3300" y="2162"/>
                  </a:cubicBezTo>
                  <a:cubicBezTo>
                    <a:pt x="3118" y="2162"/>
                    <a:pt x="2959" y="2248"/>
                    <a:pt x="2854" y="2381"/>
                  </a:cubicBezTo>
                  <a:lnTo>
                    <a:pt x="2254" y="2081"/>
                  </a:lnTo>
                  <a:cubicBezTo>
                    <a:pt x="2267" y="2034"/>
                    <a:pt x="2276" y="1985"/>
                    <a:pt x="2276" y="1934"/>
                  </a:cubicBezTo>
                  <a:cubicBezTo>
                    <a:pt x="2276" y="1621"/>
                    <a:pt x="2020" y="1365"/>
                    <a:pt x="1707" y="1365"/>
                  </a:cubicBezTo>
                  <a:cubicBezTo>
                    <a:pt x="1393" y="1365"/>
                    <a:pt x="1138" y="1621"/>
                    <a:pt x="1138" y="1934"/>
                  </a:cubicBezTo>
                  <a:cubicBezTo>
                    <a:pt x="1138" y="2054"/>
                    <a:pt x="1176" y="2166"/>
                    <a:pt x="1239" y="2257"/>
                  </a:cubicBezTo>
                  <a:lnTo>
                    <a:pt x="593" y="3191"/>
                  </a:lnTo>
                  <a:cubicBezTo>
                    <a:pt x="585" y="3189"/>
                    <a:pt x="578" y="3186"/>
                    <a:pt x="569" y="3186"/>
                  </a:cubicBezTo>
                  <a:lnTo>
                    <a:pt x="455" y="3186"/>
                  </a:lnTo>
                  <a:lnTo>
                    <a:pt x="455" y="2844"/>
                  </a:lnTo>
                  <a:lnTo>
                    <a:pt x="569" y="2844"/>
                  </a:lnTo>
                  <a:cubicBezTo>
                    <a:pt x="632" y="2844"/>
                    <a:pt x="683" y="2794"/>
                    <a:pt x="683" y="2731"/>
                  </a:cubicBezTo>
                  <a:cubicBezTo>
                    <a:pt x="683" y="2668"/>
                    <a:pt x="632" y="2617"/>
                    <a:pt x="569" y="2617"/>
                  </a:cubicBezTo>
                  <a:lnTo>
                    <a:pt x="455" y="2617"/>
                  </a:lnTo>
                  <a:lnTo>
                    <a:pt x="455" y="2276"/>
                  </a:lnTo>
                  <a:lnTo>
                    <a:pt x="569" y="2276"/>
                  </a:lnTo>
                  <a:cubicBezTo>
                    <a:pt x="632" y="2276"/>
                    <a:pt x="683" y="2225"/>
                    <a:pt x="683" y="2162"/>
                  </a:cubicBezTo>
                  <a:cubicBezTo>
                    <a:pt x="683" y="2099"/>
                    <a:pt x="632" y="2048"/>
                    <a:pt x="569" y="2048"/>
                  </a:cubicBezTo>
                  <a:lnTo>
                    <a:pt x="455" y="2048"/>
                  </a:lnTo>
                  <a:lnTo>
                    <a:pt x="455" y="1707"/>
                  </a:lnTo>
                  <a:lnTo>
                    <a:pt x="569" y="1707"/>
                  </a:lnTo>
                  <a:cubicBezTo>
                    <a:pt x="632" y="1707"/>
                    <a:pt x="683" y="1656"/>
                    <a:pt x="683" y="1593"/>
                  </a:cubicBezTo>
                  <a:cubicBezTo>
                    <a:pt x="683" y="1530"/>
                    <a:pt x="632" y="1479"/>
                    <a:pt x="569" y="1479"/>
                  </a:cubicBezTo>
                  <a:lnTo>
                    <a:pt x="455" y="1479"/>
                  </a:lnTo>
                  <a:lnTo>
                    <a:pt x="455" y="1138"/>
                  </a:lnTo>
                  <a:lnTo>
                    <a:pt x="569" y="1138"/>
                  </a:lnTo>
                  <a:cubicBezTo>
                    <a:pt x="632" y="1138"/>
                    <a:pt x="683" y="1087"/>
                    <a:pt x="683" y="1024"/>
                  </a:cubicBezTo>
                  <a:cubicBezTo>
                    <a:pt x="683" y="961"/>
                    <a:pt x="632" y="910"/>
                    <a:pt x="569" y="910"/>
                  </a:cubicBezTo>
                  <a:lnTo>
                    <a:pt x="455" y="910"/>
                  </a:lnTo>
                  <a:lnTo>
                    <a:pt x="455" y="569"/>
                  </a:lnTo>
                  <a:lnTo>
                    <a:pt x="569" y="569"/>
                  </a:lnTo>
                  <a:cubicBezTo>
                    <a:pt x="632" y="569"/>
                    <a:pt x="683" y="518"/>
                    <a:pt x="683" y="455"/>
                  </a:cubicBezTo>
                  <a:cubicBezTo>
                    <a:pt x="683" y="392"/>
                    <a:pt x="632" y="341"/>
                    <a:pt x="569" y="341"/>
                  </a:cubicBezTo>
                  <a:lnTo>
                    <a:pt x="455" y="341"/>
                  </a:lnTo>
                  <a:lnTo>
                    <a:pt x="455" y="114"/>
                  </a:lnTo>
                  <a:cubicBezTo>
                    <a:pt x="455" y="51"/>
                    <a:pt x="404" y="0"/>
                    <a:pt x="341" y="0"/>
                  </a:cubicBezTo>
                  <a:cubicBezTo>
                    <a:pt x="278" y="0"/>
                    <a:pt x="228" y="51"/>
                    <a:pt x="228" y="114"/>
                  </a:cubicBezTo>
                  <a:lnTo>
                    <a:pt x="228" y="341"/>
                  </a:lnTo>
                  <a:lnTo>
                    <a:pt x="114" y="341"/>
                  </a:lnTo>
                  <a:cubicBezTo>
                    <a:pt x="51" y="341"/>
                    <a:pt x="0" y="392"/>
                    <a:pt x="0" y="455"/>
                  </a:cubicBezTo>
                  <a:cubicBezTo>
                    <a:pt x="0" y="518"/>
                    <a:pt x="51" y="569"/>
                    <a:pt x="114" y="569"/>
                  </a:cubicBezTo>
                  <a:lnTo>
                    <a:pt x="228" y="569"/>
                  </a:lnTo>
                  <a:lnTo>
                    <a:pt x="228" y="910"/>
                  </a:lnTo>
                  <a:lnTo>
                    <a:pt x="114" y="910"/>
                  </a:lnTo>
                  <a:cubicBezTo>
                    <a:pt x="51" y="910"/>
                    <a:pt x="0" y="961"/>
                    <a:pt x="0" y="1024"/>
                  </a:cubicBezTo>
                  <a:cubicBezTo>
                    <a:pt x="0" y="1087"/>
                    <a:pt x="51" y="1138"/>
                    <a:pt x="114" y="1138"/>
                  </a:cubicBezTo>
                  <a:lnTo>
                    <a:pt x="228" y="1138"/>
                  </a:lnTo>
                  <a:lnTo>
                    <a:pt x="228" y="1479"/>
                  </a:lnTo>
                  <a:lnTo>
                    <a:pt x="114" y="1479"/>
                  </a:lnTo>
                  <a:cubicBezTo>
                    <a:pt x="51" y="1479"/>
                    <a:pt x="0" y="1530"/>
                    <a:pt x="0" y="1593"/>
                  </a:cubicBezTo>
                  <a:cubicBezTo>
                    <a:pt x="0" y="1656"/>
                    <a:pt x="51" y="1707"/>
                    <a:pt x="114" y="1707"/>
                  </a:cubicBezTo>
                  <a:lnTo>
                    <a:pt x="228" y="1707"/>
                  </a:lnTo>
                  <a:lnTo>
                    <a:pt x="228" y="2048"/>
                  </a:lnTo>
                  <a:lnTo>
                    <a:pt x="114" y="2048"/>
                  </a:lnTo>
                  <a:cubicBezTo>
                    <a:pt x="51" y="2048"/>
                    <a:pt x="0" y="2099"/>
                    <a:pt x="0" y="2162"/>
                  </a:cubicBezTo>
                  <a:cubicBezTo>
                    <a:pt x="0" y="2225"/>
                    <a:pt x="51" y="2276"/>
                    <a:pt x="114" y="2276"/>
                  </a:cubicBezTo>
                  <a:lnTo>
                    <a:pt x="228" y="2276"/>
                  </a:lnTo>
                  <a:lnTo>
                    <a:pt x="228" y="2617"/>
                  </a:lnTo>
                  <a:lnTo>
                    <a:pt x="114" y="2617"/>
                  </a:lnTo>
                  <a:cubicBezTo>
                    <a:pt x="51" y="2617"/>
                    <a:pt x="0" y="2668"/>
                    <a:pt x="0" y="2731"/>
                  </a:cubicBezTo>
                  <a:cubicBezTo>
                    <a:pt x="0" y="2794"/>
                    <a:pt x="51" y="2844"/>
                    <a:pt x="114" y="2844"/>
                  </a:cubicBezTo>
                  <a:lnTo>
                    <a:pt x="228" y="2844"/>
                  </a:lnTo>
                  <a:lnTo>
                    <a:pt x="228" y="3186"/>
                  </a:lnTo>
                  <a:lnTo>
                    <a:pt x="114" y="3186"/>
                  </a:lnTo>
                  <a:cubicBezTo>
                    <a:pt x="51" y="3186"/>
                    <a:pt x="0" y="3237"/>
                    <a:pt x="0" y="3300"/>
                  </a:cubicBezTo>
                  <a:cubicBezTo>
                    <a:pt x="0" y="3362"/>
                    <a:pt x="51" y="3413"/>
                    <a:pt x="114" y="3413"/>
                  </a:cubicBezTo>
                  <a:lnTo>
                    <a:pt x="228" y="3413"/>
                  </a:lnTo>
                  <a:lnTo>
                    <a:pt x="228" y="3755"/>
                  </a:lnTo>
                  <a:lnTo>
                    <a:pt x="114" y="3755"/>
                  </a:lnTo>
                  <a:cubicBezTo>
                    <a:pt x="51" y="3755"/>
                    <a:pt x="0" y="3806"/>
                    <a:pt x="0" y="3868"/>
                  </a:cubicBezTo>
                  <a:cubicBezTo>
                    <a:pt x="0" y="3931"/>
                    <a:pt x="51" y="3982"/>
                    <a:pt x="114" y="3982"/>
                  </a:cubicBezTo>
                  <a:lnTo>
                    <a:pt x="228" y="3982"/>
                  </a:lnTo>
                  <a:lnTo>
                    <a:pt x="228" y="4324"/>
                  </a:lnTo>
                  <a:lnTo>
                    <a:pt x="114" y="4324"/>
                  </a:lnTo>
                  <a:cubicBezTo>
                    <a:pt x="51" y="4324"/>
                    <a:pt x="0" y="4374"/>
                    <a:pt x="0" y="4437"/>
                  </a:cubicBezTo>
                  <a:cubicBezTo>
                    <a:pt x="0" y="4500"/>
                    <a:pt x="51" y="4551"/>
                    <a:pt x="114" y="4551"/>
                  </a:cubicBezTo>
                  <a:lnTo>
                    <a:pt x="228" y="4551"/>
                  </a:lnTo>
                  <a:lnTo>
                    <a:pt x="228" y="4892"/>
                  </a:lnTo>
                  <a:lnTo>
                    <a:pt x="114" y="4892"/>
                  </a:lnTo>
                  <a:cubicBezTo>
                    <a:pt x="51" y="4892"/>
                    <a:pt x="0" y="4943"/>
                    <a:pt x="0" y="5006"/>
                  </a:cubicBezTo>
                  <a:cubicBezTo>
                    <a:pt x="0" y="5069"/>
                    <a:pt x="51" y="5120"/>
                    <a:pt x="114" y="5120"/>
                  </a:cubicBezTo>
                  <a:lnTo>
                    <a:pt x="228" y="5120"/>
                  </a:lnTo>
                  <a:lnTo>
                    <a:pt x="228" y="5461"/>
                  </a:lnTo>
                  <a:lnTo>
                    <a:pt x="114" y="5461"/>
                  </a:lnTo>
                  <a:cubicBezTo>
                    <a:pt x="51" y="5461"/>
                    <a:pt x="0" y="5512"/>
                    <a:pt x="0" y="5575"/>
                  </a:cubicBezTo>
                  <a:cubicBezTo>
                    <a:pt x="0" y="5638"/>
                    <a:pt x="51" y="5689"/>
                    <a:pt x="114" y="5689"/>
                  </a:cubicBezTo>
                  <a:lnTo>
                    <a:pt x="228" y="5689"/>
                  </a:lnTo>
                  <a:lnTo>
                    <a:pt x="228" y="6030"/>
                  </a:lnTo>
                  <a:lnTo>
                    <a:pt x="114" y="6030"/>
                  </a:lnTo>
                  <a:cubicBezTo>
                    <a:pt x="51" y="6030"/>
                    <a:pt x="0" y="6081"/>
                    <a:pt x="0" y="6144"/>
                  </a:cubicBezTo>
                  <a:cubicBezTo>
                    <a:pt x="0" y="6207"/>
                    <a:pt x="51" y="6258"/>
                    <a:pt x="114" y="6258"/>
                  </a:cubicBezTo>
                  <a:lnTo>
                    <a:pt x="228" y="6258"/>
                  </a:lnTo>
                  <a:lnTo>
                    <a:pt x="228" y="6485"/>
                  </a:lnTo>
                  <a:cubicBezTo>
                    <a:pt x="228" y="6548"/>
                    <a:pt x="278" y="6599"/>
                    <a:pt x="341" y="6599"/>
                  </a:cubicBezTo>
                  <a:lnTo>
                    <a:pt x="683" y="6599"/>
                  </a:lnTo>
                  <a:lnTo>
                    <a:pt x="683" y="6713"/>
                  </a:lnTo>
                  <a:cubicBezTo>
                    <a:pt x="683" y="6776"/>
                    <a:pt x="734" y="6827"/>
                    <a:pt x="796" y="6827"/>
                  </a:cubicBezTo>
                  <a:cubicBezTo>
                    <a:pt x="859" y="6827"/>
                    <a:pt x="910" y="6776"/>
                    <a:pt x="910" y="6713"/>
                  </a:cubicBezTo>
                  <a:lnTo>
                    <a:pt x="910" y="6599"/>
                  </a:lnTo>
                  <a:lnTo>
                    <a:pt x="1252" y="6599"/>
                  </a:lnTo>
                  <a:lnTo>
                    <a:pt x="1252" y="6713"/>
                  </a:lnTo>
                  <a:cubicBezTo>
                    <a:pt x="1252" y="6776"/>
                    <a:pt x="1302" y="6827"/>
                    <a:pt x="1365" y="6827"/>
                  </a:cubicBezTo>
                  <a:cubicBezTo>
                    <a:pt x="1428" y="6827"/>
                    <a:pt x="1479" y="6776"/>
                    <a:pt x="1479" y="6713"/>
                  </a:cubicBezTo>
                  <a:lnTo>
                    <a:pt x="1479" y="6599"/>
                  </a:lnTo>
                  <a:lnTo>
                    <a:pt x="1820" y="6599"/>
                  </a:lnTo>
                  <a:lnTo>
                    <a:pt x="1820" y="6713"/>
                  </a:lnTo>
                  <a:cubicBezTo>
                    <a:pt x="1820" y="6776"/>
                    <a:pt x="1871" y="6827"/>
                    <a:pt x="1934" y="6827"/>
                  </a:cubicBezTo>
                  <a:cubicBezTo>
                    <a:pt x="1997" y="6827"/>
                    <a:pt x="2048" y="6776"/>
                    <a:pt x="2048" y="6713"/>
                  </a:cubicBezTo>
                  <a:lnTo>
                    <a:pt x="2048" y="6599"/>
                  </a:lnTo>
                  <a:lnTo>
                    <a:pt x="2389" y="6599"/>
                  </a:lnTo>
                  <a:lnTo>
                    <a:pt x="2389" y="6713"/>
                  </a:lnTo>
                  <a:cubicBezTo>
                    <a:pt x="2389" y="6776"/>
                    <a:pt x="2440" y="6827"/>
                    <a:pt x="2503" y="6827"/>
                  </a:cubicBezTo>
                  <a:cubicBezTo>
                    <a:pt x="2566" y="6827"/>
                    <a:pt x="2617" y="6776"/>
                    <a:pt x="2617" y="6713"/>
                  </a:cubicBezTo>
                  <a:lnTo>
                    <a:pt x="2617" y="6599"/>
                  </a:lnTo>
                  <a:lnTo>
                    <a:pt x="2958" y="6599"/>
                  </a:lnTo>
                  <a:lnTo>
                    <a:pt x="2958" y="6713"/>
                  </a:lnTo>
                  <a:cubicBezTo>
                    <a:pt x="2958" y="6776"/>
                    <a:pt x="3009" y="6827"/>
                    <a:pt x="3072" y="6827"/>
                  </a:cubicBezTo>
                  <a:cubicBezTo>
                    <a:pt x="3135" y="6827"/>
                    <a:pt x="3186" y="6776"/>
                    <a:pt x="3186" y="6713"/>
                  </a:cubicBezTo>
                  <a:lnTo>
                    <a:pt x="3186" y="6599"/>
                  </a:lnTo>
                  <a:lnTo>
                    <a:pt x="3527" y="6599"/>
                  </a:lnTo>
                  <a:lnTo>
                    <a:pt x="3527" y="6713"/>
                  </a:lnTo>
                  <a:cubicBezTo>
                    <a:pt x="3527" y="6776"/>
                    <a:pt x="3578" y="6827"/>
                    <a:pt x="3641" y="6827"/>
                  </a:cubicBezTo>
                  <a:cubicBezTo>
                    <a:pt x="3704" y="6827"/>
                    <a:pt x="3755" y="6776"/>
                    <a:pt x="3755" y="6713"/>
                  </a:cubicBezTo>
                  <a:lnTo>
                    <a:pt x="3755" y="6599"/>
                  </a:lnTo>
                  <a:lnTo>
                    <a:pt x="4096" y="6599"/>
                  </a:lnTo>
                  <a:lnTo>
                    <a:pt x="4096" y="6713"/>
                  </a:lnTo>
                  <a:cubicBezTo>
                    <a:pt x="4096" y="6776"/>
                    <a:pt x="4147" y="6827"/>
                    <a:pt x="4210" y="6827"/>
                  </a:cubicBezTo>
                  <a:cubicBezTo>
                    <a:pt x="4273" y="6827"/>
                    <a:pt x="4323" y="6776"/>
                    <a:pt x="4323" y="6713"/>
                  </a:cubicBezTo>
                  <a:lnTo>
                    <a:pt x="4323" y="6599"/>
                  </a:lnTo>
                  <a:lnTo>
                    <a:pt x="4665" y="6599"/>
                  </a:lnTo>
                  <a:lnTo>
                    <a:pt x="4665" y="6713"/>
                  </a:lnTo>
                  <a:cubicBezTo>
                    <a:pt x="4665" y="6776"/>
                    <a:pt x="4716" y="6827"/>
                    <a:pt x="4779" y="6827"/>
                  </a:cubicBezTo>
                  <a:cubicBezTo>
                    <a:pt x="4842" y="6827"/>
                    <a:pt x="4892" y="6776"/>
                    <a:pt x="4892" y="6713"/>
                  </a:cubicBezTo>
                  <a:lnTo>
                    <a:pt x="4892" y="6599"/>
                  </a:lnTo>
                  <a:lnTo>
                    <a:pt x="5234" y="6599"/>
                  </a:lnTo>
                  <a:lnTo>
                    <a:pt x="5234" y="6713"/>
                  </a:lnTo>
                  <a:cubicBezTo>
                    <a:pt x="5234" y="6776"/>
                    <a:pt x="5285" y="6827"/>
                    <a:pt x="5347" y="6827"/>
                  </a:cubicBezTo>
                  <a:cubicBezTo>
                    <a:pt x="5410" y="6827"/>
                    <a:pt x="5461" y="6776"/>
                    <a:pt x="5461" y="6713"/>
                  </a:cubicBezTo>
                  <a:lnTo>
                    <a:pt x="5461" y="6599"/>
                  </a:lnTo>
                  <a:lnTo>
                    <a:pt x="5803" y="6599"/>
                  </a:lnTo>
                  <a:lnTo>
                    <a:pt x="5803" y="6713"/>
                  </a:lnTo>
                  <a:cubicBezTo>
                    <a:pt x="5803" y="6776"/>
                    <a:pt x="5853" y="6827"/>
                    <a:pt x="5916" y="6827"/>
                  </a:cubicBezTo>
                  <a:cubicBezTo>
                    <a:pt x="5979" y="6827"/>
                    <a:pt x="6030" y="6776"/>
                    <a:pt x="6030" y="6713"/>
                  </a:cubicBezTo>
                  <a:lnTo>
                    <a:pt x="6030" y="6599"/>
                  </a:lnTo>
                  <a:lnTo>
                    <a:pt x="6371" y="6599"/>
                  </a:lnTo>
                  <a:lnTo>
                    <a:pt x="6371" y="6713"/>
                  </a:lnTo>
                  <a:cubicBezTo>
                    <a:pt x="6371" y="6776"/>
                    <a:pt x="6422" y="6827"/>
                    <a:pt x="6485" y="6827"/>
                  </a:cubicBezTo>
                  <a:cubicBezTo>
                    <a:pt x="6548" y="6827"/>
                    <a:pt x="6599" y="6776"/>
                    <a:pt x="6599" y="6713"/>
                  </a:cubicBezTo>
                  <a:lnTo>
                    <a:pt x="6599" y="6599"/>
                  </a:lnTo>
                  <a:lnTo>
                    <a:pt x="6713" y="6599"/>
                  </a:lnTo>
                  <a:cubicBezTo>
                    <a:pt x="6776" y="6599"/>
                    <a:pt x="6827" y="6548"/>
                    <a:pt x="6827" y="6485"/>
                  </a:cubicBezTo>
                  <a:cubicBezTo>
                    <a:pt x="6827" y="6422"/>
                    <a:pt x="6776" y="6372"/>
                    <a:pt x="6713" y="6372"/>
                  </a:cubicBezTo>
                  <a:lnTo>
                    <a:pt x="6599" y="6372"/>
                  </a:lnTo>
                  <a:lnTo>
                    <a:pt x="6599" y="6258"/>
                  </a:lnTo>
                  <a:cubicBezTo>
                    <a:pt x="6599" y="6195"/>
                    <a:pt x="6548" y="6144"/>
                    <a:pt x="6485" y="6144"/>
                  </a:cubicBezTo>
                  <a:cubicBezTo>
                    <a:pt x="6422" y="6144"/>
                    <a:pt x="6371" y="6195"/>
                    <a:pt x="6371" y="6258"/>
                  </a:cubicBezTo>
                  <a:lnTo>
                    <a:pt x="6371" y="6372"/>
                  </a:lnTo>
                  <a:lnTo>
                    <a:pt x="6030" y="6372"/>
                  </a:lnTo>
                  <a:lnTo>
                    <a:pt x="6030" y="6258"/>
                  </a:lnTo>
                  <a:cubicBezTo>
                    <a:pt x="6030" y="6195"/>
                    <a:pt x="5979" y="6144"/>
                    <a:pt x="5916" y="6144"/>
                  </a:cubicBezTo>
                  <a:cubicBezTo>
                    <a:pt x="5853" y="6144"/>
                    <a:pt x="5803" y="6195"/>
                    <a:pt x="5803" y="6258"/>
                  </a:cubicBezTo>
                  <a:lnTo>
                    <a:pt x="5803" y="6372"/>
                  </a:lnTo>
                  <a:lnTo>
                    <a:pt x="5461" y="6372"/>
                  </a:lnTo>
                  <a:lnTo>
                    <a:pt x="5461" y="6258"/>
                  </a:lnTo>
                  <a:cubicBezTo>
                    <a:pt x="5461" y="6195"/>
                    <a:pt x="5410" y="6144"/>
                    <a:pt x="5347" y="6144"/>
                  </a:cubicBezTo>
                  <a:cubicBezTo>
                    <a:pt x="5285" y="6144"/>
                    <a:pt x="5234" y="6195"/>
                    <a:pt x="5234" y="6258"/>
                  </a:cubicBezTo>
                  <a:lnTo>
                    <a:pt x="5234" y="6372"/>
                  </a:lnTo>
                  <a:lnTo>
                    <a:pt x="4892" y="6372"/>
                  </a:lnTo>
                  <a:lnTo>
                    <a:pt x="4892" y="6258"/>
                  </a:lnTo>
                  <a:cubicBezTo>
                    <a:pt x="4892" y="6195"/>
                    <a:pt x="4842" y="6144"/>
                    <a:pt x="4779" y="6144"/>
                  </a:cubicBezTo>
                  <a:cubicBezTo>
                    <a:pt x="4716" y="6144"/>
                    <a:pt x="4665" y="6195"/>
                    <a:pt x="4665" y="6258"/>
                  </a:cubicBezTo>
                  <a:lnTo>
                    <a:pt x="4665" y="6372"/>
                  </a:lnTo>
                  <a:lnTo>
                    <a:pt x="4323" y="6372"/>
                  </a:lnTo>
                  <a:lnTo>
                    <a:pt x="4323" y="6258"/>
                  </a:lnTo>
                  <a:cubicBezTo>
                    <a:pt x="4323" y="6195"/>
                    <a:pt x="4273" y="6144"/>
                    <a:pt x="4210" y="6144"/>
                  </a:cubicBezTo>
                  <a:cubicBezTo>
                    <a:pt x="4147" y="6144"/>
                    <a:pt x="4096" y="6195"/>
                    <a:pt x="4096" y="6258"/>
                  </a:cubicBezTo>
                  <a:lnTo>
                    <a:pt x="4096" y="6372"/>
                  </a:lnTo>
                  <a:lnTo>
                    <a:pt x="3755" y="6372"/>
                  </a:lnTo>
                  <a:lnTo>
                    <a:pt x="3755" y="6258"/>
                  </a:lnTo>
                  <a:cubicBezTo>
                    <a:pt x="3755" y="6195"/>
                    <a:pt x="3704" y="6144"/>
                    <a:pt x="3641" y="6144"/>
                  </a:cubicBezTo>
                  <a:cubicBezTo>
                    <a:pt x="3578" y="6144"/>
                    <a:pt x="3527" y="6195"/>
                    <a:pt x="3527" y="6258"/>
                  </a:cubicBezTo>
                  <a:lnTo>
                    <a:pt x="3527" y="6372"/>
                  </a:lnTo>
                  <a:lnTo>
                    <a:pt x="3186" y="6372"/>
                  </a:lnTo>
                  <a:lnTo>
                    <a:pt x="3186" y="6258"/>
                  </a:lnTo>
                  <a:cubicBezTo>
                    <a:pt x="3186" y="6195"/>
                    <a:pt x="3135" y="6144"/>
                    <a:pt x="3072" y="6144"/>
                  </a:cubicBezTo>
                  <a:cubicBezTo>
                    <a:pt x="3009" y="6144"/>
                    <a:pt x="2958" y="6195"/>
                    <a:pt x="2958" y="6258"/>
                  </a:cubicBezTo>
                  <a:lnTo>
                    <a:pt x="2958" y="6372"/>
                  </a:lnTo>
                  <a:lnTo>
                    <a:pt x="2617" y="6372"/>
                  </a:lnTo>
                  <a:lnTo>
                    <a:pt x="2617" y="6258"/>
                  </a:lnTo>
                  <a:cubicBezTo>
                    <a:pt x="2617" y="6195"/>
                    <a:pt x="2566" y="6144"/>
                    <a:pt x="2503" y="6144"/>
                  </a:cubicBezTo>
                  <a:cubicBezTo>
                    <a:pt x="2440" y="6144"/>
                    <a:pt x="2389" y="6195"/>
                    <a:pt x="2389" y="6258"/>
                  </a:cubicBezTo>
                  <a:lnTo>
                    <a:pt x="2389" y="6372"/>
                  </a:lnTo>
                  <a:lnTo>
                    <a:pt x="2048" y="6372"/>
                  </a:lnTo>
                  <a:lnTo>
                    <a:pt x="2048" y="6258"/>
                  </a:lnTo>
                  <a:cubicBezTo>
                    <a:pt x="2048" y="6195"/>
                    <a:pt x="1997" y="6144"/>
                    <a:pt x="1934" y="6144"/>
                  </a:cubicBezTo>
                  <a:cubicBezTo>
                    <a:pt x="1871" y="6144"/>
                    <a:pt x="1820" y="6195"/>
                    <a:pt x="1820" y="6258"/>
                  </a:cubicBezTo>
                  <a:lnTo>
                    <a:pt x="1820" y="6372"/>
                  </a:lnTo>
                  <a:lnTo>
                    <a:pt x="1479" y="6372"/>
                  </a:lnTo>
                  <a:lnTo>
                    <a:pt x="1479" y="6258"/>
                  </a:lnTo>
                  <a:cubicBezTo>
                    <a:pt x="1479" y="6195"/>
                    <a:pt x="1428" y="6144"/>
                    <a:pt x="1365" y="6144"/>
                  </a:cubicBezTo>
                  <a:cubicBezTo>
                    <a:pt x="1302" y="6144"/>
                    <a:pt x="1252" y="6195"/>
                    <a:pt x="1252" y="6258"/>
                  </a:cubicBezTo>
                  <a:lnTo>
                    <a:pt x="1252" y="6372"/>
                  </a:lnTo>
                  <a:lnTo>
                    <a:pt x="910" y="6372"/>
                  </a:lnTo>
                  <a:lnTo>
                    <a:pt x="910" y="6258"/>
                  </a:lnTo>
                  <a:cubicBezTo>
                    <a:pt x="910" y="6195"/>
                    <a:pt x="859" y="6144"/>
                    <a:pt x="796" y="6144"/>
                  </a:cubicBezTo>
                  <a:cubicBezTo>
                    <a:pt x="734" y="6144"/>
                    <a:pt x="683" y="6195"/>
                    <a:pt x="683" y="6258"/>
                  </a:cubicBezTo>
                  <a:lnTo>
                    <a:pt x="683" y="6372"/>
                  </a:lnTo>
                  <a:lnTo>
                    <a:pt x="455" y="6372"/>
                  </a:lnTo>
                  <a:lnTo>
                    <a:pt x="455" y="5234"/>
                  </a:lnTo>
                  <a:lnTo>
                    <a:pt x="1263" y="523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4" name="任意多边形: 形状 49"/>
            <p:cNvSpPr/>
            <p:nvPr/>
          </p:nvSpPr>
          <p:spPr bwMode="auto">
            <a:xfrm>
              <a:off x="2456902" y="3966225"/>
              <a:ext cx="476676" cy="459126"/>
            </a:xfrm>
            <a:custGeom>
              <a:avLst/>
              <a:gdLst>
                <a:gd name="T0" fmla="*/ 3413 w 6827"/>
                <a:gd name="T1" fmla="*/ 0 h 5912"/>
                <a:gd name="T2" fmla="*/ 0 w 6827"/>
                <a:gd name="T3" fmla="*/ 5912 h 5912"/>
                <a:gd name="T4" fmla="*/ 6827 w 6827"/>
                <a:gd name="T5" fmla="*/ 5912 h 5912"/>
                <a:gd name="T6" fmla="*/ 3413 w 6827"/>
                <a:gd name="T7" fmla="*/ 0 h 5912"/>
                <a:gd name="T8" fmla="*/ 3413 w 6827"/>
                <a:gd name="T9" fmla="*/ 972 h 5912"/>
                <a:gd name="T10" fmla="*/ 4489 w 6827"/>
                <a:gd name="T11" fmla="*/ 2835 h 5912"/>
                <a:gd name="T12" fmla="*/ 2338 w 6827"/>
                <a:gd name="T13" fmla="*/ 2835 h 5912"/>
                <a:gd name="T14" fmla="*/ 3413 w 6827"/>
                <a:gd name="T15" fmla="*/ 972 h 5912"/>
                <a:gd name="T16" fmla="*/ 842 w 6827"/>
                <a:gd name="T17" fmla="*/ 5426 h 5912"/>
                <a:gd name="T18" fmla="*/ 1917 w 6827"/>
                <a:gd name="T19" fmla="*/ 3564 h 5912"/>
                <a:gd name="T20" fmla="*/ 2993 w 6827"/>
                <a:gd name="T21" fmla="*/ 5426 h 5912"/>
                <a:gd name="T22" fmla="*/ 842 w 6827"/>
                <a:gd name="T23" fmla="*/ 5426 h 5912"/>
                <a:gd name="T24" fmla="*/ 2338 w 6827"/>
                <a:gd name="T25" fmla="*/ 3321 h 5912"/>
                <a:gd name="T26" fmla="*/ 4489 w 6827"/>
                <a:gd name="T27" fmla="*/ 3321 h 5912"/>
                <a:gd name="T28" fmla="*/ 3413 w 6827"/>
                <a:gd name="T29" fmla="*/ 5183 h 5912"/>
                <a:gd name="T30" fmla="*/ 2338 w 6827"/>
                <a:gd name="T31" fmla="*/ 3321 h 5912"/>
                <a:gd name="T32" fmla="*/ 4910 w 6827"/>
                <a:gd name="T33" fmla="*/ 3564 h 5912"/>
                <a:gd name="T34" fmla="*/ 5985 w 6827"/>
                <a:gd name="T35" fmla="*/ 5426 h 5912"/>
                <a:gd name="T36" fmla="*/ 3834 w 6827"/>
                <a:gd name="T37" fmla="*/ 5426 h 5912"/>
                <a:gd name="T38" fmla="*/ 4910 w 6827"/>
                <a:gd name="T39" fmla="*/ 3564 h 5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27" h="5912">
                  <a:moveTo>
                    <a:pt x="3413" y="0"/>
                  </a:moveTo>
                  <a:lnTo>
                    <a:pt x="0" y="5912"/>
                  </a:lnTo>
                  <a:lnTo>
                    <a:pt x="6827" y="5912"/>
                  </a:lnTo>
                  <a:lnTo>
                    <a:pt x="3413" y="0"/>
                  </a:lnTo>
                  <a:close/>
                  <a:moveTo>
                    <a:pt x="3413" y="972"/>
                  </a:moveTo>
                  <a:lnTo>
                    <a:pt x="4489" y="2835"/>
                  </a:lnTo>
                  <a:lnTo>
                    <a:pt x="2338" y="2835"/>
                  </a:lnTo>
                  <a:lnTo>
                    <a:pt x="3413" y="972"/>
                  </a:lnTo>
                  <a:close/>
                  <a:moveTo>
                    <a:pt x="842" y="5426"/>
                  </a:moveTo>
                  <a:lnTo>
                    <a:pt x="1917" y="3564"/>
                  </a:lnTo>
                  <a:lnTo>
                    <a:pt x="2993" y="5426"/>
                  </a:lnTo>
                  <a:lnTo>
                    <a:pt x="842" y="5426"/>
                  </a:lnTo>
                  <a:close/>
                  <a:moveTo>
                    <a:pt x="2338" y="3321"/>
                  </a:moveTo>
                  <a:lnTo>
                    <a:pt x="4489" y="3321"/>
                  </a:lnTo>
                  <a:lnTo>
                    <a:pt x="3413" y="5183"/>
                  </a:lnTo>
                  <a:lnTo>
                    <a:pt x="2338" y="3321"/>
                  </a:lnTo>
                  <a:close/>
                  <a:moveTo>
                    <a:pt x="4910" y="3564"/>
                  </a:moveTo>
                  <a:lnTo>
                    <a:pt x="5985" y="5426"/>
                  </a:lnTo>
                  <a:lnTo>
                    <a:pt x="3834" y="5426"/>
                  </a:lnTo>
                  <a:lnTo>
                    <a:pt x="4910" y="356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5" name="任意多边形: 形状 50"/>
            <p:cNvSpPr/>
            <p:nvPr/>
          </p:nvSpPr>
          <p:spPr bwMode="auto">
            <a:xfrm>
              <a:off x="7556583" y="3966225"/>
              <a:ext cx="476676" cy="459126"/>
            </a:xfrm>
            <a:custGeom>
              <a:avLst/>
              <a:gdLst>
                <a:gd name="connsiteX0" fmla="*/ 0 w 582235"/>
                <a:gd name="connsiteY0" fmla="*/ 404481 h 606722"/>
                <a:gd name="connsiteX1" fmla="*/ 101261 w 582235"/>
                <a:gd name="connsiteY1" fmla="*/ 404481 h 606722"/>
                <a:gd name="connsiteX2" fmla="*/ 101261 w 582235"/>
                <a:gd name="connsiteY2" fmla="*/ 606722 h 606722"/>
                <a:gd name="connsiteX3" fmla="*/ 0 w 582235"/>
                <a:gd name="connsiteY3" fmla="*/ 606722 h 606722"/>
                <a:gd name="connsiteX4" fmla="*/ 151927 w 582235"/>
                <a:gd name="connsiteY4" fmla="*/ 328623 h 606722"/>
                <a:gd name="connsiteX5" fmla="*/ 253188 w 582235"/>
                <a:gd name="connsiteY5" fmla="*/ 328623 h 606722"/>
                <a:gd name="connsiteX6" fmla="*/ 253188 w 582235"/>
                <a:gd name="connsiteY6" fmla="*/ 606722 h 606722"/>
                <a:gd name="connsiteX7" fmla="*/ 151927 w 582235"/>
                <a:gd name="connsiteY7" fmla="*/ 606722 h 606722"/>
                <a:gd name="connsiteX8" fmla="*/ 303855 w 582235"/>
                <a:gd name="connsiteY8" fmla="*/ 252766 h 606722"/>
                <a:gd name="connsiteX9" fmla="*/ 405046 w 582235"/>
                <a:gd name="connsiteY9" fmla="*/ 252766 h 606722"/>
                <a:gd name="connsiteX10" fmla="*/ 405046 w 582235"/>
                <a:gd name="connsiteY10" fmla="*/ 606722 h 606722"/>
                <a:gd name="connsiteX11" fmla="*/ 303855 w 582235"/>
                <a:gd name="connsiteY11" fmla="*/ 606722 h 606722"/>
                <a:gd name="connsiteX12" fmla="*/ 455711 w 582235"/>
                <a:gd name="connsiteY12" fmla="*/ 202241 h 606722"/>
                <a:gd name="connsiteX13" fmla="*/ 556972 w 582235"/>
                <a:gd name="connsiteY13" fmla="*/ 202241 h 606722"/>
                <a:gd name="connsiteX14" fmla="*/ 556972 w 582235"/>
                <a:gd name="connsiteY14" fmla="*/ 606722 h 606722"/>
                <a:gd name="connsiteX15" fmla="*/ 455711 w 582235"/>
                <a:gd name="connsiteY15" fmla="*/ 606722 h 606722"/>
                <a:gd name="connsiteX16" fmla="*/ 455697 w 582235"/>
                <a:gd name="connsiteY16" fmla="*/ 0 h 606722"/>
                <a:gd name="connsiteX17" fmla="*/ 556785 w 582235"/>
                <a:gd name="connsiteY17" fmla="*/ 0 h 606722"/>
                <a:gd name="connsiteX18" fmla="*/ 556874 w 582235"/>
                <a:gd name="connsiteY18" fmla="*/ 0 h 606722"/>
                <a:gd name="connsiteX19" fmla="*/ 556963 w 582235"/>
                <a:gd name="connsiteY19" fmla="*/ 0 h 606722"/>
                <a:gd name="connsiteX20" fmla="*/ 557675 w 582235"/>
                <a:gd name="connsiteY20" fmla="*/ 0 h 606722"/>
                <a:gd name="connsiteX21" fmla="*/ 559366 w 582235"/>
                <a:gd name="connsiteY21" fmla="*/ 89 h 606722"/>
                <a:gd name="connsiteX22" fmla="*/ 560611 w 582235"/>
                <a:gd name="connsiteY22" fmla="*/ 267 h 606722"/>
                <a:gd name="connsiteX23" fmla="*/ 561857 w 582235"/>
                <a:gd name="connsiteY23" fmla="*/ 444 h 606722"/>
                <a:gd name="connsiteX24" fmla="*/ 563192 w 582235"/>
                <a:gd name="connsiteY24" fmla="*/ 800 h 606722"/>
                <a:gd name="connsiteX25" fmla="*/ 564171 w 582235"/>
                <a:gd name="connsiteY25" fmla="*/ 1067 h 606722"/>
                <a:gd name="connsiteX26" fmla="*/ 565506 w 582235"/>
                <a:gd name="connsiteY26" fmla="*/ 1511 h 606722"/>
                <a:gd name="connsiteX27" fmla="*/ 566574 w 582235"/>
                <a:gd name="connsiteY27" fmla="*/ 1867 h 606722"/>
                <a:gd name="connsiteX28" fmla="*/ 567730 w 582235"/>
                <a:gd name="connsiteY28" fmla="*/ 2400 h 606722"/>
                <a:gd name="connsiteX29" fmla="*/ 568798 w 582235"/>
                <a:gd name="connsiteY29" fmla="*/ 2933 h 606722"/>
                <a:gd name="connsiteX30" fmla="*/ 569777 w 582235"/>
                <a:gd name="connsiteY30" fmla="*/ 3467 h 606722"/>
                <a:gd name="connsiteX31" fmla="*/ 570934 w 582235"/>
                <a:gd name="connsiteY31" fmla="*/ 4178 h 606722"/>
                <a:gd name="connsiteX32" fmla="*/ 571824 w 582235"/>
                <a:gd name="connsiteY32" fmla="*/ 4800 h 606722"/>
                <a:gd name="connsiteX33" fmla="*/ 572891 w 582235"/>
                <a:gd name="connsiteY33" fmla="*/ 5689 h 606722"/>
                <a:gd name="connsiteX34" fmla="*/ 573781 w 582235"/>
                <a:gd name="connsiteY34" fmla="*/ 6489 h 606722"/>
                <a:gd name="connsiteX35" fmla="*/ 574760 w 582235"/>
                <a:gd name="connsiteY35" fmla="*/ 7289 h 606722"/>
                <a:gd name="connsiteX36" fmla="*/ 575917 w 582235"/>
                <a:gd name="connsiteY36" fmla="*/ 8533 h 606722"/>
                <a:gd name="connsiteX37" fmla="*/ 576451 w 582235"/>
                <a:gd name="connsiteY37" fmla="*/ 9066 h 606722"/>
                <a:gd name="connsiteX38" fmla="*/ 576451 w 582235"/>
                <a:gd name="connsiteY38" fmla="*/ 9155 h 606722"/>
                <a:gd name="connsiteX39" fmla="*/ 577964 w 582235"/>
                <a:gd name="connsiteY39" fmla="*/ 11200 h 606722"/>
                <a:gd name="connsiteX40" fmla="*/ 578053 w 582235"/>
                <a:gd name="connsiteY40" fmla="*/ 11289 h 606722"/>
                <a:gd name="connsiteX41" fmla="*/ 579209 w 582235"/>
                <a:gd name="connsiteY41" fmla="*/ 13244 h 606722"/>
                <a:gd name="connsiteX42" fmla="*/ 579743 w 582235"/>
                <a:gd name="connsiteY42" fmla="*/ 14222 h 606722"/>
                <a:gd name="connsiteX43" fmla="*/ 580277 w 582235"/>
                <a:gd name="connsiteY43" fmla="*/ 15555 h 606722"/>
                <a:gd name="connsiteX44" fmla="*/ 580722 w 582235"/>
                <a:gd name="connsiteY44" fmla="*/ 16711 h 606722"/>
                <a:gd name="connsiteX45" fmla="*/ 581167 w 582235"/>
                <a:gd name="connsiteY45" fmla="*/ 17866 h 606722"/>
                <a:gd name="connsiteX46" fmla="*/ 581523 w 582235"/>
                <a:gd name="connsiteY46" fmla="*/ 19199 h 606722"/>
                <a:gd name="connsiteX47" fmla="*/ 581790 w 582235"/>
                <a:gd name="connsiteY47" fmla="*/ 20266 h 606722"/>
                <a:gd name="connsiteX48" fmla="*/ 582146 w 582235"/>
                <a:gd name="connsiteY48" fmla="*/ 22488 h 606722"/>
                <a:gd name="connsiteX49" fmla="*/ 582146 w 582235"/>
                <a:gd name="connsiteY49" fmla="*/ 22666 h 606722"/>
                <a:gd name="connsiteX50" fmla="*/ 582235 w 582235"/>
                <a:gd name="connsiteY50" fmla="*/ 25244 h 606722"/>
                <a:gd name="connsiteX51" fmla="*/ 582235 w 582235"/>
                <a:gd name="connsiteY51" fmla="*/ 126396 h 606722"/>
                <a:gd name="connsiteX52" fmla="*/ 556963 w 582235"/>
                <a:gd name="connsiteY52" fmla="*/ 151728 h 606722"/>
                <a:gd name="connsiteX53" fmla="*/ 531691 w 582235"/>
                <a:gd name="connsiteY53" fmla="*/ 126396 h 606722"/>
                <a:gd name="connsiteX54" fmla="*/ 531691 w 582235"/>
                <a:gd name="connsiteY54" fmla="*/ 79286 h 606722"/>
                <a:gd name="connsiteX55" fmla="*/ 421260 w 582235"/>
                <a:gd name="connsiteY55" fmla="*/ 171106 h 606722"/>
                <a:gd name="connsiteX56" fmla="*/ 385666 w 582235"/>
                <a:gd name="connsiteY56" fmla="*/ 167906 h 606722"/>
                <a:gd name="connsiteX57" fmla="*/ 388869 w 582235"/>
                <a:gd name="connsiteY57" fmla="*/ 132262 h 606722"/>
                <a:gd name="connsiteX58" fmla="*/ 487020 w 582235"/>
                <a:gd name="connsiteY58" fmla="*/ 50576 h 606722"/>
                <a:gd name="connsiteX59" fmla="*/ 455697 w 582235"/>
                <a:gd name="connsiteY59" fmla="*/ 50576 h 606722"/>
                <a:gd name="connsiteX60" fmla="*/ 430425 w 582235"/>
                <a:gd name="connsiteY60" fmla="*/ 25244 h 606722"/>
                <a:gd name="connsiteX61" fmla="*/ 455697 w 582235"/>
                <a:gd name="connsiteY61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82235" h="606722">
                  <a:moveTo>
                    <a:pt x="0" y="404481"/>
                  </a:moveTo>
                  <a:lnTo>
                    <a:pt x="101261" y="404481"/>
                  </a:lnTo>
                  <a:lnTo>
                    <a:pt x="101261" y="606722"/>
                  </a:lnTo>
                  <a:lnTo>
                    <a:pt x="0" y="606722"/>
                  </a:lnTo>
                  <a:close/>
                  <a:moveTo>
                    <a:pt x="151927" y="328623"/>
                  </a:moveTo>
                  <a:lnTo>
                    <a:pt x="253188" y="328623"/>
                  </a:lnTo>
                  <a:lnTo>
                    <a:pt x="253188" y="606722"/>
                  </a:lnTo>
                  <a:lnTo>
                    <a:pt x="151927" y="606722"/>
                  </a:lnTo>
                  <a:close/>
                  <a:moveTo>
                    <a:pt x="303855" y="252766"/>
                  </a:moveTo>
                  <a:lnTo>
                    <a:pt x="405046" y="252766"/>
                  </a:lnTo>
                  <a:lnTo>
                    <a:pt x="405046" y="606722"/>
                  </a:lnTo>
                  <a:lnTo>
                    <a:pt x="303855" y="606722"/>
                  </a:lnTo>
                  <a:close/>
                  <a:moveTo>
                    <a:pt x="455711" y="202241"/>
                  </a:moveTo>
                  <a:lnTo>
                    <a:pt x="556972" y="202241"/>
                  </a:lnTo>
                  <a:lnTo>
                    <a:pt x="556972" y="606722"/>
                  </a:lnTo>
                  <a:lnTo>
                    <a:pt x="455711" y="606722"/>
                  </a:lnTo>
                  <a:close/>
                  <a:moveTo>
                    <a:pt x="455697" y="0"/>
                  </a:moveTo>
                  <a:lnTo>
                    <a:pt x="556785" y="0"/>
                  </a:lnTo>
                  <a:lnTo>
                    <a:pt x="556874" y="0"/>
                  </a:lnTo>
                  <a:lnTo>
                    <a:pt x="556963" y="0"/>
                  </a:lnTo>
                  <a:cubicBezTo>
                    <a:pt x="557230" y="0"/>
                    <a:pt x="557408" y="0"/>
                    <a:pt x="557675" y="0"/>
                  </a:cubicBezTo>
                  <a:cubicBezTo>
                    <a:pt x="558298" y="89"/>
                    <a:pt x="558832" y="89"/>
                    <a:pt x="559366" y="89"/>
                  </a:cubicBezTo>
                  <a:cubicBezTo>
                    <a:pt x="559811" y="178"/>
                    <a:pt x="560256" y="267"/>
                    <a:pt x="560611" y="267"/>
                  </a:cubicBezTo>
                  <a:cubicBezTo>
                    <a:pt x="561056" y="356"/>
                    <a:pt x="561412" y="444"/>
                    <a:pt x="561857" y="444"/>
                  </a:cubicBezTo>
                  <a:cubicBezTo>
                    <a:pt x="562302" y="533"/>
                    <a:pt x="562747" y="711"/>
                    <a:pt x="563192" y="800"/>
                  </a:cubicBezTo>
                  <a:cubicBezTo>
                    <a:pt x="563548" y="889"/>
                    <a:pt x="563904" y="978"/>
                    <a:pt x="564171" y="1067"/>
                  </a:cubicBezTo>
                  <a:cubicBezTo>
                    <a:pt x="564616" y="1156"/>
                    <a:pt x="565061" y="1333"/>
                    <a:pt x="565506" y="1511"/>
                  </a:cubicBezTo>
                  <a:cubicBezTo>
                    <a:pt x="565862" y="1600"/>
                    <a:pt x="566218" y="1778"/>
                    <a:pt x="566574" y="1867"/>
                  </a:cubicBezTo>
                  <a:cubicBezTo>
                    <a:pt x="566929" y="2044"/>
                    <a:pt x="567285" y="2222"/>
                    <a:pt x="567730" y="2400"/>
                  </a:cubicBezTo>
                  <a:cubicBezTo>
                    <a:pt x="568086" y="2578"/>
                    <a:pt x="568442" y="2755"/>
                    <a:pt x="568798" y="2933"/>
                  </a:cubicBezTo>
                  <a:cubicBezTo>
                    <a:pt x="569154" y="3111"/>
                    <a:pt x="569421" y="3289"/>
                    <a:pt x="569777" y="3467"/>
                  </a:cubicBezTo>
                  <a:cubicBezTo>
                    <a:pt x="570133" y="3733"/>
                    <a:pt x="570578" y="4000"/>
                    <a:pt x="570934" y="4178"/>
                  </a:cubicBezTo>
                  <a:cubicBezTo>
                    <a:pt x="571201" y="4444"/>
                    <a:pt x="571557" y="4622"/>
                    <a:pt x="571824" y="4800"/>
                  </a:cubicBezTo>
                  <a:cubicBezTo>
                    <a:pt x="572180" y="5155"/>
                    <a:pt x="572536" y="5422"/>
                    <a:pt x="572891" y="5689"/>
                  </a:cubicBezTo>
                  <a:cubicBezTo>
                    <a:pt x="573247" y="5955"/>
                    <a:pt x="573514" y="6222"/>
                    <a:pt x="573781" y="6489"/>
                  </a:cubicBezTo>
                  <a:cubicBezTo>
                    <a:pt x="574137" y="6755"/>
                    <a:pt x="574493" y="7022"/>
                    <a:pt x="574760" y="7289"/>
                  </a:cubicBezTo>
                  <a:cubicBezTo>
                    <a:pt x="575205" y="7733"/>
                    <a:pt x="575561" y="8178"/>
                    <a:pt x="575917" y="8533"/>
                  </a:cubicBezTo>
                  <a:cubicBezTo>
                    <a:pt x="576095" y="8711"/>
                    <a:pt x="576273" y="8889"/>
                    <a:pt x="576451" y="9066"/>
                  </a:cubicBezTo>
                  <a:cubicBezTo>
                    <a:pt x="576451" y="9155"/>
                    <a:pt x="576451" y="9155"/>
                    <a:pt x="576451" y="9155"/>
                  </a:cubicBezTo>
                  <a:cubicBezTo>
                    <a:pt x="576985" y="9777"/>
                    <a:pt x="577519" y="10489"/>
                    <a:pt x="577964" y="11200"/>
                  </a:cubicBezTo>
                  <a:cubicBezTo>
                    <a:pt x="577964" y="11200"/>
                    <a:pt x="578053" y="11289"/>
                    <a:pt x="578053" y="11289"/>
                  </a:cubicBezTo>
                  <a:cubicBezTo>
                    <a:pt x="578498" y="12000"/>
                    <a:pt x="578854" y="12622"/>
                    <a:pt x="579209" y="13244"/>
                  </a:cubicBezTo>
                  <a:cubicBezTo>
                    <a:pt x="579387" y="13600"/>
                    <a:pt x="579565" y="13955"/>
                    <a:pt x="579743" y="14222"/>
                  </a:cubicBezTo>
                  <a:cubicBezTo>
                    <a:pt x="579921" y="14666"/>
                    <a:pt x="580099" y="15111"/>
                    <a:pt x="580277" y="15555"/>
                  </a:cubicBezTo>
                  <a:cubicBezTo>
                    <a:pt x="580455" y="15911"/>
                    <a:pt x="580633" y="16266"/>
                    <a:pt x="580722" y="16711"/>
                  </a:cubicBezTo>
                  <a:cubicBezTo>
                    <a:pt x="580900" y="17066"/>
                    <a:pt x="581078" y="17422"/>
                    <a:pt x="581167" y="17866"/>
                  </a:cubicBezTo>
                  <a:cubicBezTo>
                    <a:pt x="581256" y="18311"/>
                    <a:pt x="581434" y="18755"/>
                    <a:pt x="581523" y="19199"/>
                  </a:cubicBezTo>
                  <a:cubicBezTo>
                    <a:pt x="581612" y="19555"/>
                    <a:pt x="581701" y="19910"/>
                    <a:pt x="581790" y="20266"/>
                  </a:cubicBezTo>
                  <a:cubicBezTo>
                    <a:pt x="581879" y="20977"/>
                    <a:pt x="582057" y="21777"/>
                    <a:pt x="582146" y="22488"/>
                  </a:cubicBezTo>
                  <a:cubicBezTo>
                    <a:pt x="582146" y="22577"/>
                    <a:pt x="582146" y="22666"/>
                    <a:pt x="582146" y="22666"/>
                  </a:cubicBezTo>
                  <a:cubicBezTo>
                    <a:pt x="582235" y="23555"/>
                    <a:pt x="582235" y="24355"/>
                    <a:pt x="582235" y="25244"/>
                  </a:cubicBezTo>
                  <a:lnTo>
                    <a:pt x="582235" y="126396"/>
                  </a:lnTo>
                  <a:cubicBezTo>
                    <a:pt x="582235" y="140351"/>
                    <a:pt x="570934" y="151728"/>
                    <a:pt x="556963" y="151728"/>
                  </a:cubicBezTo>
                  <a:cubicBezTo>
                    <a:pt x="542992" y="151728"/>
                    <a:pt x="531691" y="140351"/>
                    <a:pt x="531691" y="126396"/>
                  </a:cubicBezTo>
                  <a:lnTo>
                    <a:pt x="531691" y="79286"/>
                  </a:lnTo>
                  <a:lnTo>
                    <a:pt x="421260" y="171106"/>
                  </a:lnTo>
                  <a:cubicBezTo>
                    <a:pt x="410582" y="180083"/>
                    <a:pt x="394564" y="178572"/>
                    <a:pt x="385666" y="167906"/>
                  </a:cubicBezTo>
                  <a:cubicBezTo>
                    <a:pt x="376678" y="157150"/>
                    <a:pt x="378191" y="141240"/>
                    <a:pt x="388869" y="132262"/>
                  </a:cubicBezTo>
                  <a:lnTo>
                    <a:pt x="487020" y="50576"/>
                  </a:lnTo>
                  <a:lnTo>
                    <a:pt x="455697" y="50576"/>
                  </a:lnTo>
                  <a:cubicBezTo>
                    <a:pt x="441727" y="50576"/>
                    <a:pt x="430425" y="39288"/>
                    <a:pt x="430425" y="25244"/>
                  </a:cubicBezTo>
                  <a:cubicBezTo>
                    <a:pt x="430425" y="11289"/>
                    <a:pt x="441727" y="0"/>
                    <a:pt x="455697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102494" y="4942715"/>
              <a:ext cx="2578029" cy="845634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询问对方的工作单位、姓名和职位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6634924" y="4975773"/>
              <a:ext cx="2578029" cy="812576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接到抱怨或投诉电话时，表示尽快处理。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1406226" y="2298926"/>
              <a:ext cx="2432149" cy="788714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lvl="0" algn="ctr" defTabSz="913765">
                <a:lnSpc>
                  <a:spcPct val="170000"/>
                </a:lnSpc>
                <a:spcBef>
                  <a:spcPct val="0"/>
                </a:spcBef>
                <a:defRPr/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告知对方当事人不在的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lvl="0" algn="ctr" defTabSz="913765">
                <a:lnSpc>
                  <a:spcPct val="170000"/>
                </a:lnSpc>
                <a:spcBef>
                  <a:spcPct val="0"/>
                </a:spcBef>
                <a:defRPr/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理由以及回来的时间；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8198807" y="1912608"/>
              <a:ext cx="3072584" cy="1123718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来电找的同事正在接电话时，告诉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对方他所找的人正在接电话，主动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询问对方是留言还是等一会儿。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切忌让对方莫名久等  。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4841336" y="2298926"/>
              <a:ext cx="2432150" cy="1123718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根据情况酌情   处理，事后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及时登记并予以确定表示会</a:t>
              </a:r>
              <a:endParaRPr lang="en-US" altLang="zh-CN" sz="1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defTabSz="913765">
                <a:lnSpc>
                  <a:spcPct val="170000"/>
                </a:lnSpc>
                <a:spcBef>
                  <a:spcPct val="0"/>
                </a:spcBef>
              </a:pPr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尽快转达；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电话沟通注意事项</a:t>
              </a:r>
            </a:p>
          </p:txBody>
        </p:sp>
      </p:grpSp>
      <p:sp>
        <p:nvSpPr>
          <p:cNvPr id="10" name="矩形 9"/>
          <p:cNvSpPr/>
          <p:nvPr/>
        </p:nvSpPr>
        <p:spPr>
          <a:xfrm rot="1800000">
            <a:off x="6136346" y="2650821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 rot="1800000">
            <a:off x="7119071" y="3675056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 rot="1800000">
            <a:off x="5755828" y="4009727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13" name="7270cd32-5d32-43a2-901d-476c77614c2e"/>
          <p:cNvGrpSpPr>
            <a:grpSpLocks noChangeAspect="1"/>
          </p:cNvGrpSpPr>
          <p:nvPr/>
        </p:nvGrpSpPr>
        <p:grpSpPr>
          <a:xfrm>
            <a:off x="1763934" y="2360226"/>
            <a:ext cx="9032682" cy="3432230"/>
            <a:chOff x="1715808" y="1924374"/>
            <a:chExt cx="9032682" cy="3432230"/>
          </a:xfrm>
        </p:grpSpPr>
        <p:grpSp>
          <p:nvGrpSpPr>
            <p:cNvPr id="14" name="Group 3"/>
            <p:cNvGrpSpPr/>
            <p:nvPr/>
          </p:nvGrpSpPr>
          <p:grpSpPr>
            <a:xfrm rot="1016215">
              <a:off x="4497314" y="1924374"/>
              <a:ext cx="3430314" cy="3432230"/>
              <a:chOff x="4676776" y="2278062"/>
              <a:chExt cx="2843213" cy="2844801"/>
            </a:xfrm>
          </p:grpSpPr>
          <p:sp>
            <p:nvSpPr>
              <p:cNvPr id="21" name="Freeform: Shape 4"/>
              <p:cNvSpPr/>
              <p:nvPr/>
            </p:nvSpPr>
            <p:spPr bwMode="auto">
              <a:xfrm>
                <a:off x="4902201" y="3098800"/>
                <a:ext cx="1370013" cy="1192213"/>
              </a:xfrm>
              <a:custGeom>
                <a:avLst/>
                <a:gdLst>
                  <a:gd name="T0" fmla="*/ 648 w 863"/>
                  <a:gd name="T1" fmla="*/ 751 h 751"/>
                  <a:gd name="T2" fmla="*/ 216 w 863"/>
                  <a:gd name="T3" fmla="*/ 751 h 751"/>
                  <a:gd name="T4" fmla="*/ 0 w 863"/>
                  <a:gd name="T5" fmla="*/ 376 h 751"/>
                  <a:gd name="T6" fmla="*/ 216 w 863"/>
                  <a:gd name="T7" fmla="*/ 0 h 751"/>
                  <a:gd name="T8" fmla="*/ 648 w 863"/>
                  <a:gd name="T9" fmla="*/ 0 h 751"/>
                  <a:gd name="T10" fmla="*/ 863 w 863"/>
                  <a:gd name="T11" fmla="*/ 376 h 751"/>
                  <a:gd name="T12" fmla="*/ 648 w 863"/>
                  <a:gd name="T13" fmla="*/ 751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3" h="751">
                    <a:moveTo>
                      <a:pt x="648" y="751"/>
                    </a:moveTo>
                    <a:lnTo>
                      <a:pt x="216" y="751"/>
                    </a:lnTo>
                    <a:lnTo>
                      <a:pt x="0" y="376"/>
                    </a:lnTo>
                    <a:lnTo>
                      <a:pt x="216" y="0"/>
                    </a:lnTo>
                    <a:lnTo>
                      <a:pt x="648" y="0"/>
                    </a:lnTo>
                    <a:lnTo>
                      <a:pt x="863" y="376"/>
                    </a:lnTo>
                    <a:lnTo>
                      <a:pt x="648" y="751"/>
                    </a:lnTo>
                    <a:close/>
                  </a:path>
                </a:pathLst>
              </a:cu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22" name="Freeform: Shape 5"/>
              <p:cNvSpPr/>
              <p:nvPr/>
            </p:nvSpPr>
            <p:spPr bwMode="auto">
              <a:xfrm>
                <a:off x="5930901" y="3706812"/>
                <a:ext cx="1370013" cy="1190625"/>
              </a:xfrm>
              <a:custGeom>
                <a:avLst/>
                <a:gdLst>
                  <a:gd name="T0" fmla="*/ 647 w 863"/>
                  <a:gd name="T1" fmla="*/ 750 h 750"/>
                  <a:gd name="T2" fmla="*/ 215 w 863"/>
                  <a:gd name="T3" fmla="*/ 750 h 750"/>
                  <a:gd name="T4" fmla="*/ 0 w 863"/>
                  <a:gd name="T5" fmla="*/ 375 h 750"/>
                  <a:gd name="T6" fmla="*/ 215 w 863"/>
                  <a:gd name="T7" fmla="*/ 0 h 750"/>
                  <a:gd name="T8" fmla="*/ 647 w 863"/>
                  <a:gd name="T9" fmla="*/ 0 h 750"/>
                  <a:gd name="T10" fmla="*/ 863 w 863"/>
                  <a:gd name="T11" fmla="*/ 375 h 750"/>
                  <a:gd name="T12" fmla="*/ 647 w 863"/>
                  <a:gd name="T13" fmla="*/ 75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3" h="750">
                    <a:moveTo>
                      <a:pt x="647" y="750"/>
                    </a:moveTo>
                    <a:lnTo>
                      <a:pt x="215" y="750"/>
                    </a:lnTo>
                    <a:lnTo>
                      <a:pt x="0" y="375"/>
                    </a:lnTo>
                    <a:lnTo>
                      <a:pt x="215" y="0"/>
                    </a:lnTo>
                    <a:lnTo>
                      <a:pt x="647" y="0"/>
                    </a:lnTo>
                    <a:lnTo>
                      <a:pt x="863" y="375"/>
                    </a:lnTo>
                    <a:lnTo>
                      <a:pt x="647" y="750"/>
                    </a:lnTo>
                    <a:close/>
                  </a:path>
                </a:pathLst>
              </a:cu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23" name="Straight Connector 6"/>
              <p:cNvSpPr/>
              <p:nvPr/>
            </p:nvSpPr>
            <p:spPr bwMode="auto">
              <a:xfrm flipV="1">
                <a:off x="5930901" y="2509837"/>
                <a:ext cx="330200" cy="588963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24" name="Straight Connector 7"/>
              <p:cNvSpPr/>
              <p:nvPr/>
            </p:nvSpPr>
            <p:spPr bwMode="auto">
              <a:xfrm flipV="1">
                <a:off x="6964364" y="3098800"/>
                <a:ext cx="330200" cy="596900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25" name="Straight Connector 8"/>
              <p:cNvSpPr/>
              <p:nvPr/>
            </p:nvSpPr>
            <p:spPr bwMode="auto">
              <a:xfrm flipV="1">
                <a:off x="4902201" y="4302125"/>
                <a:ext cx="331788" cy="595313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0" name="Oval 9"/>
              <p:cNvSpPr/>
              <p:nvPr/>
            </p:nvSpPr>
            <p:spPr bwMode="auto">
              <a:xfrm>
                <a:off x="6048376" y="3470275"/>
                <a:ext cx="449263" cy="449263"/>
              </a:xfrm>
              <a:prstGeom prst="ellipse">
                <a:avLst/>
              </a:prstGeom>
              <a:gradFill>
                <a:gsLst>
                  <a:gs pos="67000">
                    <a:srgbClr val="8A3BFF"/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1" name="Oval 10"/>
              <p:cNvSpPr/>
              <p:nvPr/>
            </p:nvSpPr>
            <p:spPr bwMode="auto">
              <a:xfrm>
                <a:off x="4756151" y="3536950"/>
                <a:ext cx="314325" cy="309563"/>
              </a:xfrm>
              <a:prstGeom prst="ellipse">
                <a:avLst/>
              </a:prstGeom>
              <a:gradFill>
                <a:gsLst>
                  <a:gs pos="86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2" name="Oval 11"/>
              <p:cNvSpPr/>
              <p:nvPr/>
            </p:nvSpPr>
            <p:spPr bwMode="auto">
              <a:xfrm>
                <a:off x="5772151" y="2947987"/>
                <a:ext cx="309563" cy="307975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3" name="Oval 12"/>
              <p:cNvSpPr/>
              <p:nvPr/>
            </p:nvSpPr>
            <p:spPr bwMode="auto">
              <a:xfrm>
                <a:off x="6807201" y="3554412"/>
                <a:ext cx="307975" cy="309563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4" name="Oval 13"/>
              <p:cNvSpPr/>
              <p:nvPr/>
            </p:nvSpPr>
            <p:spPr bwMode="auto">
              <a:xfrm>
                <a:off x="7115176" y="4116387"/>
                <a:ext cx="314325" cy="309563"/>
              </a:xfrm>
              <a:prstGeom prst="ellipse">
                <a:avLst/>
              </a:prstGeom>
              <a:gradFill>
                <a:gsLst>
                  <a:gs pos="100000">
                    <a:srgbClr val="A82FFF"/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5" name="Oval 14"/>
              <p:cNvSpPr/>
              <p:nvPr/>
            </p:nvSpPr>
            <p:spPr bwMode="auto">
              <a:xfrm>
                <a:off x="6121401" y="4724400"/>
                <a:ext cx="309563" cy="307975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6" name="Oval 15"/>
              <p:cNvSpPr/>
              <p:nvPr/>
            </p:nvSpPr>
            <p:spPr bwMode="auto">
              <a:xfrm>
                <a:off x="7070726" y="2874962"/>
                <a:ext cx="449263" cy="449263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947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7" name="Oval 16"/>
              <p:cNvSpPr/>
              <p:nvPr/>
            </p:nvSpPr>
            <p:spPr bwMode="auto">
              <a:xfrm>
                <a:off x="4676776" y="4673600"/>
                <a:ext cx="450850" cy="449263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8A3B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8" name="Oval 17"/>
              <p:cNvSpPr/>
              <p:nvPr/>
            </p:nvSpPr>
            <p:spPr bwMode="auto">
              <a:xfrm>
                <a:off x="6037264" y="2278062"/>
                <a:ext cx="449263" cy="455613"/>
              </a:xfrm>
              <a:prstGeom prst="ellipse">
                <a:avLst/>
              </a:prstGeom>
              <a:gradFill>
                <a:gsLst>
                  <a:gs pos="100000">
                    <a:srgbClr val="FF5799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39" name="Oval 18"/>
              <p:cNvSpPr/>
              <p:nvPr/>
            </p:nvSpPr>
            <p:spPr bwMode="auto">
              <a:xfrm>
                <a:off x="5138739" y="2981325"/>
                <a:ext cx="234950" cy="236538"/>
              </a:xfrm>
              <a:prstGeom prst="ellipse">
                <a:avLst/>
              </a:prstGeom>
              <a:gradFill>
                <a:gsLst>
                  <a:gs pos="51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40" name="Oval 19"/>
              <p:cNvSpPr/>
              <p:nvPr/>
            </p:nvSpPr>
            <p:spPr bwMode="auto">
              <a:xfrm>
                <a:off x="5127626" y="4173537"/>
                <a:ext cx="234950" cy="234950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41" name="Oval 20"/>
              <p:cNvSpPr/>
              <p:nvPr/>
            </p:nvSpPr>
            <p:spPr bwMode="auto">
              <a:xfrm>
                <a:off x="5795964" y="4156075"/>
                <a:ext cx="230188" cy="230188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5799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42" name="Oval 21"/>
              <p:cNvSpPr/>
              <p:nvPr/>
            </p:nvSpPr>
            <p:spPr bwMode="auto">
              <a:xfrm>
                <a:off x="6840539" y="4779962"/>
                <a:ext cx="234950" cy="236538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sp>
          <p:nvSpPr>
            <p:cNvPr id="15" name="TextBox 41"/>
            <p:cNvSpPr txBox="1"/>
            <p:nvPr/>
          </p:nvSpPr>
          <p:spPr>
            <a:xfrm>
              <a:off x="8100195" y="3228541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老 客 户 的 回 访 与 维 护</a:t>
              </a:r>
            </a:p>
          </p:txBody>
        </p:sp>
        <p:sp>
          <p:nvSpPr>
            <p:cNvPr id="16" name="TextBox 44"/>
            <p:cNvSpPr txBox="1"/>
            <p:nvPr/>
          </p:nvSpPr>
          <p:spPr>
            <a:xfrm>
              <a:off x="7046921" y="2195592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接 听 客 服 热 线，解 决 客 户 问 题，保 证 客 户 满 意</a:t>
              </a:r>
            </a:p>
          </p:txBody>
        </p:sp>
        <p:sp>
          <p:nvSpPr>
            <p:cNvPr id="17" name="TextBox 47"/>
            <p:cNvSpPr txBox="1"/>
            <p:nvPr/>
          </p:nvSpPr>
          <p:spPr>
            <a:xfrm>
              <a:off x="7482357" y="4689454"/>
              <a:ext cx="3266133" cy="290818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完 成 领 导 交 办 的 其 他 工 作 任 务</a:t>
              </a:r>
            </a:p>
          </p:txBody>
        </p:sp>
        <p:sp>
          <p:nvSpPr>
            <p:cNvPr id="18" name="TextBox 50"/>
            <p:cNvSpPr txBox="1"/>
            <p:nvPr/>
          </p:nvSpPr>
          <p:spPr>
            <a:xfrm>
              <a:off x="2239303" y="3041751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对 咨 询 的 客 户 做 详 细 记 录、统 计</a:t>
              </a:r>
            </a:p>
          </p:txBody>
        </p:sp>
        <p:sp>
          <p:nvSpPr>
            <p:cNvPr id="19" name="TextBox 53"/>
            <p:cNvSpPr txBox="1"/>
            <p:nvPr/>
          </p:nvSpPr>
          <p:spPr>
            <a:xfrm>
              <a:off x="3013926" y="2278423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反 馈 客 户 提 出 的 意 见，建 议  和 投 诉</a:t>
              </a:r>
            </a:p>
          </p:txBody>
        </p:sp>
        <p:sp>
          <p:nvSpPr>
            <p:cNvPr id="20" name="TextBox 56"/>
            <p:cNvSpPr txBox="1"/>
            <p:nvPr/>
          </p:nvSpPr>
          <p:spPr>
            <a:xfrm>
              <a:off x="1715808" y="4416566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每 天 定 时 提 交 相 应 的 工 作 记 录 表 格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电话服务礼貌用语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58248" y="2574980"/>
            <a:ext cx="2654300" cy="310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925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 panose="05020102010507070707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 panose="05020102010507070707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 遇用户声音小时  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B 遇用户讲话急且快时   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 没听清用户说话时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 询问用户姓氏时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 骚扰电话时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F 确认号码时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G 遇用户表扬、感谢时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H 遇电话声音吵杂时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723066" y="2109718"/>
            <a:ext cx="923925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200" b="1" i="0" u="none" strike="noStrike" cap="none" spc="0" normalizeH="0" baseline="0">
                <a:ln>
                  <a:noFill/>
                </a:ln>
                <a:gradFill>
                  <a:gsLst>
                    <a:gs pos="0">
                      <a:srgbClr val="FF5799"/>
                    </a:gs>
                    <a:gs pos="100000">
                      <a:srgbClr val="8A3BFF"/>
                    </a:gs>
                  </a:gsLst>
                  <a:lin ang="8100000" scaled="0"/>
                </a:gra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/>
              <a:t>情 景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348499" y="2129379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200" b="1" i="0" u="none" strike="noStrike" cap="none" spc="0" normalizeH="0" baseline="0">
                <a:ln>
                  <a:noFill/>
                </a:ln>
                <a:gradFill>
                  <a:gsLst>
                    <a:gs pos="0">
                      <a:srgbClr val="FF5799"/>
                    </a:gs>
                    <a:gs pos="100000">
                      <a:srgbClr val="8A3BFF"/>
                    </a:gs>
                  </a:gsLst>
                  <a:lin ang="8100000" scaled="0"/>
                </a:gra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000" dirty="0"/>
              <a:t>礼貌用语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232839" y="2482787"/>
            <a:ext cx="5473700" cy="328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A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对不起，我这边听的不太清楚，请您声音稍大点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B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对不起，请您稍慢点！ 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C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对不起，请您再说一次好吗？ 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D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请问您贵姓？ 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E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对不起！如您没事，请挂机！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F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请问您的号码是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……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是吗？ 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G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不客气（这是我们应该做的） </a:t>
            </a:r>
          </a:p>
          <a:p>
            <a:pPr marL="274320" indent="-274320">
              <a:lnSpc>
                <a:spcPct val="17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H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对不起！电话声音有点不清楚，我稍后再跟您联系，再见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 rot="1800000">
            <a:off x="1374381" y="1838486"/>
            <a:ext cx="819358" cy="16833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5" name="椭圆 14"/>
          <p:cNvSpPr/>
          <p:nvPr/>
        </p:nvSpPr>
        <p:spPr>
          <a:xfrm rot="1800000">
            <a:off x="1795224" y="1541572"/>
            <a:ext cx="819358" cy="819357"/>
          </a:xfrm>
          <a:prstGeom prst="ellipse">
            <a:avLst/>
          </a:prstGeom>
          <a:gradFill>
            <a:gsLst>
              <a:gs pos="0">
                <a:srgbClr val="33CCCC"/>
              </a:gs>
              <a:gs pos="100000">
                <a:srgbClr val="9966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电话服务礼貌用语</a:t>
              </a:r>
            </a:p>
          </p:txBody>
        </p:sp>
      </p:grpSp>
      <p:sp>
        <p:nvSpPr>
          <p:cNvPr id="10" name="iṧḻiḑe"/>
          <p:cNvSpPr/>
          <p:nvPr/>
        </p:nvSpPr>
        <p:spPr>
          <a:xfrm>
            <a:off x="4232279" y="2871627"/>
            <a:ext cx="1536775" cy="1536774"/>
          </a:xfrm>
          <a:prstGeom prst="ellipse">
            <a:avLst/>
          </a:prstGeom>
          <a:gradFill flip="none" rotWithShape="1">
            <a:gsLst>
              <a:gs pos="0">
                <a:srgbClr val="5A52A2"/>
              </a:gs>
              <a:gs pos="50000">
                <a:srgbClr val="A82FFF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1" name="îś1ïde"/>
          <p:cNvSpPr/>
          <p:nvPr/>
        </p:nvSpPr>
        <p:spPr>
          <a:xfrm>
            <a:off x="4482381" y="3121729"/>
            <a:ext cx="1036570" cy="1036569"/>
          </a:xfrm>
          <a:prstGeom prst="ellipse">
            <a:avLst/>
          </a:prstGeom>
          <a:solidFill>
            <a:schemeClr val="bg1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iSļîḑê"/>
          <p:cNvSpPr/>
          <p:nvPr/>
        </p:nvSpPr>
        <p:spPr>
          <a:xfrm>
            <a:off x="4295798" y="2935146"/>
            <a:ext cx="1409735" cy="1409734"/>
          </a:xfrm>
          <a:prstGeom prst="arc">
            <a:avLst>
              <a:gd name="adj1" fmla="val 1912232"/>
              <a:gd name="adj2" fmla="val 16025866"/>
            </a:avLst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3" name="îṩ1iḋè"/>
          <p:cNvSpPr/>
          <p:nvPr/>
        </p:nvSpPr>
        <p:spPr>
          <a:xfrm>
            <a:off x="4888829" y="3425129"/>
            <a:ext cx="239384" cy="412175"/>
          </a:xfrm>
          <a:custGeom>
            <a:avLst/>
            <a:gdLst>
              <a:gd name="T0" fmla="*/ 472622 w 604011"/>
              <a:gd name="T1" fmla="*/ 472622 w 604011"/>
              <a:gd name="T2" fmla="*/ 472622 w 604011"/>
              <a:gd name="T3" fmla="*/ 472622 w 604011"/>
              <a:gd name="T4" fmla="*/ 472622 w 604011"/>
              <a:gd name="T5" fmla="*/ 472622 w 604011"/>
              <a:gd name="T6" fmla="*/ 472622 w 604011"/>
              <a:gd name="T7" fmla="*/ 472622 w 604011"/>
              <a:gd name="T8" fmla="*/ 472622 w 604011"/>
              <a:gd name="T9" fmla="*/ 472622 w 604011"/>
              <a:gd name="T10" fmla="*/ 472622 w 604011"/>
              <a:gd name="T11" fmla="*/ 472622 w 604011"/>
              <a:gd name="T12" fmla="*/ 472622 w 604011"/>
              <a:gd name="T13" fmla="*/ 472622 w 604011"/>
              <a:gd name="T14" fmla="*/ 472622 w 604011"/>
              <a:gd name="T15" fmla="*/ 472622 w 604011"/>
              <a:gd name="T16" fmla="*/ 472622 w 604011"/>
              <a:gd name="T17" fmla="*/ 472622 w 604011"/>
              <a:gd name="T18" fmla="*/ 472622 w 604011"/>
              <a:gd name="T19" fmla="*/ 472622 w 604011"/>
              <a:gd name="T20" fmla="*/ 472622 w 604011"/>
              <a:gd name="T21" fmla="*/ 472622 w 604011"/>
              <a:gd name="T22" fmla="*/ 472622 w 604011"/>
              <a:gd name="T23" fmla="*/ 472622 w 604011"/>
              <a:gd name="T24" fmla="*/ 472622 w 604011"/>
              <a:gd name="T25" fmla="*/ 472622 w 604011"/>
              <a:gd name="T26" fmla="*/ 472622 w 604011"/>
              <a:gd name="T27" fmla="*/ 472622 w 604011"/>
              <a:gd name="T28" fmla="*/ 472622 w 604011"/>
              <a:gd name="T29" fmla="*/ 472622 w 604011"/>
              <a:gd name="T30" fmla="*/ 472622 w 604011"/>
              <a:gd name="T31" fmla="*/ 472622 w 604011"/>
              <a:gd name="T32" fmla="*/ 472622 w 604011"/>
              <a:gd name="T33" fmla="*/ 472622 w 604011"/>
              <a:gd name="T34" fmla="*/ 472622 w 604011"/>
              <a:gd name="T35" fmla="*/ 472622 w 604011"/>
              <a:gd name="T36" fmla="*/ 472622 w 604011"/>
              <a:gd name="T37" fmla="*/ 472622 w 604011"/>
              <a:gd name="T38" fmla="*/ 472622 w 604011"/>
              <a:gd name="T39" fmla="*/ 472622 w 604011"/>
              <a:gd name="T40" fmla="*/ 472622 w 604011"/>
              <a:gd name="T41" fmla="*/ 472622 w 604011"/>
              <a:gd name="T42" fmla="*/ 472622 w 604011"/>
              <a:gd name="T43" fmla="*/ 472622 w 604011"/>
              <a:gd name="T44" fmla="*/ 472622 w 604011"/>
              <a:gd name="T45" fmla="*/ 472622 w 604011"/>
              <a:gd name="T46" fmla="*/ 472622 w 604011"/>
              <a:gd name="T47" fmla="*/ 472622 w 604011"/>
              <a:gd name="T48" fmla="*/ 472622 w 604011"/>
              <a:gd name="T49" fmla="*/ 472622 w 604011"/>
              <a:gd name="T50" fmla="*/ 472622 w 604011"/>
              <a:gd name="T51" fmla="*/ 472622 w 604011"/>
              <a:gd name="T52" fmla="*/ 472622 w 604011"/>
              <a:gd name="T53" fmla="*/ 472622 w 604011"/>
              <a:gd name="T54" fmla="*/ 472622 w 604011"/>
              <a:gd name="T55" fmla="*/ 472622 w 604011"/>
              <a:gd name="T56" fmla="*/ 472622 w 604011"/>
              <a:gd name="T57" fmla="*/ 472622 w 604011"/>
              <a:gd name="T58" fmla="*/ 472622 w 604011"/>
              <a:gd name="T59" fmla="*/ 472622 w 604011"/>
              <a:gd name="T60" fmla="*/ 472622 w 604011"/>
              <a:gd name="T61" fmla="*/ 472622 w 604011"/>
              <a:gd name="T62" fmla="*/ 472622 w 604011"/>
              <a:gd name="T63" fmla="*/ 472622 w 604011"/>
              <a:gd name="T64" fmla="*/ 472622 w 604011"/>
              <a:gd name="T65" fmla="*/ 472622 w 604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40" h="414">
                <a:moveTo>
                  <a:pt x="200" y="270"/>
                </a:moveTo>
                <a:lnTo>
                  <a:pt x="200" y="217"/>
                </a:lnTo>
                <a:cubicBezTo>
                  <a:pt x="200" y="100"/>
                  <a:pt x="151" y="29"/>
                  <a:pt x="130" y="4"/>
                </a:cubicBezTo>
                <a:cubicBezTo>
                  <a:pt x="128" y="2"/>
                  <a:pt x="124" y="0"/>
                  <a:pt x="121" y="0"/>
                </a:cubicBezTo>
                <a:cubicBezTo>
                  <a:pt x="117" y="0"/>
                  <a:pt x="114" y="1"/>
                  <a:pt x="112" y="4"/>
                </a:cubicBezTo>
                <a:cubicBezTo>
                  <a:pt x="91" y="29"/>
                  <a:pt x="40" y="100"/>
                  <a:pt x="40" y="217"/>
                </a:cubicBezTo>
                <a:lnTo>
                  <a:pt x="40" y="270"/>
                </a:lnTo>
                <a:lnTo>
                  <a:pt x="30" y="276"/>
                </a:lnTo>
                <a:cubicBezTo>
                  <a:pt x="12" y="289"/>
                  <a:pt x="0" y="310"/>
                  <a:pt x="0" y="333"/>
                </a:cubicBezTo>
                <a:lnTo>
                  <a:pt x="0" y="395"/>
                </a:lnTo>
                <a:cubicBezTo>
                  <a:pt x="0" y="399"/>
                  <a:pt x="2" y="403"/>
                  <a:pt x="6" y="404"/>
                </a:cubicBezTo>
                <a:cubicBezTo>
                  <a:pt x="9" y="406"/>
                  <a:pt x="13" y="406"/>
                  <a:pt x="16" y="404"/>
                </a:cubicBezTo>
                <a:lnTo>
                  <a:pt x="48" y="383"/>
                </a:lnTo>
                <a:cubicBezTo>
                  <a:pt x="56" y="377"/>
                  <a:pt x="67" y="374"/>
                  <a:pt x="78" y="374"/>
                </a:cubicBezTo>
                <a:lnTo>
                  <a:pt x="101" y="374"/>
                </a:lnTo>
                <a:lnTo>
                  <a:pt x="101" y="404"/>
                </a:lnTo>
                <a:cubicBezTo>
                  <a:pt x="101" y="410"/>
                  <a:pt x="105" y="414"/>
                  <a:pt x="111" y="414"/>
                </a:cubicBezTo>
                <a:lnTo>
                  <a:pt x="129" y="414"/>
                </a:lnTo>
                <a:cubicBezTo>
                  <a:pt x="135" y="414"/>
                  <a:pt x="140" y="410"/>
                  <a:pt x="140" y="404"/>
                </a:cubicBezTo>
                <a:lnTo>
                  <a:pt x="140" y="374"/>
                </a:lnTo>
                <a:lnTo>
                  <a:pt x="163" y="374"/>
                </a:lnTo>
                <a:cubicBezTo>
                  <a:pt x="173" y="374"/>
                  <a:pt x="184" y="377"/>
                  <a:pt x="193" y="383"/>
                </a:cubicBezTo>
                <a:lnTo>
                  <a:pt x="224" y="404"/>
                </a:lnTo>
                <a:cubicBezTo>
                  <a:pt x="227" y="406"/>
                  <a:pt x="231" y="406"/>
                  <a:pt x="235" y="404"/>
                </a:cubicBezTo>
                <a:cubicBezTo>
                  <a:pt x="238" y="403"/>
                  <a:pt x="240" y="399"/>
                  <a:pt x="240" y="395"/>
                </a:cubicBezTo>
                <a:lnTo>
                  <a:pt x="240" y="333"/>
                </a:lnTo>
                <a:cubicBezTo>
                  <a:pt x="240" y="310"/>
                  <a:pt x="229" y="289"/>
                  <a:pt x="210" y="276"/>
                </a:cubicBezTo>
                <a:lnTo>
                  <a:pt x="200" y="270"/>
                </a:lnTo>
                <a:close/>
                <a:moveTo>
                  <a:pt x="120" y="187"/>
                </a:moveTo>
                <a:cubicBezTo>
                  <a:pt x="101" y="187"/>
                  <a:pt x="85" y="172"/>
                  <a:pt x="85" y="152"/>
                </a:cubicBezTo>
                <a:cubicBezTo>
                  <a:pt x="85" y="133"/>
                  <a:pt x="101" y="117"/>
                  <a:pt x="120" y="117"/>
                </a:cubicBezTo>
                <a:cubicBezTo>
                  <a:pt x="139" y="117"/>
                  <a:pt x="155" y="133"/>
                  <a:pt x="155" y="152"/>
                </a:cubicBezTo>
                <a:cubicBezTo>
                  <a:pt x="155" y="172"/>
                  <a:pt x="139" y="187"/>
                  <a:pt x="120" y="187"/>
                </a:cubicBezTo>
                <a:close/>
              </a:path>
            </a:pathLst>
          </a:custGeom>
          <a:gradFill flip="none" rotWithShape="1">
            <a:gsLst>
              <a:gs pos="50000">
                <a:srgbClr val="A82FFF"/>
              </a:gs>
              <a:gs pos="0">
                <a:srgbClr val="5A52A2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14" name="ïs1îďé"/>
          <p:cNvSpPr/>
          <p:nvPr/>
        </p:nvSpPr>
        <p:spPr>
          <a:xfrm>
            <a:off x="6727697" y="2871627"/>
            <a:ext cx="1536775" cy="1536774"/>
          </a:xfrm>
          <a:prstGeom prst="ellipse">
            <a:avLst/>
          </a:prstGeom>
          <a:gradFill flip="none" rotWithShape="1">
            <a:gsLst>
              <a:gs pos="0">
                <a:srgbClr val="EA3F6B"/>
              </a:gs>
              <a:gs pos="50000">
                <a:srgbClr val="FF5799"/>
              </a:gs>
              <a:gs pos="100000">
                <a:srgbClr val="A34898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iṣḷiḓê"/>
          <p:cNvSpPr/>
          <p:nvPr/>
        </p:nvSpPr>
        <p:spPr>
          <a:xfrm>
            <a:off x="6977799" y="3121729"/>
            <a:ext cx="1036570" cy="1036569"/>
          </a:xfrm>
          <a:prstGeom prst="ellipse">
            <a:avLst/>
          </a:prstGeom>
          <a:solidFill>
            <a:schemeClr val="bg1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6" name="îṣḻíḓe"/>
          <p:cNvSpPr/>
          <p:nvPr/>
        </p:nvSpPr>
        <p:spPr>
          <a:xfrm>
            <a:off x="6791216" y="2935146"/>
            <a:ext cx="1409735" cy="1409734"/>
          </a:xfrm>
          <a:prstGeom prst="arc">
            <a:avLst>
              <a:gd name="adj1" fmla="val 12630923"/>
              <a:gd name="adj2" fmla="val 16810298"/>
            </a:avLst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îśḻíḓê"/>
          <p:cNvSpPr/>
          <p:nvPr/>
        </p:nvSpPr>
        <p:spPr>
          <a:xfrm>
            <a:off x="7297852" y="3425438"/>
            <a:ext cx="412175" cy="411553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gradFill flip="none" rotWithShape="1">
            <a:gsLst>
              <a:gs pos="50000">
                <a:srgbClr val="FF5799"/>
              </a:gs>
              <a:gs pos="0">
                <a:srgbClr val="EA3F6B"/>
              </a:gs>
              <a:gs pos="100000">
                <a:srgbClr val="A34898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476488" y="3055797"/>
            <a:ext cx="2153746" cy="1902963"/>
            <a:chOff x="1867328" y="2340019"/>
            <a:chExt cx="2153746" cy="1902963"/>
          </a:xfrm>
        </p:grpSpPr>
        <p:sp>
          <p:nvSpPr>
            <p:cNvPr id="19" name="文本框 18"/>
            <p:cNvSpPr txBox="1"/>
            <p:nvPr/>
          </p:nvSpPr>
          <p:spPr>
            <a:xfrm>
              <a:off x="1867328" y="234001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常用语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87292" y="2685633"/>
              <a:ext cx="2133782" cy="15573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3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您好、好的、谢谢、请问、请讲、请稍等、很抱歉、打扰您了、不客气、很高兴为您服务、祝您节日快乐、祝您工作顺心、再见</a:t>
              </a:r>
              <a:endParaRPr lang="en-US" altLang="zh-CN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67383" y="3199118"/>
            <a:ext cx="2149202" cy="1622969"/>
            <a:chOff x="1867328" y="2349127"/>
            <a:chExt cx="2149202" cy="1622969"/>
          </a:xfrm>
        </p:grpSpPr>
        <p:sp>
          <p:nvSpPr>
            <p:cNvPr id="22" name="文本框 21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客 服 禁 用 语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882748" y="2714829"/>
              <a:ext cx="2133782" cy="12572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你好、要不要、试用、在不在、中奖、免费、什么、喂、啊、嗯、嘛、喔等一些习惯性口语</a:t>
              </a:r>
              <a:endPara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电话服务礼貌用语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932092" y="2370667"/>
            <a:ext cx="2057400" cy="416560"/>
          </a:xfrm>
          <a:prstGeom prst="rect">
            <a:avLst/>
          </a:prstGeom>
          <a:solidFill>
            <a:srgbClr val="000000">
              <a:alpha val="5000"/>
            </a:srgbClr>
          </a:solidFill>
          <a:ln w="6350" cap="flat" cmpd="sng" algn="ctr">
            <a:solidFill>
              <a:srgbClr val="0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7292" y="2370667"/>
            <a:ext cx="2057400" cy="416560"/>
          </a:xfrm>
          <a:prstGeom prst="rect">
            <a:avLst/>
          </a:prstGeom>
          <a:solidFill>
            <a:srgbClr val="000000">
              <a:alpha val="5000"/>
            </a:srgbClr>
          </a:solidFill>
          <a:ln w="6350" cap="flat" cmpd="sng" algn="ctr">
            <a:solidFill>
              <a:srgbClr val="0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8932092" y="2370667"/>
            <a:ext cx="2057400" cy="3881120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A82FFF"/>
                </a:gs>
                <a:gs pos="83000">
                  <a:srgbClr val="FF5799"/>
                </a:gs>
                <a:gs pos="100000">
                  <a:srgbClr val="8A3BFF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4817292" y="2370667"/>
            <a:ext cx="2057400" cy="3881120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A82FFE"/>
                </a:gs>
                <a:gs pos="83000">
                  <a:srgbClr val="FF5799"/>
                </a:gs>
                <a:gs pos="100000">
                  <a:srgbClr val="A82FFF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5" name="Rectangle 7"/>
          <p:cNvSpPr/>
          <p:nvPr/>
        </p:nvSpPr>
        <p:spPr>
          <a:xfrm>
            <a:off x="6874692" y="2238587"/>
            <a:ext cx="2057400" cy="414528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3CBEB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cxnSp>
        <p:nvCxnSpPr>
          <p:cNvPr id="16" name="Straight Connector 13"/>
          <p:cNvCxnSpPr/>
          <p:nvPr/>
        </p:nvCxnSpPr>
        <p:spPr>
          <a:xfrm>
            <a:off x="4817292" y="3222202"/>
            <a:ext cx="6172200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17" name="Rectangle 5"/>
          <p:cNvSpPr/>
          <p:nvPr/>
        </p:nvSpPr>
        <p:spPr>
          <a:xfrm>
            <a:off x="1063172" y="2787227"/>
            <a:ext cx="9926320" cy="2529840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6947FF"/>
                </a:gs>
                <a:gs pos="83000">
                  <a:srgbClr val="A82FFE"/>
                </a:gs>
                <a:gs pos="100000">
                  <a:srgbClr val="FF5799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8" name="Pentagon 9"/>
          <p:cNvSpPr/>
          <p:nvPr/>
        </p:nvSpPr>
        <p:spPr>
          <a:xfrm rot="5400000">
            <a:off x="7589726" y="1521636"/>
            <a:ext cx="627332" cy="2057399"/>
          </a:xfrm>
          <a:prstGeom prst="homePlate">
            <a:avLst>
              <a:gd name="adj" fmla="val 33090"/>
            </a:avLst>
          </a:prstGeom>
          <a:gradFill>
            <a:gsLst>
              <a:gs pos="0">
                <a:srgbClr val="FF5799"/>
              </a:gs>
              <a:gs pos="100000">
                <a:srgbClr val="8A3BFF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cxnSp>
        <p:nvCxnSpPr>
          <p:cNvPr id="19" name="Straight Connector 17"/>
          <p:cNvCxnSpPr/>
          <p:nvPr/>
        </p:nvCxnSpPr>
        <p:spPr>
          <a:xfrm>
            <a:off x="4817292" y="4870027"/>
            <a:ext cx="6172200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cxnSp>
        <p:nvCxnSpPr>
          <p:cNvPr id="20" name="Straight Connector 18"/>
          <p:cNvCxnSpPr/>
          <p:nvPr/>
        </p:nvCxnSpPr>
        <p:spPr>
          <a:xfrm>
            <a:off x="4817292" y="4422987"/>
            <a:ext cx="6172200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cxnSp>
        <p:nvCxnSpPr>
          <p:cNvPr id="21" name="Straight Connector 19"/>
          <p:cNvCxnSpPr/>
          <p:nvPr/>
        </p:nvCxnSpPr>
        <p:spPr>
          <a:xfrm>
            <a:off x="4852652" y="4023572"/>
            <a:ext cx="6136840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22" name="Shape 6975"/>
          <p:cNvSpPr/>
          <p:nvPr/>
        </p:nvSpPr>
        <p:spPr>
          <a:xfrm>
            <a:off x="7209972" y="2335822"/>
            <a:ext cx="1386840" cy="445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rmAutofit/>
          </a:bodyPr>
          <a:lstStyle/>
          <a:p>
            <a:pPr algn="ctr">
              <a:defRPr sz="1800"/>
            </a:pPr>
            <a:r>
              <a:rPr lang="zh-CN" altLang="en-US" sz="1500" b="1" dirty="0">
                <a:solidFill>
                  <a:srgbClr val="F8FAFC"/>
                </a:solidFill>
                <a:latin typeface="Montserrat" charset="0"/>
                <a:ea typeface="Montserrat" charset="0"/>
                <a:cs typeface="Montserrat" charset="0"/>
                <a:sym typeface="Arimo"/>
              </a:rPr>
              <a:t>理解</a:t>
            </a:r>
            <a:endParaRPr sz="900" b="1" dirty="0">
              <a:solidFill>
                <a:srgbClr val="F8FAFC"/>
              </a:solidFill>
              <a:latin typeface="Montserrat" charset="0"/>
              <a:ea typeface="Montserrat" charset="0"/>
              <a:cs typeface="Montserrat" charset="0"/>
              <a:sym typeface="Arimo"/>
            </a:endParaRPr>
          </a:p>
        </p:txBody>
      </p:sp>
      <p:sp>
        <p:nvSpPr>
          <p:cNvPr id="23" name="Shape 6975"/>
          <p:cNvSpPr/>
          <p:nvPr/>
        </p:nvSpPr>
        <p:spPr>
          <a:xfrm>
            <a:off x="5152572" y="2396784"/>
            <a:ext cx="1386840" cy="339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rmAutofit/>
          </a:bodyPr>
          <a:lstStyle/>
          <a:p>
            <a:pPr algn="ctr">
              <a:defRPr sz="1800"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  <a:sym typeface="Arimo"/>
              </a:rPr>
              <a:t>定义</a:t>
            </a:r>
            <a:endParaRPr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  <a:sym typeface="Arimo"/>
            </a:endParaRPr>
          </a:p>
        </p:txBody>
      </p:sp>
      <p:sp>
        <p:nvSpPr>
          <p:cNvPr id="24" name="Shape 6975"/>
          <p:cNvSpPr/>
          <p:nvPr/>
        </p:nvSpPr>
        <p:spPr>
          <a:xfrm>
            <a:off x="9318172" y="2396784"/>
            <a:ext cx="1386840" cy="339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rmAutofit/>
          </a:bodyPr>
          <a:lstStyle/>
          <a:p>
            <a:pPr algn="ctr">
              <a:defRPr sz="1800"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  <a:sym typeface="Arimo"/>
              </a:rPr>
              <a:t>应用</a:t>
            </a:r>
            <a:endParaRPr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  <a:sym typeface="Arimo"/>
            </a:endParaRPr>
          </a:p>
        </p:txBody>
      </p:sp>
      <p:sp>
        <p:nvSpPr>
          <p:cNvPr id="35" name="Rectangle 31"/>
          <p:cNvSpPr/>
          <p:nvPr/>
        </p:nvSpPr>
        <p:spPr>
          <a:xfrm>
            <a:off x="5351241" y="2857275"/>
            <a:ext cx="1132041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Why: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为什么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40" name="Shape 7150"/>
          <p:cNvSpPr/>
          <p:nvPr/>
        </p:nvSpPr>
        <p:spPr>
          <a:xfrm>
            <a:off x="5331235" y="3288669"/>
            <a:ext cx="1172052" cy="31643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What: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是什么</a:t>
            </a:r>
          </a:p>
        </p:txBody>
      </p:sp>
      <p:sp>
        <p:nvSpPr>
          <p:cNvPr id="70" name="Shape 7150"/>
          <p:cNvSpPr/>
          <p:nvPr/>
        </p:nvSpPr>
        <p:spPr>
          <a:xfrm>
            <a:off x="2115167" y="3886404"/>
            <a:ext cx="1290568" cy="80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000000">
                    <a:alpha val="6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5W2H</a:t>
            </a:r>
            <a:r>
              <a:rPr lang="zh-CN" altLang="en-US" sz="1800" dirty="0">
                <a:solidFill>
                  <a:srgbClr val="000000">
                    <a:alpha val="6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分析</a:t>
            </a:r>
          </a:p>
        </p:txBody>
      </p:sp>
      <p:cxnSp>
        <p:nvCxnSpPr>
          <p:cNvPr id="71" name="Straight Connector 19"/>
          <p:cNvCxnSpPr/>
          <p:nvPr/>
        </p:nvCxnSpPr>
        <p:spPr>
          <a:xfrm>
            <a:off x="4817292" y="3617802"/>
            <a:ext cx="6172200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74" name="Rectangle 31"/>
          <p:cNvSpPr/>
          <p:nvPr/>
        </p:nvSpPr>
        <p:spPr>
          <a:xfrm>
            <a:off x="5275572" y="3692924"/>
            <a:ext cx="1250663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Where：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何处</a:t>
            </a:r>
          </a:p>
        </p:txBody>
      </p:sp>
      <p:sp>
        <p:nvSpPr>
          <p:cNvPr id="75" name="Shape 7150"/>
          <p:cNvSpPr/>
          <p:nvPr/>
        </p:nvSpPr>
        <p:spPr>
          <a:xfrm>
            <a:off x="5311639" y="4123517"/>
            <a:ext cx="1178529" cy="318036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When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：何时</a:t>
            </a:r>
          </a:p>
        </p:txBody>
      </p:sp>
      <p:sp>
        <p:nvSpPr>
          <p:cNvPr id="76" name="Rectangle 31"/>
          <p:cNvSpPr/>
          <p:nvPr/>
        </p:nvSpPr>
        <p:spPr>
          <a:xfrm>
            <a:off x="5513624" y="4534371"/>
            <a:ext cx="785793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Wh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o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: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谁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7" name="Shape 7150"/>
          <p:cNvSpPr/>
          <p:nvPr/>
        </p:nvSpPr>
        <p:spPr>
          <a:xfrm>
            <a:off x="5344507" y="4965028"/>
            <a:ext cx="1124026" cy="317908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How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: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怎么做</a:t>
            </a:r>
          </a:p>
        </p:txBody>
      </p:sp>
      <p:sp>
        <p:nvSpPr>
          <p:cNvPr id="78" name="Shape 7150"/>
          <p:cNvSpPr/>
          <p:nvPr/>
        </p:nvSpPr>
        <p:spPr>
          <a:xfrm>
            <a:off x="5188208" y="5625473"/>
            <a:ext cx="1425390" cy="317908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How much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: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多少</a:t>
            </a:r>
          </a:p>
        </p:txBody>
      </p:sp>
      <p:sp>
        <p:nvSpPr>
          <p:cNvPr id="79" name="Rectangle 31"/>
          <p:cNvSpPr/>
          <p:nvPr/>
        </p:nvSpPr>
        <p:spPr>
          <a:xfrm>
            <a:off x="7376288" y="2874790"/>
            <a:ext cx="1082349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原因是什么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  <p:sp>
        <p:nvSpPr>
          <p:cNvPr id="80" name="Shape 7150"/>
          <p:cNvSpPr/>
          <p:nvPr/>
        </p:nvSpPr>
        <p:spPr>
          <a:xfrm>
            <a:off x="7376288" y="3306184"/>
            <a:ext cx="1082348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目的是什么</a:t>
            </a:r>
          </a:p>
        </p:txBody>
      </p:sp>
      <p:sp>
        <p:nvSpPr>
          <p:cNvPr id="81" name="Rectangle 31"/>
          <p:cNvSpPr/>
          <p:nvPr/>
        </p:nvSpPr>
        <p:spPr>
          <a:xfrm>
            <a:off x="7359930" y="3710439"/>
            <a:ext cx="108234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从哪里入手</a:t>
            </a:r>
          </a:p>
        </p:txBody>
      </p:sp>
      <p:sp>
        <p:nvSpPr>
          <p:cNvPr id="82" name="Shape 7150"/>
          <p:cNvSpPr/>
          <p:nvPr/>
        </p:nvSpPr>
        <p:spPr>
          <a:xfrm>
            <a:off x="7449698" y="4141833"/>
            <a:ext cx="902811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何时完成</a:t>
            </a:r>
          </a:p>
        </p:txBody>
      </p:sp>
      <p:sp>
        <p:nvSpPr>
          <p:cNvPr id="83" name="Rectangle 31"/>
          <p:cNvSpPr/>
          <p:nvPr/>
        </p:nvSpPr>
        <p:spPr>
          <a:xfrm>
            <a:off x="7275779" y="4551886"/>
            <a:ext cx="1261885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谁来负责完成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  <p:sp>
        <p:nvSpPr>
          <p:cNvPr id="84" name="Shape 7150"/>
          <p:cNvSpPr/>
          <p:nvPr/>
        </p:nvSpPr>
        <p:spPr>
          <a:xfrm>
            <a:off x="7455315" y="4983280"/>
            <a:ext cx="902811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如何实施</a:t>
            </a:r>
          </a:p>
        </p:txBody>
      </p:sp>
      <p:sp>
        <p:nvSpPr>
          <p:cNvPr id="85" name="Shape 7150"/>
          <p:cNvSpPr/>
          <p:nvPr/>
        </p:nvSpPr>
        <p:spPr>
          <a:xfrm>
            <a:off x="7270161" y="5643725"/>
            <a:ext cx="1261885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做到什么程度</a:t>
            </a:r>
          </a:p>
        </p:txBody>
      </p:sp>
      <p:sp>
        <p:nvSpPr>
          <p:cNvPr id="86" name="Rectangle 31"/>
          <p:cNvSpPr/>
          <p:nvPr/>
        </p:nvSpPr>
        <p:spPr>
          <a:xfrm>
            <a:off x="9287165" y="2874790"/>
            <a:ext cx="1261885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产品故障原因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  <p:sp>
        <p:nvSpPr>
          <p:cNvPr id="87" name="Shape 7150"/>
          <p:cNvSpPr/>
          <p:nvPr/>
        </p:nvSpPr>
        <p:spPr>
          <a:xfrm>
            <a:off x="9466701" y="3306184"/>
            <a:ext cx="902811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拨打目的</a:t>
            </a:r>
          </a:p>
        </p:txBody>
      </p:sp>
      <p:sp>
        <p:nvSpPr>
          <p:cNvPr id="88" name="Rectangle 31"/>
          <p:cNvSpPr/>
          <p:nvPr/>
        </p:nvSpPr>
        <p:spPr>
          <a:xfrm>
            <a:off x="9091271" y="3710439"/>
            <a:ext cx="162095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应答顾客的切入点</a:t>
            </a:r>
          </a:p>
        </p:txBody>
      </p:sp>
      <p:sp>
        <p:nvSpPr>
          <p:cNvPr id="89" name="Shape 7150"/>
          <p:cNvSpPr/>
          <p:nvPr/>
        </p:nvSpPr>
        <p:spPr>
          <a:xfrm>
            <a:off x="9001503" y="4141833"/>
            <a:ext cx="1800493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及时沟通，快速解决</a:t>
            </a:r>
          </a:p>
        </p:txBody>
      </p:sp>
      <p:sp>
        <p:nvSpPr>
          <p:cNvPr id="90" name="Rectangle 31"/>
          <p:cNvSpPr/>
          <p:nvPr/>
        </p:nvSpPr>
        <p:spPr>
          <a:xfrm>
            <a:off x="9007120" y="4551886"/>
            <a:ext cx="1800493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谁（公司）来解决？</a:t>
            </a:r>
          </a:p>
        </p:txBody>
      </p:sp>
      <p:sp>
        <p:nvSpPr>
          <p:cNvPr id="91" name="Shape 7150"/>
          <p:cNvSpPr/>
          <p:nvPr/>
        </p:nvSpPr>
        <p:spPr>
          <a:xfrm>
            <a:off x="9276423" y="4983280"/>
            <a:ext cx="1261885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掌握产品知识</a:t>
            </a:r>
          </a:p>
        </p:txBody>
      </p:sp>
      <p:sp>
        <p:nvSpPr>
          <p:cNvPr id="92" name="Shape 7150"/>
          <p:cNvSpPr/>
          <p:nvPr/>
        </p:nvSpPr>
        <p:spPr>
          <a:xfrm>
            <a:off x="9091270" y="5643725"/>
            <a:ext cx="1620958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结果、顾客期望值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22" grpId="0" bldLvl="0" animBg="1"/>
      <p:bldP spid="23" grpId="0" bldLvl="0"/>
      <p:bldP spid="24" grpId="0" bldLvl="0"/>
      <p:bldP spid="35" grpId="0"/>
      <p:bldP spid="40" grpId="0" bldLvl="0" animBg="1"/>
      <p:bldP spid="70" grpId="0" bldLvl="0" animBg="1"/>
      <p:bldP spid="74" grpId="0"/>
      <p:bldP spid="75" grpId="0" bldLvl="0" animBg="1"/>
      <p:bldP spid="76" grpId="0"/>
      <p:bldP spid="77" grpId="0" bldLvl="0" animBg="1"/>
      <p:bldP spid="78" grpId="0" bldLvl="0" animBg="1"/>
      <p:bldP spid="79" grpId="0"/>
      <p:bldP spid="80" grpId="0" bldLvl="0" animBg="1"/>
      <p:bldP spid="81" grpId="0"/>
      <p:bldP spid="82" grpId="0" bldLvl="0" animBg="1"/>
      <p:bldP spid="83" grpId="0"/>
      <p:bldP spid="84" grpId="0" bldLvl="0" animBg="1"/>
      <p:bldP spid="85" grpId="0" bldLvl="0" animBg="1"/>
      <p:bldP spid="86" grpId="0"/>
      <p:bldP spid="87" grpId="0" bldLvl="0" animBg="1"/>
      <p:bldP spid="88" grpId="0"/>
      <p:bldP spid="89" grpId="0" bldLvl="0" animBg="1"/>
      <p:bldP spid="90" grpId="0"/>
      <p:bldP spid="91" grpId="0" bldLvl="0" animBg="1"/>
      <p:bldP spid="92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03367" y="1185265"/>
            <a:ext cx="7151992" cy="6758633"/>
            <a:chOff x="8247025" y="201989"/>
            <a:chExt cx="3502826" cy="3310171"/>
          </a:xfrm>
        </p:grpSpPr>
        <p:sp>
          <p:nvSpPr>
            <p:cNvPr id="4" name="矩形 2"/>
            <p:cNvSpPr/>
            <p:nvPr/>
          </p:nvSpPr>
          <p:spPr>
            <a:xfrm rot="1609200">
              <a:off x="8247025" y="201989"/>
              <a:ext cx="2979525" cy="3310171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  <a:gd name="connsiteX0-31" fmla="*/ 1675 w 2979525"/>
                <a:gd name="connsiteY0-32" fmla="*/ 2606739 h 6274528"/>
                <a:gd name="connsiteX1-33" fmla="*/ 2890363 w 2979525"/>
                <a:gd name="connsiteY1-34" fmla="*/ 0 h 6274528"/>
                <a:gd name="connsiteX2-35" fmla="*/ 2979525 w 2979525"/>
                <a:gd name="connsiteY2-36" fmla="*/ 6274528 h 6274528"/>
                <a:gd name="connsiteX3-37" fmla="*/ 0 w 2979525"/>
                <a:gd name="connsiteY3-38" fmla="*/ 6273030 h 6274528"/>
                <a:gd name="connsiteX4-39" fmla="*/ 1675 w 2979525"/>
                <a:gd name="connsiteY4-40" fmla="*/ 2606739 h 627452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979525" h="6274528">
                  <a:moveTo>
                    <a:pt x="1675" y="2606739"/>
                  </a:moveTo>
                  <a:lnTo>
                    <a:pt x="2890363" y="0"/>
                  </a:lnTo>
                  <a:lnTo>
                    <a:pt x="2979525" y="6274528"/>
                  </a:lnTo>
                  <a:lnTo>
                    <a:pt x="0" y="6273030"/>
                  </a:lnTo>
                  <a:cubicBezTo>
                    <a:pt x="558" y="5050933"/>
                    <a:pt x="1117" y="3828836"/>
                    <a:pt x="1675" y="260673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5" name="圆角矩形 3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 rot="1800000">
            <a:off x="1814341" y="2050655"/>
            <a:ext cx="819358" cy="16833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 rot="1800000">
            <a:off x="2235184" y="1753741"/>
            <a:ext cx="819358" cy="819357"/>
          </a:xfrm>
          <a:prstGeom prst="ellipse">
            <a:avLst/>
          </a:prstGeom>
          <a:gradFill>
            <a:gsLst>
              <a:gs pos="0">
                <a:srgbClr val="33CCCC"/>
              </a:gs>
              <a:gs pos="100000">
                <a:srgbClr val="9966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 rot="1800000">
            <a:off x="2238365" y="3659018"/>
            <a:ext cx="499080" cy="102536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椭圆 8"/>
          <p:cNvSpPr/>
          <p:nvPr/>
        </p:nvSpPr>
        <p:spPr>
          <a:xfrm rot="1800000">
            <a:off x="2494705" y="3478164"/>
            <a:ext cx="499080" cy="499080"/>
          </a:xfrm>
          <a:prstGeom prst="ellipse">
            <a:avLst/>
          </a:prstGeom>
          <a:gradFill>
            <a:gsLst>
              <a:gs pos="100000">
                <a:srgbClr val="FF5050"/>
              </a:gs>
              <a:gs pos="0">
                <a:srgbClr val="FF999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409" y="2420349"/>
            <a:ext cx="6421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rPr>
              <a:t>客服中心处理投诉</a:t>
            </a:r>
            <a:r>
              <a:rPr kumimoji="0" lang="en-US" altLang="zh-CN" sz="30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rPr>
              <a:t>| PART03</a:t>
            </a:r>
            <a:endParaRPr kumimoji="0" lang="zh-CN" altLang="en-US" sz="3000" b="1" i="0" u="none" strike="noStrike" kern="1200" cap="none" spc="6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本墨悦亦" panose="02000000000000000000" pitchFamily="2" charset="-122"/>
              <a:ea typeface="本墨悦亦" panose="02000000000000000000" pitchFamily="2" charset="-122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3252" y="3311233"/>
            <a:ext cx="2576470" cy="3474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200" b="1" dirty="0"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客户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另找卖主的原因</a:t>
              </a:r>
            </a:p>
          </p:txBody>
        </p:sp>
      </p:grpSp>
      <p:graphicFrame>
        <p:nvGraphicFramePr>
          <p:cNvPr id="31" name="Chart 5"/>
          <p:cNvGraphicFramePr/>
          <p:nvPr/>
        </p:nvGraphicFramePr>
        <p:xfrm>
          <a:off x="3880104" y="2127244"/>
          <a:ext cx="4431792" cy="440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Oval 6"/>
          <p:cNvSpPr/>
          <p:nvPr/>
        </p:nvSpPr>
        <p:spPr>
          <a:xfrm>
            <a:off x="1516580" y="2640359"/>
            <a:ext cx="585361" cy="585361"/>
          </a:xfrm>
          <a:prstGeom prst="ellipse">
            <a:avLst/>
          </a:prstGeom>
          <a:gradFill>
            <a:gsLst>
              <a:gs pos="50000">
                <a:srgbClr val="6947FF"/>
              </a:gs>
              <a:gs pos="0">
                <a:srgbClr val="8A3BFF"/>
              </a:gs>
              <a:gs pos="100000">
                <a:srgbClr val="A82FFE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Oval 7"/>
          <p:cNvSpPr/>
          <p:nvPr/>
        </p:nvSpPr>
        <p:spPr>
          <a:xfrm>
            <a:off x="1526159" y="3470581"/>
            <a:ext cx="605886" cy="605886"/>
          </a:xfrm>
          <a:prstGeom prst="ellipse">
            <a:avLst/>
          </a:prstGeom>
          <a:gradFill>
            <a:gsLst>
              <a:gs pos="0">
                <a:srgbClr val="FF5799"/>
              </a:gs>
              <a:gs pos="100000">
                <a:srgbClr val="FF0000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TextBox 9"/>
          <p:cNvSpPr txBox="1"/>
          <p:nvPr/>
        </p:nvSpPr>
        <p:spPr>
          <a:xfrm>
            <a:off x="2190308" y="2752176"/>
            <a:ext cx="2643045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由于卖方人员态度冷淡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36" name="TextBox 10"/>
          <p:cNvSpPr txBox="1"/>
          <p:nvPr/>
        </p:nvSpPr>
        <p:spPr>
          <a:xfrm>
            <a:off x="1515680" y="2783038"/>
            <a:ext cx="571527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68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37" name="TextBox 11"/>
          <p:cNvSpPr txBox="1"/>
          <p:nvPr/>
        </p:nvSpPr>
        <p:spPr>
          <a:xfrm>
            <a:off x="1488611" y="3642769"/>
            <a:ext cx="635883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14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2159497" y="3675710"/>
            <a:ext cx="1981882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由于客户对服务不满意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45" name="TextBox 20"/>
          <p:cNvSpPr txBox="1"/>
          <p:nvPr/>
        </p:nvSpPr>
        <p:spPr>
          <a:xfrm>
            <a:off x="6766560" y="3963198"/>
            <a:ext cx="838200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14%</a:t>
            </a:r>
          </a:p>
        </p:txBody>
      </p:sp>
      <p:sp>
        <p:nvSpPr>
          <p:cNvPr id="46" name="TextBox 21"/>
          <p:cNvSpPr txBox="1"/>
          <p:nvPr/>
        </p:nvSpPr>
        <p:spPr>
          <a:xfrm>
            <a:off x="6660279" y="3195488"/>
            <a:ext cx="838200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9%</a:t>
            </a:r>
          </a:p>
        </p:txBody>
      </p:sp>
      <p:sp>
        <p:nvSpPr>
          <p:cNvPr id="47" name="TextBox 22"/>
          <p:cNvSpPr txBox="1"/>
          <p:nvPr/>
        </p:nvSpPr>
        <p:spPr>
          <a:xfrm>
            <a:off x="6238119" y="2717537"/>
            <a:ext cx="838200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5%</a:t>
            </a:r>
          </a:p>
        </p:txBody>
      </p:sp>
      <p:sp>
        <p:nvSpPr>
          <p:cNvPr id="48" name="TextBox 20"/>
          <p:cNvSpPr txBox="1"/>
          <p:nvPr/>
        </p:nvSpPr>
        <p:spPr>
          <a:xfrm>
            <a:off x="4932748" y="4857509"/>
            <a:ext cx="838200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68%</a:t>
            </a:r>
          </a:p>
        </p:txBody>
      </p:sp>
      <p:sp>
        <p:nvSpPr>
          <p:cNvPr id="49" name="TextBox 22"/>
          <p:cNvSpPr txBox="1"/>
          <p:nvPr/>
        </p:nvSpPr>
        <p:spPr>
          <a:xfrm>
            <a:off x="6125305" y="2679985"/>
            <a:ext cx="372301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3%</a:t>
            </a:r>
          </a:p>
        </p:txBody>
      </p:sp>
      <p:sp>
        <p:nvSpPr>
          <p:cNvPr id="50" name="TextBox 22"/>
          <p:cNvSpPr txBox="1"/>
          <p:nvPr/>
        </p:nvSpPr>
        <p:spPr>
          <a:xfrm>
            <a:off x="5975147" y="2375825"/>
            <a:ext cx="434320" cy="246221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Montserrat" charset="0"/>
                <a:ea typeface="Montserrat" charset="0"/>
                <a:cs typeface="Montserrat" charset="0"/>
              </a:rPr>
              <a:t>1%</a:t>
            </a:r>
          </a:p>
        </p:txBody>
      </p:sp>
      <p:sp>
        <p:nvSpPr>
          <p:cNvPr id="63" name="Oval 6"/>
          <p:cNvSpPr/>
          <p:nvPr/>
        </p:nvSpPr>
        <p:spPr>
          <a:xfrm>
            <a:off x="8505410" y="2320960"/>
            <a:ext cx="585361" cy="585361"/>
          </a:xfrm>
          <a:prstGeom prst="ellipse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FFC000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Oval 7"/>
          <p:cNvSpPr/>
          <p:nvPr/>
        </p:nvSpPr>
        <p:spPr>
          <a:xfrm>
            <a:off x="8544976" y="3500383"/>
            <a:ext cx="605886" cy="605886"/>
          </a:xfrm>
          <a:prstGeom prst="ellipse">
            <a:avLst/>
          </a:prstGeom>
          <a:gradFill>
            <a:gsLst>
              <a:gs pos="0">
                <a:srgbClr val="6947FF"/>
              </a:gs>
              <a:gs pos="100000">
                <a:srgbClr val="A82FFE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TextBox 9"/>
          <p:cNvSpPr txBox="1"/>
          <p:nvPr/>
        </p:nvSpPr>
        <p:spPr>
          <a:xfrm>
            <a:off x="9179138" y="2432777"/>
            <a:ext cx="2643045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由于卖方人员态度冷淡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66" name="TextBox 10"/>
          <p:cNvSpPr txBox="1"/>
          <p:nvPr/>
        </p:nvSpPr>
        <p:spPr>
          <a:xfrm>
            <a:off x="8504510" y="2463639"/>
            <a:ext cx="571527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5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67" name="TextBox 11"/>
          <p:cNvSpPr txBox="1"/>
          <p:nvPr/>
        </p:nvSpPr>
        <p:spPr>
          <a:xfrm>
            <a:off x="8507428" y="3672571"/>
            <a:ext cx="635883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3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9178314" y="3705512"/>
            <a:ext cx="1981882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由于客户对服务不满意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69" name="Oval 6"/>
          <p:cNvSpPr/>
          <p:nvPr/>
        </p:nvSpPr>
        <p:spPr>
          <a:xfrm>
            <a:off x="8219646" y="5007771"/>
            <a:ext cx="585361" cy="585361"/>
          </a:xfrm>
          <a:prstGeom prst="ellipse">
            <a:avLst/>
          </a:prstGeom>
          <a:gradFill>
            <a:gsLst>
              <a:gs pos="0">
                <a:srgbClr val="FF5799"/>
              </a:gs>
              <a:gs pos="100000">
                <a:srgbClr val="FF0000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TextBox 9"/>
          <p:cNvSpPr txBox="1"/>
          <p:nvPr/>
        </p:nvSpPr>
        <p:spPr>
          <a:xfrm>
            <a:off x="8893374" y="5119588"/>
            <a:ext cx="2643045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由于卖方人员态度冷淡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72" name="TextBox 10"/>
          <p:cNvSpPr txBox="1"/>
          <p:nvPr/>
        </p:nvSpPr>
        <p:spPr>
          <a:xfrm>
            <a:off x="8218746" y="5150450"/>
            <a:ext cx="571527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1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75" name="Oval 6"/>
          <p:cNvSpPr/>
          <p:nvPr/>
        </p:nvSpPr>
        <p:spPr>
          <a:xfrm>
            <a:off x="1429578" y="4323984"/>
            <a:ext cx="585361" cy="585361"/>
          </a:xfrm>
          <a:prstGeom prst="ellipse">
            <a:avLst/>
          </a:prstGeom>
          <a:gradFill>
            <a:gsLst>
              <a:gs pos="0">
                <a:srgbClr val="8A3BFF"/>
              </a:gs>
              <a:gs pos="100000">
                <a:srgbClr val="FF5799"/>
              </a:gs>
            </a:gsLst>
            <a:lin ang="13500000" scaled="1"/>
          </a:gra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9"/>
          <p:cNvSpPr txBox="1"/>
          <p:nvPr/>
        </p:nvSpPr>
        <p:spPr>
          <a:xfrm>
            <a:off x="2103306" y="4435801"/>
            <a:ext cx="2643045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r>
              <a:rPr lang="zh-CN" altLang="en-US" sz="1400" b="1" dirty="0">
                <a:solidFill>
                  <a:srgbClr val="7D8287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由于卖方人员态度冷淡</a:t>
            </a:r>
            <a:endParaRPr lang="en-US" sz="1400" b="1" dirty="0">
              <a:solidFill>
                <a:srgbClr val="7D8287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  <p:sp>
        <p:nvSpPr>
          <p:cNvPr id="77" name="TextBox 10"/>
          <p:cNvSpPr txBox="1"/>
          <p:nvPr/>
        </p:nvSpPr>
        <p:spPr>
          <a:xfrm>
            <a:off x="1428678" y="4466663"/>
            <a:ext cx="571527" cy="307777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9</a:t>
            </a: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500"/>
                            </p:stCondLst>
                            <p:childTnLst>
                              <p:par>
                                <p:cTn id="1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000"/>
                            </p:stCondLst>
                            <p:childTnLst>
                              <p:par>
                                <p:cTn id="1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 uiExpand="1">
        <p:bldSub>
          <a:bldChart bld="category"/>
        </p:bldSub>
      </p:bldGraphic>
      <p:bldGraphic spid="31" grpId="1" uiExpand="1">
        <p:bldSub>
          <a:bldChart bld="category"/>
        </p:bldSub>
      </p:bldGraphic>
      <p:bldP spid="32" grpId="0" bldLvl="0" animBg="1"/>
      <p:bldP spid="33" grpId="0" bldLvl="0" animBg="1"/>
      <p:bldP spid="35" grpId="0"/>
      <p:bldP spid="36" grpId="0"/>
      <p:bldP spid="37" grpId="0"/>
      <p:bldP spid="39" grpId="0"/>
      <p:bldP spid="45" grpId="0"/>
      <p:bldP spid="46" grpId="0"/>
      <p:bldP spid="47" grpId="0"/>
      <p:bldP spid="48" grpId="0"/>
      <p:bldP spid="49" grpId="0"/>
      <p:bldP spid="50" grpId="0"/>
      <p:bldP spid="63" grpId="0" bldLvl="0" animBg="1"/>
      <p:bldP spid="64" grpId="0" bldLvl="0" animBg="1"/>
      <p:bldP spid="65" grpId="0"/>
      <p:bldP spid="66" grpId="0"/>
      <p:bldP spid="67" grpId="0"/>
      <p:bldP spid="68" grpId="0"/>
      <p:bldP spid="69" grpId="0" bldLvl="0" animBg="1"/>
      <p:bldP spid="71" grpId="0"/>
      <p:bldP spid="72" grpId="0"/>
      <p:bldP spid="75" grpId="0" bldLvl="0" animBg="1"/>
      <p:bldP spid="76" grpId="0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客户投诉的原因</a:t>
              </a:r>
            </a:p>
          </p:txBody>
        </p:sp>
      </p:grpSp>
      <p:sp>
        <p:nvSpPr>
          <p:cNvPr id="10" name="矩形 27"/>
          <p:cNvSpPr/>
          <p:nvPr/>
        </p:nvSpPr>
        <p:spPr>
          <a:xfrm rot="1800000">
            <a:off x="4036920" y="3611024"/>
            <a:ext cx="1673296" cy="2304716"/>
          </a:xfrm>
          <a:custGeom>
            <a:avLst/>
            <a:gdLst>
              <a:gd name="connsiteX0" fmla="*/ 0 w 1858868"/>
              <a:gd name="connsiteY0" fmla="*/ 0 h 2581223"/>
              <a:gd name="connsiteX1" fmla="*/ 1858868 w 1858868"/>
              <a:gd name="connsiteY1" fmla="*/ 0 h 2581223"/>
              <a:gd name="connsiteX2" fmla="*/ 1858868 w 1858868"/>
              <a:gd name="connsiteY2" fmla="*/ 2581223 h 2581223"/>
              <a:gd name="connsiteX3" fmla="*/ 0 w 1858868"/>
              <a:gd name="connsiteY3" fmla="*/ 2581223 h 2581223"/>
              <a:gd name="connsiteX4" fmla="*/ 0 w 1858868"/>
              <a:gd name="connsiteY4" fmla="*/ 0 h 2581223"/>
              <a:gd name="connsiteX0-1" fmla="*/ 0 w 1858868"/>
              <a:gd name="connsiteY0-2" fmla="*/ 0 h 2581223"/>
              <a:gd name="connsiteX1-3" fmla="*/ 1858025 w 1858868"/>
              <a:gd name="connsiteY1-4" fmla="*/ 341441 h 2581223"/>
              <a:gd name="connsiteX2-5" fmla="*/ 1858868 w 1858868"/>
              <a:gd name="connsiteY2-6" fmla="*/ 2581223 h 2581223"/>
              <a:gd name="connsiteX3-7" fmla="*/ 0 w 1858868"/>
              <a:gd name="connsiteY3-8" fmla="*/ 2581223 h 2581223"/>
              <a:gd name="connsiteX4-9" fmla="*/ 0 w 1858868"/>
              <a:gd name="connsiteY4-10" fmla="*/ 0 h 25812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58868" h="2581223">
                <a:moveTo>
                  <a:pt x="0" y="0"/>
                </a:moveTo>
                <a:lnTo>
                  <a:pt x="1858025" y="341441"/>
                </a:lnTo>
                <a:lnTo>
                  <a:pt x="1858868" y="2581223"/>
                </a:lnTo>
                <a:lnTo>
                  <a:pt x="0" y="25812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27"/>
          <p:cNvSpPr/>
          <p:nvPr/>
        </p:nvSpPr>
        <p:spPr>
          <a:xfrm rot="1800000">
            <a:off x="4903087" y="2883530"/>
            <a:ext cx="2648170" cy="2304716"/>
          </a:xfrm>
          <a:custGeom>
            <a:avLst/>
            <a:gdLst>
              <a:gd name="connsiteX0" fmla="*/ 0 w 1858868"/>
              <a:gd name="connsiteY0" fmla="*/ 0 h 2581223"/>
              <a:gd name="connsiteX1" fmla="*/ 1858868 w 1858868"/>
              <a:gd name="connsiteY1" fmla="*/ 0 h 2581223"/>
              <a:gd name="connsiteX2" fmla="*/ 1858868 w 1858868"/>
              <a:gd name="connsiteY2" fmla="*/ 2581223 h 2581223"/>
              <a:gd name="connsiteX3" fmla="*/ 0 w 1858868"/>
              <a:gd name="connsiteY3" fmla="*/ 2581223 h 2581223"/>
              <a:gd name="connsiteX4" fmla="*/ 0 w 1858868"/>
              <a:gd name="connsiteY4" fmla="*/ 0 h 2581223"/>
              <a:gd name="connsiteX0-1" fmla="*/ 0 w 1858868"/>
              <a:gd name="connsiteY0-2" fmla="*/ 0 h 2581223"/>
              <a:gd name="connsiteX1-3" fmla="*/ 1858025 w 1858868"/>
              <a:gd name="connsiteY1-4" fmla="*/ 341441 h 2581223"/>
              <a:gd name="connsiteX2-5" fmla="*/ 1858868 w 1858868"/>
              <a:gd name="connsiteY2-6" fmla="*/ 2581223 h 2581223"/>
              <a:gd name="connsiteX3-7" fmla="*/ 0 w 1858868"/>
              <a:gd name="connsiteY3-8" fmla="*/ 2581223 h 2581223"/>
              <a:gd name="connsiteX4-9" fmla="*/ 0 w 1858868"/>
              <a:gd name="connsiteY4-10" fmla="*/ 0 h 2581223"/>
              <a:gd name="connsiteX0-11" fmla="*/ 0 w 1925722"/>
              <a:gd name="connsiteY0-12" fmla="*/ 0 h 2581223"/>
              <a:gd name="connsiteX1-13" fmla="*/ 1925722 w 1925722"/>
              <a:gd name="connsiteY1-14" fmla="*/ 578448 h 2581223"/>
              <a:gd name="connsiteX2-15" fmla="*/ 1858868 w 1925722"/>
              <a:gd name="connsiteY2-16" fmla="*/ 2581223 h 2581223"/>
              <a:gd name="connsiteX3-17" fmla="*/ 0 w 1925722"/>
              <a:gd name="connsiteY3-18" fmla="*/ 2581223 h 2581223"/>
              <a:gd name="connsiteX4-19" fmla="*/ 0 w 1925722"/>
              <a:gd name="connsiteY4-20" fmla="*/ 0 h 2581223"/>
              <a:gd name="connsiteX0-21" fmla="*/ 0 w 1933547"/>
              <a:gd name="connsiteY0-22" fmla="*/ 0 h 2581223"/>
              <a:gd name="connsiteX1-23" fmla="*/ 1925722 w 1933547"/>
              <a:gd name="connsiteY1-24" fmla="*/ 578448 h 2581223"/>
              <a:gd name="connsiteX2-25" fmla="*/ 1933547 w 1933547"/>
              <a:gd name="connsiteY2-26" fmla="*/ 2570080 h 2581223"/>
              <a:gd name="connsiteX3-27" fmla="*/ 0 w 1933547"/>
              <a:gd name="connsiteY3-28" fmla="*/ 2581223 h 2581223"/>
              <a:gd name="connsiteX4-29" fmla="*/ 0 w 1933547"/>
              <a:gd name="connsiteY4-30" fmla="*/ 0 h 25812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33547" h="2581223">
                <a:moveTo>
                  <a:pt x="0" y="0"/>
                </a:moveTo>
                <a:lnTo>
                  <a:pt x="1925722" y="578448"/>
                </a:lnTo>
                <a:cubicBezTo>
                  <a:pt x="1928330" y="1242325"/>
                  <a:pt x="1930939" y="1906203"/>
                  <a:pt x="1933547" y="2570080"/>
                </a:cubicBezTo>
                <a:lnTo>
                  <a:pt x="0" y="25812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矩形 27"/>
          <p:cNvSpPr/>
          <p:nvPr/>
        </p:nvSpPr>
        <p:spPr>
          <a:xfrm rot="1800000">
            <a:off x="7623570" y="3902761"/>
            <a:ext cx="712009" cy="2304716"/>
          </a:xfrm>
          <a:custGeom>
            <a:avLst/>
            <a:gdLst>
              <a:gd name="connsiteX0" fmla="*/ 0 w 1858868"/>
              <a:gd name="connsiteY0" fmla="*/ 0 h 2581223"/>
              <a:gd name="connsiteX1" fmla="*/ 1858868 w 1858868"/>
              <a:gd name="connsiteY1" fmla="*/ 0 h 2581223"/>
              <a:gd name="connsiteX2" fmla="*/ 1858868 w 1858868"/>
              <a:gd name="connsiteY2" fmla="*/ 2581223 h 2581223"/>
              <a:gd name="connsiteX3" fmla="*/ 0 w 1858868"/>
              <a:gd name="connsiteY3" fmla="*/ 2581223 h 2581223"/>
              <a:gd name="connsiteX4" fmla="*/ 0 w 1858868"/>
              <a:gd name="connsiteY4" fmla="*/ 0 h 2581223"/>
              <a:gd name="connsiteX0-1" fmla="*/ 0 w 1858868"/>
              <a:gd name="connsiteY0-2" fmla="*/ 0 h 2581223"/>
              <a:gd name="connsiteX1-3" fmla="*/ 1858025 w 1858868"/>
              <a:gd name="connsiteY1-4" fmla="*/ 341441 h 2581223"/>
              <a:gd name="connsiteX2-5" fmla="*/ 1858868 w 1858868"/>
              <a:gd name="connsiteY2-6" fmla="*/ 2581223 h 2581223"/>
              <a:gd name="connsiteX3-7" fmla="*/ 0 w 1858868"/>
              <a:gd name="connsiteY3-8" fmla="*/ 2581223 h 2581223"/>
              <a:gd name="connsiteX4-9" fmla="*/ 0 w 1858868"/>
              <a:gd name="connsiteY4-10" fmla="*/ 0 h 2581223"/>
              <a:gd name="connsiteX0-11" fmla="*/ 0 w 1858868"/>
              <a:gd name="connsiteY0-12" fmla="*/ 0 h 2581223"/>
              <a:gd name="connsiteX1-13" fmla="*/ 1796373 w 1858868"/>
              <a:gd name="connsiteY1-14" fmla="*/ 180884 h 2581223"/>
              <a:gd name="connsiteX2-15" fmla="*/ 1858868 w 1858868"/>
              <a:gd name="connsiteY2-16" fmla="*/ 2581223 h 2581223"/>
              <a:gd name="connsiteX3-17" fmla="*/ 0 w 1858868"/>
              <a:gd name="connsiteY3-18" fmla="*/ 2581223 h 2581223"/>
              <a:gd name="connsiteX4-19" fmla="*/ 0 w 1858868"/>
              <a:gd name="connsiteY4-20" fmla="*/ 0 h 25812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58868" h="2581223">
                <a:moveTo>
                  <a:pt x="0" y="0"/>
                </a:moveTo>
                <a:lnTo>
                  <a:pt x="1796373" y="180884"/>
                </a:lnTo>
                <a:lnTo>
                  <a:pt x="1858868" y="2581223"/>
                </a:lnTo>
                <a:lnTo>
                  <a:pt x="0" y="25812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13" name="66d9eddb-c619-491b-addb-1f55162795e4"/>
          <p:cNvGrpSpPr>
            <a:grpSpLocks noChangeAspect="1"/>
          </p:cNvGrpSpPr>
          <p:nvPr/>
        </p:nvGrpSpPr>
        <p:grpSpPr>
          <a:xfrm>
            <a:off x="3133301" y="2288874"/>
            <a:ext cx="6687853" cy="4295017"/>
            <a:chOff x="2930426" y="1203024"/>
            <a:chExt cx="7490225" cy="4810309"/>
          </a:xfrm>
        </p:grpSpPr>
        <p:sp>
          <p:nvSpPr>
            <p:cNvPr id="14" name="Freeform: Shape 2"/>
            <p:cNvSpPr/>
            <p:nvPr/>
          </p:nvSpPr>
          <p:spPr bwMode="auto">
            <a:xfrm>
              <a:off x="3691301" y="2119033"/>
              <a:ext cx="2168561" cy="2343160"/>
            </a:xfrm>
            <a:custGeom>
              <a:avLst/>
              <a:gdLst>
                <a:gd name="T0" fmla="*/ 144 w 471"/>
                <a:gd name="T1" fmla="*/ 462 h 509"/>
                <a:gd name="T2" fmla="*/ 144 w 471"/>
                <a:gd name="T3" fmla="*/ 407 h 509"/>
                <a:gd name="T4" fmla="*/ 144 w 471"/>
                <a:gd name="T5" fmla="*/ 403 h 509"/>
                <a:gd name="T6" fmla="*/ 227 w 471"/>
                <a:gd name="T7" fmla="*/ 323 h 509"/>
                <a:gd name="T8" fmla="*/ 423 w 471"/>
                <a:gd name="T9" fmla="*/ 323 h 509"/>
                <a:gd name="T10" fmla="*/ 471 w 471"/>
                <a:gd name="T11" fmla="*/ 275 h 509"/>
                <a:gd name="T12" fmla="*/ 471 w 471"/>
                <a:gd name="T13" fmla="*/ 49 h 509"/>
                <a:gd name="T14" fmla="*/ 423 w 471"/>
                <a:gd name="T15" fmla="*/ 1 h 509"/>
                <a:gd name="T16" fmla="*/ 192 w 471"/>
                <a:gd name="T17" fmla="*/ 0 h 509"/>
                <a:gd name="T18" fmla="*/ 144 w 471"/>
                <a:gd name="T19" fmla="*/ 48 h 509"/>
                <a:gd name="T20" fmla="*/ 144 w 471"/>
                <a:gd name="T21" fmla="*/ 275 h 509"/>
                <a:gd name="T22" fmla="*/ 144 w 471"/>
                <a:gd name="T23" fmla="*/ 281 h 509"/>
                <a:gd name="T24" fmla="*/ 89 w 471"/>
                <a:gd name="T25" fmla="*/ 359 h 509"/>
                <a:gd name="T26" fmla="*/ 48 w 471"/>
                <a:gd name="T27" fmla="*/ 359 h 509"/>
                <a:gd name="T28" fmla="*/ 0 w 471"/>
                <a:gd name="T29" fmla="*/ 407 h 509"/>
                <a:gd name="T30" fmla="*/ 0 w 471"/>
                <a:gd name="T31" fmla="*/ 461 h 509"/>
                <a:gd name="T32" fmla="*/ 48 w 471"/>
                <a:gd name="T33" fmla="*/ 509 h 509"/>
                <a:gd name="T34" fmla="*/ 96 w 471"/>
                <a:gd name="T35" fmla="*/ 509 h 509"/>
                <a:gd name="T36" fmla="*/ 144 w 471"/>
                <a:gd name="T37" fmla="*/ 462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1" h="509">
                  <a:moveTo>
                    <a:pt x="144" y="462"/>
                  </a:moveTo>
                  <a:cubicBezTo>
                    <a:pt x="144" y="407"/>
                    <a:pt x="144" y="407"/>
                    <a:pt x="144" y="407"/>
                  </a:cubicBezTo>
                  <a:cubicBezTo>
                    <a:pt x="144" y="406"/>
                    <a:pt x="144" y="405"/>
                    <a:pt x="144" y="403"/>
                  </a:cubicBezTo>
                  <a:cubicBezTo>
                    <a:pt x="143" y="390"/>
                    <a:pt x="148" y="338"/>
                    <a:pt x="227" y="323"/>
                  </a:cubicBezTo>
                  <a:cubicBezTo>
                    <a:pt x="423" y="323"/>
                    <a:pt x="423" y="323"/>
                    <a:pt x="423" y="323"/>
                  </a:cubicBezTo>
                  <a:cubicBezTo>
                    <a:pt x="449" y="323"/>
                    <a:pt x="471" y="302"/>
                    <a:pt x="471" y="275"/>
                  </a:cubicBezTo>
                  <a:cubicBezTo>
                    <a:pt x="471" y="49"/>
                    <a:pt x="471" y="49"/>
                    <a:pt x="471" y="49"/>
                  </a:cubicBezTo>
                  <a:cubicBezTo>
                    <a:pt x="471" y="22"/>
                    <a:pt x="450" y="1"/>
                    <a:pt x="423" y="1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66" y="0"/>
                    <a:pt x="144" y="22"/>
                    <a:pt x="144" y="48"/>
                  </a:cubicBezTo>
                  <a:cubicBezTo>
                    <a:pt x="144" y="275"/>
                    <a:pt x="144" y="275"/>
                    <a:pt x="144" y="275"/>
                  </a:cubicBezTo>
                  <a:cubicBezTo>
                    <a:pt x="144" y="277"/>
                    <a:pt x="144" y="279"/>
                    <a:pt x="144" y="281"/>
                  </a:cubicBezTo>
                  <a:cubicBezTo>
                    <a:pt x="142" y="308"/>
                    <a:pt x="131" y="346"/>
                    <a:pt x="89" y="359"/>
                  </a:cubicBezTo>
                  <a:cubicBezTo>
                    <a:pt x="48" y="359"/>
                    <a:pt x="48" y="359"/>
                    <a:pt x="48" y="359"/>
                  </a:cubicBezTo>
                  <a:cubicBezTo>
                    <a:pt x="21" y="359"/>
                    <a:pt x="0" y="380"/>
                    <a:pt x="0" y="407"/>
                  </a:cubicBezTo>
                  <a:cubicBezTo>
                    <a:pt x="0" y="461"/>
                    <a:pt x="0" y="461"/>
                    <a:pt x="0" y="461"/>
                  </a:cubicBezTo>
                  <a:cubicBezTo>
                    <a:pt x="0" y="488"/>
                    <a:pt x="21" y="509"/>
                    <a:pt x="48" y="509"/>
                  </a:cubicBezTo>
                  <a:cubicBezTo>
                    <a:pt x="96" y="509"/>
                    <a:pt x="96" y="509"/>
                    <a:pt x="96" y="509"/>
                  </a:cubicBezTo>
                  <a:cubicBezTo>
                    <a:pt x="122" y="509"/>
                    <a:pt x="144" y="488"/>
                    <a:pt x="144" y="462"/>
                  </a:cubicBezTo>
                  <a:close/>
                </a:path>
              </a:pathLst>
            </a:custGeom>
            <a:gradFill>
              <a:gsLst>
                <a:gs pos="0">
                  <a:srgbClr val="A82FFF"/>
                </a:gs>
                <a:gs pos="100000">
                  <a:srgbClr val="6947FF"/>
                </a:gs>
              </a:gsLst>
              <a:lin ang="360000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5" name="Freeform: Shape 3"/>
            <p:cNvSpPr/>
            <p:nvPr/>
          </p:nvSpPr>
          <p:spPr bwMode="auto">
            <a:xfrm>
              <a:off x="3849293" y="3909687"/>
              <a:ext cx="309501" cy="384328"/>
            </a:xfrm>
            <a:custGeom>
              <a:avLst/>
              <a:gdLst>
                <a:gd name="T0" fmla="*/ 381 w 400"/>
                <a:gd name="T1" fmla="*/ 124 h 498"/>
                <a:gd name="T2" fmla="*/ 381 w 400"/>
                <a:gd name="T3" fmla="*/ 124 h 498"/>
                <a:gd name="T4" fmla="*/ 231 w 400"/>
                <a:gd name="T5" fmla="*/ 9 h 498"/>
                <a:gd name="T6" fmla="*/ 115 w 400"/>
                <a:gd name="T7" fmla="*/ 151 h 498"/>
                <a:gd name="T8" fmla="*/ 133 w 400"/>
                <a:gd name="T9" fmla="*/ 213 h 498"/>
                <a:gd name="T10" fmla="*/ 9 w 400"/>
                <a:gd name="T11" fmla="*/ 407 h 498"/>
                <a:gd name="T12" fmla="*/ 0 w 400"/>
                <a:gd name="T13" fmla="*/ 434 h 498"/>
                <a:gd name="T14" fmla="*/ 9 w 400"/>
                <a:gd name="T15" fmla="*/ 478 h 498"/>
                <a:gd name="T16" fmla="*/ 27 w 400"/>
                <a:gd name="T17" fmla="*/ 497 h 498"/>
                <a:gd name="T18" fmla="*/ 62 w 400"/>
                <a:gd name="T19" fmla="*/ 487 h 498"/>
                <a:gd name="T20" fmla="*/ 89 w 400"/>
                <a:gd name="T21" fmla="*/ 470 h 498"/>
                <a:gd name="T22" fmla="*/ 142 w 400"/>
                <a:gd name="T23" fmla="*/ 390 h 498"/>
                <a:gd name="T24" fmla="*/ 142 w 400"/>
                <a:gd name="T25" fmla="*/ 390 h 498"/>
                <a:gd name="T26" fmla="*/ 177 w 400"/>
                <a:gd name="T27" fmla="*/ 381 h 498"/>
                <a:gd name="T28" fmla="*/ 231 w 400"/>
                <a:gd name="T29" fmla="*/ 284 h 498"/>
                <a:gd name="T30" fmla="*/ 293 w 400"/>
                <a:gd name="T31" fmla="*/ 284 h 498"/>
                <a:gd name="T32" fmla="*/ 381 w 400"/>
                <a:gd name="T33" fmla="*/ 124 h 498"/>
                <a:gd name="T34" fmla="*/ 319 w 400"/>
                <a:gd name="T35" fmla="*/ 159 h 498"/>
                <a:gd name="T36" fmla="*/ 319 w 400"/>
                <a:gd name="T37" fmla="*/ 159 h 498"/>
                <a:gd name="T38" fmla="*/ 256 w 400"/>
                <a:gd name="T39" fmla="*/ 142 h 498"/>
                <a:gd name="T40" fmla="*/ 221 w 400"/>
                <a:gd name="T41" fmla="*/ 80 h 498"/>
                <a:gd name="T42" fmla="*/ 310 w 400"/>
                <a:gd name="T43" fmla="*/ 71 h 498"/>
                <a:gd name="T44" fmla="*/ 319 w 400"/>
                <a:gd name="T45" fmla="*/ 15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" h="498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lnTo>
                    <a:pt x="142" y="390"/>
                  </a:ln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6" name="TextBox 4"/>
            <p:cNvSpPr txBox="1"/>
            <p:nvPr/>
          </p:nvSpPr>
          <p:spPr>
            <a:xfrm>
              <a:off x="4454765" y="2309026"/>
              <a:ext cx="1298884" cy="996941"/>
            </a:xfrm>
            <a:prstGeom prst="rect">
              <a:avLst/>
            </a:prstGeom>
          </p:spPr>
          <p:txBody>
            <a:bodyPr wrap="square" lIns="0" tIns="0" rIns="0" bIns="0" anchor="ctr">
              <a:norm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zh-CN" altLang="en-US" sz="1200" b="1" kern="0" dirty="0">
                  <a:solidFill>
                    <a:prstClr val="white"/>
                  </a:solidFill>
                  <a:latin typeface="Arial" panose="020B0604020202020204"/>
                  <a:ea typeface="微软雅黑" panose="020B0503020204020204" charset="-122"/>
                </a:rPr>
                <a:t>客户希望他们的问题能得到重视 </a:t>
              </a:r>
            </a:p>
          </p:txBody>
        </p:sp>
        <p:sp>
          <p:nvSpPr>
            <p:cNvPr id="17" name="Freeform: Shape 6"/>
            <p:cNvSpPr/>
            <p:nvPr/>
          </p:nvSpPr>
          <p:spPr bwMode="auto">
            <a:xfrm>
              <a:off x="4626287" y="3849832"/>
              <a:ext cx="2346955" cy="2163501"/>
            </a:xfrm>
            <a:custGeom>
              <a:avLst/>
              <a:gdLst>
                <a:gd name="T0" fmla="*/ 462 w 510"/>
                <a:gd name="T1" fmla="*/ 326 h 470"/>
                <a:gd name="T2" fmla="*/ 407 w 510"/>
                <a:gd name="T3" fmla="*/ 326 h 470"/>
                <a:gd name="T4" fmla="*/ 404 w 510"/>
                <a:gd name="T5" fmla="*/ 327 h 470"/>
                <a:gd name="T6" fmla="*/ 323 w 510"/>
                <a:gd name="T7" fmla="*/ 244 h 470"/>
                <a:gd name="T8" fmla="*/ 323 w 510"/>
                <a:gd name="T9" fmla="*/ 48 h 470"/>
                <a:gd name="T10" fmla="*/ 275 w 510"/>
                <a:gd name="T11" fmla="*/ 0 h 470"/>
                <a:gd name="T12" fmla="*/ 48 w 510"/>
                <a:gd name="T13" fmla="*/ 0 h 470"/>
                <a:gd name="T14" fmla="*/ 0 w 510"/>
                <a:gd name="T15" fmla="*/ 48 h 470"/>
                <a:gd name="T16" fmla="*/ 0 w 510"/>
                <a:gd name="T17" fmla="*/ 278 h 470"/>
                <a:gd name="T18" fmla="*/ 48 w 510"/>
                <a:gd name="T19" fmla="*/ 326 h 470"/>
                <a:gd name="T20" fmla="*/ 275 w 510"/>
                <a:gd name="T21" fmla="*/ 326 h 470"/>
                <a:gd name="T22" fmla="*/ 281 w 510"/>
                <a:gd name="T23" fmla="*/ 326 h 470"/>
                <a:gd name="T24" fmla="*/ 359 w 510"/>
                <a:gd name="T25" fmla="*/ 381 h 470"/>
                <a:gd name="T26" fmla="*/ 359 w 510"/>
                <a:gd name="T27" fmla="*/ 422 h 470"/>
                <a:gd name="T28" fmla="*/ 407 w 510"/>
                <a:gd name="T29" fmla="*/ 470 h 470"/>
                <a:gd name="T30" fmla="*/ 462 w 510"/>
                <a:gd name="T31" fmla="*/ 470 h 470"/>
                <a:gd name="T32" fmla="*/ 510 w 510"/>
                <a:gd name="T33" fmla="*/ 422 h 470"/>
                <a:gd name="T34" fmla="*/ 510 w 510"/>
                <a:gd name="T35" fmla="*/ 374 h 470"/>
                <a:gd name="T36" fmla="*/ 462 w 510"/>
                <a:gd name="T37" fmla="*/ 32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0" h="470">
                  <a:moveTo>
                    <a:pt x="462" y="326"/>
                  </a:moveTo>
                  <a:cubicBezTo>
                    <a:pt x="407" y="326"/>
                    <a:pt x="407" y="326"/>
                    <a:pt x="407" y="326"/>
                  </a:cubicBezTo>
                  <a:cubicBezTo>
                    <a:pt x="406" y="326"/>
                    <a:pt x="405" y="326"/>
                    <a:pt x="404" y="327"/>
                  </a:cubicBezTo>
                  <a:cubicBezTo>
                    <a:pt x="390" y="327"/>
                    <a:pt x="338" y="322"/>
                    <a:pt x="323" y="244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21"/>
                    <a:pt x="302" y="0"/>
                    <a:pt x="27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0" y="305"/>
                    <a:pt x="22" y="326"/>
                    <a:pt x="48" y="326"/>
                  </a:cubicBezTo>
                  <a:cubicBezTo>
                    <a:pt x="275" y="326"/>
                    <a:pt x="275" y="326"/>
                    <a:pt x="275" y="326"/>
                  </a:cubicBezTo>
                  <a:cubicBezTo>
                    <a:pt x="277" y="326"/>
                    <a:pt x="279" y="326"/>
                    <a:pt x="281" y="326"/>
                  </a:cubicBezTo>
                  <a:cubicBezTo>
                    <a:pt x="309" y="328"/>
                    <a:pt x="346" y="339"/>
                    <a:pt x="359" y="381"/>
                  </a:cubicBezTo>
                  <a:cubicBezTo>
                    <a:pt x="359" y="422"/>
                    <a:pt x="359" y="422"/>
                    <a:pt x="359" y="422"/>
                  </a:cubicBezTo>
                  <a:cubicBezTo>
                    <a:pt x="359" y="449"/>
                    <a:pt x="380" y="470"/>
                    <a:pt x="407" y="470"/>
                  </a:cubicBezTo>
                  <a:cubicBezTo>
                    <a:pt x="462" y="470"/>
                    <a:pt x="462" y="470"/>
                    <a:pt x="462" y="470"/>
                  </a:cubicBezTo>
                  <a:cubicBezTo>
                    <a:pt x="488" y="470"/>
                    <a:pt x="510" y="449"/>
                    <a:pt x="510" y="422"/>
                  </a:cubicBezTo>
                  <a:cubicBezTo>
                    <a:pt x="510" y="374"/>
                    <a:pt x="510" y="374"/>
                    <a:pt x="510" y="374"/>
                  </a:cubicBezTo>
                  <a:cubicBezTo>
                    <a:pt x="510" y="348"/>
                    <a:pt x="488" y="326"/>
                    <a:pt x="462" y="326"/>
                  </a:cubicBezTo>
                  <a:close/>
                </a:path>
              </a:pathLst>
            </a:custGeom>
            <a:gradFill>
              <a:gsLst>
                <a:gs pos="0">
                  <a:srgbClr val="FF5799"/>
                </a:gs>
                <a:gs pos="100000">
                  <a:srgbClr val="FF5050"/>
                </a:gs>
              </a:gsLst>
              <a:lin ang="360000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8" name="Freeform: Shape 7"/>
            <p:cNvSpPr/>
            <p:nvPr/>
          </p:nvSpPr>
          <p:spPr bwMode="auto">
            <a:xfrm>
              <a:off x="6413150" y="5549984"/>
              <a:ext cx="446454" cy="288419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9" name="TextBox 8"/>
            <p:cNvSpPr txBox="1"/>
            <p:nvPr/>
          </p:nvSpPr>
          <p:spPr>
            <a:xfrm>
              <a:off x="4712213" y="4095324"/>
              <a:ext cx="1319725" cy="996941"/>
            </a:xfrm>
            <a:prstGeom prst="rect">
              <a:avLst/>
            </a:prstGeom>
          </p:spPr>
          <p:txBody>
            <a:bodyPr wrap="square" lIns="0" tIns="0" rIns="0" bIns="0" anchor="ctr">
              <a:norm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200" b="1" kern="0">
                  <a:solidFill>
                    <a:prstClr val="white"/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获得优质服务，能使他们的问题得到圆满的解决</a:t>
              </a:r>
            </a:p>
          </p:txBody>
        </p:sp>
        <p:sp>
          <p:nvSpPr>
            <p:cNvPr id="20" name="Freeform: Shape 10"/>
            <p:cNvSpPr/>
            <p:nvPr/>
          </p:nvSpPr>
          <p:spPr bwMode="auto">
            <a:xfrm>
              <a:off x="5261419" y="1203024"/>
              <a:ext cx="2343160" cy="2168562"/>
            </a:xfrm>
            <a:custGeom>
              <a:avLst/>
              <a:gdLst>
                <a:gd name="T0" fmla="*/ 48 w 509"/>
                <a:gd name="T1" fmla="*/ 144 h 471"/>
                <a:gd name="T2" fmla="*/ 102 w 509"/>
                <a:gd name="T3" fmla="*/ 144 h 471"/>
                <a:gd name="T4" fmla="*/ 106 w 509"/>
                <a:gd name="T5" fmla="*/ 144 h 471"/>
                <a:gd name="T6" fmla="*/ 186 w 509"/>
                <a:gd name="T7" fmla="*/ 227 h 471"/>
                <a:gd name="T8" fmla="*/ 186 w 509"/>
                <a:gd name="T9" fmla="*/ 423 h 471"/>
                <a:gd name="T10" fmla="*/ 234 w 509"/>
                <a:gd name="T11" fmla="*/ 471 h 471"/>
                <a:gd name="T12" fmla="*/ 461 w 509"/>
                <a:gd name="T13" fmla="*/ 471 h 471"/>
                <a:gd name="T14" fmla="*/ 509 w 509"/>
                <a:gd name="T15" fmla="*/ 423 h 471"/>
                <a:gd name="T16" fmla="*/ 509 w 509"/>
                <a:gd name="T17" fmla="*/ 192 h 471"/>
                <a:gd name="T18" fmla="*/ 461 w 509"/>
                <a:gd name="T19" fmla="*/ 144 h 471"/>
                <a:gd name="T20" fmla="*/ 234 w 509"/>
                <a:gd name="T21" fmla="*/ 144 h 471"/>
                <a:gd name="T22" fmla="*/ 228 w 509"/>
                <a:gd name="T23" fmla="*/ 144 h 471"/>
                <a:gd name="T24" fmla="*/ 151 w 509"/>
                <a:gd name="T25" fmla="*/ 89 h 471"/>
                <a:gd name="T26" fmla="*/ 151 w 509"/>
                <a:gd name="T27" fmla="*/ 48 h 471"/>
                <a:gd name="T28" fmla="*/ 103 w 509"/>
                <a:gd name="T29" fmla="*/ 0 h 471"/>
                <a:gd name="T30" fmla="*/ 48 w 509"/>
                <a:gd name="T31" fmla="*/ 0 h 471"/>
                <a:gd name="T32" fmla="*/ 0 w 509"/>
                <a:gd name="T33" fmla="*/ 48 h 471"/>
                <a:gd name="T34" fmla="*/ 0 w 509"/>
                <a:gd name="T35" fmla="*/ 96 h 471"/>
                <a:gd name="T36" fmla="*/ 48 w 509"/>
                <a:gd name="T37" fmla="*/ 14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9" h="471">
                  <a:moveTo>
                    <a:pt x="48" y="144"/>
                  </a:moveTo>
                  <a:cubicBezTo>
                    <a:pt x="102" y="144"/>
                    <a:pt x="102" y="144"/>
                    <a:pt x="102" y="144"/>
                  </a:cubicBezTo>
                  <a:cubicBezTo>
                    <a:pt x="104" y="144"/>
                    <a:pt x="105" y="144"/>
                    <a:pt x="106" y="144"/>
                  </a:cubicBezTo>
                  <a:cubicBezTo>
                    <a:pt x="120" y="143"/>
                    <a:pt x="171" y="148"/>
                    <a:pt x="186" y="227"/>
                  </a:cubicBezTo>
                  <a:cubicBezTo>
                    <a:pt x="186" y="423"/>
                    <a:pt x="186" y="423"/>
                    <a:pt x="186" y="423"/>
                  </a:cubicBezTo>
                  <a:cubicBezTo>
                    <a:pt x="186" y="449"/>
                    <a:pt x="207" y="471"/>
                    <a:pt x="234" y="471"/>
                  </a:cubicBezTo>
                  <a:cubicBezTo>
                    <a:pt x="461" y="471"/>
                    <a:pt x="461" y="471"/>
                    <a:pt x="461" y="471"/>
                  </a:cubicBezTo>
                  <a:cubicBezTo>
                    <a:pt x="487" y="471"/>
                    <a:pt x="509" y="450"/>
                    <a:pt x="509" y="423"/>
                  </a:cubicBezTo>
                  <a:cubicBezTo>
                    <a:pt x="509" y="192"/>
                    <a:pt x="509" y="192"/>
                    <a:pt x="509" y="192"/>
                  </a:cubicBezTo>
                  <a:cubicBezTo>
                    <a:pt x="509" y="166"/>
                    <a:pt x="488" y="144"/>
                    <a:pt x="461" y="144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32" y="144"/>
                    <a:pt x="230" y="144"/>
                    <a:pt x="228" y="144"/>
                  </a:cubicBezTo>
                  <a:cubicBezTo>
                    <a:pt x="201" y="142"/>
                    <a:pt x="164" y="131"/>
                    <a:pt x="151" y="89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21"/>
                    <a:pt x="129" y="0"/>
                    <a:pt x="10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22"/>
                    <a:pt x="21" y="144"/>
                    <a:pt x="48" y="144"/>
                  </a:cubicBezTo>
                  <a:close/>
                </a:path>
              </a:pathLst>
            </a:custGeom>
            <a:gradFill>
              <a:gsLst>
                <a:gs pos="0">
                  <a:srgbClr val="FF9999"/>
                </a:gs>
                <a:gs pos="100000">
                  <a:srgbClr val="FF5050"/>
                </a:gs>
              </a:gsLst>
              <a:lin ang="360000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1" name="Freeform: Shape 11"/>
            <p:cNvSpPr/>
            <p:nvPr/>
          </p:nvSpPr>
          <p:spPr bwMode="auto">
            <a:xfrm>
              <a:off x="5444631" y="1337780"/>
              <a:ext cx="285947" cy="388320"/>
            </a:xfrm>
            <a:custGeom>
              <a:avLst/>
              <a:gdLst>
                <a:gd name="T0" fmla="*/ 346 w 355"/>
                <a:gd name="T1" fmla="*/ 132 h 487"/>
                <a:gd name="T2" fmla="*/ 346 w 355"/>
                <a:gd name="T3" fmla="*/ 132 h 487"/>
                <a:gd name="T4" fmla="*/ 116 w 355"/>
                <a:gd name="T5" fmla="*/ 17 h 487"/>
                <a:gd name="T6" fmla="*/ 9 w 355"/>
                <a:gd name="T7" fmla="*/ 53 h 487"/>
                <a:gd name="T8" fmla="*/ 0 w 355"/>
                <a:gd name="T9" fmla="*/ 79 h 487"/>
                <a:gd name="T10" fmla="*/ 9 w 355"/>
                <a:gd name="T11" fmla="*/ 345 h 487"/>
                <a:gd name="T12" fmla="*/ 18 w 355"/>
                <a:gd name="T13" fmla="*/ 363 h 487"/>
                <a:gd name="T14" fmla="*/ 222 w 355"/>
                <a:gd name="T15" fmla="*/ 486 h 487"/>
                <a:gd name="T16" fmla="*/ 231 w 355"/>
                <a:gd name="T17" fmla="*/ 486 h 487"/>
                <a:gd name="T18" fmla="*/ 240 w 355"/>
                <a:gd name="T19" fmla="*/ 486 h 487"/>
                <a:gd name="T20" fmla="*/ 248 w 355"/>
                <a:gd name="T21" fmla="*/ 478 h 487"/>
                <a:gd name="T22" fmla="*/ 248 w 355"/>
                <a:gd name="T23" fmla="*/ 203 h 487"/>
                <a:gd name="T24" fmla="*/ 240 w 355"/>
                <a:gd name="T25" fmla="*/ 185 h 487"/>
                <a:gd name="T26" fmla="*/ 44 w 355"/>
                <a:gd name="T27" fmla="*/ 70 h 487"/>
                <a:gd name="T28" fmla="*/ 71 w 355"/>
                <a:gd name="T29" fmla="*/ 53 h 487"/>
                <a:gd name="T30" fmla="*/ 107 w 355"/>
                <a:gd name="T31" fmla="*/ 44 h 487"/>
                <a:gd name="T32" fmla="*/ 301 w 355"/>
                <a:gd name="T33" fmla="*/ 150 h 487"/>
                <a:gd name="T34" fmla="*/ 310 w 355"/>
                <a:gd name="T35" fmla="*/ 159 h 487"/>
                <a:gd name="T36" fmla="*/ 310 w 355"/>
                <a:gd name="T37" fmla="*/ 425 h 487"/>
                <a:gd name="T38" fmla="*/ 328 w 355"/>
                <a:gd name="T39" fmla="*/ 442 h 487"/>
                <a:gd name="T40" fmla="*/ 354 w 355"/>
                <a:gd name="T41" fmla="*/ 425 h 487"/>
                <a:gd name="T42" fmla="*/ 354 w 355"/>
                <a:gd name="T43" fmla="*/ 141 h 487"/>
                <a:gd name="T44" fmla="*/ 346 w 355"/>
                <a:gd name="T45" fmla="*/ 132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2" name="TextBox 12"/>
            <p:cNvSpPr txBox="1"/>
            <p:nvPr/>
          </p:nvSpPr>
          <p:spPr>
            <a:xfrm>
              <a:off x="6347133" y="2210147"/>
              <a:ext cx="1063961" cy="996941"/>
            </a:xfrm>
            <a:prstGeom prst="rect">
              <a:avLst/>
            </a:prstGeom>
          </p:spPr>
          <p:txBody>
            <a:bodyPr wrap="square" lIns="0" tIns="0" rIns="0" bIns="0" anchor="ctr">
              <a:norm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200" kern="0">
                  <a:solidFill>
                    <a:prstClr val="white"/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b="1" dirty="0"/>
                <a:t>希望被尊重</a:t>
              </a:r>
            </a:p>
          </p:txBody>
        </p:sp>
        <p:sp>
          <p:nvSpPr>
            <p:cNvPr id="23" name="Freeform: Shape 14"/>
            <p:cNvSpPr/>
            <p:nvPr/>
          </p:nvSpPr>
          <p:spPr bwMode="auto">
            <a:xfrm>
              <a:off x="6357087" y="2708618"/>
              <a:ext cx="2158440" cy="2383647"/>
            </a:xfrm>
            <a:custGeom>
              <a:avLst/>
              <a:gdLst>
                <a:gd name="T0" fmla="*/ 323 w 469"/>
                <a:gd name="T1" fmla="*/ 51 h 518"/>
                <a:gd name="T2" fmla="*/ 325 w 469"/>
                <a:gd name="T3" fmla="*/ 105 h 518"/>
                <a:gd name="T4" fmla="*/ 325 w 469"/>
                <a:gd name="T5" fmla="*/ 109 h 518"/>
                <a:gd name="T6" fmla="*/ 244 w 469"/>
                <a:gd name="T7" fmla="*/ 191 h 518"/>
                <a:gd name="T8" fmla="*/ 48 w 469"/>
                <a:gd name="T9" fmla="*/ 195 h 518"/>
                <a:gd name="T10" fmla="*/ 1 w 469"/>
                <a:gd name="T11" fmla="*/ 244 h 518"/>
                <a:gd name="T12" fmla="*/ 5 w 469"/>
                <a:gd name="T13" fmla="*/ 470 h 518"/>
                <a:gd name="T14" fmla="*/ 54 w 469"/>
                <a:gd name="T15" fmla="*/ 517 h 518"/>
                <a:gd name="T16" fmla="*/ 285 w 469"/>
                <a:gd name="T17" fmla="*/ 513 h 518"/>
                <a:gd name="T18" fmla="*/ 332 w 469"/>
                <a:gd name="T19" fmla="*/ 464 h 518"/>
                <a:gd name="T20" fmla="*/ 327 w 469"/>
                <a:gd name="T21" fmla="*/ 237 h 518"/>
                <a:gd name="T22" fmla="*/ 327 w 469"/>
                <a:gd name="T23" fmla="*/ 231 h 518"/>
                <a:gd name="T24" fmla="*/ 380 w 469"/>
                <a:gd name="T25" fmla="*/ 152 h 518"/>
                <a:gd name="T26" fmla="*/ 422 w 469"/>
                <a:gd name="T27" fmla="*/ 151 h 518"/>
                <a:gd name="T28" fmla="*/ 469 w 469"/>
                <a:gd name="T29" fmla="*/ 102 h 518"/>
                <a:gd name="T30" fmla="*/ 467 w 469"/>
                <a:gd name="T31" fmla="*/ 48 h 518"/>
                <a:gd name="T32" fmla="*/ 418 w 469"/>
                <a:gd name="T33" fmla="*/ 1 h 518"/>
                <a:gd name="T34" fmla="*/ 370 w 469"/>
                <a:gd name="T35" fmla="*/ 2 h 518"/>
                <a:gd name="T36" fmla="*/ 323 w 469"/>
                <a:gd name="T37" fmla="*/ 51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9" h="518">
                  <a:moveTo>
                    <a:pt x="323" y="51"/>
                  </a:moveTo>
                  <a:cubicBezTo>
                    <a:pt x="325" y="105"/>
                    <a:pt x="325" y="105"/>
                    <a:pt x="325" y="105"/>
                  </a:cubicBezTo>
                  <a:cubicBezTo>
                    <a:pt x="325" y="106"/>
                    <a:pt x="325" y="107"/>
                    <a:pt x="325" y="109"/>
                  </a:cubicBezTo>
                  <a:cubicBezTo>
                    <a:pt x="325" y="122"/>
                    <a:pt x="322" y="174"/>
                    <a:pt x="244" y="191"/>
                  </a:cubicBezTo>
                  <a:cubicBezTo>
                    <a:pt x="48" y="195"/>
                    <a:pt x="48" y="195"/>
                    <a:pt x="48" y="195"/>
                  </a:cubicBezTo>
                  <a:cubicBezTo>
                    <a:pt x="21" y="195"/>
                    <a:pt x="0" y="217"/>
                    <a:pt x="1" y="244"/>
                  </a:cubicBezTo>
                  <a:cubicBezTo>
                    <a:pt x="5" y="470"/>
                    <a:pt x="5" y="470"/>
                    <a:pt x="5" y="470"/>
                  </a:cubicBezTo>
                  <a:cubicBezTo>
                    <a:pt x="6" y="497"/>
                    <a:pt x="28" y="518"/>
                    <a:pt x="54" y="517"/>
                  </a:cubicBezTo>
                  <a:cubicBezTo>
                    <a:pt x="285" y="513"/>
                    <a:pt x="285" y="513"/>
                    <a:pt x="285" y="513"/>
                  </a:cubicBezTo>
                  <a:cubicBezTo>
                    <a:pt x="311" y="512"/>
                    <a:pt x="332" y="490"/>
                    <a:pt x="332" y="464"/>
                  </a:cubicBezTo>
                  <a:cubicBezTo>
                    <a:pt x="327" y="237"/>
                    <a:pt x="327" y="237"/>
                    <a:pt x="327" y="237"/>
                  </a:cubicBezTo>
                  <a:cubicBezTo>
                    <a:pt x="327" y="235"/>
                    <a:pt x="327" y="233"/>
                    <a:pt x="327" y="231"/>
                  </a:cubicBezTo>
                  <a:cubicBezTo>
                    <a:pt x="329" y="204"/>
                    <a:pt x="339" y="166"/>
                    <a:pt x="380" y="152"/>
                  </a:cubicBezTo>
                  <a:cubicBezTo>
                    <a:pt x="422" y="151"/>
                    <a:pt x="422" y="151"/>
                    <a:pt x="422" y="151"/>
                  </a:cubicBezTo>
                  <a:cubicBezTo>
                    <a:pt x="448" y="151"/>
                    <a:pt x="469" y="129"/>
                    <a:pt x="469" y="102"/>
                  </a:cubicBezTo>
                  <a:cubicBezTo>
                    <a:pt x="467" y="48"/>
                    <a:pt x="467" y="48"/>
                    <a:pt x="467" y="48"/>
                  </a:cubicBezTo>
                  <a:cubicBezTo>
                    <a:pt x="467" y="21"/>
                    <a:pt x="445" y="0"/>
                    <a:pt x="418" y="1"/>
                  </a:cubicBezTo>
                  <a:cubicBezTo>
                    <a:pt x="370" y="2"/>
                    <a:pt x="370" y="2"/>
                    <a:pt x="370" y="2"/>
                  </a:cubicBezTo>
                  <a:cubicBezTo>
                    <a:pt x="344" y="2"/>
                    <a:pt x="323" y="24"/>
                    <a:pt x="323" y="51"/>
                  </a:cubicBezTo>
                  <a:close/>
                </a:path>
              </a:pathLst>
            </a:custGeom>
            <a:gradFill>
              <a:gsLst>
                <a:gs pos="0">
                  <a:srgbClr val="33CCCC"/>
                </a:gs>
                <a:gs pos="100000">
                  <a:srgbClr val="9966FF"/>
                </a:gs>
              </a:gsLst>
              <a:lin ang="3600000" scaled="0"/>
            </a:gra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4" name="Freeform: Shape 15"/>
            <p:cNvSpPr/>
            <p:nvPr/>
          </p:nvSpPr>
          <p:spPr bwMode="auto">
            <a:xfrm>
              <a:off x="8004913" y="2909121"/>
              <a:ext cx="453775" cy="381491"/>
            </a:xfrm>
            <a:custGeom>
              <a:avLst/>
              <a:gdLst>
                <a:gd name="T0" fmla="*/ 124 w 498"/>
                <a:gd name="T1" fmla="*/ 81 h 418"/>
                <a:gd name="T2" fmla="*/ 124 w 498"/>
                <a:gd name="T3" fmla="*/ 81 h 418"/>
                <a:gd name="T4" fmla="*/ 36 w 498"/>
                <a:gd name="T5" fmla="*/ 258 h 418"/>
                <a:gd name="T6" fmla="*/ 346 w 498"/>
                <a:gd name="T7" fmla="*/ 116 h 418"/>
                <a:gd name="T8" fmla="*/ 9 w 498"/>
                <a:gd name="T9" fmla="*/ 382 h 418"/>
                <a:gd name="T10" fmla="*/ 44 w 498"/>
                <a:gd name="T11" fmla="*/ 400 h 418"/>
                <a:gd name="T12" fmla="*/ 97 w 498"/>
                <a:gd name="T13" fmla="*/ 311 h 418"/>
                <a:gd name="T14" fmla="*/ 293 w 498"/>
                <a:gd name="T15" fmla="*/ 311 h 418"/>
                <a:gd name="T16" fmla="*/ 469 w 498"/>
                <a:gd name="T17" fmla="*/ 72 h 418"/>
                <a:gd name="T18" fmla="*/ 124 w 498"/>
                <a:gd name="T19" fmla="*/ 8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5" name="TextBox 16"/>
            <p:cNvSpPr txBox="1"/>
            <p:nvPr/>
          </p:nvSpPr>
          <p:spPr>
            <a:xfrm>
              <a:off x="6605584" y="3944907"/>
              <a:ext cx="1063961" cy="996941"/>
            </a:xfrm>
            <a:prstGeom prst="rect">
              <a:avLst/>
            </a:prstGeom>
          </p:spPr>
          <p:txBody>
            <a:bodyPr wrap="square" lIns="0" tIns="0" rIns="0" bIns="0" anchor="ctr">
              <a:norm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200" b="1" kern="0">
                  <a:solidFill>
                    <a:prstClr val="white"/>
                  </a:solidFill>
                  <a:latin typeface="Arial" panose="020B0604020202020204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能得到相关人员的热情</a:t>
              </a:r>
            </a:p>
          </p:txBody>
        </p:sp>
        <p:sp>
          <p:nvSpPr>
            <p:cNvPr id="40" name="TextBox 25"/>
            <p:cNvSpPr txBox="1"/>
            <p:nvPr/>
          </p:nvSpPr>
          <p:spPr>
            <a:xfrm>
              <a:off x="2930426" y="2323047"/>
              <a:ext cx="1492442" cy="247223"/>
            </a:xfrm>
            <a:prstGeom prst="rect">
              <a:avLst/>
            </a:prstGeom>
            <a:noFill/>
          </p:spPr>
          <p:txBody>
            <a:bodyPr wrap="none" lIns="0" tIns="0" rIns="360000" bIns="0" anchor="b" anchorCtr="0">
              <a:norm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rPr>
                <a:t>标题文本预设</a:t>
              </a:r>
            </a:p>
          </p:txBody>
        </p:sp>
        <p:sp>
          <p:nvSpPr>
            <p:cNvPr id="38" name="TextBox 31"/>
            <p:cNvSpPr txBox="1"/>
            <p:nvPr/>
          </p:nvSpPr>
          <p:spPr>
            <a:xfrm>
              <a:off x="7523741" y="2015789"/>
              <a:ext cx="2641973" cy="247223"/>
            </a:xfrm>
            <a:prstGeom prst="rect">
              <a:avLst/>
            </a:prstGeom>
            <a:noFill/>
          </p:spPr>
          <p:txBody>
            <a:bodyPr wrap="none" lIns="360000" tIns="0" rIns="216000" bIns="0" anchor="b" anchorCtr="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rPr>
                <a:t>标题文本预设</a:t>
              </a:r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7778678" y="4198933"/>
              <a:ext cx="2641973" cy="247223"/>
            </a:xfrm>
            <a:prstGeom prst="rect">
              <a:avLst/>
            </a:prstGeom>
            <a:noFill/>
          </p:spPr>
          <p:txBody>
            <a:bodyPr wrap="none" lIns="360000" tIns="0" rIns="216000" bIns="0" anchor="b" anchorCtr="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rPr>
                <a:t>标题文本预设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00000">
            <a:off x="5466648" y="5637581"/>
            <a:ext cx="1255631" cy="2579696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 rot="1800000">
            <a:off x="6102505" y="5148035"/>
            <a:ext cx="1255631" cy="1255631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33CCC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 rot="1800000">
            <a:off x="1704872" y="2054115"/>
            <a:ext cx="1418861" cy="2915052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1800000">
            <a:off x="2415681" y="1556771"/>
            <a:ext cx="1418861" cy="1418860"/>
          </a:xfrm>
          <a:prstGeom prst="ellipse">
            <a:avLst/>
          </a:prstGeom>
          <a:gradFill>
            <a:gsLst>
              <a:gs pos="0">
                <a:srgbClr val="FF9999"/>
              </a:gs>
              <a:gs pos="100000">
                <a:srgbClr val="FF5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1800000">
            <a:off x="2415193" y="4697485"/>
            <a:ext cx="776944" cy="1596233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800000">
            <a:off x="2814251" y="4415941"/>
            <a:ext cx="776944" cy="776944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33CCC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748228" y="1644599"/>
            <a:ext cx="738664" cy="13042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本墨悦亦" panose="02000000000000000000" pitchFamily="2" charset="-122"/>
                <a:ea typeface="本墨悦亦" panose="02000000000000000000" pitchFamily="2" charset="-122"/>
              </a:rPr>
              <a:t>目 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306516" y="1464841"/>
            <a:ext cx="5331942" cy="1092674"/>
            <a:chOff x="5817321" y="1824693"/>
            <a:chExt cx="5331942" cy="1092674"/>
          </a:xfrm>
        </p:grpSpPr>
        <p:sp>
          <p:nvSpPr>
            <p:cNvPr id="13" name="矩形 12"/>
            <p:cNvSpPr/>
            <p:nvPr/>
          </p:nvSpPr>
          <p:spPr>
            <a:xfrm>
              <a:off x="6382603" y="2143002"/>
              <a:ext cx="4766660" cy="774365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lvl="0" defTabSz="913765">
                <a:spcBef>
                  <a:spcPct val="0"/>
                </a:spcBef>
                <a:defRPr/>
              </a:pPr>
              <a:r>
                <a:rPr lang="zh-CN" altLang="en-US" sz="3800" b="1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客服中心岗位描述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817321" y="1824693"/>
              <a:ext cx="5652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1</a:t>
              </a:r>
              <a:r>
                <a:rPr lang="en-US" altLang="zh-CN" sz="6000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.</a:t>
              </a:r>
              <a:endParaRPr lang="zh-CN" altLang="en-US" sz="6000" dirty="0">
                <a:gradFill>
                  <a:gsLst>
                    <a:gs pos="0">
                      <a:srgbClr val="FF5799"/>
                    </a:gs>
                    <a:gs pos="74000">
                      <a:srgbClr val="8A3BFF"/>
                    </a:gs>
                    <a:gs pos="83000">
                      <a:srgbClr val="A82FFF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本墨悦亦" panose="02000000000000000000" pitchFamily="2" charset="-122"/>
                <a:ea typeface="本墨悦亦" panose="02000000000000000000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06516" y="2992300"/>
            <a:ext cx="4931146" cy="707886"/>
            <a:chOff x="6030683" y="3034214"/>
            <a:chExt cx="3977183" cy="707886"/>
          </a:xfrm>
        </p:grpSpPr>
        <p:sp>
          <p:nvSpPr>
            <p:cNvPr id="18" name="矩形 17"/>
            <p:cNvSpPr/>
            <p:nvPr/>
          </p:nvSpPr>
          <p:spPr>
            <a:xfrm>
              <a:off x="6537337" y="3071074"/>
              <a:ext cx="3470529" cy="634165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defTabSz="913765">
                <a:spcBef>
                  <a:spcPct val="0"/>
                </a:spcBef>
              </a:pPr>
              <a:r>
                <a:rPr lang="zh-CN" altLang="en-US" sz="3800" b="1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客服中心电话技巧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030683" y="3034214"/>
              <a:ext cx="8234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2.</a:t>
              </a:r>
              <a:endParaRPr lang="zh-CN" altLang="en-US" sz="4000" dirty="0">
                <a:gradFill>
                  <a:gsLst>
                    <a:gs pos="0">
                      <a:srgbClr val="FF5799"/>
                    </a:gs>
                    <a:gs pos="74000">
                      <a:srgbClr val="8A3BFF"/>
                    </a:gs>
                    <a:gs pos="83000">
                      <a:srgbClr val="A82FFF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本墨悦亦" panose="02000000000000000000" pitchFamily="2" charset="-122"/>
                <a:ea typeface="本墨悦亦" panose="02000000000000000000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306522" y="4166461"/>
            <a:ext cx="4931146" cy="707886"/>
            <a:chOff x="6030683" y="3034214"/>
            <a:chExt cx="3977183" cy="707886"/>
          </a:xfrm>
        </p:grpSpPr>
        <p:sp>
          <p:nvSpPr>
            <p:cNvPr id="34" name="矩形 33"/>
            <p:cNvSpPr/>
            <p:nvPr/>
          </p:nvSpPr>
          <p:spPr>
            <a:xfrm>
              <a:off x="6537337" y="3071074"/>
              <a:ext cx="3470529" cy="634165"/>
            </a:xfrm>
            <a:prstGeom prst="rect">
              <a:avLst/>
            </a:prstGeom>
          </p:spPr>
          <p:txBody>
            <a:bodyPr wrap="none" lIns="72000" tIns="0" rIns="72000" bIns="0">
              <a:noAutofit/>
            </a:bodyPr>
            <a:lstStyle/>
            <a:p>
              <a:pPr defTabSz="913765">
                <a:spcBef>
                  <a:spcPct val="0"/>
                </a:spcBef>
              </a:pPr>
              <a:r>
                <a:rPr lang="zh-CN" altLang="en-US" sz="3800" b="1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客服中心处理投诉问题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030683" y="3034214"/>
              <a:ext cx="8234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gradFill>
                    <a:gsLst>
                      <a:gs pos="0">
                        <a:srgbClr val="FF5799"/>
                      </a:gs>
                      <a:gs pos="74000">
                        <a:srgbClr val="8A3BFF"/>
                      </a:gs>
                      <a:gs pos="83000">
                        <a:srgbClr val="A82FFF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latin typeface="本墨悦亦" panose="02000000000000000000" pitchFamily="2" charset="-122"/>
                  <a:ea typeface="本墨悦亦" panose="02000000000000000000" pitchFamily="2" charset="-122"/>
                </a:rPr>
                <a:t>3.</a:t>
              </a:r>
              <a:endParaRPr lang="zh-CN" altLang="en-US" sz="4000" dirty="0">
                <a:gradFill>
                  <a:gsLst>
                    <a:gs pos="0">
                      <a:srgbClr val="FF5799"/>
                    </a:gs>
                    <a:gs pos="74000">
                      <a:srgbClr val="8A3BFF"/>
                    </a:gs>
                    <a:gs pos="83000">
                      <a:srgbClr val="A82FFF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本墨悦亦" panose="02000000000000000000" pitchFamily="2" charset="-122"/>
                <a:ea typeface="本墨悦亦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如何看待客户投诉</a:t>
              </a:r>
            </a:p>
          </p:txBody>
        </p:sp>
      </p:grpSp>
      <p:sp>
        <p:nvSpPr>
          <p:cNvPr id="10" name="矩形 9"/>
          <p:cNvSpPr/>
          <p:nvPr/>
        </p:nvSpPr>
        <p:spPr>
          <a:xfrm rot="1800000">
            <a:off x="4563308" y="3650897"/>
            <a:ext cx="578687" cy="1997216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 rot="1800000">
            <a:off x="6612031" y="4453747"/>
            <a:ext cx="578687" cy="1997216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 rot="1800000">
            <a:off x="2893896" y="3995888"/>
            <a:ext cx="578687" cy="1997216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"/>
          <p:cNvSpPr/>
          <p:nvPr/>
        </p:nvSpPr>
        <p:spPr>
          <a:xfrm>
            <a:off x="2982312" y="3495310"/>
            <a:ext cx="6339840" cy="1204734"/>
          </a:xfrm>
          <a:custGeom>
            <a:avLst/>
            <a:gdLst>
              <a:gd name="connsiteX0" fmla="*/ 0 w 6339840"/>
              <a:gd name="connsiteY0" fmla="*/ 1173480 h 1204734"/>
              <a:gd name="connsiteX1" fmla="*/ 2011680 w 6339840"/>
              <a:gd name="connsiteY1" fmla="*/ 198120 h 1204734"/>
              <a:gd name="connsiteX2" fmla="*/ 4526280 w 6339840"/>
              <a:gd name="connsiteY2" fmla="*/ 1203960 h 1204734"/>
              <a:gd name="connsiteX3" fmla="*/ 6339840 w 6339840"/>
              <a:gd name="connsiteY3" fmla="*/ 0 h 120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9840" h="1204734">
                <a:moveTo>
                  <a:pt x="0" y="1173480"/>
                </a:moveTo>
                <a:cubicBezTo>
                  <a:pt x="628650" y="683260"/>
                  <a:pt x="1257300" y="193040"/>
                  <a:pt x="2011680" y="198120"/>
                </a:cubicBezTo>
                <a:cubicBezTo>
                  <a:pt x="2766060" y="203200"/>
                  <a:pt x="3804920" y="1236980"/>
                  <a:pt x="4526280" y="1203960"/>
                </a:cubicBezTo>
                <a:cubicBezTo>
                  <a:pt x="5247640" y="1170940"/>
                  <a:pt x="5793740" y="585470"/>
                  <a:pt x="6339840" y="0"/>
                </a:cubicBezTo>
              </a:path>
            </a:pathLst>
          </a:custGeom>
          <a:noFill/>
          <a:ln w="12700" cap="flat" cmpd="sng" algn="ctr">
            <a:gradFill>
              <a:gsLst>
                <a:gs pos="0">
                  <a:srgbClr val="8A3BFF"/>
                </a:gs>
                <a:gs pos="74000">
                  <a:srgbClr val="FF5799"/>
                </a:gs>
                <a:gs pos="100000">
                  <a:srgbClr val="8A3BFF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322152" y="2183021"/>
            <a:ext cx="1322598" cy="1293641"/>
            <a:chOff x="6439437" y="1194075"/>
            <a:chExt cx="1322598" cy="1293641"/>
          </a:xfrm>
        </p:grpSpPr>
        <p:grpSp>
          <p:nvGrpSpPr>
            <p:cNvPr id="15" name="组合 14"/>
            <p:cNvGrpSpPr/>
            <p:nvPr/>
          </p:nvGrpSpPr>
          <p:grpSpPr>
            <a:xfrm>
              <a:off x="6439437" y="1194075"/>
              <a:ext cx="1309426" cy="1293641"/>
              <a:chOff x="3789313" y="1758440"/>
              <a:chExt cx="590163" cy="583050"/>
            </a:xfrm>
          </p:grpSpPr>
          <p:sp>
            <p:nvSpPr>
              <p:cNvPr id="17" name="任意多边形: 形状 5"/>
              <p:cNvSpPr/>
              <p:nvPr/>
            </p:nvSpPr>
            <p:spPr>
              <a:xfrm>
                <a:off x="3789313" y="1779662"/>
                <a:ext cx="574940" cy="561828"/>
              </a:xfrm>
              <a:custGeom>
                <a:avLst/>
                <a:gdLst>
                  <a:gd name="connsiteX0" fmla="*/ 443222 w 579747"/>
                  <a:gd name="connsiteY0" fmla="*/ 0 h 577563"/>
                  <a:gd name="connsiteX1" fmla="*/ 579747 w 579747"/>
                  <a:gd name="connsiteY1" fmla="*/ 127000 h 577563"/>
                  <a:gd name="connsiteX2" fmla="*/ 357497 w 579747"/>
                  <a:gd name="connsiteY2" fmla="*/ 434975 h 577563"/>
                  <a:gd name="connsiteX3" fmla="*/ 50316 w 579747"/>
                  <a:gd name="connsiteY3" fmla="*/ 557212 h 577563"/>
                  <a:gd name="connsiteX4" fmla="*/ 35235 w 579747"/>
                  <a:gd name="connsiteY4" fmla="*/ 546894 h 577563"/>
                  <a:gd name="connsiteX5" fmla="*/ 301263 w 579747"/>
                  <a:gd name="connsiteY5" fmla="*/ 286375 h 577563"/>
                  <a:gd name="connsiteX6" fmla="*/ 322735 w 579747"/>
                  <a:gd name="connsiteY6" fmla="*/ 295269 h 577563"/>
                  <a:gd name="connsiteX7" fmla="*/ 367299 w 579747"/>
                  <a:gd name="connsiteY7" fmla="*/ 250705 h 577563"/>
                  <a:gd name="connsiteX8" fmla="*/ 322735 w 579747"/>
                  <a:gd name="connsiteY8" fmla="*/ 206141 h 577563"/>
                  <a:gd name="connsiteX9" fmla="*/ 278171 w 579747"/>
                  <a:gd name="connsiteY9" fmla="*/ 250705 h 577563"/>
                  <a:gd name="connsiteX10" fmla="*/ 287719 w 579747"/>
                  <a:gd name="connsiteY10" fmla="*/ 273755 h 577563"/>
                  <a:gd name="connsiteX11" fmla="*/ 19361 w 579747"/>
                  <a:gd name="connsiteY11" fmla="*/ 540544 h 577563"/>
                  <a:gd name="connsiteX12" fmla="*/ 16978 w 579747"/>
                  <a:gd name="connsiteY12" fmla="*/ 534195 h 577563"/>
                  <a:gd name="connsiteX13" fmla="*/ 146360 w 579747"/>
                  <a:gd name="connsiteY13" fmla="*/ 206375 h 577563"/>
                  <a:gd name="connsiteX14" fmla="*/ 443222 w 579747"/>
                  <a:gd name="connsiteY14" fmla="*/ 0 h 577563"/>
                  <a:gd name="connsiteX0-1" fmla="*/ 442237 w 578762"/>
                  <a:gd name="connsiteY0-2" fmla="*/ 0 h 577563"/>
                  <a:gd name="connsiteX1-3" fmla="*/ 578762 w 578762"/>
                  <a:gd name="connsiteY1-4" fmla="*/ 127000 h 577563"/>
                  <a:gd name="connsiteX2-5" fmla="*/ 356512 w 578762"/>
                  <a:gd name="connsiteY2-6" fmla="*/ 434975 h 577563"/>
                  <a:gd name="connsiteX3-7" fmla="*/ 49331 w 578762"/>
                  <a:gd name="connsiteY3-8" fmla="*/ 557212 h 577563"/>
                  <a:gd name="connsiteX4-9" fmla="*/ 34250 w 578762"/>
                  <a:gd name="connsiteY4-10" fmla="*/ 546894 h 577563"/>
                  <a:gd name="connsiteX5-11" fmla="*/ 300278 w 578762"/>
                  <a:gd name="connsiteY5-12" fmla="*/ 286375 h 577563"/>
                  <a:gd name="connsiteX6-13" fmla="*/ 321750 w 578762"/>
                  <a:gd name="connsiteY6-14" fmla="*/ 295269 h 577563"/>
                  <a:gd name="connsiteX7-15" fmla="*/ 366314 w 578762"/>
                  <a:gd name="connsiteY7-16" fmla="*/ 250705 h 577563"/>
                  <a:gd name="connsiteX8-17" fmla="*/ 321750 w 578762"/>
                  <a:gd name="connsiteY8-18" fmla="*/ 206141 h 577563"/>
                  <a:gd name="connsiteX9-19" fmla="*/ 277186 w 578762"/>
                  <a:gd name="connsiteY9-20" fmla="*/ 250705 h 577563"/>
                  <a:gd name="connsiteX10-21" fmla="*/ 286734 w 578762"/>
                  <a:gd name="connsiteY10-22" fmla="*/ 273755 h 577563"/>
                  <a:gd name="connsiteX11-23" fmla="*/ 18376 w 578762"/>
                  <a:gd name="connsiteY11-24" fmla="*/ 540544 h 577563"/>
                  <a:gd name="connsiteX12-25" fmla="*/ 15993 w 578762"/>
                  <a:gd name="connsiteY12-26" fmla="*/ 534195 h 577563"/>
                  <a:gd name="connsiteX13-27" fmla="*/ 145375 w 578762"/>
                  <a:gd name="connsiteY13-28" fmla="*/ 206375 h 577563"/>
                  <a:gd name="connsiteX14-29" fmla="*/ 442237 w 578762"/>
                  <a:gd name="connsiteY14-30" fmla="*/ 0 h 577563"/>
                  <a:gd name="connsiteX0-31" fmla="*/ 442237 w 578762"/>
                  <a:gd name="connsiteY0-32" fmla="*/ 0 h 572583"/>
                  <a:gd name="connsiteX1-33" fmla="*/ 578762 w 578762"/>
                  <a:gd name="connsiteY1-34" fmla="*/ 127000 h 572583"/>
                  <a:gd name="connsiteX2-35" fmla="*/ 356512 w 578762"/>
                  <a:gd name="connsiteY2-36" fmla="*/ 434975 h 572583"/>
                  <a:gd name="connsiteX3-37" fmla="*/ 39806 w 578762"/>
                  <a:gd name="connsiteY3-38" fmla="*/ 547687 h 572583"/>
                  <a:gd name="connsiteX4-39" fmla="*/ 34250 w 578762"/>
                  <a:gd name="connsiteY4-40" fmla="*/ 546894 h 572583"/>
                  <a:gd name="connsiteX5-41" fmla="*/ 300278 w 578762"/>
                  <a:gd name="connsiteY5-42" fmla="*/ 286375 h 572583"/>
                  <a:gd name="connsiteX6-43" fmla="*/ 321750 w 578762"/>
                  <a:gd name="connsiteY6-44" fmla="*/ 295269 h 572583"/>
                  <a:gd name="connsiteX7-45" fmla="*/ 366314 w 578762"/>
                  <a:gd name="connsiteY7-46" fmla="*/ 250705 h 572583"/>
                  <a:gd name="connsiteX8-47" fmla="*/ 321750 w 578762"/>
                  <a:gd name="connsiteY8-48" fmla="*/ 206141 h 572583"/>
                  <a:gd name="connsiteX9-49" fmla="*/ 277186 w 578762"/>
                  <a:gd name="connsiteY9-50" fmla="*/ 250705 h 572583"/>
                  <a:gd name="connsiteX10-51" fmla="*/ 286734 w 578762"/>
                  <a:gd name="connsiteY10-52" fmla="*/ 273755 h 572583"/>
                  <a:gd name="connsiteX11-53" fmla="*/ 18376 w 578762"/>
                  <a:gd name="connsiteY11-54" fmla="*/ 540544 h 572583"/>
                  <a:gd name="connsiteX12-55" fmla="*/ 15993 w 578762"/>
                  <a:gd name="connsiteY12-56" fmla="*/ 534195 h 572583"/>
                  <a:gd name="connsiteX13-57" fmla="*/ 145375 w 578762"/>
                  <a:gd name="connsiteY13-58" fmla="*/ 206375 h 572583"/>
                  <a:gd name="connsiteX14-59" fmla="*/ 442237 w 578762"/>
                  <a:gd name="connsiteY14-60" fmla="*/ 0 h 572583"/>
                  <a:gd name="connsiteX0-61" fmla="*/ 442237 w 578762"/>
                  <a:gd name="connsiteY0-62" fmla="*/ 0 h 577056"/>
                  <a:gd name="connsiteX1-63" fmla="*/ 578762 w 578762"/>
                  <a:gd name="connsiteY1-64" fmla="*/ 127000 h 577056"/>
                  <a:gd name="connsiteX2-65" fmla="*/ 356512 w 578762"/>
                  <a:gd name="connsiteY2-66" fmla="*/ 434975 h 577056"/>
                  <a:gd name="connsiteX3-67" fmla="*/ 39806 w 578762"/>
                  <a:gd name="connsiteY3-68" fmla="*/ 547687 h 577056"/>
                  <a:gd name="connsiteX4-69" fmla="*/ 34250 w 578762"/>
                  <a:gd name="connsiteY4-70" fmla="*/ 546894 h 577056"/>
                  <a:gd name="connsiteX5-71" fmla="*/ 300278 w 578762"/>
                  <a:gd name="connsiteY5-72" fmla="*/ 286375 h 577056"/>
                  <a:gd name="connsiteX6-73" fmla="*/ 321750 w 578762"/>
                  <a:gd name="connsiteY6-74" fmla="*/ 295269 h 577056"/>
                  <a:gd name="connsiteX7-75" fmla="*/ 366314 w 578762"/>
                  <a:gd name="connsiteY7-76" fmla="*/ 250705 h 577056"/>
                  <a:gd name="connsiteX8-77" fmla="*/ 321750 w 578762"/>
                  <a:gd name="connsiteY8-78" fmla="*/ 206141 h 577056"/>
                  <a:gd name="connsiteX9-79" fmla="*/ 277186 w 578762"/>
                  <a:gd name="connsiteY9-80" fmla="*/ 250705 h 577056"/>
                  <a:gd name="connsiteX10-81" fmla="*/ 286734 w 578762"/>
                  <a:gd name="connsiteY10-82" fmla="*/ 273755 h 577056"/>
                  <a:gd name="connsiteX11-83" fmla="*/ 18376 w 578762"/>
                  <a:gd name="connsiteY11-84" fmla="*/ 540544 h 577056"/>
                  <a:gd name="connsiteX12-85" fmla="*/ 15993 w 578762"/>
                  <a:gd name="connsiteY12-86" fmla="*/ 534195 h 577056"/>
                  <a:gd name="connsiteX13-87" fmla="*/ 145375 w 578762"/>
                  <a:gd name="connsiteY13-88" fmla="*/ 206375 h 577056"/>
                  <a:gd name="connsiteX14-89" fmla="*/ 442237 w 578762"/>
                  <a:gd name="connsiteY14-90" fmla="*/ 0 h 577056"/>
                  <a:gd name="connsiteX0-91" fmla="*/ 442237 w 578762"/>
                  <a:gd name="connsiteY0-92" fmla="*/ 0 h 573447"/>
                  <a:gd name="connsiteX1-93" fmla="*/ 578762 w 578762"/>
                  <a:gd name="connsiteY1-94" fmla="*/ 127000 h 573447"/>
                  <a:gd name="connsiteX2-95" fmla="*/ 356512 w 578762"/>
                  <a:gd name="connsiteY2-96" fmla="*/ 434975 h 573447"/>
                  <a:gd name="connsiteX3-97" fmla="*/ 39806 w 578762"/>
                  <a:gd name="connsiteY3-98" fmla="*/ 547687 h 573447"/>
                  <a:gd name="connsiteX4-99" fmla="*/ 34250 w 578762"/>
                  <a:gd name="connsiteY4-100" fmla="*/ 546894 h 573447"/>
                  <a:gd name="connsiteX5-101" fmla="*/ 300278 w 578762"/>
                  <a:gd name="connsiteY5-102" fmla="*/ 286375 h 573447"/>
                  <a:gd name="connsiteX6-103" fmla="*/ 321750 w 578762"/>
                  <a:gd name="connsiteY6-104" fmla="*/ 295269 h 573447"/>
                  <a:gd name="connsiteX7-105" fmla="*/ 366314 w 578762"/>
                  <a:gd name="connsiteY7-106" fmla="*/ 250705 h 573447"/>
                  <a:gd name="connsiteX8-107" fmla="*/ 321750 w 578762"/>
                  <a:gd name="connsiteY8-108" fmla="*/ 206141 h 573447"/>
                  <a:gd name="connsiteX9-109" fmla="*/ 277186 w 578762"/>
                  <a:gd name="connsiteY9-110" fmla="*/ 250705 h 573447"/>
                  <a:gd name="connsiteX10-111" fmla="*/ 286734 w 578762"/>
                  <a:gd name="connsiteY10-112" fmla="*/ 273755 h 573447"/>
                  <a:gd name="connsiteX11-113" fmla="*/ 18376 w 578762"/>
                  <a:gd name="connsiteY11-114" fmla="*/ 540544 h 573447"/>
                  <a:gd name="connsiteX12-115" fmla="*/ 15993 w 578762"/>
                  <a:gd name="connsiteY12-116" fmla="*/ 534195 h 573447"/>
                  <a:gd name="connsiteX13-117" fmla="*/ 145375 w 578762"/>
                  <a:gd name="connsiteY13-118" fmla="*/ 206375 h 573447"/>
                  <a:gd name="connsiteX14-119" fmla="*/ 442237 w 578762"/>
                  <a:gd name="connsiteY14-120" fmla="*/ 0 h 573447"/>
                  <a:gd name="connsiteX0-121" fmla="*/ 442237 w 578762"/>
                  <a:gd name="connsiteY0-122" fmla="*/ 0 h 571736"/>
                  <a:gd name="connsiteX1-123" fmla="*/ 578762 w 578762"/>
                  <a:gd name="connsiteY1-124" fmla="*/ 127000 h 571736"/>
                  <a:gd name="connsiteX2-125" fmla="*/ 356512 w 578762"/>
                  <a:gd name="connsiteY2-126" fmla="*/ 434975 h 571736"/>
                  <a:gd name="connsiteX3-127" fmla="*/ 39806 w 578762"/>
                  <a:gd name="connsiteY3-128" fmla="*/ 547687 h 571736"/>
                  <a:gd name="connsiteX4-129" fmla="*/ 34250 w 578762"/>
                  <a:gd name="connsiteY4-130" fmla="*/ 546894 h 571736"/>
                  <a:gd name="connsiteX5-131" fmla="*/ 300278 w 578762"/>
                  <a:gd name="connsiteY5-132" fmla="*/ 286375 h 571736"/>
                  <a:gd name="connsiteX6-133" fmla="*/ 321750 w 578762"/>
                  <a:gd name="connsiteY6-134" fmla="*/ 295269 h 571736"/>
                  <a:gd name="connsiteX7-135" fmla="*/ 366314 w 578762"/>
                  <a:gd name="connsiteY7-136" fmla="*/ 250705 h 571736"/>
                  <a:gd name="connsiteX8-137" fmla="*/ 321750 w 578762"/>
                  <a:gd name="connsiteY8-138" fmla="*/ 206141 h 571736"/>
                  <a:gd name="connsiteX9-139" fmla="*/ 277186 w 578762"/>
                  <a:gd name="connsiteY9-140" fmla="*/ 250705 h 571736"/>
                  <a:gd name="connsiteX10-141" fmla="*/ 286734 w 578762"/>
                  <a:gd name="connsiteY10-142" fmla="*/ 273755 h 571736"/>
                  <a:gd name="connsiteX11-143" fmla="*/ 18376 w 578762"/>
                  <a:gd name="connsiteY11-144" fmla="*/ 540544 h 571736"/>
                  <a:gd name="connsiteX12-145" fmla="*/ 15993 w 578762"/>
                  <a:gd name="connsiteY12-146" fmla="*/ 534195 h 571736"/>
                  <a:gd name="connsiteX13-147" fmla="*/ 145375 w 578762"/>
                  <a:gd name="connsiteY13-148" fmla="*/ 206375 h 571736"/>
                  <a:gd name="connsiteX14-149" fmla="*/ 442237 w 578762"/>
                  <a:gd name="connsiteY14-150" fmla="*/ 0 h 571736"/>
                  <a:gd name="connsiteX0-151" fmla="*/ 444217 w 580742"/>
                  <a:gd name="connsiteY0-152" fmla="*/ 0 h 571736"/>
                  <a:gd name="connsiteX1-153" fmla="*/ 580742 w 580742"/>
                  <a:gd name="connsiteY1-154" fmla="*/ 127000 h 571736"/>
                  <a:gd name="connsiteX2-155" fmla="*/ 358492 w 580742"/>
                  <a:gd name="connsiteY2-156" fmla="*/ 434975 h 571736"/>
                  <a:gd name="connsiteX3-157" fmla="*/ 41786 w 580742"/>
                  <a:gd name="connsiteY3-158" fmla="*/ 547687 h 571736"/>
                  <a:gd name="connsiteX4-159" fmla="*/ 36230 w 580742"/>
                  <a:gd name="connsiteY4-160" fmla="*/ 546894 h 571736"/>
                  <a:gd name="connsiteX5-161" fmla="*/ 302258 w 580742"/>
                  <a:gd name="connsiteY5-162" fmla="*/ 286375 h 571736"/>
                  <a:gd name="connsiteX6-163" fmla="*/ 323730 w 580742"/>
                  <a:gd name="connsiteY6-164" fmla="*/ 295269 h 571736"/>
                  <a:gd name="connsiteX7-165" fmla="*/ 368294 w 580742"/>
                  <a:gd name="connsiteY7-166" fmla="*/ 250705 h 571736"/>
                  <a:gd name="connsiteX8-167" fmla="*/ 323730 w 580742"/>
                  <a:gd name="connsiteY8-168" fmla="*/ 206141 h 571736"/>
                  <a:gd name="connsiteX9-169" fmla="*/ 279166 w 580742"/>
                  <a:gd name="connsiteY9-170" fmla="*/ 250705 h 571736"/>
                  <a:gd name="connsiteX10-171" fmla="*/ 288714 w 580742"/>
                  <a:gd name="connsiteY10-172" fmla="*/ 273755 h 571736"/>
                  <a:gd name="connsiteX11-173" fmla="*/ 20356 w 580742"/>
                  <a:gd name="connsiteY11-174" fmla="*/ 540544 h 571736"/>
                  <a:gd name="connsiteX12-175" fmla="*/ 17973 w 580742"/>
                  <a:gd name="connsiteY12-176" fmla="*/ 534195 h 571736"/>
                  <a:gd name="connsiteX13-177" fmla="*/ 147355 w 580742"/>
                  <a:gd name="connsiteY13-178" fmla="*/ 206375 h 571736"/>
                  <a:gd name="connsiteX14-179" fmla="*/ 444217 w 580742"/>
                  <a:gd name="connsiteY14-180" fmla="*/ 0 h 571736"/>
                  <a:gd name="connsiteX0-181" fmla="*/ 444217 w 580742"/>
                  <a:gd name="connsiteY0-182" fmla="*/ 0 h 572621"/>
                  <a:gd name="connsiteX1-183" fmla="*/ 580742 w 580742"/>
                  <a:gd name="connsiteY1-184" fmla="*/ 127000 h 572621"/>
                  <a:gd name="connsiteX2-185" fmla="*/ 358492 w 580742"/>
                  <a:gd name="connsiteY2-186" fmla="*/ 434975 h 572621"/>
                  <a:gd name="connsiteX3-187" fmla="*/ 41786 w 580742"/>
                  <a:gd name="connsiteY3-188" fmla="*/ 549585 h 572621"/>
                  <a:gd name="connsiteX4-189" fmla="*/ 36230 w 580742"/>
                  <a:gd name="connsiteY4-190" fmla="*/ 546894 h 572621"/>
                  <a:gd name="connsiteX5-191" fmla="*/ 302258 w 580742"/>
                  <a:gd name="connsiteY5-192" fmla="*/ 286375 h 572621"/>
                  <a:gd name="connsiteX6-193" fmla="*/ 323730 w 580742"/>
                  <a:gd name="connsiteY6-194" fmla="*/ 295269 h 572621"/>
                  <a:gd name="connsiteX7-195" fmla="*/ 368294 w 580742"/>
                  <a:gd name="connsiteY7-196" fmla="*/ 250705 h 572621"/>
                  <a:gd name="connsiteX8-197" fmla="*/ 323730 w 580742"/>
                  <a:gd name="connsiteY8-198" fmla="*/ 206141 h 572621"/>
                  <a:gd name="connsiteX9-199" fmla="*/ 279166 w 580742"/>
                  <a:gd name="connsiteY9-200" fmla="*/ 250705 h 572621"/>
                  <a:gd name="connsiteX10-201" fmla="*/ 288714 w 580742"/>
                  <a:gd name="connsiteY10-202" fmla="*/ 273755 h 572621"/>
                  <a:gd name="connsiteX11-203" fmla="*/ 20356 w 580742"/>
                  <a:gd name="connsiteY11-204" fmla="*/ 540544 h 572621"/>
                  <a:gd name="connsiteX12-205" fmla="*/ 17973 w 580742"/>
                  <a:gd name="connsiteY12-206" fmla="*/ 534195 h 572621"/>
                  <a:gd name="connsiteX13-207" fmla="*/ 147355 w 580742"/>
                  <a:gd name="connsiteY13-208" fmla="*/ 206375 h 572621"/>
                  <a:gd name="connsiteX14-209" fmla="*/ 444217 w 580742"/>
                  <a:gd name="connsiteY14-210" fmla="*/ 0 h 572621"/>
                  <a:gd name="connsiteX0-211" fmla="*/ 444217 w 580742"/>
                  <a:gd name="connsiteY0-212" fmla="*/ 0 h 570718"/>
                  <a:gd name="connsiteX1-213" fmla="*/ 580742 w 580742"/>
                  <a:gd name="connsiteY1-214" fmla="*/ 127000 h 570718"/>
                  <a:gd name="connsiteX2-215" fmla="*/ 358492 w 580742"/>
                  <a:gd name="connsiteY2-216" fmla="*/ 434975 h 570718"/>
                  <a:gd name="connsiteX3-217" fmla="*/ 41786 w 580742"/>
                  <a:gd name="connsiteY3-218" fmla="*/ 549585 h 570718"/>
                  <a:gd name="connsiteX4-219" fmla="*/ 30535 w 580742"/>
                  <a:gd name="connsiteY4-220" fmla="*/ 543097 h 570718"/>
                  <a:gd name="connsiteX5-221" fmla="*/ 302258 w 580742"/>
                  <a:gd name="connsiteY5-222" fmla="*/ 286375 h 570718"/>
                  <a:gd name="connsiteX6-223" fmla="*/ 323730 w 580742"/>
                  <a:gd name="connsiteY6-224" fmla="*/ 295269 h 570718"/>
                  <a:gd name="connsiteX7-225" fmla="*/ 368294 w 580742"/>
                  <a:gd name="connsiteY7-226" fmla="*/ 250705 h 570718"/>
                  <a:gd name="connsiteX8-227" fmla="*/ 323730 w 580742"/>
                  <a:gd name="connsiteY8-228" fmla="*/ 206141 h 570718"/>
                  <a:gd name="connsiteX9-229" fmla="*/ 279166 w 580742"/>
                  <a:gd name="connsiteY9-230" fmla="*/ 250705 h 570718"/>
                  <a:gd name="connsiteX10-231" fmla="*/ 288714 w 580742"/>
                  <a:gd name="connsiteY10-232" fmla="*/ 273755 h 570718"/>
                  <a:gd name="connsiteX11-233" fmla="*/ 20356 w 580742"/>
                  <a:gd name="connsiteY11-234" fmla="*/ 540544 h 570718"/>
                  <a:gd name="connsiteX12-235" fmla="*/ 17973 w 580742"/>
                  <a:gd name="connsiteY12-236" fmla="*/ 534195 h 570718"/>
                  <a:gd name="connsiteX13-237" fmla="*/ 147355 w 580742"/>
                  <a:gd name="connsiteY13-238" fmla="*/ 206375 h 570718"/>
                  <a:gd name="connsiteX14-239" fmla="*/ 444217 w 580742"/>
                  <a:gd name="connsiteY14-240" fmla="*/ 0 h 570718"/>
                  <a:gd name="connsiteX0-241" fmla="*/ 441976 w 578501"/>
                  <a:gd name="connsiteY0-242" fmla="*/ 0 h 570718"/>
                  <a:gd name="connsiteX1-243" fmla="*/ 578501 w 578501"/>
                  <a:gd name="connsiteY1-244" fmla="*/ 127000 h 570718"/>
                  <a:gd name="connsiteX2-245" fmla="*/ 356251 w 578501"/>
                  <a:gd name="connsiteY2-246" fmla="*/ 434975 h 570718"/>
                  <a:gd name="connsiteX3-247" fmla="*/ 39545 w 578501"/>
                  <a:gd name="connsiteY3-248" fmla="*/ 549585 h 570718"/>
                  <a:gd name="connsiteX4-249" fmla="*/ 28294 w 578501"/>
                  <a:gd name="connsiteY4-250" fmla="*/ 543097 h 570718"/>
                  <a:gd name="connsiteX5-251" fmla="*/ 300017 w 578501"/>
                  <a:gd name="connsiteY5-252" fmla="*/ 286375 h 570718"/>
                  <a:gd name="connsiteX6-253" fmla="*/ 321489 w 578501"/>
                  <a:gd name="connsiteY6-254" fmla="*/ 295269 h 570718"/>
                  <a:gd name="connsiteX7-255" fmla="*/ 366053 w 578501"/>
                  <a:gd name="connsiteY7-256" fmla="*/ 250705 h 570718"/>
                  <a:gd name="connsiteX8-257" fmla="*/ 321489 w 578501"/>
                  <a:gd name="connsiteY8-258" fmla="*/ 206141 h 570718"/>
                  <a:gd name="connsiteX9-259" fmla="*/ 276925 w 578501"/>
                  <a:gd name="connsiteY9-260" fmla="*/ 250705 h 570718"/>
                  <a:gd name="connsiteX10-261" fmla="*/ 286473 w 578501"/>
                  <a:gd name="connsiteY10-262" fmla="*/ 273755 h 570718"/>
                  <a:gd name="connsiteX11-263" fmla="*/ 24443 w 578501"/>
                  <a:gd name="connsiteY11-264" fmla="*/ 540544 h 570718"/>
                  <a:gd name="connsiteX12-265" fmla="*/ 15732 w 578501"/>
                  <a:gd name="connsiteY12-266" fmla="*/ 534195 h 570718"/>
                  <a:gd name="connsiteX13-267" fmla="*/ 145114 w 578501"/>
                  <a:gd name="connsiteY13-268" fmla="*/ 206375 h 570718"/>
                  <a:gd name="connsiteX14-269" fmla="*/ 441976 w 578501"/>
                  <a:gd name="connsiteY14-270" fmla="*/ 0 h 570718"/>
                  <a:gd name="connsiteX0-271" fmla="*/ 441976 w 578501"/>
                  <a:gd name="connsiteY0-272" fmla="*/ 0 h 570068"/>
                  <a:gd name="connsiteX1-273" fmla="*/ 578501 w 578501"/>
                  <a:gd name="connsiteY1-274" fmla="*/ 127000 h 570068"/>
                  <a:gd name="connsiteX2-275" fmla="*/ 356251 w 578501"/>
                  <a:gd name="connsiteY2-276" fmla="*/ 434975 h 570068"/>
                  <a:gd name="connsiteX3-277" fmla="*/ 33850 w 578501"/>
                  <a:gd name="connsiteY3-278" fmla="*/ 548319 h 570068"/>
                  <a:gd name="connsiteX4-279" fmla="*/ 28294 w 578501"/>
                  <a:gd name="connsiteY4-280" fmla="*/ 543097 h 570068"/>
                  <a:gd name="connsiteX5-281" fmla="*/ 300017 w 578501"/>
                  <a:gd name="connsiteY5-282" fmla="*/ 286375 h 570068"/>
                  <a:gd name="connsiteX6-283" fmla="*/ 321489 w 578501"/>
                  <a:gd name="connsiteY6-284" fmla="*/ 295269 h 570068"/>
                  <a:gd name="connsiteX7-285" fmla="*/ 366053 w 578501"/>
                  <a:gd name="connsiteY7-286" fmla="*/ 250705 h 570068"/>
                  <a:gd name="connsiteX8-287" fmla="*/ 321489 w 578501"/>
                  <a:gd name="connsiteY8-288" fmla="*/ 206141 h 570068"/>
                  <a:gd name="connsiteX9-289" fmla="*/ 276925 w 578501"/>
                  <a:gd name="connsiteY9-290" fmla="*/ 250705 h 570068"/>
                  <a:gd name="connsiteX10-291" fmla="*/ 286473 w 578501"/>
                  <a:gd name="connsiteY10-292" fmla="*/ 273755 h 570068"/>
                  <a:gd name="connsiteX11-293" fmla="*/ 24443 w 578501"/>
                  <a:gd name="connsiteY11-294" fmla="*/ 540544 h 570068"/>
                  <a:gd name="connsiteX12-295" fmla="*/ 15732 w 578501"/>
                  <a:gd name="connsiteY12-296" fmla="*/ 534195 h 570068"/>
                  <a:gd name="connsiteX13-297" fmla="*/ 145114 w 578501"/>
                  <a:gd name="connsiteY13-298" fmla="*/ 206375 h 570068"/>
                  <a:gd name="connsiteX14-299" fmla="*/ 441976 w 578501"/>
                  <a:gd name="connsiteY14-300" fmla="*/ 0 h 570068"/>
                  <a:gd name="connsiteX0-301" fmla="*/ 441976 w 578501"/>
                  <a:gd name="connsiteY0-302" fmla="*/ 0 h 568423"/>
                  <a:gd name="connsiteX1-303" fmla="*/ 578501 w 578501"/>
                  <a:gd name="connsiteY1-304" fmla="*/ 127000 h 568423"/>
                  <a:gd name="connsiteX2-305" fmla="*/ 356251 w 578501"/>
                  <a:gd name="connsiteY2-306" fmla="*/ 434975 h 568423"/>
                  <a:gd name="connsiteX3-307" fmla="*/ 33850 w 578501"/>
                  <a:gd name="connsiteY3-308" fmla="*/ 548319 h 568423"/>
                  <a:gd name="connsiteX4-309" fmla="*/ 28294 w 578501"/>
                  <a:gd name="connsiteY4-310" fmla="*/ 543097 h 568423"/>
                  <a:gd name="connsiteX5-311" fmla="*/ 300017 w 578501"/>
                  <a:gd name="connsiteY5-312" fmla="*/ 286375 h 568423"/>
                  <a:gd name="connsiteX6-313" fmla="*/ 321489 w 578501"/>
                  <a:gd name="connsiteY6-314" fmla="*/ 295269 h 568423"/>
                  <a:gd name="connsiteX7-315" fmla="*/ 366053 w 578501"/>
                  <a:gd name="connsiteY7-316" fmla="*/ 250705 h 568423"/>
                  <a:gd name="connsiteX8-317" fmla="*/ 321489 w 578501"/>
                  <a:gd name="connsiteY8-318" fmla="*/ 206141 h 568423"/>
                  <a:gd name="connsiteX9-319" fmla="*/ 276925 w 578501"/>
                  <a:gd name="connsiteY9-320" fmla="*/ 250705 h 568423"/>
                  <a:gd name="connsiteX10-321" fmla="*/ 286473 w 578501"/>
                  <a:gd name="connsiteY10-322" fmla="*/ 273755 h 568423"/>
                  <a:gd name="connsiteX11-323" fmla="*/ 24443 w 578501"/>
                  <a:gd name="connsiteY11-324" fmla="*/ 540544 h 568423"/>
                  <a:gd name="connsiteX12-325" fmla="*/ 15732 w 578501"/>
                  <a:gd name="connsiteY12-326" fmla="*/ 534195 h 568423"/>
                  <a:gd name="connsiteX13-327" fmla="*/ 145114 w 578501"/>
                  <a:gd name="connsiteY13-328" fmla="*/ 206375 h 568423"/>
                  <a:gd name="connsiteX14-329" fmla="*/ 441976 w 578501"/>
                  <a:gd name="connsiteY14-330" fmla="*/ 0 h 568423"/>
                  <a:gd name="connsiteX0-331" fmla="*/ 441976 w 578501"/>
                  <a:gd name="connsiteY0-332" fmla="*/ 0 h 562593"/>
                  <a:gd name="connsiteX1-333" fmla="*/ 578501 w 578501"/>
                  <a:gd name="connsiteY1-334" fmla="*/ 127000 h 562593"/>
                  <a:gd name="connsiteX2-335" fmla="*/ 356251 w 578501"/>
                  <a:gd name="connsiteY2-336" fmla="*/ 434975 h 562593"/>
                  <a:gd name="connsiteX3-337" fmla="*/ 33850 w 578501"/>
                  <a:gd name="connsiteY3-338" fmla="*/ 548319 h 562593"/>
                  <a:gd name="connsiteX4-339" fmla="*/ 28294 w 578501"/>
                  <a:gd name="connsiteY4-340" fmla="*/ 543097 h 562593"/>
                  <a:gd name="connsiteX5-341" fmla="*/ 300017 w 578501"/>
                  <a:gd name="connsiteY5-342" fmla="*/ 286375 h 562593"/>
                  <a:gd name="connsiteX6-343" fmla="*/ 321489 w 578501"/>
                  <a:gd name="connsiteY6-344" fmla="*/ 295269 h 562593"/>
                  <a:gd name="connsiteX7-345" fmla="*/ 366053 w 578501"/>
                  <a:gd name="connsiteY7-346" fmla="*/ 250705 h 562593"/>
                  <a:gd name="connsiteX8-347" fmla="*/ 321489 w 578501"/>
                  <a:gd name="connsiteY8-348" fmla="*/ 206141 h 562593"/>
                  <a:gd name="connsiteX9-349" fmla="*/ 276925 w 578501"/>
                  <a:gd name="connsiteY9-350" fmla="*/ 250705 h 562593"/>
                  <a:gd name="connsiteX10-351" fmla="*/ 286473 w 578501"/>
                  <a:gd name="connsiteY10-352" fmla="*/ 273755 h 562593"/>
                  <a:gd name="connsiteX11-353" fmla="*/ 24443 w 578501"/>
                  <a:gd name="connsiteY11-354" fmla="*/ 540544 h 562593"/>
                  <a:gd name="connsiteX12-355" fmla="*/ 15732 w 578501"/>
                  <a:gd name="connsiteY12-356" fmla="*/ 534195 h 562593"/>
                  <a:gd name="connsiteX13-357" fmla="*/ 145114 w 578501"/>
                  <a:gd name="connsiteY13-358" fmla="*/ 206375 h 562593"/>
                  <a:gd name="connsiteX14-359" fmla="*/ 441976 w 578501"/>
                  <a:gd name="connsiteY14-360" fmla="*/ 0 h 562593"/>
                  <a:gd name="connsiteX0-361" fmla="*/ 440405 w 576930"/>
                  <a:gd name="connsiteY0-362" fmla="*/ 0 h 562593"/>
                  <a:gd name="connsiteX1-363" fmla="*/ 576930 w 576930"/>
                  <a:gd name="connsiteY1-364" fmla="*/ 127000 h 562593"/>
                  <a:gd name="connsiteX2-365" fmla="*/ 354680 w 576930"/>
                  <a:gd name="connsiteY2-366" fmla="*/ 434975 h 562593"/>
                  <a:gd name="connsiteX3-367" fmla="*/ 32279 w 576930"/>
                  <a:gd name="connsiteY3-368" fmla="*/ 548319 h 562593"/>
                  <a:gd name="connsiteX4-369" fmla="*/ 26723 w 576930"/>
                  <a:gd name="connsiteY4-370" fmla="*/ 543097 h 562593"/>
                  <a:gd name="connsiteX5-371" fmla="*/ 298446 w 576930"/>
                  <a:gd name="connsiteY5-372" fmla="*/ 286375 h 562593"/>
                  <a:gd name="connsiteX6-373" fmla="*/ 319918 w 576930"/>
                  <a:gd name="connsiteY6-374" fmla="*/ 295269 h 562593"/>
                  <a:gd name="connsiteX7-375" fmla="*/ 364482 w 576930"/>
                  <a:gd name="connsiteY7-376" fmla="*/ 250705 h 562593"/>
                  <a:gd name="connsiteX8-377" fmla="*/ 319918 w 576930"/>
                  <a:gd name="connsiteY8-378" fmla="*/ 206141 h 562593"/>
                  <a:gd name="connsiteX9-379" fmla="*/ 275354 w 576930"/>
                  <a:gd name="connsiteY9-380" fmla="*/ 250705 h 562593"/>
                  <a:gd name="connsiteX10-381" fmla="*/ 284902 w 576930"/>
                  <a:gd name="connsiteY10-382" fmla="*/ 273755 h 562593"/>
                  <a:gd name="connsiteX11-383" fmla="*/ 22872 w 576930"/>
                  <a:gd name="connsiteY11-384" fmla="*/ 540544 h 562593"/>
                  <a:gd name="connsiteX12-385" fmla="*/ 14161 w 576930"/>
                  <a:gd name="connsiteY12-386" fmla="*/ 534195 h 562593"/>
                  <a:gd name="connsiteX13-387" fmla="*/ 143543 w 576930"/>
                  <a:gd name="connsiteY13-388" fmla="*/ 206375 h 562593"/>
                  <a:gd name="connsiteX14-389" fmla="*/ 440405 w 576930"/>
                  <a:gd name="connsiteY14-390" fmla="*/ 0 h 562593"/>
                  <a:gd name="connsiteX0-391" fmla="*/ 438157 w 574682"/>
                  <a:gd name="connsiteY0-392" fmla="*/ 0 h 562593"/>
                  <a:gd name="connsiteX1-393" fmla="*/ 574682 w 574682"/>
                  <a:gd name="connsiteY1-394" fmla="*/ 127000 h 562593"/>
                  <a:gd name="connsiteX2-395" fmla="*/ 352432 w 574682"/>
                  <a:gd name="connsiteY2-396" fmla="*/ 434975 h 562593"/>
                  <a:gd name="connsiteX3-397" fmla="*/ 30031 w 574682"/>
                  <a:gd name="connsiteY3-398" fmla="*/ 548319 h 562593"/>
                  <a:gd name="connsiteX4-399" fmla="*/ 24475 w 574682"/>
                  <a:gd name="connsiteY4-400" fmla="*/ 543097 h 562593"/>
                  <a:gd name="connsiteX5-401" fmla="*/ 296198 w 574682"/>
                  <a:gd name="connsiteY5-402" fmla="*/ 286375 h 562593"/>
                  <a:gd name="connsiteX6-403" fmla="*/ 317670 w 574682"/>
                  <a:gd name="connsiteY6-404" fmla="*/ 295269 h 562593"/>
                  <a:gd name="connsiteX7-405" fmla="*/ 362234 w 574682"/>
                  <a:gd name="connsiteY7-406" fmla="*/ 250705 h 562593"/>
                  <a:gd name="connsiteX8-407" fmla="*/ 317670 w 574682"/>
                  <a:gd name="connsiteY8-408" fmla="*/ 206141 h 562593"/>
                  <a:gd name="connsiteX9-409" fmla="*/ 273106 w 574682"/>
                  <a:gd name="connsiteY9-410" fmla="*/ 250705 h 562593"/>
                  <a:gd name="connsiteX10-411" fmla="*/ 282654 w 574682"/>
                  <a:gd name="connsiteY10-412" fmla="*/ 273755 h 562593"/>
                  <a:gd name="connsiteX11-413" fmla="*/ 20624 w 574682"/>
                  <a:gd name="connsiteY11-414" fmla="*/ 540544 h 562593"/>
                  <a:gd name="connsiteX12-415" fmla="*/ 11913 w 574682"/>
                  <a:gd name="connsiteY12-416" fmla="*/ 534195 h 562593"/>
                  <a:gd name="connsiteX13-417" fmla="*/ 141295 w 574682"/>
                  <a:gd name="connsiteY13-418" fmla="*/ 206375 h 562593"/>
                  <a:gd name="connsiteX14-419" fmla="*/ 438157 w 574682"/>
                  <a:gd name="connsiteY14-420" fmla="*/ 0 h 562593"/>
                  <a:gd name="connsiteX0-421" fmla="*/ 438157 w 574682"/>
                  <a:gd name="connsiteY0-422" fmla="*/ 0 h 560751"/>
                  <a:gd name="connsiteX1-423" fmla="*/ 574682 w 574682"/>
                  <a:gd name="connsiteY1-424" fmla="*/ 127000 h 560751"/>
                  <a:gd name="connsiteX2-425" fmla="*/ 352432 w 574682"/>
                  <a:gd name="connsiteY2-426" fmla="*/ 434975 h 560751"/>
                  <a:gd name="connsiteX3-427" fmla="*/ 30031 w 574682"/>
                  <a:gd name="connsiteY3-428" fmla="*/ 548319 h 560751"/>
                  <a:gd name="connsiteX4-429" fmla="*/ 24475 w 574682"/>
                  <a:gd name="connsiteY4-430" fmla="*/ 543097 h 560751"/>
                  <a:gd name="connsiteX5-431" fmla="*/ 296198 w 574682"/>
                  <a:gd name="connsiteY5-432" fmla="*/ 286375 h 560751"/>
                  <a:gd name="connsiteX6-433" fmla="*/ 317670 w 574682"/>
                  <a:gd name="connsiteY6-434" fmla="*/ 295269 h 560751"/>
                  <a:gd name="connsiteX7-435" fmla="*/ 362234 w 574682"/>
                  <a:gd name="connsiteY7-436" fmla="*/ 250705 h 560751"/>
                  <a:gd name="connsiteX8-437" fmla="*/ 317670 w 574682"/>
                  <a:gd name="connsiteY8-438" fmla="*/ 206141 h 560751"/>
                  <a:gd name="connsiteX9-439" fmla="*/ 273106 w 574682"/>
                  <a:gd name="connsiteY9-440" fmla="*/ 250705 h 560751"/>
                  <a:gd name="connsiteX10-441" fmla="*/ 282654 w 574682"/>
                  <a:gd name="connsiteY10-442" fmla="*/ 273755 h 560751"/>
                  <a:gd name="connsiteX11-443" fmla="*/ 20624 w 574682"/>
                  <a:gd name="connsiteY11-444" fmla="*/ 540544 h 560751"/>
                  <a:gd name="connsiteX12-445" fmla="*/ 11913 w 574682"/>
                  <a:gd name="connsiteY12-446" fmla="*/ 534195 h 560751"/>
                  <a:gd name="connsiteX13-447" fmla="*/ 141295 w 574682"/>
                  <a:gd name="connsiteY13-448" fmla="*/ 206375 h 560751"/>
                  <a:gd name="connsiteX14-449" fmla="*/ 438157 w 574682"/>
                  <a:gd name="connsiteY14-450" fmla="*/ 0 h 560751"/>
                  <a:gd name="connsiteX0-451" fmla="*/ 436191 w 572716"/>
                  <a:gd name="connsiteY0-452" fmla="*/ 0 h 560751"/>
                  <a:gd name="connsiteX1-453" fmla="*/ 572716 w 572716"/>
                  <a:gd name="connsiteY1-454" fmla="*/ 127000 h 560751"/>
                  <a:gd name="connsiteX2-455" fmla="*/ 350466 w 572716"/>
                  <a:gd name="connsiteY2-456" fmla="*/ 434975 h 560751"/>
                  <a:gd name="connsiteX3-457" fmla="*/ 28065 w 572716"/>
                  <a:gd name="connsiteY3-458" fmla="*/ 548319 h 560751"/>
                  <a:gd name="connsiteX4-459" fmla="*/ 22509 w 572716"/>
                  <a:gd name="connsiteY4-460" fmla="*/ 543097 h 560751"/>
                  <a:gd name="connsiteX5-461" fmla="*/ 294232 w 572716"/>
                  <a:gd name="connsiteY5-462" fmla="*/ 286375 h 560751"/>
                  <a:gd name="connsiteX6-463" fmla="*/ 315704 w 572716"/>
                  <a:gd name="connsiteY6-464" fmla="*/ 295269 h 560751"/>
                  <a:gd name="connsiteX7-465" fmla="*/ 360268 w 572716"/>
                  <a:gd name="connsiteY7-466" fmla="*/ 250705 h 560751"/>
                  <a:gd name="connsiteX8-467" fmla="*/ 315704 w 572716"/>
                  <a:gd name="connsiteY8-468" fmla="*/ 206141 h 560751"/>
                  <a:gd name="connsiteX9-469" fmla="*/ 271140 w 572716"/>
                  <a:gd name="connsiteY9-470" fmla="*/ 250705 h 560751"/>
                  <a:gd name="connsiteX10-471" fmla="*/ 280688 w 572716"/>
                  <a:gd name="connsiteY10-472" fmla="*/ 273755 h 560751"/>
                  <a:gd name="connsiteX11-473" fmla="*/ 18658 w 572716"/>
                  <a:gd name="connsiteY11-474" fmla="*/ 540544 h 560751"/>
                  <a:gd name="connsiteX12-475" fmla="*/ 9947 w 572716"/>
                  <a:gd name="connsiteY12-476" fmla="*/ 534195 h 560751"/>
                  <a:gd name="connsiteX13-477" fmla="*/ 139329 w 572716"/>
                  <a:gd name="connsiteY13-478" fmla="*/ 206375 h 560751"/>
                  <a:gd name="connsiteX14-479" fmla="*/ 436191 w 572716"/>
                  <a:gd name="connsiteY14-480" fmla="*/ 0 h 560751"/>
                  <a:gd name="connsiteX0-481" fmla="*/ 436368 w 572893"/>
                  <a:gd name="connsiteY0-482" fmla="*/ 0 h 560751"/>
                  <a:gd name="connsiteX1-483" fmla="*/ 572893 w 572893"/>
                  <a:gd name="connsiteY1-484" fmla="*/ 127000 h 560751"/>
                  <a:gd name="connsiteX2-485" fmla="*/ 350643 w 572893"/>
                  <a:gd name="connsiteY2-486" fmla="*/ 434975 h 560751"/>
                  <a:gd name="connsiteX3-487" fmla="*/ 28242 w 572893"/>
                  <a:gd name="connsiteY3-488" fmla="*/ 548319 h 560751"/>
                  <a:gd name="connsiteX4-489" fmla="*/ 22686 w 572893"/>
                  <a:gd name="connsiteY4-490" fmla="*/ 543097 h 560751"/>
                  <a:gd name="connsiteX5-491" fmla="*/ 294409 w 572893"/>
                  <a:gd name="connsiteY5-492" fmla="*/ 286375 h 560751"/>
                  <a:gd name="connsiteX6-493" fmla="*/ 315881 w 572893"/>
                  <a:gd name="connsiteY6-494" fmla="*/ 295269 h 560751"/>
                  <a:gd name="connsiteX7-495" fmla="*/ 360445 w 572893"/>
                  <a:gd name="connsiteY7-496" fmla="*/ 250705 h 560751"/>
                  <a:gd name="connsiteX8-497" fmla="*/ 315881 w 572893"/>
                  <a:gd name="connsiteY8-498" fmla="*/ 206141 h 560751"/>
                  <a:gd name="connsiteX9-499" fmla="*/ 271317 w 572893"/>
                  <a:gd name="connsiteY9-500" fmla="*/ 250705 h 560751"/>
                  <a:gd name="connsiteX10-501" fmla="*/ 280865 w 572893"/>
                  <a:gd name="connsiteY10-502" fmla="*/ 273755 h 560751"/>
                  <a:gd name="connsiteX11-503" fmla="*/ 18202 w 572893"/>
                  <a:gd name="connsiteY11-504" fmla="*/ 541177 h 560751"/>
                  <a:gd name="connsiteX12-505" fmla="*/ 10124 w 572893"/>
                  <a:gd name="connsiteY12-506" fmla="*/ 534195 h 560751"/>
                  <a:gd name="connsiteX13-507" fmla="*/ 139506 w 572893"/>
                  <a:gd name="connsiteY13-508" fmla="*/ 206375 h 560751"/>
                  <a:gd name="connsiteX14-509" fmla="*/ 436368 w 572893"/>
                  <a:gd name="connsiteY14-510" fmla="*/ 0 h 560751"/>
                  <a:gd name="connsiteX0-511" fmla="*/ 436368 w 572893"/>
                  <a:gd name="connsiteY0-512" fmla="*/ 0 h 560751"/>
                  <a:gd name="connsiteX1-513" fmla="*/ 572893 w 572893"/>
                  <a:gd name="connsiteY1-514" fmla="*/ 127000 h 560751"/>
                  <a:gd name="connsiteX2-515" fmla="*/ 350643 w 572893"/>
                  <a:gd name="connsiteY2-516" fmla="*/ 434975 h 560751"/>
                  <a:gd name="connsiteX3-517" fmla="*/ 28242 w 572893"/>
                  <a:gd name="connsiteY3-518" fmla="*/ 548319 h 560751"/>
                  <a:gd name="connsiteX4-519" fmla="*/ 19522 w 572893"/>
                  <a:gd name="connsiteY4-520" fmla="*/ 543097 h 560751"/>
                  <a:gd name="connsiteX5-521" fmla="*/ 294409 w 572893"/>
                  <a:gd name="connsiteY5-522" fmla="*/ 286375 h 560751"/>
                  <a:gd name="connsiteX6-523" fmla="*/ 315881 w 572893"/>
                  <a:gd name="connsiteY6-524" fmla="*/ 295269 h 560751"/>
                  <a:gd name="connsiteX7-525" fmla="*/ 360445 w 572893"/>
                  <a:gd name="connsiteY7-526" fmla="*/ 250705 h 560751"/>
                  <a:gd name="connsiteX8-527" fmla="*/ 315881 w 572893"/>
                  <a:gd name="connsiteY8-528" fmla="*/ 206141 h 560751"/>
                  <a:gd name="connsiteX9-529" fmla="*/ 271317 w 572893"/>
                  <a:gd name="connsiteY9-530" fmla="*/ 250705 h 560751"/>
                  <a:gd name="connsiteX10-531" fmla="*/ 280865 w 572893"/>
                  <a:gd name="connsiteY10-532" fmla="*/ 273755 h 560751"/>
                  <a:gd name="connsiteX11-533" fmla="*/ 18202 w 572893"/>
                  <a:gd name="connsiteY11-534" fmla="*/ 541177 h 560751"/>
                  <a:gd name="connsiteX12-535" fmla="*/ 10124 w 572893"/>
                  <a:gd name="connsiteY12-536" fmla="*/ 534195 h 560751"/>
                  <a:gd name="connsiteX13-537" fmla="*/ 139506 w 572893"/>
                  <a:gd name="connsiteY13-538" fmla="*/ 206375 h 560751"/>
                  <a:gd name="connsiteX14-539" fmla="*/ 436368 w 572893"/>
                  <a:gd name="connsiteY14-540" fmla="*/ 0 h 560751"/>
                  <a:gd name="connsiteX0-541" fmla="*/ 436368 w 572893"/>
                  <a:gd name="connsiteY0-542" fmla="*/ 0 h 560751"/>
                  <a:gd name="connsiteX1-543" fmla="*/ 572893 w 572893"/>
                  <a:gd name="connsiteY1-544" fmla="*/ 127000 h 560751"/>
                  <a:gd name="connsiteX2-545" fmla="*/ 350643 w 572893"/>
                  <a:gd name="connsiteY2-546" fmla="*/ 434975 h 560751"/>
                  <a:gd name="connsiteX3-547" fmla="*/ 28242 w 572893"/>
                  <a:gd name="connsiteY3-548" fmla="*/ 548319 h 560751"/>
                  <a:gd name="connsiteX4-549" fmla="*/ 19522 w 572893"/>
                  <a:gd name="connsiteY4-550" fmla="*/ 543097 h 560751"/>
                  <a:gd name="connsiteX5-551" fmla="*/ 294409 w 572893"/>
                  <a:gd name="connsiteY5-552" fmla="*/ 286375 h 560751"/>
                  <a:gd name="connsiteX6-553" fmla="*/ 315881 w 572893"/>
                  <a:gd name="connsiteY6-554" fmla="*/ 295269 h 560751"/>
                  <a:gd name="connsiteX7-555" fmla="*/ 360445 w 572893"/>
                  <a:gd name="connsiteY7-556" fmla="*/ 250705 h 560751"/>
                  <a:gd name="connsiteX8-557" fmla="*/ 315881 w 572893"/>
                  <a:gd name="connsiteY8-558" fmla="*/ 206141 h 560751"/>
                  <a:gd name="connsiteX9-559" fmla="*/ 271317 w 572893"/>
                  <a:gd name="connsiteY9-560" fmla="*/ 250705 h 560751"/>
                  <a:gd name="connsiteX10-561" fmla="*/ 280865 w 572893"/>
                  <a:gd name="connsiteY10-562" fmla="*/ 273755 h 560751"/>
                  <a:gd name="connsiteX11-563" fmla="*/ 18202 w 572893"/>
                  <a:gd name="connsiteY11-564" fmla="*/ 541177 h 560751"/>
                  <a:gd name="connsiteX12-565" fmla="*/ 10124 w 572893"/>
                  <a:gd name="connsiteY12-566" fmla="*/ 534195 h 560751"/>
                  <a:gd name="connsiteX13-567" fmla="*/ 139506 w 572893"/>
                  <a:gd name="connsiteY13-568" fmla="*/ 206375 h 560751"/>
                  <a:gd name="connsiteX14-569" fmla="*/ 436368 w 572893"/>
                  <a:gd name="connsiteY14-570" fmla="*/ 0 h 560751"/>
                  <a:gd name="connsiteX0-571" fmla="*/ 436368 w 572893"/>
                  <a:gd name="connsiteY0-572" fmla="*/ 0 h 560751"/>
                  <a:gd name="connsiteX1-573" fmla="*/ 572893 w 572893"/>
                  <a:gd name="connsiteY1-574" fmla="*/ 127000 h 560751"/>
                  <a:gd name="connsiteX2-575" fmla="*/ 350643 w 572893"/>
                  <a:gd name="connsiteY2-576" fmla="*/ 434975 h 560751"/>
                  <a:gd name="connsiteX3-577" fmla="*/ 28242 w 572893"/>
                  <a:gd name="connsiteY3-578" fmla="*/ 548319 h 560751"/>
                  <a:gd name="connsiteX4-579" fmla="*/ 19522 w 572893"/>
                  <a:gd name="connsiteY4-580" fmla="*/ 543097 h 560751"/>
                  <a:gd name="connsiteX5-581" fmla="*/ 294409 w 572893"/>
                  <a:gd name="connsiteY5-582" fmla="*/ 286375 h 560751"/>
                  <a:gd name="connsiteX6-583" fmla="*/ 315881 w 572893"/>
                  <a:gd name="connsiteY6-584" fmla="*/ 295269 h 560751"/>
                  <a:gd name="connsiteX7-585" fmla="*/ 360445 w 572893"/>
                  <a:gd name="connsiteY7-586" fmla="*/ 250705 h 560751"/>
                  <a:gd name="connsiteX8-587" fmla="*/ 315881 w 572893"/>
                  <a:gd name="connsiteY8-588" fmla="*/ 206141 h 560751"/>
                  <a:gd name="connsiteX9-589" fmla="*/ 271317 w 572893"/>
                  <a:gd name="connsiteY9-590" fmla="*/ 250705 h 560751"/>
                  <a:gd name="connsiteX10-591" fmla="*/ 280865 w 572893"/>
                  <a:gd name="connsiteY10-592" fmla="*/ 273755 h 560751"/>
                  <a:gd name="connsiteX11-593" fmla="*/ 18202 w 572893"/>
                  <a:gd name="connsiteY11-594" fmla="*/ 541177 h 560751"/>
                  <a:gd name="connsiteX12-595" fmla="*/ 10124 w 572893"/>
                  <a:gd name="connsiteY12-596" fmla="*/ 534195 h 560751"/>
                  <a:gd name="connsiteX13-597" fmla="*/ 139506 w 572893"/>
                  <a:gd name="connsiteY13-598" fmla="*/ 206375 h 560751"/>
                  <a:gd name="connsiteX14-599" fmla="*/ 436368 w 572893"/>
                  <a:gd name="connsiteY14-600" fmla="*/ 0 h 560751"/>
                  <a:gd name="connsiteX0-601" fmla="*/ 438415 w 574940"/>
                  <a:gd name="connsiteY0-602" fmla="*/ 0 h 560751"/>
                  <a:gd name="connsiteX1-603" fmla="*/ 574940 w 574940"/>
                  <a:gd name="connsiteY1-604" fmla="*/ 127000 h 560751"/>
                  <a:gd name="connsiteX2-605" fmla="*/ 352690 w 574940"/>
                  <a:gd name="connsiteY2-606" fmla="*/ 434975 h 560751"/>
                  <a:gd name="connsiteX3-607" fmla="*/ 30289 w 574940"/>
                  <a:gd name="connsiteY3-608" fmla="*/ 548319 h 560751"/>
                  <a:gd name="connsiteX4-609" fmla="*/ 21569 w 574940"/>
                  <a:gd name="connsiteY4-610" fmla="*/ 543097 h 560751"/>
                  <a:gd name="connsiteX5-611" fmla="*/ 296456 w 574940"/>
                  <a:gd name="connsiteY5-612" fmla="*/ 286375 h 560751"/>
                  <a:gd name="connsiteX6-613" fmla="*/ 317928 w 574940"/>
                  <a:gd name="connsiteY6-614" fmla="*/ 295269 h 560751"/>
                  <a:gd name="connsiteX7-615" fmla="*/ 362492 w 574940"/>
                  <a:gd name="connsiteY7-616" fmla="*/ 250705 h 560751"/>
                  <a:gd name="connsiteX8-617" fmla="*/ 317928 w 574940"/>
                  <a:gd name="connsiteY8-618" fmla="*/ 206141 h 560751"/>
                  <a:gd name="connsiteX9-619" fmla="*/ 273364 w 574940"/>
                  <a:gd name="connsiteY9-620" fmla="*/ 250705 h 560751"/>
                  <a:gd name="connsiteX10-621" fmla="*/ 282912 w 574940"/>
                  <a:gd name="connsiteY10-622" fmla="*/ 273755 h 560751"/>
                  <a:gd name="connsiteX11-623" fmla="*/ 20249 w 574940"/>
                  <a:gd name="connsiteY11-624" fmla="*/ 541177 h 560751"/>
                  <a:gd name="connsiteX12-625" fmla="*/ 12171 w 574940"/>
                  <a:gd name="connsiteY12-626" fmla="*/ 534195 h 560751"/>
                  <a:gd name="connsiteX13-627" fmla="*/ 141553 w 574940"/>
                  <a:gd name="connsiteY13-628" fmla="*/ 206375 h 560751"/>
                  <a:gd name="connsiteX14-629" fmla="*/ 438415 w 574940"/>
                  <a:gd name="connsiteY14-630" fmla="*/ 0 h 560751"/>
                  <a:gd name="connsiteX0-631" fmla="*/ 438415 w 574940"/>
                  <a:gd name="connsiteY0-632" fmla="*/ 0 h 561828"/>
                  <a:gd name="connsiteX1-633" fmla="*/ 574940 w 574940"/>
                  <a:gd name="connsiteY1-634" fmla="*/ 127000 h 561828"/>
                  <a:gd name="connsiteX2-635" fmla="*/ 352690 w 574940"/>
                  <a:gd name="connsiteY2-636" fmla="*/ 434975 h 561828"/>
                  <a:gd name="connsiteX3-637" fmla="*/ 30289 w 574940"/>
                  <a:gd name="connsiteY3-638" fmla="*/ 548319 h 561828"/>
                  <a:gd name="connsiteX4-639" fmla="*/ 21569 w 574940"/>
                  <a:gd name="connsiteY4-640" fmla="*/ 543097 h 561828"/>
                  <a:gd name="connsiteX5-641" fmla="*/ 296456 w 574940"/>
                  <a:gd name="connsiteY5-642" fmla="*/ 286375 h 561828"/>
                  <a:gd name="connsiteX6-643" fmla="*/ 317928 w 574940"/>
                  <a:gd name="connsiteY6-644" fmla="*/ 295269 h 561828"/>
                  <a:gd name="connsiteX7-645" fmla="*/ 362492 w 574940"/>
                  <a:gd name="connsiteY7-646" fmla="*/ 250705 h 561828"/>
                  <a:gd name="connsiteX8-647" fmla="*/ 317928 w 574940"/>
                  <a:gd name="connsiteY8-648" fmla="*/ 206141 h 561828"/>
                  <a:gd name="connsiteX9-649" fmla="*/ 273364 w 574940"/>
                  <a:gd name="connsiteY9-650" fmla="*/ 250705 h 561828"/>
                  <a:gd name="connsiteX10-651" fmla="*/ 282912 w 574940"/>
                  <a:gd name="connsiteY10-652" fmla="*/ 273755 h 561828"/>
                  <a:gd name="connsiteX11-653" fmla="*/ 20249 w 574940"/>
                  <a:gd name="connsiteY11-654" fmla="*/ 541177 h 561828"/>
                  <a:gd name="connsiteX12-655" fmla="*/ 12171 w 574940"/>
                  <a:gd name="connsiteY12-656" fmla="*/ 534195 h 561828"/>
                  <a:gd name="connsiteX13-657" fmla="*/ 141553 w 574940"/>
                  <a:gd name="connsiteY13-658" fmla="*/ 206375 h 561828"/>
                  <a:gd name="connsiteX14-659" fmla="*/ 438415 w 574940"/>
                  <a:gd name="connsiteY14-660" fmla="*/ 0 h 5618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</a:cxnLst>
                <a:rect l="l" t="t" r="r" b="b"/>
                <a:pathLst>
                  <a:path w="574940" h="561828">
                    <a:moveTo>
                      <a:pt x="438415" y="0"/>
                    </a:moveTo>
                    <a:cubicBezTo>
                      <a:pt x="507736" y="32808"/>
                      <a:pt x="541338" y="65617"/>
                      <a:pt x="574940" y="127000"/>
                    </a:cubicBezTo>
                    <a:cubicBezTo>
                      <a:pt x="484189" y="186796"/>
                      <a:pt x="412486" y="294217"/>
                      <a:pt x="352690" y="434975"/>
                    </a:cubicBezTo>
                    <a:cubicBezTo>
                      <a:pt x="289454" y="403887"/>
                      <a:pt x="75268" y="487201"/>
                      <a:pt x="30289" y="548319"/>
                    </a:cubicBezTo>
                    <a:cubicBezTo>
                      <a:pt x="30704" y="567243"/>
                      <a:pt x="-5475" y="566984"/>
                      <a:pt x="21569" y="543097"/>
                    </a:cubicBezTo>
                    <a:lnTo>
                      <a:pt x="296456" y="286375"/>
                    </a:lnTo>
                    <a:lnTo>
                      <a:pt x="317928" y="295269"/>
                    </a:lnTo>
                    <a:cubicBezTo>
                      <a:pt x="342540" y="295269"/>
                      <a:pt x="362492" y="275317"/>
                      <a:pt x="362492" y="250705"/>
                    </a:cubicBezTo>
                    <a:cubicBezTo>
                      <a:pt x="362492" y="226093"/>
                      <a:pt x="342540" y="206141"/>
                      <a:pt x="317928" y="206141"/>
                    </a:cubicBezTo>
                    <a:cubicBezTo>
                      <a:pt x="293316" y="206141"/>
                      <a:pt x="273364" y="226093"/>
                      <a:pt x="273364" y="250705"/>
                    </a:cubicBezTo>
                    <a:cubicBezTo>
                      <a:pt x="273364" y="259758"/>
                      <a:pt x="276064" y="268181"/>
                      <a:pt x="282912" y="273755"/>
                    </a:cubicBezTo>
                    <a:lnTo>
                      <a:pt x="20249" y="541177"/>
                    </a:lnTo>
                    <a:cubicBezTo>
                      <a:pt x="-860" y="566531"/>
                      <a:pt x="-8502" y="536483"/>
                      <a:pt x="12171" y="534195"/>
                    </a:cubicBezTo>
                    <a:cubicBezTo>
                      <a:pt x="118005" y="433653"/>
                      <a:pt x="130969" y="316442"/>
                      <a:pt x="141553" y="206375"/>
                    </a:cubicBezTo>
                    <a:cubicBezTo>
                      <a:pt x="246064" y="174095"/>
                      <a:pt x="367242" y="94191"/>
                      <a:pt x="43841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33CCCC"/>
                  </a:gs>
                  <a:gs pos="40000">
                    <a:srgbClr val="3399FF"/>
                  </a:gs>
                  <a:gs pos="77000">
                    <a:srgbClr val="9966FF"/>
                  </a:gs>
                </a:gsLst>
                <a:lin ang="2700000" scaled="0"/>
              </a:gra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8" name="任意多边形: 形状 6"/>
              <p:cNvSpPr/>
              <p:nvPr/>
            </p:nvSpPr>
            <p:spPr>
              <a:xfrm>
                <a:off x="4248507" y="1758440"/>
                <a:ext cx="130969" cy="114300"/>
              </a:xfrm>
              <a:custGeom>
                <a:avLst/>
                <a:gdLst>
                  <a:gd name="connsiteX0" fmla="*/ 0 w 130969"/>
                  <a:gd name="connsiteY0" fmla="*/ 0 h 114300"/>
                  <a:gd name="connsiteX1" fmla="*/ 130969 w 130969"/>
                  <a:gd name="connsiteY1" fmla="*/ 114300 h 114300"/>
                  <a:gd name="connsiteX0-1" fmla="*/ 0 w 130969"/>
                  <a:gd name="connsiteY0-2" fmla="*/ 0 h 114300"/>
                  <a:gd name="connsiteX1-3" fmla="*/ 130969 w 130969"/>
                  <a:gd name="connsiteY1-4" fmla="*/ 114300 h 114300"/>
                  <a:gd name="connsiteX0-5" fmla="*/ 0 w 130969"/>
                  <a:gd name="connsiteY0-6" fmla="*/ 0 h 114300"/>
                  <a:gd name="connsiteX1-7" fmla="*/ 130969 w 130969"/>
                  <a:gd name="connsiteY1-8" fmla="*/ 114300 h 114300"/>
                  <a:gd name="connsiteX0-9" fmla="*/ 0 w 130969"/>
                  <a:gd name="connsiteY0-10" fmla="*/ 0 h 114300"/>
                  <a:gd name="connsiteX1-11" fmla="*/ 130969 w 130969"/>
                  <a:gd name="connsiteY1-12" fmla="*/ 114300 h 114300"/>
                  <a:gd name="connsiteX0-13" fmla="*/ 0 w 130969"/>
                  <a:gd name="connsiteY0-14" fmla="*/ 0 h 114300"/>
                  <a:gd name="connsiteX1-15" fmla="*/ 130969 w 130969"/>
                  <a:gd name="connsiteY1-16" fmla="*/ 114300 h 114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0969" h="114300">
                    <a:moveTo>
                      <a:pt x="0" y="0"/>
                    </a:moveTo>
                    <a:cubicBezTo>
                      <a:pt x="74612" y="28575"/>
                      <a:pt x="101600" y="64295"/>
                      <a:pt x="130969" y="114300"/>
                    </a:cubicBezTo>
                  </a:path>
                </a:pathLst>
              </a:custGeom>
              <a:gradFill>
                <a:gsLst>
                  <a:gs pos="0">
                    <a:srgbClr val="33CCCC"/>
                  </a:gs>
                  <a:gs pos="40000">
                    <a:srgbClr val="3399FF"/>
                  </a:gs>
                  <a:gs pos="76000">
                    <a:srgbClr val="33CCCC"/>
                  </a:gs>
                </a:gsLst>
                <a:lin ang="0" scaled="0"/>
              </a:gradFill>
              <a:ln w="6350" cap="rnd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16" name="椭圆 15"/>
            <p:cNvSpPr>
              <a:spLocks noChangeAspect="1"/>
            </p:cNvSpPr>
            <p:nvPr/>
          </p:nvSpPr>
          <p:spPr>
            <a:xfrm>
              <a:off x="7751235" y="1459583"/>
              <a:ext cx="10800" cy="10800"/>
            </a:xfrm>
            <a:prstGeom prst="ellipse">
              <a:avLst/>
            </a:prstGeom>
            <a:solidFill>
              <a:srgbClr val="84848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635391" y="2827908"/>
            <a:ext cx="2374396" cy="784007"/>
            <a:chOff x="251866" y="1988839"/>
            <a:chExt cx="3288629" cy="784007"/>
          </a:xfrm>
        </p:grpSpPr>
        <p:sp>
          <p:nvSpPr>
            <p:cNvPr id="20" name="文本框 11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客户投诉是给我们改进服务的机会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12063" y="3362006"/>
            <a:ext cx="2374396" cy="784007"/>
            <a:chOff x="251866" y="1988839"/>
            <a:chExt cx="3288629" cy="784007"/>
          </a:xfrm>
        </p:grpSpPr>
        <p:sp>
          <p:nvSpPr>
            <p:cNvPr id="23" name="文本框 50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客户投诉是给我们改进服务的机会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175406" y="4757568"/>
            <a:ext cx="2374396" cy="784007"/>
            <a:chOff x="251866" y="1988839"/>
            <a:chExt cx="3288629" cy="784007"/>
          </a:xfrm>
        </p:grpSpPr>
        <p:sp>
          <p:nvSpPr>
            <p:cNvPr id="30" name="文本框 73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客户投诉是给我们改进服务的机会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69568" y="3351294"/>
            <a:ext cx="591772" cy="1107642"/>
            <a:chOff x="4034984" y="4044305"/>
            <a:chExt cx="591772" cy="1107642"/>
          </a:xfrm>
        </p:grpSpPr>
        <p:grpSp>
          <p:nvGrpSpPr>
            <p:cNvPr id="33" name="组合 32"/>
            <p:cNvGrpSpPr/>
            <p:nvPr/>
          </p:nvGrpSpPr>
          <p:grpSpPr>
            <a:xfrm>
              <a:off x="4034984" y="4044305"/>
              <a:ext cx="591772" cy="1107642"/>
              <a:chOff x="2810848" y="3933056"/>
              <a:chExt cx="591772" cy="1107642"/>
            </a:xfrm>
            <a:gradFill>
              <a:gsLst>
                <a:gs pos="0">
                  <a:srgbClr val="FF9999"/>
                </a:gs>
                <a:gs pos="100000">
                  <a:srgbClr val="FF5050"/>
                </a:gs>
              </a:gsLst>
              <a:lin ang="2700000" scaled="0"/>
            </a:gradFill>
          </p:grpSpPr>
          <p:cxnSp>
            <p:nvCxnSpPr>
              <p:cNvPr id="35" name="直接连接符 34"/>
              <p:cNvCxnSpPr/>
              <p:nvPr/>
            </p:nvCxnSpPr>
            <p:spPr>
              <a:xfrm flipV="1">
                <a:off x="3106734" y="3933056"/>
                <a:ext cx="0" cy="811755"/>
              </a:xfrm>
              <a:prstGeom prst="line">
                <a:avLst/>
              </a:prstGeom>
              <a:grpFill/>
              <a:ln w="9525" cap="rnd" cmpd="sng" algn="ctr">
                <a:solidFill>
                  <a:srgbClr val="3F3F3F">
                    <a:lumMod val="60000"/>
                    <a:lumOff val="40000"/>
                  </a:srgbClr>
                </a:solidFill>
                <a:prstDash val="solid"/>
                <a:round/>
                <a:headEnd type="oval"/>
                <a:tailEnd type="triangle"/>
              </a:ln>
              <a:effectLst/>
            </p:spPr>
          </p:cxnSp>
          <p:sp>
            <p:nvSpPr>
              <p:cNvPr id="36" name="椭圆 35"/>
              <p:cNvSpPr/>
              <p:nvPr/>
            </p:nvSpPr>
            <p:spPr>
              <a:xfrm>
                <a:off x="2810848" y="4448924"/>
                <a:ext cx="591772" cy="591774"/>
              </a:xfrm>
              <a:prstGeom prst="ellipse">
                <a:avLst/>
              </a:prstGeom>
              <a:grpFill/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34" name="marketing-viral_44488"/>
            <p:cNvSpPr>
              <a:spLocks noChangeAspect="1"/>
            </p:cNvSpPr>
            <p:nvPr/>
          </p:nvSpPr>
          <p:spPr bwMode="auto">
            <a:xfrm>
              <a:off x="4186207" y="4716234"/>
              <a:ext cx="284294" cy="283842"/>
            </a:xfrm>
            <a:custGeom>
              <a:avLst/>
              <a:gdLst>
                <a:gd name="T0" fmla="*/ 466 w 507"/>
                <a:gd name="T1" fmla="*/ 294 h 507"/>
                <a:gd name="T2" fmla="*/ 466 w 507"/>
                <a:gd name="T3" fmla="*/ 213 h 507"/>
                <a:gd name="T4" fmla="*/ 81 w 507"/>
                <a:gd name="T5" fmla="*/ 253 h 507"/>
                <a:gd name="T6" fmla="*/ 0 w 507"/>
                <a:gd name="T7" fmla="*/ 253 h 507"/>
                <a:gd name="T8" fmla="*/ 81 w 507"/>
                <a:gd name="T9" fmla="*/ 253 h 507"/>
                <a:gd name="T10" fmla="*/ 213 w 507"/>
                <a:gd name="T11" fmla="*/ 466 h 507"/>
                <a:gd name="T12" fmla="*/ 294 w 507"/>
                <a:gd name="T13" fmla="*/ 466 h 507"/>
                <a:gd name="T14" fmla="*/ 253 w 507"/>
                <a:gd name="T15" fmla="*/ 81 h 507"/>
                <a:gd name="T16" fmla="*/ 253 w 507"/>
                <a:gd name="T17" fmla="*/ 0 h 507"/>
                <a:gd name="T18" fmla="*/ 253 w 507"/>
                <a:gd name="T19" fmla="*/ 81 h 507"/>
                <a:gd name="T20" fmla="*/ 375 w 507"/>
                <a:gd name="T21" fmla="*/ 432 h 507"/>
                <a:gd name="T22" fmla="*/ 432 w 507"/>
                <a:gd name="T23" fmla="*/ 375 h 507"/>
                <a:gd name="T24" fmla="*/ 132 w 507"/>
                <a:gd name="T25" fmla="*/ 132 h 507"/>
                <a:gd name="T26" fmla="*/ 74 w 507"/>
                <a:gd name="T27" fmla="*/ 74 h 507"/>
                <a:gd name="T28" fmla="*/ 132 w 507"/>
                <a:gd name="T29" fmla="*/ 132 h 507"/>
                <a:gd name="T30" fmla="*/ 74 w 507"/>
                <a:gd name="T31" fmla="*/ 432 h 507"/>
                <a:gd name="T32" fmla="*/ 132 w 507"/>
                <a:gd name="T33" fmla="*/ 375 h 507"/>
                <a:gd name="T34" fmla="*/ 432 w 507"/>
                <a:gd name="T35" fmla="*/ 132 h 507"/>
                <a:gd name="T36" fmla="*/ 375 w 507"/>
                <a:gd name="T37" fmla="*/ 74 h 507"/>
                <a:gd name="T38" fmla="*/ 432 w 507"/>
                <a:gd name="T39" fmla="*/ 132 h 507"/>
                <a:gd name="T40" fmla="*/ 326 w 507"/>
                <a:gd name="T41" fmla="*/ 300 h 507"/>
                <a:gd name="T42" fmla="*/ 393 w 507"/>
                <a:gd name="T43" fmla="*/ 260 h 507"/>
                <a:gd name="T44" fmla="*/ 393 w 507"/>
                <a:gd name="T45" fmla="*/ 233 h 507"/>
                <a:gd name="T46" fmla="*/ 320 w 507"/>
                <a:gd name="T47" fmla="*/ 198 h 507"/>
                <a:gd name="T48" fmla="*/ 362 w 507"/>
                <a:gd name="T49" fmla="*/ 138 h 507"/>
                <a:gd name="T50" fmla="*/ 300 w 507"/>
                <a:gd name="T51" fmla="*/ 181 h 507"/>
                <a:gd name="T52" fmla="*/ 267 w 507"/>
                <a:gd name="T53" fmla="*/ 107 h 507"/>
                <a:gd name="T54" fmla="*/ 240 w 507"/>
                <a:gd name="T55" fmla="*/ 107 h 507"/>
                <a:gd name="T56" fmla="*/ 206 w 507"/>
                <a:gd name="T57" fmla="*/ 181 h 507"/>
                <a:gd name="T58" fmla="*/ 145 w 507"/>
                <a:gd name="T59" fmla="*/ 138 h 507"/>
                <a:gd name="T60" fmla="*/ 186 w 507"/>
                <a:gd name="T61" fmla="*/ 198 h 507"/>
                <a:gd name="T62" fmla="*/ 113 w 507"/>
                <a:gd name="T63" fmla="*/ 233 h 507"/>
                <a:gd name="T64" fmla="*/ 113 w 507"/>
                <a:gd name="T65" fmla="*/ 260 h 507"/>
                <a:gd name="T66" fmla="*/ 181 w 507"/>
                <a:gd name="T67" fmla="*/ 300 h 507"/>
                <a:gd name="T68" fmla="*/ 145 w 507"/>
                <a:gd name="T69" fmla="*/ 355 h 507"/>
                <a:gd name="T70" fmla="*/ 164 w 507"/>
                <a:gd name="T71" fmla="*/ 355 h 507"/>
                <a:gd name="T72" fmla="*/ 240 w 507"/>
                <a:gd name="T73" fmla="*/ 339 h 507"/>
                <a:gd name="T74" fmla="*/ 253 w 507"/>
                <a:gd name="T75" fmla="*/ 400 h 507"/>
                <a:gd name="T76" fmla="*/ 267 w 507"/>
                <a:gd name="T77" fmla="*/ 339 h 507"/>
                <a:gd name="T78" fmla="*/ 343 w 507"/>
                <a:gd name="T79" fmla="*/ 355 h 507"/>
                <a:gd name="T80" fmla="*/ 362 w 507"/>
                <a:gd name="T81" fmla="*/ 35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7" h="507">
                  <a:moveTo>
                    <a:pt x="507" y="253"/>
                  </a:moveTo>
                  <a:cubicBezTo>
                    <a:pt x="507" y="276"/>
                    <a:pt x="488" y="294"/>
                    <a:pt x="466" y="294"/>
                  </a:cubicBezTo>
                  <a:cubicBezTo>
                    <a:pt x="443" y="294"/>
                    <a:pt x="425" y="276"/>
                    <a:pt x="425" y="253"/>
                  </a:cubicBezTo>
                  <a:cubicBezTo>
                    <a:pt x="425" y="231"/>
                    <a:pt x="443" y="213"/>
                    <a:pt x="466" y="213"/>
                  </a:cubicBezTo>
                  <a:cubicBezTo>
                    <a:pt x="488" y="213"/>
                    <a:pt x="507" y="231"/>
                    <a:pt x="507" y="253"/>
                  </a:cubicBezTo>
                  <a:close/>
                  <a:moveTo>
                    <a:pt x="81" y="253"/>
                  </a:moveTo>
                  <a:cubicBezTo>
                    <a:pt x="81" y="231"/>
                    <a:pt x="63" y="213"/>
                    <a:pt x="41" y="213"/>
                  </a:cubicBezTo>
                  <a:cubicBezTo>
                    <a:pt x="18" y="213"/>
                    <a:pt x="0" y="231"/>
                    <a:pt x="0" y="253"/>
                  </a:cubicBezTo>
                  <a:cubicBezTo>
                    <a:pt x="0" y="276"/>
                    <a:pt x="18" y="294"/>
                    <a:pt x="41" y="294"/>
                  </a:cubicBezTo>
                  <a:cubicBezTo>
                    <a:pt x="63" y="294"/>
                    <a:pt x="81" y="276"/>
                    <a:pt x="81" y="253"/>
                  </a:cubicBezTo>
                  <a:close/>
                  <a:moveTo>
                    <a:pt x="253" y="425"/>
                  </a:moveTo>
                  <a:cubicBezTo>
                    <a:pt x="231" y="425"/>
                    <a:pt x="213" y="443"/>
                    <a:pt x="213" y="466"/>
                  </a:cubicBezTo>
                  <a:cubicBezTo>
                    <a:pt x="213" y="488"/>
                    <a:pt x="231" y="507"/>
                    <a:pt x="253" y="507"/>
                  </a:cubicBezTo>
                  <a:cubicBezTo>
                    <a:pt x="276" y="507"/>
                    <a:pt x="294" y="488"/>
                    <a:pt x="294" y="466"/>
                  </a:cubicBezTo>
                  <a:cubicBezTo>
                    <a:pt x="294" y="443"/>
                    <a:pt x="276" y="425"/>
                    <a:pt x="253" y="425"/>
                  </a:cubicBezTo>
                  <a:close/>
                  <a:moveTo>
                    <a:pt x="253" y="81"/>
                  </a:moveTo>
                  <a:cubicBezTo>
                    <a:pt x="276" y="81"/>
                    <a:pt x="294" y="63"/>
                    <a:pt x="294" y="41"/>
                  </a:cubicBezTo>
                  <a:cubicBezTo>
                    <a:pt x="294" y="18"/>
                    <a:pt x="276" y="0"/>
                    <a:pt x="253" y="0"/>
                  </a:cubicBezTo>
                  <a:cubicBezTo>
                    <a:pt x="231" y="0"/>
                    <a:pt x="213" y="18"/>
                    <a:pt x="213" y="41"/>
                  </a:cubicBezTo>
                  <a:cubicBezTo>
                    <a:pt x="213" y="63"/>
                    <a:pt x="231" y="81"/>
                    <a:pt x="253" y="81"/>
                  </a:cubicBezTo>
                  <a:close/>
                  <a:moveTo>
                    <a:pt x="375" y="375"/>
                  </a:moveTo>
                  <a:cubicBezTo>
                    <a:pt x="359" y="391"/>
                    <a:pt x="359" y="417"/>
                    <a:pt x="375" y="432"/>
                  </a:cubicBezTo>
                  <a:cubicBezTo>
                    <a:pt x="391" y="448"/>
                    <a:pt x="417" y="448"/>
                    <a:pt x="432" y="432"/>
                  </a:cubicBezTo>
                  <a:cubicBezTo>
                    <a:pt x="448" y="417"/>
                    <a:pt x="448" y="391"/>
                    <a:pt x="432" y="375"/>
                  </a:cubicBezTo>
                  <a:cubicBezTo>
                    <a:pt x="417" y="359"/>
                    <a:pt x="391" y="359"/>
                    <a:pt x="375" y="375"/>
                  </a:cubicBezTo>
                  <a:close/>
                  <a:moveTo>
                    <a:pt x="132" y="132"/>
                  </a:moveTo>
                  <a:cubicBezTo>
                    <a:pt x="148" y="116"/>
                    <a:pt x="148" y="90"/>
                    <a:pt x="132" y="74"/>
                  </a:cubicBezTo>
                  <a:cubicBezTo>
                    <a:pt x="116" y="58"/>
                    <a:pt x="90" y="58"/>
                    <a:pt x="74" y="74"/>
                  </a:cubicBezTo>
                  <a:cubicBezTo>
                    <a:pt x="58" y="90"/>
                    <a:pt x="58" y="116"/>
                    <a:pt x="74" y="132"/>
                  </a:cubicBezTo>
                  <a:cubicBezTo>
                    <a:pt x="90" y="148"/>
                    <a:pt x="116" y="148"/>
                    <a:pt x="132" y="132"/>
                  </a:cubicBezTo>
                  <a:close/>
                  <a:moveTo>
                    <a:pt x="74" y="375"/>
                  </a:moveTo>
                  <a:cubicBezTo>
                    <a:pt x="58" y="391"/>
                    <a:pt x="58" y="417"/>
                    <a:pt x="74" y="432"/>
                  </a:cubicBezTo>
                  <a:cubicBezTo>
                    <a:pt x="90" y="448"/>
                    <a:pt x="116" y="448"/>
                    <a:pt x="132" y="432"/>
                  </a:cubicBezTo>
                  <a:cubicBezTo>
                    <a:pt x="148" y="417"/>
                    <a:pt x="148" y="391"/>
                    <a:pt x="132" y="375"/>
                  </a:cubicBezTo>
                  <a:cubicBezTo>
                    <a:pt x="116" y="359"/>
                    <a:pt x="90" y="359"/>
                    <a:pt x="74" y="375"/>
                  </a:cubicBezTo>
                  <a:close/>
                  <a:moveTo>
                    <a:pt x="432" y="132"/>
                  </a:moveTo>
                  <a:cubicBezTo>
                    <a:pt x="448" y="116"/>
                    <a:pt x="448" y="90"/>
                    <a:pt x="432" y="74"/>
                  </a:cubicBezTo>
                  <a:cubicBezTo>
                    <a:pt x="417" y="58"/>
                    <a:pt x="391" y="58"/>
                    <a:pt x="375" y="74"/>
                  </a:cubicBezTo>
                  <a:cubicBezTo>
                    <a:pt x="359" y="90"/>
                    <a:pt x="359" y="116"/>
                    <a:pt x="375" y="132"/>
                  </a:cubicBezTo>
                  <a:cubicBezTo>
                    <a:pt x="391" y="148"/>
                    <a:pt x="417" y="148"/>
                    <a:pt x="432" y="132"/>
                  </a:cubicBezTo>
                  <a:close/>
                  <a:moveTo>
                    <a:pt x="362" y="336"/>
                  </a:moveTo>
                  <a:lnTo>
                    <a:pt x="326" y="300"/>
                  </a:lnTo>
                  <a:cubicBezTo>
                    <a:pt x="334" y="289"/>
                    <a:pt x="339" y="275"/>
                    <a:pt x="340" y="260"/>
                  </a:cubicBezTo>
                  <a:lnTo>
                    <a:pt x="393" y="260"/>
                  </a:lnTo>
                  <a:cubicBezTo>
                    <a:pt x="401" y="260"/>
                    <a:pt x="407" y="254"/>
                    <a:pt x="407" y="247"/>
                  </a:cubicBezTo>
                  <a:cubicBezTo>
                    <a:pt x="407" y="239"/>
                    <a:pt x="401" y="233"/>
                    <a:pt x="393" y="233"/>
                  </a:cubicBezTo>
                  <a:lnTo>
                    <a:pt x="338" y="233"/>
                  </a:lnTo>
                  <a:cubicBezTo>
                    <a:pt x="335" y="220"/>
                    <a:pt x="329" y="208"/>
                    <a:pt x="320" y="198"/>
                  </a:cubicBezTo>
                  <a:lnTo>
                    <a:pt x="362" y="157"/>
                  </a:lnTo>
                  <a:cubicBezTo>
                    <a:pt x="367" y="152"/>
                    <a:pt x="367" y="143"/>
                    <a:pt x="362" y="138"/>
                  </a:cubicBezTo>
                  <a:cubicBezTo>
                    <a:pt x="357" y="133"/>
                    <a:pt x="348" y="133"/>
                    <a:pt x="343" y="138"/>
                  </a:cubicBezTo>
                  <a:lnTo>
                    <a:pt x="300" y="181"/>
                  </a:lnTo>
                  <a:cubicBezTo>
                    <a:pt x="290" y="174"/>
                    <a:pt x="279" y="170"/>
                    <a:pt x="267" y="168"/>
                  </a:cubicBezTo>
                  <a:lnTo>
                    <a:pt x="267" y="107"/>
                  </a:lnTo>
                  <a:cubicBezTo>
                    <a:pt x="267" y="99"/>
                    <a:pt x="261" y="93"/>
                    <a:pt x="253" y="93"/>
                  </a:cubicBezTo>
                  <a:cubicBezTo>
                    <a:pt x="246" y="93"/>
                    <a:pt x="240" y="99"/>
                    <a:pt x="240" y="107"/>
                  </a:cubicBezTo>
                  <a:lnTo>
                    <a:pt x="240" y="168"/>
                  </a:lnTo>
                  <a:cubicBezTo>
                    <a:pt x="228" y="170"/>
                    <a:pt x="216" y="174"/>
                    <a:pt x="206" y="181"/>
                  </a:cubicBezTo>
                  <a:lnTo>
                    <a:pt x="164" y="138"/>
                  </a:lnTo>
                  <a:cubicBezTo>
                    <a:pt x="159" y="133"/>
                    <a:pt x="150" y="133"/>
                    <a:pt x="145" y="138"/>
                  </a:cubicBezTo>
                  <a:cubicBezTo>
                    <a:pt x="140" y="143"/>
                    <a:pt x="140" y="152"/>
                    <a:pt x="145" y="157"/>
                  </a:cubicBezTo>
                  <a:lnTo>
                    <a:pt x="186" y="198"/>
                  </a:lnTo>
                  <a:cubicBezTo>
                    <a:pt x="178" y="208"/>
                    <a:pt x="172" y="220"/>
                    <a:pt x="169" y="233"/>
                  </a:cubicBezTo>
                  <a:lnTo>
                    <a:pt x="113" y="233"/>
                  </a:lnTo>
                  <a:cubicBezTo>
                    <a:pt x="106" y="233"/>
                    <a:pt x="100" y="239"/>
                    <a:pt x="100" y="247"/>
                  </a:cubicBezTo>
                  <a:cubicBezTo>
                    <a:pt x="100" y="254"/>
                    <a:pt x="106" y="260"/>
                    <a:pt x="113" y="260"/>
                  </a:cubicBezTo>
                  <a:lnTo>
                    <a:pt x="167" y="260"/>
                  </a:lnTo>
                  <a:cubicBezTo>
                    <a:pt x="168" y="275"/>
                    <a:pt x="173" y="289"/>
                    <a:pt x="181" y="300"/>
                  </a:cubicBezTo>
                  <a:lnTo>
                    <a:pt x="145" y="336"/>
                  </a:lnTo>
                  <a:cubicBezTo>
                    <a:pt x="140" y="341"/>
                    <a:pt x="140" y="350"/>
                    <a:pt x="145" y="355"/>
                  </a:cubicBezTo>
                  <a:cubicBezTo>
                    <a:pt x="148" y="358"/>
                    <a:pt x="151" y="359"/>
                    <a:pt x="154" y="359"/>
                  </a:cubicBezTo>
                  <a:cubicBezTo>
                    <a:pt x="158" y="359"/>
                    <a:pt x="161" y="358"/>
                    <a:pt x="164" y="355"/>
                  </a:cubicBezTo>
                  <a:lnTo>
                    <a:pt x="198" y="320"/>
                  </a:lnTo>
                  <a:cubicBezTo>
                    <a:pt x="210" y="330"/>
                    <a:pt x="224" y="336"/>
                    <a:pt x="240" y="339"/>
                  </a:cubicBezTo>
                  <a:lnTo>
                    <a:pt x="240" y="387"/>
                  </a:lnTo>
                  <a:cubicBezTo>
                    <a:pt x="240" y="394"/>
                    <a:pt x="246" y="400"/>
                    <a:pt x="253" y="400"/>
                  </a:cubicBezTo>
                  <a:cubicBezTo>
                    <a:pt x="261" y="400"/>
                    <a:pt x="267" y="394"/>
                    <a:pt x="267" y="387"/>
                  </a:cubicBezTo>
                  <a:lnTo>
                    <a:pt x="267" y="339"/>
                  </a:lnTo>
                  <a:cubicBezTo>
                    <a:pt x="282" y="336"/>
                    <a:pt x="297" y="330"/>
                    <a:pt x="308" y="320"/>
                  </a:cubicBezTo>
                  <a:lnTo>
                    <a:pt x="343" y="355"/>
                  </a:lnTo>
                  <a:cubicBezTo>
                    <a:pt x="346" y="358"/>
                    <a:pt x="349" y="359"/>
                    <a:pt x="352" y="359"/>
                  </a:cubicBezTo>
                  <a:cubicBezTo>
                    <a:pt x="356" y="359"/>
                    <a:pt x="359" y="358"/>
                    <a:pt x="362" y="355"/>
                  </a:cubicBezTo>
                  <a:cubicBezTo>
                    <a:pt x="367" y="350"/>
                    <a:pt x="367" y="341"/>
                    <a:pt x="362" y="33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</p:sp>
      </p:grpSp>
      <p:grpSp>
        <p:nvGrpSpPr>
          <p:cNvPr id="37" name="组合 36"/>
          <p:cNvGrpSpPr/>
          <p:nvPr/>
        </p:nvGrpSpPr>
        <p:grpSpPr>
          <a:xfrm>
            <a:off x="5045935" y="3515412"/>
            <a:ext cx="591772" cy="1104794"/>
            <a:chOff x="5711351" y="4208423"/>
            <a:chExt cx="591772" cy="1104794"/>
          </a:xfrm>
        </p:grpSpPr>
        <p:cxnSp>
          <p:nvCxnSpPr>
            <p:cNvPr id="38" name="直接连接符 37"/>
            <p:cNvCxnSpPr/>
            <p:nvPr/>
          </p:nvCxnSpPr>
          <p:spPr>
            <a:xfrm rot="10800000" flipV="1">
              <a:off x="6007233" y="4501462"/>
              <a:ext cx="0" cy="811755"/>
            </a:xfrm>
            <a:prstGeom prst="line">
              <a:avLst/>
            </a:prstGeom>
            <a:noFill/>
            <a:ln w="9525" cap="rnd" cmpd="sng" algn="ctr">
              <a:solidFill>
                <a:srgbClr val="3F3F3F">
                  <a:lumMod val="60000"/>
                  <a:lumOff val="40000"/>
                </a:srgbClr>
              </a:solidFill>
              <a:prstDash val="solid"/>
              <a:round/>
              <a:headEnd type="oval"/>
              <a:tailEnd type="triangle"/>
            </a:ln>
            <a:effectLst/>
          </p:spPr>
        </p:cxnSp>
        <p:sp>
          <p:nvSpPr>
            <p:cNvPr id="39" name="椭圆 38"/>
            <p:cNvSpPr/>
            <p:nvPr/>
          </p:nvSpPr>
          <p:spPr>
            <a:xfrm>
              <a:off x="5711351" y="4208423"/>
              <a:ext cx="591772" cy="591774"/>
            </a:xfrm>
            <a:prstGeom prst="ellipse">
              <a:avLst/>
            </a:prstGeom>
            <a:gradFill>
              <a:gsLst>
                <a:gs pos="0">
                  <a:srgbClr val="FF9999"/>
                </a:gs>
                <a:gs pos="100000">
                  <a:srgbClr val="8A3BFF"/>
                </a:gs>
              </a:gsLst>
              <a:lin ang="2700000" scaled="0"/>
            </a:gra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0" name="marketing-viral_44488"/>
            <p:cNvSpPr>
              <a:spLocks noChangeAspect="1"/>
            </p:cNvSpPr>
            <p:nvPr/>
          </p:nvSpPr>
          <p:spPr bwMode="auto">
            <a:xfrm>
              <a:off x="5869611" y="4350217"/>
              <a:ext cx="284294" cy="283842"/>
            </a:xfrm>
            <a:custGeom>
              <a:avLst/>
              <a:gdLst>
                <a:gd name="T0" fmla="*/ 466 w 507"/>
                <a:gd name="T1" fmla="*/ 294 h 507"/>
                <a:gd name="T2" fmla="*/ 466 w 507"/>
                <a:gd name="T3" fmla="*/ 213 h 507"/>
                <a:gd name="T4" fmla="*/ 81 w 507"/>
                <a:gd name="T5" fmla="*/ 253 h 507"/>
                <a:gd name="T6" fmla="*/ 0 w 507"/>
                <a:gd name="T7" fmla="*/ 253 h 507"/>
                <a:gd name="T8" fmla="*/ 81 w 507"/>
                <a:gd name="T9" fmla="*/ 253 h 507"/>
                <a:gd name="T10" fmla="*/ 213 w 507"/>
                <a:gd name="T11" fmla="*/ 466 h 507"/>
                <a:gd name="T12" fmla="*/ 294 w 507"/>
                <a:gd name="T13" fmla="*/ 466 h 507"/>
                <a:gd name="T14" fmla="*/ 253 w 507"/>
                <a:gd name="T15" fmla="*/ 81 h 507"/>
                <a:gd name="T16" fmla="*/ 253 w 507"/>
                <a:gd name="T17" fmla="*/ 0 h 507"/>
                <a:gd name="T18" fmla="*/ 253 w 507"/>
                <a:gd name="T19" fmla="*/ 81 h 507"/>
                <a:gd name="T20" fmla="*/ 375 w 507"/>
                <a:gd name="T21" fmla="*/ 432 h 507"/>
                <a:gd name="T22" fmla="*/ 432 w 507"/>
                <a:gd name="T23" fmla="*/ 375 h 507"/>
                <a:gd name="T24" fmla="*/ 132 w 507"/>
                <a:gd name="T25" fmla="*/ 132 h 507"/>
                <a:gd name="T26" fmla="*/ 74 w 507"/>
                <a:gd name="T27" fmla="*/ 74 h 507"/>
                <a:gd name="T28" fmla="*/ 132 w 507"/>
                <a:gd name="T29" fmla="*/ 132 h 507"/>
                <a:gd name="T30" fmla="*/ 74 w 507"/>
                <a:gd name="T31" fmla="*/ 432 h 507"/>
                <a:gd name="T32" fmla="*/ 132 w 507"/>
                <a:gd name="T33" fmla="*/ 375 h 507"/>
                <a:gd name="T34" fmla="*/ 432 w 507"/>
                <a:gd name="T35" fmla="*/ 132 h 507"/>
                <a:gd name="T36" fmla="*/ 375 w 507"/>
                <a:gd name="T37" fmla="*/ 74 h 507"/>
                <a:gd name="T38" fmla="*/ 432 w 507"/>
                <a:gd name="T39" fmla="*/ 132 h 507"/>
                <a:gd name="T40" fmla="*/ 326 w 507"/>
                <a:gd name="T41" fmla="*/ 300 h 507"/>
                <a:gd name="T42" fmla="*/ 393 w 507"/>
                <a:gd name="T43" fmla="*/ 260 h 507"/>
                <a:gd name="T44" fmla="*/ 393 w 507"/>
                <a:gd name="T45" fmla="*/ 233 h 507"/>
                <a:gd name="T46" fmla="*/ 320 w 507"/>
                <a:gd name="T47" fmla="*/ 198 h 507"/>
                <a:gd name="T48" fmla="*/ 362 w 507"/>
                <a:gd name="T49" fmla="*/ 138 h 507"/>
                <a:gd name="T50" fmla="*/ 300 w 507"/>
                <a:gd name="T51" fmla="*/ 181 h 507"/>
                <a:gd name="T52" fmla="*/ 267 w 507"/>
                <a:gd name="T53" fmla="*/ 107 h 507"/>
                <a:gd name="T54" fmla="*/ 240 w 507"/>
                <a:gd name="T55" fmla="*/ 107 h 507"/>
                <a:gd name="T56" fmla="*/ 206 w 507"/>
                <a:gd name="T57" fmla="*/ 181 h 507"/>
                <a:gd name="T58" fmla="*/ 145 w 507"/>
                <a:gd name="T59" fmla="*/ 138 h 507"/>
                <a:gd name="T60" fmla="*/ 186 w 507"/>
                <a:gd name="T61" fmla="*/ 198 h 507"/>
                <a:gd name="T62" fmla="*/ 113 w 507"/>
                <a:gd name="T63" fmla="*/ 233 h 507"/>
                <a:gd name="T64" fmla="*/ 113 w 507"/>
                <a:gd name="T65" fmla="*/ 260 h 507"/>
                <a:gd name="T66" fmla="*/ 181 w 507"/>
                <a:gd name="T67" fmla="*/ 300 h 507"/>
                <a:gd name="T68" fmla="*/ 145 w 507"/>
                <a:gd name="T69" fmla="*/ 355 h 507"/>
                <a:gd name="T70" fmla="*/ 164 w 507"/>
                <a:gd name="T71" fmla="*/ 355 h 507"/>
                <a:gd name="T72" fmla="*/ 240 w 507"/>
                <a:gd name="T73" fmla="*/ 339 h 507"/>
                <a:gd name="T74" fmla="*/ 253 w 507"/>
                <a:gd name="T75" fmla="*/ 400 h 507"/>
                <a:gd name="T76" fmla="*/ 267 w 507"/>
                <a:gd name="T77" fmla="*/ 339 h 507"/>
                <a:gd name="T78" fmla="*/ 343 w 507"/>
                <a:gd name="T79" fmla="*/ 355 h 507"/>
                <a:gd name="T80" fmla="*/ 362 w 507"/>
                <a:gd name="T81" fmla="*/ 35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7" h="507">
                  <a:moveTo>
                    <a:pt x="507" y="253"/>
                  </a:moveTo>
                  <a:cubicBezTo>
                    <a:pt x="507" y="276"/>
                    <a:pt x="488" y="294"/>
                    <a:pt x="466" y="294"/>
                  </a:cubicBezTo>
                  <a:cubicBezTo>
                    <a:pt x="443" y="294"/>
                    <a:pt x="425" y="276"/>
                    <a:pt x="425" y="253"/>
                  </a:cubicBezTo>
                  <a:cubicBezTo>
                    <a:pt x="425" y="231"/>
                    <a:pt x="443" y="213"/>
                    <a:pt x="466" y="213"/>
                  </a:cubicBezTo>
                  <a:cubicBezTo>
                    <a:pt x="488" y="213"/>
                    <a:pt x="507" y="231"/>
                    <a:pt x="507" y="253"/>
                  </a:cubicBezTo>
                  <a:close/>
                  <a:moveTo>
                    <a:pt x="81" y="253"/>
                  </a:moveTo>
                  <a:cubicBezTo>
                    <a:pt x="81" y="231"/>
                    <a:pt x="63" y="213"/>
                    <a:pt x="41" y="213"/>
                  </a:cubicBezTo>
                  <a:cubicBezTo>
                    <a:pt x="18" y="213"/>
                    <a:pt x="0" y="231"/>
                    <a:pt x="0" y="253"/>
                  </a:cubicBezTo>
                  <a:cubicBezTo>
                    <a:pt x="0" y="276"/>
                    <a:pt x="18" y="294"/>
                    <a:pt x="41" y="294"/>
                  </a:cubicBezTo>
                  <a:cubicBezTo>
                    <a:pt x="63" y="294"/>
                    <a:pt x="81" y="276"/>
                    <a:pt x="81" y="253"/>
                  </a:cubicBezTo>
                  <a:close/>
                  <a:moveTo>
                    <a:pt x="253" y="425"/>
                  </a:moveTo>
                  <a:cubicBezTo>
                    <a:pt x="231" y="425"/>
                    <a:pt x="213" y="443"/>
                    <a:pt x="213" y="466"/>
                  </a:cubicBezTo>
                  <a:cubicBezTo>
                    <a:pt x="213" y="488"/>
                    <a:pt x="231" y="507"/>
                    <a:pt x="253" y="507"/>
                  </a:cubicBezTo>
                  <a:cubicBezTo>
                    <a:pt x="276" y="507"/>
                    <a:pt x="294" y="488"/>
                    <a:pt x="294" y="466"/>
                  </a:cubicBezTo>
                  <a:cubicBezTo>
                    <a:pt x="294" y="443"/>
                    <a:pt x="276" y="425"/>
                    <a:pt x="253" y="425"/>
                  </a:cubicBezTo>
                  <a:close/>
                  <a:moveTo>
                    <a:pt x="253" y="81"/>
                  </a:moveTo>
                  <a:cubicBezTo>
                    <a:pt x="276" y="81"/>
                    <a:pt x="294" y="63"/>
                    <a:pt x="294" y="41"/>
                  </a:cubicBezTo>
                  <a:cubicBezTo>
                    <a:pt x="294" y="18"/>
                    <a:pt x="276" y="0"/>
                    <a:pt x="253" y="0"/>
                  </a:cubicBezTo>
                  <a:cubicBezTo>
                    <a:pt x="231" y="0"/>
                    <a:pt x="213" y="18"/>
                    <a:pt x="213" y="41"/>
                  </a:cubicBezTo>
                  <a:cubicBezTo>
                    <a:pt x="213" y="63"/>
                    <a:pt x="231" y="81"/>
                    <a:pt x="253" y="81"/>
                  </a:cubicBezTo>
                  <a:close/>
                  <a:moveTo>
                    <a:pt x="375" y="375"/>
                  </a:moveTo>
                  <a:cubicBezTo>
                    <a:pt x="359" y="391"/>
                    <a:pt x="359" y="417"/>
                    <a:pt x="375" y="432"/>
                  </a:cubicBezTo>
                  <a:cubicBezTo>
                    <a:pt x="391" y="448"/>
                    <a:pt x="417" y="448"/>
                    <a:pt x="432" y="432"/>
                  </a:cubicBezTo>
                  <a:cubicBezTo>
                    <a:pt x="448" y="417"/>
                    <a:pt x="448" y="391"/>
                    <a:pt x="432" y="375"/>
                  </a:cubicBezTo>
                  <a:cubicBezTo>
                    <a:pt x="417" y="359"/>
                    <a:pt x="391" y="359"/>
                    <a:pt x="375" y="375"/>
                  </a:cubicBezTo>
                  <a:close/>
                  <a:moveTo>
                    <a:pt x="132" y="132"/>
                  </a:moveTo>
                  <a:cubicBezTo>
                    <a:pt x="148" y="116"/>
                    <a:pt x="148" y="90"/>
                    <a:pt x="132" y="74"/>
                  </a:cubicBezTo>
                  <a:cubicBezTo>
                    <a:pt x="116" y="58"/>
                    <a:pt x="90" y="58"/>
                    <a:pt x="74" y="74"/>
                  </a:cubicBezTo>
                  <a:cubicBezTo>
                    <a:pt x="58" y="90"/>
                    <a:pt x="58" y="116"/>
                    <a:pt x="74" y="132"/>
                  </a:cubicBezTo>
                  <a:cubicBezTo>
                    <a:pt x="90" y="148"/>
                    <a:pt x="116" y="148"/>
                    <a:pt x="132" y="132"/>
                  </a:cubicBezTo>
                  <a:close/>
                  <a:moveTo>
                    <a:pt x="74" y="375"/>
                  </a:moveTo>
                  <a:cubicBezTo>
                    <a:pt x="58" y="391"/>
                    <a:pt x="58" y="417"/>
                    <a:pt x="74" y="432"/>
                  </a:cubicBezTo>
                  <a:cubicBezTo>
                    <a:pt x="90" y="448"/>
                    <a:pt x="116" y="448"/>
                    <a:pt x="132" y="432"/>
                  </a:cubicBezTo>
                  <a:cubicBezTo>
                    <a:pt x="148" y="417"/>
                    <a:pt x="148" y="391"/>
                    <a:pt x="132" y="375"/>
                  </a:cubicBezTo>
                  <a:cubicBezTo>
                    <a:pt x="116" y="359"/>
                    <a:pt x="90" y="359"/>
                    <a:pt x="74" y="375"/>
                  </a:cubicBezTo>
                  <a:close/>
                  <a:moveTo>
                    <a:pt x="432" y="132"/>
                  </a:moveTo>
                  <a:cubicBezTo>
                    <a:pt x="448" y="116"/>
                    <a:pt x="448" y="90"/>
                    <a:pt x="432" y="74"/>
                  </a:cubicBezTo>
                  <a:cubicBezTo>
                    <a:pt x="417" y="58"/>
                    <a:pt x="391" y="58"/>
                    <a:pt x="375" y="74"/>
                  </a:cubicBezTo>
                  <a:cubicBezTo>
                    <a:pt x="359" y="90"/>
                    <a:pt x="359" y="116"/>
                    <a:pt x="375" y="132"/>
                  </a:cubicBezTo>
                  <a:cubicBezTo>
                    <a:pt x="391" y="148"/>
                    <a:pt x="417" y="148"/>
                    <a:pt x="432" y="132"/>
                  </a:cubicBezTo>
                  <a:close/>
                  <a:moveTo>
                    <a:pt x="362" y="336"/>
                  </a:moveTo>
                  <a:lnTo>
                    <a:pt x="326" y="300"/>
                  </a:lnTo>
                  <a:cubicBezTo>
                    <a:pt x="334" y="289"/>
                    <a:pt x="339" y="275"/>
                    <a:pt x="340" y="260"/>
                  </a:cubicBezTo>
                  <a:lnTo>
                    <a:pt x="393" y="260"/>
                  </a:lnTo>
                  <a:cubicBezTo>
                    <a:pt x="401" y="260"/>
                    <a:pt x="407" y="254"/>
                    <a:pt x="407" y="247"/>
                  </a:cubicBezTo>
                  <a:cubicBezTo>
                    <a:pt x="407" y="239"/>
                    <a:pt x="401" y="233"/>
                    <a:pt x="393" y="233"/>
                  </a:cubicBezTo>
                  <a:lnTo>
                    <a:pt x="338" y="233"/>
                  </a:lnTo>
                  <a:cubicBezTo>
                    <a:pt x="335" y="220"/>
                    <a:pt x="329" y="208"/>
                    <a:pt x="320" y="198"/>
                  </a:cubicBezTo>
                  <a:lnTo>
                    <a:pt x="362" y="157"/>
                  </a:lnTo>
                  <a:cubicBezTo>
                    <a:pt x="367" y="152"/>
                    <a:pt x="367" y="143"/>
                    <a:pt x="362" y="138"/>
                  </a:cubicBezTo>
                  <a:cubicBezTo>
                    <a:pt x="357" y="133"/>
                    <a:pt x="348" y="133"/>
                    <a:pt x="343" y="138"/>
                  </a:cubicBezTo>
                  <a:lnTo>
                    <a:pt x="300" y="181"/>
                  </a:lnTo>
                  <a:cubicBezTo>
                    <a:pt x="290" y="174"/>
                    <a:pt x="279" y="170"/>
                    <a:pt x="267" y="168"/>
                  </a:cubicBezTo>
                  <a:lnTo>
                    <a:pt x="267" y="107"/>
                  </a:lnTo>
                  <a:cubicBezTo>
                    <a:pt x="267" y="99"/>
                    <a:pt x="261" y="93"/>
                    <a:pt x="253" y="93"/>
                  </a:cubicBezTo>
                  <a:cubicBezTo>
                    <a:pt x="246" y="93"/>
                    <a:pt x="240" y="99"/>
                    <a:pt x="240" y="107"/>
                  </a:cubicBezTo>
                  <a:lnTo>
                    <a:pt x="240" y="168"/>
                  </a:lnTo>
                  <a:cubicBezTo>
                    <a:pt x="228" y="170"/>
                    <a:pt x="216" y="174"/>
                    <a:pt x="206" y="181"/>
                  </a:cubicBezTo>
                  <a:lnTo>
                    <a:pt x="164" y="138"/>
                  </a:lnTo>
                  <a:cubicBezTo>
                    <a:pt x="159" y="133"/>
                    <a:pt x="150" y="133"/>
                    <a:pt x="145" y="138"/>
                  </a:cubicBezTo>
                  <a:cubicBezTo>
                    <a:pt x="140" y="143"/>
                    <a:pt x="140" y="152"/>
                    <a:pt x="145" y="157"/>
                  </a:cubicBezTo>
                  <a:lnTo>
                    <a:pt x="186" y="198"/>
                  </a:lnTo>
                  <a:cubicBezTo>
                    <a:pt x="178" y="208"/>
                    <a:pt x="172" y="220"/>
                    <a:pt x="169" y="233"/>
                  </a:cubicBezTo>
                  <a:lnTo>
                    <a:pt x="113" y="233"/>
                  </a:lnTo>
                  <a:cubicBezTo>
                    <a:pt x="106" y="233"/>
                    <a:pt x="100" y="239"/>
                    <a:pt x="100" y="247"/>
                  </a:cubicBezTo>
                  <a:cubicBezTo>
                    <a:pt x="100" y="254"/>
                    <a:pt x="106" y="260"/>
                    <a:pt x="113" y="260"/>
                  </a:cubicBezTo>
                  <a:lnTo>
                    <a:pt x="167" y="260"/>
                  </a:lnTo>
                  <a:cubicBezTo>
                    <a:pt x="168" y="275"/>
                    <a:pt x="173" y="289"/>
                    <a:pt x="181" y="300"/>
                  </a:cubicBezTo>
                  <a:lnTo>
                    <a:pt x="145" y="336"/>
                  </a:lnTo>
                  <a:cubicBezTo>
                    <a:pt x="140" y="341"/>
                    <a:pt x="140" y="350"/>
                    <a:pt x="145" y="355"/>
                  </a:cubicBezTo>
                  <a:cubicBezTo>
                    <a:pt x="148" y="358"/>
                    <a:pt x="151" y="359"/>
                    <a:pt x="154" y="359"/>
                  </a:cubicBezTo>
                  <a:cubicBezTo>
                    <a:pt x="158" y="359"/>
                    <a:pt x="161" y="358"/>
                    <a:pt x="164" y="355"/>
                  </a:cubicBezTo>
                  <a:lnTo>
                    <a:pt x="198" y="320"/>
                  </a:lnTo>
                  <a:cubicBezTo>
                    <a:pt x="210" y="330"/>
                    <a:pt x="224" y="336"/>
                    <a:pt x="240" y="339"/>
                  </a:cubicBezTo>
                  <a:lnTo>
                    <a:pt x="240" y="387"/>
                  </a:lnTo>
                  <a:cubicBezTo>
                    <a:pt x="240" y="394"/>
                    <a:pt x="246" y="400"/>
                    <a:pt x="253" y="400"/>
                  </a:cubicBezTo>
                  <a:cubicBezTo>
                    <a:pt x="261" y="400"/>
                    <a:pt x="267" y="394"/>
                    <a:pt x="267" y="387"/>
                  </a:cubicBezTo>
                  <a:lnTo>
                    <a:pt x="267" y="339"/>
                  </a:lnTo>
                  <a:cubicBezTo>
                    <a:pt x="282" y="336"/>
                    <a:pt x="297" y="330"/>
                    <a:pt x="308" y="320"/>
                  </a:cubicBezTo>
                  <a:lnTo>
                    <a:pt x="343" y="355"/>
                  </a:lnTo>
                  <a:cubicBezTo>
                    <a:pt x="346" y="358"/>
                    <a:pt x="349" y="359"/>
                    <a:pt x="352" y="359"/>
                  </a:cubicBezTo>
                  <a:cubicBezTo>
                    <a:pt x="356" y="359"/>
                    <a:pt x="359" y="358"/>
                    <a:pt x="362" y="355"/>
                  </a:cubicBezTo>
                  <a:cubicBezTo>
                    <a:pt x="367" y="350"/>
                    <a:pt x="367" y="341"/>
                    <a:pt x="362" y="33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</p:sp>
      </p:grpSp>
      <p:grpSp>
        <p:nvGrpSpPr>
          <p:cNvPr id="41" name="组合 40"/>
          <p:cNvGrpSpPr/>
          <p:nvPr/>
        </p:nvGrpSpPr>
        <p:grpSpPr>
          <a:xfrm>
            <a:off x="7098758" y="3770676"/>
            <a:ext cx="591772" cy="1104794"/>
            <a:chOff x="7764174" y="4463687"/>
            <a:chExt cx="591772" cy="1104794"/>
          </a:xfrm>
        </p:grpSpPr>
        <p:cxnSp>
          <p:nvCxnSpPr>
            <p:cNvPr id="42" name="直接连接符 41"/>
            <p:cNvCxnSpPr/>
            <p:nvPr/>
          </p:nvCxnSpPr>
          <p:spPr>
            <a:xfrm flipV="1">
              <a:off x="8060064" y="4463687"/>
              <a:ext cx="0" cy="811755"/>
            </a:xfrm>
            <a:prstGeom prst="line">
              <a:avLst/>
            </a:prstGeom>
            <a:noFill/>
            <a:ln w="9525" cap="rnd" cmpd="sng" algn="ctr">
              <a:solidFill>
                <a:srgbClr val="3F3F3F">
                  <a:lumMod val="60000"/>
                  <a:lumOff val="40000"/>
                </a:srgbClr>
              </a:solidFill>
              <a:prstDash val="solid"/>
              <a:round/>
              <a:headEnd type="oval"/>
              <a:tailEnd type="triangle"/>
            </a:ln>
            <a:effectLst/>
          </p:spPr>
        </p:cxnSp>
        <p:sp>
          <p:nvSpPr>
            <p:cNvPr id="43" name="椭圆 42"/>
            <p:cNvSpPr/>
            <p:nvPr/>
          </p:nvSpPr>
          <p:spPr>
            <a:xfrm>
              <a:off x="7764174" y="4976707"/>
              <a:ext cx="591772" cy="591774"/>
            </a:xfrm>
            <a:prstGeom prst="ellipse">
              <a:avLst/>
            </a:prstGeom>
            <a:gradFill>
              <a:gsLst>
                <a:gs pos="0">
                  <a:srgbClr val="FF5799"/>
                </a:gs>
                <a:gs pos="100000">
                  <a:srgbClr val="A82FFF"/>
                </a:gs>
              </a:gsLst>
              <a:lin ang="2700000" scaled="0"/>
            </a:gra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4" name="marketing-viral_44488"/>
            <p:cNvSpPr>
              <a:spLocks noChangeAspect="1"/>
            </p:cNvSpPr>
            <p:nvPr/>
          </p:nvSpPr>
          <p:spPr bwMode="auto">
            <a:xfrm>
              <a:off x="7917913" y="5143668"/>
              <a:ext cx="284294" cy="283842"/>
            </a:xfrm>
            <a:custGeom>
              <a:avLst/>
              <a:gdLst>
                <a:gd name="T0" fmla="*/ 466 w 507"/>
                <a:gd name="T1" fmla="*/ 294 h 507"/>
                <a:gd name="T2" fmla="*/ 466 w 507"/>
                <a:gd name="T3" fmla="*/ 213 h 507"/>
                <a:gd name="T4" fmla="*/ 81 w 507"/>
                <a:gd name="T5" fmla="*/ 253 h 507"/>
                <a:gd name="T6" fmla="*/ 0 w 507"/>
                <a:gd name="T7" fmla="*/ 253 h 507"/>
                <a:gd name="T8" fmla="*/ 81 w 507"/>
                <a:gd name="T9" fmla="*/ 253 h 507"/>
                <a:gd name="T10" fmla="*/ 213 w 507"/>
                <a:gd name="T11" fmla="*/ 466 h 507"/>
                <a:gd name="T12" fmla="*/ 294 w 507"/>
                <a:gd name="T13" fmla="*/ 466 h 507"/>
                <a:gd name="T14" fmla="*/ 253 w 507"/>
                <a:gd name="T15" fmla="*/ 81 h 507"/>
                <a:gd name="T16" fmla="*/ 253 w 507"/>
                <a:gd name="T17" fmla="*/ 0 h 507"/>
                <a:gd name="T18" fmla="*/ 253 w 507"/>
                <a:gd name="T19" fmla="*/ 81 h 507"/>
                <a:gd name="T20" fmla="*/ 375 w 507"/>
                <a:gd name="T21" fmla="*/ 432 h 507"/>
                <a:gd name="T22" fmla="*/ 432 w 507"/>
                <a:gd name="T23" fmla="*/ 375 h 507"/>
                <a:gd name="T24" fmla="*/ 132 w 507"/>
                <a:gd name="T25" fmla="*/ 132 h 507"/>
                <a:gd name="T26" fmla="*/ 74 w 507"/>
                <a:gd name="T27" fmla="*/ 74 h 507"/>
                <a:gd name="T28" fmla="*/ 132 w 507"/>
                <a:gd name="T29" fmla="*/ 132 h 507"/>
                <a:gd name="T30" fmla="*/ 74 w 507"/>
                <a:gd name="T31" fmla="*/ 432 h 507"/>
                <a:gd name="T32" fmla="*/ 132 w 507"/>
                <a:gd name="T33" fmla="*/ 375 h 507"/>
                <a:gd name="T34" fmla="*/ 432 w 507"/>
                <a:gd name="T35" fmla="*/ 132 h 507"/>
                <a:gd name="T36" fmla="*/ 375 w 507"/>
                <a:gd name="T37" fmla="*/ 74 h 507"/>
                <a:gd name="T38" fmla="*/ 432 w 507"/>
                <a:gd name="T39" fmla="*/ 132 h 507"/>
                <a:gd name="T40" fmla="*/ 326 w 507"/>
                <a:gd name="T41" fmla="*/ 300 h 507"/>
                <a:gd name="T42" fmla="*/ 393 w 507"/>
                <a:gd name="T43" fmla="*/ 260 h 507"/>
                <a:gd name="T44" fmla="*/ 393 w 507"/>
                <a:gd name="T45" fmla="*/ 233 h 507"/>
                <a:gd name="T46" fmla="*/ 320 w 507"/>
                <a:gd name="T47" fmla="*/ 198 h 507"/>
                <a:gd name="T48" fmla="*/ 362 w 507"/>
                <a:gd name="T49" fmla="*/ 138 h 507"/>
                <a:gd name="T50" fmla="*/ 300 w 507"/>
                <a:gd name="T51" fmla="*/ 181 h 507"/>
                <a:gd name="T52" fmla="*/ 267 w 507"/>
                <a:gd name="T53" fmla="*/ 107 h 507"/>
                <a:gd name="T54" fmla="*/ 240 w 507"/>
                <a:gd name="T55" fmla="*/ 107 h 507"/>
                <a:gd name="T56" fmla="*/ 206 w 507"/>
                <a:gd name="T57" fmla="*/ 181 h 507"/>
                <a:gd name="T58" fmla="*/ 145 w 507"/>
                <a:gd name="T59" fmla="*/ 138 h 507"/>
                <a:gd name="T60" fmla="*/ 186 w 507"/>
                <a:gd name="T61" fmla="*/ 198 h 507"/>
                <a:gd name="T62" fmla="*/ 113 w 507"/>
                <a:gd name="T63" fmla="*/ 233 h 507"/>
                <a:gd name="T64" fmla="*/ 113 w 507"/>
                <a:gd name="T65" fmla="*/ 260 h 507"/>
                <a:gd name="T66" fmla="*/ 181 w 507"/>
                <a:gd name="T67" fmla="*/ 300 h 507"/>
                <a:gd name="T68" fmla="*/ 145 w 507"/>
                <a:gd name="T69" fmla="*/ 355 h 507"/>
                <a:gd name="T70" fmla="*/ 164 w 507"/>
                <a:gd name="T71" fmla="*/ 355 h 507"/>
                <a:gd name="T72" fmla="*/ 240 w 507"/>
                <a:gd name="T73" fmla="*/ 339 h 507"/>
                <a:gd name="T74" fmla="*/ 253 w 507"/>
                <a:gd name="T75" fmla="*/ 400 h 507"/>
                <a:gd name="T76" fmla="*/ 267 w 507"/>
                <a:gd name="T77" fmla="*/ 339 h 507"/>
                <a:gd name="T78" fmla="*/ 343 w 507"/>
                <a:gd name="T79" fmla="*/ 355 h 507"/>
                <a:gd name="T80" fmla="*/ 362 w 507"/>
                <a:gd name="T81" fmla="*/ 35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7" h="507">
                  <a:moveTo>
                    <a:pt x="507" y="253"/>
                  </a:moveTo>
                  <a:cubicBezTo>
                    <a:pt x="507" y="276"/>
                    <a:pt x="488" y="294"/>
                    <a:pt x="466" y="294"/>
                  </a:cubicBezTo>
                  <a:cubicBezTo>
                    <a:pt x="443" y="294"/>
                    <a:pt x="425" y="276"/>
                    <a:pt x="425" y="253"/>
                  </a:cubicBezTo>
                  <a:cubicBezTo>
                    <a:pt x="425" y="231"/>
                    <a:pt x="443" y="213"/>
                    <a:pt x="466" y="213"/>
                  </a:cubicBezTo>
                  <a:cubicBezTo>
                    <a:pt x="488" y="213"/>
                    <a:pt x="507" y="231"/>
                    <a:pt x="507" y="253"/>
                  </a:cubicBezTo>
                  <a:close/>
                  <a:moveTo>
                    <a:pt x="81" y="253"/>
                  </a:moveTo>
                  <a:cubicBezTo>
                    <a:pt x="81" y="231"/>
                    <a:pt x="63" y="213"/>
                    <a:pt x="41" y="213"/>
                  </a:cubicBezTo>
                  <a:cubicBezTo>
                    <a:pt x="18" y="213"/>
                    <a:pt x="0" y="231"/>
                    <a:pt x="0" y="253"/>
                  </a:cubicBezTo>
                  <a:cubicBezTo>
                    <a:pt x="0" y="276"/>
                    <a:pt x="18" y="294"/>
                    <a:pt x="41" y="294"/>
                  </a:cubicBezTo>
                  <a:cubicBezTo>
                    <a:pt x="63" y="294"/>
                    <a:pt x="81" y="276"/>
                    <a:pt x="81" y="253"/>
                  </a:cubicBezTo>
                  <a:close/>
                  <a:moveTo>
                    <a:pt x="253" y="425"/>
                  </a:moveTo>
                  <a:cubicBezTo>
                    <a:pt x="231" y="425"/>
                    <a:pt x="213" y="443"/>
                    <a:pt x="213" y="466"/>
                  </a:cubicBezTo>
                  <a:cubicBezTo>
                    <a:pt x="213" y="488"/>
                    <a:pt x="231" y="507"/>
                    <a:pt x="253" y="507"/>
                  </a:cubicBezTo>
                  <a:cubicBezTo>
                    <a:pt x="276" y="507"/>
                    <a:pt x="294" y="488"/>
                    <a:pt x="294" y="466"/>
                  </a:cubicBezTo>
                  <a:cubicBezTo>
                    <a:pt x="294" y="443"/>
                    <a:pt x="276" y="425"/>
                    <a:pt x="253" y="425"/>
                  </a:cubicBezTo>
                  <a:close/>
                  <a:moveTo>
                    <a:pt x="253" y="81"/>
                  </a:moveTo>
                  <a:cubicBezTo>
                    <a:pt x="276" y="81"/>
                    <a:pt x="294" y="63"/>
                    <a:pt x="294" y="41"/>
                  </a:cubicBezTo>
                  <a:cubicBezTo>
                    <a:pt x="294" y="18"/>
                    <a:pt x="276" y="0"/>
                    <a:pt x="253" y="0"/>
                  </a:cubicBezTo>
                  <a:cubicBezTo>
                    <a:pt x="231" y="0"/>
                    <a:pt x="213" y="18"/>
                    <a:pt x="213" y="41"/>
                  </a:cubicBezTo>
                  <a:cubicBezTo>
                    <a:pt x="213" y="63"/>
                    <a:pt x="231" y="81"/>
                    <a:pt x="253" y="81"/>
                  </a:cubicBezTo>
                  <a:close/>
                  <a:moveTo>
                    <a:pt x="375" y="375"/>
                  </a:moveTo>
                  <a:cubicBezTo>
                    <a:pt x="359" y="391"/>
                    <a:pt x="359" y="417"/>
                    <a:pt x="375" y="432"/>
                  </a:cubicBezTo>
                  <a:cubicBezTo>
                    <a:pt x="391" y="448"/>
                    <a:pt x="417" y="448"/>
                    <a:pt x="432" y="432"/>
                  </a:cubicBezTo>
                  <a:cubicBezTo>
                    <a:pt x="448" y="417"/>
                    <a:pt x="448" y="391"/>
                    <a:pt x="432" y="375"/>
                  </a:cubicBezTo>
                  <a:cubicBezTo>
                    <a:pt x="417" y="359"/>
                    <a:pt x="391" y="359"/>
                    <a:pt x="375" y="375"/>
                  </a:cubicBezTo>
                  <a:close/>
                  <a:moveTo>
                    <a:pt x="132" y="132"/>
                  </a:moveTo>
                  <a:cubicBezTo>
                    <a:pt x="148" y="116"/>
                    <a:pt x="148" y="90"/>
                    <a:pt x="132" y="74"/>
                  </a:cubicBezTo>
                  <a:cubicBezTo>
                    <a:pt x="116" y="58"/>
                    <a:pt x="90" y="58"/>
                    <a:pt x="74" y="74"/>
                  </a:cubicBezTo>
                  <a:cubicBezTo>
                    <a:pt x="58" y="90"/>
                    <a:pt x="58" y="116"/>
                    <a:pt x="74" y="132"/>
                  </a:cubicBezTo>
                  <a:cubicBezTo>
                    <a:pt x="90" y="148"/>
                    <a:pt x="116" y="148"/>
                    <a:pt x="132" y="132"/>
                  </a:cubicBezTo>
                  <a:close/>
                  <a:moveTo>
                    <a:pt x="74" y="375"/>
                  </a:moveTo>
                  <a:cubicBezTo>
                    <a:pt x="58" y="391"/>
                    <a:pt x="58" y="417"/>
                    <a:pt x="74" y="432"/>
                  </a:cubicBezTo>
                  <a:cubicBezTo>
                    <a:pt x="90" y="448"/>
                    <a:pt x="116" y="448"/>
                    <a:pt x="132" y="432"/>
                  </a:cubicBezTo>
                  <a:cubicBezTo>
                    <a:pt x="148" y="417"/>
                    <a:pt x="148" y="391"/>
                    <a:pt x="132" y="375"/>
                  </a:cubicBezTo>
                  <a:cubicBezTo>
                    <a:pt x="116" y="359"/>
                    <a:pt x="90" y="359"/>
                    <a:pt x="74" y="375"/>
                  </a:cubicBezTo>
                  <a:close/>
                  <a:moveTo>
                    <a:pt x="432" y="132"/>
                  </a:moveTo>
                  <a:cubicBezTo>
                    <a:pt x="448" y="116"/>
                    <a:pt x="448" y="90"/>
                    <a:pt x="432" y="74"/>
                  </a:cubicBezTo>
                  <a:cubicBezTo>
                    <a:pt x="417" y="58"/>
                    <a:pt x="391" y="58"/>
                    <a:pt x="375" y="74"/>
                  </a:cubicBezTo>
                  <a:cubicBezTo>
                    <a:pt x="359" y="90"/>
                    <a:pt x="359" y="116"/>
                    <a:pt x="375" y="132"/>
                  </a:cubicBezTo>
                  <a:cubicBezTo>
                    <a:pt x="391" y="148"/>
                    <a:pt x="417" y="148"/>
                    <a:pt x="432" y="132"/>
                  </a:cubicBezTo>
                  <a:close/>
                  <a:moveTo>
                    <a:pt x="362" y="336"/>
                  </a:moveTo>
                  <a:lnTo>
                    <a:pt x="326" y="300"/>
                  </a:lnTo>
                  <a:cubicBezTo>
                    <a:pt x="334" y="289"/>
                    <a:pt x="339" y="275"/>
                    <a:pt x="340" y="260"/>
                  </a:cubicBezTo>
                  <a:lnTo>
                    <a:pt x="393" y="260"/>
                  </a:lnTo>
                  <a:cubicBezTo>
                    <a:pt x="401" y="260"/>
                    <a:pt x="407" y="254"/>
                    <a:pt x="407" y="247"/>
                  </a:cubicBezTo>
                  <a:cubicBezTo>
                    <a:pt x="407" y="239"/>
                    <a:pt x="401" y="233"/>
                    <a:pt x="393" y="233"/>
                  </a:cubicBezTo>
                  <a:lnTo>
                    <a:pt x="338" y="233"/>
                  </a:lnTo>
                  <a:cubicBezTo>
                    <a:pt x="335" y="220"/>
                    <a:pt x="329" y="208"/>
                    <a:pt x="320" y="198"/>
                  </a:cubicBezTo>
                  <a:lnTo>
                    <a:pt x="362" y="157"/>
                  </a:lnTo>
                  <a:cubicBezTo>
                    <a:pt x="367" y="152"/>
                    <a:pt x="367" y="143"/>
                    <a:pt x="362" y="138"/>
                  </a:cubicBezTo>
                  <a:cubicBezTo>
                    <a:pt x="357" y="133"/>
                    <a:pt x="348" y="133"/>
                    <a:pt x="343" y="138"/>
                  </a:cubicBezTo>
                  <a:lnTo>
                    <a:pt x="300" y="181"/>
                  </a:lnTo>
                  <a:cubicBezTo>
                    <a:pt x="290" y="174"/>
                    <a:pt x="279" y="170"/>
                    <a:pt x="267" y="168"/>
                  </a:cubicBezTo>
                  <a:lnTo>
                    <a:pt x="267" y="107"/>
                  </a:lnTo>
                  <a:cubicBezTo>
                    <a:pt x="267" y="99"/>
                    <a:pt x="261" y="93"/>
                    <a:pt x="253" y="93"/>
                  </a:cubicBezTo>
                  <a:cubicBezTo>
                    <a:pt x="246" y="93"/>
                    <a:pt x="240" y="99"/>
                    <a:pt x="240" y="107"/>
                  </a:cubicBezTo>
                  <a:lnTo>
                    <a:pt x="240" y="168"/>
                  </a:lnTo>
                  <a:cubicBezTo>
                    <a:pt x="228" y="170"/>
                    <a:pt x="216" y="174"/>
                    <a:pt x="206" y="181"/>
                  </a:cubicBezTo>
                  <a:lnTo>
                    <a:pt x="164" y="138"/>
                  </a:lnTo>
                  <a:cubicBezTo>
                    <a:pt x="159" y="133"/>
                    <a:pt x="150" y="133"/>
                    <a:pt x="145" y="138"/>
                  </a:cubicBezTo>
                  <a:cubicBezTo>
                    <a:pt x="140" y="143"/>
                    <a:pt x="140" y="152"/>
                    <a:pt x="145" y="157"/>
                  </a:cubicBezTo>
                  <a:lnTo>
                    <a:pt x="186" y="198"/>
                  </a:lnTo>
                  <a:cubicBezTo>
                    <a:pt x="178" y="208"/>
                    <a:pt x="172" y="220"/>
                    <a:pt x="169" y="233"/>
                  </a:cubicBezTo>
                  <a:lnTo>
                    <a:pt x="113" y="233"/>
                  </a:lnTo>
                  <a:cubicBezTo>
                    <a:pt x="106" y="233"/>
                    <a:pt x="100" y="239"/>
                    <a:pt x="100" y="247"/>
                  </a:cubicBezTo>
                  <a:cubicBezTo>
                    <a:pt x="100" y="254"/>
                    <a:pt x="106" y="260"/>
                    <a:pt x="113" y="260"/>
                  </a:cubicBezTo>
                  <a:lnTo>
                    <a:pt x="167" y="260"/>
                  </a:lnTo>
                  <a:cubicBezTo>
                    <a:pt x="168" y="275"/>
                    <a:pt x="173" y="289"/>
                    <a:pt x="181" y="300"/>
                  </a:cubicBezTo>
                  <a:lnTo>
                    <a:pt x="145" y="336"/>
                  </a:lnTo>
                  <a:cubicBezTo>
                    <a:pt x="140" y="341"/>
                    <a:pt x="140" y="350"/>
                    <a:pt x="145" y="355"/>
                  </a:cubicBezTo>
                  <a:cubicBezTo>
                    <a:pt x="148" y="358"/>
                    <a:pt x="151" y="359"/>
                    <a:pt x="154" y="359"/>
                  </a:cubicBezTo>
                  <a:cubicBezTo>
                    <a:pt x="158" y="359"/>
                    <a:pt x="161" y="358"/>
                    <a:pt x="164" y="355"/>
                  </a:cubicBezTo>
                  <a:lnTo>
                    <a:pt x="198" y="320"/>
                  </a:lnTo>
                  <a:cubicBezTo>
                    <a:pt x="210" y="330"/>
                    <a:pt x="224" y="336"/>
                    <a:pt x="240" y="339"/>
                  </a:cubicBezTo>
                  <a:lnTo>
                    <a:pt x="240" y="387"/>
                  </a:lnTo>
                  <a:cubicBezTo>
                    <a:pt x="240" y="394"/>
                    <a:pt x="246" y="400"/>
                    <a:pt x="253" y="400"/>
                  </a:cubicBezTo>
                  <a:cubicBezTo>
                    <a:pt x="261" y="400"/>
                    <a:pt x="267" y="394"/>
                    <a:pt x="267" y="387"/>
                  </a:cubicBezTo>
                  <a:lnTo>
                    <a:pt x="267" y="339"/>
                  </a:lnTo>
                  <a:cubicBezTo>
                    <a:pt x="282" y="336"/>
                    <a:pt x="297" y="330"/>
                    <a:pt x="308" y="320"/>
                  </a:cubicBezTo>
                  <a:lnTo>
                    <a:pt x="343" y="355"/>
                  </a:lnTo>
                  <a:cubicBezTo>
                    <a:pt x="346" y="358"/>
                    <a:pt x="349" y="359"/>
                    <a:pt x="352" y="359"/>
                  </a:cubicBezTo>
                  <a:cubicBezTo>
                    <a:pt x="356" y="359"/>
                    <a:pt x="359" y="358"/>
                    <a:pt x="362" y="355"/>
                  </a:cubicBezTo>
                  <a:cubicBezTo>
                    <a:pt x="367" y="350"/>
                    <a:pt x="367" y="341"/>
                    <a:pt x="362" y="33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投诉客户的类型</a:t>
              </a:r>
            </a:p>
          </p:txBody>
        </p:sp>
      </p:grpSp>
      <p:sp>
        <p:nvSpPr>
          <p:cNvPr id="10" name="文本框 21"/>
          <p:cNvSpPr txBox="1"/>
          <p:nvPr/>
        </p:nvSpPr>
        <p:spPr>
          <a:xfrm>
            <a:off x="4086729" y="2709786"/>
            <a:ext cx="2224314" cy="319530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/>
          <a:p>
            <a:pPr defTabSz="913765">
              <a:lnSpc>
                <a:spcPct val="120000"/>
              </a:lnSpc>
              <a:defRPr/>
            </a:pPr>
            <a:r>
              <a:rPr lang="zh-CN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改进服务</a:t>
            </a:r>
            <a:r>
              <a:rPr lang="en-US" altLang="zh-CN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/</a:t>
            </a:r>
            <a:r>
              <a:rPr lang="zh-CN" alt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产品质量</a:t>
            </a:r>
          </a:p>
        </p:txBody>
      </p:sp>
      <p:sp>
        <p:nvSpPr>
          <p:cNvPr id="11" name="矩形 10"/>
          <p:cNvSpPr/>
          <p:nvPr/>
        </p:nvSpPr>
        <p:spPr>
          <a:xfrm>
            <a:off x="4076011" y="2319890"/>
            <a:ext cx="1603640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 defTabSz="913765">
              <a:defRPr/>
            </a:pPr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质量监督型客户</a:t>
            </a:r>
          </a:p>
        </p:txBody>
      </p:sp>
      <p:sp>
        <p:nvSpPr>
          <p:cNvPr id="12" name="文本框 23"/>
          <p:cNvSpPr txBox="1"/>
          <p:nvPr/>
        </p:nvSpPr>
        <p:spPr>
          <a:xfrm>
            <a:off x="4018861" y="4154663"/>
            <a:ext cx="2224314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>
            <a:defPPr>
              <a:defRPr lang="zh-CN"/>
            </a:defPPr>
            <a:lvl1pPr defTabSz="913765">
              <a:lnSpc>
                <a:spcPct val="120000"/>
              </a:lnSpc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恶语相向，歇斯底里</a:t>
            </a:r>
          </a:p>
        </p:txBody>
      </p:sp>
      <p:sp>
        <p:nvSpPr>
          <p:cNvPr id="13" name="矩形 12"/>
          <p:cNvSpPr/>
          <p:nvPr/>
        </p:nvSpPr>
        <p:spPr>
          <a:xfrm>
            <a:off x="4076011" y="3825608"/>
            <a:ext cx="1603640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algn="ctr" defTabSz="913765"/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愤怒型客户</a:t>
            </a:r>
          </a:p>
        </p:txBody>
      </p:sp>
      <p:sp>
        <p:nvSpPr>
          <p:cNvPr id="14" name="文本框 25"/>
          <p:cNvSpPr txBox="1"/>
          <p:nvPr/>
        </p:nvSpPr>
        <p:spPr>
          <a:xfrm>
            <a:off x="4018861" y="5550481"/>
            <a:ext cx="2224314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>
            <a:defPPr>
              <a:defRPr lang="zh-CN"/>
            </a:defPPr>
            <a:lvl1pPr defTabSz="913765">
              <a:lnSpc>
                <a:spcPct val="120000"/>
              </a:lnSpc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分享对产品的满意</a:t>
            </a:r>
          </a:p>
        </p:txBody>
      </p:sp>
      <p:sp>
        <p:nvSpPr>
          <p:cNvPr id="15" name="矩形 14"/>
          <p:cNvSpPr/>
          <p:nvPr/>
        </p:nvSpPr>
        <p:spPr>
          <a:xfrm>
            <a:off x="4076011" y="5221426"/>
            <a:ext cx="1603640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algn="ctr" defTabSz="913765"/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粉丝型客户</a:t>
            </a:r>
          </a:p>
        </p:txBody>
      </p:sp>
      <p:sp>
        <p:nvSpPr>
          <p:cNvPr id="16" name="矩形 15"/>
          <p:cNvSpPr/>
          <p:nvPr/>
        </p:nvSpPr>
        <p:spPr>
          <a:xfrm rot="1800000">
            <a:off x="2701635" y="2621501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 rot="1800000">
            <a:off x="3106099" y="2336143"/>
            <a:ext cx="787468" cy="787468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FF5799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 rot="1800000">
            <a:off x="2701635" y="4105783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 rot="1800000">
            <a:off x="3106099" y="3820425"/>
            <a:ext cx="787468" cy="787468"/>
          </a:xfrm>
          <a:prstGeom prst="ellipse">
            <a:avLst/>
          </a:prstGeom>
          <a:gradFill>
            <a:gsLst>
              <a:gs pos="100000">
                <a:srgbClr val="FF7534"/>
              </a:gs>
              <a:gs pos="0">
                <a:srgbClr val="FF5EAB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 rot="1800000">
            <a:off x="2701636" y="5530334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1" name="椭圆 20"/>
          <p:cNvSpPr/>
          <p:nvPr/>
        </p:nvSpPr>
        <p:spPr>
          <a:xfrm rot="1800000">
            <a:off x="3106100" y="5244976"/>
            <a:ext cx="787468" cy="787468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5357FF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890210" y="2601747"/>
            <a:ext cx="2224314" cy="396710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>
            <a:defPPr>
              <a:defRPr lang="zh-CN"/>
            </a:defPPr>
            <a:lvl1pPr defTabSz="913765">
              <a:lnSpc>
                <a:spcPct val="120000"/>
              </a:lnSpc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谈判专家，据理力争</a:t>
            </a:r>
          </a:p>
        </p:txBody>
      </p:sp>
      <p:sp>
        <p:nvSpPr>
          <p:cNvPr id="23" name="矩形 22"/>
          <p:cNvSpPr/>
          <p:nvPr/>
        </p:nvSpPr>
        <p:spPr>
          <a:xfrm>
            <a:off x="7773781" y="2282218"/>
            <a:ext cx="1382195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algn="ctr" defTabSz="913765"/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理智型客户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785887" y="4073731"/>
            <a:ext cx="2224314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>
            <a:defPPr>
              <a:defRPr lang="zh-CN"/>
            </a:defPPr>
            <a:lvl1pPr defTabSz="913765">
              <a:lnSpc>
                <a:spcPct val="120000"/>
              </a:lnSpc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纠缠不清，无法沟通</a:t>
            </a:r>
          </a:p>
        </p:txBody>
      </p:sp>
      <p:sp>
        <p:nvSpPr>
          <p:cNvPr id="25" name="矩形 24"/>
          <p:cNvSpPr/>
          <p:nvPr/>
        </p:nvSpPr>
        <p:spPr>
          <a:xfrm>
            <a:off x="7843037" y="3772037"/>
            <a:ext cx="1603640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algn="ctr" defTabSz="913765"/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噩梦型客户</a:t>
            </a:r>
          </a:p>
        </p:txBody>
      </p:sp>
      <p:sp>
        <p:nvSpPr>
          <p:cNvPr id="30" name="文本框 25"/>
          <p:cNvSpPr txBox="1"/>
          <p:nvPr/>
        </p:nvSpPr>
        <p:spPr>
          <a:xfrm>
            <a:off x="7785887" y="5469549"/>
            <a:ext cx="2510638" cy="58955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rmAutofit/>
          </a:bodyPr>
          <a:lstStyle>
            <a:defPPr>
              <a:defRPr lang="zh-CN"/>
            </a:defPPr>
            <a:lvl1pPr defTabSz="913765">
              <a:lnSpc>
                <a:spcPct val="120000"/>
              </a:lnSpc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不漏声色，难以分辨</a:t>
            </a:r>
          </a:p>
        </p:txBody>
      </p:sp>
      <p:sp>
        <p:nvSpPr>
          <p:cNvPr id="31" name="矩形 30"/>
          <p:cNvSpPr/>
          <p:nvPr/>
        </p:nvSpPr>
        <p:spPr>
          <a:xfrm>
            <a:off x="7843037" y="5140494"/>
            <a:ext cx="1603640" cy="31952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>
            <a:noAutofit/>
          </a:bodyPr>
          <a:lstStyle/>
          <a:p>
            <a:pPr algn="ctr" defTabSz="913765"/>
            <a:r>
              <a:rPr lang="zh-CN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rPr>
              <a:t>温和型客户</a:t>
            </a:r>
          </a:p>
        </p:txBody>
      </p:sp>
      <p:sp>
        <p:nvSpPr>
          <p:cNvPr id="32" name="矩形 31"/>
          <p:cNvSpPr/>
          <p:nvPr/>
        </p:nvSpPr>
        <p:spPr>
          <a:xfrm rot="1800000">
            <a:off x="6468661" y="2540569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3" name="椭圆 32"/>
          <p:cNvSpPr/>
          <p:nvPr/>
        </p:nvSpPr>
        <p:spPr>
          <a:xfrm rot="1800000">
            <a:off x="6873125" y="2255211"/>
            <a:ext cx="787468" cy="787468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FF7534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 rot="1800000">
            <a:off x="6468661" y="4024851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椭圆 34"/>
          <p:cNvSpPr/>
          <p:nvPr/>
        </p:nvSpPr>
        <p:spPr>
          <a:xfrm rot="1800000">
            <a:off x="6873125" y="3739493"/>
            <a:ext cx="787468" cy="787468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998FFA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 rot="1800000">
            <a:off x="6468662" y="5449402"/>
            <a:ext cx="787468" cy="1617855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 rot="1800000">
            <a:off x="6873126" y="5164044"/>
            <a:ext cx="787468" cy="787468"/>
          </a:xfrm>
          <a:prstGeom prst="ellipse">
            <a:avLst/>
          </a:prstGeom>
          <a:gradFill>
            <a:gsLst>
              <a:gs pos="100000">
                <a:srgbClr val="9933FF"/>
              </a:gs>
              <a:gs pos="0">
                <a:srgbClr val="33CCCC"/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投诉处理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779557" y="2332567"/>
            <a:ext cx="4800360" cy="416560"/>
          </a:xfrm>
          <a:prstGeom prst="rect">
            <a:avLst/>
          </a:prstGeom>
          <a:solidFill>
            <a:srgbClr val="000000">
              <a:alpha val="5000"/>
            </a:srgbClr>
          </a:solidFill>
          <a:ln w="6350" cap="flat" cmpd="sng" algn="ctr">
            <a:solidFill>
              <a:srgbClr val="0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96159" y="2332567"/>
            <a:ext cx="2783398" cy="416560"/>
          </a:xfrm>
          <a:prstGeom prst="rect">
            <a:avLst/>
          </a:prstGeom>
          <a:solidFill>
            <a:srgbClr val="000000">
              <a:alpha val="5000"/>
            </a:srgbClr>
          </a:solidFill>
          <a:ln w="6350" cap="flat" cmpd="sng" algn="ctr">
            <a:solidFill>
              <a:srgbClr val="0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5779557" y="2332567"/>
            <a:ext cx="4800360" cy="3391958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A82FFF"/>
                </a:gs>
                <a:gs pos="83000">
                  <a:srgbClr val="FF5799"/>
                </a:gs>
                <a:gs pos="100000">
                  <a:srgbClr val="8A3BFF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2996161" y="2332567"/>
            <a:ext cx="2783396" cy="3391956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A82FFE"/>
                </a:gs>
                <a:gs pos="83000">
                  <a:srgbClr val="FF5799"/>
                </a:gs>
                <a:gs pos="100000">
                  <a:srgbClr val="A82FFF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cxnSp>
        <p:nvCxnSpPr>
          <p:cNvPr id="16" name="Straight Connector 13"/>
          <p:cNvCxnSpPr/>
          <p:nvPr/>
        </p:nvCxnSpPr>
        <p:spPr>
          <a:xfrm>
            <a:off x="2996159" y="3184102"/>
            <a:ext cx="7583758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17" name="Rectangle 5"/>
          <p:cNvSpPr/>
          <p:nvPr/>
        </p:nvSpPr>
        <p:spPr>
          <a:xfrm>
            <a:off x="1142999" y="2749127"/>
            <a:ext cx="9436917" cy="2529840"/>
          </a:xfrm>
          <a:prstGeom prst="rect">
            <a:avLst/>
          </a:prstGeom>
          <a:noFill/>
          <a:ln w="6350" cap="flat" cmpd="sng" algn="ctr">
            <a:gradFill>
              <a:gsLst>
                <a:gs pos="0">
                  <a:srgbClr val="FF5799"/>
                </a:gs>
                <a:gs pos="74000">
                  <a:srgbClr val="6947FF"/>
                </a:gs>
                <a:gs pos="83000">
                  <a:srgbClr val="A82FFE"/>
                </a:gs>
                <a:gs pos="100000">
                  <a:srgbClr val="FF5799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cxnSp>
        <p:nvCxnSpPr>
          <p:cNvPr id="19" name="Straight Connector 17"/>
          <p:cNvCxnSpPr/>
          <p:nvPr/>
        </p:nvCxnSpPr>
        <p:spPr>
          <a:xfrm>
            <a:off x="2996159" y="4831927"/>
            <a:ext cx="7583758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cxnSp>
        <p:nvCxnSpPr>
          <p:cNvPr id="20" name="Straight Connector 18"/>
          <p:cNvCxnSpPr/>
          <p:nvPr/>
        </p:nvCxnSpPr>
        <p:spPr>
          <a:xfrm>
            <a:off x="2996159" y="4384887"/>
            <a:ext cx="7583758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cxnSp>
        <p:nvCxnSpPr>
          <p:cNvPr id="21" name="Straight Connector 19"/>
          <p:cNvCxnSpPr/>
          <p:nvPr/>
        </p:nvCxnSpPr>
        <p:spPr>
          <a:xfrm>
            <a:off x="2996159" y="3985472"/>
            <a:ext cx="7583758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23" name="Shape 6975"/>
          <p:cNvSpPr/>
          <p:nvPr/>
        </p:nvSpPr>
        <p:spPr>
          <a:xfrm>
            <a:off x="3528555" y="2358684"/>
            <a:ext cx="1902879" cy="339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rmAutofit/>
          </a:bodyPr>
          <a:lstStyle/>
          <a:p>
            <a:pPr algn="ctr">
              <a:defRPr sz="1800"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  <a:sym typeface="Arimo"/>
              </a:rPr>
              <a:t>步骤</a:t>
            </a:r>
            <a:endParaRPr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  <a:sym typeface="Arimo"/>
            </a:endParaRPr>
          </a:p>
        </p:txBody>
      </p:sp>
      <p:sp>
        <p:nvSpPr>
          <p:cNvPr id="24" name="Shape 6975"/>
          <p:cNvSpPr/>
          <p:nvPr/>
        </p:nvSpPr>
        <p:spPr>
          <a:xfrm>
            <a:off x="5779558" y="2368410"/>
            <a:ext cx="4800358" cy="339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rmAutofit/>
          </a:bodyPr>
          <a:lstStyle/>
          <a:p>
            <a:pPr algn="ctr">
              <a:defRPr sz="1800"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  <a:sym typeface="Arimo"/>
              </a:rPr>
              <a:t>目的</a:t>
            </a:r>
            <a:endParaRPr sz="15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Montserrat" charset="0"/>
              <a:sym typeface="Arimo"/>
            </a:endParaRPr>
          </a:p>
        </p:txBody>
      </p:sp>
      <p:sp>
        <p:nvSpPr>
          <p:cNvPr id="25" name="Rectangle 31"/>
          <p:cNvSpPr/>
          <p:nvPr/>
        </p:nvSpPr>
        <p:spPr>
          <a:xfrm>
            <a:off x="4208126" y="2795326"/>
            <a:ext cx="543739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200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聆听</a:t>
            </a:r>
          </a:p>
        </p:txBody>
      </p:sp>
      <p:sp>
        <p:nvSpPr>
          <p:cNvPr id="30" name="Shape 7150"/>
          <p:cNvSpPr/>
          <p:nvPr/>
        </p:nvSpPr>
        <p:spPr>
          <a:xfrm>
            <a:off x="4208125" y="3226720"/>
            <a:ext cx="543739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尊重</a:t>
            </a:r>
          </a:p>
        </p:txBody>
      </p:sp>
      <p:sp>
        <p:nvSpPr>
          <p:cNvPr id="31" name="Shape 7150"/>
          <p:cNvSpPr/>
          <p:nvPr/>
        </p:nvSpPr>
        <p:spPr>
          <a:xfrm>
            <a:off x="1705592" y="3848304"/>
            <a:ext cx="1290568" cy="802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800" dirty="0">
                <a:solidFill>
                  <a:srgbClr val="000000">
                    <a:alpha val="6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Montserrat" charset="0"/>
              </a:rPr>
              <a:t>投诉处理</a:t>
            </a:r>
          </a:p>
        </p:txBody>
      </p:sp>
      <p:cxnSp>
        <p:nvCxnSpPr>
          <p:cNvPr id="32" name="Straight Connector 19"/>
          <p:cNvCxnSpPr/>
          <p:nvPr/>
        </p:nvCxnSpPr>
        <p:spPr>
          <a:xfrm>
            <a:off x="2996159" y="3579702"/>
            <a:ext cx="7583758" cy="0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20000"/>
              </a:srgbClr>
            </a:solidFill>
            <a:prstDash val="solid"/>
            <a:miter lim="800000"/>
          </a:ln>
          <a:effectLst/>
        </p:spPr>
      </p:cxnSp>
      <p:sp>
        <p:nvSpPr>
          <p:cNvPr id="33" name="Rectangle 31"/>
          <p:cNvSpPr/>
          <p:nvPr/>
        </p:nvSpPr>
        <p:spPr>
          <a:xfrm>
            <a:off x="4191767" y="3630975"/>
            <a:ext cx="543739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询问</a:t>
            </a:r>
          </a:p>
        </p:txBody>
      </p:sp>
      <p:sp>
        <p:nvSpPr>
          <p:cNvPr id="34" name="Shape 7150"/>
          <p:cNvSpPr/>
          <p:nvPr/>
        </p:nvSpPr>
        <p:spPr>
          <a:xfrm>
            <a:off x="4191767" y="4062369"/>
            <a:ext cx="543739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解释</a:t>
            </a:r>
          </a:p>
        </p:txBody>
      </p:sp>
      <p:sp>
        <p:nvSpPr>
          <p:cNvPr id="35" name="Rectangle 31"/>
          <p:cNvSpPr/>
          <p:nvPr/>
        </p:nvSpPr>
        <p:spPr>
          <a:xfrm>
            <a:off x="4197385" y="4472422"/>
            <a:ext cx="543739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解决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  <p:sp>
        <p:nvSpPr>
          <p:cNvPr id="36" name="Shape 7150"/>
          <p:cNvSpPr/>
          <p:nvPr/>
        </p:nvSpPr>
        <p:spPr>
          <a:xfrm>
            <a:off x="4197384" y="4903816"/>
            <a:ext cx="543739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增值</a:t>
            </a:r>
          </a:p>
        </p:txBody>
      </p:sp>
      <p:sp>
        <p:nvSpPr>
          <p:cNvPr id="37" name="Shape 7150"/>
          <p:cNvSpPr/>
          <p:nvPr/>
        </p:nvSpPr>
        <p:spPr>
          <a:xfrm>
            <a:off x="4208124" y="5365911"/>
            <a:ext cx="543739" cy="316433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记录</a:t>
            </a:r>
          </a:p>
        </p:txBody>
      </p:sp>
      <p:sp>
        <p:nvSpPr>
          <p:cNvPr id="45" name="Rectangle 31"/>
          <p:cNvSpPr/>
          <p:nvPr/>
        </p:nvSpPr>
        <p:spPr>
          <a:xfrm>
            <a:off x="5779556" y="2836690"/>
            <a:ext cx="480036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了解客户的需求，从而获得处理投诉的重要信息</a:t>
            </a:r>
          </a:p>
        </p:txBody>
      </p:sp>
      <p:sp>
        <p:nvSpPr>
          <p:cNvPr id="46" name="Shape 7150"/>
          <p:cNvSpPr/>
          <p:nvPr/>
        </p:nvSpPr>
        <p:spPr>
          <a:xfrm>
            <a:off x="5800692" y="3268084"/>
            <a:ext cx="4779224" cy="31643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给足顾客面子，平息顾客的负面情绪</a:t>
            </a:r>
          </a:p>
        </p:txBody>
      </p:sp>
      <p:sp>
        <p:nvSpPr>
          <p:cNvPr id="47" name="Rectangle 31"/>
          <p:cNvSpPr/>
          <p:nvPr/>
        </p:nvSpPr>
        <p:spPr>
          <a:xfrm>
            <a:off x="5800692" y="3672339"/>
            <a:ext cx="480036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找出问题所在，为提供解决方案收集信息</a:t>
            </a:r>
          </a:p>
        </p:txBody>
      </p:sp>
      <p:sp>
        <p:nvSpPr>
          <p:cNvPr id="48" name="Shape 7150"/>
          <p:cNvSpPr/>
          <p:nvPr/>
        </p:nvSpPr>
        <p:spPr>
          <a:xfrm>
            <a:off x="5800692" y="4103733"/>
            <a:ext cx="4779224" cy="31643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澄清事实，提供解决方案</a:t>
            </a:r>
          </a:p>
        </p:txBody>
      </p:sp>
      <p:sp>
        <p:nvSpPr>
          <p:cNvPr id="49" name="Rectangle 31"/>
          <p:cNvSpPr/>
          <p:nvPr/>
        </p:nvSpPr>
        <p:spPr>
          <a:xfrm>
            <a:off x="5779556" y="4513786"/>
            <a:ext cx="477922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2000"/>
              </a:spcBef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满足顾客的需求</a:t>
            </a:r>
          </a:p>
        </p:txBody>
      </p:sp>
      <p:sp>
        <p:nvSpPr>
          <p:cNvPr id="50" name="Shape 7150"/>
          <p:cNvSpPr/>
          <p:nvPr/>
        </p:nvSpPr>
        <p:spPr>
          <a:xfrm>
            <a:off x="5800692" y="4965666"/>
            <a:ext cx="4800360" cy="27546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 algn="ctr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解决方案﹥顾客的期望值</a:t>
            </a:r>
          </a:p>
        </p:txBody>
      </p:sp>
      <p:sp>
        <p:nvSpPr>
          <p:cNvPr id="51" name="Shape 7150"/>
          <p:cNvSpPr/>
          <p:nvPr/>
        </p:nvSpPr>
        <p:spPr>
          <a:xfrm>
            <a:off x="5790296" y="5377017"/>
            <a:ext cx="4758087" cy="31643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10000"/>
              </a:lnSpc>
              <a:spcBef>
                <a:spcPts val="2000"/>
              </a:spcBef>
              <a:defRPr sz="16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charset="0"/>
              </a:rPr>
              <a:t>将各类反馈信息汇总分析，总结经验，汇报上级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7" grpId="0" bldLvl="0" animBg="1"/>
      <p:bldP spid="23" grpId="0" bldLvl="0"/>
      <p:bldP spid="24" grpId="0" bldLvl="0"/>
      <p:bldP spid="25" grpId="0"/>
      <p:bldP spid="30" grpId="0" bldLvl="0" animBg="1"/>
      <p:bldP spid="31" grpId="0" bldLvl="0" animBg="1"/>
      <p:bldP spid="33" grpId="0"/>
      <p:bldP spid="34" grpId="0" bldLvl="0" animBg="1"/>
      <p:bldP spid="35" grpId="0"/>
      <p:bldP spid="36" grpId="0" bldLvl="0" animBg="1"/>
      <p:bldP spid="37" grpId="0" bldLvl="0" animBg="1"/>
      <p:bldP spid="45" grpId="0"/>
      <p:bldP spid="46" grpId="0" bldLvl="0" animBg="1"/>
      <p:bldP spid="47" grpId="0"/>
      <p:bldP spid="48" grpId="0" bldLvl="0" animBg="1"/>
      <p:bldP spid="49" grpId="0"/>
      <p:bldP spid="50" grpId="0" bldLvl="0"/>
      <p:bldP spid="5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处理投诉的大忌</a:t>
              </a:r>
            </a:p>
          </p:txBody>
        </p:sp>
      </p:grpSp>
      <p:sp>
        <p:nvSpPr>
          <p:cNvPr id="10" name="矩形 9"/>
          <p:cNvSpPr/>
          <p:nvPr/>
        </p:nvSpPr>
        <p:spPr>
          <a:xfrm rot="1800000">
            <a:off x="3995184" y="2706669"/>
            <a:ext cx="955920" cy="2581223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 rot="1800000">
            <a:off x="3169799" y="4106270"/>
            <a:ext cx="955920" cy="2581223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 rot="1800000">
            <a:off x="6531167" y="4084294"/>
            <a:ext cx="955920" cy="2581223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 rot="1800000">
            <a:off x="5662802" y="2650123"/>
            <a:ext cx="955920" cy="2581223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14" name="6a0c224e-3872-4cf7-a571-9ab95e47c409"/>
          <p:cNvGrpSpPr>
            <a:grpSpLocks noChangeAspect="1"/>
          </p:cNvGrpSpPr>
          <p:nvPr/>
        </p:nvGrpSpPr>
        <p:grpSpPr>
          <a:xfrm>
            <a:off x="1233938" y="2349195"/>
            <a:ext cx="9740113" cy="4114991"/>
            <a:chOff x="1376813" y="1728594"/>
            <a:chExt cx="9740113" cy="4114991"/>
          </a:xfrm>
        </p:grpSpPr>
        <p:sp>
          <p:nvSpPr>
            <p:cNvPr id="15" name="Freeform: Shape 3"/>
            <p:cNvSpPr/>
            <p:nvPr/>
          </p:nvSpPr>
          <p:spPr>
            <a:xfrm>
              <a:off x="4709661" y="2094395"/>
              <a:ext cx="2772678" cy="314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rgbClr val="FF5EAB"/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6" name="Freeform: Shape 5"/>
            <p:cNvSpPr/>
            <p:nvPr/>
          </p:nvSpPr>
          <p:spPr>
            <a:xfrm>
              <a:off x="6440179" y="1728594"/>
              <a:ext cx="971463" cy="97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gradFill>
              <a:gsLst>
                <a:gs pos="0">
                  <a:srgbClr val="FF7534"/>
                </a:gs>
                <a:gs pos="100000">
                  <a:srgbClr val="FF5050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7" name="Freeform: Shape 8"/>
            <p:cNvSpPr/>
            <p:nvPr/>
          </p:nvSpPr>
          <p:spPr>
            <a:xfrm>
              <a:off x="7284334" y="3163658"/>
              <a:ext cx="971453" cy="97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gradFill>
              <a:gsLst>
                <a:gs pos="0">
                  <a:srgbClr val="F07C94"/>
                </a:gs>
                <a:gs pos="100000">
                  <a:srgbClr val="9966FF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8" name="Freeform: Shape 11"/>
            <p:cNvSpPr/>
            <p:nvPr/>
          </p:nvSpPr>
          <p:spPr>
            <a:xfrm>
              <a:off x="6454248" y="4598723"/>
              <a:ext cx="971490" cy="97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gradFill>
              <a:gsLst>
                <a:gs pos="0">
                  <a:srgbClr val="FF9999"/>
                </a:gs>
                <a:gs pos="100000">
                  <a:srgbClr val="FF5EAB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9" name="Freeform: Shape 14"/>
            <p:cNvSpPr/>
            <p:nvPr/>
          </p:nvSpPr>
          <p:spPr>
            <a:xfrm>
              <a:off x="4794076" y="4598723"/>
              <a:ext cx="971453" cy="97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gradFill>
              <a:gsLst>
                <a:gs pos="0">
                  <a:srgbClr val="6947FF"/>
                </a:gs>
                <a:gs pos="100000">
                  <a:srgbClr val="FF5EAB"/>
                </a:gs>
                <a:gs pos="47000">
                  <a:srgbClr val="9966FF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0" name="Freeform: Shape 17"/>
            <p:cNvSpPr/>
            <p:nvPr/>
          </p:nvSpPr>
          <p:spPr>
            <a:xfrm>
              <a:off x="4780007" y="1728594"/>
              <a:ext cx="971470" cy="97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gradFill>
              <a:gsLst>
                <a:gs pos="0">
                  <a:srgbClr val="75BAFD"/>
                </a:gs>
                <a:gs pos="100000">
                  <a:srgbClr val="B37CEA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3949922" y="3163658"/>
              <a:ext cx="971490" cy="97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gradFill>
              <a:gsLst>
                <a:gs pos="0">
                  <a:srgbClr val="FF5EAB"/>
                </a:gs>
                <a:gs pos="100000">
                  <a:srgbClr val="FF5050"/>
                </a:gs>
              </a:gsLst>
              <a:lin ang="3600000" scaled="0"/>
            </a:gra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5296398" y="3248089"/>
              <a:ext cx="1604821" cy="88607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rPr>
                <a:t>标题文本预设</a:t>
              </a:r>
            </a:p>
          </p:txBody>
        </p:sp>
        <p:grpSp>
          <p:nvGrpSpPr>
            <p:cNvPr id="23" name="Group 29"/>
            <p:cNvGrpSpPr/>
            <p:nvPr/>
          </p:nvGrpSpPr>
          <p:grpSpPr>
            <a:xfrm>
              <a:off x="2220967" y="4682160"/>
              <a:ext cx="2573109" cy="847702"/>
              <a:chOff x="2653530" y="5074715"/>
              <a:chExt cx="2262955" cy="847702"/>
            </a:xfrm>
          </p:grpSpPr>
          <p:sp>
            <p:nvSpPr>
              <p:cNvPr id="43" name="TextBox 30"/>
              <p:cNvSpPr txBox="1"/>
              <p:nvPr/>
            </p:nvSpPr>
            <p:spPr>
              <a:xfrm>
                <a:off x="2653530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</a:rPr>
                  <a:t>怠慢客户</a:t>
                </a:r>
              </a:p>
            </p:txBody>
          </p:sp>
          <p:sp>
            <p:nvSpPr>
              <p:cNvPr id="44" name="TextBox 31"/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360000" bIns="0" anchor="ctr" anchorCtr="0">
                <a:norm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24" name="Group 32"/>
            <p:cNvGrpSpPr/>
            <p:nvPr/>
          </p:nvGrpSpPr>
          <p:grpSpPr>
            <a:xfrm>
              <a:off x="7395646" y="4927969"/>
              <a:ext cx="2891232" cy="915616"/>
              <a:chOff x="7260330" y="5320524"/>
              <a:chExt cx="2286756" cy="915616"/>
            </a:xfrm>
          </p:grpSpPr>
          <p:sp>
            <p:nvSpPr>
              <p:cNvPr id="41" name="TextBox 33"/>
              <p:cNvSpPr txBox="1"/>
              <p:nvPr/>
            </p:nvSpPr>
            <p:spPr>
              <a:xfrm>
                <a:off x="7284131" y="5320524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88000" tIns="0" rIns="288000" bIns="0" anchor="ctr" anchorCtr="0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</a:rPr>
                  <a:t>缺乏耐心，打发客户</a:t>
                </a:r>
              </a:p>
            </p:txBody>
          </p:sp>
          <p:sp>
            <p:nvSpPr>
              <p:cNvPr id="42" name="TextBox 34"/>
              <p:cNvSpPr txBox="1"/>
              <p:nvPr/>
            </p:nvSpPr>
            <p:spPr>
              <a:xfrm>
                <a:off x="7260330" y="5679842"/>
                <a:ext cx="2262955" cy="556298"/>
              </a:xfrm>
              <a:prstGeom prst="rect">
                <a:avLst/>
              </a:prstGeom>
            </p:spPr>
            <p:txBody>
              <a:bodyPr vert="horz" wrap="square" lIns="288000" tIns="0" rIns="288000" bIns="0" anchor="ctr" anchorCtr="0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25" name="Group 35"/>
            <p:cNvGrpSpPr/>
            <p:nvPr/>
          </p:nvGrpSpPr>
          <p:grpSpPr>
            <a:xfrm>
              <a:off x="1376813" y="3225543"/>
              <a:ext cx="2573109" cy="847702"/>
              <a:chOff x="2653530" y="5074715"/>
              <a:chExt cx="2262955" cy="847702"/>
            </a:xfrm>
          </p:grpSpPr>
          <p:sp>
            <p:nvSpPr>
              <p:cNvPr id="39" name="TextBox 36"/>
              <p:cNvSpPr txBox="1"/>
              <p:nvPr/>
            </p:nvSpPr>
            <p:spPr>
              <a:xfrm>
                <a:off x="2653530" y="507471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lvl="0" algn="r"/>
                <a:r>
                  <a:rPr lang="zh-CN" altLang="en-US" sz="16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/>
                    <a:ea typeface="微软雅黑" panose="020B0503020204020204" charset="-122"/>
                  </a:rPr>
                  <a:t>缺少专业知识 </a:t>
                </a:r>
              </a:p>
            </p:txBody>
          </p:sp>
          <p:sp>
            <p:nvSpPr>
              <p:cNvPr id="40" name="TextBox 37"/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360000" bIns="0" anchor="ctr" anchorCtr="0">
                <a:norm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0" name="Group 38"/>
            <p:cNvGrpSpPr/>
            <p:nvPr/>
          </p:nvGrpSpPr>
          <p:grpSpPr>
            <a:xfrm>
              <a:off x="8193497" y="3455253"/>
              <a:ext cx="2923429" cy="954673"/>
              <a:chOff x="7234865" y="5304425"/>
              <a:chExt cx="2312222" cy="954673"/>
            </a:xfrm>
          </p:grpSpPr>
          <p:sp>
            <p:nvSpPr>
              <p:cNvPr id="37" name="TextBox 39"/>
              <p:cNvSpPr txBox="1"/>
              <p:nvPr/>
            </p:nvSpPr>
            <p:spPr>
              <a:xfrm>
                <a:off x="7234865" y="5304425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88000" tIns="0" rIns="288000" bIns="0" anchor="ctr" anchorCtr="0">
                <a:normAutofit/>
              </a:bodyPr>
              <a:lstStyle/>
              <a:p>
                <a:pPr lvl="0"/>
                <a:r>
                  <a:rPr lang="zh-CN" altLang="en-US" sz="16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/>
                    <a:ea typeface="微软雅黑" panose="020B0503020204020204" charset="-122"/>
                  </a:rPr>
                  <a:t>允诺客户自己做不到的事 </a:t>
                </a:r>
              </a:p>
            </p:txBody>
          </p:sp>
          <p:sp>
            <p:nvSpPr>
              <p:cNvPr id="38" name="TextBox 40"/>
              <p:cNvSpPr txBox="1"/>
              <p:nvPr/>
            </p:nvSpPr>
            <p:spPr>
              <a:xfrm>
                <a:off x="7284132" y="5702800"/>
                <a:ext cx="2262955" cy="556298"/>
              </a:xfrm>
              <a:prstGeom prst="rect">
                <a:avLst/>
              </a:prstGeom>
            </p:spPr>
            <p:txBody>
              <a:bodyPr vert="horz" wrap="square" lIns="288000" tIns="0" rIns="288000" bIns="0" anchor="ctr" anchorCtr="0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1" name="Group 41"/>
            <p:cNvGrpSpPr/>
            <p:nvPr/>
          </p:nvGrpSpPr>
          <p:grpSpPr>
            <a:xfrm>
              <a:off x="2220967" y="1907186"/>
              <a:ext cx="2762330" cy="660492"/>
              <a:chOff x="2653530" y="5261925"/>
              <a:chExt cx="2429368" cy="660492"/>
            </a:xfrm>
          </p:grpSpPr>
          <p:sp>
            <p:nvSpPr>
              <p:cNvPr id="35" name="TextBox 42"/>
              <p:cNvSpPr txBox="1"/>
              <p:nvPr/>
            </p:nvSpPr>
            <p:spPr>
              <a:xfrm>
                <a:off x="3261781" y="5261925"/>
                <a:ext cx="1821117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360000" bIns="0" anchor="ctr" anchorCtr="0">
                <a:norm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</a:rPr>
                  <a:t>急于为自己开脱</a:t>
                </a:r>
              </a:p>
            </p:txBody>
          </p:sp>
          <p:sp>
            <p:nvSpPr>
              <p:cNvPr id="36" name="TextBox 43"/>
              <p:cNvSpPr txBox="1"/>
              <p:nvPr/>
            </p:nvSpPr>
            <p:spPr>
              <a:xfrm>
                <a:off x="2653530" y="5366119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360000" bIns="0" anchor="ctr" anchorCtr="0">
                <a:norm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2" name="Group 44"/>
            <p:cNvGrpSpPr/>
            <p:nvPr/>
          </p:nvGrpSpPr>
          <p:grpSpPr>
            <a:xfrm>
              <a:off x="7315080" y="1930777"/>
              <a:ext cx="2971796" cy="636901"/>
              <a:chOff x="7196610" y="5285516"/>
              <a:chExt cx="2350477" cy="636901"/>
            </a:xfrm>
          </p:grpSpPr>
          <p:sp>
            <p:nvSpPr>
              <p:cNvPr id="33" name="TextBox 45"/>
              <p:cNvSpPr txBox="1"/>
              <p:nvPr/>
            </p:nvSpPr>
            <p:spPr>
              <a:xfrm>
                <a:off x="7196610" y="5285516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88000" tIns="0" rIns="288000" bIns="0" anchor="ctr" anchorCtr="0">
                <a:normAutofit/>
              </a:bodyPr>
              <a:lstStyle/>
              <a:p>
                <a:pPr lvl="0"/>
                <a:r>
                  <a:rPr lang="zh-CN" altLang="en-US" sz="16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/>
                    <a:ea typeface="微软雅黑" panose="020B0503020204020204" charset="-122"/>
                  </a:rPr>
                  <a:t>可以一次解决的反而造成客户升级投诉</a:t>
                </a:r>
              </a:p>
            </p:txBody>
          </p:sp>
          <p:sp>
            <p:nvSpPr>
              <p:cNvPr id="34" name="TextBox 46"/>
              <p:cNvSpPr txBox="1"/>
              <p:nvPr/>
            </p:nvSpPr>
            <p:spPr>
              <a:xfrm>
                <a:off x="7284132" y="5366119"/>
                <a:ext cx="2262955" cy="556298"/>
              </a:xfrm>
              <a:prstGeom prst="rect">
                <a:avLst/>
              </a:prstGeom>
            </p:spPr>
            <p:txBody>
              <a:bodyPr vert="horz" wrap="square" lIns="288000" tIns="0" rIns="288000" bIns="0" anchor="ctr" anchorCtr="0"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45" name="Freeform: Shape 15"/>
          <p:cNvSpPr/>
          <p:nvPr/>
        </p:nvSpPr>
        <p:spPr bwMode="auto">
          <a:xfrm>
            <a:off x="4124745" y="4068615"/>
            <a:ext cx="316356" cy="3470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15882" y="21600"/>
                </a:lnTo>
                <a:lnTo>
                  <a:pt x="15882" y="0"/>
                </a:lnTo>
                <a:lnTo>
                  <a:pt x="21600" y="0"/>
                </a:lnTo>
                <a:cubicBezTo>
                  <a:pt x="21600" y="0"/>
                  <a:pt x="21600" y="21600"/>
                  <a:pt x="21600" y="21600"/>
                </a:cubicBezTo>
                <a:close/>
                <a:moveTo>
                  <a:pt x="13658" y="21600"/>
                </a:moveTo>
                <a:lnTo>
                  <a:pt x="7941" y="21600"/>
                </a:lnTo>
                <a:lnTo>
                  <a:pt x="7941" y="9983"/>
                </a:lnTo>
                <a:lnTo>
                  <a:pt x="13658" y="9983"/>
                </a:lnTo>
                <a:cubicBezTo>
                  <a:pt x="13658" y="9983"/>
                  <a:pt x="13658" y="21600"/>
                  <a:pt x="13658" y="21600"/>
                </a:cubicBezTo>
                <a:close/>
                <a:moveTo>
                  <a:pt x="5717" y="21600"/>
                </a:moveTo>
                <a:lnTo>
                  <a:pt x="0" y="21600"/>
                </a:lnTo>
                <a:lnTo>
                  <a:pt x="0" y="5989"/>
                </a:lnTo>
                <a:lnTo>
                  <a:pt x="5717" y="5989"/>
                </a:lnTo>
                <a:cubicBezTo>
                  <a:pt x="5717" y="5989"/>
                  <a:pt x="5717" y="21600"/>
                  <a:pt x="5717" y="216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6" name="Freeform: Shape 16"/>
          <p:cNvSpPr/>
          <p:nvPr/>
        </p:nvSpPr>
        <p:spPr bwMode="auto">
          <a:xfrm>
            <a:off x="6635425" y="2640598"/>
            <a:ext cx="332256" cy="3322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2277" y="9428"/>
                </a:moveTo>
                <a:lnTo>
                  <a:pt x="12277" y="0"/>
                </a:lnTo>
                <a:cubicBezTo>
                  <a:pt x="17448" y="0"/>
                  <a:pt x="21599" y="4151"/>
                  <a:pt x="21599" y="9322"/>
                </a:cubicBezTo>
                <a:cubicBezTo>
                  <a:pt x="21599" y="9357"/>
                  <a:pt x="21599" y="9392"/>
                  <a:pt x="21599" y="9428"/>
                </a:cubicBezTo>
                <a:cubicBezTo>
                  <a:pt x="21599" y="9428"/>
                  <a:pt x="12277" y="9428"/>
                  <a:pt x="12277" y="9428"/>
                </a:cubicBezTo>
                <a:close/>
                <a:moveTo>
                  <a:pt x="18680" y="12383"/>
                </a:moveTo>
                <a:cubicBezTo>
                  <a:pt x="18680" y="12312"/>
                  <a:pt x="18680" y="12277"/>
                  <a:pt x="18680" y="12277"/>
                </a:cubicBezTo>
                <a:cubicBezTo>
                  <a:pt x="18680" y="17448"/>
                  <a:pt x="14493" y="21599"/>
                  <a:pt x="9322" y="21599"/>
                </a:cubicBezTo>
                <a:cubicBezTo>
                  <a:pt x="4151" y="21599"/>
                  <a:pt x="0" y="17448"/>
                  <a:pt x="0" y="12277"/>
                </a:cubicBezTo>
                <a:cubicBezTo>
                  <a:pt x="0" y="7106"/>
                  <a:pt x="4151" y="2919"/>
                  <a:pt x="9322" y="2919"/>
                </a:cubicBezTo>
                <a:lnTo>
                  <a:pt x="9322" y="12383"/>
                </a:lnTo>
                <a:cubicBezTo>
                  <a:pt x="9322" y="12383"/>
                  <a:pt x="18680" y="12383"/>
                  <a:pt x="18680" y="123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7" name="Freeform: Shape 17"/>
          <p:cNvSpPr/>
          <p:nvPr/>
        </p:nvSpPr>
        <p:spPr bwMode="auto">
          <a:xfrm>
            <a:off x="4909195" y="2641431"/>
            <a:ext cx="372807" cy="3468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188" y="12491"/>
                </a:moveTo>
                <a:lnTo>
                  <a:pt x="19188" y="9719"/>
                </a:lnTo>
                <a:lnTo>
                  <a:pt x="16141" y="9719"/>
                </a:lnTo>
                <a:lnTo>
                  <a:pt x="16141" y="12491"/>
                </a:lnTo>
                <a:cubicBezTo>
                  <a:pt x="16141" y="12491"/>
                  <a:pt x="19188" y="12491"/>
                  <a:pt x="19188" y="12491"/>
                </a:cubicBezTo>
                <a:close/>
                <a:moveTo>
                  <a:pt x="19188" y="6551"/>
                </a:moveTo>
                <a:lnTo>
                  <a:pt x="16141" y="6299"/>
                </a:lnTo>
                <a:lnTo>
                  <a:pt x="16141" y="8891"/>
                </a:lnTo>
                <a:lnTo>
                  <a:pt x="19188" y="8891"/>
                </a:lnTo>
                <a:cubicBezTo>
                  <a:pt x="19188" y="8891"/>
                  <a:pt x="19188" y="6551"/>
                  <a:pt x="19188" y="6551"/>
                </a:cubicBezTo>
                <a:close/>
                <a:moveTo>
                  <a:pt x="18217" y="16775"/>
                </a:moveTo>
                <a:cubicBezTo>
                  <a:pt x="17011" y="16775"/>
                  <a:pt x="16007" y="17855"/>
                  <a:pt x="16007" y="19188"/>
                </a:cubicBezTo>
                <a:cubicBezTo>
                  <a:pt x="16007" y="20519"/>
                  <a:pt x="17011" y="21599"/>
                  <a:pt x="18217" y="21599"/>
                </a:cubicBezTo>
                <a:cubicBezTo>
                  <a:pt x="19456" y="21599"/>
                  <a:pt x="20460" y="20519"/>
                  <a:pt x="20460" y="19188"/>
                </a:cubicBezTo>
                <a:cubicBezTo>
                  <a:pt x="20427" y="17855"/>
                  <a:pt x="19456" y="16775"/>
                  <a:pt x="18217" y="16775"/>
                </a:cubicBezTo>
                <a:close/>
                <a:moveTo>
                  <a:pt x="11720" y="9719"/>
                </a:moveTo>
                <a:lnTo>
                  <a:pt x="11720" y="12491"/>
                </a:lnTo>
                <a:lnTo>
                  <a:pt x="15069" y="12491"/>
                </a:lnTo>
                <a:lnTo>
                  <a:pt x="15069" y="9719"/>
                </a:lnTo>
                <a:cubicBezTo>
                  <a:pt x="15069" y="9719"/>
                  <a:pt x="11720" y="9719"/>
                  <a:pt x="11720" y="9719"/>
                </a:cubicBezTo>
                <a:close/>
                <a:moveTo>
                  <a:pt x="15069" y="8891"/>
                </a:moveTo>
                <a:lnTo>
                  <a:pt x="15069" y="6228"/>
                </a:lnTo>
                <a:lnTo>
                  <a:pt x="11720" y="5975"/>
                </a:lnTo>
                <a:lnTo>
                  <a:pt x="11720" y="8891"/>
                </a:lnTo>
                <a:cubicBezTo>
                  <a:pt x="11720" y="8891"/>
                  <a:pt x="15069" y="8891"/>
                  <a:pt x="15069" y="8891"/>
                </a:cubicBezTo>
                <a:close/>
                <a:moveTo>
                  <a:pt x="8438" y="12491"/>
                </a:moveTo>
                <a:lnTo>
                  <a:pt x="10649" y="12491"/>
                </a:lnTo>
                <a:lnTo>
                  <a:pt x="10649" y="9719"/>
                </a:lnTo>
                <a:lnTo>
                  <a:pt x="7635" y="9719"/>
                </a:lnTo>
                <a:cubicBezTo>
                  <a:pt x="7635" y="9719"/>
                  <a:pt x="8438" y="12491"/>
                  <a:pt x="8438" y="12491"/>
                </a:cubicBezTo>
                <a:close/>
                <a:moveTo>
                  <a:pt x="6362" y="5616"/>
                </a:moveTo>
                <a:lnTo>
                  <a:pt x="7367" y="8891"/>
                </a:lnTo>
                <a:lnTo>
                  <a:pt x="10649" y="8891"/>
                </a:lnTo>
                <a:lnTo>
                  <a:pt x="10649" y="5904"/>
                </a:lnTo>
                <a:cubicBezTo>
                  <a:pt x="10649" y="5904"/>
                  <a:pt x="6362" y="5616"/>
                  <a:pt x="6362" y="5616"/>
                </a:cubicBezTo>
                <a:close/>
                <a:moveTo>
                  <a:pt x="7367" y="16775"/>
                </a:moveTo>
                <a:cubicBezTo>
                  <a:pt x="6127" y="16775"/>
                  <a:pt x="5124" y="17855"/>
                  <a:pt x="5124" y="19188"/>
                </a:cubicBezTo>
                <a:cubicBezTo>
                  <a:pt x="5124" y="20519"/>
                  <a:pt x="6127" y="21599"/>
                  <a:pt x="7367" y="21599"/>
                </a:cubicBezTo>
                <a:cubicBezTo>
                  <a:pt x="8606" y="21599"/>
                  <a:pt x="9610" y="20519"/>
                  <a:pt x="9610" y="19188"/>
                </a:cubicBezTo>
                <a:cubicBezTo>
                  <a:pt x="9610" y="17855"/>
                  <a:pt x="8606" y="16775"/>
                  <a:pt x="7367" y="16775"/>
                </a:cubicBezTo>
                <a:close/>
                <a:moveTo>
                  <a:pt x="21599" y="5508"/>
                </a:moveTo>
                <a:lnTo>
                  <a:pt x="21599" y="13607"/>
                </a:lnTo>
                <a:cubicBezTo>
                  <a:pt x="21599" y="14436"/>
                  <a:pt x="20996" y="15083"/>
                  <a:pt x="20226" y="15083"/>
                </a:cubicBezTo>
                <a:lnTo>
                  <a:pt x="7434" y="15083"/>
                </a:lnTo>
                <a:cubicBezTo>
                  <a:pt x="6797" y="15083"/>
                  <a:pt x="6228" y="14543"/>
                  <a:pt x="6127" y="13860"/>
                </a:cubicBezTo>
                <a:lnTo>
                  <a:pt x="3750" y="4715"/>
                </a:lnTo>
                <a:cubicBezTo>
                  <a:pt x="3750" y="4715"/>
                  <a:pt x="3348" y="3060"/>
                  <a:pt x="2645" y="2843"/>
                </a:cubicBezTo>
                <a:cubicBezTo>
                  <a:pt x="1540" y="2519"/>
                  <a:pt x="0" y="3168"/>
                  <a:pt x="0" y="1259"/>
                </a:cubicBezTo>
                <a:cubicBezTo>
                  <a:pt x="0" y="36"/>
                  <a:pt x="1037" y="36"/>
                  <a:pt x="1037" y="36"/>
                </a:cubicBezTo>
                <a:cubicBezTo>
                  <a:pt x="1071" y="36"/>
                  <a:pt x="1272" y="0"/>
                  <a:pt x="1540" y="0"/>
                </a:cubicBezTo>
                <a:cubicBezTo>
                  <a:pt x="3147" y="0"/>
                  <a:pt x="5056" y="647"/>
                  <a:pt x="5793" y="2951"/>
                </a:cubicBezTo>
                <a:lnTo>
                  <a:pt x="20293" y="4068"/>
                </a:lnTo>
                <a:cubicBezTo>
                  <a:pt x="21030" y="4103"/>
                  <a:pt x="21599" y="4715"/>
                  <a:pt x="21599" y="55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8" name="Freeform: Shape 18"/>
          <p:cNvSpPr/>
          <p:nvPr/>
        </p:nvSpPr>
        <p:spPr bwMode="auto">
          <a:xfrm>
            <a:off x="7466802" y="4143833"/>
            <a:ext cx="324434" cy="2274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2303"/>
                </a:moveTo>
                <a:lnTo>
                  <a:pt x="21599" y="19991"/>
                </a:lnTo>
                <a:lnTo>
                  <a:pt x="15324" y="10736"/>
                </a:lnTo>
                <a:cubicBezTo>
                  <a:pt x="15324" y="10736"/>
                  <a:pt x="21599" y="2303"/>
                  <a:pt x="21599" y="2303"/>
                </a:cubicBezTo>
                <a:close/>
                <a:moveTo>
                  <a:pt x="20046" y="0"/>
                </a:moveTo>
                <a:lnTo>
                  <a:pt x="10784" y="12560"/>
                </a:lnTo>
                <a:lnTo>
                  <a:pt x="1523" y="0"/>
                </a:lnTo>
                <a:cubicBezTo>
                  <a:pt x="1523" y="0"/>
                  <a:pt x="20046" y="0"/>
                  <a:pt x="20046" y="0"/>
                </a:cubicBezTo>
                <a:close/>
                <a:moveTo>
                  <a:pt x="20412" y="21600"/>
                </a:moveTo>
                <a:lnTo>
                  <a:pt x="1188" y="21600"/>
                </a:lnTo>
                <a:lnTo>
                  <a:pt x="7494" y="12430"/>
                </a:lnTo>
                <a:lnTo>
                  <a:pt x="10784" y="16862"/>
                </a:lnTo>
                <a:lnTo>
                  <a:pt x="14136" y="12342"/>
                </a:lnTo>
                <a:cubicBezTo>
                  <a:pt x="14136" y="12342"/>
                  <a:pt x="20412" y="21600"/>
                  <a:pt x="20412" y="21600"/>
                </a:cubicBezTo>
                <a:close/>
                <a:moveTo>
                  <a:pt x="0" y="2303"/>
                </a:moveTo>
                <a:lnTo>
                  <a:pt x="6306" y="10778"/>
                </a:lnTo>
                <a:lnTo>
                  <a:pt x="0" y="19991"/>
                </a:lnTo>
                <a:cubicBezTo>
                  <a:pt x="0" y="19991"/>
                  <a:pt x="0" y="2303"/>
                  <a:pt x="0" y="230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9" name="play-button-arrowhead_27223"/>
          <p:cNvSpPr>
            <a:spLocks noChangeAspect="1"/>
          </p:cNvSpPr>
          <p:nvPr/>
        </p:nvSpPr>
        <p:spPr bwMode="auto">
          <a:xfrm>
            <a:off x="6615223" y="5540064"/>
            <a:ext cx="308884" cy="308417"/>
          </a:xfrm>
          <a:custGeom>
            <a:avLst/>
            <a:gdLst>
              <a:gd name="T0" fmla="*/ 5587 w 6532"/>
              <a:gd name="T1" fmla="*/ 4404 h 6532"/>
              <a:gd name="T2" fmla="*/ 5713 w 6532"/>
              <a:gd name="T3" fmla="*/ 2135 h 6532"/>
              <a:gd name="T4" fmla="*/ 6532 w 6532"/>
              <a:gd name="T5" fmla="*/ 1084 h 6532"/>
              <a:gd name="T6" fmla="*/ 5448 w 6532"/>
              <a:gd name="T7" fmla="*/ 0 h 6532"/>
              <a:gd name="T8" fmla="*/ 4364 w 6532"/>
              <a:gd name="T9" fmla="*/ 1084 h 6532"/>
              <a:gd name="T10" fmla="*/ 5169 w 6532"/>
              <a:gd name="T11" fmla="*/ 2132 h 6532"/>
              <a:gd name="T12" fmla="*/ 5043 w 6532"/>
              <a:gd name="T13" fmla="*/ 4395 h 6532"/>
              <a:gd name="T14" fmla="*/ 4976 w 6532"/>
              <a:gd name="T15" fmla="*/ 4412 h 6532"/>
              <a:gd name="T16" fmla="*/ 3635 w 6532"/>
              <a:gd name="T17" fmla="*/ 2736 h 6532"/>
              <a:gd name="T18" fmla="*/ 3780 w 6532"/>
              <a:gd name="T19" fmla="*/ 2195 h 6532"/>
              <a:gd name="T20" fmla="*/ 2696 w 6532"/>
              <a:gd name="T21" fmla="*/ 1111 h 6532"/>
              <a:gd name="T22" fmla="*/ 1612 w 6532"/>
              <a:gd name="T23" fmla="*/ 2195 h 6532"/>
              <a:gd name="T24" fmla="*/ 2007 w 6532"/>
              <a:gd name="T25" fmla="*/ 3031 h 6532"/>
              <a:gd name="T26" fmla="*/ 1275 w 6532"/>
              <a:gd name="T27" fmla="*/ 4380 h 6532"/>
              <a:gd name="T28" fmla="*/ 1084 w 6532"/>
              <a:gd name="T29" fmla="*/ 4363 h 6532"/>
              <a:gd name="T30" fmla="*/ 0 w 6532"/>
              <a:gd name="T31" fmla="*/ 5447 h 6532"/>
              <a:gd name="T32" fmla="*/ 1083 w 6532"/>
              <a:gd name="T33" fmla="*/ 6532 h 6532"/>
              <a:gd name="T34" fmla="*/ 2167 w 6532"/>
              <a:gd name="T35" fmla="*/ 5448 h 6532"/>
              <a:gd name="T36" fmla="*/ 1776 w 6532"/>
              <a:gd name="T37" fmla="*/ 4616 h 6532"/>
              <a:gd name="T38" fmla="*/ 2509 w 6532"/>
              <a:gd name="T39" fmla="*/ 3264 h 6532"/>
              <a:gd name="T40" fmla="*/ 2695 w 6532"/>
              <a:gd name="T41" fmla="*/ 3280 h 6532"/>
              <a:gd name="T42" fmla="*/ 3241 w 6532"/>
              <a:gd name="T43" fmla="*/ 3131 h 6532"/>
              <a:gd name="T44" fmla="*/ 4511 w 6532"/>
              <a:gd name="T45" fmla="*/ 4700 h 6532"/>
              <a:gd name="T46" fmla="*/ 4209 w 6532"/>
              <a:gd name="T47" fmla="*/ 5448 h 6532"/>
              <a:gd name="T48" fmla="*/ 5293 w 6532"/>
              <a:gd name="T49" fmla="*/ 6532 h 6532"/>
              <a:gd name="T50" fmla="*/ 6377 w 6532"/>
              <a:gd name="T51" fmla="*/ 5448 h 6532"/>
              <a:gd name="T52" fmla="*/ 5587 w 6532"/>
              <a:gd name="T53" fmla="*/ 4404 h 6532"/>
              <a:gd name="T54" fmla="*/ 1083 w 6532"/>
              <a:gd name="T55" fmla="*/ 5989 h 6532"/>
              <a:gd name="T56" fmla="*/ 540 w 6532"/>
              <a:gd name="T57" fmla="*/ 5447 h 6532"/>
              <a:gd name="T58" fmla="*/ 1083 w 6532"/>
              <a:gd name="T59" fmla="*/ 4904 h 6532"/>
              <a:gd name="T60" fmla="*/ 1625 w 6532"/>
              <a:gd name="T61" fmla="*/ 5447 h 6532"/>
              <a:gd name="T62" fmla="*/ 1083 w 6532"/>
              <a:gd name="T63" fmla="*/ 5989 h 6532"/>
              <a:gd name="T64" fmla="*/ 4905 w 6532"/>
              <a:gd name="T65" fmla="*/ 1083 h 6532"/>
              <a:gd name="T66" fmla="*/ 5448 w 6532"/>
              <a:gd name="T67" fmla="*/ 540 h 6532"/>
              <a:gd name="T68" fmla="*/ 5991 w 6532"/>
              <a:gd name="T69" fmla="*/ 1083 h 6532"/>
              <a:gd name="T70" fmla="*/ 5448 w 6532"/>
              <a:gd name="T71" fmla="*/ 1625 h 6532"/>
              <a:gd name="T72" fmla="*/ 4905 w 6532"/>
              <a:gd name="T73" fmla="*/ 1083 h 6532"/>
              <a:gd name="T74" fmla="*/ 2153 w 6532"/>
              <a:gd name="T75" fmla="*/ 2195 h 6532"/>
              <a:gd name="T76" fmla="*/ 2696 w 6532"/>
              <a:gd name="T77" fmla="*/ 1652 h 6532"/>
              <a:gd name="T78" fmla="*/ 3239 w 6532"/>
              <a:gd name="T79" fmla="*/ 2195 h 6532"/>
              <a:gd name="T80" fmla="*/ 2696 w 6532"/>
              <a:gd name="T81" fmla="*/ 2737 h 6532"/>
              <a:gd name="T82" fmla="*/ 2153 w 6532"/>
              <a:gd name="T83" fmla="*/ 2195 h 6532"/>
              <a:gd name="T84" fmla="*/ 5295 w 6532"/>
              <a:gd name="T85" fmla="*/ 5989 h 6532"/>
              <a:gd name="T86" fmla="*/ 4752 w 6532"/>
              <a:gd name="T87" fmla="*/ 5447 h 6532"/>
              <a:gd name="T88" fmla="*/ 5295 w 6532"/>
              <a:gd name="T89" fmla="*/ 4904 h 6532"/>
              <a:gd name="T90" fmla="*/ 5837 w 6532"/>
              <a:gd name="T91" fmla="*/ 5447 h 6532"/>
              <a:gd name="T92" fmla="*/ 5295 w 6532"/>
              <a:gd name="T93" fmla="*/ 5989 h 6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532" h="6532">
                <a:moveTo>
                  <a:pt x="5587" y="4404"/>
                </a:moveTo>
                <a:lnTo>
                  <a:pt x="5713" y="2135"/>
                </a:lnTo>
                <a:cubicBezTo>
                  <a:pt x="6183" y="2016"/>
                  <a:pt x="6532" y="1589"/>
                  <a:pt x="6532" y="1084"/>
                </a:cubicBezTo>
                <a:cubicBezTo>
                  <a:pt x="6532" y="487"/>
                  <a:pt x="6045" y="0"/>
                  <a:pt x="5448" y="0"/>
                </a:cubicBezTo>
                <a:cubicBezTo>
                  <a:pt x="4851" y="0"/>
                  <a:pt x="4364" y="487"/>
                  <a:pt x="4364" y="1084"/>
                </a:cubicBezTo>
                <a:cubicBezTo>
                  <a:pt x="4364" y="1585"/>
                  <a:pt x="4707" y="2008"/>
                  <a:pt x="5169" y="2132"/>
                </a:cubicBezTo>
                <a:lnTo>
                  <a:pt x="5043" y="4395"/>
                </a:lnTo>
                <a:cubicBezTo>
                  <a:pt x="5020" y="4400"/>
                  <a:pt x="4999" y="4405"/>
                  <a:pt x="4976" y="4412"/>
                </a:cubicBezTo>
                <a:lnTo>
                  <a:pt x="3635" y="2736"/>
                </a:lnTo>
                <a:cubicBezTo>
                  <a:pt x="3727" y="2576"/>
                  <a:pt x="3780" y="2392"/>
                  <a:pt x="3780" y="2195"/>
                </a:cubicBezTo>
                <a:cubicBezTo>
                  <a:pt x="3780" y="1597"/>
                  <a:pt x="3293" y="1111"/>
                  <a:pt x="2696" y="1111"/>
                </a:cubicBezTo>
                <a:cubicBezTo>
                  <a:pt x="2099" y="1111"/>
                  <a:pt x="1612" y="1597"/>
                  <a:pt x="1612" y="2195"/>
                </a:cubicBezTo>
                <a:cubicBezTo>
                  <a:pt x="1612" y="2531"/>
                  <a:pt x="1765" y="2832"/>
                  <a:pt x="2007" y="3031"/>
                </a:cubicBezTo>
                <a:lnTo>
                  <a:pt x="1275" y="4380"/>
                </a:lnTo>
                <a:cubicBezTo>
                  <a:pt x="1212" y="4369"/>
                  <a:pt x="1149" y="4363"/>
                  <a:pt x="1084" y="4363"/>
                </a:cubicBezTo>
                <a:cubicBezTo>
                  <a:pt x="487" y="4363"/>
                  <a:pt x="0" y="4849"/>
                  <a:pt x="0" y="5447"/>
                </a:cubicBezTo>
                <a:cubicBezTo>
                  <a:pt x="0" y="6044"/>
                  <a:pt x="485" y="6532"/>
                  <a:pt x="1083" y="6532"/>
                </a:cubicBezTo>
                <a:cubicBezTo>
                  <a:pt x="1680" y="6532"/>
                  <a:pt x="2167" y="6045"/>
                  <a:pt x="2167" y="5448"/>
                </a:cubicBezTo>
                <a:cubicBezTo>
                  <a:pt x="2167" y="5113"/>
                  <a:pt x="2015" y="4815"/>
                  <a:pt x="1776" y="4616"/>
                </a:cubicBezTo>
                <a:lnTo>
                  <a:pt x="2509" y="3264"/>
                </a:lnTo>
                <a:cubicBezTo>
                  <a:pt x="2569" y="3275"/>
                  <a:pt x="2632" y="3280"/>
                  <a:pt x="2695" y="3280"/>
                </a:cubicBezTo>
                <a:cubicBezTo>
                  <a:pt x="2895" y="3280"/>
                  <a:pt x="3081" y="3225"/>
                  <a:pt x="3241" y="3131"/>
                </a:cubicBezTo>
                <a:lnTo>
                  <a:pt x="4511" y="4700"/>
                </a:lnTo>
                <a:cubicBezTo>
                  <a:pt x="4324" y="4895"/>
                  <a:pt x="4209" y="5159"/>
                  <a:pt x="4209" y="5448"/>
                </a:cubicBezTo>
                <a:cubicBezTo>
                  <a:pt x="4209" y="6045"/>
                  <a:pt x="4696" y="6532"/>
                  <a:pt x="5293" y="6532"/>
                </a:cubicBezTo>
                <a:cubicBezTo>
                  <a:pt x="5891" y="6532"/>
                  <a:pt x="6377" y="6045"/>
                  <a:pt x="6377" y="5448"/>
                </a:cubicBezTo>
                <a:cubicBezTo>
                  <a:pt x="6379" y="4951"/>
                  <a:pt x="6043" y="4532"/>
                  <a:pt x="5587" y="4404"/>
                </a:cubicBezTo>
                <a:close/>
                <a:moveTo>
                  <a:pt x="1083" y="5989"/>
                </a:moveTo>
                <a:cubicBezTo>
                  <a:pt x="777" y="5989"/>
                  <a:pt x="540" y="5739"/>
                  <a:pt x="540" y="5447"/>
                </a:cubicBezTo>
                <a:cubicBezTo>
                  <a:pt x="540" y="5141"/>
                  <a:pt x="791" y="4904"/>
                  <a:pt x="1083" y="4904"/>
                </a:cubicBezTo>
                <a:cubicBezTo>
                  <a:pt x="1375" y="4904"/>
                  <a:pt x="1611" y="5155"/>
                  <a:pt x="1625" y="5447"/>
                </a:cubicBezTo>
                <a:cubicBezTo>
                  <a:pt x="1625" y="5753"/>
                  <a:pt x="1375" y="5989"/>
                  <a:pt x="1083" y="5989"/>
                </a:cubicBezTo>
                <a:close/>
                <a:moveTo>
                  <a:pt x="4905" y="1083"/>
                </a:moveTo>
                <a:cubicBezTo>
                  <a:pt x="4905" y="777"/>
                  <a:pt x="5156" y="540"/>
                  <a:pt x="5448" y="540"/>
                </a:cubicBezTo>
                <a:cubicBezTo>
                  <a:pt x="5753" y="540"/>
                  <a:pt x="5991" y="776"/>
                  <a:pt x="5991" y="1083"/>
                </a:cubicBezTo>
                <a:cubicBezTo>
                  <a:pt x="5991" y="1388"/>
                  <a:pt x="5740" y="1625"/>
                  <a:pt x="5448" y="1625"/>
                </a:cubicBezTo>
                <a:cubicBezTo>
                  <a:pt x="5141" y="1625"/>
                  <a:pt x="4905" y="1389"/>
                  <a:pt x="4905" y="1083"/>
                </a:cubicBezTo>
                <a:close/>
                <a:moveTo>
                  <a:pt x="2153" y="2195"/>
                </a:moveTo>
                <a:cubicBezTo>
                  <a:pt x="2153" y="1889"/>
                  <a:pt x="2404" y="1652"/>
                  <a:pt x="2696" y="1652"/>
                </a:cubicBezTo>
                <a:cubicBezTo>
                  <a:pt x="2988" y="1652"/>
                  <a:pt x="3239" y="1888"/>
                  <a:pt x="3239" y="2195"/>
                </a:cubicBezTo>
                <a:cubicBezTo>
                  <a:pt x="3239" y="2501"/>
                  <a:pt x="2988" y="2737"/>
                  <a:pt x="2696" y="2737"/>
                </a:cubicBezTo>
                <a:cubicBezTo>
                  <a:pt x="2389" y="2737"/>
                  <a:pt x="2153" y="2501"/>
                  <a:pt x="2153" y="2195"/>
                </a:cubicBezTo>
                <a:close/>
                <a:moveTo>
                  <a:pt x="5295" y="5989"/>
                </a:moveTo>
                <a:cubicBezTo>
                  <a:pt x="4989" y="5989"/>
                  <a:pt x="4752" y="5739"/>
                  <a:pt x="4752" y="5447"/>
                </a:cubicBezTo>
                <a:cubicBezTo>
                  <a:pt x="4752" y="5141"/>
                  <a:pt x="5003" y="4904"/>
                  <a:pt x="5295" y="4904"/>
                </a:cubicBezTo>
                <a:cubicBezTo>
                  <a:pt x="5587" y="4904"/>
                  <a:pt x="5837" y="5155"/>
                  <a:pt x="5837" y="5447"/>
                </a:cubicBezTo>
                <a:cubicBezTo>
                  <a:pt x="5837" y="5753"/>
                  <a:pt x="5587" y="5989"/>
                  <a:pt x="5295" y="5989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0" name="suitcase_312048"/>
          <p:cNvSpPr>
            <a:spLocks noChangeAspect="1"/>
          </p:cNvSpPr>
          <p:nvPr/>
        </p:nvSpPr>
        <p:spPr bwMode="auto">
          <a:xfrm>
            <a:off x="4986832" y="5575798"/>
            <a:ext cx="341490" cy="285811"/>
          </a:xfrm>
          <a:custGeom>
            <a:avLst/>
            <a:gdLst>
              <a:gd name="connsiteX0" fmla="*/ 481397 w 607639"/>
              <a:gd name="connsiteY0" fmla="*/ 104649 h 508565"/>
              <a:gd name="connsiteX1" fmla="*/ 560721 w 607639"/>
              <a:gd name="connsiteY1" fmla="*/ 104649 h 508565"/>
              <a:gd name="connsiteX2" fmla="*/ 607639 w 607639"/>
              <a:gd name="connsiteY2" fmla="*/ 151484 h 508565"/>
              <a:gd name="connsiteX3" fmla="*/ 607639 w 607639"/>
              <a:gd name="connsiteY3" fmla="*/ 433736 h 508565"/>
              <a:gd name="connsiteX4" fmla="*/ 560721 w 607639"/>
              <a:gd name="connsiteY4" fmla="*/ 480571 h 508565"/>
              <a:gd name="connsiteX5" fmla="*/ 540868 w 607639"/>
              <a:gd name="connsiteY5" fmla="*/ 480571 h 508565"/>
              <a:gd name="connsiteX6" fmla="*/ 540868 w 607639"/>
              <a:gd name="connsiteY6" fmla="*/ 498523 h 508565"/>
              <a:gd name="connsiteX7" fmla="*/ 530808 w 607639"/>
              <a:gd name="connsiteY7" fmla="*/ 508565 h 508565"/>
              <a:gd name="connsiteX8" fmla="*/ 491457 w 607639"/>
              <a:gd name="connsiteY8" fmla="*/ 508565 h 508565"/>
              <a:gd name="connsiteX9" fmla="*/ 481397 w 607639"/>
              <a:gd name="connsiteY9" fmla="*/ 498523 h 508565"/>
              <a:gd name="connsiteX10" fmla="*/ 481397 w 607639"/>
              <a:gd name="connsiteY10" fmla="*/ 480571 h 508565"/>
              <a:gd name="connsiteX11" fmla="*/ 46898 w 607639"/>
              <a:gd name="connsiteY11" fmla="*/ 104649 h 508565"/>
              <a:gd name="connsiteX12" fmla="*/ 126100 w 607639"/>
              <a:gd name="connsiteY12" fmla="*/ 104649 h 508565"/>
              <a:gd name="connsiteX13" fmla="*/ 126100 w 607639"/>
              <a:gd name="connsiteY13" fmla="*/ 480571 h 508565"/>
              <a:gd name="connsiteX14" fmla="*/ 126100 w 607639"/>
              <a:gd name="connsiteY14" fmla="*/ 498523 h 508565"/>
              <a:gd name="connsiteX15" fmla="*/ 116044 w 607639"/>
              <a:gd name="connsiteY15" fmla="*/ 508565 h 508565"/>
              <a:gd name="connsiteX16" fmla="*/ 76799 w 607639"/>
              <a:gd name="connsiteY16" fmla="*/ 508565 h 508565"/>
              <a:gd name="connsiteX17" fmla="*/ 66654 w 607639"/>
              <a:gd name="connsiteY17" fmla="*/ 498523 h 508565"/>
              <a:gd name="connsiteX18" fmla="*/ 66654 w 607639"/>
              <a:gd name="connsiteY18" fmla="*/ 480571 h 508565"/>
              <a:gd name="connsiteX19" fmla="*/ 46898 w 607639"/>
              <a:gd name="connsiteY19" fmla="*/ 480571 h 508565"/>
              <a:gd name="connsiteX20" fmla="*/ 0 w 607639"/>
              <a:gd name="connsiteY20" fmla="*/ 433736 h 508565"/>
              <a:gd name="connsiteX21" fmla="*/ 0 w 607639"/>
              <a:gd name="connsiteY21" fmla="*/ 151484 h 508565"/>
              <a:gd name="connsiteX22" fmla="*/ 46898 w 607639"/>
              <a:gd name="connsiteY22" fmla="*/ 104649 h 508565"/>
              <a:gd name="connsiteX23" fmla="*/ 235394 w 607639"/>
              <a:gd name="connsiteY23" fmla="*/ 51459 h 508565"/>
              <a:gd name="connsiteX24" fmla="*/ 233614 w 607639"/>
              <a:gd name="connsiteY24" fmla="*/ 53325 h 508565"/>
              <a:gd name="connsiteX25" fmla="*/ 233614 w 607639"/>
              <a:gd name="connsiteY25" fmla="*/ 104607 h 508565"/>
              <a:gd name="connsiteX26" fmla="*/ 373975 w 607639"/>
              <a:gd name="connsiteY26" fmla="*/ 104607 h 508565"/>
              <a:gd name="connsiteX27" fmla="*/ 373975 w 607639"/>
              <a:gd name="connsiteY27" fmla="*/ 53325 h 508565"/>
              <a:gd name="connsiteX28" fmla="*/ 372106 w 607639"/>
              <a:gd name="connsiteY28" fmla="*/ 51459 h 508565"/>
              <a:gd name="connsiteX29" fmla="*/ 235394 w 607639"/>
              <a:gd name="connsiteY29" fmla="*/ 0 h 508565"/>
              <a:gd name="connsiteX30" fmla="*/ 372106 w 607639"/>
              <a:gd name="connsiteY30" fmla="*/ 0 h 508565"/>
              <a:gd name="connsiteX31" fmla="*/ 425509 w 607639"/>
              <a:gd name="connsiteY31" fmla="*/ 53325 h 508565"/>
              <a:gd name="connsiteX32" fmla="*/ 425509 w 607639"/>
              <a:gd name="connsiteY32" fmla="*/ 480551 h 508565"/>
              <a:gd name="connsiteX33" fmla="*/ 181635 w 607639"/>
              <a:gd name="connsiteY33" fmla="*/ 480551 h 508565"/>
              <a:gd name="connsiteX34" fmla="*/ 181635 w 607639"/>
              <a:gd name="connsiteY34" fmla="*/ 53325 h 508565"/>
              <a:gd name="connsiteX35" fmla="*/ 235394 w 607639"/>
              <a:gd name="connsiteY35" fmla="*/ 0 h 50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7639" h="508565">
                <a:moveTo>
                  <a:pt x="481397" y="104649"/>
                </a:moveTo>
                <a:lnTo>
                  <a:pt x="560721" y="104649"/>
                </a:lnTo>
                <a:cubicBezTo>
                  <a:pt x="586628" y="104649"/>
                  <a:pt x="607639" y="125622"/>
                  <a:pt x="607639" y="151484"/>
                </a:cubicBezTo>
                <a:lnTo>
                  <a:pt x="607639" y="433736"/>
                </a:lnTo>
                <a:cubicBezTo>
                  <a:pt x="607639" y="459597"/>
                  <a:pt x="586628" y="480571"/>
                  <a:pt x="560721" y="480571"/>
                </a:cubicBezTo>
                <a:lnTo>
                  <a:pt x="540868" y="480571"/>
                </a:lnTo>
                <a:lnTo>
                  <a:pt x="540868" y="498523"/>
                </a:lnTo>
                <a:cubicBezTo>
                  <a:pt x="540868" y="504122"/>
                  <a:pt x="536416" y="508565"/>
                  <a:pt x="530808" y="508565"/>
                </a:cubicBezTo>
                <a:lnTo>
                  <a:pt x="491457" y="508565"/>
                </a:lnTo>
                <a:cubicBezTo>
                  <a:pt x="485937" y="508565"/>
                  <a:pt x="481397" y="504122"/>
                  <a:pt x="481397" y="498523"/>
                </a:cubicBezTo>
                <a:lnTo>
                  <a:pt x="481397" y="480571"/>
                </a:lnTo>
                <a:close/>
                <a:moveTo>
                  <a:pt x="46898" y="104649"/>
                </a:moveTo>
                <a:lnTo>
                  <a:pt x="126100" y="104649"/>
                </a:lnTo>
                <a:lnTo>
                  <a:pt x="126100" y="480571"/>
                </a:lnTo>
                <a:lnTo>
                  <a:pt x="126100" y="498523"/>
                </a:lnTo>
                <a:cubicBezTo>
                  <a:pt x="126100" y="504122"/>
                  <a:pt x="121650" y="508565"/>
                  <a:pt x="116044" y="508565"/>
                </a:cubicBezTo>
                <a:lnTo>
                  <a:pt x="76799" y="508565"/>
                </a:lnTo>
                <a:cubicBezTo>
                  <a:pt x="71193" y="508565"/>
                  <a:pt x="66654" y="504122"/>
                  <a:pt x="66654" y="498523"/>
                </a:cubicBezTo>
                <a:lnTo>
                  <a:pt x="66654" y="480571"/>
                </a:lnTo>
                <a:lnTo>
                  <a:pt x="46898" y="480571"/>
                </a:lnTo>
                <a:cubicBezTo>
                  <a:pt x="21002" y="480571"/>
                  <a:pt x="0" y="459597"/>
                  <a:pt x="0" y="433736"/>
                </a:cubicBezTo>
                <a:lnTo>
                  <a:pt x="0" y="151484"/>
                </a:lnTo>
                <a:cubicBezTo>
                  <a:pt x="0" y="125622"/>
                  <a:pt x="21002" y="104649"/>
                  <a:pt x="46898" y="104649"/>
                </a:cubicBezTo>
                <a:close/>
                <a:moveTo>
                  <a:pt x="235394" y="51459"/>
                </a:moveTo>
                <a:cubicBezTo>
                  <a:pt x="234415" y="51459"/>
                  <a:pt x="233614" y="52259"/>
                  <a:pt x="233614" y="53325"/>
                </a:cubicBezTo>
                <a:lnTo>
                  <a:pt x="233614" y="104607"/>
                </a:lnTo>
                <a:lnTo>
                  <a:pt x="373975" y="104607"/>
                </a:lnTo>
                <a:lnTo>
                  <a:pt x="373975" y="53325"/>
                </a:lnTo>
                <a:cubicBezTo>
                  <a:pt x="373975" y="52259"/>
                  <a:pt x="373174" y="51459"/>
                  <a:pt x="372106" y="51459"/>
                </a:cubicBezTo>
                <a:close/>
                <a:moveTo>
                  <a:pt x="235394" y="0"/>
                </a:moveTo>
                <a:lnTo>
                  <a:pt x="372106" y="0"/>
                </a:lnTo>
                <a:cubicBezTo>
                  <a:pt x="401567" y="0"/>
                  <a:pt x="425509" y="23908"/>
                  <a:pt x="425509" y="53325"/>
                </a:cubicBezTo>
                <a:lnTo>
                  <a:pt x="425509" y="480551"/>
                </a:lnTo>
                <a:lnTo>
                  <a:pt x="181635" y="480551"/>
                </a:lnTo>
                <a:lnTo>
                  <a:pt x="181635" y="53325"/>
                </a:lnTo>
                <a:cubicBezTo>
                  <a:pt x="181635" y="23908"/>
                  <a:pt x="206022" y="0"/>
                  <a:pt x="235394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796862" y="1104960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如何处理投诉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709491" y="1918144"/>
            <a:ext cx="7267575" cy="389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70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 panose="05020102010507070707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 panose="05020102010507070707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A82F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客 户 投 诉 用 语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A82FF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客户说话时，认真听取和记录客户反应的问题；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不要随时打断客户说话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在聆听和记录的时候要对客户有所回应；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常用“恩、对、是、好”等肯定的词语表示对客户的尊敬。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 2" panose="05020102010507070707" pitchFamily="18" charset="2"/>
              <a:buNone/>
              <a:defRPr/>
            </a:pP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82FF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82FF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对于业务类的投诉：</a:t>
            </a:r>
          </a:p>
          <a:p>
            <a:pPr marL="274320" marR="0" lvl="0" indent="-274320" algn="l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“您反映的问题，我们会尽快向上级部门反映  ，并在２天内给您答复，好吗？”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 2" panose="05020102010507070707" pitchFamily="18" charset="2"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82FF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对于服务态度方面的投诉：</a:t>
            </a:r>
          </a:p>
          <a:p>
            <a:pPr marL="274320" marR="0" lvl="0" indent="-274320" algn="l" defTabSz="914400" rtl="0" eaLnBrk="1" fontAlgn="auto" latinLnBrk="0" hangingPunct="1">
              <a:lnSpc>
                <a:spcPct val="22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＂很抱歉，我理解您现在的心情，我代表我们公司给您道歉，我们会对您反映的情况进行核查，最后给您一个答复，好吗？”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Wingdings" panose="05000000000000000000" pitchFamily="2" charset="2"/>
              <a:buChar char="n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235402" cy="557213"/>
            <a:chOff x="6863966" y="3101608"/>
            <a:chExt cx="3235402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901398" y="3164770"/>
              <a:ext cx="31979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lvl="0">
                <a:defRPr/>
              </a:pPr>
              <a:r>
                <a:rPr lang="zh-CN" altLang="en-US" sz="2200" b="1" dirty="0"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用 “我” 替 代 “你 ” 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5799"/>
                    </a:gs>
                    <a:gs pos="100000">
                      <a:srgbClr val="8A3BFF"/>
                    </a:gs>
                  </a:gsLst>
                  <a:lin ang="8100000" scaled="0"/>
                </a:gra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10" name="íSļiḋé"/>
          <p:cNvSpPr/>
          <p:nvPr/>
        </p:nvSpPr>
        <p:spPr bwMode="auto">
          <a:xfrm>
            <a:off x="5739501" y="4011841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gradFill flip="none" rotWithShape="1">
            <a:gsLst>
              <a:gs pos="0">
                <a:srgbClr val="A82FFE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íS1íḓè"/>
          <p:cNvSpPr/>
          <p:nvPr/>
        </p:nvSpPr>
        <p:spPr bwMode="auto">
          <a:xfrm rot="16200000">
            <a:off x="5900751" y="2304764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gradFill flip="none" rotWithShape="1">
            <a:gsLst>
              <a:gs pos="0">
                <a:srgbClr val="EA3F6B"/>
              </a:gs>
              <a:gs pos="100000">
                <a:srgbClr val="FF5EAB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îṩḻïḋe"/>
          <p:cNvSpPr/>
          <p:nvPr/>
        </p:nvSpPr>
        <p:spPr bwMode="auto">
          <a:xfrm flipH="1" flipV="1">
            <a:off x="4195095" y="2141722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gradFill flip="none" rotWithShape="1">
            <a:gsLst>
              <a:gs pos="0">
                <a:srgbClr val="FF5EAB"/>
              </a:gs>
              <a:gs pos="100000">
                <a:srgbClr val="5357FF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íş1ïḍe"/>
          <p:cNvSpPr/>
          <p:nvPr/>
        </p:nvSpPr>
        <p:spPr bwMode="auto">
          <a:xfrm rot="16200000" flipH="1" flipV="1">
            <a:off x="4033847" y="3848800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gradFill flip="none" rotWithShape="1">
            <a:gsLst>
              <a:gs pos="0">
                <a:srgbClr val="EA3F6B"/>
              </a:gs>
              <a:gs pos="100000">
                <a:srgbClr val="FF5EAB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ïṥļîḑè"/>
          <p:cNvSpPr txBox="1"/>
          <p:nvPr/>
        </p:nvSpPr>
        <p:spPr>
          <a:xfrm rot="18933073" flipH="1">
            <a:off x="4539796" y="2770124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标题文本预设</a:t>
            </a:r>
          </a:p>
        </p:txBody>
      </p:sp>
      <p:sp>
        <p:nvSpPr>
          <p:cNvPr id="15" name="isľídè"/>
          <p:cNvSpPr txBox="1"/>
          <p:nvPr/>
        </p:nvSpPr>
        <p:spPr>
          <a:xfrm rot="3034644">
            <a:off x="6608541" y="2961924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标题文本预设</a:t>
            </a:r>
          </a:p>
        </p:txBody>
      </p:sp>
      <p:sp>
        <p:nvSpPr>
          <p:cNvPr id="16" name="íŝḷiḑê"/>
          <p:cNvSpPr txBox="1"/>
          <p:nvPr/>
        </p:nvSpPr>
        <p:spPr>
          <a:xfrm rot="19035440">
            <a:off x="6448721" y="4918720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标题文本预设</a:t>
            </a:r>
          </a:p>
        </p:txBody>
      </p:sp>
      <p:sp>
        <p:nvSpPr>
          <p:cNvPr id="17" name="îSliďe"/>
          <p:cNvSpPr txBox="1"/>
          <p:nvPr/>
        </p:nvSpPr>
        <p:spPr>
          <a:xfrm rot="2835440">
            <a:off x="4431982" y="4765275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标题文本预设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837308" y="2466613"/>
            <a:ext cx="4092569" cy="889090"/>
            <a:chOff x="1228470" y="2336965"/>
            <a:chExt cx="4092569" cy="889090"/>
          </a:xfrm>
        </p:grpSpPr>
        <p:sp>
          <p:nvSpPr>
            <p:cNvPr id="19" name="文本框 18"/>
            <p:cNvSpPr txBox="1"/>
            <p:nvPr/>
          </p:nvSpPr>
          <p:spPr>
            <a:xfrm>
              <a:off x="1228470" y="2336965"/>
              <a:ext cx="4092569" cy="889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200000"/>
                </a:lnSpc>
                <a:defRPr sz="1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习惯用语</a:t>
              </a:r>
              <a:r>
                <a:rPr lang="en-US" altLang="zh-CN" dirty="0"/>
                <a:t>:</a:t>
              </a:r>
              <a:r>
                <a:rPr lang="zh-CN" altLang="en-US" dirty="0"/>
                <a:t>如果你需要我的帮助，你必须</a:t>
              </a:r>
              <a:r>
                <a:rPr lang="en-US" altLang="zh-CN" dirty="0"/>
                <a:t>......</a:t>
              </a:r>
            </a:p>
            <a:p>
              <a:r>
                <a:rPr lang="zh-CN" altLang="en-US" dirty="0"/>
                <a:t>专业表达：我愿意帮助你，但首先我需要</a:t>
              </a:r>
              <a:r>
                <a:rPr lang="en-US" altLang="zh-CN" dirty="0"/>
                <a:t>......</a:t>
              </a:r>
              <a:r>
                <a:rPr lang="zh-CN" altLang="en-US" dirty="0"/>
                <a:t>．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41719" y="2687681"/>
              <a:ext cx="2784999" cy="254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898912" y="4484186"/>
            <a:ext cx="3520456" cy="1319977"/>
            <a:chOff x="1290073" y="2298729"/>
            <a:chExt cx="3699229" cy="1319977"/>
          </a:xfrm>
        </p:grpSpPr>
        <p:sp>
          <p:nvSpPr>
            <p:cNvPr id="22" name="文本框 21"/>
            <p:cNvSpPr txBox="1"/>
            <p:nvPr/>
          </p:nvSpPr>
          <p:spPr>
            <a:xfrm>
              <a:off x="1290073" y="2298729"/>
              <a:ext cx="3699229" cy="13199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lnSpc>
                  <a:spcPct val="200000"/>
                </a:lnSpc>
                <a:defRPr sz="1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习惯用语 ： 你没有弄明白，这次听好了。</a:t>
              </a:r>
            </a:p>
            <a:p>
              <a:r>
                <a:rPr lang="zh-CN" altLang="en-US" dirty="0"/>
                <a:t>专业表达 ：也许我说的不够清楚，请允许我再解释一遍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541719" y="2687681"/>
              <a:ext cx="2784999" cy="254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9150" y="2478775"/>
            <a:ext cx="3702025" cy="889090"/>
            <a:chOff x="1157749" y="2349127"/>
            <a:chExt cx="3702025" cy="889090"/>
          </a:xfrm>
        </p:grpSpPr>
        <p:sp>
          <p:nvSpPr>
            <p:cNvPr id="25" name="文本框 24"/>
            <p:cNvSpPr txBox="1"/>
            <p:nvPr/>
          </p:nvSpPr>
          <p:spPr>
            <a:xfrm>
              <a:off x="1157749" y="2349127"/>
              <a:ext cx="3702025" cy="88909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习惯用语</a:t>
              </a:r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: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你错了</a:t>
              </a:r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, </a:t>
              </a: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不是那样的！</a:t>
              </a:r>
            </a:p>
            <a:p>
              <a:pPr>
                <a:lnSpc>
                  <a:spcPct val="200000"/>
                </a:lnSpc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专业表达：对不起我没说清楚，但我想</a:t>
              </a:r>
              <a:r>
                <a:rPr lang="en-US" altLang="zh-CN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......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541719" y="2687681"/>
              <a:ext cx="2784999" cy="254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endPara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77341" y="4386367"/>
            <a:ext cx="3702024" cy="8321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lnSpc>
                <a:spcPct val="200000"/>
              </a:lnSpc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1300" dirty="0"/>
              <a:t>习惯用语 ：听着，所有系统都是那样工作的。</a:t>
            </a:r>
          </a:p>
          <a:p>
            <a:r>
              <a:rPr lang="zh-CN" altLang="en-US" sz="1300" dirty="0"/>
              <a:t>专业表达 ：那表明系统是正常工作的。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" presetClass="entr" presetSubtype="8" fill="hold" nodeType="afterEffect" p14:presetBounceEnd="4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9000">
                                          <p:cBhvr additive="base">
                                            <p:cTn id="7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9000">
                                          <p:cBhvr additive="base">
                                            <p:cTn id="7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2" fill="hold" nodeType="withEffect" p14:presetBounceEnd="4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9000">
                                          <p:cBhvr additive="base">
                                            <p:cTn id="7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9000">
                                          <p:cBhvr additive="base">
                                            <p:cTn id="8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2" fill="hold" nodeType="withEffect" p14:presetBounceEnd="4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9000">
                                          <p:cBhvr additive="base">
                                            <p:cTn id="8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9000">
                                          <p:cBhvr additive="base">
                                            <p:cTn id="8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" grpId="0"/>
          <p:bldP spid="15" grpId="0"/>
          <p:bldP spid="16" grpId="0"/>
          <p:bldP spid="17" grpId="0"/>
          <p:bldP spid="3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1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" grpId="0"/>
          <p:bldP spid="15" grpId="0"/>
          <p:bldP spid="16" grpId="0"/>
          <p:bldP spid="17" grpId="0"/>
          <p:bldP spid="32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25787" y="2959639"/>
            <a:ext cx="3296967" cy="3296967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020833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客服回复投诉时</a:t>
              </a:r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82076" y="1948832"/>
            <a:ext cx="78565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70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 panose="05020102010507070707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 panose="05020102010507070707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   回 复 投 诉 时</a:t>
            </a:r>
            <a:b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开场白  ：“您好，请问你是***先生（女士）吗？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defRPr/>
            </a:pPr>
            <a:r>
              <a:rPr lang="zh-CN" altLang="en-US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联 系 到 投 诉 人 时</a:t>
            </a:r>
            <a:b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</a:br>
            <a:r>
              <a:rPr kumimoji="0" lang="zh-CN" alt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“您好！我是xx公司的客服，您曾经向我们反映的***问题（投诉内容），我们进行了仔细的核查，我想给你解释一下，（ 或者：我把核查的结果给您说一下好吗？ ）</a:t>
            </a:r>
            <a:endParaRPr kumimoji="0" lang="en-US" altLang="zh-CN" sz="1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defRPr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defRPr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客 户 对 回 复 认 可 时</a:t>
            </a:r>
          </a:p>
          <a:p>
            <a:pPr marL="274320" marR="0" lvl="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“好的，您还有什么其他问题吗？</a:t>
            </a:r>
          </a:p>
          <a:p>
            <a:pPr marL="274320" marR="0" lvl="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（若有，则继续处理）</a:t>
            </a:r>
          </a:p>
          <a:p>
            <a:pPr marL="274320" marR="0" lvl="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“如果您还有什么意见或建议，欢迎你拨打客户服务热线***，我们会及时为你处理，打扰您了。谢谢！再见！</a:t>
            </a:r>
          </a:p>
          <a:p>
            <a:pPr marL="274320" marR="0" lvl="0" indent="-274320" algn="l" defTabSz="914400" rtl="0" eaLnBrk="1" fontAlgn="auto" latinLnBrk="0" hangingPunct="1">
              <a:lnSpc>
                <a:spcPct val="145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20809" y="2753496"/>
            <a:ext cx="6919843" cy="3032961"/>
          </a:xfrm>
          <a:prstGeom prst="rect">
            <a:avLst/>
          </a:prstGeom>
          <a:gradFill>
            <a:gsLst>
              <a:gs pos="0">
                <a:srgbClr val="4B7CFF"/>
              </a:gs>
              <a:gs pos="38000">
                <a:srgbClr val="8A3BFF"/>
              </a:gs>
              <a:gs pos="68000">
                <a:srgbClr val="A82FFF"/>
              </a:gs>
              <a:gs pos="100000">
                <a:srgbClr val="FF579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305162" y="251266"/>
            <a:ext cx="2317794" cy="2506973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628258" y="930709"/>
            <a:ext cx="1430200" cy="1035628"/>
            <a:chOff x="1619620" y="1395728"/>
            <a:chExt cx="1430200" cy="103562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0992" y="1395728"/>
              <a:ext cx="587456" cy="574044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1619620" y="2092802"/>
              <a:ext cx="14302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等线" panose="02010600030101010101" charset="-122"/>
                  <a:cs typeface="+mn-cs"/>
                </a:rPr>
                <a:t>YOUR LOGO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820809" y="246389"/>
            <a:ext cx="7120910" cy="5540068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3267074" y="3380758"/>
            <a:ext cx="5981701" cy="177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600" normalizeH="0" baseline="0" noProof="0" dirty="0">
                <a:ln>
                  <a:noFill/>
                </a:ln>
                <a:solidFill>
                  <a:srgbClr val="FFE1E7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rPr>
              <a:t>谢谢观看</a:t>
            </a:r>
            <a:endParaRPr kumimoji="0" lang="en-US" altLang="zh-CN" sz="8000" b="1" i="0" u="none" strike="noStrike" kern="1200" cap="none" spc="600" normalizeH="0" baseline="0" noProof="0" dirty="0">
              <a:ln>
                <a:noFill/>
              </a:ln>
              <a:solidFill>
                <a:srgbClr val="FFE1E7"/>
              </a:solidFill>
              <a:effectLst/>
              <a:uLnTx/>
              <a:uFillTx/>
              <a:latin typeface="本墨悦亦" panose="02000000000000000000" pitchFamily="2" charset="-122"/>
              <a:ea typeface="本墨悦亦" panose="02000000000000000000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03367" y="1185265"/>
            <a:ext cx="7151992" cy="6758633"/>
            <a:chOff x="8247025" y="201989"/>
            <a:chExt cx="3502826" cy="3310171"/>
          </a:xfrm>
        </p:grpSpPr>
        <p:sp>
          <p:nvSpPr>
            <p:cNvPr id="4" name="矩形 2"/>
            <p:cNvSpPr/>
            <p:nvPr/>
          </p:nvSpPr>
          <p:spPr>
            <a:xfrm rot="1609200">
              <a:off x="8247025" y="201989"/>
              <a:ext cx="2979525" cy="3310171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  <a:gd name="connsiteX0-31" fmla="*/ 1675 w 2979525"/>
                <a:gd name="connsiteY0-32" fmla="*/ 2606739 h 6274528"/>
                <a:gd name="connsiteX1-33" fmla="*/ 2890363 w 2979525"/>
                <a:gd name="connsiteY1-34" fmla="*/ 0 h 6274528"/>
                <a:gd name="connsiteX2-35" fmla="*/ 2979525 w 2979525"/>
                <a:gd name="connsiteY2-36" fmla="*/ 6274528 h 6274528"/>
                <a:gd name="connsiteX3-37" fmla="*/ 0 w 2979525"/>
                <a:gd name="connsiteY3-38" fmla="*/ 6273030 h 6274528"/>
                <a:gd name="connsiteX4-39" fmla="*/ 1675 w 2979525"/>
                <a:gd name="connsiteY4-40" fmla="*/ 2606739 h 627452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979525" h="6274528">
                  <a:moveTo>
                    <a:pt x="1675" y="2606739"/>
                  </a:moveTo>
                  <a:lnTo>
                    <a:pt x="2890363" y="0"/>
                  </a:lnTo>
                  <a:lnTo>
                    <a:pt x="2979525" y="6274528"/>
                  </a:lnTo>
                  <a:lnTo>
                    <a:pt x="0" y="6273030"/>
                  </a:lnTo>
                  <a:cubicBezTo>
                    <a:pt x="558" y="5050933"/>
                    <a:pt x="1117" y="3828836"/>
                    <a:pt x="1675" y="260673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3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 b="1" spc="600" dirty="0">
                <a:latin typeface="本墨悦亦" panose="02000000000000000000" pitchFamily="2" charset="-122"/>
                <a:ea typeface="本墨悦亦" panose="02000000000000000000" pitchFamily="2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 rot="1800000">
            <a:off x="1814341" y="2050655"/>
            <a:ext cx="819358" cy="16833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 rot="1800000">
            <a:off x="2235184" y="1753741"/>
            <a:ext cx="819358" cy="819357"/>
          </a:xfrm>
          <a:prstGeom prst="ellipse">
            <a:avLst/>
          </a:prstGeom>
          <a:gradFill>
            <a:gsLst>
              <a:gs pos="0">
                <a:srgbClr val="33CCCC"/>
              </a:gs>
              <a:gs pos="100000">
                <a:srgbClr val="9966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1800000">
            <a:off x="2238365" y="3659018"/>
            <a:ext cx="499080" cy="102536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800000">
            <a:off x="2494705" y="3478164"/>
            <a:ext cx="499080" cy="499080"/>
          </a:xfrm>
          <a:prstGeom prst="ellipse">
            <a:avLst/>
          </a:prstGeom>
          <a:gradFill>
            <a:gsLst>
              <a:gs pos="100000">
                <a:srgbClr val="FF5050"/>
              </a:gs>
              <a:gs pos="0">
                <a:srgbClr val="FF999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084409" y="2420349"/>
            <a:ext cx="6421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3000" b="1" spc="600" dirty="0">
                <a:solidFill>
                  <a:prstClr val="white"/>
                </a:solidFill>
                <a:latin typeface="本墨悦亦" panose="02000000000000000000" pitchFamily="2" charset="-122"/>
                <a:ea typeface="本墨悦亦" panose="02000000000000000000" pitchFamily="2" charset="-122"/>
              </a:rPr>
              <a:t>客服中心岗位描述 </a:t>
            </a:r>
            <a:r>
              <a:rPr lang="en-US" altLang="zh-CN" sz="3000" b="1" spc="600" dirty="0">
                <a:solidFill>
                  <a:prstClr val="white"/>
                </a:solidFill>
                <a:latin typeface="本墨悦亦" panose="02000000000000000000" pitchFamily="2" charset="-122"/>
                <a:ea typeface="本墨悦亦" panose="02000000000000000000" pitchFamily="2" charset="-122"/>
              </a:rPr>
              <a:t>| PART01</a:t>
            </a:r>
            <a:endParaRPr lang="zh-CN" altLang="en-US" sz="3000" b="1" spc="600" dirty="0">
              <a:solidFill>
                <a:prstClr val="white"/>
              </a:solidFill>
              <a:latin typeface="本墨悦亦" panose="02000000000000000000" pitchFamily="2" charset="-122"/>
              <a:ea typeface="本墨悦亦" panose="02000000000000000000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3252" y="3311233"/>
            <a:ext cx="2576470" cy="3474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r>
                <a:rPr lang="zh-CN" altLang="en-US" sz="2500" b="1" kern="0" spc="600" dirty="0">
                  <a:solidFill>
                    <a:prstClr val="white"/>
                  </a:solidFill>
                  <a:latin typeface="Arial" panose="020B0604020202020204"/>
                  <a:ea typeface="微软雅黑" panose="020B0503020204020204" charset="-122"/>
                </a:rPr>
                <a:t>客服岗位描述</a:t>
              </a:r>
              <a:endParaRPr kumimoji="0" lang="zh-CN" altLang="en-US" sz="2500" b="1" i="0" u="none" strike="noStrike" kern="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10" name="iŝḷîḋè"/>
          <p:cNvSpPr/>
          <p:nvPr/>
        </p:nvSpPr>
        <p:spPr>
          <a:xfrm>
            <a:off x="6238119" y="2730602"/>
            <a:ext cx="2199805" cy="2382218"/>
          </a:xfrm>
          <a:custGeom>
            <a:avLst/>
            <a:gdLst>
              <a:gd name="connsiteX0" fmla="*/ 1689100 w 3119522"/>
              <a:gd name="connsiteY0" fmla="*/ 0 h 3378200"/>
              <a:gd name="connsiteX1" fmla="*/ 3089728 w 3119522"/>
              <a:gd name="connsiteY1" fmla="*/ 744708 h 3378200"/>
              <a:gd name="connsiteX2" fmla="*/ 3119522 w 3119522"/>
              <a:gd name="connsiteY2" fmla="*/ 793750 h 3378200"/>
              <a:gd name="connsiteX3" fmla="*/ 2303088 w 3119522"/>
              <a:gd name="connsiteY3" fmla="*/ 793750 h 3378200"/>
              <a:gd name="connsiteX4" fmla="*/ 2296249 w 3119522"/>
              <a:gd name="connsiteY4" fmla="*/ 788636 h 3378200"/>
              <a:gd name="connsiteX5" fmla="*/ 1689100 w 3119522"/>
              <a:gd name="connsiteY5" fmla="*/ 603178 h 3378200"/>
              <a:gd name="connsiteX6" fmla="*/ 603178 w 3119522"/>
              <a:gd name="connsiteY6" fmla="*/ 1689100 h 3378200"/>
              <a:gd name="connsiteX7" fmla="*/ 1689100 w 3119522"/>
              <a:gd name="connsiteY7" fmla="*/ 2775022 h 3378200"/>
              <a:gd name="connsiteX8" fmla="*/ 2296249 w 3119522"/>
              <a:gd name="connsiteY8" fmla="*/ 2589564 h 3378200"/>
              <a:gd name="connsiteX9" fmla="*/ 2303088 w 3119522"/>
              <a:gd name="connsiteY9" fmla="*/ 2584450 h 3378200"/>
              <a:gd name="connsiteX10" fmla="*/ 3119522 w 3119522"/>
              <a:gd name="connsiteY10" fmla="*/ 2584450 h 3378200"/>
              <a:gd name="connsiteX11" fmla="*/ 3089728 w 3119522"/>
              <a:gd name="connsiteY11" fmla="*/ 2633492 h 3378200"/>
              <a:gd name="connsiteX12" fmla="*/ 1689100 w 3119522"/>
              <a:gd name="connsiteY12" fmla="*/ 3378200 h 3378200"/>
              <a:gd name="connsiteX13" fmla="*/ 0 w 3119522"/>
              <a:gd name="connsiteY13" fmla="*/ 1689100 h 3378200"/>
              <a:gd name="connsiteX14" fmla="*/ 1689100 w 3119522"/>
              <a:gd name="connsiteY14" fmla="*/ 0 h 337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19522" h="3378200">
                <a:moveTo>
                  <a:pt x="1689100" y="0"/>
                </a:moveTo>
                <a:cubicBezTo>
                  <a:pt x="2272140" y="0"/>
                  <a:pt x="2786185" y="295405"/>
                  <a:pt x="3089728" y="744708"/>
                </a:cubicBezTo>
                <a:lnTo>
                  <a:pt x="3119522" y="793750"/>
                </a:lnTo>
                <a:lnTo>
                  <a:pt x="2303088" y="793750"/>
                </a:lnTo>
                <a:lnTo>
                  <a:pt x="2296249" y="788636"/>
                </a:lnTo>
                <a:cubicBezTo>
                  <a:pt x="2122935" y="671548"/>
                  <a:pt x="1914002" y="603178"/>
                  <a:pt x="1689100" y="603178"/>
                </a:cubicBezTo>
                <a:cubicBezTo>
                  <a:pt x="1089362" y="603178"/>
                  <a:pt x="603178" y="1089362"/>
                  <a:pt x="603178" y="1689100"/>
                </a:cubicBezTo>
                <a:cubicBezTo>
                  <a:pt x="603178" y="2288838"/>
                  <a:pt x="1089362" y="2775022"/>
                  <a:pt x="1689100" y="2775022"/>
                </a:cubicBezTo>
                <a:cubicBezTo>
                  <a:pt x="1914002" y="2775022"/>
                  <a:pt x="2122935" y="2706653"/>
                  <a:pt x="2296249" y="2589564"/>
                </a:cubicBezTo>
                <a:lnTo>
                  <a:pt x="2303088" y="2584450"/>
                </a:lnTo>
                <a:lnTo>
                  <a:pt x="3119522" y="2584450"/>
                </a:lnTo>
                <a:lnTo>
                  <a:pt x="3089728" y="2633492"/>
                </a:lnTo>
                <a:cubicBezTo>
                  <a:pt x="2786185" y="3082796"/>
                  <a:pt x="2272140" y="3378200"/>
                  <a:pt x="1689100" y="3378200"/>
                </a:cubicBezTo>
                <a:cubicBezTo>
                  <a:pt x="756236" y="3378200"/>
                  <a:pt x="0" y="2621964"/>
                  <a:pt x="0" y="1689100"/>
                </a:cubicBezTo>
                <a:cubicBezTo>
                  <a:pt x="0" y="756236"/>
                  <a:pt x="756236" y="0"/>
                  <a:pt x="1689100" y="0"/>
                </a:cubicBezTo>
                <a:close/>
              </a:path>
            </a:pathLst>
          </a:custGeom>
          <a:gradFill flip="none" rotWithShape="1">
            <a:gsLst>
              <a:gs pos="0">
                <a:srgbClr val="A82FFF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/>
          </a:p>
        </p:txBody>
      </p:sp>
      <p:sp>
        <p:nvSpPr>
          <p:cNvPr id="11" name="ïṩlïḋè"/>
          <p:cNvSpPr/>
          <p:nvPr/>
        </p:nvSpPr>
        <p:spPr>
          <a:xfrm>
            <a:off x="4464606" y="2730602"/>
            <a:ext cx="2199805" cy="2382218"/>
          </a:xfrm>
          <a:custGeom>
            <a:avLst/>
            <a:gdLst>
              <a:gd name="connsiteX0" fmla="*/ 1430422 w 3119522"/>
              <a:gd name="connsiteY0" fmla="*/ 0 h 3378200"/>
              <a:gd name="connsiteX1" fmla="*/ 3119522 w 3119522"/>
              <a:gd name="connsiteY1" fmla="*/ 1689100 h 3378200"/>
              <a:gd name="connsiteX2" fmla="*/ 1430422 w 3119522"/>
              <a:gd name="connsiteY2" fmla="*/ 3378200 h 3378200"/>
              <a:gd name="connsiteX3" fmla="*/ 29794 w 3119522"/>
              <a:gd name="connsiteY3" fmla="*/ 2633492 h 3378200"/>
              <a:gd name="connsiteX4" fmla="*/ 0 w 3119522"/>
              <a:gd name="connsiteY4" fmla="*/ 2584450 h 3378200"/>
              <a:gd name="connsiteX5" fmla="*/ 816434 w 3119522"/>
              <a:gd name="connsiteY5" fmla="*/ 2584450 h 3378200"/>
              <a:gd name="connsiteX6" fmla="*/ 823273 w 3119522"/>
              <a:gd name="connsiteY6" fmla="*/ 2589564 h 3378200"/>
              <a:gd name="connsiteX7" fmla="*/ 1430422 w 3119522"/>
              <a:gd name="connsiteY7" fmla="*/ 2775022 h 3378200"/>
              <a:gd name="connsiteX8" fmla="*/ 2516344 w 3119522"/>
              <a:gd name="connsiteY8" fmla="*/ 1689100 h 3378200"/>
              <a:gd name="connsiteX9" fmla="*/ 1430422 w 3119522"/>
              <a:gd name="connsiteY9" fmla="*/ 603178 h 3378200"/>
              <a:gd name="connsiteX10" fmla="*/ 823273 w 3119522"/>
              <a:gd name="connsiteY10" fmla="*/ 788636 h 3378200"/>
              <a:gd name="connsiteX11" fmla="*/ 816434 w 3119522"/>
              <a:gd name="connsiteY11" fmla="*/ 793750 h 3378200"/>
              <a:gd name="connsiteX12" fmla="*/ 0 w 3119522"/>
              <a:gd name="connsiteY12" fmla="*/ 793750 h 3378200"/>
              <a:gd name="connsiteX13" fmla="*/ 29794 w 3119522"/>
              <a:gd name="connsiteY13" fmla="*/ 744708 h 3378200"/>
              <a:gd name="connsiteX14" fmla="*/ 1430422 w 3119522"/>
              <a:gd name="connsiteY14" fmla="*/ 0 h 337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19522" h="3378200">
                <a:moveTo>
                  <a:pt x="1430422" y="0"/>
                </a:moveTo>
                <a:cubicBezTo>
                  <a:pt x="2363286" y="0"/>
                  <a:pt x="3119522" y="756236"/>
                  <a:pt x="3119522" y="1689100"/>
                </a:cubicBezTo>
                <a:cubicBezTo>
                  <a:pt x="3119522" y="2621964"/>
                  <a:pt x="2363286" y="3378200"/>
                  <a:pt x="1430422" y="3378200"/>
                </a:cubicBezTo>
                <a:cubicBezTo>
                  <a:pt x="847382" y="3378200"/>
                  <a:pt x="333337" y="3082796"/>
                  <a:pt x="29794" y="2633492"/>
                </a:cubicBezTo>
                <a:lnTo>
                  <a:pt x="0" y="2584450"/>
                </a:lnTo>
                <a:lnTo>
                  <a:pt x="816434" y="2584450"/>
                </a:lnTo>
                <a:lnTo>
                  <a:pt x="823273" y="2589564"/>
                </a:lnTo>
                <a:cubicBezTo>
                  <a:pt x="996587" y="2706653"/>
                  <a:pt x="1205520" y="2775022"/>
                  <a:pt x="1430422" y="2775022"/>
                </a:cubicBezTo>
                <a:cubicBezTo>
                  <a:pt x="2030160" y="2775022"/>
                  <a:pt x="2516344" y="2288838"/>
                  <a:pt x="2516344" y="1689100"/>
                </a:cubicBezTo>
                <a:cubicBezTo>
                  <a:pt x="2516344" y="1089362"/>
                  <a:pt x="2030160" y="603178"/>
                  <a:pt x="1430422" y="603178"/>
                </a:cubicBezTo>
                <a:cubicBezTo>
                  <a:pt x="1205520" y="603178"/>
                  <a:pt x="996587" y="671547"/>
                  <a:pt x="823273" y="788636"/>
                </a:cubicBezTo>
                <a:lnTo>
                  <a:pt x="816434" y="793750"/>
                </a:lnTo>
                <a:lnTo>
                  <a:pt x="0" y="793750"/>
                </a:lnTo>
                <a:lnTo>
                  <a:pt x="29794" y="744708"/>
                </a:lnTo>
                <a:cubicBezTo>
                  <a:pt x="333337" y="295405"/>
                  <a:pt x="847382" y="0"/>
                  <a:pt x="1430422" y="0"/>
                </a:cubicBezTo>
                <a:close/>
              </a:path>
            </a:pathLst>
          </a:custGeom>
          <a:gradFill flip="none" rotWithShape="1">
            <a:gsLst>
              <a:gs pos="0">
                <a:srgbClr val="FF5799"/>
              </a:gs>
              <a:gs pos="100000">
                <a:srgbClr val="8A3BFF"/>
              </a:gs>
            </a:gsLst>
            <a:lin ang="13500000" scaled="1"/>
            <a:tileRect/>
          </a:gradFill>
          <a:ln w="12700">
            <a:solidFill>
              <a:schemeClr val="bg1"/>
            </a:solidFill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íSlíḋé"/>
          <p:cNvSpPr/>
          <p:nvPr/>
        </p:nvSpPr>
        <p:spPr bwMode="auto">
          <a:xfrm>
            <a:off x="5228980" y="3643876"/>
            <a:ext cx="490526" cy="489786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gradFill flip="none" rotWithShape="1">
            <a:gsLst>
              <a:gs pos="0">
                <a:srgbClr val="EA3F6B"/>
              </a:gs>
              <a:gs pos="100000">
                <a:srgbClr val="8A3BFF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sz="239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iSlïḑe"/>
          <p:cNvSpPr/>
          <p:nvPr/>
        </p:nvSpPr>
        <p:spPr bwMode="auto">
          <a:xfrm>
            <a:off x="7183102" y="3645278"/>
            <a:ext cx="558778" cy="515180"/>
          </a:xfrm>
          <a:custGeom>
            <a:avLst/>
            <a:gdLst>
              <a:gd name="connsiteX0" fmla="*/ 469488 w 578320"/>
              <a:gd name="connsiteY0" fmla="*/ 312166 h 533197"/>
              <a:gd name="connsiteX1" fmla="*/ 523904 w 578320"/>
              <a:gd name="connsiteY1" fmla="*/ 363740 h 533197"/>
              <a:gd name="connsiteX2" fmla="*/ 523904 w 578320"/>
              <a:gd name="connsiteY2" fmla="*/ 376634 h 533197"/>
              <a:gd name="connsiteX3" fmla="*/ 527594 w 578320"/>
              <a:gd name="connsiteY3" fmla="*/ 391369 h 533197"/>
              <a:gd name="connsiteX4" fmla="*/ 512837 w 578320"/>
              <a:gd name="connsiteY4" fmla="*/ 411630 h 533197"/>
              <a:gd name="connsiteX5" fmla="*/ 498080 w 578320"/>
              <a:gd name="connsiteY5" fmla="*/ 440180 h 533197"/>
              <a:gd name="connsiteX6" fmla="*/ 529438 w 578320"/>
              <a:gd name="connsiteY6" fmla="*/ 475176 h 533197"/>
              <a:gd name="connsiteX7" fmla="*/ 578320 w 578320"/>
              <a:gd name="connsiteY7" fmla="*/ 518462 h 533197"/>
              <a:gd name="connsiteX8" fmla="*/ 485168 w 578320"/>
              <a:gd name="connsiteY8" fmla="*/ 533197 h 533197"/>
              <a:gd name="connsiteX9" fmla="*/ 477789 w 578320"/>
              <a:gd name="connsiteY9" fmla="*/ 486228 h 533197"/>
              <a:gd name="connsiteX10" fmla="*/ 481478 w 578320"/>
              <a:gd name="connsiteY10" fmla="*/ 479781 h 533197"/>
              <a:gd name="connsiteX11" fmla="*/ 480556 w 578320"/>
              <a:gd name="connsiteY11" fmla="*/ 477939 h 533197"/>
              <a:gd name="connsiteX12" fmla="*/ 471333 w 578320"/>
              <a:gd name="connsiteY12" fmla="*/ 466888 h 533197"/>
              <a:gd name="connsiteX13" fmla="*/ 467644 w 578320"/>
              <a:gd name="connsiteY13" fmla="*/ 466888 h 533197"/>
              <a:gd name="connsiteX14" fmla="*/ 458421 w 578320"/>
              <a:gd name="connsiteY14" fmla="*/ 477939 h 533197"/>
              <a:gd name="connsiteX15" fmla="*/ 458421 w 578320"/>
              <a:gd name="connsiteY15" fmla="*/ 479781 h 533197"/>
              <a:gd name="connsiteX16" fmla="*/ 462110 w 578320"/>
              <a:gd name="connsiteY16" fmla="*/ 486228 h 533197"/>
              <a:gd name="connsiteX17" fmla="*/ 454732 w 578320"/>
              <a:gd name="connsiteY17" fmla="*/ 533197 h 533197"/>
              <a:gd name="connsiteX18" fmla="*/ 361579 w 578320"/>
              <a:gd name="connsiteY18" fmla="*/ 518462 h 533197"/>
              <a:gd name="connsiteX19" fmla="*/ 409539 w 578320"/>
              <a:gd name="connsiteY19" fmla="*/ 475176 h 533197"/>
              <a:gd name="connsiteX20" fmla="*/ 440897 w 578320"/>
              <a:gd name="connsiteY20" fmla="*/ 440180 h 533197"/>
              <a:gd name="connsiteX21" fmla="*/ 427063 w 578320"/>
              <a:gd name="connsiteY21" fmla="*/ 411630 h 533197"/>
              <a:gd name="connsiteX22" fmla="*/ 411383 w 578320"/>
              <a:gd name="connsiteY22" fmla="*/ 391369 h 533197"/>
              <a:gd name="connsiteX23" fmla="*/ 415995 w 578320"/>
              <a:gd name="connsiteY23" fmla="*/ 376634 h 533197"/>
              <a:gd name="connsiteX24" fmla="*/ 415995 w 578320"/>
              <a:gd name="connsiteY24" fmla="*/ 363740 h 533197"/>
              <a:gd name="connsiteX25" fmla="*/ 469488 w 578320"/>
              <a:gd name="connsiteY25" fmla="*/ 312166 h 533197"/>
              <a:gd name="connsiteX26" fmla="*/ 107909 w 578320"/>
              <a:gd name="connsiteY26" fmla="*/ 312166 h 533197"/>
              <a:gd name="connsiteX27" fmla="*/ 162325 w 578320"/>
              <a:gd name="connsiteY27" fmla="*/ 363740 h 533197"/>
              <a:gd name="connsiteX28" fmla="*/ 162325 w 578320"/>
              <a:gd name="connsiteY28" fmla="*/ 376634 h 533197"/>
              <a:gd name="connsiteX29" fmla="*/ 166937 w 578320"/>
              <a:gd name="connsiteY29" fmla="*/ 391369 h 533197"/>
              <a:gd name="connsiteX30" fmla="*/ 151257 w 578320"/>
              <a:gd name="connsiteY30" fmla="*/ 411630 h 533197"/>
              <a:gd name="connsiteX31" fmla="*/ 137423 w 578320"/>
              <a:gd name="connsiteY31" fmla="*/ 440180 h 533197"/>
              <a:gd name="connsiteX32" fmla="*/ 167859 w 578320"/>
              <a:gd name="connsiteY32" fmla="*/ 475176 h 533197"/>
              <a:gd name="connsiteX33" fmla="*/ 216741 w 578320"/>
              <a:gd name="connsiteY33" fmla="*/ 518462 h 533197"/>
              <a:gd name="connsiteX34" fmla="*/ 123588 w 578320"/>
              <a:gd name="connsiteY34" fmla="*/ 533197 h 533197"/>
              <a:gd name="connsiteX35" fmla="*/ 116210 w 578320"/>
              <a:gd name="connsiteY35" fmla="*/ 486228 h 533197"/>
              <a:gd name="connsiteX36" fmla="*/ 119899 w 578320"/>
              <a:gd name="connsiteY36" fmla="*/ 479781 h 533197"/>
              <a:gd name="connsiteX37" fmla="*/ 119899 w 578320"/>
              <a:gd name="connsiteY37" fmla="*/ 477939 h 533197"/>
              <a:gd name="connsiteX38" fmla="*/ 109754 w 578320"/>
              <a:gd name="connsiteY38" fmla="*/ 466888 h 533197"/>
              <a:gd name="connsiteX39" fmla="*/ 106987 w 578320"/>
              <a:gd name="connsiteY39" fmla="*/ 466888 h 533197"/>
              <a:gd name="connsiteX40" fmla="*/ 96842 w 578320"/>
              <a:gd name="connsiteY40" fmla="*/ 477939 h 533197"/>
              <a:gd name="connsiteX41" fmla="*/ 96842 w 578320"/>
              <a:gd name="connsiteY41" fmla="*/ 479781 h 533197"/>
              <a:gd name="connsiteX42" fmla="*/ 100531 w 578320"/>
              <a:gd name="connsiteY42" fmla="*/ 486228 h 533197"/>
              <a:gd name="connsiteX43" fmla="*/ 93152 w 578320"/>
              <a:gd name="connsiteY43" fmla="*/ 533197 h 533197"/>
              <a:gd name="connsiteX44" fmla="*/ 0 w 578320"/>
              <a:gd name="connsiteY44" fmla="*/ 518462 h 533197"/>
              <a:gd name="connsiteX45" fmla="*/ 48882 w 578320"/>
              <a:gd name="connsiteY45" fmla="*/ 475176 h 533197"/>
              <a:gd name="connsiteX46" fmla="*/ 79318 w 578320"/>
              <a:gd name="connsiteY46" fmla="*/ 440180 h 533197"/>
              <a:gd name="connsiteX47" fmla="*/ 65483 w 578320"/>
              <a:gd name="connsiteY47" fmla="*/ 411630 h 533197"/>
              <a:gd name="connsiteX48" fmla="*/ 49804 w 578320"/>
              <a:gd name="connsiteY48" fmla="*/ 391369 h 533197"/>
              <a:gd name="connsiteX49" fmla="*/ 54416 w 578320"/>
              <a:gd name="connsiteY49" fmla="*/ 376634 h 533197"/>
              <a:gd name="connsiteX50" fmla="*/ 54416 w 578320"/>
              <a:gd name="connsiteY50" fmla="*/ 363740 h 533197"/>
              <a:gd name="connsiteX51" fmla="*/ 107909 w 578320"/>
              <a:gd name="connsiteY51" fmla="*/ 312166 h 533197"/>
              <a:gd name="connsiteX52" fmla="*/ 288717 w 578320"/>
              <a:gd name="connsiteY52" fmla="*/ 237601 h 533197"/>
              <a:gd name="connsiteX53" fmla="*/ 303485 w 578320"/>
              <a:gd name="connsiteY53" fmla="*/ 252338 h 533197"/>
              <a:gd name="connsiteX54" fmla="*/ 303485 w 578320"/>
              <a:gd name="connsiteY54" fmla="*/ 331547 h 533197"/>
              <a:gd name="connsiteX55" fmla="*/ 384708 w 578320"/>
              <a:gd name="connsiteY55" fmla="*/ 398782 h 533197"/>
              <a:gd name="connsiteX56" fmla="*/ 386554 w 578320"/>
              <a:gd name="connsiteY56" fmla="*/ 419045 h 533197"/>
              <a:gd name="connsiteX57" fmla="*/ 375478 w 578320"/>
              <a:gd name="connsiteY57" fmla="*/ 423650 h 533197"/>
              <a:gd name="connsiteX58" fmla="*/ 366248 w 578320"/>
              <a:gd name="connsiteY58" fmla="*/ 420887 h 533197"/>
              <a:gd name="connsiteX59" fmla="*/ 288717 w 578320"/>
              <a:gd name="connsiteY59" fmla="*/ 356415 h 533197"/>
              <a:gd name="connsiteX60" fmla="*/ 212108 w 578320"/>
              <a:gd name="connsiteY60" fmla="*/ 420887 h 533197"/>
              <a:gd name="connsiteX61" fmla="*/ 191802 w 578320"/>
              <a:gd name="connsiteY61" fmla="*/ 419045 h 533197"/>
              <a:gd name="connsiteX62" fmla="*/ 193648 w 578320"/>
              <a:gd name="connsiteY62" fmla="*/ 398782 h 533197"/>
              <a:gd name="connsiteX63" fmla="*/ 274872 w 578320"/>
              <a:gd name="connsiteY63" fmla="*/ 331547 h 533197"/>
              <a:gd name="connsiteX64" fmla="*/ 274872 w 578320"/>
              <a:gd name="connsiteY64" fmla="*/ 252338 h 533197"/>
              <a:gd name="connsiteX65" fmla="*/ 288717 w 578320"/>
              <a:gd name="connsiteY65" fmla="*/ 237601 h 533197"/>
              <a:gd name="connsiteX66" fmla="*/ 288699 w 578320"/>
              <a:gd name="connsiteY66" fmla="*/ 0 h 533197"/>
              <a:gd name="connsiteX67" fmla="*/ 343115 w 578320"/>
              <a:gd name="connsiteY67" fmla="*/ 50653 h 533197"/>
              <a:gd name="connsiteX68" fmla="*/ 343115 w 578320"/>
              <a:gd name="connsiteY68" fmla="*/ 63546 h 533197"/>
              <a:gd name="connsiteX69" fmla="*/ 346805 w 578320"/>
              <a:gd name="connsiteY69" fmla="*/ 78282 h 533197"/>
              <a:gd name="connsiteX70" fmla="*/ 332048 w 578320"/>
              <a:gd name="connsiteY70" fmla="*/ 98543 h 533197"/>
              <a:gd name="connsiteX71" fmla="*/ 318213 w 578320"/>
              <a:gd name="connsiteY71" fmla="*/ 127093 h 533197"/>
              <a:gd name="connsiteX72" fmla="*/ 348649 w 578320"/>
              <a:gd name="connsiteY72" fmla="*/ 163010 h 533197"/>
              <a:gd name="connsiteX73" fmla="*/ 397531 w 578320"/>
              <a:gd name="connsiteY73" fmla="*/ 206295 h 533197"/>
              <a:gd name="connsiteX74" fmla="*/ 304379 w 578320"/>
              <a:gd name="connsiteY74" fmla="*/ 220110 h 533197"/>
              <a:gd name="connsiteX75" fmla="*/ 297000 w 578320"/>
              <a:gd name="connsiteY75" fmla="*/ 173141 h 533197"/>
              <a:gd name="connsiteX76" fmla="*/ 300689 w 578320"/>
              <a:gd name="connsiteY76" fmla="*/ 167615 h 533197"/>
              <a:gd name="connsiteX77" fmla="*/ 300689 w 578320"/>
              <a:gd name="connsiteY77" fmla="*/ 164852 h 533197"/>
              <a:gd name="connsiteX78" fmla="*/ 290544 w 578320"/>
              <a:gd name="connsiteY78" fmla="*/ 154722 h 533197"/>
              <a:gd name="connsiteX79" fmla="*/ 287777 w 578320"/>
              <a:gd name="connsiteY79" fmla="*/ 154722 h 533197"/>
              <a:gd name="connsiteX80" fmla="*/ 277632 w 578320"/>
              <a:gd name="connsiteY80" fmla="*/ 164852 h 533197"/>
              <a:gd name="connsiteX81" fmla="*/ 277632 w 578320"/>
              <a:gd name="connsiteY81" fmla="*/ 167615 h 533197"/>
              <a:gd name="connsiteX82" fmla="*/ 281321 w 578320"/>
              <a:gd name="connsiteY82" fmla="*/ 173141 h 533197"/>
              <a:gd name="connsiteX83" fmla="*/ 273943 w 578320"/>
              <a:gd name="connsiteY83" fmla="*/ 221031 h 533197"/>
              <a:gd name="connsiteX84" fmla="*/ 180790 w 578320"/>
              <a:gd name="connsiteY84" fmla="*/ 206295 h 533197"/>
              <a:gd name="connsiteX85" fmla="*/ 228750 w 578320"/>
              <a:gd name="connsiteY85" fmla="*/ 163010 h 533197"/>
              <a:gd name="connsiteX86" fmla="*/ 260108 w 578320"/>
              <a:gd name="connsiteY86" fmla="*/ 127093 h 533197"/>
              <a:gd name="connsiteX87" fmla="*/ 246274 w 578320"/>
              <a:gd name="connsiteY87" fmla="*/ 98543 h 533197"/>
              <a:gd name="connsiteX88" fmla="*/ 230594 w 578320"/>
              <a:gd name="connsiteY88" fmla="*/ 78282 h 533197"/>
              <a:gd name="connsiteX89" fmla="*/ 235206 w 578320"/>
              <a:gd name="connsiteY89" fmla="*/ 63546 h 533197"/>
              <a:gd name="connsiteX90" fmla="*/ 235206 w 578320"/>
              <a:gd name="connsiteY90" fmla="*/ 50653 h 533197"/>
              <a:gd name="connsiteX91" fmla="*/ 288699 w 578320"/>
              <a:gd name="connsiteY91" fmla="*/ 0 h 5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78320" h="533197">
                <a:moveTo>
                  <a:pt x="469488" y="312166"/>
                </a:moveTo>
                <a:cubicBezTo>
                  <a:pt x="499002" y="312166"/>
                  <a:pt x="523904" y="335190"/>
                  <a:pt x="523904" y="363740"/>
                </a:cubicBezTo>
                <a:lnTo>
                  <a:pt x="523904" y="376634"/>
                </a:lnTo>
                <a:cubicBezTo>
                  <a:pt x="523904" y="376634"/>
                  <a:pt x="529438" y="381238"/>
                  <a:pt x="527594" y="391369"/>
                </a:cubicBezTo>
                <a:cubicBezTo>
                  <a:pt x="526671" y="404262"/>
                  <a:pt x="512837" y="411630"/>
                  <a:pt x="512837" y="411630"/>
                </a:cubicBezTo>
                <a:cubicBezTo>
                  <a:pt x="512837" y="411630"/>
                  <a:pt x="509147" y="430970"/>
                  <a:pt x="498080" y="440180"/>
                </a:cubicBezTo>
                <a:cubicBezTo>
                  <a:pt x="494391" y="467809"/>
                  <a:pt x="513759" y="470572"/>
                  <a:pt x="529438" y="475176"/>
                </a:cubicBezTo>
                <a:cubicBezTo>
                  <a:pt x="555263" y="483465"/>
                  <a:pt x="578320" y="485307"/>
                  <a:pt x="578320" y="518462"/>
                </a:cubicBezTo>
                <a:cubicBezTo>
                  <a:pt x="578320" y="525829"/>
                  <a:pt x="543273" y="532276"/>
                  <a:pt x="485168" y="533197"/>
                </a:cubicBezTo>
                <a:lnTo>
                  <a:pt x="477789" y="486228"/>
                </a:lnTo>
                <a:lnTo>
                  <a:pt x="481478" y="479781"/>
                </a:lnTo>
                <a:cubicBezTo>
                  <a:pt x="481478" y="478860"/>
                  <a:pt x="481478" y="477939"/>
                  <a:pt x="480556" y="477939"/>
                </a:cubicBezTo>
                <a:lnTo>
                  <a:pt x="471333" y="466888"/>
                </a:lnTo>
                <a:cubicBezTo>
                  <a:pt x="470411" y="465967"/>
                  <a:pt x="468566" y="465967"/>
                  <a:pt x="467644" y="466888"/>
                </a:cubicBezTo>
                <a:lnTo>
                  <a:pt x="458421" y="477939"/>
                </a:lnTo>
                <a:cubicBezTo>
                  <a:pt x="457499" y="477939"/>
                  <a:pt x="457499" y="478860"/>
                  <a:pt x="458421" y="479781"/>
                </a:cubicBezTo>
                <a:lnTo>
                  <a:pt x="462110" y="486228"/>
                </a:lnTo>
                <a:lnTo>
                  <a:pt x="454732" y="533197"/>
                </a:lnTo>
                <a:cubicBezTo>
                  <a:pt x="396627" y="532276"/>
                  <a:pt x="361579" y="525829"/>
                  <a:pt x="361579" y="518462"/>
                </a:cubicBezTo>
                <a:cubicBezTo>
                  <a:pt x="361579" y="485307"/>
                  <a:pt x="384637" y="483465"/>
                  <a:pt x="409539" y="475176"/>
                </a:cubicBezTo>
                <a:cubicBezTo>
                  <a:pt x="425218" y="470572"/>
                  <a:pt x="444586" y="466888"/>
                  <a:pt x="440897" y="440180"/>
                </a:cubicBezTo>
                <a:cubicBezTo>
                  <a:pt x="430752" y="430970"/>
                  <a:pt x="427063" y="411630"/>
                  <a:pt x="427063" y="411630"/>
                </a:cubicBezTo>
                <a:cubicBezTo>
                  <a:pt x="427063" y="411630"/>
                  <a:pt x="413228" y="404262"/>
                  <a:pt x="411383" y="391369"/>
                </a:cubicBezTo>
                <a:cubicBezTo>
                  <a:pt x="410461" y="381238"/>
                  <a:pt x="415995" y="376634"/>
                  <a:pt x="415995" y="376634"/>
                </a:cubicBezTo>
                <a:lnTo>
                  <a:pt x="415995" y="363740"/>
                </a:lnTo>
                <a:cubicBezTo>
                  <a:pt x="415995" y="335190"/>
                  <a:pt x="439975" y="312166"/>
                  <a:pt x="469488" y="312166"/>
                </a:cubicBezTo>
                <a:close/>
                <a:moveTo>
                  <a:pt x="107909" y="312166"/>
                </a:moveTo>
                <a:cubicBezTo>
                  <a:pt x="138345" y="312166"/>
                  <a:pt x="162325" y="335190"/>
                  <a:pt x="162325" y="363740"/>
                </a:cubicBezTo>
                <a:lnTo>
                  <a:pt x="162325" y="376634"/>
                </a:lnTo>
                <a:cubicBezTo>
                  <a:pt x="162325" y="376634"/>
                  <a:pt x="167859" y="381238"/>
                  <a:pt x="166937" y="391369"/>
                </a:cubicBezTo>
                <a:cubicBezTo>
                  <a:pt x="165092" y="404262"/>
                  <a:pt x="151257" y="411630"/>
                  <a:pt x="151257" y="411630"/>
                </a:cubicBezTo>
                <a:cubicBezTo>
                  <a:pt x="151257" y="411630"/>
                  <a:pt x="147568" y="430970"/>
                  <a:pt x="137423" y="440180"/>
                </a:cubicBezTo>
                <a:cubicBezTo>
                  <a:pt x="132811" y="467809"/>
                  <a:pt x="152180" y="470572"/>
                  <a:pt x="167859" y="475176"/>
                </a:cubicBezTo>
                <a:cubicBezTo>
                  <a:pt x="193684" y="483465"/>
                  <a:pt x="216741" y="485307"/>
                  <a:pt x="216741" y="518462"/>
                </a:cubicBezTo>
                <a:cubicBezTo>
                  <a:pt x="216741" y="525829"/>
                  <a:pt x="181693" y="532276"/>
                  <a:pt x="123588" y="533197"/>
                </a:cubicBezTo>
                <a:lnTo>
                  <a:pt x="116210" y="486228"/>
                </a:lnTo>
                <a:lnTo>
                  <a:pt x="119899" y="479781"/>
                </a:lnTo>
                <a:cubicBezTo>
                  <a:pt x="120821" y="478860"/>
                  <a:pt x="119899" y="477939"/>
                  <a:pt x="119899" y="477939"/>
                </a:cubicBezTo>
                <a:lnTo>
                  <a:pt x="109754" y="466888"/>
                </a:lnTo>
                <a:cubicBezTo>
                  <a:pt x="108832" y="465967"/>
                  <a:pt x="107909" y="465967"/>
                  <a:pt x="106987" y="466888"/>
                </a:cubicBezTo>
                <a:lnTo>
                  <a:pt x="96842" y="477939"/>
                </a:lnTo>
                <a:cubicBezTo>
                  <a:pt x="96842" y="477939"/>
                  <a:pt x="95919" y="478860"/>
                  <a:pt x="96842" y="479781"/>
                </a:cubicBezTo>
                <a:lnTo>
                  <a:pt x="100531" y="486228"/>
                </a:lnTo>
                <a:lnTo>
                  <a:pt x="93152" y="533197"/>
                </a:lnTo>
                <a:cubicBezTo>
                  <a:pt x="35047" y="532276"/>
                  <a:pt x="0" y="525829"/>
                  <a:pt x="0" y="518462"/>
                </a:cubicBezTo>
                <a:cubicBezTo>
                  <a:pt x="0" y="485307"/>
                  <a:pt x="23057" y="483465"/>
                  <a:pt x="48882" y="475176"/>
                </a:cubicBezTo>
                <a:cubicBezTo>
                  <a:pt x="64561" y="470572"/>
                  <a:pt x="83929" y="466888"/>
                  <a:pt x="79318" y="440180"/>
                </a:cubicBezTo>
                <a:cubicBezTo>
                  <a:pt x="69173" y="430970"/>
                  <a:pt x="65483" y="411630"/>
                  <a:pt x="65483" y="411630"/>
                </a:cubicBezTo>
                <a:cubicBezTo>
                  <a:pt x="65483" y="411630"/>
                  <a:pt x="51649" y="404262"/>
                  <a:pt x="49804" y="391369"/>
                </a:cubicBezTo>
                <a:cubicBezTo>
                  <a:pt x="48882" y="381238"/>
                  <a:pt x="54416" y="376634"/>
                  <a:pt x="54416" y="376634"/>
                </a:cubicBezTo>
                <a:lnTo>
                  <a:pt x="54416" y="363740"/>
                </a:lnTo>
                <a:cubicBezTo>
                  <a:pt x="54416" y="335190"/>
                  <a:pt x="78396" y="312166"/>
                  <a:pt x="107909" y="312166"/>
                </a:cubicBezTo>
                <a:close/>
                <a:moveTo>
                  <a:pt x="288717" y="237601"/>
                </a:moveTo>
                <a:cubicBezTo>
                  <a:pt x="297024" y="237601"/>
                  <a:pt x="303485" y="244048"/>
                  <a:pt x="303485" y="252338"/>
                </a:cubicBezTo>
                <a:lnTo>
                  <a:pt x="303485" y="331547"/>
                </a:lnTo>
                <a:lnTo>
                  <a:pt x="384708" y="398782"/>
                </a:lnTo>
                <a:cubicBezTo>
                  <a:pt x="390246" y="403387"/>
                  <a:pt x="391169" y="412598"/>
                  <a:pt x="386554" y="419045"/>
                </a:cubicBezTo>
                <a:cubicBezTo>
                  <a:pt x="383785" y="421808"/>
                  <a:pt x="379170" y="423650"/>
                  <a:pt x="375478" y="423650"/>
                </a:cubicBezTo>
                <a:cubicBezTo>
                  <a:pt x="371786" y="423650"/>
                  <a:pt x="369017" y="422729"/>
                  <a:pt x="366248" y="420887"/>
                </a:cubicBezTo>
                <a:lnTo>
                  <a:pt x="288717" y="356415"/>
                </a:lnTo>
                <a:lnTo>
                  <a:pt x="212108" y="420887"/>
                </a:lnTo>
                <a:cubicBezTo>
                  <a:pt x="205647" y="425492"/>
                  <a:pt x="196417" y="424571"/>
                  <a:pt x="191802" y="419045"/>
                </a:cubicBezTo>
                <a:cubicBezTo>
                  <a:pt x="186264" y="412598"/>
                  <a:pt x="187187" y="403387"/>
                  <a:pt x="193648" y="398782"/>
                </a:cubicBezTo>
                <a:lnTo>
                  <a:pt x="274872" y="331547"/>
                </a:lnTo>
                <a:lnTo>
                  <a:pt x="274872" y="252338"/>
                </a:lnTo>
                <a:cubicBezTo>
                  <a:pt x="274872" y="244048"/>
                  <a:pt x="281333" y="237601"/>
                  <a:pt x="288717" y="237601"/>
                </a:cubicBezTo>
                <a:close/>
                <a:moveTo>
                  <a:pt x="288699" y="0"/>
                </a:moveTo>
                <a:cubicBezTo>
                  <a:pt x="318213" y="0"/>
                  <a:pt x="343115" y="22103"/>
                  <a:pt x="343115" y="50653"/>
                </a:cubicBezTo>
                <a:lnTo>
                  <a:pt x="343115" y="63546"/>
                </a:lnTo>
                <a:cubicBezTo>
                  <a:pt x="343115" y="63546"/>
                  <a:pt x="348649" y="68151"/>
                  <a:pt x="346805" y="78282"/>
                </a:cubicBezTo>
                <a:cubicBezTo>
                  <a:pt x="345882" y="92096"/>
                  <a:pt x="332048" y="98543"/>
                  <a:pt x="332048" y="98543"/>
                </a:cubicBezTo>
                <a:cubicBezTo>
                  <a:pt x="332048" y="98543"/>
                  <a:pt x="328358" y="117883"/>
                  <a:pt x="318213" y="127093"/>
                </a:cubicBezTo>
                <a:cubicBezTo>
                  <a:pt x="313602" y="154722"/>
                  <a:pt x="332970" y="157484"/>
                  <a:pt x="348649" y="163010"/>
                </a:cubicBezTo>
                <a:cubicBezTo>
                  <a:pt x="374474" y="171299"/>
                  <a:pt x="397531" y="172220"/>
                  <a:pt x="397531" y="206295"/>
                </a:cubicBezTo>
                <a:cubicBezTo>
                  <a:pt x="397531" y="212742"/>
                  <a:pt x="362484" y="219189"/>
                  <a:pt x="304379" y="220110"/>
                </a:cubicBezTo>
                <a:lnTo>
                  <a:pt x="297000" y="173141"/>
                </a:lnTo>
                <a:lnTo>
                  <a:pt x="300689" y="167615"/>
                </a:lnTo>
                <a:cubicBezTo>
                  <a:pt x="300689" y="166694"/>
                  <a:pt x="300689" y="165773"/>
                  <a:pt x="300689" y="164852"/>
                </a:cubicBezTo>
                <a:lnTo>
                  <a:pt x="290544" y="154722"/>
                </a:lnTo>
                <a:cubicBezTo>
                  <a:pt x="289622" y="153801"/>
                  <a:pt x="287777" y="153801"/>
                  <a:pt x="287777" y="154722"/>
                </a:cubicBezTo>
                <a:lnTo>
                  <a:pt x="277632" y="164852"/>
                </a:lnTo>
                <a:cubicBezTo>
                  <a:pt x="276710" y="165773"/>
                  <a:pt x="276710" y="166694"/>
                  <a:pt x="277632" y="167615"/>
                </a:cubicBezTo>
                <a:lnTo>
                  <a:pt x="281321" y="173141"/>
                </a:lnTo>
                <a:lnTo>
                  <a:pt x="273943" y="221031"/>
                </a:lnTo>
                <a:cubicBezTo>
                  <a:pt x="215838" y="219189"/>
                  <a:pt x="180790" y="212742"/>
                  <a:pt x="180790" y="206295"/>
                </a:cubicBezTo>
                <a:cubicBezTo>
                  <a:pt x="180790" y="172220"/>
                  <a:pt x="203848" y="171299"/>
                  <a:pt x="228750" y="163010"/>
                </a:cubicBezTo>
                <a:cubicBezTo>
                  <a:pt x="244429" y="157484"/>
                  <a:pt x="264720" y="154722"/>
                  <a:pt x="260108" y="127093"/>
                </a:cubicBezTo>
                <a:cubicBezTo>
                  <a:pt x="249963" y="117883"/>
                  <a:pt x="246274" y="98543"/>
                  <a:pt x="246274" y="98543"/>
                </a:cubicBezTo>
                <a:cubicBezTo>
                  <a:pt x="246274" y="98543"/>
                  <a:pt x="232439" y="92096"/>
                  <a:pt x="230594" y="78282"/>
                </a:cubicBezTo>
                <a:cubicBezTo>
                  <a:pt x="229672" y="68151"/>
                  <a:pt x="235206" y="63546"/>
                  <a:pt x="235206" y="63546"/>
                </a:cubicBezTo>
                <a:lnTo>
                  <a:pt x="235206" y="50653"/>
                </a:lnTo>
                <a:cubicBezTo>
                  <a:pt x="235206" y="22103"/>
                  <a:pt x="259186" y="0"/>
                  <a:pt x="288699" y="0"/>
                </a:cubicBezTo>
                <a:close/>
              </a:path>
            </a:pathLst>
          </a:custGeom>
          <a:gradFill flip="none" rotWithShape="1">
            <a:gsLst>
              <a:gs pos="0">
                <a:srgbClr val="8A3BFF"/>
              </a:gs>
              <a:gs pos="100000">
                <a:srgbClr val="5BA6C7"/>
              </a:gs>
            </a:gsLst>
            <a:lin ang="13500000" scaled="1"/>
            <a:tileRect/>
          </a:gradFill>
          <a:ln w="12700">
            <a:noFill/>
          </a:ln>
          <a:effectLst>
            <a:outerShdw blurRad="317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/>
          </a:p>
        </p:txBody>
      </p:sp>
      <p:grpSp>
        <p:nvGrpSpPr>
          <p:cNvPr id="14" name="组合 13"/>
          <p:cNvGrpSpPr/>
          <p:nvPr/>
        </p:nvGrpSpPr>
        <p:grpSpPr>
          <a:xfrm>
            <a:off x="8543924" y="3300266"/>
            <a:ext cx="2918154" cy="1038554"/>
            <a:chOff x="1541719" y="2349127"/>
            <a:chExt cx="2918154" cy="1038554"/>
          </a:xfrm>
        </p:grpSpPr>
        <p:sp>
          <p:nvSpPr>
            <p:cNvPr id="15" name="文本框 14"/>
            <p:cNvSpPr txBox="1"/>
            <p:nvPr/>
          </p:nvSpPr>
          <p:spPr>
            <a:xfrm>
              <a:off x="1541719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>
                <a:defRPr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l"/>
              <a:r>
                <a:rPr lang="zh-CN" altLang="en-US" dirty="0"/>
                <a:t>售后服务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41719" y="2687681"/>
              <a:ext cx="2918154" cy="7000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r">
                <a:lnSpc>
                  <a:spcPct val="15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l"/>
              <a:r>
                <a:rPr lang="zh-CN" altLang="en-US" dirty="0"/>
                <a:t>主要工作内容：负责客户投诉问题的跟踪及回复，维护好老客户。</a:t>
              </a:r>
              <a:endParaRPr lang="en-US" altLang="zh-CN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04811" y="3240563"/>
            <a:ext cx="3393974" cy="1362296"/>
            <a:chOff x="932745" y="2349127"/>
            <a:chExt cx="3393974" cy="1362296"/>
          </a:xfrm>
        </p:grpSpPr>
        <p:sp>
          <p:nvSpPr>
            <p:cNvPr id="21" name="文本框 20"/>
            <p:cNvSpPr txBox="1"/>
            <p:nvPr/>
          </p:nvSpPr>
          <p:spPr>
            <a:xfrm>
              <a:off x="1717119" y="2349127"/>
              <a:ext cx="2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售前咨询与产品介绍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932745" y="2687681"/>
              <a:ext cx="3393974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主要工作内容：负责接听客户来电，做好产品咨询与产品报价，解决客户对公司对产品的使用过程中出现的一系列问题。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812018" y="1437445"/>
            <a:ext cx="3092834" cy="557213"/>
            <a:chOff x="6863966" y="3258020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258020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zh-CN" altLang="en-US" sz="2100" b="1">
                <a:solidFill>
                  <a:schemeClr val="tx1"/>
                </a:solidFill>
                <a:latin typeface="本墨悦亦" panose="02000000000000000000" pitchFamily="2" charset="-122"/>
                <a:ea typeface="本墨悦亦" panose="02000000000000000000" pitchFamily="2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32118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r>
                <a:rPr lang="zh-CN" altLang="en-US" sz="2200" b="1" dirty="0"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latin typeface="微软雅黑" panose="020B0503020204020204" charset="-122"/>
                  <a:ea typeface="微软雅黑" panose="020B0503020204020204" charset="-122"/>
                </a:rPr>
                <a:t>客服中心工作内容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4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9000">
                                          <p:cBhvr additive="base">
                                            <p:cTn id="3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9000">
                                          <p:cBhvr additive="base">
                                            <p:cTn id="3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 p14:presetBounceEnd="4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9000">
                                          <p:cBhvr additive="base">
                                            <p:cTn id="3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9000">
                                          <p:cBhvr additive="base">
                                            <p:cTn id="4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 rot="1800000">
            <a:off x="4510209" y="2895455"/>
            <a:ext cx="972117" cy="1997216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472837"/>
            <a:ext cx="3092834" cy="557213"/>
            <a:chOff x="6863966" y="3258020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258020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32118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客服中心工作要求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99457" y="2621097"/>
            <a:ext cx="4999393" cy="2750612"/>
            <a:chOff x="822691" y="2355980"/>
            <a:chExt cx="6712196" cy="2750612"/>
          </a:xfrm>
        </p:grpSpPr>
        <p:sp>
          <p:nvSpPr>
            <p:cNvPr id="23" name="文本框 28"/>
            <p:cNvSpPr txBox="1"/>
            <p:nvPr/>
          </p:nvSpPr>
          <p:spPr>
            <a:xfrm>
              <a:off x="1271781" y="3386991"/>
              <a:ext cx="6263106" cy="1719601"/>
            </a:xfrm>
            <a:prstGeom prst="rect">
              <a:avLst/>
            </a:prstGeom>
            <a:noFill/>
          </p:spPr>
          <p:txBody>
            <a:bodyPr wrap="square" lIns="72000" tIns="0" rIns="72000" bIns="0">
              <a:noAutofit/>
            </a:bodyPr>
            <a:lstStyle/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、在工作过程中，应保持热情诚恳的工作态度；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、做好解释与回访的同时，要语气缓和，不骄不躁；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、遇到很难处理的问题时，悉心向客户说明原因，</a:t>
              </a:r>
              <a:endPara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   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直到客户满意为止；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、始终信守“把微笑融入声音，把真诚带给客户的诺言”。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822691" y="2355980"/>
              <a:ext cx="4769498" cy="79621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algn="r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为人诚信，工作积极主动，具有高度的</a:t>
              </a:r>
              <a:endPara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lvl="0" algn="r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敬业精神和团体合作精神</a:t>
              </a:r>
            </a:p>
          </p:txBody>
        </p:sp>
      </p:grpSp>
      <p:sp>
        <p:nvSpPr>
          <p:cNvPr id="32" name="矩形 31"/>
          <p:cNvSpPr/>
          <p:nvPr/>
        </p:nvSpPr>
        <p:spPr>
          <a:xfrm rot="1800000">
            <a:off x="6256358" y="2892391"/>
            <a:ext cx="921441" cy="1893102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4986261" y="2533145"/>
            <a:ext cx="972117" cy="972117"/>
            <a:chOff x="4457201" y="1946094"/>
            <a:chExt cx="972117" cy="972117"/>
          </a:xfrm>
        </p:grpSpPr>
        <p:sp>
          <p:nvSpPr>
            <p:cNvPr id="35" name="椭圆 34"/>
            <p:cNvSpPr/>
            <p:nvPr/>
          </p:nvSpPr>
          <p:spPr>
            <a:xfrm rot="1800000">
              <a:off x="4457201" y="1946094"/>
              <a:ext cx="972117" cy="972117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marketing-viral_44488"/>
            <p:cNvSpPr>
              <a:spLocks noChangeAspect="1"/>
            </p:cNvSpPr>
            <p:nvPr/>
          </p:nvSpPr>
          <p:spPr bwMode="auto">
            <a:xfrm>
              <a:off x="4729437" y="2199163"/>
              <a:ext cx="441220" cy="440520"/>
            </a:xfrm>
            <a:custGeom>
              <a:avLst/>
              <a:gdLst>
                <a:gd name="T0" fmla="*/ 466 w 507"/>
                <a:gd name="T1" fmla="*/ 294 h 507"/>
                <a:gd name="T2" fmla="*/ 466 w 507"/>
                <a:gd name="T3" fmla="*/ 213 h 507"/>
                <a:gd name="T4" fmla="*/ 81 w 507"/>
                <a:gd name="T5" fmla="*/ 253 h 507"/>
                <a:gd name="T6" fmla="*/ 0 w 507"/>
                <a:gd name="T7" fmla="*/ 253 h 507"/>
                <a:gd name="T8" fmla="*/ 81 w 507"/>
                <a:gd name="T9" fmla="*/ 253 h 507"/>
                <a:gd name="T10" fmla="*/ 213 w 507"/>
                <a:gd name="T11" fmla="*/ 466 h 507"/>
                <a:gd name="T12" fmla="*/ 294 w 507"/>
                <a:gd name="T13" fmla="*/ 466 h 507"/>
                <a:gd name="T14" fmla="*/ 253 w 507"/>
                <a:gd name="T15" fmla="*/ 81 h 507"/>
                <a:gd name="T16" fmla="*/ 253 w 507"/>
                <a:gd name="T17" fmla="*/ 0 h 507"/>
                <a:gd name="T18" fmla="*/ 253 w 507"/>
                <a:gd name="T19" fmla="*/ 81 h 507"/>
                <a:gd name="T20" fmla="*/ 375 w 507"/>
                <a:gd name="T21" fmla="*/ 432 h 507"/>
                <a:gd name="T22" fmla="*/ 432 w 507"/>
                <a:gd name="T23" fmla="*/ 375 h 507"/>
                <a:gd name="T24" fmla="*/ 132 w 507"/>
                <a:gd name="T25" fmla="*/ 132 h 507"/>
                <a:gd name="T26" fmla="*/ 74 w 507"/>
                <a:gd name="T27" fmla="*/ 74 h 507"/>
                <a:gd name="T28" fmla="*/ 132 w 507"/>
                <a:gd name="T29" fmla="*/ 132 h 507"/>
                <a:gd name="T30" fmla="*/ 74 w 507"/>
                <a:gd name="T31" fmla="*/ 432 h 507"/>
                <a:gd name="T32" fmla="*/ 132 w 507"/>
                <a:gd name="T33" fmla="*/ 375 h 507"/>
                <a:gd name="T34" fmla="*/ 432 w 507"/>
                <a:gd name="T35" fmla="*/ 132 h 507"/>
                <a:gd name="T36" fmla="*/ 375 w 507"/>
                <a:gd name="T37" fmla="*/ 74 h 507"/>
                <a:gd name="T38" fmla="*/ 432 w 507"/>
                <a:gd name="T39" fmla="*/ 132 h 507"/>
                <a:gd name="T40" fmla="*/ 326 w 507"/>
                <a:gd name="T41" fmla="*/ 300 h 507"/>
                <a:gd name="T42" fmla="*/ 393 w 507"/>
                <a:gd name="T43" fmla="*/ 260 h 507"/>
                <a:gd name="T44" fmla="*/ 393 w 507"/>
                <a:gd name="T45" fmla="*/ 233 h 507"/>
                <a:gd name="T46" fmla="*/ 320 w 507"/>
                <a:gd name="T47" fmla="*/ 198 h 507"/>
                <a:gd name="T48" fmla="*/ 362 w 507"/>
                <a:gd name="T49" fmla="*/ 138 h 507"/>
                <a:gd name="T50" fmla="*/ 300 w 507"/>
                <a:gd name="T51" fmla="*/ 181 h 507"/>
                <a:gd name="T52" fmla="*/ 267 w 507"/>
                <a:gd name="T53" fmla="*/ 107 h 507"/>
                <a:gd name="T54" fmla="*/ 240 w 507"/>
                <a:gd name="T55" fmla="*/ 107 h 507"/>
                <a:gd name="T56" fmla="*/ 206 w 507"/>
                <a:gd name="T57" fmla="*/ 181 h 507"/>
                <a:gd name="T58" fmla="*/ 145 w 507"/>
                <a:gd name="T59" fmla="*/ 138 h 507"/>
                <a:gd name="T60" fmla="*/ 186 w 507"/>
                <a:gd name="T61" fmla="*/ 198 h 507"/>
                <a:gd name="T62" fmla="*/ 113 w 507"/>
                <a:gd name="T63" fmla="*/ 233 h 507"/>
                <a:gd name="T64" fmla="*/ 113 w 507"/>
                <a:gd name="T65" fmla="*/ 260 h 507"/>
                <a:gd name="T66" fmla="*/ 181 w 507"/>
                <a:gd name="T67" fmla="*/ 300 h 507"/>
                <a:gd name="T68" fmla="*/ 145 w 507"/>
                <a:gd name="T69" fmla="*/ 355 h 507"/>
                <a:gd name="T70" fmla="*/ 164 w 507"/>
                <a:gd name="T71" fmla="*/ 355 h 507"/>
                <a:gd name="T72" fmla="*/ 240 w 507"/>
                <a:gd name="T73" fmla="*/ 339 h 507"/>
                <a:gd name="T74" fmla="*/ 253 w 507"/>
                <a:gd name="T75" fmla="*/ 400 h 507"/>
                <a:gd name="T76" fmla="*/ 267 w 507"/>
                <a:gd name="T77" fmla="*/ 339 h 507"/>
                <a:gd name="T78" fmla="*/ 343 w 507"/>
                <a:gd name="T79" fmla="*/ 355 h 507"/>
                <a:gd name="T80" fmla="*/ 362 w 507"/>
                <a:gd name="T81" fmla="*/ 35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7" h="507">
                  <a:moveTo>
                    <a:pt x="507" y="253"/>
                  </a:moveTo>
                  <a:cubicBezTo>
                    <a:pt x="507" y="276"/>
                    <a:pt x="488" y="294"/>
                    <a:pt x="466" y="294"/>
                  </a:cubicBezTo>
                  <a:cubicBezTo>
                    <a:pt x="443" y="294"/>
                    <a:pt x="425" y="276"/>
                    <a:pt x="425" y="253"/>
                  </a:cubicBezTo>
                  <a:cubicBezTo>
                    <a:pt x="425" y="231"/>
                    <a:pt x="443" y="213"/>
                    <a:pt x="466" y="213"/>
                  </a:cubicBezTo>
                  <a:cubicBezTo>
                    <a:pt x="488" y="213"/>
                    <a:pt x="507" y="231"/>
                    <a:pt x="507" y="253"/>
                  </a:cubicBezTo>
                  <a:close/>
                  <a:moveTo>
                    <a:pt x="81" y="253"/>
                  </a:moveTo>
                  <a:cubicBezTo>
                    <a:pt x="81" y="231"/>
                    <a:pt x="63" y="213"/>
                    <a:pt x="41" y="213"/>
                  </a:cubicBezTo>
                  <a:cubicBezTo>
                    <a:pt x="18" y="213"/>
                    <a:pt x="0" y="231"/>
                    <a:pt x="0" y="253"/>
                  </a:cubicBezTo>
                  <a:cubicBezTo>
                    <a:pt x="0" y="276"/>
                    <a:pt x="18" y="294"/>
                    <a:pt x="41" y="294"/>
                  </a:cubicBezTo>
                  <a:cubicBezTo>
                    <a:pt x="63" y="294"/>
                    <a:pt x="81" y="276"/>
                    <a:pt x="81" y="253"/>
                  </a:cubicBezTo>
                  <a:close/>
                  <a:moveTo>
                    <a:pt x="253" y="425"/>
                  </a:moveTo>
                  <a:cubicBezTo>
                    <a:pt x="231" y="425"/>
                    <a:pt x="213" y="443"/>
                    <a:pt x="213" y="466"/>
                  </a:cubicBezTo>
                  <a:cubicBezTo>
                    <a:pt x="213" y="488"/>
                    <a:pt x="231" y="507"/>
                    <a:pt x="253" y="507"/>
                  </a:cubicBezTo>
                  <a:cubicBezTo>
                    <a:pt x="276" y="507"/>
                    <a:pt x="294" y="488"/>
                    <a:pt x="294" y="466"/>
                  </a:cubicBezTo>
                  <a:cubicBezTo>
                    <a:pt x="294" y="443"/>
                    <a:pt x="276" y="425"/>
                    <a:pt x="253" y="425"/>
                  </a:cubicBezTo>
                  <a:close/>
                  <a:moveTo>
                    <a:pt x="253" y="81"/>
                  </a:moveTo>
                  <a:cubicBezTo>
                    <a:pt x="276" y="81"/>
                    <a:pt x="294" y="63"/>
                    <a:pt x="294" y="41"/>
                  </a:cubicBezTo>
                  <a:cubicBezTo>
                    <a:pt x="294" y="18"/>
                    <a:pt x="276" y="0"/>
                    <a:pt x="253" y="0"/>
                  </a:cubicBezTo>
                  <a:cubicBezTo>
                    <a:pt x="231" y="0"/>
                    <a:pt x="213" y="18"/>
                    <a:pt x="213" y="41"/>
                  </a:cubicBezTo>
                  <a:cubicBezTo>
                    <a:pt x="213" y="63"/>
                    <a:pt x="231" y="81"/>
                    <a:pt x="253" y="81"/>
                  </a:cubicBezTo>
                  <a:close/>
                  <a:moveTo>
                    <a:pt x="375" y="375"/>
                  </a:moveTo>
                  <a:cubicBezTo>
                    <a:pt x="359" y="391"/>
                    <a:pt x="359" y="417"/>
                    <a:pt x="375" y="432"/>
                  </a:cubicBezTo>
                  <a:cubicBezTo>
                    <a:pt x="391" y="448"/>
                    <a:pt x="417" y="448"/>
                    <a:pt x="432" y="432"/>
                  </a:cubicBezTo>
                  <a:cubicBezTo>
                    <a:pt x="448" y="417"/>
                    <a:pt x="448" y="391"/>
                    <a:pt x="432" y="375"/>
                  </a:cubicBezTo>
                  <a:cubicBezTo>
                    <a:pt x="417" y="359"/>
                    <a:pt x="391" y="359"/>
                    <a:pt x="375" y="375"/>
                  </a:cubicBezTo>
                  <a:close/>
                  <a:moveTo>
                    <a:pt x="132" y="132"/>
                  </a:moveTo>
                  <a:cubicBezTo>
                    <a:pt x="148" y="116"/>
                    <a:pt x="148" y="90"/>
                    <a:pt x="132" y="74"/>
                  </a:cubicBezTo>
                  <a:cubicBezTo>
                    <a:pt x="116" y="58"/>
                    <a:pt x="90" y="58"/>
                    <a:pt x="74" y="74"/>
                  </a:cubicBezTo>
                  <a:cubicBezTo>
                    <a:pt x="58" y="90"/>
                    <a:pt x="58" y="116"/>
                    <a:pt x="74" y="132"/>
                  </a:cubicBezTo>
                  <a:cubicBezTo>
                    <a:pt x="90" y="148"/>
                    <a:pt x="116" y="148"/>
                    <a:pt x="132" y="132"/>
                  </a:cubicBezTo>
                  <a:close/>
                  <a:moveTo>
                    <a:pt x="74" y="375"/>
                  </a:moveTo>
                  <a:cubicBezTo>
                    <a:pt x="58" y="391"/>
                    <a:pt x="58" y="417"/>
                    <a:pt x="74" y="432"/>
                  </a:cubicBezTo>
                  <a:cubicBezTo>
                    <a:pt x="90" y="448"/>
                    <a:pt x="116" y="448"/>
                    <a:pt x="132" y="432"/>
                  </a:cubicBezTo>
                  <a:cubicBezTo>
                    <a:pt x="148" y="417"/>
                    <a:pt x="148" y="391"/>
                    <a:pt x="132" y="375"/>
                  </a:cubicBezTo>
                  <a:cubicBezTo>
                    <a:pt x="116" y="359"/>
                    <a:pt x="90" y="359"/>
                    <a:pt x="74" y="375"/>
                  </a:cubicBezTo>
                  <a:close/>
                  <a:moveTo>
                    <a:pt x="432" y="132"/>
                  </a:moveTo>
                  <a:cubicBezTo>
                    <a:pt x="448" y="116"/>
                    <a:pt x="448" y="90"/>
                    <a:pt x="432" y="74"/>
                  </a:cubicBezTo>
                  <a:cubicBezTo>
                    <a:pt x="417" y="58"/>
                    <a:pt x="391" y="58"/>
                    <a:pt x="375" y="74"/>
                  </a:cubicBezTo>
                  <a:cubicBezTo>
                    <a:pt x="359" y="90"/>
                    <a:pt x="359" y="116"/>
                    <a:pt x="375" y="132"/>
                  </a:cubicBezTo>
                  <a:cubicBezTo>
                    <a:pt x="391" y="148"/>
                    <a:pt x="417" y="148"/>
                    <a:pt x="432" y="132"/>
                  </a:cubicBezTo>
                  <a:close/>
                  <a:moveTo>
                    <a:pt x="362" y="336"/>
                  </a:moveTo>
                  <a:lnTo>
                    <a:pt x="326" y="300"/>
                  </a:lnTo>
                  <a:cubicBezTo>
                    <a:pt x="334" y="289"/>
                    <a:pt x="339" y="275"/>
                    <a:pt x="340" y="260"/>
                  </a:cubicBezTo>
                  <a:lnTo>
                    <a:pt x="393" y="260"/>
                  </a:lnTo>
                  <a:cubicBezTo>
                    <a:pt x="401" y="260"/>
                    <a:pt x="407" y="254"/>
                    <a:pt x="407" y="247"/>
                  </a:cubicBezTo>
                  <a:cubicBezTo>
                    <a:pt x="407" y="239"/>
                    <a:pt x="401" y="233"/>
                    <a:pt x="393" y="233"/>
                  </a:cubicBezTo>
                  <a:lnTo>
                    <a:pt x="338" y="233"/>
                  </a:lnTo>
                  <a:cubicBezTo>
                    <a:pt x="335" y="220"/>
                    <a:pt x="329" y="208"/>
                    <a:pt x="320" y="198"/>
                  </a:cubicBezTo>
                  <a:lnTo>
                    <a:pt x="362" y="157"/>
                  </a:lnTo>
                  <a:cubicBezTo>
                    <a:pt x="367" y="152"/>
                    <a:pt x="367" y="143"/>
                    <a:pt x="362" y="138"/>
                  </a:cubicBezTo>
                  <a:cubicBezTo>
                    <a:pt x="357" y="133"/>
                    <a:pt x="348" y="133"/>
                    <a:pt x="343" y="138"/>
                  </a:cubicBezTo>
                  <a:lnTo>
                    <a:pt x="300" y="181"/>
                  </a:lnTo>
                  <a:cubicBezTo>
                    <a:pt x="290" y="174"/>
                    <a:pt x="279" y="170"/>
                    <a:pt x="267" y="168"/>
                  </a:cubicBezTo>
                  <a:lnTo>
                    <a:pt x="267" y="107"/>
                  </a:lnTo>
                  <a:cubicBezTo>
                    <a:pt x="267" y="99"/>
                    <a:pt x="261" y="93"/>
                    <a:pt x="253" y="93"/>
                  </a:cubicBezTo>
                  <a:cubicBezTo>
                    <a:pt x="246" y="93"/>
                    <a:pt x="240" y="99"/>
                    <a:pt x="240" y="107"/>
                  </a:cubicBezTo>
                  <a:lnTo>
                    <a:pt x="240" y="168"/>
                  </a:lnTo>
                  <a:cubicBezTo>
                    <a:pt x="228" y="170"/>
                    <a:pt x="216" y="174"/>
                    <a:pt x="206" y="181"/>
                  </a:cubicBezTo>
                  <a:lnTo>
                    <a:pt x="164" y="138"/>
                  </a:lnTo>
                  <a:cubicBezTo>
                    <a:pt x="159" y="133"/>
                    <a:pt x="150" y="133"/>
                    <a:pt x="145" y="138"/>
                  </a:cubicBezTo>
                  <a:cubicBezTo>
                    <a:pt x="140" y="143"/>
                    <a:pt x="140" y="152"/>
                    <a:pt x="145" y="157"/>
                  </a:cubicBezTo>
                  <a:lnTo>
                    <a:pt x="186" y="198"/>
                  </a:lnTo>
                  <a:cubicBezTo>
                    <a:pt x="178" y="208"/>
                    <a:pt x="172" y="220"/>
                    <a:pt x="169" y="233"/>
                  </a:cubicBezTo>
                  <a:lnTo>
                    <a:pt x="113" y="233"/>
                  </a:lnTo>
                  <a:cubicBezTo>
                    <a:pt x="106" y="233"/>
                    <a:pt x="100" y="239"/>
                    <a:pt x="100" y="247"/>
                  </a:cubicBezTo>
                  <a:cubicBezTo>
                    <a:pt x="100" y="254"/>
                    <a:pt x="106" y="260"/>
                    <a:pt x="113" y="260"/>
                  </a:cubicBezTo>
                  <a:lnTo>
                    <a:pt x="167" y="260"/>
                  </a:lnTo>
                  <a:cubicBezTo>
                    <a:pt x="168" y="275"/>
                    <a:pt x="173" y="289"/>
                    <a:pt x="181" y="300"/>
                  </a:cubicBezTo>
                  <a:lnTo>
                    <a:pt x="145" y="336"/>
                  </a:lnTo>
                  <a:cubicBezTo>
                    <a:pt x="140" y="341"/>
                    <a:pt x="140" y="350"/>
                    <a:pt x="145" y="355"/>
                  </a:cubicBezTo>
                  <a:cubicBezTo>
                    <a:pt x="148" y="358"/>
                    <a:pt x="151" y="359"/>
                    <a:pt x="154" y="359"/>
                  </a:cubicBezTo>
                  <a:cubicBezTo>
                    <a:pt x="158" y="359"/>
                    <a:pt x="161" y="358"/>
                    <a:pt x="164" y="355"/>
                  </a:cubicBezTo>
                  <a:lnTo>
                    <a:pt x="198" y="320"/>
                  </a:lnTo>
                  <a:cubicBezTo>
                    <a:pt x="210" y="330"/>
                    <a:pt x="224" y="336"/>
                    <a:pt x="240" y="339"/>
                  </a:cubicBezTo>
                  <a:lnTo>
                    <a:pt x="240" y="387"/>
                  </a:lnTo>
                  <a:cubicBezTo>
                    <a:pt x="240" y="394"/>
                    <a:pt x="246" y="400"/>
                    <a:pt x="253" y="400"/>
                  </a:cubicBezTo>
                  <a:cubicBezTo>
                    <a:pt x="261" y="400"/>
                    <a:pt x="267" y="394"/>
                    <a:pt x="267" y="387"/>
                  </a:cubicBezTo>
                  <a:lnTo>
                    <a:pt x="267" y="339"/>
                  </a:lnTo>
                  <a:cubicBezTo>
                    <a:pt x="282" y="336"/>
                    <a:pt x="297" y="330"/>
                    <a:pt x="308" y="320"/>
                  </a:cubicBezTo>
                  <a:lnTo>
                    <a:pt x="343" y="355"/>
                  </a:lnTo>
                  <a:cubicBezTo>
                    <a:pt x="346" y="358"/>
                    <a:pt x="349" y="359"/>
                    <a:pt x="352" y="359"/>
                  </a:cubicBezTo>
                  <a:cubicBezTo>
                    <a:pt x="356" y="359"/>
                    <a:pt x="359" y="358"/>
                    <a:pt x="362" y="355"/>
                  </a:cubicBezTo>
                  <a:cubicBezTo>
                    <a:pt x="367" y="350"/>
                    <a:pt x="367" y="341"/>
                    <a:pt x="362" y="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grpSp>
        <p:nvGrpSpPr>
          <p:cNvPr id="37" name="组合 36"/>
          <p:cNvGrpSpPr/>
          <p:nvPr/>
        </p:nvGrpSpPr>
        <p:grpSpPr>
          <a:xfrm>
            <a:off x="6729633" y="2558484"/>
            <a:ext cx="921441" cy="921441"/>
            <a:chOff x="7259547" y="1936820"/>
            <a:chExt cx="921441" cy="921441"/>
          </a:xfrm>
        </p:grpSpPr>
        <p:sp>
          <p:nvSpPr>
            <p:cNvPr id="38" name="椭圆 37"/>
            <p:cNvSpPr/>
            <p:nvPr/>
          </p:nvSpPr>
          <p:spPr>
            <a:xfrm rot="1800000">
              <a:off x="7259547" y="1936820"/>
              <a:ext cx="921441" cy="921441"/>
            </a:xfrm>
            <a:prstGeom prst="ellipse">
              <a:avLst/>
            </a:prstGeom>
            <a:gradFill>
              <a:gsLst>
                <a:gs pos="100000">
                  <a:srgbClr val="9933FF"/>
                </a:gs>
                <a:gs pos="0">
                  <a:srgbClr val="33CCCC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9" name="marketing-viral_44488"/>
            <p:cNvSpPr>
              <a:spLocks noChangeAspect="1"/>
            </p:cNvSpPr>
            <p:nvPr/>
          </p:nvSpPr>
          <p:spPr bwMode="auto">
            <a:xfrm>
              <a:off x="7499657" y="2166217"/>
              <a:ext cx="441220" cy="440520"/>
            </a:xfrm>
            <a:custGeom>
              <a:avLst/>
              <a:gdLst>
                <a:gd name="T0" fmla="*/ 466 w 507"/>
                <a:gd name="T1" fmla="*/ 294 h 507"/>
                <a:gd name="T2" fmla="*/ 466 w 507"/>
                <a:gd name="T3" fmla="*/ 213 h 507"/>
                <a:gd name="T4" fmla="*/ 81 w 507"/>
                <a:gd name="T5" fmla="*/ 253 h 507"/>
                <a:gd name="T6" fmla="*/ 0 w 507"/>
                <a:gd name="T7" fmla="*/ 253 h 507"/>
                <a:gd name="T8" fmla="*/ 81 w 507"/>
                <a:gd name="T9" fmla="*/ 253 h 507"/>
                <a:gd name="T10" fmla="*/ 213 w 507"/>
                <a:gd name="T11" fmla="*/ 466 h 507"/>
                <a:gd name="T12" fmla="*/ 294 w 507"/>
                <a:gd name="T13" fmla="*/ 466 h 507"/>
                <a:gd name="T14" fmla="*/ 253 w 507"/>
                <a:gd name="T15" fmla="*/ 81 h 507"/>
                <a:gd name="T16" fmla="*/ 253 w 507"/>
                <a:gd name="T17" fmla="*/ 0 h 507"/>
                <a:gd name="T18" fmla="*/ 253 w 507"/>
                <a:gd name="T19" fmla="*/ 81 h 507"/>
                <a:gd name="T20" fmla="*/ 375 w 507"/>
                <a:gd name="T21" fmla="*/ 432 h 507"/>
                <a:gd name="T22" fmla="*/ 432 w 507"/>
                <a:gd name="T23" fmla="*/ 375 h 507"/>
                <a:gd name="T24" fmla="*/ 132 w 507"/>
                <a:gd name="T25" fmla="*/ 132 h 507"/>
                <a:gd name="T26" fmla="*/ 74 w 507"/>
                <a:gd name="T27" fmla="*/ 74 h 507"/>
                <a:gd name="T28" fmla="*/ 132 w 507"/>
                <a:gd name="T29" fmla="*/ 132 h 507"/>
                <a:gd name="T30" fmla="*/ 74 w 507"/>
                <a:gd name="T31" fmla="*/ 432 h 507"/>
                <a:gd name="T32" fmla="*/ 132 w 507"/>
                <a:gd name="T33" fmla="*/ 375 h 507"/>
                <a:gd name="T34" fmla="*/ 432 w 507"/>
                <a:gd name="T35" fmla="*/ 132 h 507"/>
                <a:gd name="T36" fmla="*/ 375 w 507"/>
                <a:gd name="T37" fmla="*/ 74 h 507"/>
                <a:gd name="T38" fmla="*/ 432 w 507"/>
                <a:gd name="T39" fmla="*/ 132 h 507"/>
                <a:gd name="T40" fmla="*/ 326 w 507"/>
                <a:gd name="T41" fmla="*/ 300 h 507"/>
                <a:gd name="T42" fmla="*/ 393 w 507"/>
                <a:gd name="T43" fmla="*/ 260 h 507"/>
                <a:gd name="T44" fmla="*/ 393 w 507"/>
                <a:gd name="T45" fmla="*/ 233 h 507"/>
                <a:gd name="T46" fmla="*/ 320 w 507"/>
                <a:gd name="T47" fmla="*/ 198 h 507"/>
                <a:gd name="T48" fmla="*/ 362 w 507"/>
                <a:gd name="T49" fmla="*/ 138 h 507"/>
                <a:gd name="T50" fmla="*/ 300 w 507"/>
                <a:gd name="T51" fmla="*/ 181 h 507"/>
                <a:gd name="T52" fmla="*/ 267 w 507"/>
                <a:gd name="T53" fmla="*/ 107 h 507"/>
                <a:gd name="T54" fmla="*/ 240 w 507"/>
                <a:gd name="T55" fmla="*/ 107 h 507"/>
                <a:gd name="T56" fmla="*/ 206 w 507"/>
                <a:gd name="T57" fmla="*/ 181 h 507"/>
                <a:gd name="T58" fmla="*/ 145 w 507"/>
                <a:gd name="T59" fmla="*/ 138 h 507"/>
                <a:gd name="T60" fmla="*/ 186 w 507"/>
                <a:gd name="T61" fmla="*/ 198 h 507"/>
                <a:gd name="T62" fmla="*/ 113 w 507"/>
                <a:gd name="T63" fmla="*/ 233 h 507"/>
                <a:gd name="T64" fmla="*/ 113 w 507"/>
                <a:gd name="T65" fmla="*/ 260 h 507"/>
                <a:gd name="T66" fmla="*/ 181 w 507"/>
                <a:gd name="T67" fmla="*/ 300 h 507"/>
                <a:gd name="T68" fmla="*/ 145 w 507"/>
                <a:gd name="T69" fmla="*/ 355 h 507"/>
                <a:gd name="T70" fmla="*/ 164 w 507"/>
                <a:gd name="T71" fmla="*/ 355 h 507"/>
                <a:gd name="T72" fmla="*/ 240 w 507"/>
                <a:gd name="T73" fmla="*/ 339 h 507"/>
                <a:gd name="T74" fmla="*/ 253 w 507"/>
                <a:gd name="T75" fmla="*/ 400 h 507"/>
                <a:gd name="T76" fmla="*/ 267 w 507"/>
                <a:gd name="T77" fmla="*/ 339 h 507"/>
                <a:gd name="T78" fmla="*/ 343 w 507"/>
                <a:gd name="T79" fmla="*/ 355 h 507"/>
                <a:gd name="T80" fmla="*/ 362 w 507"/>
                <a:gd name="T81" fmla="*/ 35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7" h="507">
                  <a:moveTo>
                    <a:pt x="507" y="253"/>
                  </a:moveTo>
                  <a:cubicBezTo>
                    <a:pt x="507" y="276"/>
                    <a:pt x="488" y="294"/>
                    <a:pt x="466" y="294"/>
                  </a:cubicBezTo>
                  <a:cubicBezTo>
                    <a:pt x="443" y="294"/>
                    <a:pt x="425" y="276"/>
                    <a:pt x="425" y="253"/>
                  </a:cubicBezTo>
                  <a:cubicBezTo>
                    <a:pt x="425" y="231"/>
                    <a:pt x="443" y="213"/>
                    <a:pt x="466" y="213"/>
                  </a:cubicBezTo>
                  <a:cubicBezTo>
                    <a:pt x="488" y="213"/>
                    <a:pt x="507" y="231"/>
                    <a:pt x="507" y="253"/>
                  </a:cubicBezTo>
                  <a:close/>
                  <a:moveTo>
                    <a:pt x="81" y="253"/>
                  </a:moveTo>
                  <a:cubicBezTo>
                    <a:pt x="81" y="231"/>
                    <a:pt x="63" y="213"/>
                    <a:pt x="41" y="213"/>
                  </a:cubicBezTo>
                  <a:cubicBezTo>
                    <a:pt x="18" y="213"/>
                    <a:pt x="0" y="231"/>
                    <a:pt x="0" y="253"/>
                  </a:cubicBezTo>
                  <a:cubicBezTo>
                    <a:pt x="0" y="276"/>
                    <a:pt x="18" y="294"/>
                    <a:pt x="41" y="294"/>
                  </a:cubicBezTo>
                  <a:cubicBezTo>
                    <a:pt x="63" y="294"/>
                    <a:pt x="81" y="276"/>
                    <a:pt x="81" y="253"/>
                  </a:cubicBezTo>
                  <a:close/>
                  <a:moveTo>
                    <a:pt x="253" y="425"/>
                  </a:moveTo>
                  <a:cubicBezTo>
                    <a:pt x="231" y="425"/>
                    <a:pt x="213" y="443"/>
                    <a:pt x="213" y="466"/>
                  </a:cubicBezTo>
                  <a:cubicBezTo>
                    <a:pt x="213" y="488"/>
                    <a:pt x="231" y="507"/>
                    <a:pt x="253" y="507"/>
                  </a:cubicBezTo>
                  <a:cubicBezTo>
                    <a:pt x="276" y="507"/>
                    <a:pt x="294" y="488"/>
                    <a:pt x="294" y="466"/>
                  </a:cubicBezTo>
                  <a:cubicBezTo>
                    <a:pt x="294" y="443"/>
                    <a:pt x="276" y="425"/>
                    <a:pt x="253" y="425"/>
                  </a:cubicBezTo>
                  <a:close/>
                  <a:moveTo>
                    <a:pt x="253" y="81"/>
                  </a:moveTo>
                  <a:cubicBezTo>
                    <a:pt x="276" y="81"/>
                    <a:pt x="294" y="63"/>
                    <a:pt x="294" y="41"/>
                  </a:cubicBezTo>
                  <a:cubicBezTo>
                    <a:pt x="294" y="18"/>
                    <a:pt x="276" y="0"/>
                    <a:pt x="253" y="0"/>
                  </a:cubicBezTo>
                  <a:cubicBezTo>
                    <a:pt x="231" y="0"/>
                    <a:pt x="213" y="18"/>
                    <a:pt x="213" y="41"/>
                  </a:cubicBezTo>
                  <a:cubicBezTo>
                    <a:pt x="213" y="63"/>
                    <a:pt x="231" y="81"/>
                    <a:pt x="253" y="81"/>
                  </a:cubicBezTo>
                  <a:close/>
                  <a:moveTo>
                    <a:pt x="375" y="375"/>
                  </a:moveTo>
                  <a:cubicBezTo>
                    <a:pt x="359" y="391"/>
                    <a:pt x="359" y="417"/>
                    <a:pt x="375" y="432"/>
                  </a:cubicBezTo>
                  <a:cubicBezTo>
                    <a:pt x="391" y="448"/>
                    <a:pt x="417" y="448"/>
                    <a:pt x="432" y="432"/>
                  </a:cubicBezTo>
                  <a:cubicBezTo>
                    <a:pt x="448" y="417"/>
                    <a:pt x="448" y="391"/>
                    <a:pt x="432" y="375"/>
                  </a:cubicBezTo>
                  <a:cubicBezTo>
                    <a:pt x="417" y="359"/>
                    <a:pt x="391" y="359"/>
                    <a:pt x="375" y="375"/>
                  </a:cubicBezTo>
                  <a:close/>
                  <a:moveTo>
                    <a:pt x="132" y="132"/>
                  </a:moveTo>
                  <a:cubicBezTo>
                    <a:pt x="148" y="116"/>
                    <a:pt x="148" y="90"/>
                    <a:pt x="132" y="74"/>
                  </a:cubicBezTo>
                  <a:cubicBezTo>
                    <a:pt x="116" y="58"/>
                    <a:pt x="90" y="58"/>
                    <a:pt x="74" y="74"/>
                  </a:cubicBezTo>
                  <a:cubicBezTo>
                    <a:pt x="58" y="90"/>
                    <a:pt x="58" y="116"/>
                    <a:pt x="74" y="132"/>
                  </a:cubicBezTo>
                  <a:cubicBezTo>
                    <a:pt x="90" y="148"/>
                    <a:pt x="116" y="148"/>
                    <a:pt x="132" y="132"/>
                  </a:cubicBezTo>
                  <a:close/>
                  <a:moveTo>
                    <a:pt x="74" y="375"/>
                  </a:moveTo>
                  <a:cubicBezTo>
                    <a:pt x="58" y="391"/>
                    <a:pt x="58" y="417"/>
                    <a:pt x="74" y="432"/>
                  </a:cubicBezTo>
                  <a:cubicBezTo>
                    <a:pt x="90" y="448"/>
                    <a:pt x="116" y="448"/>
                    <a:pt x="132" y="432"/>
                  </a:cubicBezTo>
                  <a:cubicBezTo>
                    <a:pt x="148" y="417"/>
                    <a:pt x="148" y="391"/>
                    <a:pt x="132" y="375"/>
                  </a:cubicBezTo>
                  <a:cubicBezTo>
                    <a:pt x="116" y="359"/>
                    <a:pt x="90" y="359"/>
                    <a:pt x="74" y="375"/>
                  </a:cubicBezTo>
                  <a:close/>
                  <a:moveTo>
                    <a:pt x="432" y="132"/>
                  </a:moveTo>
                  <a:cubicBezTo>
                    <a:pt x="448" y="116"/>
                    <a:pt x="448" y="90"/>
                    <a:pt x="432" y="74"/>
                  </a:cubicBezTo>
                  <a:cubicBezTo>
                    <a:pt x="417" y="58"/>
                    <a:pt x="391" y="58"/>
                    <a:pt x="375" y="74"/>
                  </a:cubicBezTo>
                  <a:cubicBezTo>
                    <a:pt x="359" y="90"/>
                    <a:pt x="359" y="116"/>
                    <a:pt x="375" y="132"/>
                  </a:cubicBezTo>
                  <a:cubicBezTo>
                    <a:pt x="391" y="148"/>
                    <a:pt x="417" y="148"/>
                    <a:pt x="432" y="132"/>
                  </a:cubicBezTo>
                  <a:close/>
                  <a:moveTo>
                    <a:pt x="362" y="336"/>
                  </a:moveTo>
                  <a:lnTo>
                    <a:pt x="326" y="300"/>
                  </a:lnTo>
                  <a:cubicBezTo>
                    <a:pt x="334" y="289"/>
                    <a:pt x="339" y="275"/>
                    <a:pt x="340" y="260"/>
                  </a:cubicBezTo>
                  <a:lnTo>
                    <a:pt x="393" y="260"/>
                  </a:lnTo>
                  <a:cubicBezTo>
                    <a:pt x="401" y="260"/>
                    <a:pt x="407" y="254"/>
                    <a:pt x="407" y="247"/>
                  </a:cubicBezTo>
                  <a:cubicBezTo>
                    <a:pt x="407" y="239"/>
                    <a:pt x="401" y="233"/>
                    <a:pt x="393" y="233"/>
                  </a:cubicBezTo>
                  <a:lnTo>
                    <a:pt x="338" y="233"/>
                  </a:lnTo>
                  <a:cubicBezTo>
                    <a:pt x="335" y="220"/>
                    <a:pt x="329" y="208"/>
                    <a:pt x="320" y="198"/>
                  </a:cubicBezTo>
                  <a:lnTo>
                    <a:pt x="362" y="157"/>
                  </a:lnTo>
                  <a:cubicBezTo>
                    <a:pt x="367" y="152"/>
                    <a:pt x="367" y="143"/>
                    <a:pt x="362" y="138"/>
                  </a:cubicBezTo>
                  <a:cubicBezTo>
                    <a:pt x="357" y="133"/>
                    <a:pt x="348" y="133"/>
                    <a:pt x="343" y="138"/>
                  </a:cubicBezTo>
                  <a:lnTo>
                    <a:pt x="300" y="181"/>
                  </a:lnTo>
                  <a:cubicBezTo>
                    <a:pt x="290" y="174"/>
                    <a:pt x="279" y="170"/>
                    <a:pt x="267" y="168"/>
                  </a:cubicBezTo>
                  <a:lnTo>
                    <a:pt x="267" y="107"/>
                  </a:lnTo>
                  <a:cubicBezTo>
                    <a:pt x="267" y="99"/>
                    <a:pt x="261" y="93"/>
                    <a:pt x="253" y="93"/>
                  </a:cubicBezTo>
                  <a:cubicBezTo>
                    <a:pt x="246" y="93"/>
                    <a:pt x="240" y="99"/>
                    <a:pt x="240" y="107"/>
                  </a:cubicBezTo>
                  <a:lnTo>
                    <a:pt x="240" y="168"/>
                  </a:lnTo>
                  <a:cubicBezTo>
                    <a:pt x="228" y="170"/>
                    <a:pt x="216" y="174"/>
                    <a:pt x="206" y="181"/>
                  </a:cubicBezTo>
                  <a:lnTo>
                    <a:pt x="164" y="138"/>
                  </a:lnTo>
                  <a:cubicBezTo>
                    <a:pt x="159" y="133"/>
                    <a:pt x="150" y="133"/>
                    <a:pt x="145" y="138"/>
                  </a:cubicBezTo>
                  <a:cubicBezTo>
                    <a:pt x="140" y="143"/>
                    <a:pt x="140" y="152"/>
                    <a:pt x="145" y="157"/>
                  </a:cubicBezTo>
                  <a:lnTo>
                    <a:pt x="186" y="198"/>
                  </a:lnTo>
                  <a:cubicBezTo>
                    <a:pt x="178" y="208"/>
                    <a:pt x="172" y="220"/>
                    <a:pt x="169" y="233"/>
                  </a:cubicBezTo>
                  <a:lnTo>
                    <a:pt x="113" y="233"/>
                  </a:lnTo>
                  <a:cubicBezTo>
                    <a:pt x="106" y="233"/>
                    <a:pt x="100" y="239"/>
                    <a:pt x="100" y="247"/>
                  </a:cubicBezTo>
                  <a:cubicBezTo>
                    <a:pt x="100" y="254"/>
                    <a:pt x="106" y="260"/>
                    <a:pt x="113" y="260"/>
                  </a:cubicBezTo>
                  <a:lnTo>
                    <a:pt x="167" y="260"/>
                  </a:lnTo>
                  <a:cubicBezTo>
                    <a:pt x="168" y="275"/>
                    <a:pt x="173" y="289"/>
                    <a:pt x="181" y="300"/>
                  </a:cubicBezTo>
                  <a:lnTo>
                    <a:pt x="145" y="336"/>
                  </a:lnTo>
                  <a:cubicBezTo>
                    <a:pt x="140" y="341"/>
                    <a:pt x="140" y="350"/>
                    <a:pt x="145" y="355"/>
                  </a:cubicBezTo>
                  <a:cubicBezTo>
                    <a:pt x="148" y="358"/>
                    <a:pt x="151" y="359"/>
                    <a:pt x="154" y="359"/>
                  </a:cubicBezTo>
                  <a:cubicBezTo>
                    <a:pt x="158" y="359"/>
                    <a:pt x="161" y="358"/>
                    <a:pt x="164" y="355"/>
                  </a:cubicBezTo>
                  <a:lnTo>
                    <a:pt x="198" y="320"/>
                  </a:lnTo>
                  <a:cubicBezTo>
                    <a:pt x="210" y="330"/>
                    <a:pt x="224" y="336"/>
                    <a:pt x="240" y="339"/>
                  </a:cubicBezTo>
                  <a:lnTo>
                    <a:pt x="240" y="387"/>
                  </a:lnTo>
                  <a:cubicBezTo>
                    <a:pt x="240" y="394"/>
                    <a:pt x="246" y="400"/>
                    <a:pt x="253" y="400"/>
                  </a:cubicBezTo>
                  <a:cubicBezTo>
                    <a:pt x="261" y="400"/>
                    <a:pt x="267" y="394"/>
                    <a:pt x="267" y="387"/>
                  </a:cubicBezTo>
                  <a:lnTo>
                    <a:pt x="267" y="339"/>
                  </a:lnTo>
                  <a:cubicBezTo>
                    <a:pt x="282" y="336"/>
                    <a:pt x="297" y="330"/>
                    <a:pt x="308" y="320"/>
                  </a:cubicBezTo>
                  <a:lnTo>
                    <a:pt x="343" y="355"/>
                  </a:lnTo>
                  <a:cubicBezTo>
                    <a:pt x="346" y="358"/>
                    <a:pt x="349" y="359"/>
                    <a:pt x="352" y="359"/>
                  </a:cubicBezTo>
                  <a:cubicBezTo>
                    <a:pt x="356" y="359"/>
                    <a:pt x="359" y="358"/>
                    <a:pt x="362" y="355"/>
                  </a:cubicBezTo>
                  <a:cubicBezTo>
                    <a:pt x="367" y="350"/>
                    <a:pt x="367" y="341"/>
                    <a:pt x="362" y="3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grpSp>
        <p:nvGrpSpPr>
          <p:cNvPr id="40" name="组合 39"/>
          <p:cNvGrpSpPr/>
          <p:nvPr/>
        </p:nvGrpSpPr>
        <p:grpSpPr>
          <a:xfrm>
            <a:off x="6717078" y="2722173"/>
            <a:ext cx="4552009" cy="3409645"/>
            <a:chOff x="-1498903" y="2457056"/>
            <a:chExt cx="6515801" cy="3409645"/>
          </a:xfrm>
        </p:grpSpPr>
        <p:sp>
          <p:nvSpPr>
            <p:cNvPr id="41" name="文本框 28"/>
            <p:cNvSpPr txBox="1"/>
            <p:nvPr/>
          </p:nvSpPr>
          <p:spPr>
            <a:xfrm>
              <a:off x="-1498903" y="3418055"/>
              <a:ext cx="6515801" cy="2448646"/>
            </a:xfrm>
            <a:prstGeom prst="rect">
              <a:avLst/>
            </a:prstGeom>
            <a:noFill/>
          </p:spPr>
          <p:txBody>
            <a:bodyPr wrap="square" lIns="72000" tIns="0" rIns="72000" bIns="0">
              <a:noAutofit/>
            </a:bodyPr>
            <a:lstStyle/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、工作中服务周到、业务熟练、准确无误地为用户解答软件</a:t>
              </a:r>
              <a:endPara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的操作使用问题和注意事项；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、工作时要求使用流利的普通话及规范地服务用语，语音</a:t>
              </a:r>
              <a:endPara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亲切柔和，话语清楚流畅； 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、工作中耐心解答客户提出的各种问题，做到有问必答；</a:t>
              </a: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、做到“四个一样”，即：闲时忙时一个样；难易电话一</a:t>
              </a:r>
              <a:endParaRPr lang="en-US" altLang="zh-CN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en-US" altLang="zh-CN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     </a:t>
              </a:r>
              <a:r>
                <a:rPr lang="zh-CN" altLang="en-US" sz="1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个样；顺不顺利一个样；有无检查一个样。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-1461" y="2457056"/>
              <a:ext cx="4769498" cy="79621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为人诚信，工作积极主动，具有高度的</a:t>
              </a:r>
              <a:endPara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lvl="0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敬业精神和团体合作精神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472837"/>
            <a:ext cx="3092834" cy="557213"/>
            <a:chOff x="6863966" y="3258020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258020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32118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客服中心岗位职责</a:t>
              </a:r>
            </a:p>
          </p:txBody>
        </p:sp>
      </p:grpSp>
      <p:sp>
        <p:nvSpPr>
          <p:cNvPr id="30" name="矩形 29"/>
          <p:cNvSpPr/>
          <p:nvPr/>
        </p:nvSpPr>
        <p:spPr>
          <a:xfrm rot="1800000">
            <a:off x="6136346" y="2650821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 rot="1800000">
            <a:off x="7119071" y="3675056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 rot="1800000">
            <a:off x="5755828" y="4009727"/>
            <a:ext cx="539494" cy="1854241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45" name="7270cd32-5d32-43a2-901d-476c77614c2e"/>
          <p:cNvGrpSpPr>
            <a:grpSpLocks noChangeAspect="1"/>
          </p:cNvGrpSpPr>
          <p:nvPr/>
        </p:nvGrpSpPr>
        <p:grpSpPr>
          <a:xfrm>
            <a:off x="1763934" y="2360226"/>
            <a:ext cx="9032682" cy="3432230"/>
            <a:chOff x="1715808" y="1924374"/>
            <a:chExt cx="9032682" cy="3432230"/>
          </a:xfrm>
        </p:grpSpPr>
        <p:grpSp>
          <p:nvGrpSpPr>
            <p:cNvPr id="46" name="Group 3"/>
            <p:cNvGrpSpPr/>
            <p:nvPr/>
          </p:nvGrpSpPr>
          <p:grpSpPr>
            <a:xfrm rot="1016215">
              <a:off x="4497314" y="1924374"/>
              <a:ext cx="3430314" cy="3432230"/>
              <a:chOff x="4676776" y="2278062"/>
              <a:chExt cx="2843213" cy="2844801"/>
            </a:xfrm>
          </p:grpSpPr>
          <p:sp>
            <p:nvSpPr>
              <p:cNvPr id="73" name="Freeform: Shape 4"/>
              <p:cNvSpPr/>
              <p:nvPr/>
            </p:nvSpPr>
            <p:spPr bwMode="auto">
              <a:xfrm>
                <a:off x="4902201" y="3098800"/>
                <a:ext cx="1370013" cy="1192213"/>
              </a:xfrm>
              <a:custGeom>
                <a:avLst/>
                <a:gdLst>
                  <a:gd name="T0" fmla="*/ 648 w 863"/>
                  <a:gd name="T1" fmla="*/ 751 h 751"/>
                  <a:gd name="T2" fmla="*/ 216 w 863"/>
                  <a:gd name="T3" fmla="*/ 751 h 751"/>
                  <a:gd name="T4" fmla="*/ 0 w 863"/>
                  <a:gd name="T5" fmla="*/ 376 h 751"/>
                  <a:gd name="T6" fmla="*/ 216 w 863"/>
                  <a:gd name="T7" fmla="*/ 0 h 751"/>
                  <a:gd name="T8" fmla="*/ 648 w 863"/>
                  <a:gd name="T9" fmla="*/ 0 h 751"/>
                  <a:gd name="T10" fmla="*/ 863 w 863"/>
                  <a:gd name="T11" fmla="*/ 376 h 751"/>
                  <a:gd name="T12" fmla="*/ 648 w 863"/>
                  <a:gd name="T13" fmla="*/ 751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3" h="751">
                    <a:moveTo>
                      <a:pt x="648" y="751"/>
                    </a:moveTo>
                    <a:lnTo>
                      <a:pt x="216" y="751"/>
                    </a:lnTo>
                    <a:lnTo>
                      <a:pt x="0" y="376"/>
                    </a:lnTo>
                    <a:lnTo>
                      <a:pt x="216" y="0"/>
                    </a:lnTo>
                    <a:lnTo>
                      <a:pt x="648" y="0"/>
                    </a:lnTo>
                    <a:lnTo>
                      <a:pt x="863" y="376"/>
                    </a:lnTo>
                    <a:lnTo>
                      <a:pt x="648" y="751"/>
                    </a:lnTo>
                    <a:close/>
                  </a:path>
                </a:pathLst>
              </a:cu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4" name="Freeform: Shape 5"/>
              <p:cNvSpPr/>
              <p:nvPr/>
            </p:nvSpPr>
            <p:spPr bwMode="auto">
              <a:xfrm>
                <a:off x="5930901" y="3706812"/>
                <a:ext cx="1370013" cy="1190625"/>
              </a:xfrm>
              <a:custGeom>
                <a:avLst/>
                <a:gdLst>
                  <a:gd name="T0" fmla="*/ 647 w 863"/>
                  <a:gd name="T1" fmla="*/ 750 h 750"/>
                  <a:gd name="T2" fmla="*/ 215 w 863"/>
                  <a:gd name="T3" fmla="*/ 750 h 750"/>
                  <a:gd name="T4" fmla="*/ 0 w 863"/>
                  <a:gd name="T5" fmla="*/ 375 h 750"/>
                  <a:gd name="T6" fmla="*/ 215 w 863"/>
                  <a:gd name="T7" fmla="*/ 0 h 750"/>
                  <a:gd name="T8" fmla="*/ 647 w 863"/>
                  <a:gd name="T9" fmla="*/ 0 h 750"/>
                  <a:gd name="T10" fmla="*/ 863 w 863"/>
                  <a:gd name="T11" fmla="*/ 375 h 750"/>
                  <a:gd name="T12" fmla="*/ 647 w 863"/>
                  <a:gd name="T13" fmla="*/ 75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3" h="750">
                    <a:moveTo>
                      <a:pt x="647" y="750"/>
                    </a:moveTo>
                    <a:lnTo>
                      <a:pt x="215" y="750"/>
                    </a:lnTo>
                    <a:lnTo>
                      <a:pt x="0" y="375"/>
                    </a:lnTo>
                    <a:lnTo>
                      <a:pt x="215" y="0"/>
                    </a:lnTo>
                    <a:lnTo>
                      <a:pt x="647" y="0"/>
                    </a:lnTo>
                    <a:lnTo>
                      <a:pt x="863" y="375"/>
                    </a:lnTo>
                    <a:lnTo>
                      <a:pt x="647" y="750"/>
                    </a:lnTo>
                    <a:close/>
                  </a:path>
                </a:pathLst>
              </a:cu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5" name="Straight Connector 6"/>
              <p:cNvSpPr/>
              <p:nvPr/>
            </p:nvSpPr>
            <p:spPr bwMode="auto">
              <a:xfrm flipV="1">
                <a:off x="5930901" y="2509837"/>
                <a:ext cx="330200" cy="588963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6" name="Straight Connector 7"/>
              <p:cNvSpPr/>
              <p:nvPr/>
            </p:nvSpPr>
            <p:spPr bwMode="auto">
              <a:xfrm flipV="1">
                <a:off x="6964364" y="3098800"/>
                <a:ext cx="330200" cy="596900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7" name="Straight Connector 8"/>
              <p:cNvSpPr/>
              <p:nvPr/>
            </p:nvSpPr>
            <p:spPr bwMode="auto">
              <a:xfrm flipV="1">
                <a:off x="4902201" y="4302125"/>
                <a:ext cx="331788" cy="595313"/>
              </a:xfrm>
              <a:prstGeom prst="line">
                <a:avLst/>
              </a:prstGeom>
              <a:noFill/>
              <a:ln w="112713" cap="flat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8" name="Oval 9"/>
              <p:cNvSpPr/>
              <p:nvPr/>
            </p:nvSpPr>
            <p:spPr bwMode="auto">
              <a:xfrm>
                <a:off x="6048376" y="3470275"/>
                <a:ext cx="449263" cy="449263"/>
              </a:xfrm>
              <a:prstGeom prst="ellipse">
                <a:avLst/>
              </a:prstGeom>
              <a:gradFill>
                <a:gsLst>
                  <a:gs pos="67000">
                    <a:srgbClr val="8A3BFF"/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79" name="Oval 10"/>
              <p:cNvSpPr/>
              <p:nvPr/>
            </p:nvSpPr>
            <p:spPr bwMode="auto">
              <a:xfrm>
                <a:off x="4756151" y="3536950"/>
                <a:ext cx="314325" cy="309563"/>
              </a:xfrm>
              <a:prstGeom prst="ellipse">
                <a:avLst/>
              </a:prstGeom>
              <a:gradFill>
                <a:gsLst>
                  <a:gs pos="86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0" name="Oval 11"/>
              <p:cNvSpPr/>
              <p:nvPr/>
            </p:nvSpPr>
            <p:spPr bwMode="auto">
              <a:xfrm>
                <a:off x="5772151" y="2947987"/>
                <a:ext cx="309563" cy="307975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1" name="Oval 12"/>
              <p:cNvSpPr/>
              <p:nvPr/>
            </p:nvSpPr>
            <p:spPr bwMode="auto">
              <a:xfrm>
                <a:off x="6807201" y="3554412"/>
                <a:ext cx="307975" cy="309563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2" name="Oval 13"/>
              <p:cNvSpPr/>
              <p:nvPr/>
            </p:nvSpPr>
            <p:spPr bwMode="auto">
              <a:xfrm>
                <a:off x="7115176" y="4116387"/>
                <a:ext cx="314325" cy="309563"/>
              </a:xfrm>
              <a:prstGeom prst="ellipse">
                <a:avLst/>
              </a:prstGeom>
              <a:gradFill>
                <a:gsLst>
                  <a:gs pos="100000">
                    <a:srgbClr val="A82FFF"/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3" name="Oval 14"/>
              <p:cNvSpPr/>
              <p:nvPr/>
            </p:nvSpPr>
            <p:spPr bwMode="auto">
              <a:xfrm>
                <a:off x="6121401" y="4724400"/>
                <a:ext cx="309563" cy="307975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4" name="Oval 15"/>
              <p:cNvSpPr/>
              <p:nvPr/>
            </p:nvSpPr>
            <p:spPr bwMode="auto">
              <a:xfrm>
                <a:off x="7070726" y="2874962"/>
                <a:ext cx="449263" cy="449263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947FF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5" name="Oval 16"/>
              <p:cNvSpPr/>
              <p:nvPr/>
            </p:nvSpPr>
            <p:spPr bwMode="auto">
              <a:xfrm>
                <a:off x="4676776" y="4673600"/>
                <a:ext cx="450850" cy="449263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8A3B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6" name="Oval 17"/>
              <p:cNvSpPr/>
              <p:nvPr/>
            </p:nvSpPr>
            <p:spPr bwMode="auto">
              <a:xfrm>
                <a:off x="6037264" y="2278062"/>
                <a:ext cx="449263" cy="455613"/>
              </a:xfrm>
              <a:prstGeom prst="ellipse">
                <a:avLst/>
              </a:prstGeom>
              <a:gradFill>
                <a:gsLst>
                  <a:gs pos="100000">
                    <a:srgbClr val="FF5799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7" name="Oval 18"/>
              <p:cNvSpPr/>
              <p:nvPr/>
            </p:nvSpPr>
            <p:spPr bwMode="auto">
              <a:xfrm>
                <a:off x="5138739" y="2981325"/>
                <a:ext cx="234950" cy="236538"/>
              </a:xfrm>
              <a:prstGeom prst="ellipse">
                <a:avLst/>
              </a:prstGeom>
              <a:gradFill>
                <a:gsLst>
                  <a:gs pos="51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8" name="Oval 19"/>
              <p:cNvSpPr/>
              <p:nvPr/>
            </p:nvSpPr>
            <p:spPr bwMode="auto">
              <a:xfrm>
                <a:off x="5127626" y="4173537"/>
                <a:ext cx="234950" cy="234950"/>
              </a:xfrm>
              <a:prstGeom prst="ellipse">
                <a:avLst/>
              </a:prstGeom>
              <a:gradFill>
                <a:gsLst>
                  <a:gs pos="10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89" name="Oval 20"/>
              <p:cNvSpPr/>
              <p:nvPr/>
            </p:nvSpPr>
            <p:spPr bwMode="auto">
              <a:xfrm>
                <a:off x="5795964" y="4156075"/>
                <a:ext cx="230188" cy="230188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5799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90" name="Oval 21"/>
              <p:cNvSpPr/>
              <p:nvPr/>
            </p:nvSpPr>
            <p:spPr bwMode="auto">
              <a:xfrm>
                <a:off x="6840539" y="4779962"/>
                <a:ext cx="234950" cy="236538"/>
              </a:xfrm>
              <a:prstGeom prst="ellipse">
                <a:avLst/>
              </a:prstGeom>
              <a:gradFill>
                <a:gsLst>
                  <a:gs pos="100000">
                    <a:srgbClr val="FF5050"/>
                  </a:gs>
                  <a:gs pos="0">
                    <a:srgbClr val="FF9999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sp>
          <p:nvSpPr>
            <p:cNvPr id="65" name="TextBox 41"/>
            <p:cNvSpPr txBox="1"/>
            <p:nvPr/>
          </p:nvSpPr>
          <p:spPr>
            <a:xfrm>
              <a:off x="8100195" y="3228541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老 客 户 的 回 访 与 维 护</a:t>
              </a:r>
            </a:p>
          </p:txBody>
        </p:sp>
        <p:sp>
          <p:nvSpPr>
            <p:cNvPr id="63" name="TextBox 44"/>
            <p:cNvSpPr txBox="1"/>
            <p:nvPr/>
          </p:nvSpPr>
          <p:spPr>
            <a:xfrm>
              <a:off x="7046921" y="2195592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接 听 客 服 热 线，解 决 客 户 问 题，保 证 客 户 满 意</a:t>
              </a:r>
            </a:p>
          </p:txBody>
        </p:sp>
        <p:sp>
          <p:nvSpPr>
            <p:cNvPr id="61" name="TextBox 47"/>
            <p:cNvSpPr txBox="1"/>
            <p:nvPr/>
          </p:nvSpPr>
          <p:spPr>
            <a:xfrm>
              <a:off x="7482357" y="4689454"/>
              <a:ext cx="3266133" cy="290818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完 成 领 导 交 办 的 其 他 工 作 任 务</a:t>
              </a:r>
            </a:p>
          </p:txBody>
        </p:sp>
        <p:sp>
          <p:nvSpPr>
            <p:cNvPr id="59" name="TextBox 50"/>
            <p:cNvSpPr txBox="1"/>
            <p:nvPr/>
          </p:nvSpPr>
          <p:spPr>
            <a:xfrm>
              <a:off x="2239303" y="3041751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对 咨 询 的 客 户 做 详 细 记 录、统 计</a:t>
              </a:r>
            </a:p>
          </p:txBody>
        </p:sp>
        <p:sp>
          <p:nvSpPr>
            <p:cNvPr id="57" name="TextBox 53"/>
            <p:cNvSpPr txBox="1"/>
            <p:nvPr/>
          </p:nvSpPr>
          <p:spPr>
            <a:xfrm>
              <a:off x="3013926" y="2278423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反 馈 客 户 提 出 的 意 见，建 议  和 投 诉</a:t>
              </a:r>
            </a:p>
          </p:txBody>
        </p:sp>
        <p:sp>
          <p:nvSpPr>
            <p:cNvPr id="55" name="TextBox 56"/>
            <p:cNvSpPr txBox="1"/>
            <p:nvPr/>
          </p:nvSpPr>
          <p:spPr>
            <a:xfrm>
              <a:off x="1715808" y="4416566"/>
              <a:ext cx="2418444" cy="247223"/>
            </a:xfrm>
            <a:prstGeom prst="rect">
              <a:avLst/>
            </a:prstGeom>
            <a:noFill/>
          </p:spPr>
          <p:txBody>
            <a:bodyPr wrap="none" lIns="216000" tIns="0" rIns="216000" bIns="0" anchor="b" anchorCtr="0">
              <a:normAutofit/>
            </a:bodyPr>
            <a:lstStyle/>
            <a:p>
              <a:pPr lvl="0" algn="r"/>
              <a:r>
                <a:rPr lang="zh-CN" altLang="en-US" sz="14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每 天 定 时 提 交 相 应 的 工 作 记 录 表 格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5107306" cy="155824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03367" y="1185265"/>
            <a:ext cx="7151992" cy="6758633"/>
            <a:chOff x="8247025" y="201989"/>
            <a:chExt cx="3502826" cy="3310171"/>
          </a:xfrm>
        </p:grpSpPr>
        <p:sp>
          <p:nvSpPr>
            <p:cNvPr id="4" name="矩形 2"/>
            <p:cNvSpPr/>
            <p:nvPr/>
          </p:nvSpPr>
          <p:spPr>
            <a:xfrm rot="1609200">
              <a:off x="8247025" y="201989"/>
              <a:ext cx="2979525" cy="3310171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  <a:gd name="connsiteX0-31" fmla="*/ 1675 w 2979525"/>
                <a:gd name="connsiteY0-32" fmla="*/ 2606739 h 6274528"/>
                <a:gd name="connsiteX1-33" fmla="*/ 2890363 w 2979525"/>
                <a:gd name="connsiteY1-34" fmla="*/ 0 h 6274528"/>
                <a:gd name="connsiteX2-35" fmla="*/ 2979525 w 2979525"/>
                <a:gd name="connsiteY2-36" fmla="*/ 6274528 h 6274528"/>
                <a:gd name="connsiteX3-37" fmla="*/ 0 w 2979525"/>
                <a:gd name="connsiteY3-38" fmla="*/ 6273030 h 6274528"/>
                <a:gd name="connsiteX4-39" fmla="*/ 1675 w 2979525"/>
                <a:gd name="connsiteY4-40" fmla="*/ 2606739 h 627452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979525" h="6274528">
                  <a:moveTo>
                    <a:pt x="1675" y="2606739"/>
                  </a:moveTo>
                  <a:lnTo>
                    <a:pt x="2890363" y="0"/>
                  </a:lnTo>
                  <a:lnTo>
                    <a:pt x="2979525" y="6274528"/>
                  </a:lnTo>
                  <a:lnTo>
                    <a:pt x="0" y="6273030"/>
                  </a:lnTo>
                  <a:cubicBezTo>
                    <a:pt x="558" y="5050933"/>
                    <a:pt x="1117" y="3828836"/>
                    <a:pt x="1675" y="260673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alpha val="7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5" name="圆角矩形 3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 rot="1800000">
            <a:off x="1814341" y="2050655"/>
            <a:ext cx="819358" cy="16833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 rot="1800000">
            <a:off x="2235184" y="1753741"/>
            <a:ext cx="819358" cy="819357"/>
          </a:xfrm>
          <a:prstGeom prst="ellipse">
            <a:avLst/>
          </a:prstGeom>
          <a:gradFill>
            <a:gsLst>
              <a:gs pos="0">
                <a:srgbClr val="33CCCC"/>
              </a:gs>
              <a:gs pos="100000">
                <a:srgbClr val="9966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 rot="1800000">
            <a:off x="2238365" y="3659018"/>
            <a:ext cx="499080" cy="102536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椭圆 8"/>
          <p:cNvSpPr/>
          <p:nvPr/>
        </p:nvSpPr>
        <p:spPr>
          <a:xfrm rot="1800000">
            <a:off x="2494705" y="3478164"/>
            <a:ext cx="499080" cy="499080"/>
          </a:xfrm>
          <a:prstGeom prst="ellipse">
            <a:avLst/>
          </a:prstGeom>
          <a:gradFill>
            <a:gsLst>
              <a:gs pos="100000">
                <a:srgbClr val="FF5050"/>
              </a:gs>
              <a:gs pos="0">
                <a:srgbClr val="FF999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409" y="2420349"/>
            <a:ext cx="6421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3000" b="1" spc="600" dirty="0">
                <a:solidFill>
                  <a:prstClr val="white"/>
                </a:solidFill>
                <a:latin typeface="本墨悦亦" panose="02000000000000000000" pitchFamily="2" charset="-122"/>
                <a:ea typeface="本墨悦亦" panose="02000000000000000000" pitchFamily="2" charset="-122"/>
              </a:rPr>
              <a:t>客服中心电话技巧</a:t>
            </a:r>
            <a:r>
              <a:rPr kumimoji="0" lang="en-US" altLang="zh-CN" sz="30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rPr>
              <a:t>| PART02</a:t>
            </a:r>
            <a:endParaRPr kumimoji="0" lang="zh-CN" altLang="en-US" sz="3000" b="1" i="0" u="none" strike="noStrike" kern="1200" cap="none" spc="6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本墨悦亦" panose="02000000000000000000" pitchFamily="2" charset="-122"/>
              <a:ea typeface="本墨悦亦" panose="02000000000000000000" pitchFamily="2" charset="-122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3252" y="3311233"/>
            <a:ext cx="2576470" cy="3474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915944" y="190380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产生好感的电话习惯</a:t>
              </a:r>
            </a:p>
          </p:txBody>
        </p:sp>
      </p:grpSp>
      <p:sp>
        <p:nvSpPr>
          <p:cNvPr id="11" name="矩形 10"/>
          <p:cNvSpPr/>
          <p:nvPr/>
        </p:nvSpPr>
        <p:spPr>
          <a:xfrm rot="1800000">
            <a:off x="1533186" y="2261956"/>
            <a:ext cx="1256374" cy="2581223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 rot="1800000">
            <a:off x="8468530" y="2261956"/>
            <a:ext cx="1256374" cy="2581223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800000">
            <a:off x="3071592" y="3386376"/>
            <a:ext cx="1258042" cy="2584649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800000">
            <a:off x="4780597" y="3954433"/>
            <a:ext cx="1256374" cy="2581223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800000">
            <a:off x="6600878" y="3515744"/>
            <a:ext cx="1258042" cy="2584649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Group 35"/>
          <p:cNvGrpSpPr/>
          <p:nvPr/>
        </p:nvGrpSpPr>
        <p:grpSpPr>
          <a:xfrm>
            <a:off x="5166068" y="4704385"/>
            <a:ext cx="1819536" cy="1244169"/>
            <a:chOff x="4948086" y="299433"/>
            <a:chExt cx="2549181" cy="1244169"/>
          </a:xfrm>
        </p:grpSpPr>
        <p:sp>
          <p:nvSpPr>
            <p:cNvPr id="17" name="TextBox 36"/>
            <p:cNvSpPr txBox="1"/>
            <p:nvPr/>
          </p:nvSpPr>
          <p:spPr>
            <a:xfrm>
              <a:off x="4948086" y="299433"/>
              <a:ext cx="2549181" cy="882217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让客户知道你</a:t>
              </a:r>
              <a:endParaRPr lang="en-US" altLang="zh-CN" dirty="0"/>
            </a:p>
            <a:p>
              <a:r>
                <a:rPr lang="zh-CN" altLang="en-US" dirty="0"/>
                <a:t>在做什么</a:t>
              </a:r>
            </a:p>
          </p:txBody>
        </p:sp>
        <p:sp>
          <p:nvSpPr>
            <p:cNvPr id="18" name="TextBox 37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9" name="Group 53"/>
          <p:cNvGrpSpPr/>
          <p:nvPr/>
        </p:nvGrpSpPr>
        <p:grpSpPr>
          <a:xfrm>
            <a:off x="7033180" y="4070953"/>
            <a:ext cx="1831113" cy="1452583"/>
            <a:chOff x="4931867" y="91019"/>
            <a:chExt cx="2565400" cy="1452583"/>
          </a:xfrm>
        </p:grpSpPr>
        <p:sp>
          <p:nvSpPr>
            <p:cNvPr id="20" name="TextBox 54"/>
            <p:cNvSpPr txBox="1"/>
            <p:nvPr/>
          </p:nvSpPr>
          <p:spPr>
            <a:xfrm>
              <a:off x="4931867" y="91019"/>
              <a:ext cx="2549181" cy="1041053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信守对对方</a:t>
              </a:r>
              <a:endParaRPr lang="en-US" altLang="zh-CN" dirty="0"/>
            </a:p>
            <a:p>
              <a:r>
                <a:rPr lang="zh-CN" altLang="en-US" dirty="0"/>
                <a:t>做出的承诺</a:t>
              </a:r>
            </a:p>
          </p:txBody>
        </p:sp>
        <p:sp>
          <p:nvSpPr>
            <p:cNvPr id="21" name="TextBox 55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22" name="Group 56"/>
          <p:cNvGrpSpPr/>
          <p:nvPr/>
        </p:nvGrpSpPr>
        <p:grpSpPr>
          <a:xfrm>
            <a:off x="3418048" y="4207114"/>
            <a:ext cx="1819536" cy="1244169"/>
            <a:chOff x="4948086" y="299433"/>
            <a:chExt cx="2549181" cy="1244169"/>
          </a:xfrm>
        </p:grpSpPr>
        <p:sp>
          <p:nvSpPr>
            <p:cNvPr id="23" name="TextBox 57"/>
            <p:cNvSpPr txBox="1"/>
            <p:nvPr/>
          </p:nvSpPr>
          <p:spPr>
            <a:xfrm>
              <a:off x="4948086" y="299433"/>
              <a:ext cx="2549181" cy="882217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尽量缩短“请稍等</a:t>
              </a:r>
              <a:r>
                <a:rPr lang="en-US" altLang="zh-CN" dirty="0"/>
                <a:t>“</a:t>
              </a:r>
            </a:p>
            <a:p>
              <a:r>
                <a:rPr lang="zh-CN" altLang="en-US" dirty="0"/>
                <a:t>的时间</a:t>
              </a:r>
            </a:p>
          </p:txBody>
        </p:sp>
        <p:sp>
          <p:nvSpPr>
            <p:cNvPr id="24" name="TextBox 58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25" name="Group 59"/>
          <p:cNvGrpSpPr/>
          <p:nvPr/>
        </p:nvGrpSpPr>
        <p:grpSpPr>
          <a:xfrm>
            <a:off x="8805984" y="3009592"/>
            <a:ext cx="1902676" cy="1397474"/>
            <a:chOff x="4948086" y="146128"/>
            <a:chExt cx="2665661" cy="1397474"/>
          </a:xfrm>
        </p:grpSpPr>
        <p:sp>
          <p:nvSpPr>
            <p:cNvPr id="30" name="TextBox 60"/>
            <p:cNvSpPr txBox="1"/>
            <p:nvPr/>
          </p:nvSpPr>
          <p:spPr>
            <a:xfrm>
              <a:off x="5064566" y="146128"/>
              <a:ext cx="2549181" cy="94594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zh-CN" altLang="en-US" dirty="0"/>
                <a:t>不小心切断后</a:t>
              </a:r>
              <a:endParaRPr lang="en-US" altLang="zh-CN" dirty="0"/>
            </a:p>
            <a:p>
              <a:r>
                <a:rPr lang="zh-CN" altLang="en-US" dirty="0"/>
                <a:t>主动回拨</a:t>
              </a:r>
            </a:p>
          </p:txBody>
        </p:sp>
        <p:sp>
          <p:nvSpPr>
            <p:cNvPr id="31" name="TextBox 61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2" name="Group 62"/>
          <p:cNvGrpSpPr/>
          <p:nvPr/>
        </p:nvGrpSpPr>
        <p:grpSpPr>
          <a:xfrm>
            <a:off x="1809345" y="3034899"/>
            <a:ext cx="1951711" cy="1372167"/>
            <a:chOff x="4762908" y="171435"/>
            <a:chExt cx="2734359" cy="1372167"/>
          </a:xfrm>
        </p:grpSpPr>
        <p:sp>
          <p:nvSpPr>
            <p:cNvPr id="33" name="TextBox 63"/>
            <p:cNvSpPr txBox="1"/>
            <p:nvPr/>
          </p:nvSpPr>
          <p:spPr>
            <a:xfrm>
              <a:off x="4762908" y="171435"/>
              <a:ext cx="2549181" cy="85579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电话响三声再接</a:t>
              </a:r>
              <a:endPara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拿起电话说“你好”</a:t>
              </a:r>
            </a:p>
          </p:txBody>
        </p:sp>
        <p:sp>
          <p:nvSpPr>
            <p:cNvPr id="34" name="TextBox 64"/>
            <p:cNvSpPr txBox="1"/>
            <p:nvPr/>
          </p:nvSpPr>
          <p:spPr>
            <a:xfrm>
              <a:off x="4948086" y="727585"/>
              <a:ext cx="2549181" cy="816017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178492" y="1806679"/>
            <a:ext cx="1256374" cy="1256374"/>
            <a:chOff x="2082240" y="2048249"/>
            <a:chExt cx="1256374" cy="1256374"/>
          </a:xfrm>
        </p:grpSpPr>
        <p:sp>
          <p:nvSpPr>
            <p:cNvPr id="36" name="椭圆 35"/>
            <p:cNvSpPr/>
            <p:nvPr/>
          </p:nvSpPr>
          <p:spPr>
            <a:xfrm rot="1800000">
              <a:off x="2082240" y="2048249"/>
              <a:ext cx="1256374" cy="1256374"/>
            </a:xfrm>
            <a:prstGeom prst="ellipse">
              <a:avLst/>
            </a:prstGeom>
            <a:gradFill>
              <a:gsLst>
                <a:gs pos="100000">
                  <a:srgbClr val="8A3BFF"/>
                </a:gs>
                <a:gs pos="0">
                  <a:srgbClr val="FF999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Freeform: Shape 15"/>
            <p:cNvSpPr/>
            <p:nvPr/>
          </p:nvSpPr>
          <p:spPr bwMode="auto">
            <a:xfrm>
              <a:off x="2584728" y="2465660"/>
              <a:ext cx="316356" cy="347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5882" y="21600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  <a:moveTo>
                    <a:pt x="13658" y="21600"/>
                  </a:moveTo>
                  <a:lnTo>
                    <a:pt x="7941" y="21600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600"/>
                    <a:pt x="13658" y="21600"/>
                  </a:cubicBezTo>
                  <a:close/>
                  <a:moveTo>
                    <a:pt x="5717" y="21600"/>
                  </a:moveTo>
                  <a:lnTo>
                    <a:pt x="0" y="21600"/>
                  </a:lnTo>
                  <a:lnTo>
                    <a:pt x="0" y="5989"/>
                  </a:lnTo>
                  <a:lnTo>
                    <a:pt x="5717" y="5989"/>
                  </a:lnTo>
                  <a:cubicBezTo>
                    <a:pt x="5717" y="5989"/>
                    <a:pt x="5717" y="21600"/>
                    <a:pt x="5717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425903" y="3499156"/>
            <a:ext cx="1256374" cy="1256374"/>
            <a:chOff x="5329651" y="3740726"/>
            <a:chExt cx="1256374" cy="1256374"/>
          </a:xfrm>
        </p:grpSpPr>
        <p:sp>
          <p:nvSpPr>
            <p:cNvPr id="39" name="椭圆 38"/>
            <p:cNvSpPr/>
            <p:nvPr/>
          </p:nvSpPr>
          <p:spPr>
            <a:xfrm rot="1800000">
              <a:off x="5329651" y="3740726"/>
              <a:ext cx="1256374" cy="1256374"/>
            </a:xfrm>
            <a:prstGeom prst="ellipse">
              <a:avLst/>
            </a:prstGeom>
            <a:gradFill>
              <a:gsLst>
                <a:gs pos="100000">
                  <a:srgbClr val="FF5799"/>
                </a:gs>
                <a:gs pos="0">
                  <a:srgbClr val="FF999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: Shape 17"/>
            <p:cNvSpPr/>
            <p:nvPr/>
          </p:nvSpPr>
          <p:spPr bwMode="auto">
            <a:xfrm>
              <a:off x="5756332" y="4230497"/>
              <a:ext cx="372807" cy="34685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113836" y="1806679"/>
            <a:ext cx="1256374" cy="1256374"/>
            <a:chOff x="9017584" y="2048249"/>
            <a:chExt cx="1256374" cy="1256374"/>
          </a:xfrm>
        </p:grpSpPr>
        <p:sp>
          <p:nvSpPr>
            <p:cNvPr id="42" name="椭圆 41"/>
            <p:cNvSpPr/>
            <p:nvPr/>
          </p:nvSpPr>
          <p:spPr>
            <a:xfrm rot="1800000">
              <a:off x="9017584" y="2048249"/>
              <a:ext cx="1256374" cy="1256374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5799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Freeform: Shape 18"/>
            <p:cNvSpPr/>
            <p:nvPr/>
          </p:nvSpPr>
          <p:spPr bwMode="auto">
            <a:xfrm>
              <a:off x="9483554" y="2562727"/>
              <a:ext cx="324434" cy="22741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247040" y="3059862"/>
            <a:ext cx="1258042" cy="1258042"/>
            <a:chOff x="7150788" y="3301432"/>
            <a:chExt cx="1258042" cy="1258042"/>
          </a:xfrm>
        </p:grpSpPr>
        <p:sp>
          <p:nvSpPr>
            <p:cNvPr id="45" name="椭圆 44"/>
            <p:cNvSpPr/>
            <p:nvPr/>
          </p:nvSpPr>
          <p:spPr>
            <a:xfrm rot="1800000">
              <a:off x="7150788" y="3301432"/>
              <a:ext cx="1258042" cy="1258042"/>
            </a:xfrm>
            <a:prstGeom prst="ellipse">
              <a:avLst/>
            </a:prstGeom>
            <a:gradFill>
              <a:gsLst>
                <a:gs pos="0">
                  <a:srgbClr val="4B7CFF"/>
                </a:gs>
                <a:gs pos="100000">
                  <a:srgbClr val="99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play-button-arrowhead_27223"/>
            <p:cNvSpPr>
              <a:spLocks noChangeAspect="1"/>
            </p:cNvSpPr>
            <p:nvPr/>
          </p:nvSpPr>
          <p:spPr bwMode="auto">
            <a:xfrm>
              <a:off x="7602173" y="3760847"/>
              <a:ext cx="308884" cy="308417"/>
            </a:xfrm>
            <a:custGeom>
              <a:avLst/>
              <a:gdLst>
                <a:gd name="T0" fmla="*/ 5587 w 6532"/>
                <a:gd name="T1" fmla="*/ 4404 h 6532"/>
                <a:gd name="T2" fmla="*/ 5713 w 6532"/>
                <a:gd name="T3" fmla="*/ 2135 h 6532"/>
                <a:gd name="T4" fmla="*/ 6532 w 6532"/>
                <a:gd name="T5" fmla="*/ 1084 h 6532"/>
                <a:gd name="T6" fmla="*/ 5448 w 6532"/>
                <a:gd name="T7" fmla="*/ 0 h 6532"/>
                <a:gd name="T8" fmla="*/ 4364 w 6532"/>
                <a:gd name="T9" fmla="*/ 1084 h 6532"/>
                <a:gd name="T10" fmla="*/ 5169 w 6532"/>
                <a:gd name="T11" fmla="*/ 2132 h 6532"/>
                <a:gd name="T12" fmla="*/ 5043 w 6532"/>
                <a:gd name="T13" fmla="*/ 4395 h 6532"/>
                <a:gd name="T14" fmla="*/ 4976 w 6532"/>
                <a:gd name="T15" fmla="*/ 4412 h 6532"/>
                <a:gd name="T16" fmla="*/ 3635 w 6532"/>
                <a:gd name="T17" fmla="*/ 2736 h 6532"/>
                <a:gd name="T18" fmla="*/ 3780 w 6532"/>
                <a:gd name="T19" fmla="*/ 2195 h 6532"/>
                <a:gd name="T20" fmla="*/ 2696 w 6532"/>
                <a:gd name="T21" fmla="*/ 1111 h 6532"/>
                <a:gd name="T22" fmla="*/ 1612 w 6532"/>
                <a:gd name="T23" fmla="*/ 2195 h 6532"/>
                <a:gd name="T24" fmla="*/ 2007 w 6532"/>
                <a:gd name="T25" fmla="*/ 3031 h 6532"/>
                <a:gd name="T26" fmla="*/ 1275 w 6532"/>
                <a:gd name="T27" fmla="*/ 4380 h 6532"/>
                <a:gd name="T28" fmla="*/ 1084 w 6532"/>
                <a:gd name="T29" fmla="*/ 4363 h 6532"/>
                <a:gd name="T30" fmla="*/ 0 w 6532"/>
                <a:gd name="T31" fmla="*/ 5447 h 6532"/>
                <a:gd name="T32" fmla="*/ 1083 w 6532"/>
                <a:gd name="T33" fmla="*/ 6532 h 6532"/>
                <a:gd name="T34" fmla="*/ 2167 w 6532"/>
                <a:gd name="T35" fmla="*/ 5448 h 6532"/>
                <a:gd name="T36" fmla="*/ 1776 w 6532"/>
                <a:gd name="T37" fmla="*/ 4616 h 6532"/>
                <a:gd name="T38" fmla="*/ 2509 w 6532"/>
                <a:gd name="T39" fmla="*/ 3264 h 6532"/>
                <a:gd name="T40" fmla="*/ 2695 w 6532"/>
                <a:gd name="T41" fmla="*/ 3280 h 6532"/>
                <a:gd name="T42" fmla="*/ 3241 w 6532"/>
                <a:gd name="T43" fmla="*/ 3131 h 6532"/>
                <a:gd name="T44" fmla="*/ 4511 w 6532"/>
                <a:gd name="T45" fmla="*/ 4700 h 6532"/>
                <a:gd name="T46" fmla="*/ 4209 w 6532"/>
                <a:gd name="T47" fmla="*/ 5448 h 6532"/>
                <a:gd name="T48" fmla="*/ 5293 w 6532"/>
                <a:gd name="T49" fmla="*/ 6532 h 6532"/>
                <a:gd name="T50" fmla="*/ 6377 w 6532"/>
                <a:gd name="T51" fmla="*/ 5448 h 6532"/>
                <a:gd name="T52" fmla="*/ 5587 w 6532"/>
                <a:gd name="T53" fmla="*/ 4404 h 6532"/>
                <a:gd name="T54" fmla="*/ 1083 w 6532"/>
                <a:gd name="T55" fmla="*/ 5989 h 6532"/>
                <a:gd name="T56" fmla="*/ 540 w 6532"/>
                <a:gd name="T57" fmla="*/ 5447 h 6532"/>
                <a:gd name="T58" fmla="*/ 1083 w 6532"/>
                <a:gd name="T59" fmla="*/ 4904 h 6532"/>
                <a:gd name="T60" fmla="*/ 1625 w 6532"/>
                <a:gd name="T61" fmla="*/ 5447 h 6532"/>
                <a:gd name="T62" fmla="*/ 1083 w 6532"/>
                <a:gd name="T63" fmla="*/ 5989 h 6532"/>
                <a:gd name="T64" fmla="*/ 4905 w 6532"/>
                <a:gd name="T65" fmla="*/ 1083 h 6532"/>
                <a:gd name="T66" fmla="*/ 5448 w 6532"/>
                <a:gd name="T67" fmla="*/ 540 h 6532"/>
                <a:gd name="T68" fmla="*/ 5991 w 6532"/>
                <a:gd name="T69" fmla="*/ 1083 h 6532"/>
                <a:gd name="T70" fmla="*/ 5448 w 6532"/>
                <a:gd name="T71" fmla="*/ 1625 h 6532"/>
                <a:gd name="T72" fmla="*/ 4905 w 6532"/>
                <a:gd name="T73" fmla="*/ 1083 h 6532"/>
                <a:gd name="T74" fmla="*/ 2153 w 6532"/>
                <a:gd name="T75" fmla="*/ 2195 h 6532"/>
                <a:gd name="T76" fmla="*/ 2696 w 6532"/>
                <a:gd name="T77" fmla="*/ 1652 h 6532"/>
                <a:gd name="T78" fmla="*/ 3239 w 6532"/>
                <a:gd name="T79" fmla="*/ 2195 h 6532"/>
                <a:gd name="T80" fmla="*/ 2696 w 6532"/>
                <a:gd name="T81" fmla="*/ 2737 h 6532"/>
                <a:gd name="T82" fmla="*/ 2153 w 6532"/>
                <a:gd name="T83" fmla="*/ 2195 h 6532"/>
                <a:gd name="T84" fmla="*/ 5295 w 6532"/>
                <a:gd name="T85" fmla="*/ 5989 h 6532"/>
                <a:gd name="T86" fmla="*/ 4752 w 6532"/>
                <a:gd name="T87" fmla="*/ 5447 h 6532"/>
                <a:gd name="T88" fmla="*/ 5295 w 6532"/>
                <a:gd name="T89" fmla="*/ 4904 h 6532"/>
                <a:gd name="T90" fmla="*/ 5837 w 6532"/>
                <a:gd name="T91" fmla="*/ 5447 h 6532"/>
                <a:gd name="T92" fmla="*/ 5295 w 6532"/>
                <a:gd name="T93" fmla="*/ 5989 h 6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32" h="6532">
                  <a:moveTo>
                    <a:pt x="5587" y="4404"/>
                  </a:moveTo>
                  <a:lnTo>
                    <a:pt x="5713" y="2135"/>
                  </a:lnTo>
                  <a:cubicBezTo>
                    <a:pt x="6183" y="2016"/>
                    <a:pt x="6532" y="1589"/>
                    <a:pt x="6532" y="1084"/>
                  </a:cubicBezTo>
                  <a:cubicBezTo>
                    <a:pt x="6532" y="487"/>
                    <a:pt x="6045" y="0"/>
                    <a:pt x="5448" y="0"/>
                  </a:cubicBezTo>
                  <a:cubicBezTo>
                    <a:pt x="4851" y="0"/>
                    <a:pt x="4364" y="487"/>
                    <a:pt x="4364" y="1084"/>
                  </a:cubicBezTo>
                  <a:cubicBezTo>
                    <a:pt x="4364" y="1585"/>
                    <a:pt x="4707" y="2008"/>
                    <a:pt x="5169" y="2132"/>
                  </a:cubicBezTo>
                  <a:lnTo>
                    <a:pt x="5043" y="4395"/>
                  </a:lnTo>
                  <a:cubicBezTo>
                    <a:pt x="5020" y="4400"/>
                    <a:pt x="4999" y="4405"/>
                    <a:pt x="4976" y="4412"/>
                  </a:cubicBezTo>
                  <a:lnTo>
                    <a:pt x="3635" y="2736"/>
                  </a:lnTo>
                  <a:cubicBezTo>
                    <a:pt x="3727" y="2576"/>
                    <a:pt x="3780" y="2392"/>
                    <a:pt x="3780" y="2195"/>
                  </a:cubicBezTo>
                  <a:cubicBezTo>
                    <a:pt x="3780" y="1597"/>
                    <a:pt x="3293" y="1111"/>
                    <a:pt x="2696" y="1111"/>
                  </a:cubicBezTo>
                  <a:cubicBezTo>
                    <a:pt x="2099" y="1111"/>
                    <a:pt x="1612" y="1597"/>
                    <a:pt x="1612" y="2195"/>
                  </a:cubicBezTo>
                  <a:cubicBezTo>
                    <a:pt x="1612" y="2531"/>
                    <a:pt x="1765" y="2832"/>
                    <a:pt x="2007" y="3031"/>
                  </a:cubicBezTo>
                  <a:lnTo>
                    <a:pt x="1275" y="4380"/>
                  </a:lnTo>
                  <a:cubicBezTo>
                    <a:pt x="1212" y="4369"/>
                    <a:pt x="1149" y="4363"/>
                    <a:pt x="1084" y="4363"/>
                  </a:cubicBezTo>
                  <a:cubicBezTo>
                    <a:pt x="487" y="4363"/>
                    <a:pt x="0" y="4849"/>
                    <a:pt x="0" y="5447"/>
                  </a:cubicBezTo>
                  <a:cubicBezTo>
                    <a:pt x="0" y="6044"/>
                    <a:pt x="485" y="6532"/>
                    <a:pt x="1083" y="6532"/>
                  </a:cubicBezTo>
                  <a:cubicBezTo>
                    <a:pt x="1680" y="6532"/>
                    <a:pt x="2167" y="6045"/>
                    <a:pt x="2167" y="5448"/>
                  </a:cubicBezTo>
                  <a:cubicBezTo>
                    <a:pt x="2167" y="5113"/>
                    <a:pt x="2015" y="4815"/>
                    <a:pt x="1776" y="4616"/>
                  </a:cubicBezTo>
                  <a:lnTo>
                    <a:pt x="2509" y="3264"/>
                  </a:lnTo>
                  <a:cubicBezTo>
                    <a:pt x="2569" y="3275"/>
                    <a:pt x="2632" y="3280"/>
                    <a:pt x="2695" y="3280"/>
                  </a:cubicBezTo>
                  <a:cubicBezTo>
                    <a:pt x="2895" y="3280"/>
                    <a:pt x="3081" y="3225"/>
                    <a:pt x="3241" y="3131"/>
                  </a:cubicBezTo>
                  <a:lnTo>
                    <a:pt x="4511" y="4700"/>
                  </a:lnTo>
                  <a:cubicBezTo>
                    <a:pt x="4324" y="4895"/>
                    <a:pt x="4209" y="5159"/>
                    <a:pt x="4209" y="5448"/>
                  </a:cubicBezTo>
                  <a:cubicBezTo>
                    <a:pt x="4209" y="6045"/>
                    <a:pt x="4696" y="6532"/>
                    <a:pt x="5293" y="6532"/>
                  </a:cubicBezTo>
                  <a:cubicBezTo>
                    <a:pt x="5891" y="6532"/>
                    <a:pt x="6377" y="6045"/>
                    <a:pt x="6377" y="5448"/>
                  </a:cubicBezTo>
                  <a:cubicBezTo>
                    <a:pt x="6379" y="4951"/>
                    <a:pt x="6043" y="4532"/>
                    <a:pt x="5587" y="4404"/>
                  </a:cubicBezTo>
                  <a:close/>
                  <a:moveTo>
                    <a:pt x="1083" y="5989"/>
                  </a:moveTo>
                  <a:cubicBezTo>
                    <a:pt x="777" y="5989"/>
                    <a:pt x="540" y="5739"/>
                    <a:pt x="540" y="5447"/>
                  </a:cubicBezTo>
                  <a:cubicBezTo>
                    <a:pt x="540" y="5141"/>
                    <a:pt x="791" y="4904"/>
                    <a:pt x="1083" y="4904"/>
                  </a:cubicBezTo>
                  <a:cubicBezTo>
                    <a:pt x="1375" y="4904"/>
                    <a:pt x="1611" y="5155"/>
                    <a:pt x="1625" y="5447"/>
                  </a:cubicBezTo>
                  <a:cubicBezTo>
                    <a:pt x="1625" y="5753"/>
                    <a:pt x="1375" y="5989"/>
                    <a:pt x="1083" y="5989"/>
                  </a:cubicBezTo>
                  <a:close/>
                  <a:moveTo>
                    <a:pt x="4905" y="1083"/>
                  </a:moveTo>
                  <a:cubicBezTo>
                    <a:pt x="4905" y="777"/>
                    <a:pt x="5156" y="540"/>
                    <a:pt x="5448" y="540"/>
                  </a:cubicBezTo>
                  <a:cubicBezTo>
                    <a:pt x="5753" y="540"/>
                    <a:pt x="5991" y="776"/>
                    <a:pt x="5991" y="1083"/>
                  </a:cubicBezTo>
                  <a:cubicBezTo>
                    <a:pt x="5991" y="1388"/>
                    <a:pt x="5740" y="1625"/>
                    <a:pt x="5448" y="1625"/>
                  </a:cubicBezTo>
                  <a:cubicBezTo>
                    <a:pt x="5141" y="1625"/>
                    <a:pt x="4905" y="1389"/>
                    <a:pt x="4905" y="1083"/>
                  </a:cubicBezTo>
                  <a:close/>
                  <a:moveTo>
                    <a:pt x="2153" y="2195"/>
                  </a:moveTo>
                  <a:cubicBezTo>
                    <a:pt x="2153" y="1889"/>
                    <a:pt x="2404" y="1652"/>
                    <a:pt x="2696" y="1652"/>
                  </a:cubicBezTo>
                  <a:cubicBezTo>
                    <a:pt x="2988" y="1652"/>
                    <a:pt x="3239" y="1888"/>
                    <a:pt x="3239" y="2195"/>
                  </a:cubicBezTo>
                  <a:cubicBezTo>
                    <a:pt x="3239" y="2501"/>
                    <a:pt x="2988" y="2737"/>
                    <a:pt x="2696" y="2737"/>
                  </a:cubicBezTo>
                  <a:cubicBezTo>
                    <a:pt x="2389" y="2737"/>
                    <a:pt x="2153" y="2501"/>
                    <a:pt x="2153" y="2195"/>
                  </a:cubicBezTo>
                  <a:close/>
                  <a:moveTo>
                    <a:pt x="5295" y="5989"/>
                  </a:moveTo>
                  <a:cubicBezTo>
                    <a:pt x="4989" y="5989"/>
                    <a:pt x="4752" y="5739"/>
                    <a:pt x="4752" y="5447"/>
                  </a:cubicBezTo>
                  <a:cubicBezTo>
                    <a:pt x="4752" y="5141"/>
                    <a:pt x="5003" y="4904"/>
                    <a:pt x="5295" y="4904"/>
                  </a:cubicBezTo>
                  <a:cubicBezTo>
                    <a:pt x="5587" y="4904"/>
                    <a:pt x="5837" y="5155"/>
                    <a:pt x="5837" y="5447"/>
                  </a:cubicBezTo>
                  <a:cubicBezTo>
                    <a:pt x="5837" y="5753"/>
                    <a:pt x="5587" y="5989"/>
                    <a:pt x="5295" y="59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717754" y="2930494"/>
            <a:ext cx="1258042" cy="1258042"/>
            <a:chOff x="3621502" y="3172064"/>
            <a:chExt cx="1258042" cy="1258042"/>
          </a:xfrm>
        </p:grpSpPr>
        <p:sp>
          <p:nvSpPr>
            <p:cNvPr id="48" name="椭圆 47"/>
            <p:cNvSpPr/>
            <p:nvPr/>
          </p:nvSpPr>
          <p:spPr>
            <a:xfrm rot="1800000">
              <a:off x="3621502" y="3172064"/>
              <a:ext cx="1258042" cy="1258042"/>
            </a:xfrm>
            <a:prstGeom prst="ellipse">
              <a:avLst/>
            </a:prstGeom>
            <a:gradFill>
              <a:gsLst>
                <a:gs pos="0">
                  <a:srgbClr val="33CCCC"/>
                </a:gs>
                <a:gs pos="100000">
                  <a:srgbClr val="99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suitcase_312048"/>
            <p:cNvSpPr>
              <a:spLocks noChangeAspect="1"/>
            </p:cNvSpPr>
            <p:nvPr/>
          </p:nvSpPr>
          <p:spPr bwMode="auto">
            <a:xfrm>
              <a:off x="4067791" y="3665139"/>
              <a:ext cx="341490" cy="285811"/>
            </a:xfrm>
            <a:custGeom>
              <a:avLst/>
              <a:gdLst>
                <a:gd name="connsiteX0" fmla="*/ 481397 w 607639"/>
                <a:gd name="connsiteY0" fmla="*/ 104649 h 508565"/>
                <a:gd name="connsiteX1" fmla="*/ 560721 w 607639"/>
                <a:gd name="connsiteY1" fmla="*/ 104649 h 508565"/>
                <a:gd name="connsiteX2" fmla="*/ 607639 w 607639"/>
                <a:gd name="connsiteY2" fmla="*/ 151484 h 508565"/>
                <a:gd name="connsiteX3" fmla="*/ 607639 w 607639"/>
                <a:gd name="connsiteY3" fmla="*/ 433736 h 508565"/>
                <a:gd name="connsiteX4" fmla="*/ 560721 w 607639"/>
                <a:gd name="connsiteY4" fmla="*/ 480571 h 508565"/>
                <a:gd name="connsiteX5" fmla="*/ 540868 w 607639"/>
                <a:gd name="connsiteY5" fmla="*/ 480571 h 508565"/>
                <a:gd name="connsiteX6" fmla="*/ 540868 w 607639"/>
                <a:gd name="connsiteY6" fmla="*/ 498523 h 508565"/>
                <a:gd name="connsiteX7" fmla="*/ 530808 w 607639"/>
                <a:gd name="connsiteY7" fmla="*/ 508565 h 508565"/>
                <a:gd name="connsiteX8" fmla="*/ 491457 w 607639"/>
                <a:gd name="connsiteY8" fmla="*/ 508565 h 508565"/>
                <a:gd name="connsiteX9" fmla="*/ 481397 w 607639"/>
                <a:gd name="connsiteY9" fmla="*/ 498523 h 508565"/>
                <a:gd name="connsiteX10" fmla="*/ 481397 w 607639"/>
                <a:gd name="connsiteY10" fmla="*/ 480571 h 508565"/>
                <a:gd name="connsiteX11" fmla="*/ 46898 w 607639"/>
                <a:gd name="connsiteY11" fmla="*/ 104649 h 508565"/>
                <a:gd name="connsiteX12" fmla="*/ 126100 w 607639"/>
                <a:gd name="connsiteY12" fmla="*/ 104649 h 508565"/>
                <a:gd name="connsiteX13" fmla="*/ 126100 w 607639"/>
                <a:gd name="connsiteY13" fmla="*/ 480571 h 508565"/>
                <a:gd name="connsiteX14" fmla="*/ 126100 w 607639"/>
                <a:gd name="connsiteY14" fmla="*/ 498523 h 508565"/>
                <a:gd name="connsiteX15" fmla="*/ 116044 w 607639"/>
                <a:gd name="connsiteY15" fmla="*/ 508565 h 508565"/>
                <a:gd name="connsiteX16" fmla="*/ 76799 w 607639"/>
                <a:gd name="connsiteY16" fmla="*/ 508565 h 508565"/>
                <a:gd name="connsiteX17" fmla="*/ 66654 w 607639"/>
                <a:gd name="connsiteY17" fmla="*/ 498523 h 508565"/>
                <a:gd name="connsiteX18" fmla="*/ 66654 w 607639"/>
                <a:gd name="connsiteY18" fmla="*/ 480571 h 508565"/>
                <a:gd name="connsiteX19" fmla="*/ 46898 w 607639"/>
                <a:gd name="connsiteY19" fmla="*/ 480571 h 508565"/>
                <a:gd name="connsiteX20" fmla="*/ 0 w 607639"/>
                <a:gd name="connsiteY20" fmla="*/ 433736 h 508565"/>
                <a:gd name="connsiteX21" fmla="*/ 0 w 607639"/>
                <a:gd name="connsiteY21" fmla="*/ 151484 h 508565"/>
                <a:gd name="connsiteX22" fmla="*/ 46898 w 607639"/>
                <a:gd name="connsiteY22" fmla="*/ 104649 h 508565"/>
                <a:gd name="connsiteX23" fmla="*/ 235394 w 607639"/>
                <a:gd name="connsiteY23" fmla="*/ 51459 h 508565"/>
                <a:gd name="connsiteX24" fmla="*/ 233614 w 607639"/>
                <a:gd name="connsiteY24" fmla="*/ 53325 h 508565"/>
                <a:gd name="connsiteX25" fmla="*/ 233614 w 607639"/>
                <a:gd name="connsiteY25" fmla="*/ 104607 h 508565"/>
                <a:gd name="connsiteX26" fmla="*/ 373975 w 607639"/>
                <a:gd name="connsiteY26" fmla="*/ 104607 h 508565"/>
                <a:gd name="connsiteX27" fmla="*/ 373975 w 607639"/>
                <a:gd name="connsiteY27" fmla="*/ 53325 h 508565"/>
                <a:gd name="connsiteX28" fmla="*/ 372106 w 607639"/>
                <a:gd name="connsiteY28" fmla="*/ 51459 h 508565"/>
                <a:gd name="connsiteX29" fmla="*/ 235394 w 607639"/>
                <a:gd name="connsiteY29" fmla="*/ 0 h 508565"/>
                <a:gd name="connsiteX30" fmla="*/ 372106 w 607639"/>
                <a:gd name="connsiteY30" fmla="*/ 0 h 508565"/>
                <a:gd name="connsiteX31" fmla="*/ 425509 w 607639"/>
                <a:gd name="connsiteY31" fmla="*/ 53325 h 508565"/>
                <a:gd name="connsiteX32" fmla="*/ 425509 w 607639"/>
                <a:gd name="connsiteY32" fmla="*/ 480551 h 508565"/>
                <a:gd name="connsiteX33" fmla="*/ 181635 w 607639"/>
                <a:gd name="connsiteY33" fmla="*/ 480551 h 508565"/>
                <a:gd name="connsiteX34" fmla="*/ 181635 w 607639"/>
                <a:gd name="connsiteY34" fmla="*/ 53325 h 508565"/>
                <a:gd name="connsiteX35" fmla="*/ 235394 w 607639"/>
                <a:gd name="connsiteY35" fmla="*/ 0 h 50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7639" h="508565">
                  <a:moveTo>
                    <a:pt x="481397" y="104649"/>
                  </a:moveTo>
                  <a:lnTo>
                    <a:pt x="560721" y="104649"/>
                  </a:lnTo>
                  <a:cubicBezTo>
                    <a:pt x="586628" y="104649"/>
                    <a:pt x="607639" y="125622"/>
                    <a:pt x="607639" y="151484"/>
                  </a:cubicBezTo>
                  <a:lnTo>
                    <a:pt x="607639" y="433736"/>
                  </a:lnTo>
                  <a:cubicBezTo>
                    <a:pt x="607639" y="459597"/>
                    <a:pt x="586628" y="480571"/>
                    <a:pt x="560721" y="480571"/>
                  </a:cubicBezTo>
                  <a:lnTo>
                    <a:pt x="540868" y="480571"/>
                  </a:lnTo>
                  <a:lnTo>
                    <a:pt x="540868" y="498523"/>
                  </a:lnTo>
                  <a:cubicBezTo>
                    <a:pt x="540868" y="504122"/>
                    <a:pt x="536416" y="508565"/>
                    <a:pt x="530808" y="508565"/>
                  </a:cubicBezTo>
                  <a:lnTo>
                    <a:pt x="491457" y="508565"/>
                  </a:lnTo>
                  <a:cubicBezTo>
                    <a:pt x="485937" y="508565"/>
                    <a:pt x="481397" y="504122"/>
                    <a:pt x="481397" y="498523"/>
                  </a:cubicBezTo>
                  <a:lnTo>
                    <a:pt x="481397" y="480571"/>
                  </a:lnTo>
                  <a:close/>
                  <a:moveTo>
                    <a:pt x="46898" y="104649"/>
                  </a:moveTo>
                  <a:lnTo>
                    <a:pt x="126100" y="104649"/>
                  </a:lnTo>
                  <a:lnTo>
                    <a:pt x="126100" y="480571"/>
                  </a:lnTo>
                  <a:lnTo>
                    <a:pt x="126100" y="498523"/>
                  </a:lnTo>
                  <a:cubicBezTo>
                    <a:pt x="126100" y="504122"/>
                    <a:pt x="121650" y="508565"/>
                    <a:pt x="116044" y="508565"/>
                  </a:cubicBezTo>
                  <a:lnTo>
                    <a:pt x="76799" y="508565"/>
                  </a:lnTo>
                  <a:cubicBezTo>
                    <a:pt x="71193" y="508565"/>
                    <a:pt x="66654" y="504122"/>
                    <a:pt x="66654" y="498523"/>
                  </a:cubicBezTo>
                  <a:lnTo>
                    <a:pt x="66654" y="480571"/>
                  </a:lnTo>
                  <a:lnTo>
                    <a:pt x="46898" y="480571"/>
                  </a:lnTo>
                  <a:cubicBezTo>
                    <a:pt x="21002" y="480571"/>
                    <a:pt x="0" y="459597"/>
                    <a:pt x="0" y="433736"/>
                  </a:cubicBezTo>
                  <a:lnTo>
                    <a:pt x="0" y="151484"/>
                  </a:lnTo>
                  <a:cubicBezTo>
                    <a:pt x="0" y="125622"/>
                    <a:pt x="21002" y="104649"/>
                    <a:pt x="46898" y="104649"/>
                  </a:cubicBezTo>
                  <a:close/>
                  <a:moveTo>
                    <a:pt x="235394" y="51459"/>
                  </a:moveTo>
                  <a:cubicBezTo>
                    <a:pt x="234415" y="51459"/>
                    <a:pt x="233614" y="52259"/>
                    <a:pt x="233614" y="53325"/>
                  </a:cubicBezTo>
                  <a:lnTo>
                    <a:pt x="233614" y="104607"/>
                  </a:lnTo>
                  <a:lnTo>
                    <a:pt x="373975" y="104607"/>
                  </a:lnTo>
                  <a:lnTo>
                    <a:pt x="373975" y="53325"/>
                  </a:lnTo>
                  <a:cubicBezTo>
                    <a:pt x="373975" y="52259"/>
                    <a:pt x="373174" y="51459"/>
                    <a:pt x="372106" y="51459"/>
                  </a:cubicBezTo>
                  <a:close/>
                  <a:moveTo>
                    <a:pt x="235394" y="0"/>
                  </a:moveTo>
                  <a:lnTo>
                    <a:pt x="372106" y="0"/>
                  </a:lnTo>
                  <a:cubicBezTo>
                    <a:pt x="401567" y="0"/>
                    <a:pt x="425509" y="23908"/>
                    <a:pt x="425509" y="53325"/>
                  </a:cubicBezTo>
                  <a:lnTo>
                    <a:pt x="425509" y="480551"/>
                  </a:lnTo>
                  <a:lnTo>
                    <a:pt x="181635" y="480551"/>
                  </a:lnTo>
                  <a:lnTo>
                    <a:pt x="181635" y="53325"/>
                  </a:lnTo>
                  <a:cubicBezTo>
                    <a:pt x="181635" y="23908"/>
                    <a:pt x="206022" y="0"/>
                    <a:pt x="2353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8353950" y="458641"/>
            <a:ext cx="3395901" cy="2751974"/>
            <a:chOff x="8353950" y="458641"/>
            <a:chExt cx="3395901" cy="2751974"/>
          </a:xfrm>
        </p:grpSpPr>
        <p:sp>
          <p:nvSpPr>
            <p:cNvPr id="8" name="矩形 2"/>
            <p:cNvSpPr/>
            <p:nvPr/>
          </p:nvSpPr>
          <p:spPr>
            <a:xfrm rot="900000">
              <a:off x="8353950" y="458641"/>
              <a:ext cx="3099390" cy="2751974"/>
            </a:xfrm>
            <a:custGeom>
              <a:avLst/>
              <a:gdLst>
                <a:gd name="connsiteX0" fmla="*/ 0 w 3205927"/>
                <a:gd name="connsiteY0" fmla="*/ 0 h 4375729"/>
                <a:gd name="connsiteX1" fmla="*/ 3205927 w 3205927"/>
                <a:gd name="connsiteY1" fmla="*/ 0 h 4375729"/>
                <a:gd name="connsiteX2" fmla="*/ 3205927 w 3205927"/>
                <a:gd name="connsiteY2" fmla="*/ 4375729 h 4375729"/>
                <a:gd name="connsiteX3" fmla="*/ 0 w 3205927"/>
                <a:gd name="connsiteY3" fmla="*/ 4375729 h 4375729"/>
                <a:gd name="connsiteX4" fmla="*/ 0 w 3205927"/>
                <a:gd name="connsiteY4" fmla="*/ 0 h 4375729"/>
                <a:gd name="connsiteX0-1" fmla="*/ 0 w 3205927"/>
                <a:gd name="connsiteY0-2" fmla="*/ 839222 h 5214951"/>
                <a:gd name="connsiteX1-3" fmla="*/ 3099390 w 3205927"/>
                <a:gd name="connsiteY1-4" fmla="*/ 0 h 5214951"/>
                <a:gd name="connsiteX2-5" fmla="*/ 3205927 w 3205927"/>
                <a:gd name="connsiteY2-6" fmla="*/ 5214951 h 5214951"/>
                <a:gd name="connsiteX3-7" fmla="*/ 0 w 3205927"/>
                <a:gd name="connsiteY3-8" fmla="*/ 5214951 h 5214951"/>
                <a:gd name="connsiteX4-9" fmla="*/ 0 w 3205927"/>
                <a:gd name="connsiteY4-10" fmla="*/ 839222 h 5214951"/>
                <a:gd name="connsiteX0-11" fmla="*/ 0 w 3099390"/>
                <a:gd name="connsiteY0-12" fmla="*/ 839222 h 5216449"/>
                <a:gd name="connsiteX1-13" fmla="*/ 3099390 w 3099390"/>
                <a:gd name="connsiteY1-14" fmla="*/ 0 h 5216449"/>
                <a:gd name="connsiteX2-15" fmla="*/ 2979525 w 3099390"/>
                <a:gd name="connsiteY2-16" fmla="*/ 5216449 h 5216449"/>
                <a:gd name="connsiteX3-17" fmla="*/ 0 w 3099390"/>
                <a:gd name="connsiteY3-18" fmla="*/ 5214951 h 5216449"/>
                <a:gd name="connsiteX4-19" fmla="*/ 0 w 3099390"/>
                <a:gd name="connsiteY4-20" fmla="*/ 839222 h 5216449"/>
                <a:gd name="connsiteX0-21" fmla="*/ 1675 w 3099390"/>
                <a:gd name="connsiteY0-22" fmla="*/ 1548660 h 5216449"/>
                <a:gd name="connsiteX1-23" fmla="*/ 3099390 w 3099390"/>
                <a:gd name="connsiteY1-24" fmla="*/ 0 h 5216449"/>
                <a:gd name="connsiteX2-25" fmla="*/ 2979525 w 3099390"/>
                <a:gd name="connsiteY2-26" fmla="*/ 5216449 h 5216449"/>
                <a:gd name="connsiteX3-27" fmla="*/ 0 w 3099390"/>
                <a:gd name="connsiteY3-28" fmla="*/ 5214951 h 5216449"/>
                <a:gd name="connsiteX4-29" fmla="*/ 1675 w 3099390"/>
                <a:gd name="connsiteY4-30" fmla="*/ 1548660 h 52164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99390" h="5216449">
                  <a:moveTo>
                    <a:pt x="1675" y="1548660"/>
                  </a:moveTo>
                  <a:lnTo>
                    <a:pt x="3099390" y="0"/>
                  </a:lnTo>
                  <a:lnTo>
                    <a:pt x="2979525" y="5216449"/>
                  </a:lnTo>
                  <a:lnTo>
                    <a:pt x="0" y="5214951"/>
                  </a:lnTo>
                  <a:cubicBezTo>
                    <a:pt x="558" y="3992854"/>
                    <a:pt x="1117" y="2770757"/>
                    <a:pt x="1675" y="154866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75000"/>
                    <a:alpha val="7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圆角矩形 1"/>
            <p:cNvSpPr/>
            <p:nvPr/>
          </p:nvSpPr>
          <p:spPr>
            <a:xfrm>
              <a:off x="8543924" y="601394"/>
              <a:ext cx="3205927" cy="627331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500" b="1" i="0" u="none" strike="noStrike" kern="0" cap="none" spc="6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客服岗位描述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10201" y="4168760"/>
            <a:ext cx="2277979" cy="268924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691702" y="1316425"/>
            <a:ext cx="3092834" cy="557213"/>
            <a:chOff x="6863966" y="3101608"/>
            <a:chExt cx="3092834" cy="557213"/>
          </a:xfrm>
        </p:grpSpPr>
        <p:sp>
          <p:nvSpPr>
            <p:cNvPr id="28" name="圆角矩形 10"/>
            <p:cNvSpPr/>
            <p:nvPr/>
          </p:nvSpPr>
          <p:spPr>
            <a:xfrm>
              <a:off x="6863966" y="3101608"/>
              <a:ext cx="3092834" cy="557213"/>
            </a:xfrm>
            <a:prstGeom prst="roundRect">
              <a:avLst>
                <a:gd name="adj" fmla="val 50000"/>
              </a:avLst>
            </a:prstGeom>
            <a:noFill/>
            <a:ln w="28575">
              <a:gradFill flip="none" rotWithShape="1">
                <a:gsLst>
                  <a:gs pos="0">
                    <a:srgbClr val="FF5799"/>
                  </a:gs>
                  <a:gs pos="100000">
                    <a:srgbClr val="8A3BFF"/>
                  </a:gs>
                </a:gsLst>
                <a:lin ang="8100000" scaled="0"/>
                <a:tileRect/>
              </a:gradFill>
            </a:ln>
            <a:effectLst>
              <a:outerShdw blurRad="5969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本墨悦亦" panose="02000000000000000000" pitchFamily="2" charset="-122"/>
                <a:ea typeface="本墨悦亦" panose="02000000000000000000" pitchFamily="2" charset="-122"/>
                <a:cs typeface="+mn-cs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024916" y="3176802"/>
              <a:ext cx="27709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defRPr sz="3200"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85000"/>
                          <a:lumOff val="15000"/>
                        </a:schemeClr>
                      </a:gs>
                    </a:gsLst>
                    <a:lin ang="5400000" scaled="1"/>
                  </a:gra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5799"/>
                      </a:gs>
                      <a:gs pos="100000">
                        <a:srgbClr val="8A3BFF"/>
                      </a:gs>
                    </a:gsLst>
                    <a:lin ang="8100000" scaled="0"/>
                  </a:gra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客服中心工作</a:t>
              </a:r>
            </a:p>
          </p:txBody>
        </p:sp>
      </p:grpSp>
      <p:sp>
        <p:nvSpPr>
          <p:cNvPr id="70" name="矩形 69"/>
          <p:cNvSpPr/>
          <p:nvPr/>
        </p:nvSpPr>
        <p:spPr>
          <a:xfrm rot="1800000">
            <a:off x="7021563" y="3045776"/>
            <a:ext cx="722490" cy="1484352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 rot="1800000">
            <a:off x="3852411" y="3229262"/>
            <a:ext cx="722490" cy="1484352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2" name="矩形 71"/>
          <p:cNvSpPr/>
          <p:nvPr/>
        </p:nvSpPr>
        <p:spPr>
          <a:xfrm rot="1800000">
            <a:off x="5931755" y="4052628"/>
            <a:ext cx="722490" cy="1484352"/>
          </a:xfrm>
          <a:prstGeom prst="rect">
            <a:avLst/>
          </a:prstGeom>
        </p:spPr>
        <p:txBody>
          <a:bodyPr wrap="none" lIns="0" tIns="0" rIns="0" bIns="0" anchor="ctr">
            <a:normAutofit/>
          </a:bodyPr>
          <a:lstStyle/>
          <a:p>
            <a:pPr algn="ctr" defTabSz="913765">
              <a:lnSpc>
                <a:spcPct val="150000"/>
              </a:lnSpc>
              <a:spcBef>
                <a:spcPct val="0"/>
              </a:spcBef>
            </a:pP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73" name="矩形 72"/>
          <p:cNvSpPr/>
          <p:nvPr/>
        </p:nvSpPr>
        <p:spPr>
          <a:xfrm rot="1800000">
            <a:off x="8343685" y="3863680"/>
            <a:ext cx="722490" cy="1484352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 rot="1800000">
            <a:off x="10286131" y="2760038"/>
            <a:ext cx="722490" cy="1484352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5" name="矩形 74"/>
          <p:cNvSpPr/>
          <p:nvPr/>
        </p:nvSpPr>
        <p:spPr>
          <a:xfrm rot="1800000">
            <a:off x="1775084" y="3639396"/>
            <a:ext cx="722490" cy="1484352"/>
          </a:xfrm>
          <a:prstGeom prst="rect">
            <a:avLst/>
          </a:prstGeom>
          <a:gradFill>
            <a:gsLst>
              <a:gs pos="0">
                <a:sysClr val="window" lastClr="FFFFFF">
                  <a:lumMod val="75000"/>
                  <a:alpha val="70000"/>
                </a:sysClr>
              </a:gs>
              <a:gs pos="100000">
                <a:sysClr val="window" lastClr="FFFFFF">
                  <a:alpha val="0"/>
                </a:sys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2994732" y="4156959"/>
            <a:ext cx="2578029" cy="784007"/>
            <a:chOff x="251866" y="1988839"/>
            <a:chExt cx="3288629" cy="784007"/>
          </a:xfrm>
        </p:grpSpPr>
        <p:sp>
          <p:nvSpPr>
            <p:cNvPr id="77" name="文本框 45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spcBef>
                  <a:spcPct val="0"/>
                </a:spcBef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接电话的姿势要准确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524848" y="3829882"/>
            <a:ext cx="2578029" cy="784007"/>
            <a:chOff x="251866" y="1988839"/>
            <a:chExt cx="3288629" cy="784007"/>
          </a:xfrm>
        </p:grpSpPr>
        <p:sp>
          <p:nvSpPr>
            <p:cNvPr id="80" name="文本框 48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251866" y="1988839"/>
              <a:ext cx="3288629" cy="559228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将常用号码制成表格</a:t>
              </a:r>
              <a:endPara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algn="ctr" defTabSz="913765">
                <a:lnSpc>
                  <a:spcPct val="150000"/>
                </a:lnSpc>
                <a:spcBef>
                  <a:spcPct val="0"/>
                </a:spcBef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贴于电话旁边 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096069" y="4674086"/>
            <a:ext cx="2578029" cy="784007"/>
            <a:chOff x="251866" y="1988839"/>
            <a:chExt cx="3288629" cy="784007"/>
          </a:xfrm>
        </p:grpSpPr>
        <p:sp>
          <p:nvSpPr>
            <p:cNvPr id="83" name="文本框 51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spcBef>
                  <a:spcPct val="0"/>
                </a:spcBef>
                <a:defRPr/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电话旁边准备好备忘录和笔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177047" y="4935768"/>
            <a:ext cx="2578029" cy="784007"/>
            <a:chOff x="251866" y="1988839"/>
            <a:chExt cx="3288629" cy="784007"/>
          </a:xfrm>
        </p:grpSpPr>
        <p:sp>
          <p:nvSpPr>
            <p:cNvPr id="86" name="文本框 54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251866" y="1988839"/>
              <a:ext cx="3288629" cy="306375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记下交谈中的所有信息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2053317" y="2461552"/>
            <a:ext cx="9460904" cy="2153627"/>
            <a:chOff x="1523928" y="2559103"/>
            <a:chExt cx="8197454" cy="1866022"/>
          </a:xfrm>
        </p:grpSpPr>
        <p:sp>
          <p:nvSpPr>
            <p:cNvPr id="92" name="矩形 91"/>
            <p:cNvSpPr>
              <a:spLocks noChangeAspect="1"/>
            </p:cNvSpPr>
            <p:nvPr/>
          </p:nvSpPr>
          <p:spPr bwMode="auto">
            <a:xfrm rot="20700000">
              <a:off x="1523928" y="3046177"/>
              <a:ext cx="2628936" cy="710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93" name="任意多边形: 形状 13"/>
            <p:cNvSpPr/>
            <p:nvPr/>
          </p:nvSpPr>
          <p:spPr bwMode="auto">
            <a:xfrm rot="20700000">
              <a:off x="1526758" y="3046134"/>
              <a:ext cx="2623924" cy="712995"/>
            </a:xfrm>
            <a:custGeom>
              <a:avLst/>
              <a:gdLst>
                <a:gd name="T0" fmla="*/ 765 w 886"/>
                <a:gd name="T1" fmla="*/ 0 h 241"/>
                <a:gd name="T2" fmla="*/ 699 w 886"/>
                <a:gd name="T3" fmla="*/ 19 h 241"/>
                <a:gd name="T4" fmla="*/ 697 w 886"/>
                <a:gd name="T5" fmla="*/ 21 h 241"/>
                <a:gd name="T6" fmla="*/ 443 w 886"/>
                <a:gd name="T7" fmla="*/ 94 h 241"/>
                <a:gd name="T8" fmla="*/ 189 w 886"/>
                <a:gd name="T9" fmla="*/ 21 h 241"/>
                <a:gd name="T10" fmla="*/ 187 w 886"/>
                <a:gd name="T11" fmla="*/ 20 h 241"/>
                <a:gd name="T12" fmla="*/ 121 w 886"/>
                <a:gd name="T13" fmla="*/ 0 h 241"/>
                <a:gd name="T14" fmla="*/ 0 w 886"/>
                <a:gd name="T15" fmla="*/ 120 h 241"/>
                <a:gd name="T16" fmla="*/ 0 w 886"/>
                <a:gd name="T17" fmla="*/ 120 h 241"/>
                <a:gd name="T18" fmla="*/ 121 w 886"/>
                <a:gd name="T19" fmla="*/ 241 h 241"/>
                <a:gd name="T20" fmla="*/ 187 w 886"/>
                <a:gd name="T21" fmla="*/ 221 h 241"/>
                <a:gd name="T22" fmla="*/ 189 w 886"/>
                <a:gd name="T23" fmla="*/ 220 h 241"/>
                <a:gd name="T24" fmla="*/ 443 w 886"/>
                <a:gd name="T25" fmla="*/ 146 h 241"/>
                <a:gd name="T26" fmla="*/ 697 w 886"/>
                <a:gd name="T27" fmla="*/ 220 h 241"/>
                <a:gd name="T28" fmla="*/ 699 w 886"/>
                <a:gd name="T29" fmla="*/ 221 h 241"/>
                <a:gd name="T30" fmla="*/ 765 w 886"/>
                <a:gd name="T31" fmla="*/ 241 h 241"/>
                <a:gd name="T32" fmla="*/ 886 w 886"/>
                <a:gd name="T33" fmla="*/ 120 h 241"/>
                <a:gd name="T34" fmla="*/ 765 w 886"/>
                <a:gd name="T3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86" h="241">
                  <a:moveTo>
                    <a:pt x="765" y="0"/>
                  </a:moveTo>
                  <a:cubicBezTo>
                    <a:pt x="741" y="0"/>
                    <a:pt x="718" y="7"/>
                    <a:pt x="699" y="19"/>
                  </a:cubicBezTo>
                  <a:cubicBezTo>
                    <a:pt x="699" y="20"/>
                    <a:pt x="698" y="20"/>
                    <a:pt x="697" y="21"/>
                  </a:cubicBezTo>
                  <a:cubicBezTo>
                    <a:pt x="624" y="67"/>
                    <a:pt x="537" y="94"/>
                    <a:pt x="443" y="94"/>
                  </a:cubicBezTo>
                  <a:cubicBezTo>
                    <a:pt x="349" y="94"/>
                    <a:pt x="262" y="67"/>
                    <a:pt x="189" y="21"/>
                  </a:cubicBezTo>
                  <a:cubicBezTo>
                    <a:pt x="188" y="20"/>
                    <a:pt x="188" y="20"/>
                    <a:pt x="187" y="20"/>
                  </a:cubicBezTo>
                  <a:cubicBezTo>
                    <a:pt x="168" y="7"/>
                    <a:pt x="145" y="0"/>
                    <a:pt x="121" y="0"/>
                  </a:cubicBezTo>
                  <a:cubicBezTo>
                    <a:pt x="54" y="0"/>
                    <a:pt x="0" y="54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45" y="241"/>
                    <a:pt x="168" y="233"/>
                    <a:pt x="187" y="221"/>
                  </a:cubicBezTo>
                  <a:cubicBezTo>
                    <a:pt x="187" y="220"/>
                    <a:pt x="188" y="220"/>
                    <a:pt x="189" y="220"/>
                  </a:cubicBezTo>
                  <a:cubicBezTo>
                    <a:pt x="262" y="173"/>
                    <a:pt x="349" y="146"/>
                    <a:pt x="443" y="146"/>
                  </a:cubicBezTo>
                  <a:cubicBezTo>
                    <a:pt x="537" y="146"/>
                    <a:pt x="624" y="173"/>
                    <a:pt x="697" y="220"/>
                  </a:cubicBezTo>
                  <a:cubicBezTo>
                    <a:pt x="698" y="220"/>
                    <a:pt x="698" y="220"/>
                    <a:pt x="699" y="221"/>
                  </a:cubicBezTo>
                  <a:cubicBezTo>
                    <a:pt x="718" y="233"/>
                    <a:pt x="741" y="241"/>
                    <a:pt x="765" y="241"/>
                  </a:cubicBezTo>
                  <a:cubicBezTo>
                    <a:pt x="832" y="241"/>
                    <a:pt x="886" y="187"/>
                    <a:pt x="886" y="120"/>
                  </a:cubicBezTo>
                  <a:cubicBezTo>
                    <a:pt x="886" y="54"/>
                    <a:pt x="832" y="0"/>
                    <a:pt x="765" y="0"/>
                  </a:cubicBezTo>
                  <a:close/>
                </a:path>
              </a:pathLst>
            </a:cu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94" name="椭圆 93"/>
            <p:cNvSpPr/>
            <p:nvPr/>
          </p:nvSpPr>
          <p:spPr bwMode="auto">
            <a:xfrm rot="20700000">
              <a:off x="1604566" y="3338354"/>
              <a:ext cx="624028" cy="624027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95" name="椭圆 94"/>
            <p:cNvSpPr/>
            <p:nvPr/>
          </p:nvSpPr>
          <p:spPr bwMode="auto">
            <a:xfrm rot="20700000">
              <a:off x="3449171" y="2844093"/>
              <a:ext cx="624028" cy="624027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grpSp>
          <p:nvGrpSpPr>
            <p:cNvPr id="96" name="组合 95"/>
            <p:cNvGrpSpPr>
              <a:grpSpLocks noChangeAspect="1"/>
            </p:cNvGrpSpPr>
            <p:nvPr/>
          </p:nvGrpSpPr>
          <p:grpSpPr bwMode="auto">
            <a:xfrm rot="1800000">
              <a:off x="3275357" y="3277325"/>
              <a:ext cx="2628936" cy="712995"/>
              <a:chOff x="638" y="1651"/>
              <a:chExt cx="2098" cy="569"/>
            </a:xfrm>
          </p:grpSpPr>
          <p:sp>
            <p:nvSpPr>
              <p:cNvPr id="122" name="矩形 121"/>
              <p:cNvSpPr>
                <a:spLocks noChangeAspect="1"/>
              </p:cNvSpPr>
              <p:nvPr/>
            </p:nvSpPr>
            <p:spPr bwMode="auto">
              <a:xfrm>
                <a:off x="638" y="1651"/>
                <a:ext cx="2098" cy="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23" name="任意多边形: 形状 18"/>
              <p:cNvSpPr/>
              <p:nvPr/>
            </p:nvSpPr>
            <p:spPr bwMode="auto">
              <a:xfrm>
                <a:off x="640" y="1651"/>
                <a:ext cx="2094" cy="569"/>
              </a:xfrm>
              <a:custGeom>
                <a:avLst/>
                <a:gdLst>
                  <a:gd name="T0" fmla="*/ 765 w 886"/>
                  <a:gd name="T1" fmla="*/ 0 h 241"/>
                  <a:gd name="T2" fmla="*/ 699 w 886"/>
                  <a:gd name="T3" fmla="*/ 19 h 241"/>
                  <a:gd name="T4" fmla="*/ 697 w 886"/>
                  <a:gd name="T5" fmla="*/ 21 h 241"/>
                  <a:gd name="T6" fmla="*/ 443 w 886"/>
                  <a:gd name="T7" fmla="*/ 94 h 241"/>
                  <a:gd name="T8" fmla="*/ 189 w 886"/>
                  <a:gd name="T9" fmla="*/ 21 h 241"/>
                  <a:gd name="T10" fmla="*/ 187 w 886"/>
                  <a:gd name="T11" fmla="*/ 20 h 241"/>
                  <a:gd name="T12" fmla="*/ 121 w 886"/>
                  <a:gd name="T13" fmla="*/ 0 h 241"/>
                  <a:gd name="T14" fmla="*/ 0 w 886"/>
                  <a:gd name="T15" fmla="*/ 120 h 241"/>
                  <a:gd name="T16" fmla="*/ 0 w 886"/>
                  <a:gd name="T17" fmla="*/ 120 h 241"/>
                  <a:gd name="T18" fmla="*/ 121 w 886"/>
                  <a:gd name="T19" fmla="*/ 241 h 241"/>
                  <a:gd name="T20" fmla="*/ 187 w 886"/>
                  <a:gd name="T21" fmla="*/ 221 h 241"/>
                  <a:gd name="T22" fmla="*/ 189 w 886"/>
                  <a:gd name="T23" fmla="*/ 220 h 241"/>
                  <a:gd name="T24" fmla="*/ 443 w 886"/>
                  <a:gd name="T25" fmla="*/ 146 h 241"/>
                  <a:gd name="T26" fmla="*/ 697 w 886"/>
                  <a:gd name="T27" fmla="*/ 220 h 241"/>
                  <a:gd name="T28" fmla="*/ 699 w 886"/>
                  <a:gd name="T29" fmla="*/ 221 h 241"/>
                  <a:gd name="T30" fmla="*/ 765 w 886"/>
                  <a:gd name="T31" fmla="*/ 241 h 241"/>
                  <a:gd name="T32" fmla="*/ 886 w 886"/>
                  <a:gd name="T33" fmla="*/ 120 h 241"/>
                  <a:gd name="T34" fmla="*/ 765 w 886"/>
                  <a:gd name="T3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6" h="241">
                    <a:moveTo>
                      <a:pt x="765" y="0"/>
                    </a:moveTo>
                    <a:cubicBezTo>
                      <a:pt x="741" y="0"/>
                      <a:pt x="718" y="7"/>
                      <a:pt x="699" y="19"/>
                    </a:cubicBezTo>
                    <a:cubicBezTo>
                      <a:pt x="699" y="20"/>
                      <a:pt x="698" y="20"/>
                      <a:pt x="697" y="21"/>
                    </a:cubicBezTo>
                    <a:cubicBezTo>
                      <a:pt x="624" y="67"/>
                      <a:pt x="537" y="94"/>
                      <a:pt x="443" y="94"/>
                    </a:cubicBezTo>
                    <a:cubicBezTo>
                      <a:pt x="349" y="94"/>
                      <a:pt x="262" y="67"/>
                      <a:pt x="189" y="21"/>
                    </a:cubicBezTo>
                    <a:cubicBezTo>
                      <a:pt x="188" y="20"/>
                      <a:pt x="188" y="20"/>
                      <a:pt x="187" y="20"/>
                    </a:cubicBezTo>
                    <a:cubicBezTo>
                      <a:pt x="168" y="7"/>
                      <a:pt x="145" y="0"/>
                      <a:pt x="121" y="0"/>
                    </a:cubicBezTo>
                    <a:cubicBezTo>
                      <a:pt x="54" y="0"/>
                      <a:pt x="0" y="54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45" y="241"/>
                      <a:pt x="168" y="233"/>
                      <a:pt x="187" y="221"/>
                    </a:cubicBezTo>
                    <a:cubicBezTo>
                      <a:pt x="187" y="220"/>
                      <a:pt x="188" y="220"/>
                      <a:pt x="189" y="220"/>
                    </a:cubicBezTo>
                    <a:cubicBezTo>
                      <a:pt x="262" y="173"/>
                      <a:pt x="349" y="146"/>
                      <a:pt x="443" y="146"/>
                    </a:cubicBezTo>
                    <a:cubicBezTo>
                      <a:pt x="537" y="146"/>
                      <a:pt x="624" y="173"/>
                      <a:pt x="697" y="220"/>
                    </a:cubicBezTo>
                    <a:cubicBezTo>
                      <a:pt x="698" y="220"/>
                      <a:pt x="698" y="220"/>
                      <a:pt x="699" y="221"/>
                    </a:cubicBezTo>
                    <a:cubicBezTo>
                      <a:pt x="718" y="233"/>
                      <a:pt x="741" y="241"/>
                      <a:pt x="765" y="241"/>
                    </a:cubicBezTo>
                    <a:cubicBezTo>
                      <a:pt x="832" y="241"/>
                      <a:pt x="886" y="187"/>
                      <a:pt x="886" y="120"/>
                    </a:cubicBezTo>
                    <a:cubicBezTo>
                      <a:pt x="886" y="54"/>
                      <a:pt x="832" y="0"/>
                      <a:pt x="765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7C80"/>
                  </a:gs>
                  <a:gs pos="5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24" name="椭圆 123"/>
              <p:cNvSpPr/>
              <p:nvPr/>
            </p:nvSpPr>
            <p:spPr bwMode="auto">
              <a:xfrm>
                <a:off x="676" y="1687"/>
                <a:ext cx="498" cy="498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25" name="椭圆 124"/>
              <p:cNvSpPr/>
              <p:nvPr/>
            </p:nvSpPr>
            <p:spPr bwMode="auto">
              <a:xfrm>
                <a:off x="2200" y="1687"/>
                <a:ext cx="498" cy="498"/>
              </a:xfrm>
              <a:prstGeom prst="ellipse">
                <a:avLst/>
              </a:prstGeom>
              <a:solidFill>
                <a:srgbClr val="0C0C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sp>
          <p:nvSpPr>
            <p:cNvPr id="97" name="矩形 96"/>
            <p:cNvSpPr>
              <a:spLocks noChangeAspect="1"/>
            </p:cNvSpPr>
            <p:nvPr/>
          </p:nvSpPr>
          <p:spPr bwMode="auto">
            <a:xfrm rot="18900000">
              <a:off x="4863253" y="3266594"/>
              <a:ext cx="2086357" cy="71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98" name="任意多边形: 形状 23"/>
            <p:cNvSpPr/>
            <p:nvPr/>
          </p:nvSpPr>
          <p:spPr bwMode="auto">
            <a:xfrm rot="18900000">
              <a:off x="4863253" y="3269100"/>
              <a:ext cx="2086357" cy="714250"/>
            </a:xfrm>
            <a:custGeom>
              <a:avLst/>
              <a:gdLst>
                <a:gd name="T0" fmla="*/ 585 w 705"/>
                <a:gd name="T1" fmla="*/ 0 h 241"/>
                <a:gd name="T2" fmla="*/ 500 w 705"/>
                <a:gd name="T3" fmla="*/ 35 h 241"/>
                <a:gd name="T4" fmla="*/ 494 w 705"/>
                <a:gd name="T5" fmla="*/ 41 h 241"/>
                <a:gd name="T6" fmla="*/ 352 w 705"/>
                <a:gd name="T7" fmla="*/ 101 h 241"/>
                <a:gd name="T8" fmla="*/ 211 w 705"/>
                <a:gd name="T9" fmla="*/ 41 h 241"/>
                <a:gd name="T10" fmla="*/ 205 w 705"/>
                <a:gd name="T11" fmla="*/ 35 h 241"/>
                <a:gd name="T12" fmla="*/ 120 w 705"/>
                <a:gd name="T13" fmla="*/ 0 h 241"/>
                <a:gd name="T14" fmla="*/ 0 w 705"/>
                <a:gd name="T15" fmla="*/ 120 h 241"/>
                <a:gd name="T16" fmla="*/ 120 w 705"/>
                <a:gd name="T17" fmla="*/ 241 h 241"/>
                <a:gd name="T18" fmla="*/ 205 w 705"/>
                <a:gd name="T19" fmla="*/ 206 h 241"/>
                <a:gd name="T20" fmla="*/ 211 w 705"/>
                <a:gd name="T21" fmla="*/ 199 h 241"/>
                <a:gd name="T22" fmla="*/ 352 w 705"/>
                <a:gd name="T23" fmla="*/ 140 h 241"/>
                <a:gd name="T24" fmla="*/ 494 w 705"/>
                <a:gd name="T25" fmla="*/ 199 h 241"/>
                <a:gd name="T26" fmla="*/ 500 w 705"/>
                <a:gd name="T27" fmla="*/ 206 h 241"/>
                <a:gd name="T28" fmla="*/ 585 w 705"/>
                <a:gd name="T29" fmla="*/ 241 h 241"/>
                <a:gd name="T30" fmla="*/ 705 w 705"/>
                <a:gd name="T31" fmla="*/ 120 h 241"/>
                <a:gd name="T32" fmla="*/ 585 w 705"/>
                <a:gd name="T3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5" h="241">
                  <a:moveTo>
                    <a:pt x="585" y="0"/>
                  </a:moveTo>
                  <a:cubicBezTo>
                    <a:pt x="552" y="0"/>
                    <a:pt x="522" y="13"/>
                    <a:pt x="500" y="35"/>
                  </a:cubicBezTo>
                  <a:cubicBezTo>
                    <a:pt x="498" y="37"/>
                    <a:pt x="496" y="39"/>
                    <a:pt x="494" y="41"/>
                  </a:cubicBezTo>
                  <a:cubicBezTo>
                    <a:pt x="458" y="78"/>
                    <a:pt x="408" y="101"/>
                    <a:pt x="352" y="101"/>
                  </a:cubicBezTo>
                  <a:cubicBezTo>
                    <a:pt x="297" y="101"/>
                    <a:pt x="247" y="78"/>
                    <a:pt x="211" y="41"/>
                  </a:cubicBezTo>
                  <a:cubicBezTo>
                    <a:pt x="209" y="39"/>
                    <a:pt x="207" y="37"/>
                    <a:pt x="205" y="35"/>
                  </a:cubicBezTo>
                  <a:cubicBezTo>
                    <a:pt x="183" y="13"/>
                    <a:pt x="153" y="0"/>
                    <a:pt x="120" y="0"/>
                  </a:cubicBezTo>
                  <a:cubicBezTo>
                    <a:pt x="53" y="0"/>
                    <a:pt x="0" y="54"/>
                    <a:pt x="0" y="120"/>
                  </a:cubicBezTo>
                  <a:cubicBezTo>
                    <a:pt x="0" y="187"/>
                    <a:pt x="53" y="241"/>
                    <a:pt x="120" y="241"/>
                  </a:cubicBezTo>
                  <a:cubicBezTo>
                    <a:pt x="153" y="241"/>
                    <a:pt x="183" y="227"/>
                    <a:pt x="205" y="206"/>
                  </a:cubicBezTo>
                  <a:cubicBezTo>
                    <a:pt x="207" y="204"/>
                    <a:pt x="209" y="201"/>
                    <a:pt x="211" y="199"/>
                  </a:cubicBezTo>
                  <a:cubicBezTo>
                    <a:pt x="247" y="163"/>
                    <a:pt x="297" y="140"/>
                    <a:pt x="352" y="140"/>
                  </a:cubicBezTo>
                  <a:cubicBezTo>
                    <a:pt x="408" y="140"/>
                    <a:pt x="458" y="163"/>
                    <a:pt x="494" y="199"/>
                  </a:cubicBezTo>
                  <a:cubicBezTo>
                    <a:pt x="496" y="201"/>
                    <a:pt x="498" y="204"/>
                    <a:pt x="500" y="206"/>
                  </a:cubicBezTo>
                  <a:cubicBezTo>
                    <a:pt x="522" y="227"/>
                    <a:pt x="552" y="241"/>
                    <a:pt x="585" y="241"/>
                  </a:cubicBezTo>
                  <a:cubicBezTo>
                    <a:pt x="651" y="241"/>
                    <a:pt x="705" y="187"/>
                    <a:pt x="705" y="120"/>
                  </a:cubicBezTo>
                  <a:cubicBezTo>
                    <a:pt x="705" y="54"/>
                    <a:pt x="651" y="0"/>
                    <a:pt x="585" y="0"/>
                  </a:cubicBezTo>
                  <a:close/>
                </a:path>
              </a:pathLst>
            </a:cu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99" name="椭圆 98"/>
            <p:cNvSpPr/>
            <p:nvPr/>
          </p:nvSpPr>
          <p:spPr bwMode="auto">
            <a:xfrm rot="18900000">
              <a:off x="5108785" y="3801096"/>
              <a:ext cx="621521" cy="624029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0" name="椭圆 99"/>
            <p:cNvSpPr/>
            <p:nvPr/>
          </p:nvSpPr>
          <p:spPr bwMode="auto">
            <a:xfrm rot="18900000">
              <a:off x="6079348" y="2828654"/>
              <a:ext cx="625281" cy="624029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1" name="矩形 100"/>
            <p:cNvSpPr>
              <a:spLocks noChangeAspect="1"/>
            </p:cNvSpPr>
            <p:nvPr/>
          </p:nvSpPr>
          <p:spPr bwMode="auto">
            <a:xfrm rot="19800000">
              <a:off x="7092446" y="2991663"/>
              <a:ext cx="2628936" cy="710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2" name="任意多边形: 形状 28"/>
            <p:cNvSpPr/>
            <p:nvPr/>
          </p:nvSpPr>
          <p:spPr bwMode="auto">
            <a:xfrm rot="19800000">
              <a:off x="7095579" y="2991495"/>
              <a:ext cx="2623924" cy="712995"/>
            </a:xfrm>
            <a:custGeom>
              <a:avLst/>
              <a:gdLst>
                <a:gd name="T0" fmla="*/ 765 w 886"/>
                <a:gd name="T1" fmla="*/ 0 h 241"/>
                <a:gd name="T2" fmla="*/ 699 w 886"/>
                <a:gd name="T3" fmla="*/ 19 h 241"/>
                <a:gd name="T4" fmla="*/ 697 w 886"/>
                <a:gd name="T5" fmla="*/ 21 h 241"/>
                <a:gd name="T6" fmla="*/ 443 w 886"/>
                <a:gd name="T7" fmla="*/ 94 h 241"/>
                <a:gd name="T8" fmla="*/ 189 w 886"/>
                <a:gd name="T9" fmla="*/ 21 h 241"/>
                <a:gd name="T10" fmla="*/ 187 w 886"/>
                <a:gd name="T11" fmla="*/ 20 h 241"/>
                <a:gd name="T12" fmla="*/ 121 w 886"/>
                <a:gd name="T13" fmla="*/ 0 h 241"/>
                <a:gd name="T14" fmla="*/ 0 w 886"/>
                <a:gd name="T15" fmla="*/ 120 h 241"/>
                <a:gd name="T16" fmla="*/ 0 w 886"/>
                <a:gd name="T17" fmla="*/ 120 h 241"/>
                <a:gd name="T18" fmla="*/ 121 w 886"/>
                <a:gd name="T19" fmla="*/ 241 h 241"/>
                <a:gd name="T20" fmla="*/ 187 w 886"/>
                <a:gd name="T21" fmla="*/ 221 h 241"/>
                <a:gd name="T22" fmla="*/ 189 w 886"/>
                <a:gd name="T23" fmla="*/ 220 h 241"/>
                <a:gd name="T24" fmla="*/ 443 w 886"/>
                <a:gd name="T25" fmla="*/ 146 h 241"/>
                <a:gd name="T26" fmla="*/ 697 w 886"/>
                <a:gd name="T27" fmla="*/ 220 h 241"/>
                <a:gd name="T28" fmla="*/ 699 w 886"/>
                <a:gd name="T29" fmla="*/ 221 h 241"/>
                <a:gd name="T30" fmla="*/ 765 w 886"/>
                <a:gd name="T31" fmla="*/ 241 h 241"/>
                <a:gd name="T32" fmla="*/ 886 w 886"/>
                <a:gd name="T33" fmla="*/ 120 h 241"/>
                <a:gd name="T34" fmla="*/ 765 w 886"/>
                <a:gd name="T3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86" h="241">
                  <a:moveTo>
                    <a:pt x="765" y="0"/>
                  </a:moveTo>
                  <a:cubicBezTo>
                    <a:pt x="741" y="0"/>
                    <a:pt x="718" y="7"/>
                    <a:pt x="699" y="19"/>
                  </a:cubicBezTo>
                  <a:cubicBezTo>
                    <a:pt x="699" y="20"/>
                    <a:pt x="698" y="20"/>
                    <a:pt x="697" y="21"/>
                  </a:cubicBezTo>
                  <a:cubicBezTo>
                    <a:pt x="624" y="67"/>
                    <a:pt x="537" y="94"/>
                    <a:pt x="443" y="94"/>
                  </a:cubicBezTo>
                  <a:cubicBezTo>
                    <a:pt x="349" y="94"/>
                    <a:pt x="262" y="67"/>
                    <a:pt x="189" y="21"/>
                  </a:cubicBezTo>
                  <a:cubicBezTo>
                    <a:pt x="188" y="20"/>
                    <a:pt x="188" y="20"/>
                    <a:pt x="187" y="20"/>
                  </a:cubicBezTo>
                  <a:cubicBezTo>
                    <a:pt x="168" y="7"/>
                    <a:pt x="145" y="0"/>
                    <a:pt x="121" y="0"/>
                  </a:cubicBezTo>
                  <a:cubicBezTo>
                    <a:pt x="54" y="0"/>
                    <a:pt x="0" y="54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45" y="241"/>
                    <a:pt x="168" y="233"/>
                    <a:pt x="187" y="221"/>
                  </a:cubicBezTo>
                  <a:cubicBezTo>
                    <a:pt x="187" y="220"/>
                    <a:pt x="188" y="220"/>
                    <a:pt x="189" y="220"/>
                  </a:cubicBezTo>
                  <a:cubicBezTo>
                    <a:pt x="262" y="173"/>
                    <a:pt x="349" y="146"/>
                    <a:pt x="443" y="146"/>
                  </a:cubicBezTo>
                  <a:cubicBezTo>
                    <a:pt x="537" y="146"/>
                    <a:pt x="624" y="173"/>
                    <a:pt x="697" y="220"/>
                  </a:cubicBezTo>
                  <a:cubicBezTo>
                    <a:pt x="698" y="220"/>
                    <a:pt x="698" y="220"/>
                    <a:pt x="699" y="221"/>
                  </a:cubicBezTo>
                  <a:cubicBezTo>
                    <a:pt x="718" y="233"/>
                    <a:pt x="741" y="241"/>
                    <a:pt x="765" y="241"/>
                  </a:cubicBezTo>
                  <a:cubicBezTo>
                    <a:pt x="832" y="241"/>
                    <a:pt x="886" y="187"/>
                    <a:pt x="886" y="120"/>
                  </a:cubicBezTo>
                  <a:cubicBezTo>
                    <a:pt x="886" y="54"/>
                    <a:pt x="832" y="0"/>
                    <a:pt x="765" y="0"/>
                  </a:cubicBezTo>
                  <a:close/>
                </a:path>
              </a:pathLst>
            </a:custGeom>
            <a:gradFill>
              <a:gsLst>
                <a:gs pos="100000">
                  <a:srgbClr val="FF7C80"/>
                </a:gs>
                <a:gs pos="50000">
                  <a:srgbClr val="9966FF">
                    <a:alpha val="80000"/>
                  </a:srgbClr>
                </a:gs>
                <a:gs pos="0">
                  <a:srgbClr val="66CCFF"/>
                </a:gs>
              </a:gsLst>
              <a:lin ang="27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3" name="椭圆 102"/>
            <p:cNvSpPr/>
            <p:nvPr/>
          </p:nvSpPr>
          <p:spPr bwMode="auto">
            <a:xfrm rot="19800000">
              <a:off x="7268926" y="3513940"/>
              <a:ext cx="624028" cy="624027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04" name="椭圆 103"/>
            <p:cNvSpPr/>
            <p:nvPr/>
          </p:nvSpPr>
          <p:spPr bwMode="auto">
            <a:xfrm rot="19800000">
              <a:off x="8922754" y="2559103"/>
              <a:ext cx="624028" cy="624027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grpSp>
          <p:nvGrpSpPr>
            <p:cNvPr id="105" name="组合 104"/>
            <p:cNvGrpSpPr>
              <a:grpSpLocks noChangeAspect="1"/>
            </p:cNvGrpSpPr>
            <p:nvPr/>
          </p:nvGrpSpPr>
          <p:grpSpPr bwMode="auto">
            <a:xfrm rot="1800000">
              <a:off x="5942474" y="3123447"/>
              <a:ext cx="2086357" cy="719262"/>
              <a:chOff x="121" y="930"/>
              <a:chExt cx="1665" cy="574"/>
            </a:xfrm>
          </p:grpSpPr>
          <p:sp>
            <p:nvSpPr>
              <p:cNvPr id="118" name="矩形 117"/>
              <p:cNvSpPr>
                <a:spLocks noChangeAspect="1"/>
              </p:cNvSpPr>
              <p:nvPr/>
            </p:nvSpPr>
            <p:spPr bwMode="auto">
              <a:xfrm>
                <a:off x="121" y="930"/>
                <a:ext cx="1665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19" name="任意多边形: 形状 33"/>
              <p:cNvSpPr/>
              <p:nvPr/>
            </p:nvSpPr>
            <p:spPr bwMode="auto">
              <a:xfrm>
                <a:off x="121" y="932"/>
                <a:ext cx="1665" cy="570"/>
              </a:xfrm>
              <a:custGeom>
                <a:avLst/>
                <a:gdLst>
                  <a:gd name="T0" fmla="*/ 585 w 705"/>
                  <a:gd name="T1" fmla="*/ 0 h 241"/>
                  <a:gd name="T2" fmla="*/ 500 w 705"/>
                  <a:gd name="T3" fmla="*/ 35 h 241"/>
                  <a:gd name="T4" fmla="*/ 494 w 705"/>
                  <a:gd name="T5" fmla="*/ 41 h 241"/>
                  <a:gd name="T6" fmla="*/ 352 w 705"/>
                  <a:gd name="T7" fmla="*/ 101 h 241"/>
                  <a:gd name="T8" fmla="*/ 211 w 705"/>
                  <a:gd name="T9" fmla="*/ 41 h 241"/>
                  <a:gd name="T10" fmla="*/ 205 w 705"/>
                  <a:gd name="T11" fmla="*/ 35 h 241"/>
                  <a:gd name="T12" fmla="*/ 120 w 705"/>
                  <a:gd name="T13" fmla="*/ 0 h 241"/>
                  <a:gd name="T14" fmla="*/ 0 w 705"/>
                  <a:gd name="T15" fmla="*/ 120 h 241"/>
                  <a:gd name="T16" fmla="*/ 120 w 705"/>
                  <a:gd name="T17" fmla="*/ 241 h 241"/>
                  <a:gd name="T18" fmla="*/ 205 w 705"/>
                  <a:gd name="T19" fmla="*/ 206 h 241"/>
                  <a:gd name="T20" fmla="*/ 211 w 705"/>
                  <a:gd name="T21" fmla="*/ 199 h 241"/>
                  <a:gd name="T22" fmla="*/ 352 w 705"/>
                  <a:gd name="T23" fmla="*/ 140 h 241"/>
                  <a:gd name="T24" fmla="*/ 494 w 705"/>
                  <a:gd name="T25" fmla="*/ 199 h 241"/>
                  <a:gd name="T26" fmla="*/ 500 w 705"/>
                  <a:gd name="T27" fmla="*/ 206 h 241"/>
                  <a:gd name="T28" fmla="*/ 585 w 705"/>
                  <a:gd name="T29" fmla="*/ 241 h 241"/>
                  <a:gd name="T30" fmla="*/ 705 w 705"/>
                  <a:gd name="T31" fmla="*/ 120 h 241"/>
                  <a:gd name="T32" fmla="*/ 585 w 705"/>
                  <a:gd name="T3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5" h="241">
                    <a:moveTo>
                      <a:pt x="585" y="0"/>
                    </a:moveTo>
                    <a:cubicBezTo>
                      <a:pt x="552" y="0"/>
                      <a:pt x="522" y="13"/>
                      <a:pt x="500" y="35"/>
                    </a:cubicBezTo>
                    <a:cubicBezTo>
                      <a:pt x="498" y="37"/>
                      <a:pt x="496" y="39"/>
                      <a:pt x="494" y="41"/>
                    </a:cubicBezTo>
                    <a:cubicBezTo>
                      <a:pt x="458" y="78"/>
                      <a:pt x="408" y="101"/>
                      <a:pt x="352" y="101"/>
                    </a:cubicBezTo>
                    <a:cubicBezTo>
                      <a:pt x="297" y="101"/>
                      <a:pt x="247" y="78"/>
                      <a:pt x="211" y="41"/>
                    </a:cubicBezTo>
                    <a:cubicBezTo>
                      <a:pt x="209" y="39"/>
                      <a:pt x="207" y="37"/>
                      <a:pt x="205" y="35"/>
                    </a:cubicBezTo>
                    <a:cubicBezTo>
                      <a:pt x="183" y="13"/>
                      <a:pt x="153" y="0"/>
                      <a:pt x="120" y="0"/>
                    </a:cubicBezTo>
                    <a:cubicBezTo>
                      <a:pt x="53" y="0"/>
                      <a:pt x="0" y="54"/>
                      <a:pt x="0" y="120"/>
                    </a:cubicBezTo>
                    <a:cubicBezTo>
                      <a:pt x="0" y="187"/>
                      <a:pt x="53" y="241"/>
                      <a:pt x="120" y="241"/>
                    </a:cubicBezTo>
                    <a:cubicBezTo>
                      <a:pt x="153" y="241"/>
                      <a:pt x="183" y="227"/>
                      <a:pt x="205" y="206"/>
                    </a:cubicBezTo>
                    <a:cubicBezTo>
                      <a:pt x="207" y="204"/>
                      <a:pt x="209" y="201"/>
                      <a:pt x="211" y="199"/>
                    </a:cubicBezTo>
                    <a:cubicBezTo>
                      <a:pt x="247" y="163"/>
                      <a:pt x="297" y="140"/>
                      <a:pt x="352" y="140"/>
                    </a:cubicBezTo>
                    <a:cubicBezTo>
                      <a:pt x="408" y="140"/>
                      <a:pt x="458" y="163"/>
                      <a:pt x="494" y="199"/>
                    </a:cubicBezTo>
                    <a:cubicBezTo>
                      <a:pt x="496" y="201"/>
                      <a:pt x="498" y="204"/>
                      <a:pt x="500" y="206"/>
                    </a:cubicBezTo>
                    <a:cubicBezTo>
                      <a:pt x="522" y="227"/>
                      <a:pt x="552" y="241"/>
                      <a:pt x="585" y="241"/>
                    </a:cubicBezTo>
                    <a:cubicBezTo>
                      <a:pt x="651" y="241"/>
                      <a:pt x="705" y="187"/>
                      <a:pt x="705" y="120"/>
                    </a:cubicBezTo>
                    <a:cubicBezTo>
                      <a:pt x="705" y="54"/>
                      <a:pt x="651" y="0"/>
                      <a:pt x="585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F7C80"/>
                  </a:gs>
                  <a:gs pos="50000">
                    <a:srgbClr val="9966FF">
                      <a:alpha val="80000"/>
                    </a:srgbClr>
                  </a:gs>
                  <a:gs pos="0">
                    <a:srgbClr val="66CCFF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20" name="椭圆 119"/>
              <p:cNvSpPr/>
              <p:nvPr/>
            </p:nvSpPr>
            <p:spPr bwMode="auto">
              <a:xfrm>
                <a:off x="156" y="968"/>
                <a:ext cx="496" cy="498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  <p:sp>
            <p:nvSpPr>
              <p:cNvPr id="121" name="椭圆 120"/>
              <p:cNvSpPr/>
              <p:nvPr/>
            </p:nvSpPr>
            <p:spPr bwMode="auto">
              <a:xfrm>
                <a:off x="1252" y="968"/>
                <a:ext cx="499" cy="498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</a:endParaRPr>
              </a:p>
            </p:txBody>
          </p:sp>
        </p:grpSp>
        <p:sp>
          <p:nvSpPr>
            <p:cNvPr id="106" name="椭圆 105"/>
            <p:cNvSpPr/>
            <p:nvPr/>
          </p:nvSpPr>
          <p:spPr>
            <a:xfrm rot="1800000">
              <a:off x="1676878" y="3407556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 rot="1800000">
              <a:off x="3515234" y="2913294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 rot="1800000">
              <a:off x="5172913" y="3865158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 rot="1800000">
              <a:off x="6153932" y="2893934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 rot="1800000">
              <a:off x="7333788" y="3587239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 rot="1800000">
              <a:off x="8991217" y="2628304"/>
              <a:ext cx="485624" cy="485623"/>
            </a:xfrm>
            <a:prstGeom prst="ellipse">
              <a:avLst/>
            </a:prstGeom>
            <a:gradFill>
              <a:gsLst>
                <a:gs pos="100000">
                  <a:srgbClr val="FF5050"/>
                </a:gs>
                <a:gs pos="0">
                  <a:srgbClr val="FF9999"/>
                </a:gs>
              </a:gsLst>
              <a:lin ang="54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2" name="Freeform: Shape 16"/>
            <p:cNvSpPr/>
            <p:nvPr/>
          </p:nvSpPr>
          <p:spPr bwMode="auto">
            <a:xfrm>
              <a:off x="1791407" y="3508890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3" name="Freeform: Shape 16"/>
            <p:cNvSpPr/>
            <p:nvPr/>
          </p:nvSpPr>
          <p:spPr bwMode="auto">
            <a:xfrm>
              <a:off x="3626378" y="3020537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4" name="Freeform: Shape 16"/>
            <p:cNvSpPr/>
            <p:nvPr/>
          </p:nvSpPr>
          <p:spPr bwMode="auto">
            <a:xfrm>
              <a:off x="5291856" y="3982055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5" name="Freeform: Shape 16"/>
            <p:cNvSpPr/>
            <p:nvPr/>
          </p:nvSpPr>
          <p:spPr bwMode="auto">
            <a:xfrm>
              <a:off x="6274120" y="2987020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6" name="Freeform: Shape 16"/>
            <p:cNvSpPr/>
            <p:nvPr/>
          </p:nvSpPr>
          <p:spPr bwMode="auto">
            <a:xfrm>
              <a:off x="7449019" y="3685564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17" name="Freeform: Shape 16"/>
            <p:cNvSpPr/>
            <p:nvPr/>
          </p:nvSpPr>
          <p:spPr bwMode="auto">
            <a:xfrm>
              <a:off x="9110182" y="2747268"/>
              <a:ext cx="247693" cy="2476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599" y="4151"/>
                    <a:pt x="21599" y="9322"/>
                  </a:cubicBezTo>
                  <a:cubicBezTo>
                    <a:pt x="21599" y="9357"/>
                    <a:pt x="21599" y="9392"/>
                    <a:pt x="21599" y="9428"/>
                  </a:cubicBezTo>
                  <a:cubicBezTo>
                    <a:pt x="21599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599"/>
                    <a:pt x="9322" y="21599"/>
                  </a:cubicBezTo>
                  <a:cubicBezTo>
                    <a:pt x="4151" y="21599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7711513" y="4525364"/>
            <a:ext cx="2578029" cy="829302"/>
            <a:chOff x="251866" y="1988839"/>
            <a:chExt cx="3288629" cy="829302"/>
          </a:xfrm>
        </p:grpSpPr>
        <p:sp>
          <p:nvSpPr>
            <p:cNvPr id="127" name="文本框 48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251866" y="1988839"/>
              <a:ext cx="3288629" cy="829302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传达日期、时间一定</a:t>
              </a:r>
              <a:endPara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algn="ctr" defTabSz="913765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要再次确认</a:t>
              </a: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9714354" y="3474328"/>
            <a:ext cx="2578029" cy="784007"/>
            <a:chOff x="251866" y="1988839"/>
            <a:chExt cx="3288629" cy="784007"/>
          </a:xfrm>
        </p:grpSpPr>
        <p:sp>
          <p:nvSpPr>
            <p:cNvPr id="130" name="文本框 48"/>
            <p:cNvSpPr txBox="1"/>
            <p:nvPr/>
          </p:nvSpPr>
          <p:spPr>
            <a:xfrm>
              <a:off x="251866" y="2295215"/>
              <a:ext cx="3288629" cy="477631"/>
            </a:xfrm>
            <a:prstGeom prst="rect">
              <a:avLst/>
            </a:prstGeom>
            <a:noFill/>
          </p:spPr>
          <p:txBody>
            <a:bodyPr wrap="square" lIns="0" tIns="0" rIns="0" bIns="0" anchor="ctr">
              <a:normAutofit/>
            </a:bodyPr>
            <a:lstStyle/>
            <a:p>
              <a:pPr algn="ctr" defTabSz="913765">
                <a:lnSpc>
                  <a:spcPct val="120000"/>
                </a:lnSpc>
                <a:spcBef>
                  <a:spcPct val="0"/>
                </a:spcBef>
                <a:defRPr/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251866" y="1988839"/>
              <a:ext cx="3288629" cy="748039"/>
            </a:xfrm>
            <a:prstGeom prst="rect">
              <a:avLst/>
            </a:prstGeom>
          </p:spPr>
          <p:txBody>
            <a:bodyPr wrap="none" lIns="0" tIns="0" rIns="0" bIns="0" anchor="ctr">
              <a:normAutofit/>
            </a:bodyPr>
            <a:lstStyle/>
            <a:p>
              <a:pPr algn="ctr" defTabSz="913765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如果对方不在请留下</a:t>
              </a:r>
              <a:endPara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charset="-122"/>
              </a:endParaRPr>
            </a:p>
            <a:p>
              <a:pPr algn="ctr" defTabSz="913765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微软雅黑" panose="020B0503020204020204" charset="-122"/>
                </a:rPr>
                <a:t>易于理解的信息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电话客服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git - Multi 1">
    <a:dk1>
      <a:srgbClr val="000000"/>
    </a:dk1>
    <a:lt1>
      <a:srgbClr val="FFFFFF"/>
    </a:lt1>
    <a:dk2>
      <a:srgbClr val="6491C8"/>
    </a:dk2>
    <a:lt2>
      <a:srgbClr val="7D8287"/>
    </a:lt2>
    <a:accent1>
      <a:srgbClr val="14B4EB"/>
    </a:accent1>
    <a:accent2>
      <a:srgbClr val="3CBEB4"/>
    </a:accent2>
    <a:accent3>
      <a:srgbClr val="96C83C"/>
    </a:accent3>
    <a:accent4>
      <a:srgbClr val="FFAF28"/>
    </a:accent4>
    <a:accent5>
      <a:srgbClr val="FA4655"/>
    </a:accent5>
    <a:accent6>
      <a:srgbClr val="A596D2"/>
    </a:accent6>
    <a:hlink>
      <a:srgbClr val="0563C1"/>
    </a:hlink>
    <a:folHlink>
      <a:srgbClr val="954F72"/>
    </a:folHlink>
  </a:clrScheme>
  <a:fontScheme name="Montserrat - Digit">
    <a:majorFont>
      <a:latin typeface="Montserrat"/>
      <a:ea typeface=""/>
      <a:cs typeface=""/>
    </a:majorFont>
    <a:minorFont>
      <a:latin typeface="Montserra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1991</Words>
  <Application>Microsoft Office PowerPoint</Application>
  <PresentationFormat>宽屏</PresentationFormat>
  <Paragraphs>303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Arimo</vt:lpstr>
      <vt:lpstr>FontAwesome</vt:lpstr>
      <vt:lpstr>Montserrat</vt:lpstr>
      <vt:lpstr>本墨悦亦</vt:lpstr>
      <vt:lpstr>等线</vt:lpstr>
      <vt:lpstr>等线 Light</vt:lpstr>
      <vt:lpstr>方正新综艺简体</vt:lpstr>
      <vt:lpstr>微软雅黑</vt:lpstr>
      <vt:lpstr>Arial</vt:lpstr>
      <vt:lpstr>Century Gothic</vt:lpstr>
      <vt:lpstr>Wingdings</vt:lpstr>
      <vt:lpstr>Wingdings 2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2018-04-19T08:58:00Z</dcterms:created>
  <dcterms:modified xsi:type="dcterms:W3CDTF">2021-01-05T13:47:06Z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