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0" r:id="rId2"/>
  </p:sldMasterIdLst>
  <p:notesMasterIdLst>
    <p:notesMasterId r:id="rId37"/>
  </p:notesMasterIdLst>
  <p:sldIdLst>
    <p:sldId id="302" r:id="rId3"/>
    <p:sldId id="325" r:id="rId4"/>
    <p:sldId id="341" r:id="rId5"/>
    <p:sldId id="321" r:id="rId6"/>
    <p:sldId id="292" r:id="rId7"/>
    <p:sldId id="334" r:id="rId8"/>
    <p:sldId id="304" r:id="rId9"/>
    <p:sldId id="366" r:id="rId10"/>
    <p:sldId id="368" r:id="rId11"/>
    <p:sldId id="367" r:id="rId12"/>
    <p:sldId id="323" r:id="rId13"/>
    <p:sldId id="369" r:id="rId14"/>
    <p:sldId id="327" r:id="rId15"/>
    <p:sldId id="324" r:id="rId16"/>
    <p:sldId id="337" r:id="rId17"/>
    <p:sldId id="371" r:id="rId18"/>
    <p:sldId id="370" r:id="rId19"/>
    <p:sldId id="373" r:id="rId20"/>
    <p:sldId id="372" r:id="rId21"/>
    <p:sldId id="322" r:id="rId22"/>
    <p:sldId id="328" r:id="rId23"/>
    <p:sldId id="395" r:id="rId24"/>
    <p:sldId id="306" r:id="rId25"/>
    <p:sldId id="411" r:id="rId26"/>
    <p:sldId id="396" r:id="rId27"/>
    <p:sldId id="394" r:id="rId28"/>
    <p:sldId id="330" r:id="rId29"/>
    <p:sldId id="329" r:id="rId30"/>
    <p:sldId id="309" r:id="rId31"/>
    <p:sldId id="308" r:id="rId32"/>
    <p:sldId id="310" r:id="rId33"/>
    <p:sldId id="336" r:id="rId34"/>
    <p:sldId id="340" r:id="rId35"/>
    <p:sldId id="338" r:id="rId36"/>
  </p:sldIdLst>
  <p:sldSz cx="9144000" cy="5143500" type="screen16x9"/>
  <p:notesSz cx="6858000" cy="9144000"/>
  <p:custDataLst>
    <p:tags r:id="rId38"/>
  </p:custDataLst>
  <p:defaultTextStyle>
    <a:defPPr>
      <a:defRPr lang="zh-CN"/>
    </a:defPPr>
    <a:lvl1pPr algn="l" defTabSz="685800" rtl="0" eaLnBrk="0" fontAlgn="base" hangingPunct="0">
      <a:spcBef>
        <a:spcPct val="0"/>
      </a:spcBef>
      <a:spcAft>
        <a:spcPct val="0"/>
      </a:spcAft>
      <a:defRPr sz="1300" kern="1200">
        <a:solidFill>
          <a:schemeClr val="tx1"/>
        </a:solidFill>
        <a:latin typeface="Nexa Light" panose="02000000000000000000" pitchFamily="2" charset="0"/>
        <a:ea typeface="华康少女文字W5(P)" panose="040F0500000000000000" pitchFamily="82" charset="-122"/>
        <a:cs typeface="+mn-cs"/>
      </a:defRPr>
    </a:lvl1pPr>
    <a:lvl2pPr marL="342900" indent="114300" algn="l" defTabSz="685800" rtl="0" eaLnBrk="0" fontAlgn="base" hangingPunct="0">
      <a:spcBef>
        <a:spcPct val="0"/>
      </a:spcBef>
      <a:spcAft>
        <a:spcPct val="0"/>
      </a:spcAft>
      <a:defRPr sz="1300" kern="1200">
        <a:solidFill>
          <a:schemeClr val="tx1"/>
        </a:solidFill>
        <a:latin typeface="Nexa Light" panose="02000000000000000000" pitchFamily="2" charset="0"/>
        <a:ea typeface="华康少女文字W5(P)" panose="040F0500000000000000" pitchFamily="82" charset="-122"/>
        <a:cs typeface="+mn-cs"/>
      </a:defRPr>
    </a:lvl2pPr>
    <a:lvl3pPr marL="685800" indent="228600" algn="l" defTabSz="685800" rtl="0" eaLnBrk="0" fontAlgn="base" hangingPunct="0">
      <a:spcBef>
        <a:spcPct val="0"/>
      </a:spcBef>
      <a:spcAft>
        <a:spcPct val="0"/>
      </a:spcAft>
      <a:defRPr sz="1300" kern="1200">
        <a:solidFill>
          <a:schemeClr val="tx1"/>
        </a:solidFill>
        <a:latin typeface="Nexa Light" panose="02000000000000000000" pitchFamily="2" charset="0"/>
        <a:ea typeface="华康少女文字W5(P)" panose="040F0500000000000000" pitchFamily="8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Nexa Light" panose="02000000000000000000" pitchFamily="2" charset="0"/>
        <a:ea typeface="华康少女文字W5(P)" panose="040F0500000000000000" pitchFamily="8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Nexa Light" panose="02000000000000000000" pitchFamily="2" charset="0"/>
        <a:ea typeface="华康少女文字W5(P)" panose="040F0500000000000000" pitchFamily="82" charset="-122"/>
        <a:cs typeface="+mn-cs"/>
      </a:defRPr>
    </a:lvl5pPr>
    <a:lvl6pPr marL="2286000" algn="l" defTabSz="914400" rtl="0" eaLnBrk="1" latinLnBrk="0" hangingPunct="1">
      <a:defRPr sz="1300" kern="1200">
        <a:solidFill>
          <a:schemeClr val="tx1"/>
        </a:solidFill>
        <a:latin typeface="Nexa Light" panose="02000000000000000000" pitchFamily="2" charset="0"/>
        <a:ea typeface="华康少女文字W5(P)" panose="040F0500000000000000" pitchFamily="82" charset="-122"/>
        <a:cs typeface="+mn-cs"/>
      </a:defRPr>
    </a:lvl6pPr>
    <a:lvl7pPr marL="2743200" algn="l" defTabSz="914400" rtl="0" eaLnBrk="1" latinLnBrk="0" hangingPunct="1">
      <a:defRPr sz="1300" kern="1200">
        <a:solidFill>
          <a:schemeClr val="tx1"/>
        </a:solidFill>
        <a:latin typeface="Nexa Light" panose="02000000000000000000" pitchFamily="2" charset="0"/>
        <a:ea typeface="华康少女文字W5(P)" panose="040F0500000000000000" pitchFamily="82" charset="-122"/>
        <a:cs typeface="+mn-cs"/>
      </a:defRPr>
    </a:lvl7pPr>
    <a:lvl8pPr marL="3200400" algn="l" defTabSz="914400" rtl="0" eaLnBrk="1" latinLnBrk="0" hangingPunct="1">
      <a:defRPr sz="1300" kern="1200">
        <a:solidFill>
          <a:schemeClr val="tx1"/>
        </a:solidFill>
        <a:latin typeface="Nexa Light" panose="02000000000000000000" pitchFamily="2" charset="0"/>
        <a:ea typeface="华康少女文字W5(P)" panose="040F0500000000000000" pitchFamily="82" charset="-122"/>
        <a:cs typeface="+mn-cs"/>
      </a:defRPr>
    </a:lvl8pPr>
    <a:lvl9pPr marL="3657600" algn="l" defTabSz="914400" rtl="0" eaLnBrk="1" latinLnBrk="0" hangingPunct="1">
      <a:defRPr sz="1300" kern="1200">
        <a:solidFill>
          <a:schemeClr val="tx1"/>
        </a:solidFill>
        <a:latin typeface="Nexa Light" panose="02000000000000000000" pitchFamily="2" charset="0"/>
        <a:ea typeface="华康少女文字W5(P)" panose="040F0500000000000000" pitchFamily="82" charset="-122"/>
        <a:cs typeface="+mn-cs"/>
      </a:defRPr>
    </a:lvl9pPr>
  </p:defaultTextStyle>
  <p:extLst>
    <p:ext uri="{EFAFB233-063F-42B5-8137-9DF3F51BA10A}">
      <p15:sldGuideLst xmlns:p15="http://schemas.microsoft.com/office/powerpoint/2012/main">
        <p15:guide id="1" orient="horz" pos="2191">
          <p15:clr>
            <a:srgbClr val="A4A3A4"/>
          </p15:clr>
        </p15:guide>
        <p15:guide id="2" pos="2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autoAdjust="0"/>
  </p:normalViewPr>
  <p:slideViewPr>
    <p:cSldViewPr snapToGrid="0">
      <p:cViewPr varScale="1">
        <p:scale>
          <a:sx n="138" d="100"/>
          <a:sy n="138" d="100"/>
        </p:scale>
        <p:origin x="816" y="126"/>
      </p:cViewPr>
      <p:guideLst>
        <p:guide orient="horz" pos="2191"/>
        <p:guide pos="2866"/>
      </p:guideLst>
    </p:cSldViewPr>
  </p:slideViewPr>
  <p:notesTextViewPr>
    <p:cViewPr>
      <p:scale>
        <a:sx n="1" d="1"/>
        <a:sy n="1" d="1"/>
      </p:scale>
      <p:origin x="0" y="0"/>
    </p:cViewPr>
  </p:notesTextViewPr>
  <p:sorterViewPr>
    <p:cViewPr>
      <p:scale>
        <a:sx n="126" d="100"/>
        <a:sy n="126"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fld id="{92C35E30-8E39-47DB-B971-EC7784AB15D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Nexa Light" panose="02000000000000000000" pitchFamily="2" charset="0"/>
        <a:ea typeface="华康少女文字W5(P)" panose="040F0500000000000000" pitchFamily="82" charset="-122"/>
        <a:cs typeface="+mn-cs"/>
      </a:defRPr>
    </a:lvl1pPr>
    <a:lvl2pPr marL="457200" algn="l" rtl="0" eaLnBrk="0" fontAlgn="base" hangingPunct="0">
      <a:spcBef>
        <a:spcPct val="0"/>
      </a:spcBef>
      <a:spcAft>
        <a:spcPct val="0"/>
      </a:spcAft>
      <a:defRPr sz="1200" kern="1200">
        <a:solidFill>
          <a:schemeClr val="tx1"/>
        </a:solidFill>
        <a:latin typeface="Nexa Light" panose="02000000000000000000" pitchFamily="2" charset="0"/>
        <a:ea typeface="华康少女文字W5(P)" panose="040F0500000000000000" pitchFamily="82" charset="-122"/>
        <a:cs typeface="+mn-cs"/>
      </a:defRPr>
    </a:lvl2pPr>
    <a:lvl3pPr marL="914400" algn="l" rtl="0" eaLnBrk="0" fontAlgn="base" hangingPunct="0">
      <a:spcBef>
        <a:spcPct val="0"/>
      </a:spcBef>
      <a:spcAft>
        <a:spcPct val="0"/>
      </a:spcAft>
      <a:defRPr sz="1200" kern="1200">
        <a:solidFill>
          <a:schemeClr val="tx1"/>
        </a:solidFill>
        <a:latin typeface="Nexa Light" panose="02000000000000000000" pitchFamily="2" charset="0"/>
        <a:ea typeface="华康少女文字W5(P)" panose="040F0500000000000000" pitchFamily="82" charset="-122"/>
        <a:cs typeface="+mn-cs"/>
      </a:defRPr>
    </a:lvl3pPr>
    <a:lvl4pPr marL="1371600" algn="l" rtl="0" eaLnBrk="0" fontAlgn="base" hangingPunct="0">
      <a:spcBef>
        <a:spcPct val="0"/>
      </a:spcBef>
      <a:spcAft>
        <a:spcPct val="0"/>
      </a:spcAft>
      <a:defRPr sz="1200" kern="1200">
        <a:solidFill>
          <a:schemeClr val="tx1"/>
        </a:solidFill>
        <a:latin typeface="Nexa Light" panose="02000000000000000000" pitchFamily="2" charset="0"/>
        <a:ea typeface="华康少女文字W5(P)" panose="040F0500000000000000" pitchFamily="82" charset="-122"/>
        <a:cs typeface="+mn-cs"/>
      </a:defRPr>
    </a:lvl4pPr>
    <a:lvl5pPr marL="1828800" algn="l" rtl="0" eaLnBrk="0" fontAlgn="base" hangingPunct="0">
      <a:spcBef>
        <a:spcPct val="0"/>
      </a:spcBef>
      <a:spcAft>
        <a:spcPct val="0"/>
      </a:spcAft>
      <a:defRPr sz="1200" kern="1200">
        <a:solidFill>
          <a:schemeClr val="tx1"/>
        </a:solidFill>
        <a:latin typeface="Nexa Light" panose="02000000000000000000" pitchFamily="2" charset="0"/>
        <a:ea typeface="华康少女文字W5(P)" panose="040F0500000000000000" pitchFamily="8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593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latin typeface="Nexa Light" panose="02000000000000000000" pitchFamily="2" charset="0"/>
            </a:endParaRPr>
          </a:p>
        </p:txBody>
      </p:sp>
      <p:sp>
        <p:nvSpPr>
          <p:cNvPr id="593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760E73-7A8D-4E15-A9EA-FFD38C0DB6E1}"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861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CCD59C-460F-40EA-9CF2-A04F7E20B983}"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96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96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ED21DC-249C-4D87-AF07-BC9EC9AB9EF7}"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065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EA2F51-1A01-4696-AAD1-ACCD34748D54}"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16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16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7A45CB-6009-4CA2-B967-CFC9FEC85C2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270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27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EB794D-2140-4BAC-A226-078870907817}"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37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37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6E2FA7-6EAB-4812-9052-ADB91A139BBD}"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475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0891F4-A52C-4D4B-8ED6-27303AB2CD71}"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57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57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BD4A18-FB6C-4B3C-8BDA-D421D693F5CF}"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680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68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1D1885-3FA2-4F3E-B08B-3F97130F99F7}"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78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78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0BBAE4-8177-4478-A474-E579208B73FB}"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041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F62E737-68C1-4F0B-93AF-94C69C43A6F8}"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885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88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434B50-77A4-46AF-AB32-C3446603A327}"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798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798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3D24AB-0E68-41FC-A5D0-CE4909718818}"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08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09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EB0CF0-1272-4B4A-9AAD-C3BB8DFFD0D9}"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19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6DC1E3-80E3-4CB4-BA08-004C27E4AD84}"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29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29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47E3B4-B55B-4D1F-A2B2-65556FDE8ABB}"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39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39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60D673-6853-44AE-94CA-45F05684EC9C}" type="slidenum">
              <a:rPr lang="zh-CN"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49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49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E5270CF-CA8E-4D17-9139-DAA281DEEF31}" type="slidenum">
              <a:rPr lang="zh-CN"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601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60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85745F-3B4F-4412-8CBA-CFE12033A62D}" type="slidenum">
              <a:rPr lang="zh-CN"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870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70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FC77A5C-4FD7-48D6-9CF5-12027979B3AB}" type="slidenum">
              <a:rPr lang="zh-CN" altLang="en-US"/>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806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80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B0BBBA-C3CB-4E2A-96F9-458336CE2741}" type="slidenum">
              <a:rPr lang="zh-CN" altLang="en-US"/>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14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14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60578C-23C4-4DF3-A799-85E1561B78CD}" type="slidenum">
              <a:rPr lang="zh-CN" altLang="en-US"/>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90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890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CA9088-3E0B-4739-A0BB-ED095364EEDF}" type="slidenum">
              <a:rPr lang="zh-CN" altLang="en-US"/>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9011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901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D183CB-E008-41F0-AD8E-2F6D8AC0AD9B}" type="slidenum">
              <a:rPr lang="zh-CN" altLang="en-US"/>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911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911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C66805-3282-4206-B36B-16237CAD7FFF}" type="slidenum">
              <a:rPr lang="zh-CN" altLang="en-US"/>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9216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A2AA7D-A436-4CB5-BBBB-9154C732D4D6}" type="slidenum">
              <a:rPr lang="zh-CN" altLang="en-US"/>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931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latin typeface="Nexa Light" panose="02000000000000000000" pitchFamily="2" charset="0"/>
            </a:endParaRPr>
          </a:p>
        </p:txBody>
      </p:sp>
      <p:sp>
        <p:nvSpPr>
          <p:cNvPr id="931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F31F5B-B033-425C-88B7-6CCB66BB6234}" type="slidenum">
              <a:rPr lang="zh-CN" altLang="en-US"/>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246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CEF8AD-CA91-4A3F-BF06-E8DC73392E5F}"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bwMode="auto">
          <a:ln>
            <a:solidFill>
              <a:srgbClr val="000000"/>
            </a:solidFill>
            <a:miter lim="800000"/>
          </a:ln>
        </p:spPr>
      </p:sp>
      <p:sp>
        <p:nvSpPr>
          <p:cNvPr id="63491"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id-ID" altLang="zh-CN">
              <a:latin typeface="Nexa Light" panose="02000000000000000000" pitchFamily="2" charset="0"/>
            </a:endParaRPr>
          </a:p>
        </p:txBody>
      </p:sp>
      <p:sp>
        <p:nvSpPr>
          <p:cNvPr id="634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A291A2-39E8-4AD7-861F-85F4305BCCD7}" type="slidenum">
              <a:rPr lang="en-US" altLang="zh-CN">
                <a:ea typeface="华康少女文字W5(P)" panose="040F0500000000000000" pitchFamily="82" charset="-122"/>
              </a:rPr>
              <a:t>5</a:t>
            </a:fld>
            <a:endParaRPr lang="en-US" altLang="zh-CN">
              <a:ea typeface="华康少女文字W5(P)" panose="040F0500000000000000" pitchFamily="8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451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053147-B7FC-415E-A06E-1D371AA5B59E}"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55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E1277C-E130-4882-99A4-D876D89484D1}"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6656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5FC987-DB5D-46BA-81E1-7B521B6F02D4}"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75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latin typeface="Nexa Light" panose="02000000000000000000" pitchFamily="2" charset="0"/>
            </a:endParaRPr>
          </a:p>
        </p:txBody>
      </p:sp>
      <p:sp>
        <p:nvSpPr>
          <p:cNvPr id="675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AF6F0C3-9911-4284-BDBB-E77935E9A48A}"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2CF631A0-7DF6-4889-8BB3-E9670AC2F6FC}" type="slidenum">
              <a:rPr lang="zh-CN" altLang="en-US"/>
              <a:t>‹#›</a:t>
            </a:fld>
            <a:endParaRPr lang="zh-CN" altLang="en-US"/>
          </a:p>
        </p:txBody>
      </p:sp>
    </p:spTree>
  </p:cSld>
  <p:clrMapOvr>
    <a:masterClrMapping/>
  </p:clrMapOvr>
  <p:transition spd="slow"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D6FA826-EA45-4BA5-A6B5-1D1B4EF8DE8D}" type="slidenum">
              <a:rPr lang="zh-CN" altLang="en-US"/>
              <a:t>‹#›</a:t>
            </a:fld>
            <a:endParaRPr lang="zh-CN" altLang="en-US"/>
          </a:p>
        </p:txBody>
      </p:sp>
    </p:spTree>
  </p:cSld>
  <p:clrMapOvr>
    <a:masterClrMapping/>
  </p:clrMapOvr>
  <p:transition spd="slow"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70B76BD0-0ECE-41F6-85F7-1D3987F933C9}" type="slidenum">
              <a:rPr lang="zh-CN" altLang="en-US"/>
              <a:t>‹#›</a:t>
            </a:fld>
            <a:endParaRPr lang="zh-CN" altLang="en-US"/>
          </a:p>
        </p:txBody>
      </p:sp>
    </p:spTree>
  </p:cSld>
  <p:clrMapOvr>
    <a:masterClrMapping/>
  </p:clrMapOvr>
  <p:transition spd="slow"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AFA42402-9499-4478-BED2-A309ECE5B73B}" type="slidenum">
              <a:rPr lang="zh-CN" altLang="en-US"/>
              <a:t>‹#›</a:t>
            </a:fld>
            <a:endParaRPr lang="zh-CN" altLang="en-US"/>
          </a:p>
        </p:txBody>
      </p:sp>
    </p:spTree>
  </p:cSld>
  <p:clrMapOvr>
    <a:masterClrMapping/>
  </p:clrMapOvr>
  <p:transition spd="slow" advTm="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E085305-1CE2-4293-B283-C45457E43734}" type="slidenum">
              <a:rPr lang="zh-CN" altLang="en-US"/>
              <a:t>‹#›</a:t>
            </a:fld>
            <a:endParaRPr lang="zh-CN" altLang="en-US"/>
          </a:p>
        </p:txBody>
      </p:sp>
    </p:spTree>
  </p:cSld>
  <p:clrMapOvr>
    <a:masterClrMapping/>
  </p:clrMapOvr>
  <p:transition spd="slow"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DCBC13C2-4398-406D-A0BB-446A472FC29D}" type="slidenum">
              <a:rPr lang="zh-CN" altLang="en-US"/>
              <a:t>‹#›</a:t>
            </a:fld>
            <a:endParaRPr lang="zh-CN" altLang="en-US"/>
          </a:p>
        </p:txBody>
      </p:sp>
    </p:spTree>
  </p:cSld>
  <p:clrMapOvr>
    <a:masterClrMapping/>
  </p:clrMapOvr>
  <p:transition spd="slow"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327025"/>
            <a:ext cx="24955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5040313"/>
            <a:ext cx="9144000" cy="104775"/>
          </a:xfrm>
          <a:prstGeom prst="rect">
            <a:avLst/>
          </a:prstGeom>
          <a:solidFill>
            <a:srgbClr val="06417E"/>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E58216D6-C53D-48F7-8D7D-4D4FDAD1B9B0}" type="slidenum">
              <a:rPr lang="zh-CN" altLang="en-US"/>
              <a:t>‹#›</a:t>
            </a:fld>
            <a:endParaRPr lang="zh-CN" altLang="en-US"/>
          </a:p>
        </p:txBody>
      </p:sp>
    </p:spTree>
  </p:cSld>
  <p:clrMapOvr>
    <a:masterClrMapping/>
  </p:clrMapOvr>
  <p:transition spd="slow" advTm="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4DB0FE93-0383-4F57-AB03-768EA313DAB4}" type="slidenum">
              <a:rPr lang="zh-CN" altLang="en-US"/>
              <a:t>‹#›</a:t>
            </a:fld>
            <a:endParaRPr lang="zh-CN" altLang="en-US"/>
          </a:p>
        </p:txBody>
      </p:sp>
    </p:spTree>
  </p:cSld>
  <p:clrMapOvr>
    <a:masterClrMapping/>
  </p:clrMapOvr>
  <p:transition spd="slow" advTm="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A40946A5-1C4E-4C00-AB58-232388A054B3}" type="slidenum">
              <a:rPr lang="zh-CN" altLang="en-US"/>
              <a:t>‹#›</a:t>
            </a:fld>
            <a:endParaRPr lang="zh-CN" altLang="en-US"/>
          </a:p>
        </p:txBody>
      </p:sp>
    </p:spTree>
  </p:cSld>
  <p:clrMapOvr>
    <a:masterClrMapping/>
  </p:clrMapOvr>
  <p:transition spd="slow" advTm="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249F1265-55E2-4E2A-812B-61EEFE25FC28}" type="slidenum">
              <a:rPr lang="zh-CN" altLang="en-US"/>
              <a:t>‹#›</a:t>
            </a:fld>
            <a:endParaRPr lang="zh-CN" altLang="en-US"/>
          </a:p>
        </p:txBody>
      </p:sp>
    </p:spTree>
  </p:cSld>
  <p:clrMapOvr>
    <a:masterClrMapping/>
  </p:clrMapOvr>
  <p:transition spd="slow" advTm="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文本框 2"/>
          <p:cNvSpPr txBox="1">
            <a:spLocks noChangeArrowheads="1"/>
          </p:cNvSpPr>
          <p:nvPr userDrawn="1"/>
        </p:nvSpPr>
        <p:spPr bwMode="auto">
          <a:xfrm>
            <a:off x="198438" y="2174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latin typeface="方正正黑简体" pitchFamily="2" charset="-122"/>
                <a:ea typeface="方正正黑简体" pitchFamily="2" charset="-122"/>
              </a:rPr>
              <a:t>点击添加标题</a:t>
            </a:r>
          </a:p>
        </p:txBody>
      </p:sp>
      <p:sp>
        <p:nvSpPr>
          <p:cNvPr id="4" name="矩形 3"/>
          <p:cNvSpPr/>
          <p:nvPr/>
        </p:nvSpPr>
        <p:spPr>
          <a:xfrm>
            <a:off x="0" y="5056188"/>
            <a:ext cx="9144000" cy="107950"/>
          </a:xfrm>
          <a:prstGeom prst="rect">
            <a:avLst/>
          </a:prstGeom>
          <a:solidFill>
            <a:srgbClr val="7CC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5" name="组合 4"/>
          <p:cNvGrpSpPr>
            <a:grpSpLocks noChangeAspect="1"/>
          </p:cNvGrpSpPr>
          <p:nvPr/>
        </p:nvGrpSpPr>
        <p:grpSpPr>
          <a:xfrm>
            <a:off x="0" y="206342"/>
            <a:ext cx="214975" cy="360000"/>
            <a:chOff x="194371" y="217201"/>
            <a:chExt cx="237165" cy="468000"/>
          </a:xfrm>
          <a:solidFill>
            <a:srgbClr val="7CC144"/>
          </a:solidFill>
        </p:grpSpPr>
        <p:sp>
          <p:nvSpPr>
            <p:cNvPr id="6" name="矩形 5"/>
            <p:cNvSpPr/>
            <p:nvPr/>
          </p:nvSpPr>
          <p:spPr>
            <a:xfrm>
              <a:off x="194371" y="217201"/>
              <a:ext cx="14401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矩形 6"/>
            <p:cNvSpPr/>
            <p:nvPr/>
          </p:nvSpPr>
          <p:spPr>
            <a:xfrm>
              <a:off x="395536" y="217201"/>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9" name="Picture Placeholder 2"/>
          <p:cNvSpPr>
            <a:spLocks noGrp="1"/>
          </p:cNvSpPr>
          <p:nvPr>
            <p:ph type="pic" sz="quarter" idx="15"/>
          </p:nvPr>
        </p:nvSpPr>
        <p:spPr>
          <a:xfrm>
            <a:off x="3392424" y="1234440"/>
            <a:ext cx="2359152" cy="1495044"/>
          </a:xfrm>
          <a:prstGeom prst="rect">
            <a:avLst/>
          </a:prstGeom>
        </p:spPr>
        <p:txBody>
          <a:bodyPr rtlCol="0">
            <a:normAutofit/>
          </a:bodyPr>
          <a:lstStyle>
            <a:lvl1pPr marL="0" indent="0" algn="ctr">
              <a:buNone/>
              <a:defRPr/>
            </a:lvl1pPr>
          </a:lstStyle>
          <a:p>
            <a:pPr lvl="0"/>
            <a:endParaRPr lang="id-ID" noProof="0" dirty="0"/>
          </a:p>
        </p:txBody>
      </p:sp>
      <p:sp>
        <p:nvSpPr>
          <p:cNvPr id="8" name="日期占位符 2"/>
          <p:cNvSpPr>
            <a:spLocks noGrp="1"/>
          </p:cNvSpPr>
          <p:nvPr>
            <p:ph type="dt" sz="half" idx="16"/>
          </p:nvPr>
        </p:nvSpPr>
        <p:spPr/>
        <p:txBody>
          <a:bodyPr/>
          <a:lstStyle>
            <a:lvl1pPr>
              <a:defRPr/>
            </a:lvl1pPr>
          </a:lstStyle>
          <a:p>
            <a:pPr>
              <a:defRPr/>
            </a:pPr>
            <a:endParaRPr lang="zh-CN" altLang="en-US"/>
          </a:p>
        </p:txBody>
      </p:sp>
      <p:sp>
        <p:nvSpPr>
          <p:cNvPr id="10" name="页脚占位符 3"/>
          <p:cNvSpPr>
            <a:spLocks noGrp="1"/>
          </p:cNvSpPr>
          <p:nvPr>
            <p:ph type="ftr" sz="quarter" idx="17"/>
          </p:nvPr>
        </p:nvSpPr>
        <p:spPr/>
        <p:txBody>
          <a:bodyPr/>
          <a:lstStyle>
            <a:lvl1pPr>
              <a:defRPr/>
            </a:lvl1pPr>
          </a:lstStyle>
          <a:p>
            <a:pPr>
              <a:defRPr/>
            </a:pPr>
            <a:endParaRPr lang="zh-CN" altLang="en-US"/>
          </a:p>
        </p:txBody>
      </p:sp>
      <p:sp>
        <p:nvSpPr>
          <p:cNvPr id="11" name="灯片编号占位符 4"/>
          <p:cNvSpPr>
            <a:spLocks noGrp="1"/>
          </p:cNvSpPr>
          <p:nvPr>
            <p:ph type="sldNum" sz="quarter" idx="18"/>
          </p:nvPr>
        </p:nvSpPr>
        <p:spPr/>
        <p:txBody>
          <a:bodyPr/>
          <a:lstStyle>
            <a:lvl1pPr>
              <a:defRPr/>
            </a:lvl1pPr>
          </a:lstStyle>
          <a:p>
            <a:fld id="{91D1F80C-6617-44DA-B8AF-DAFA87F72A5A}" type="slidenum">
              <a:rPr lang="zh-CN" altLang="en-US"/>
              <a:t>‹#›</a:t>
            </a:fld>
            <a:endParaRPr lang="zh-CN" altLang="en-US"/>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0-#ppt_w/2"/>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8"/>
          <p:cNvSpPr txBox="1">
            <a:spLocks noChangeArrowheads="1"/>
          </p:cNvSpPr>
          <p:nvPr userDrawn="1"/>
        </p:nvSpPr>
        <p:spPr bwMode="auto">
          <a:xfrm>
            <a:off x="411163" y="384175"/>
            <a:ext cx="1760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2F2F2"/>
                </a:solidFill>
                <a:latin typeface="华康少女文字W5(P)" panose="040F0500000000000000" pitchFamily="82" charset="-122"/>
              </a:rPr>
              <a:t>单击此处添加标题</a:t>
            </a:r>
          </a:p>
        </p:txBody>
      </p:sp>
      <p:pic>
        <p:nvPicPr>
          <p:cNvPr id="5" name="图片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占位符 1"/>
          <p:cNvSpPr>
            <a:spLocks noGrp="1"/>
          </p:cNvSpPr>
          <p:nvPr>
            <p:ph type="dt" sz="half" idx="10"/>
          </p:nvPr>
        </p:nvSpPr>
        <p:spPr/>
        <p:txBody>
          <a:bodyPr/>
          <a:lstStyle>
            <a:lvl1pPr>
              <a:defRPr/>
            </a:lvl1pPr>
          </a:lstStyle>
          <a:p>
            <a:pPr>
              <a:defRPr/>
            </a:pPr>
            <a:endParaRPr lang="zh-CN" altLang="en-US"/>
          </a:p>
        </p:txBody>
      </p:sp>
      <p:sp>
        <p:nvSpPr>
          <p:cNvPr id="9" name="页脚占位符 2"/>
          <p:cNvSpPr>
            <a:spLocks noGrp="1"/>
          </p:cNvSpPr>
          <p:nvPr>
            <p:ph type="ftr" sz="quarter" idx="11"/>
          </p:nvPr>
        </p:nvSpPr>
        <p:spPr/>
        <p:txBody>
          <a:bodyPr/>
          <a:lstStyle>
            <a:lvl1pPr>
              <a:defRPr/>
            </a:lvl1pPr>
          </a:lstStyle>
          <a:p>
            <a:pPr>
              <a:defRPr/>
            </a:pPr>
            <a:endParaRPr lang="zh-CN" altLang="en-US"/>
          </a:p>
        </p:txBody>
      </p:sp>
      <p:sp>
        <p:nvSpPr>
          <p:cNvPr id="10" name="灯片编号占位符 3"/>
          <p:cNvSpPr>
            <a:spLocks noGrp="1"/>
          </p:cNvSpPr>
          <p:nvPr>
            <p:ph type="sldNum" sz="quarter" idx="12"/>
          </p:nvPr>
        </p:nvSpPr>
        <p:spPr/>
        <p:txBody>
          <a:bodyPr/>
          <a:lstStyle>
            <a:lvl1pPr>
              <a:defRPr/>
            </a:lvl1pPr>
          </a:lstStyle>
          <a:p>
            <a:fld id="{12F6C3E1-131D-4F3C-AFDA-5FCDB401F7EE}" type="slidenum">
              <a:rPr lang="zh-CN" altLang="en-US"/>
              <a:t>‹#›</a:t>
            </a:fld>
            <a:endParaRPr lang="zh-CN" altLang="en-US"/>
          </a:p>
        </p:txBody>
      </p:sp>
    </p:spTree>
  </p:cSld>
  <p:clrMapOvr>
    <a:masterClrMapping/>
  </p:clrMapOvr>
  <p:transition spd="slow" advTm="2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F56881B5-F010-4F02-A9B3-643E57C68043}" type="slidenum">
              <a:rPr lang="zh-CN" altLang="en-US"/>
              <a:t>‹#›</a:t>
            </a:fld>
            <a:endParaRPr lang="zh-CN" altLang="en-US"/>
          </a:p>
        </p:txBody>
      </p:sp>
    </p:spTree>
  </p:cSld>
  <p:clrMapOvr>
    <a:masterClrMapping/>
  </p:clrMapOvr>
  <p:transition spd="slow" advTm="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矩形 1"/>
          <p:cNvSpPr/>
          <p:nvPr/>
        </p:nvSpPr>
        <p:spPr>
          <a:xfrm>
            <a:off x="0" y="0"/>
            <a:ext cx="9144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3"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388" y="-20638"/>
            <a:ext cx="170497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p:cNvSpPr>
            <a:spLocks noChangeArrowheads="1"/>
          </p:cNvSpPr>
          <p:nvPr userDrawn="1"/>
        </p:nvSpPr>
        <p:spPr bwMode="auto">
          <a:xfrm>
            <a:off x="6477000" y="1762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研究结论</a:t>
            </a:r>
          </a:p>
        </p:txBody>
      </p:sp>
      <p:sp>
        <p:nvSpPr>
          <p:cNvPr id="5" name="矩形 4"/>
          <p:cNvSpPr/>
          <p:nvPr/>
        </p:nvSpPr>
        <p:spPr>
          <a:xfrm>
            <a:off x="8564563"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8329613" y="258763"/>
            <a:ext cx="182562" cy="13811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8097838"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786130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9" name="矩形 8"/>
          <p:cNvSpPr/>
          <p:nvPr/>
        </p:nvSpPr>
        <p:spPr>
          <a:xfrm>
            <a:off x="762635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7383463" y="258763"/>
            <a:ext cx="184150" cy="138112"/>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11" name="日期占位符 1"/>
          <p:cNvSpPr>
            <a:spLocks noGrp="1"/>
          </p:cNvSpPr>
          <p:nvPr>
            <p:ph type="dt" sz="half" idx="10"/>
          </p:nvPr>
        </p:nvSpPr>
        <p:spPr/>
        <p:txBody>
          <a:bodyPr/>
          <a:lstStyle>
            <a:lvl1pPr>
              <a:defRPr/>
            </a:lvl1pPr>
          </a:lstStyle>
          <a:p>
            <a:pPr>
              <a:defRPr/>
            </a:pPr>
            <a:endParaRPr lang="zh-CN" altLang="en-US"/>
          </a:p>
        </p:txBody>
      </p:sp>
      <p:sp>
        <p:nvSpPr>
          <p:cNvPr id="12" name="页脚占位符 2"/>
          <p:cNvSpPr>
            <a:spLocks noGrp="1"/>
          </p:cNvSpPr>
          <p:nvPr>
            <p:ph type="ftr" sz="quarter" idx="11"/>
          </p:nvPr>
        </p:nvSpPr>
        <p:spPr/>
        <p:txBody>
          <a:bodyPr/>
          <a:lstStyle>
            <a:lvl1pPr>
              <a:defRPr/>
            </a:lvl1pPr>
          </a:lstStyle>
          <a:p>
            <a:pPr>
              <a:defRPr/>
            </a:pPr>
            <a:endParaRPr lang="zh-CN" altLang="en-US"/>
          </a:p>
        </p:txBody>
      </p:sp>
      <p:sp>
        <p:nvSpPr>
          <p:cNvPr id="13" name="灯片编号占位符 3"/>
          <p:cNvSpPr>
            <a:spLocks noGrp="1"/>
          </p:cNvSpPr>
          <p:nvPr>
            <p:ph type="sldNum" sz="quarter" idx="12"/>
          </p:nvPr>
        </p:nvSpPr>
        <p:spPr/>
        <p:txBody>
          <a:bodyPr/>
          <a:lstStyle>
            <a:lvl1pPr>
              <a:defRPr/>
            </a:lvl1pPr>
          </a:lstStyle>
          <a:p>
            <a:fld id="{5168CD41-BEDD-4CEF-A331-384BFA717D61}" type="slidenum">
              <a:rPr lang="zh-CN" altLang="en-US"/>
              <a:t>‹#›</a:t>
            </a:fld>
            <a:endParaRPr lang="zh-CN" altLang="en-US"/>
          </a:p>
        </p:txBody>
      </p:sp>
    </p:spTree>
  </p:cSld>
  <p:clrMapOvr>
    <a:masterClrMapping/>
  </p:clrMapOvr>
  <p:transition spd="slow" advTm="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1ECBAE8-5DC9-450B-9049-C1E38684B866}" type="slidenum">
              <a:rPr lang="zh-CN" altLang="en-US"/>
              <a:t>‹#›</a:t>
            </a:fld>
            <a:endParaRPr lang="zh-CN" altLang="en-US"/>
          </a:p>
        </p:txBody>
      </p:sp>
    </p:spTree>
  </p:cSld>
  <p:clrMapOvr>
    <a:masterClrMapping/>
  </p:clrMapOvr>
  <p:transition spd="slow" advTm="2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8"/>
          <p:cNvSpPr txBox="1">
            <a:spLocks noChangeArrowheads="1"/>
          </p:cNvSpPr>
          <p:nvPr userDrawn="1"/>
        </p:nvSpPr>
        <p:spPr bwMode="auto">
          <a:xfrm>
            <a:off x="411163" y="384175"/>
            <a:ext cx="1760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2F2F2"/>
                </a:solidFill>
                <a:latin typeface="华康少女文字W5(P)" panose="040F0500000000000000" pitchFamily="82" charset="-122"/>
              </a:rPr>
              <a:t>单击此处添加标题</a:t>
            </a:r>
          </a:p>
        </p:txBody>
      </p:sp>
      <p:pic>
        <p:nvPicPr>
          <p:cNvPr id="5" name="图片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占位符 1"/>
          <p:cNvSpPr>
            <a:spLocks noGrp="1"/>
          </p:cNvSpPr>
          <p:nvPr>
            <p:ph type="dt" sz="half" idx="10"/>
          </p:nvPr>
        </p:nvSpPr>
        <p:spPr/>
        <p:txBody>
          <a:bodyPr/>
          <a:lstStyle>
            <a:lvl1pPr>
              <a:defRPr/>
            </a:lvl1pPr>
          </a:lstStyle>
          <a:p>
            <a:pPr>
              <a:defRPr/>
            </a:pPr>
            <a:endParaRPr lang="zh-CN" altLang="en-US"/>
          </a:p>
        </p:txBody>
      </p:sp>
      <p:sp>
        <p:nvSpPr>
          <p:cNvPr id="9" name="页脚占位符 2"/>
          <p:cNvSpPr>
            <a:spLocks noGrp="1"/>
          </p:cNvSpPr>
          <p:nvPr>
            <p:ph type="ftr" sz="quarter" idx="11"/>
          </p:nvPr>
        </p:nvSpPr>
        <p:spPr/>
        <p:txBody>
          <a:bodyPr/>
          <a:lstStyle>
            <a:lvl1pPr>
              <a:defRPr/>
            </a:lvl1pPr>
          </a:lstStyle>
          <a:p>
            <a:pPr>
              <a:defRPr/>
            </a:pPr>
            <a:endParaRPr lang="zh-CN" altLang="en-US"/>
          </a:p>
        </p:txBody>
      </p:sp>
      <p:sp>
        <p:nvSpPr>
          <p:cNvPr id="10" name="灯片编号占位符 3"/>
          <p:cNvSpPr>
            <a:spLocks noGrp="1"/>
          </p:cNvSpPr>
          <p:nvPr>
            <p:ph type="sldNum" sz="quarter" idx="12"/>
          </p:nvPr>
        </p:nvSpPr>
        <p:spPr/>
        <p:txBody>
          <a:bodyPr/>
          <a:lstStyle>
            <a:lvl1pPr>
              <a:defRPr/>
            </a:lvl1pPr>
          </a:lstStyle>
          <a:p>
            <a:fld id="{39790B23-3759-4F3B-8CFA-2F2B63EC4851}" type="slidenum">
              <a:rPr lang="zh-CN" altLang="en-US"/>
              <a:t>‹#›</a:t>
            </a:fld>
            <a:endParaRPr lang="zh-CN" altLang="en-US"/>
          </a:p>
        </p:txBody>
      </p:sp>
    </p:spTree>
  </p:cSld>
  <p:clrMapOvr>
    <a:masterClrMapping/>
  </p:clrMapOvr>
  <p:transition spd="slow" advTm="2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p:cNvSpPr>
          <p:nvPr>
            <p:ph type="dt" sz="half" idx="10"/>
          </p:nvPr>
        </p:nvSpPr>
        <p:spPr/>
        <p:txBody>
          <a:bodyPr/>
          <a:lstStyle>
            <a:lvl1pPr>
              <a:defRPr/>
            </a:lvl1pPr>
          </a:lstStyle>
          <a:p>
            <a:pPr>
              <a:defRPr/>
            </a:pPr>
            <a:endParaRPr lang="zh-CN" altLang="en-US"/>
          </a:p>
        </p:txBody>
      </p:sp>
      <p:sp>
        <p:nvSpPr>
          <p:cNvPr id="7" name="页脚占位符 2"/>
          <p:cNvSpPr>
            <a:spLocks noGrp="1"/>
          </p:cNvSpPr>
          <p:nvPr>
            <p:ph type="ftr" sz="quarter" idx="11"/>
          </p:nvPr>
        </p:nvSpPr>
        <p:spPr/>
        <p:txBody>
          <a:bodyPr/>
          <a:lstStyle>
            <a:lvl1pPr>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vl1pPr>
          </a:lstStyle>
          <a:p>
            <a:fld id="{AFD0C92C-85B8-4FD1-83C8-9DC09F0286AB}" type="slidenum">
              <a:rPr lang="zh-CN" altLang="en-US"/>
              <a:t>‹#›</a:t>
            </a:fld>
            <a:endParaRPr lang="zh-CN" altLang="en-US"/>
          </a:p>
        </p:txBody>
      </p:sp>
    </p:spTree>
  </p:cSld>
  <p:clrMapOvr>
    <a:masterClrMapping/>
  </p:clrMapOvr>
  <p:transition spd="slow" advTm="2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22FE7F8E-DFA0-458E-8A90-DD921BE1A547}" type="slidenum">
              <a:rPr lang="zh-CN" altLang="en-US"/>
              <a:t>‹#›</a:t>
            </a:fld>
            <a:endParaRPr lang="zh-CN" altLang="en-US"/>
          </a:p>
        </p:txBody>
      </p:sp>
    </p:spTree>
  </p:cSld>
  <p:clrMapOvr>
    <a:masterClrMapping/>
  </p:clrMapOvr>
  <p:transition spd="slow" advTm="2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7343B52C-64A8-48F3-A784-5B7BCD086200}" type="slidenum">
              <a:rPr lang="zh-CN" altLang="en-US"/>
              <a:t>‹#›</a:t>
            </a:fld>
            <a:endParaRPr lang="zh-CN" altLang="en-US"/>
          </a:p>
        </p:txBody>
      </p:sp>
    </p:spTree>
  </p:cSld>
  <p:clrMapOvr>
    <a:masterClrMapping/>
  </p:clrMapOvr>
  <p:transition spd="slow" advTm="2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836E2641-5DE4-48AA-A1F0-38496D6100FF}" type="slidenum">
              <a:rPr lang="zh-CN" altLang="en-US"/>
              <a:t>‹#›</a:t>
            </a:fld>
            <a:endParaRPr lang="zh-CN" altLang="en-US"/>
          </a:p>
        </p:txBody>
      </p:sp>
    </p:spTree>
  </p:cSld>
  <p:clrMapOvr>
    <a:masterClrMapping/>
  </p:clrMapOvr>
  <p:transition spd="slow" advTm="2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499E75AC-1F30-4DBF-9540-512872C7DF9F}" type="slidenum">
              <a:rPr lang="zh-CN" altLang="en-US"/>
              <a:t>‹#›</a:t>
            </a:fld>
            <a:endParaRPr lang="zh-CN" altLang="en-US"/>
          </a:p>
        </p:txBody>
      </p:sp>
    </p:spTree>
  </p:cSld>
  <p:clrMapOvr>
    <a:masterClrMapping/>
  </p:clrMapOvr>
  <p:transition spd="slow" advTm="2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93D107A9-E862-4DEE-A286-96FDB24B3F0E}" type="slidenum">
              <a:rPr lang="zh-CN" altLang="en-US"/>
              <a:t>‹#›</a:t>
            </a:fld>
            <a:endParaRPr lang="zh-CN" altLang="en-US"/>
          </a:p>
        </p:txBody>
      </p:sp>
    </p:spTree>
  </p:cSld>
  <p:clrMapOvr>
    <a:masterClrMapping/>
  </p:clrMapOvr>
  <p:transition spd="slow"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p:cNvSpPr>
          <p:nvPr>
            <p:ph type="dt" sz="half" idx="10"/>
          </p:nvPr>
        </p:nvSpPr>
        <p:spPr/>
        <p:txBody>
          <a:bodyPr/>
          <a:lstStyle>
            <a:lvl1pPr>
              <a:defRPr/>
            </a:lvl1pPr>
          </a:lstStyle>
          <a:p>
            <a:pPr>
              <a:defRPr/>
            </a:pPr>
            <a:endParaRPr lang="zh-CN" altLang="en-US"/>
          </a:p>
        </p:txBody>
      </p:sp>
      <p:sp>
        <p:nvSpPr>
          <p:cNvPr id="7" name="页脚占位符 2"/>
          <p:cNvSpPr>
            <a:spLocks noGrp="1"/>
          </p:cNvSpPr>
          <p:nvPr>
            <p:ph type="ftr" sz="quarter" idx="11"/>
          </p:nvPr>
        </p:nvSpPr>
        <p:spPr/>
        <p:txBody>
          <a:bodyPr/>
          <a:lstStyle>
            <a:lvl1pPr>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vl1pPr>
          </a:lstStyle>
          <a:p>
            <a:fld id="{60A090C4-235A-4A49-B950-641C3ABFA3C7}" type="slidenum">
              <a:rPr lang="zh-CN" altLang="en-US"/>
              <a:t>‹#›</a:t>
            </a:fld>
            <a:endParaRPr lang="zh-CN" altLang="en-US"/>
          </a:p>
        </p:txBody>
      </p:sp>
    </p:spTree>
  </p:cSld>
  <p:clrMapOvr>
    <a:masterClrMapping/>
  </p:clrMapOvr>
  <p:transition spd="slow" advTm="2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2B8D0045-9B4E-475C-AB57-B35602E6836D}" type="slidenum">
              <a:rPr lang="zh-CN" altLang="en-US"/>
              <a:t>‹#›</a:t>
            </a:fld>
            <a:endParaRPr lang="zh-CN" altLang="en-US"/>
          </a:p>
        </p:txBody>
      </p:sp>
    </p:spTree>
  </p:cSld>
  <p:clrMapOvr>
    <a:masterClrMapping/>
  </p:clrMapOvr>
  <p:transition spd="slow" advTm="2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52B3CD00-EB90-4F03-B961-D65DA5FD2474}" type="slidenum">
              <a:rPr lang="zh-CN" altLang="en-US"/>
              <a:t>‹#›</a:t>
            </a:fld>
            <a:endParaRPr lang="zh-CN" altLang="en-US"/>
          </a:p>
        </p:txBody>
      </p:sp>
    </p:spTree>
  </p:cSld>
  <p:clrMapOvr>
    <a:masterClrMapping/>
  </p:clrMapOvr>
  <p:transition spd="slow" advTm="2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0C1BBB28-A0E8-4690-A407-7A976802151A}" type="slidenum">
              <a:rPr lang="zh-CN" altLang="en-US"/>
              <a:t>‹#›</a:t>
            </a:fld>
            <a:endParaRPr lang="zh-CN" altLang="en-US"/>
          </a:p>
        </p:txBody>
      </p:sp>
    </p:spTree>
  </p:cSld>
  <p:clrMapOvr>
    <a:masterClrMapping/>
  </p:clrMapOvr>
  <p:transition spd="slow" advTm="2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0937E81F-DDC0-4A81-9F9E-BA5958D4B830}" type="slidenum">
              <a:rPr lang="zh-CN" altLang="en-US"/>
              <a:t>‹#›</a:t>
            </a:fld>
            <a:endParaRPr lang="zh-CN" altLang="en-US"/>
          </a:p>
        </p:txBody>
      </p:sp>
    </p:spTree>
  </p:cSld>
  <p:clrMapOvr>
    <a:masterClrMapping/>
  </p:clrMapOvr>
  <p:transition spd="slow" advTm="2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34FB963E-963E-4E56-B162-F10FECE3E2F1}" type="slidenum">
              <a:rPr lang="zh-CN" altLang="en-US"/>
              <a:t>‹#›</a:t>
            </a:fld>
            <a:endParaRPr lang="zh-CN" altLang="en-US"/>
          </a:p>
        </p:txBody>
      </p:sp>
    </p:spTree>
  </p:cSld>
  <p:clrMapOvr>
    <a:masterClrMapping/>
  </p:clrMapOvr>
  <p:transition spd="slow" advTm="2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674A0816-C96B-4614-B793-CD639D350FB2}" type="slidenum">
              <a:rPr lang="zh-CN" altLang="en-US"/>
              <a:t>‹#›</a:t>
            </a:fld>
            <a:endParaRPr lang="zh-CN" altLang="en-US"/>
          </a:p>
        </p:txBody>
      </p:sp>
    </p:spTree>
  </p:cSld>
  <p:clrMapOvr>
    <a:masterClrMapping/>
  </p:clrMapOvr>
  <p:transition spd="slow" advTm="2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327025"/>
            <a:ext cx="24955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5040313"/>
            <a:ext cx="9144000" cy="104775"/>
          </a:xfrm>
          <a:prstGeom prst="rect">
            <a:avLst/>
          </a:prstGeom>
          <a:solidFill>
            <a:srgbClr val="06417E"/>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9F1112F0-F96E-43FC-8FDB-A3A801C03E7B}" type="slidenum">
              <a:rPr lang="zh-CN" altLang="en-US"/>
              <a:t>‹#›</a:t>
            </a:fld>
            <a:endParaRPr lang="zh-CN" altLang="en-US"/>
          </a:p>
        </p:txBody>
      </p:sp>
    </p:spTree>
  </p:cSld>
  <p:clrMapOvr>
    <a:masterClrMapping/>
  </p:clrMapOvr>
  <p:transition spd="slow" advTm="2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28EBDDC6-EBCE-46E9-AD5D-50047AE7A553}" type="slidenum">
              <a:rPr lang="zh-CN" altLang="en-US"/>
              <a:t>‹#›</a:t>
            </a:fld>
            <a:endParaRPr lang="zh-CN" altLang="en-US"/>
          </a:p>
        </p:txBody>
      </p:sp>
    </p:spTree>
  </p:cSld>
  <p:clrMapOvr>
    <a:masterClrMapping/>
  </p:clrMapOvr>
  <p:transition spd="slow" advTm="2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06EE64EF-FC63-4DB5-A005-BFC758FDF303}" type="slidenum">
              <a:rPr lang="zh-CN" altLang="en-US"/>
              <a:t>‹#›</a:t>
            </a:fld>
            <a:endParaRPr lang="zh-CN" altLang="en-US"/>
          </a:p>
        </p:txBody>
      </p:sp>
    </p:spTree>
  </p:cSld>
  <p:clrMapOvr>
    <a:masterClrMapping/>
  </p:clrMapOvr>
  <p:transition spd="slow" advTm="2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cxnSp>
        <p:nvCxnSpPr>
          <p:cNvPr id="2" name="直接连接符 1"/>
          <p:cNvCxnSpPr/>
          <p:nvPr/>
        </p:nvCxnSpPr>
        <p:spPr>
          <a:xfrm>
            <a:off x="0" y="4894263"/>
            <a:ext cx="9144000" cy="0"/>
          </a:xfrm>
          <a:prstGeom prst="line">
            <a:avLst/>
          </a:prstGeom>
          <a:ln w="19050">
            <a:solidFill>
              <a:srgbClr val="006569"/>
            </a:solidFill>
          </a:ln>
        </p:spPr>
        <p:style>
          <a:lnRef idx="1">
            <a:schemeClr val="accent1"/>
          </a:lnRef>
          <a:fillRef idx="0">
            <a:schemeClr val="accent1"/>
          </a:fillRef>
          <a:effectRef idx="0">
            <a:schemeClr val="accent1"/>
          </a:effectRef>
          <a:fontRef idx="minor">
            <a:schemeClr val="tx1"/>
          </a:fontRef>
        </p:style>
      </p:cxnSp>
      <p:pic>
        <p:nvPicPr>
          <p:cNvPr id="3"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0" y="266700"/>
            <a:ext cx="81502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5143500"/>
          </a:xfrm>
          <a:prstGeom prst="rect">
            <a:avLst/>
          </a:prstGeom>
          <a:solidFill>
            <a:schemeClr val="bg1">
              <a:alpha val="85000"/>
            </a:schemeClr>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5" name="矩形 4"/>
          <p:cNvSpPr/>
          <p:nvPr/>
        </p:nvSpPr>
        <p:spPr>
          <a:xfrm>
            <a:off x="0" y="0"/>
            <a:ext cx="9144000" cy="519113"/>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sp>
        <p:nvSpPr>
          <p:cNvPr id="6" name="矩形 5"/>
          <p:cNvSpPr/>
          <p:nvPr/>
        </p:nvSpPr>
        <p:spPr>
          <a:xfrm>
            <a:off x="0" y="4948238"/>
            <a:ext cx="9144000" cy="196850"/>
          </a:xfrm>
          <a:prstGeom prst="rect">
            <a:avLst/>
          </a:prstGeom>
          <a:solidFill>
            <a:srgbClr val="006569"/>
          </a:solidFill>
          <a:ln>
            <a:noFill/>
          </a:ln>
        </p:spPr>
        <p:style>
          <a:lnRef idx="1">
            <a:schemeClr val="accent1"/>
          </a:lnRef>
          <a:fillRef idx="0">
            <a:schemeClr val="accent1"/>
          </a:fillRef>
          <a:effectRef idx="0">
            <a:schemeClr val="accent1"/>
          </a:effectRef>
          <a:fontRef idx="minor">
            <a:schemeClr val="tx1"/>
          </a:fontRef>
        </p:style>
        <p:txBody>
          <a:bodyPr lIns="68544" tIns="34272" rIns="68544" bIns="34272" anchor="ctr"/>
          <a:lstStyle/>
          <a:p>
            <a:pPr algn="ctr" eaLnBrk="1" fontAlgn="auto" hangingPunct="1">
              <a:spcBef>
                <a:spcPts val="0"/>
              </a:spcBef>
              <a:spcAft>
                <a:spcPts val="0"/>
              </a:spcAft>
              <a:defRPr/>
            </a:pPr>
            <a:endParaRPr lang="zh-CN" altLang="en-US" sz="1350"/>
          </a:p>
        </p:txBody>
      </p:sp>
      <p:pic>
        <p:nvPicPr>
          <p:cNvPr id="7" name="图片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100013"/>
            <a:ext cx="1133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146050" y="114300"/>
            <a:ext cx="2159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单击此处输入文本内容</a:t>
            </a:r>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576B802C-9137-4BF8-90AA-3727D067036C}" type="slidenum">
              <a:rPr lang="zh-CN" altLang="en-US"/>
              <a:t>‹#›</a:t>
            </a:fld>
            <a:endParaRPr lang="zh-CN" altLang="en-US"/>
          </a:p>
        </p:txBody>
      </p:sp>
    </p:spTree>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829B4584-F93C-4FC5-9BF5-357C43668370}" type="slidenum">
              <a:rPr lang="zh-CN" altLang="en-US"/>
              <a:t>‹#›</a:t>
            </a:fld>
            <a:endParaRPr lang="zh-CN" altLang="en-US"/>
          </a:p>
        </p:txBody>
      </p:sp>
    </p:spTree>
  </p:cSld>
  <p:clrMapOvr>
    <a:masterClrMapping/>
  </p:clrMapOvr>
  <p:transition spd="slow" advTm="2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文本框 2"/>
          <p:cNvSpPr txBox="1">
            <a:spLocks noChangeArrowheads="1"/>
          </p:cNvSpPr>
          <p:nvPr userDrawn="1"/>
        </p:nvSpPr>
        <p:spPr bwMode="auto">
          <a:xfrm>
            <a:off x="198438" y="2174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latin typeface="方正正黑简体" pitchFamily="2" charset="-122"/>
                <a:ea typeface="方正正黑简体" pitchFamily="2" charset="-122"/>
              </a:rPr>
              <a:t>点击添加标题</a:t>
            </a:r>
          </a:p>
        </p:txBody>
      </p:sp>
      <p:sp>
        <p:nvSpPr>
          <p:cNvPr id="4" name="矩形 3"/>
          <p:cNvSpPr/>
          <p:nvPr/>
        </p:nvSpPr>
        <p:spPr>
          <a:xfrm>
            <a:off x="0" y="5056188"/>
            <a:ext cx="9144000" cy="107950"/>
          </a:xfrm>
          <a:prstGeom prst="rect">
            <a:avLst/>
          </a:prstGeom>
          <a:solidFill>
            <a:srgbClr val="7CC1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nvGrpSpPr>
          <p:cNvPr id="5" name="组合 4"/>
          <p:cNvGrpSpPr>
            <a:grpSpLocks noChangeAspect="1"/>
          </p:cNvGrpSpPr>
          <p:nvPr/>
        </p:nvGrpSpPr>
        <p:grpSpPr>
          <a:xfrm>
            <a:off x="0" y="206343"/>
            <a:ext cx="214975" cy="360000"/>
            <a:chOff x="194371" y="217201"/>
            <a:chExt cx="237165" cy="468000"/>
          </a:xfrm>
          <a:solidFill>
            <a:srgbClr val="7CC144"/>
          </a:solidFill>
        </p:grpSpPr>
        <p:sp>
          <p:nvSpPr>
            <p:cNvPr id="6" name="矩形 5"/>
            <p:cNvSpPr/>
            <p:nvPr/>
          </p:nvSpPr>
          <p:spPr>
            <a:xfrm>
              <a:off x="194371" y="217201"/>
              <a:ext cx="144016"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7" name="矩形 6"/>
            <p:cNvSpPr/>
            <p:nvPr/>
          </p:nvSpPr>
          <p:spPr>
            <a:xfrm>
              <a:off x="395536" y="217201"/>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9" name="Picture Placeholder 2"/>
          <p:cNvSpPr>
            <a:spLocks noGrp="1"/>
          </p:cNvSpPr>
          <p:nvPr>
            <p:ph type="pic" sz="quarter" idx="15"/>
          </p:nvPr>
        </p:nvSpPr>
        <p:spPr>
          <a:xfrm>
            <a:off x="3392424" y="1234440"/>
            <a:ext cx="2359152" cy="1495044"/>
          </a:xfrm>
          <a:prstGeom prst="rect">
            <a:avLst/>
          </a:prstGeom>
        </p:spPr>
        <p:txBody>
          <a:bodyPr rtlCol="0">
            <a:normAutofit/>
          </a:bodyPr>
          <a:lstStyle>
            <a:lvl1pPr marL="0" indent="0" algn="ctr">
              <a:buNone/>
              <a:defRPr/>
            </a:lvl1pPr>
          </a:lstStyle>
          <a:p>
            <a:pPr lvl="0"/>
            <a:endParaRPr lang="id-ID" noProof="0" dirty="0"/>
          </a:p>
        </p:txBody>
      </p:sp>
      <p:sp>
        <p:nvSpPr>
          <p:cNvPr id="8" name="日期占位符 2"/>
          <p:cNvSpPr>
            <a:spLocks noGrp="1"/>
          </p:cNvSpPr>
          <p:nvPr>
            <p:ph type="dt" sz="half" idx="16"/>
          </p:nvPr>
        </p:nvSpPr>
        <p:spPr/>
        <p:txBody>
          <a:bodyPr/>
          <a:lstStyle>
            <a:lvl1pPr>
              <a:defRPr/>
            </a:lvl1pPr>
          </a:lstStyle>
          <a:p>
            <a:pPr>
              <a:defRPr/>
            </a:pPr>
            <a:endParaRPr lang="zh-CN" altLang="en-US"/>
          </a:p>
        </p:txBody>
      </p:sp>
      <p:sp>
        <p:nvSpPr>
          <p:cNvPr id="10" name="页脚占位符 3"/>
          <p:cNvSpPr>
            <a:spLocks noGrp="1"/>
          </p:cNvSpPr>
          <p:nvPr>
            <p:ph type="ftr" sz="quarter" idx="17"/>
          </p:nvPr>
        </p:nvSpPr>
        <p:spPr/>
        <p:txBody>
          <a:bodyPr/>
          <a:lstStyle>
            <a:lvl1pPr>
              <a:defRPr/>
            </a:lvl1pPr>
          </a:lstStyle>
          <a:p>
            <a:pPr>
              <a:defRPr/>
            </a:pPr>
            <a:endParaRPr lang="zh-CN" altLang="en-US"/>
          </a:p>
        </p:txBody>
      </p:sp>
      <p:sp>
        <p:nvSpPr>
          <p:cNvPr id="11" name="灯片编号占位符 4"/>
          <p:cNvSpPr>
            <a:spLocks noGrp="1"/>
          </p:cNvSpPr>
          <p:nvPr>
            <p:ph type="sldNum" sz="quarter" idx="18"/>
          </p:nvPr>
        </p:nvSpPr>
        <p:spPr/>
        <p:txBody>
          <a:bodyPr/>
          <a:lstStyle>
            <a:lvl1pPr>
              <a:defRPr/>
            </a:lvl1pPr>
          </a:lstStyle>
          <a:p>
            <a:fld id="{EF84F1C1-327B-4521-8436-D6853FAA9C15}" type="slidenum">
              <a:rPr lang="zh-CN" altLang="en-US"/>
              <a:t>‹#›</a:t>
            </a:fld>
            <a:endParaRPr lang="zh-CN" altLang="en-US"/>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0-#ppt_w/2"/>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57B47E4F-3FCC-4AC4-97A4-EE855B320E1C}" type="slidenum">
              <a:rPr lang="zh-CN" altLang="en-US"/>
              <a:t>‹#›</a:t>
            </a:fld>
            <a:endParaRPr lang="zh-CN" altLang="en-US"/>
          </a:p>
        </p:txBody>
      </p:sp>
    </p:spTree>
  </p:cSld>
  <p:clrMapOvr>
    <a:masterClrMapping/>
  </p:clrMapOvr>
  <p:transition spd="slow" advTm="2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矩形 1"/>
          <p:cNvSpPr/>
          <p:nvPr/>
        </p:nvSpPr>
        <p:spPr>
          <a:xfrm>
            <a:off x="0" y="0"/>
            <a:ext cx="9144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3" name="图片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388" y="-20638"/>
            <a:ext cx="1704975"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8"/>
          <p:cNvSpPr>
            <a:spLocks noChangeArrowheads="1"/>
          </p:cNvSpPr>
          <p:nvPr userDrawn="1"/>
        </p:nvSpPr>
        <p:spPr bwMode="auto">
          <a:xfrm>
            <a:off x="6477000" y="1762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研究结论</a:t>
            </a:r>
          </a:p>
        </p:txBody>
      </p:sp>
      <p:sp>
        <p:nvSpPr>
          <p:cNvPr id="5" name="矩形 4"/>
          <p:cNvSpPr/>
          <p:nvPr/>
        </p:nvSpPr>
        <p:spPr>
          <a:xfrm>
            <a:off x="8564563"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6" name="矩形 5"/>
          <p:cNvSpPr/>
          <p:nvPr/>
        </p:nvSpPr>
        <p:spPr>
          <a:xfrm>
            <a:off x="8329613" y="258763"/>
            <a:ext cx="182562" cy="13811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8097838"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786130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9" name="矩形 8"/>
          <p:cNvSpPr/>
          <p:nvPr/>
        </p:nvSpPr>
        <p:spPr>
          <a:xfrm>
            <a:off x="7626350" y="258763"/>
            <a:ext cx="184150" cy="13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7383463" y="258763"/>
            <a:ext cx="184150" cy="138112"/>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endParaRPr>
          </a:p>
        </p:txBody>
      </p:sp>
      <p:sp>
        <p:nvSpPr>
          <p:cNvPr id="11" name="日期占位符 1"/>
          <p:cNvSpPr>
            <a:spLocks noGrp="1"/>
          </p:cNvSpPr>
          <p:nvPr>
            <p:ph type="dt" sz="half" idx="10"/>
          </p:nvPr>
        </p:nvSpPr>
        <p:spPr/>
        <p:txBody>
          <a:bodyPr/>
          <a:lstStyle>
            <a:lvl1pPr>
              <a:defRPr/>
            </a:lvl1pPr>
          </a:lstStyle>
          <a:p>
            <a:pPr>
              <a:defRPr/>
            </a:pPr>
            <a:endParaRPr lang="zh-CN" altLang="en-US"/>
          </a:p>
        </p:txBody>
      </p:sp>
      <p:sp>
        <p:nvSpPr>
          <p:cNvPr id="12" name="页脚占位符 2"/>
          <p:cNvSpPr>
            <a:spLocks noGrp="1"/>
          </p:cNvSpPr>
          <p:nvPr>
            <p:ph type="ftr" sz="quarter" idx="11"/>
          </p:nvPr>
        </p:nvSpPr>
        <p:spPr/>
        <p:txBody>
          <a:bodyPr/>
          <a:lstStyle>
            <a:lvl1pPr>
              <a:defRPr/>
            </a:lvl1pPr>
          </a:lstStyle>
          <a:p>
            <a:pPr>
              <a:defRPr/>
            </a:pPr>
            <a:endParaRPr lang="zh-CN" altLang="en-US"/>
          </a:p>
        </p:txBody>
      </p:sp>
      <p:sp>
        <p:nvSpPr>
          <p:cNvPr id="13" name="灯片编号占位符 3"/>
          <p:cNvSpPr>
            <a:spLocks noGrp="1"/>
          </p:cNvSpPr>
          <p:nvPr>
            <p:ph type="sldNum" sz="quarter" idx="12"/>
          </p:nvPr>
        </p:nvSpPr>
        <p:spPr/>
        <p:txBody>
          <a:bodyPr/>
          <a:lstStyle>
            <a:lvl1pPr>
              <a:defRPr/>
            </a:lvl1pPr>
          </a:lstStyle>
          <a:p>
            <a:fld id="{A829FB34-D280-4213-88BD-B082A643C0F1}" type="slidenum">
              <a:rPr lang="zh-CN" altLang="en-US"/>
              <a:t>‹#›</a:t>
            </a:fld>
            <a:endParaRPr lang="zh-CN" altLang="en-US"/>
          </a:p>
        </p:txBody>
      </p:sp>
    </p:spTree>
  </p:cSld>
  <p:clrMapOvr>
    <a:masterClrMapping/>
  </p:clrMapOvr>
  <p:transition spd="slow"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07AA755A-768E-4673-B3B3-2A7F8C4B65D4}" type="slidenum">
              <a:rPr lang="zh-CN" altLang="en-US"/>
              <a:t>‹#›</a:t>
            </a:fld>
            <a:endParaRPr lang="zh-CN" altLang="en-US"/>
          </a:p>
        </p:txBody>
      </p:sp>
    </p:spTree>
  </p:cSld>
  <p:clrMapOvr>
    <a:masterClrMapping/>
  </p:clrMapOvr>
  <p:transition spd="slow"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48E6BC1-4597-46ED-ADC6-4473811EC304}" type="slidenum">
              <a:rPr lang="zh-CN" altLang="en-US"/>
              <a:t>‹#›</a:t>
            </a:fld>
            <a:endParaRPr lang="zh-CN" altLang="en-US"/>
          </a:p>
        </p:txBody>
      </p:sp>
    </p:spTree>
  </p:cSld>
  <p:clrMapOvr>
    <a:masterClrMapping/>
  </p:clrMapOvr>
  <p:transition spd="slow"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E3C29983-2E7F-4427-AFE6-3411DBAFC120}" type="slidenum">
              <a:rPr lang="zh-CN" altLang="en-US"/>
              <a:t>‹#›</a:t>
            </a:fld>
            <a:endParaRPr lang="zh-CN" altLang="en-US"/>
          </a:p>
        </p:txBody>
      </p:sp>
    </p:spTree>
  </p:cSld>
  <p:clrMapOvr>
    <a:masterClrMapping/>
  </p:clrMapOvr>
  <p:transition spd="slow"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3DD2C0EB-DD63-463B-80A6-79F2D8D94540}" type="slidenum">
              <a:rPr lang="zh-CN" altLang="en-US"/>
              <a:t>‹#›</a:t>
            </a:fld>
            <a:endParaRPr lang="zh-CN" altLang="en-US"/>
          </a:p>
        </p:txBody>
      </p:sp>
    </p:spTree>
  </p:cSld>
  <p:clrMapOvr>
    <a:masterClrMapping/>
  </p:clrMapOvr>
  <p:transition spd="slow"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8ABE84E3-323C-4D55-A432-888D19F2ACCF}" type="slidenum">
              <a:rPr lang="zh-CN" altLang="en-US"/>
              <a:t>‹#›</a:t>
            </a:fld>
            <a:endParaRPr lang="zh-CN" altLang="en-US"/>
          </a:p>
        </p:txBody>
      </p:sp>
    </p:spTree>
  </p:cSld>
  <p:clrMapOvr>
    <a:masterClrMapping/>
  </p:clrMapOvr>
  <p:transition spd="slow"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altLang="zh-CN" noProof="1"/>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fld id="{2B6D07CB-8F3E-40BB-8AEC-5AB164F1B1D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advTm="2000">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2pPr>
      <a:lvl3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3pPr>
      <a:lvl4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4pPr>
      <a:lvl5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5pPr>
      <a:lvl6pPr marL="4572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6pPr>
      <a:lvl7pPr marL="9144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7pPr>
      <a:lvl8pPr marL="13716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8pPr>
      <a:lvl9pPr marL="18288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2051"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altLang="zh-CN" noProof="1"/>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fld id="{D1F3586B-2A9B-40E9-9495-D92771CB2DD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transition spd="slow" advTm="2000">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2pPr>
      <a:lvl3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3pPr>
      <a:lvl4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4pPr>
      <a:lvl5pPr algn="l" defTabSz="685800" rtl="0" eaLnBrk="0" fontAlgn="base" hangingPunct="0">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5pPr>
      <a:lvl6pPr marL="4572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6pPr>
      <a:lvl7pPr marL="9144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7pPr>
      <a:lvl8pPr marL="13716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8pPr>
      <a:lvl9pPr marL="1828800" algn="l" defTabSz="685800" rtl="0" fontAlgn="base">
        <a:lnSpc>
          <a:spcPct val="90000"/>
        </a:lnSpc>
        <a:spcBef>
          <a:spcPct val="0"/>
        </a:spcBef>
        <a:spcAft>
          <a:spcPct val="0"/>
        </a:spcAft>
        <a:defRPr sz="3300">
          <a:solidFill>
            <a:schemeClr val="tx1"/>
          </a:solidFill>
          <a:latin typeface="Nexa Light" panose="02000000000000000000" pitchFamily="2" charset="0"/>
          <a:ea typeface="华康少女文字W5(P)" panose="040F0500000000000000" pitchFamily="8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noChangeAspect="1"/>
          </p:cNvGrpSpPr>
          <p:nvPr/>
        </p:nvGrpSpPr>
        <p:grpSpPr bwMode="auto">
          <a:xfrm>
            <a:off x="2146300" y="1565275"/>
            <a:ext cx="809625" cy="701675"/>
            <a:chOff x="2202212" y="1702183"/>
            <a:chExt cx="661189" cy="573274"/>
          </a:xfrm>
        </p:grpSpPr>
        <p:grpSp>
          <p:nvGrpSpPr>
            <p:cNvPr id="23602" name="组合 49"/>
            <p:cNvGrpSpPr/>
            <p:nvPr/>
          </p:nvGrpSpPr>
          <p:grpSpPr bwMode="auto">
            <a:xfrm>
              <a:off x="2257678" y="1707420"/>
              <a:ext cx="550258" cy="550258"/>
              <a:chOff x="3827533" y="704007"/>
              <a:chExt cx="550258" cy="550258"/>
            </a:xfrm>
          </p:grpSpPr>
          <p:sp>
            <p:nvSpPr>
              <p:cNvPr id="29" name="矩形 28"/>
              <p:cNvSpPr/>
              <p:nvPr/>
            </p:nvSpPr>
            <p:spPr>
              <a:xfrm>
                <a:off x="3827815" y="703958"/>
                <a:ext cx="549695"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47" name="直接连接符 46"/>
              <p:cNvCxnSpPr>
                <a:stCxn id="29" idx="1"/>
                <a:endCxn id="29" idx="3"/>
              </p:cNvCxnSpPr>
              <p:nvPr/>
            </p:nvCxnSpPr>
            <p:spPr>
              <a:xfrm>
                <a:off x="3827815" y="978922"/>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9" idx="0"/>
                <a:endCxn id="29" idx="2"/>
              </p:cNvCxnSpPr>
              <p:nvPr/>
            </p:nvCxnSpPr>
            <p:spPr>
              <a:xfrm>
                <a:off x="4102662"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603" name="文本框 1"/>
            <p:cNvSpPr txBox="1">
              <a:spLocks noChangeArrowheads="1"/>
            </p:cNvSpPr>
            <p:nvPr/>
          </p:nvSpPr>
          <p:spPr bwMode="auto">
            <a:xfrm>
              <a:off x="2202212"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客</a:t>
              </a:r>
            </a:p>
          </p:txBody>
        </p:sp>
      </p:grpSp>
      <p:grpSp>
        <p:nvGrpSpPr>
          <p:cNvPr id="4" name="组合 3"/>
          <p:cNvGrpSpPr>
            <a:grpSpLocks noChangeAspect="1"/>
          </p:cNvGrpSpPr>
          <p:nvPr/>
        </p:nvGrpSpPr>
        <p:grpSpPr bwMode="auto">
          <a:xfrm>
            <a:off x="2997200" y="1565275"/>
            <a:ext cx="811213" cy="701675"/>
            <a:chOff x="3054233" y="1702183"/>
            <a:chExt cx="661189" cy="573274"/>
          </a:xfrm>
        </p:grpSpPr>
        <p:grpSp>
          <p:nvGrpSpPr>
            <p:cNvPr id="23597" name="组合 13"/>
            <p:cNvGrpSpPr/>
            <p:nvPr/>
          </p:nvGrpSpPr>
          <p:grpSpPr bwMode="auto">
            <a:xfrm>
              <a:off x="3083065" y="1707420"/>
              <a:ext cx="550258" cy="550258"/>
              <a:chOff x="3827533" y="704007"/>
              <a:chExt cx="550258" cy="550258"/>
            </a:xfrm>
          </p:grpSpPr>
          <p:sp>
            <p:nvSpPr>
              <p:cNvPr id="15" name="矩形 14"/>
              <p:cNvSpPr/>
              <p:nvPr/>
            </p:nvSpPr>
            <p:spPr>
              <a:xfrm>
                <a:off x="3827167" y="703958"/>
                <a:ext cx="551206"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16" name="直接连接符 15"/>
              <p:cNvCxnSpPr>
                <a:stCxn id="15" idx="1"/>
                <a:endCxn id="15" idx="3"/>
              </p:cNvCxnSpPr>
              <p:nvPr/>
            </p:nvCxnSpPr>
            <p:spPr>
              <a:xfrm>
                <a:off x="3827167" y="978922"/>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5" idx="0"/>
                <a:endCxn id="15" idx="2"/>
              </p:cNvCxnSpPr>
              <p:nvPr/>
            </p:nvCxnSpPr>
            <p:spPr>
              <a:xfrm>
                <a:off x="4102770"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98" name="文本框 41"/>
            <p:cNvSpPr txBox="1">
              <a:spLocks noChangeArrowheads="1"/>
            </p:cNvSpPr>
            <p:nvPr/>
          </p:nvSpPr>
          <p:spPr bwMode="auto">
            <a:xfrm>
              <a:off x="3054233"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服</a:t>
              </a:r>
            </a:p>
          </p:txBody>
        </p:sp>
      </p:grpSp>
      <p:grpSp>
        <p:nvGrpSpPr>
          <p:cNvPr id="5" name="组合 4"/>
          <p:cNvGrpSpPr>
            <a:grpSpLocks noChangeAspect="1"/>
          </p:cNvGrpSpPr>
          <p:nvPr/>
        </p:nvGrpSpPr>
        <p:grpSpPr bwMode="auto">
          <a:xfrm>
            <a:off x="3833813" y="1565275"/>
            <a:ext cx="809625" cy="701675"/>
            <a:chOff x="3890374" y="1702183"/>
            <a:chExt cx="661189" cy="573274"/>
          </a:xfrm>
        </p:grpSpPr>
        <p:grpSp>
          <p:nvGrpSpPr>
            <p:cNvPr id="23592" name="组合 18"/>
            <p:cNvGrpSpPr/>
            <p:nvPr/>
          </p:nvGrpSpPr>
          <p:grpSpPr bwMode="auto">
            <a:xfrm>
              <a:off x="3908452" y="1707420"/>
              <a:ext cx="550258" cy="550258"/>
              <a:chOff x="3827533" y="704007"/>
              <a:chExt cx="550258" cy="550258"/>
            </a:xfrm>
          </p:grpSpPr>
          <p:sp>
            <p:nvSpPr>
              <p:cNvPr id="20" name="矩形 19"/>
              <p:cNvSpPr/>
              <p:nvPr/>
            </p:nvSpPr>
            <p:spPr>
              <a:xfrm>
                <a:off x="3827606" y="703958"/>
                <a:ext cx="549695"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22" name="直接连接符 21"/>
              <p:cNvCxnSpPr>
                <a:stCxn id="20" idx="1"/>
                <a:endCxn id="20" idx="3"/>
              </p:cNvCxnSpPr>
              <p:nvPr/>
            </p:nvCxnSpPr>
            <p:spPr>
              <a:xfrm>
                <a:off x="3827606" y="978922"/>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0" idx="0"/>
                <a:endCxn id="20" idx="2"/>
              </p:cNvCxnSpPr>
              <p:nvPr/>
            </p:nvCxnSpPr>
            <p:spPr>
              <a:xfrm>
                <a:off x="4102453"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93" name="文本框 42"/>
            <p:cNvSpPr txBox="1">
              <a:spLocks noChangeArrowheads="1"/>
            </p:cNvSpPr>
            <p:nvPr/>
          </p:nvSpPr>
          <p:spPr bwMode="auto">
            <a:xfrm>
              <a:off x="3890374"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技</a:t>
              </a:r>
            </a:p>
          </p:txBody>
        </p:sp>
      </p:grpSp>
      <p:grpSp>
        <p:nvGrpSpPr>
          <p:cNvPr id="6" name="组合 5"/>
          <p:cNvGrpSpPr>
            <a:grpSpLocks noChangeAspect="1"/>
          </p:cNvGrpSpPr>
          <p:nvPr/>
        </p:nvGrpSpPr>
        <p:grpSpPr bwMode="auto">
          <a:xfrm>
            <a:off x="4648200" y="1565275"/>
            <a:ext cx="809625" cy="701675"/>
            <a:chOff x="4705007" y="1702183"/>
            <a:chExt cx="661189" cy="573274"/>
          </a:xfrm>
        </p:grpSpPr>
        <p:grpSp>
          <p:nvGrpSpPr>
            <p:cNvPr id="23587" name="组合 23"/>
            <p:cNvGrpSpPr/>
            <p:nvPr/>
          </p:nvGrpSpPr>
          <p:grpSpPr bwMode="auto">
            <a:xfrm>
              <a:off x="4733839" y="1707420"/>
              <a:ext cx="550258" cy="550258"/>
              <a:chOff x="3827533" y="704007"/>
              <a:chExt cx="550258" cy="550258"/>
            </a:xfrm>
          </p:grpSpPr>
          <p:sp>
            <p:nvSpPr>
              <p:cNvPr id="26" name="矩形 25"/>
              <p:cNvSpPr/>
              <p:nvPr/>
            </p:nvSpPr>
            <p:spPr>
              <a:xfrm>
                <a:off x="3827223" y="703958"/>
                <a:ext cx="550991"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32" name="直接连接符 31"/>
              <p:cNvCxnSpPr>
                <a:stCxn id="26" idx="1"/>
                <a:endCxn id="26" idx="3"/>
              </p:cNvCxnSpPr>
              <p:nvPr/>
            </p:nvCxnSpPr>
            <p:spPr>
              <a:xfrm>
                <a:off x="3827223" y="978922"/>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6" idx="0"/>
                <a:endCxn id="26" idx="2"/>
              </p:cNvCxnSpPr>
              <p:nvPr/>
            </p:nvCxnSpPr>
            <p:spPr>
              <a:xfrm>
                <a:off x="4103367"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88" name="文本框 43"/>
            <p:cNvSpPr txBox="1">
              <a:spLocks noChangeArrowheads="1"/>
            </p:cNvSpPr>
            <p:nvPr/>
          </p:nvSpPr>
          <p:spPr bwMode="auto">
            <a:xfrm>
              <a:off x="4705007"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能</a:t>
              </a:r>
            </a:p>
          </p:txBody>
        </p:sp>
      </p:grpSp>
      <p:grpSp>
        <p:nvGrpSpPr>
          <p:cNvPr id="7" name="组合 6"/>
          <p:cNvGrpSpPr>
            <a:grpSpLocks noChangeAspect="1"/>
          </p:cNvGrpSpPr>
          <p:nvPr/>
        </p:nvGrpSpPr>
        <p:grpSpPr bwMode="auto">
          <a:xfrm>
            <a:off x="5473700" y="1565275"/>
            <a:ext cx="809625" cy="701675"/>
            <a:chOff x="5530394" y="1702183"/>
            <a:chExt cx="661189" cy="573274"/>
          </a:xfrm>
        </p:grpSpPr>
        <p:grpSp>
          <p:nvGrpSpPr>
            <p:cNvPr id="23582" name="组合 33"/>
            <p:cNvGrpSpPr/>
            <p:nvPr/>
          </p:nvGrpSpPr>
          <p:grpSpPr bwMode="auto">
            <a:xfrm>
              <a:off x="5559226" y="1707420"/>
              <a:ext cx="550258" cy="550258"/>
              <a:chOff x="3827533" y="704007"/>
              <a:chExt cx="550258" cy="550258"/>
            </a:xfrm>
          </p:grpSpPr>
          <p:sp>
            <p:nvSpPr>
              <p:cNvPr id="35" name="矩形 34"/>
              <p:cNvSpPr/>
              <p:nvPr/>
            </p:nvSpPr>
            <p:spPr>
              <a:xfrm>
                <a:off x="3827223" y="703958"/>
                <a:ext cx="550991"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36" name="直接连接符 35"/>
              <p:cNvCxnSpPr>
                <a:stCxn id="35" idx="1"/>
                <a:endCxn id="35" idx="3"/>
              </p:cNvCxnSpPr>
              <p:nvPr/>
            </p:nvCxnSpPr>
            <p:spPr>
              <a:xfrm>
                <a:off x="3827223" y="978922"/>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5" idx="0"/>
                <a:endCxn id="35" idx="2"/>
              </p:cNvCxnSpPr>
              <p:nvPr/>
            </p:nvCxnSpPr>
            <p:spPr>
              <a:xfrm>
                <a:off x="4103367"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83" name="文本框 44"/>
            <p:cNvSpPr txBox="1">
              <a:spLocks noChangeArrowheads="1"/>
            </p:cNvSpPr>
            <p:nvPr/>
          </p:nvSpPr>
          <p:spPr bwMode="auto">
            <a:xfrm>
              <a:off x="5530394"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培</a:t>
              </a:r>
            </a:p>
          </p:txBody>
        </p:sp>
      </p:grpSp>
      <p:grpSp>
        <p:nvGrpSpPr>
          <p:cNvPr id="8" name="组合 7"/>
          <p:cNvGrpSpPr>
            <a:grpSpLocks noChangeAspect="1"/>
          </p:cNvGrpSpPr>
          <p:nvPr/>
        </p:nvGrpSpPr>
        <p:grpSpPr bwMode="auto">
          <a:xfrm>
            <a:off x="6272213" y="1565275"/>
            <a:ext cx="811212" cy="701675"/>
            <a:chOff x="6329147" y="1702183"/>
            <a:chExt cx="661189" cy="573274"/>
          </a:xfrm>
        </p:grpSpPr>
        <p:grpSp>
          <p:nvGrpSpPr>
            <p:cNvPr id="23577" name="组合 37"/>
            <p:cNvGrpSpPr/>
            <p:nvPr/>
          </p:nvGrpSpPr>
          <p:grpSpPr bwMode="auto">
            <a:xfrm>
              <a:off x="6384613" y="1707420"/>
              <a:ext cx="550258" cy="550258"/>
              <a:chOff x="3827533" y="704007"/>
              <a:chExt cx="550258" cy="550258"/>
            </a:xfrm>
          </p:grpSpPr>
          <p:sp>
            <p:nvSpPr>
              <p:cNvPr id="39" name="矩形 38"/>
              <p:cNvSpPr/>
              <p:nvPr/>
            </p:nvSpPr>
            <p:spPr>
              <a:xfrm>
                <a:off x="3827705" y="703958"/>
                <a:ext cx="549913" cy="54992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cxnSp>
            <p:nvCxnSpPr>
              <p:cNvPr id="40" name="直接连接符 39"/>
              <p:cNvCxnSpPr>
                <a:stCxn id="39" idx="1"/>
                <a:endCxn id="39" idx="3"/>
              </p:cNvCxnSpPr>
              <p:nvPr/>
            </p:nvCxnSpPr>
            <p:spPr>
              <a:xfrm>
                <a:off x="3827705" y="978922"/>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9" idx="0"/>
                <a:endCxn id="39" idx="2"/>
              </p:cNvCxnSpPr>
              <p:nvPr/>
            </p:nvCxnSpPr>
            <p:spPr>
              <a:xfrm>
                <a:off x="4103309" y="703958"/>
                <a:ext cx="0" cy="5499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578" name="文本框 45"/>
            <p:cNvSpPr txBox="1">
              <a:spLocks noChangeArrowheads="1"/>
            </p:cNvSpPr>
            <p:nvPr/>
          </p:nvSpPr>
          <p:spPr bwMode="auto">
            <a:xfrm>
              <a:off x="6329147" y="1702183"/>
              <a:ext cx="661189" cy="5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训</a:t>
              </a:r>
            </a:p>
          </p:txBody>
        </p:sp>
      </p:grpSp>
      <p:cxnSp>
        <p:nvCxnSpPr>
          <p:cNvPr id="48" name="直接连接符 47"/>
          <p:cNvCxnSpPr/>
          <p:nvPr/>
        </p:nvCxnSpPr>
        <p:spPr>
          <a:xfrm flipV="1">
            <a:off x="1951038" y="2451100"/>
            <a:ext cx="5387975" cy="0"/>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51" name="文本框 50"/>
          <p:cNvSpPr txBox="1">
            <a:spLocks noChangeArrowheads="1"/>
          </p:cNvSpPr>
          <p:nvPr/>
        </p:nvSpPr>
        <p:spPr bwMode="auto">
          <a:xfrm>
            <a:off x="2063750" y="2549525"/>
            <a:ext cx="5148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a:r>
              <a:rPr lang="en-US" altLang="zh-CN" sz="1800" dirty="0">
                <a:solidFill>
                  <a:schemeClr val="bg1"/>
                </a:solidFill>
              </a:rPr>
              <a:t>   </a:t>
            </a:r>
            <a:r>
              <a:rPr lang="en-US" altLang="zh-CN" sz="1800" dirty="0">
                <a:solidFill>
                  <a:schemeClr val="bg1"/>
                </a:solidFill>
                <a:latin typeface="思源黑体 CN Normal" panose="020B0400000000000000" pitchFamily="34" charset="-122"/>
                <a:ea typeface="思源黑体 CN Normal" panose="020B0400000000000000" pitchFamily="34" charset="-122"/>
              </a:rPr>
              <a:t> </a:t>
            </a:r>
            <a:r>
              <a:rPr lang="zh-CN" altLang="en-US" sz="1800" dirty="0">
                <a:solidFill>
                  <a:schemeClr val="bg1"/>
                </a:solidFill>
                <a:latin typeface="思源黑体 CN Normal" panose="020B0400000000000000" pitchFamily="34" charset="-122"/>
                <a:ea typeface="思源黑体 CN Normal" panose="020B0400000000000000" pitchFamily="34" charset="-122"/>
              </a:rPr>
              <a:t>适 用 各 个 </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 服 人 员 技 能 培 系 列</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3670300"/>
            <a:ext cx="180181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4"/>
          <p:cNvGrpSpPr>
            <a:grpSpLocks noChangeAspect="1"/>
          </p:cNvGrpSpPr>
          <p:nvPr/>
        </p:nvGrpSpPr>
        <p:grpSpPr bwMode="auto">
          <a:xfrm>
            <a:off x="1806575" y="2147888"/>
            <a:ext cx="449263" cy="292100"/>
            <a:chOff x="2432" y="1329"/>
            <a:chExt cx="657" cy="426"/>
          </a:xfrm>
        </p:grpSpPr>
        <p:sp>
          <p:nvSpPr>
            <p:cNvPr id="28"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6"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7"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pic>
        <p:nvPicPr>
          <p:cNvPr id="23569" name="J-Hype-Meant To Be">
            <a:hlinkClick r:id="" action="ppaction://media"/>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7200" y="-927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0" presetClass="path" presetSubtype="0" accel="50000" decel="50000" fill="hold" nodeType="withEffect">
                                  <p:stCondLst>
                                    <p:cond delay="150"/>
                                  </p:stCondLst>
                                  <p:childTnLst>
                                    <p:animMotion origin="layout" path="M -0.00347 0.00092 L 0.59826 0.00247 " pathEditMode="relative" rAng="0" ptsTypes="AA">
                                      <p:cBhvr>
                                        <p:cTn id="28" dur="1500" fill="hold"/>
                                        <p:tgtEl>
                                          <p:spTgt spid="27"/>
                                        </p:tgtEl>
                                        <p:attrNameLst>
                                          <p:attrName>ppt_x</p:attrName>
                                          <p:attrName>ppt_y</p:attrName>
                                        </p:attrNameLst>
                                      </p:cBhvr>
                                      <p:rCtr x="0" y="0"/>
                                    </p:animMotion>
                                  </p:childTnLst>
                                </p:cTn>
                              </p:par>
                              <p:par>
                                <p:cTn id="29" presetID="22" presetClass="entr" presetSubtype="8" fill="hold" nodeType="withEffect">
                                  <p:stCondLst>
                                    <p:cond delay="30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1250"/>
                                        <p:tgtEl>
                                          <p:spTgt spid="48"/>
                                        </p:tgtEl>
                                      </p:cBhvr>
                                    </p:animEffect>
                                  </p:childTnLst>
                                </p:cTn>
                              </p:par>
                            </p:childTnLst>
                          </p:cTn>
                        </p:par>
                        <p:par>
                          <p:cTn id="32" fill="hold">
                            <p:stCondLst>
                              <p:cond delay="1000"/>
                            </p:stCondLst>
                            <p:childTnLst>
                              <p:par>
                                <p:cTn id="33" presetID="12" presetClass="entr" presetSubtype="4" fill="hold" grpId="0" nodeType="afterEffect">
                                  <p:stCondLst>
                                    <p:cond delay="0"/>
                                  </p:stCondLst>
                                  <p:iterate type="lt">
                                    <p:tmPct val="15000"/>
                                  </p:iterate>
                                  <p:childTnLst>
                                    <p:set>
                                      <p:cBhvr>
                                        <p:cTn id="34" dur="1" fill="hold">
                                          <p:stCondLst>
                                            <p:cond delay="0"/>
                                          </p:stCondLst>
                                        </p:cTn>
                                        <p:tgtEl>
                                          <p:spTgt spid="51"/>
                                        </p:tgtEl>
                                        <p:attrNameLst>
                                          <p:attrName>style.visibility</p:attrName>
                                        </p:attrNameLst>
                                      </p:cBhvr>
                                      <p:to>
                                        <p:strVal val="visible"/>
                                      </p:to>
                                    </p:set>
                                    <p:anim calcmode="lin" valueType="num">
                                      <p:cBhvr>
                                        <p:cTn id="35" dur="500"/>
                                        <p:tgtEl>
                                          <p:spTgt spid="51"/>
                                        </p:tgtEl>
                                        <p:attrNameLst>
                                          <p:attrName>ppt_y</p:attrName>
                                        </p:attrNameLst>
                                      </p:cBhvr>
                                      <p:tavLst>
                                        <p:tav tm="0">
                                          <p:val>
                                            <p:strVal val="#ppt_y+#ppt_h*1.125000"/>
                                          </p:val>
                                        </p:tav>
                                        <p:tav tm="100000">
                                          <p:val>
                                            <p:strVal val="#ppt_y"/>
                                          </p:val>
                                        </p:tav>
                                      </p:tavLst>
                                    </p:anim>
                                    <p:animEffect transition="in" filter="wipe(up)">
                                      <p:cBhvr>
                                        <p:cTn id="36" dur="500"/>
                                        <p:tgtEl>
                                          <p:spTgt spid="51"/>
                                        </p:tgtEl>
                                      </p:cBhvr>
                                    </p:animEffect>
                                  </p:childTnLst>
                                </p:cTn>
                              </p:par>
                            </p:childTnLst>
                          </p:cTn>
                        </p:par>
                        <p:par>
                          <p:cTn id="37" fill="hold">
                            <p:stCondLst>
                              <p:cond delay="6000"/>
                            </p:stCondLst>
                            <p:childTnLst>
                              <p:par>
                                <p:cTn id="38" presetID="42"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ppt_x</p:attrName>
                                        </p:attrNameLst>
                                      </p:cBhvr>
                                      <p:tavLst>
                                        <p:tav tm="0">
                                          <p:val>
                                            <p:strVal val="#ppt_x"/>
                                          </p:val>
                                        </p:tav>
                                        <p:tav tm="100000">
                                          <p:val>
                                            <p:strVal val="#ppt_x"/>
                                          </p:val>
                                        </p:tav>
                                      </p:tavLst>
                                    </p:anim>
                                    <p:anim calcmode="lin" valueType="num">
                                      <p:cBhvr>
                                        <p:cTn id="4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350" fill="hold"/>
                                        <p:tgtEl>
                                          <p:spTgt spid="30"/>
                                        </p:tgtEl>
                                        <p:attrNameLst>
                                          <p:attrName>ppt_x</p:attrName>
                                        </p:attrNameLst>
                                      </p:cBhvr>
                                      <p:tavLst>
                                        <p:tav tm="0">
                                          <p:val>
                                            <p:strVal val="0-#ppt_w/2"/>
                                          </p:val>
                                        </p:tav>
                                        <p:tav tm="100000">
                                          <p:val>
                                            <p:strVal val="#ppt_x"/>
                                          </p:val>
                                        </p:tav>
                                      </p:tavLst>
                                    </p:anim>
                                    <p:anim calcmode="lin" valueType="num">
                                      <p:cBhvr>
                                        <p:cTn id="53" dur="35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150"/>
                                  </p:stCondLst>
                                  <p:childTnLst>
                                    <p:set>
                                      <p:cBhvr>
                                        <p:cTn id="55" dur="1" fill="hold">
                                          <p:stCondLst>
                                            <p:cond delay="0"/>
                                          </p:stCondLst>
                                        </p:cTn>
                                        <p:tgtEl>
                                          <p:spTgt spid="12"/>
                                        </p:tgtEl>
                                        <p:attrNameLst>
                                          <p:attrName>style.visibility</p:attrName>
                                        </p:attrNameLst>
                                      </p:cBhvr>
                                      <p:to>
                                        <p:strVal val="visible"/>
                                      </p:to>
                                    </p:set>
                                    <p:anim calcmode="lin" valueType="num">
                                      <p:cBhvr>
                                        <p:cTn id="56" dur="350" fill="hold"/>
                                        <p:tgtEl>
                                          <p:spTgt spid="12"/>
                                        </p:tgtEl>
                                        <p:attrNameLst>
                                          <p:attrName>ppt_x</p:attrName>
                                        </p:attrNameLst>
                                      </p:cBhvr>
                                      <p:tavLst>
                                        <p:tav tm="0">
                                          <p:val>
                                            <p:strVal val="0-#ppt_w/2"/>
                                          </p:val>
                                        </p:tav>
                                        <p:tav tm="100000">
                                          <p:val>
                                            <p:strVal val="#ppt_x"/>
                                          </p:val>
                                        </p:tav>
                                      </p:tavLst>
                                    </p:anim>
                                    <p:anim calcmode="lin" valueType="num">
                                      <p:cBhvr>
                                        <p:cTn id="57" dur="35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3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350" fill="hold"/>
                                        <p:tgtEl>
                                          <p:spTgt spid="31"/>
                                        </p:tgtEl>
                                        <p:attrNameLst>
                                          <p:attrName>ppt_x</p:attrName>
                                        </p:attrNameLst>
                                      </p:cBhvr>
                                      <p:tavLst>
                                        <p:tav tm="0">
                                          <p:val>
                                            <p:strVal val="0-#ppt_w/2"/>
                                          </p:val>
                                        </p:tav>
                                        <p:tav tm="100000">
                                          <p:val>
                                            <p:strVal val="#ppt_x"/>
                                          </p:val>
                                        </p:tav>
                                      </p:tavLst>
                                    </p:anim>
                                    <p:anim calcmode="lin" valueType="num">
                                      <p:cBhvr>
                                        <p:cTn id="61" dur="35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175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3602037" cy="369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客户需要什么样的服务</a:t>
            </a:r>
          </a:p>
        </p:txBody>
      </p:sp>
      <p:sp>
        <p:nvSpPr>
          <p:cNvPr id="27" name="Freeform 69"/>
          <p:cNvSpPr>
            <a:spLocks noEditPoints="1"/>
          </p:cNvSpPr>
          <p:nvPr/>
        </p:nvSpPr>
        <p:spPr bwMode="auto">
          <a:xfrm>
            <a:off x="642938" y="992188"/>
            <a:ext cx="1398587" cy="3763962"/>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85000"/>
            </a:schemeClr>
          </a:solidFill>
          <a:ln>
            <a:noFill/>
          </a:ln>
          <a:effectLst>
            <a:outerShdw blurRad="76200" dir="13500000" sy="23000" kx="1200000" algn="br" rotWithShape="0">
              <a:prstClr val="black">
                <a:alpha val="6000"/>
              </a:prstClr>
            </a:outerShdw>
          </a:effectLst>
        </p:spPr>
        <p:txBody>
          <a:bodyPr lIns="60952" tIns="30476" rIns="60952" bIns="30476"/>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id-ID"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773" name="文本框 7"/>
          <p:cNvSpPr txBox="1">
            <a:spLocks noChangeArrowheads="1"/>
          </p:cNvSpPr>
          <p:nvPr/>
        </p:nvSpPr>
        <p:spPr bwMode="auto">
          <a:xfrm>
            <a:off x="3159125" y="1219200"/>
            <a:ext cx="4892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无论现代技术如何先进，“人性化接触”仍然是与客户互动的重要因素。无论是为客户解决问题，站在客户的角度看问题，还是一声热情的问侯，都属于“人性化接触”。</a:t>
            </a:r>
          </a:p>
        </p:txBody>
      </p:sp>
      <p:sp>
        <p:nvSpPr>
          <p:cNvPr id="32774" name="文本框 9"/>
          <p:cNvSpPr txBox="1">
            <a:spLocks noChangeArrowheads="1"/>
          </p:cNvSpPr>
          <p:nvPr/>
        </p:nvSpPr>
        <p:spPr bwMode="auto">
          <a:xfrm>
            <a:off x="3144838" y="3556000"/>
            <a:ext cx="52006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客户也不喜欢投诉。要浪费时间、金钱和精力。所以，除非他们觉得供应商实在太不像话了，否则不会投诉。但如果能让一个心怀不满的客户满意，他会变得对你特别忠诚（其忠诚度经常是</a:t>
            </a:r>
            <a:r>
              <a:rPr lang="en-US" altLang="zh-CN"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2</a:t>
            </a:r>
            <a:r>
              <a:rPr lang="zh-CN" altLang="en-US"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倍于没遇到过什么问题的客户）。他们的“终身价值“会给公司带来更多的利润。</a:t>
            </a:r>
            <a:endParaRPr lang="zh-CN" altLang="en-US" dirty="0"/>
          </a:p>
        </p:txBody>
      </p:sp>
      <p:sp>
        <p:nvSpPr>
          <p:cNvPr id="32775" name="文本框 23"/>
          <p:cNvSpPr txBox="1">
            <a:spLocks noChangeArrowheads="1"/>
          </p:cNvSpPr>
          <p:nvPr/>
        </p:nvSpPr>
        <p:spPr bwMode="auto">
          <a:xfrm>
            <a:off x="3181350" y="2185988"/>
            <a:ext cx="45402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在不同的行业中，客户满意度一般在</a:t>
            </a:r>
            <a:r>
              <a:rPr lang="en-US" altLang="zh-CN"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20%~70%</a:t>
            </a:r>
            <a:r>
              <a:rPr lang="zh-CN" altLang="en-US"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之间。各种证据表明客户越来越不能容忍劣质服务。</a:t>
            </a:r>
            <a:endParaRPr lang="zh-CN" altLang="en-US" dirty="0"/>
          </a:p>
        </p:txBody>
      </p:sp>
      <p:sp>
        <p:nvSpPr>
          <p:cNvPr id="32776" name="文本框 36"/>
          <p:cNvSpPr txBox="1">
            <a:spLocks noChangeArrowheads="1"/>
          </p:cNvSpPr>
          <p:nvPr/>
        </p:nvSpPr>
        <p:spPr bwMode="auto">
          <a:xfrm>
            <a:off x="3181350" y="2879725"/>
            <a:ext cx="4824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即使产品或者服务确实能够满足客户的期望，但是如果客户对交易过程本身不满意，还是会感到失望。客户最想要的是实用的产品或服务再加上适当的关怀和关注。</a:t>
            </a:r>
            <a:endParaRPr lang="zh-CN" altLang="en-US" dirty="0"/>
          </a:p>
        </p:txBody>
      </p:sp>
      <p:grpSp>
        <p:nvGrpSpPr>
          <p:cNvPr id="32777" name="组合 18"/>
          <p:cNvGrpSpPr/>
          <p:nvPr/>
        </p:nvGrpSpPr>
        <p:grpSpPr bwMode="auto">
          <a:xfrm>
            <a:off x="1978025" y="1609725"/>
            <a:ext cx="6054725" cy="315913"/>
            <a:chOff x="8518" y="4441"/>
            <a:chExt cx="4617" cy="549"/>
          </a:xfrm>
        </p:grpSpPr>
        <p:cxnSp>
          <p:nvCxnSpPr>
            <p:cNvPr id="32787" name="Straight Connector 71"/>
            <p:cNvCxnSpPr>
              <a:cxnSpLocks noChangeShapeType="1"/>
            </p:cNvCxnSpPr>
            <p:nvPr/>
          </p:nvCxnSpPr>
          <p:spPr bwMode="auto">
            <a:xfrm>
              <a:off x="8518" y="4441"/>
              <a:ext cx="856" cy="512"/>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2788" name="Straight Connector 72"/>
            <p:cNvCxnSpPr>
              <a:cxnSpLocks noChangeShapeType="1"/>
            </p:cNvCxnSpPr>
            <p:nvPr/>
          </p:nvCxnSpPr>
          <p:spPr bwMode="auto">
            <a:xfrm>
              <a:off x="9374" y="4954"/>
              <a:ext cx="3761" cy="36"/>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grpSp>
      <p:grpSp>
        <p:nvGrpSpPr>
          <p:cNvPr id="32778" name="组合 24"/>
          <p:cNvGrpSpPr/>
          <p:nvPr/>
        </p:nvGrpSpPr>
        <p:grpSpPr bwMode="auto">
          <a:xfrm>
            <a:off x="1976438" y="2357438"/>
            <a:ext cx="6056312" cy="315912"/>
            <a:chOff x="8518" y="4441"/>
            <a:chExt cx="4617" cy="549"/>
          </a:xfrm>
        </p:grpSpPr>
        <p:cxnSp>
          <p:nvCxnSpPr>
            <p:cNvPr id="32785" name="Straight Connector 71"/>
            <p:cNvCxnSpPr>
              <a:cxnSpLocks noChangeShapeType="1"/>
            </p:cNvCxnSpPr>
            <p:nvPr/>
          </p:nvCxnSpPr>
          <p:spPr bwMode="auto">
            <a:xfrm>
              <a:off x="8518" y="4441"/>
              <a:ext cx="856" cy="512"/>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2786" name="Straight Connector 72"/>
            <p:cNvCxnSpPr>
              <a:cxnSpLocks noChangeShapeType="1"/>
            </p:cNvCxnSpPr>
            <p:nvPr/>
          </p:nvCxnSpPr>
          <p:spPr bwMode="auto">
            <a:xfrm>
              <a:off x="9374" y="4954"/>
              <a:ext cx="3761" cy="36"/>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grpSp>
      <p:grpSp>
        <p:nvGrpSpPr>
          <p:cNvPr id="32779" name="组合 30"/>
          <p:cNvGrpSpPr/>
          <p:nvPr/>
        </p:nvGrpSpPr>
        <p:grpSpPr bwMode="auto">
          <a:xfrm>
            <a:off x="1989138" y="3251200"/>
            <a:ext cx="6056312" cy="314325"/>
            <a:chOff x="8518" y="4441"/>
            <a:chExt cx="4617" cy="549"/>
          </a:xfrm>
        </p:grpSpPr>
        <p:cxnSp>
          <p:nvCxnSpPr>
            <p:cNvPr id="32783" name="Straight Connector 71"/>
            <p:cNvCxnSpPr>
              <a:cxnSpLocks noChangeShapeType="1"/>
            </p:cNvCxnSpPr>
            <p:nvPr/>
          </p:nvCxnSpPr>
          <p:spPr bwMode="auto">
            <a:xfrm>
              <a:off x="8518" y="4441"/>
              <a:ext cx="856" cy="512"/>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2784" name="Straight Connector 72"/>
            <p:cNvCxnSpPr>
              <a:cxnSpLocks noChangeShapeType="1"/>
            </p:cNvCxnSpPr>
            <p:nvPr/>
          </p:nvCxnSpPr>
          <p:spPr bwMode="auto">
            <a:xfrm>
              <a:off x="9374" y="4954"/>
              <a:ext cx="3761" cy="36"/>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grpSp>
      <p:grpSp>
        <p:nvGrpSpPr>
          <p:cNvPr id="32780" name="组合 37"/>
          <p:cNvGrpSpPr/>
          <p:nvPr/>
        </p:nvGrpSpPr>
        <p:grpSpPr bwMode="auto">
          <a:xfrm>
            <a:off x="2035175" y="4154488"/>
            <a:ext cx="6056313" cy="315912"/>
            <a:chOff x="8518" y="4441"/>
            <a:chExt cx="4617" cy="549"/>
          </a:xfrm>
        </p:grpSpPr>
        <p:cxnSp>
          <p:nvCxnSpPr>
            <p:cNvPr id="32781" name="Straight Connector 71"/>
            <p:cNvCxnSpPr>
              <a:cxnSpLocks noChangeShapeType="1"/>
            </p:cNvCxnSpPr>
            <p:nvPr/>
          </p:nvCxnSpPr>
          <p:spPr bwMode="auto">
            <a:xfrm>
              <a:off x="8518" y="4441"/>
              <a:ext cx="856" cy="512"/>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2782" name="Straight Connector 72"/>
            <p:cNvCxnSpPr>
              <a:cxnSpLocks noChangeShapeType="1"/>
            </p:cNvCxnSpPr>
            <p:nvPr/>
          </p:nvCxnSpPr>
          <p:spPr bwMode="auto">
            <a:xfrm>
              <a:off x="9374" y="4954"/>
              <a:ext cx="3761" cy="36"/>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grpSp>
    </p:spTree>
  </p:cSld>
  <p:clrMapOvr>
    <a:masterClrMapping/>
  </p:clrMapOvr>
  <p:transition spd="slow" advTm="2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消费统计</a:t>
            </a:r>
          </a:p>
        </p:txBody>
      </p:sp>
      <p:sp>
        <p:nvSpPr>
          <p:cNvPr id="4" name="Freeform 2"/>
          <p:cNvSpPr/>
          <p:nvPr/>
        </p:nvSpPr>
        <p:spPr bwMode="auto">
          <a:xfrm>
            <a:off x="941388" y="1884363"/>
            <a:ext cx="7261225" cy="1117600"/>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chemeClr val="bg1"/>
            </a:solid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5" name="Freeform 3"/>
          <p:cNvSpPr/>
          <p:nvPr/>
        </p:nvSpPr>
        <p:spPr bwMode="auto">
          <a:xfrm>
            <a:off x="941388" y="3044825"/>
            <a:ext cx="7261225" cy="1117600"/>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bg1"/>
            </a:solid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6" name="Freeform 4"/>
          <p:cNvSpPr/>
          <p:nvPr/>
        </p:nvSpPr>
        <p:spPr bwMode="auto">
          <a:xfrm>
            <a:off x="941388" y="1603375"/>
            <a:ext cx="6164262" cy="280988"/>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chemeClr val="bg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7" name="Freeform 5"/>
          <p:cNvSpPr/>
          <p:nvPr/>
        </p:nvSpPr>
        <p:spPr bwMode="auto">
          <a:xfrm>
            <a:off x="941388" y="4162425"/>
            <a:ext cx="6164262" cy="279400"/>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bg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8" name="Rectangle 10"/>
          <p:cNvSpPr>
            <a:spLocks noChangeArrowheads="1"/>
          </p:cNvSpPr>
          <p:nvPr/>
        </p:nvSpPr>
        <p:spPr bwMode="auto">
          <a:xfrm>
            <a:off x="6523038" y="2184400"/>
            <a:ext cx="1341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sz="1500" b="1" dirty="0">
                <a:solidFill>
                  <a:schemeClr val="bg1"/>
                </a:solidFill>
                <a:latin typeface="+mn-ea"/>
                <a:ea typeface="+mn-ea"/>
              </a:rPr>
              <a:t>不满意，不投诉</a:t>
            </a:r>
            <a:endParaRPr lang="zh-CN" sz="1350" b="1" dirty="0">
              <a:solidFill>
                <a:schemeClr val="bg1"/>
              </a:solidFill>
              <a:latin typeface="+mn-ea"/>
              <a:ea typeface="+mn-ea"/>
            </a:endParaRPr>
          </a:p>
        </p:txBody>
      </p:sp>
      <p:sp>
        <p:nvSpPr>
          <p:cNvPr id="9" name="Rectangle 11"/>
          <p:cNvSpPr>
            <a:spLocks noChangeArrowheads="1"/>
          </p:cNvSpPr>
          <p:nvPr/>
        </p:nvSpPr>
        <p:spPr bwMode="auto">
          <a:xfrm>
            <a:off x="6523038" y="3262313"/>
            <a:ext cx="1149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sz="1500" b="1" dirty="0">
                <a:solidFill>
                  <a:schemeClr val="bg1"/>
                </a:solidFill>
                <a:latin typeface="+mn-ea"/>
                <a:ea typeface="+mn-ea"/>
              </a:rPr>
              <a:t>投诉没有解决</a:t>
            </a:r>
            <a:endParaRPr lang="zh-CN" sz="1350" b="1" dirty="0">
              <a:solidFill>
                <a:schemeClr val="bg1"/>
              </a:solidFill>
              <a:latin typeface="+mn-ea"/>
              <a:ea typeface="+mn-ea"/>
            </a:endParaRPr>
          </a:p>
        </p:txBody>
      </p:sp>
      <p:sp>
        <p:nvSpPr>
          <p:cNvPr id="10" name="Text Box 65"/>
          <p:cNvSpPr txBox="1">
            <a:spLocks noChangeArrowheads="1"/>
          </p:cNvSpPr>
          <p:nvPr/>
        </p:nvSpPr>
        <p:spPr bwMode="auto">
          <a:xfrm>
            <a:off x="877888" y="1751013"/>
            <a:ext cx="4475162"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01</a:t>
            </a:r>
          </a:p>
          <a:p>
            <a:pPr>
              <a:lnSpc>
                <a:spcPct val="120000"/>
              </a:lnSpc>
            </a:pP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客人不满意，也不投诉，但还会继续购买你的商品的占</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9%</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，而</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91%</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的客户不会再来。</a:t>
            </a:r>
          </a:p>
        </p:txBody>
      </p:sp>
      <p:sp>
        <p:nvSpPr>
          <p:cNvPr id="11" name="Text Box 65"/>
          <p:cNvSpPr txBox="1">
            <a:spLocks noChangeArrowheads="1"/>
          </p:cNvSpPr>
          <p:nvPr/>
        </p:nvSpPr>
        <p:spPr bwMode="auto">
          <a:xfrm>
            <a:off x="877888" y="3387725"/>
            <a:ext cx="4635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02</a:t>
            </a:r>
          </a:p>
          <a:p>
            <a:pPr>
              <a:lnSpc>
                <a:spcPct val="120000"/>
              </a:lnSpc>
            </a:pP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投诉过但没得到解决，还继续购买你的商品的占</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19%</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，而</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81%</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的客户不会再来</a:t>
            </a:r>
          </a:p>
        </p:txBody>
      </p:sp>
      <p:sp>
        <p:nvSpPr>
          <p:cNvPr id="12" name="Freeform 103"/>
          <p:cNvSpPr>
            <a:spLocks noEditPoints="1" noChangeArrowheads="1"/>
          </p:cNvSpPr>
          <p:nvPr/>
        </p:nvSpPr>
        <p:spPr bwMode="auto">
          <a:xfrm>
            <a:off x="6838950" y="2533650"/>
            <a:ext cx="465138" cy="35877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chemeClr val="bg1"/>
              </a:solidFill>
              <a:latin typeface="+mn-ea"/>
              <a:ea typeface="+mn-ea"/>
              <a:sym typeface="宋体" panose="02010600030101010101" pitchFamily="2" charset="-122"/>
            </a:endParaRPr>
          </a:p>
        </p:txBody>
      </p:sp>
      <p:sp>
        <p:nvSpPr>
          <p:cNvPr id="13" name="Freeform 33"/>
          <p:cNvSpPr>
            <a:spLocks noEditPoints="1" noChangeArrowheads="1"/>
          </p:cNvSpPr>
          <p:nvPr/>
        </p:nvSpPr>
        <p:spPr bwMode="auto">
          <a:xfrm>
            <a:off x="6899275" y="3673475"/>
            <a:ext cx="412750" cy="2667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chemeClr val="bg1"/>
              </a:solidFill>
              <a:latin typeface="+mn-ea"/>
              <a:ea typeface="+mn-ea"/>
              <a:sym typeface="宋体" panose="02010600030101010101" pitchFamily="2"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par>
                                <p:cTn id="18" presetID="2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2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2" presetClass="entr" presetSubtype="2"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消费统计</a:t>
            </a:r>
          </a:p>
        </p:txBody>
      </p:sp>
      <p:sp>
        <p:nvSpPr>
          <p:cNvPr id="4" name="Freeform 2"/>
          <p:cNvSpPr/>
          <p:nvPr/>
        </p:nvSpPr>
        <p:spPr bwMode="auto">
          <a:xfrm rot="10800000">
            <a:off x="877888" y="3067050"/>
            <a:ext cx="7261225" cy="1117600"/>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noFill/>
          <a:ln>
            <a:solidFill>
              <a:schemeClr val="bg1"/>
            </a:solid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5" name="Freeform 3"/>
          <p:cNvSpPr/>
          <p:nvPr/>
        </p:nvSpPr>
        <p:spPr bwMode="auto">
          <a:xfrm rot="10800000">
            <a:off x="877888" y="1908175"/>
            <a:ext cx="7261225" cy="1117600"/>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noFill/>
          <a:ln>
            <a:solidFill>
              <a:schemeClr val="bg1"/>
            </a:solid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6" name="Freeform 4"/>
          <p:cNvSpPr/>
          <p:nvPr/>
        </p:nvSpPr>
        <p:spPr bwMode="auto">
          <a:xfrm rot="10800000">
            <a:off x="1974850" y="4184650"/>
            <a:ext cx="6164263" cy="282575"/>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chemeClr val="bg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7" name="Freeform 5"/>
          <p:cNvSpPr/>
          <p:nvPr/>
        </p:nvSpPr>
        <p:spPr bwMode="auto">
          <a:xfrm rot="10800000">
            <a:off x="1974850" y="1628775"/>
            <a:ext cx="6164263" cy="279400"/>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bg1"/>
            </a:solidFill>
            <a:round/>
            <a:tailEnd type="oval" w="med" len="me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3" name="Rectangle 10"/>
          <p:cNvSpPr>
            <a:spLocks noChangeArrowheads="1"/>
          </p:cNvSpPr>
          <p:nvPr/>
        </p:nvSpPr>
        <p:spPr bwMode="auto">
          <a:xfrm>
            <a:off x="1401763" y="2184400"/>
            <a:ext cx="12080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sz="1350" b="1" dirty="0">
                <a:solidFill>
                  <a:schemeClr val="bg1"/>
                </a:solidFill>
                <a:latin typeface="+mn-ea"/>
                <a:ea typeface="+mn-ea"/>
              </a:rPr>
              <a:t>投诉过，已解决</a:t>
            </a:r>
          </a:p>
        </p:txBody>
      </p:sp>
      <p:sp>
        <p:nvSpPr>
          <p:cNvPr id="14" name="Rectangle 11"/>
          <p:cNvSpPr>
            <a:spLocks noChangeArrowheads="1"/>
          </p:cNvSpPr>
          <p:nvPr/>
        </p:nvSpPr>
        <p:spPr bwMode="auto">
          <a:xfrm>
            <a:off x="1401763" y="3262313"/>
            <a:ext cx="13811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fontAlgn="auto" hangingPunct="1">
              <a:spcBef>
                <a:spcPts val="0"/>
              </a:spcBef>
              <a:spcAft>
                <a:spcPts val="0"/>
              </a:spcAft>
              <a:defRPr/>
            </a:pPr>
            <a:r>
              <a:rPr lang="zh-CN" sz="1350" b="1" dirty="0">
                <a:solidFill>
                  <a:schemeClr val="bg1"/>
                </a:solidFill>
                <a:latin typeface="+mn-ea"/>
                <a:ea typeface="+mn-ea"/>
              </a:rPr>
              <a:t>投诉过，迅速解决</a:t>
            </a:r>
          </a:p>
        </p:txBody>
      </p:sp>
      <p:sp>
        <p:nvSpPr>
          <p:cNvPr id="15" name="Freeform 103"/>
          <p:cNvSpPr>
            <a:spLocks noEditPoints="1" noChangeArrowheads="1"/>
          </p:cNvSpPr>
          <p:nvPr/>
        </p:nvSpPr>
        <p:spPr bwMode="auto">
          <a:xfrm>
            <a:off x="1717675" y="2533650"/>
            <a:ext cx="465138" cy="35877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chemeClr val="bg1"/>
              </a:solidFill>
              <a:latin typeface="+mn-ea"/>
              <a:ea typeface="+mn-ea"/>
              <a:sym typeface="宋体" panose="02010600030101010101" pitchFamily="2" charset="-122"/>
            </a:endParaRPr>
          </a:p>
        </p:txBody>
      </p:sp>
      <p:sp>
        <p:nvSpPr>
          <p:cNvPr id="16" name="Freeform 33"/>
          <p:cNvSpPr>
            <a:spLocks noEditPoints="1" noChangeArrowheads="1"/>
          </p:cNvSpPr>
          <p:nvPr/>
        </p:nvSpPr>
        <p:spPr bwMode="auto">
          <a:xfrm>
            <a:off x="1778000" y="3673475"/>
            <a:ext cx="412750" cy="266700"/>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
              <a:gd name="T85" fmla="*/ 0 h 61"/>
              <a:gd name="T86" fmla="*/ 94 w 94"/>
              <a:gd name="T87" fmla="*/ 61 h 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a:lstStyle/>
          <a:p>
            <a:pPr eaLnBrk="1" fontAlgn="auto" hangingPunct="1">
              <a:spcBef>
                <a:spcPts val="0"/>
              </a:spcBef>
              <a:spcAft>
                <a:spcPts val="0"/>
              </a:spcAft>
              <a:defRPr/>
            </a:pPr>
            <a:endParaRPr lang="zh-CN" altLang="zh-CN" sz="1350">
              <a:solidFill>
                <a:schemeClr val="bg1"/>
              </a:solidFill>
              <a:latin typeface="+mn-ea"/>
              <a:ea typeface="+mn-ea"/>
              <a:sym typeface="宋体" panose="02010600030101010101" pitchFamily="2" charset="-122"/>
            </a:endParaRPr>
          </a:p>
        </p:txBody>
      </p:sp>
      <p:sp>
        <p:nvSpPr>
          <p:cNvPr id="17" name="Text Box 65"/>
          <p:cNvSpPr txBox="1">
            <a:spLocks noChangeArrowheads="1"/>
          </p:cNvSpPr>
          <p:nvPr/>
        </p:nvSpPr>
        <p:spPr bwMode="auto">
          <a:xfrm>
            <a:off x="3663950" y="1758950"/>
            <a:ext cx="44751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03</a:t>
            </a:r>
          </a:p>
          <a:p>
            <a:pPr algn="r">
              <a:lnSpc>
                <a:spcPct val="120000"/>
              </a:lnSpc>
            </a:pP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投诉过但得到解决，会有</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54%</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的客户继续购买你的商品，而</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46%</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的客户不会再来</a:t>
            </a:r>
          </a:p>
        </p:txBody>
      </p:sp>
      <p:sp>
        <p:nvSpPr>
          <p:cNvPr id="34829" name="文本框 17"/>
          <p:cNvSpPr txBox="1">
            <a:spLocks noChangeArrowheads="1"/>
          </p:cNvSpPr>
          <p:nvPr/>
        </p:nvSpPr>
        <p:spPr bwMode="auto">
          <a:xfrm>
            <a:off x="3384550" y="3387725"/>
            <a:ext cx="47545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04</a:t>
            </a:r>
            <a:endParaRPr lang="en-US" altLang="zh-CN" sz="1800" b="1" dirty="0">
              <a:solidFill>
                <a:schemeClr val="bg1"/>
              </a:solidFill>
              <a:latin typeface="思源黑体 CN Normal" panose="020B0400000000000000" pitchFamily="34" charset="-122"/>
              <a:ea typeface="思源黑体 CN Normal" panose="020B0400000000000000" pitchFamily="34" charset="-122"/>
            </a:endParaRPr>
          </a:p>
          <a:p>
            <a:pPr algn="r">
              <a:lnSpc>
                <a:spcPct val="120000"/>
              </a:lnSpc>
            </a:pP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投诉被迅速得到解决，会有</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82%</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的客户继续购买你的商品，只有</a:t>
            </a:r>
            <a:r>
              <a:rPr lang="en-US" altLang="zh-CN"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18%</a:t>
            </a:r>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的客户不会再来</a:t>
            </a:r>
            <a:r>
              <a:rPr lang="zh-CN" altLang="en-US" sz="1800" dirty="0">
                <a:solidFill>
                  <a:schemeClr val="bg1"/>
                </a:solidFill>
                <a:sym typeface="Arial" panose="020B0604020202020204" pitchFamily="34" charset="0"/>
              </a:rPr>
              <a:t>。</a:t>
            </a:r>
          </a:p>
          <a:p>
            <a:pPr algn="r">
              <a:lnSpc>
                <a:spcPct val="120000"/>
              </a:lnSpc>
            </a:pPr>
            <a:endParaRPr lang="zh-CN" altLang="en-US" sz="1800" dirty="0"/>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2867025" y="2019300"/>
            <a:ext cx="4348163" cy="933450"/>
            <a:chOff x="2866757" y="2019402"/>
            <a:chExt cx="4348365" cy="932636"/>
          </a:xfrm>
        </p:grpSpPr>
        <p:sp>
          <p:nvSpPr>
            <p:cNvPr id="13" name="文本框 12"/>
            <p:cNvSpPr txBox="1"/>
            <p:nvPr/>
          </p:nvSpPr>
          <p:spPr>
            <a:xfrm>
              <a:off x="2866757" y="2250975"/>
              <a:ext cx="4348365" cy="701063"/>
            </a:xfrm>
            <a:prstGeom prst="rect">
              <a:avLst/>
            </a:prstGeom>
            <a:noFill/>
          </p:spPr>
          <p:txBody>
            <a:bodyPr>
              <a:spAutoFit/>
            </a:bodyPr>
            <a:lstStyle/>
            <a:p>
              <a:pPr defTabSz="914400" eaLnBrk="1" hangingPunct="1">
                <a:defRPr/>
              </a:pPr>
              <a:r>
                <a:rPr lang="zh-CN" altLang="en-US" sz="4000" dirty="0">
                  <a:solidFill>
                    <a:schemeClr val="bg1"/>
                  </a:solidFill>
                  <a:latin typeface="思源黑体 CN Normal" panose="020B0400000000000000" pitchFamily="34" charset="-122"/>
                  <a:ea typeface="思源黑体 CN Normal" panose="020B0400000000000000" pitchFamily="34" charset="-122"/>
                  <a:sym typeface="+mn-ea"/>
                </a:rPr>
                <a:t>客户关怀的概念</a:t>
              </a:r>
              <a:endParaRPr lang="zh-CN" altLang="en-US" sz="4000" dirty="0">
                <a:solidFill>
                  <a:schemeClr val="bg1"/>
                </a:solidFill>
                <a:latin typeface="+mn-ea"/>
                <a:ea typeface="+mn-ea"/>
              </a:endParaRPr>
            </a:p>
          </p:txBody>
        </p:sp>
        <p:sp>
          <p:nvSpPr>
            <p:cNvPr id="15" name="文本框 14"/>
            <p:cNvSpPr txBox="1"/>
            <p:nvPr/>
          </p:nvSpPr>
          <p:spPr>
            <a:xfrm>
              <a:off x="3230312" y="2019402"/>
              <a:ext cx="1330387" cy="30770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ea"/>
                  <a:ea typeface="+mn-ea"/>
                </a:rPr>
                <a:t>PART TWO</a:t>
              </a:r>
              <a:endParaRPr lang="zh-CN" altLang="en-US" sz="1400" dirty="0">
                <a:solidFill>
                  <a:schemeClr val="bg1"/>
                </a:solidFill>
                <a:latin typeface="+mn-ea"/>
                <a:ea typeface="+mn-ea"/>
              </a:endParaRPr>
            </a:p>
          </p:txBody>
        </p:sp>
      </p:grpSp>
      <p:grpSp>
        <p:nvGrpSpPr>
          <p:cNvPr id="16" name="组合 15"/>
          <p:cNvGrpSpPr/>
          <p:nvPr/>
        </p:nvGrpSpPr>
        <p:grpSpPr bwMode="auto">
          <a:xfrm>
            <a:off x="1928813" y="1944688"/>
            <a:ext cx="1130300" cy="1128712"/>
            <a:chOff x="1928879" y="1944350"/>
            <a:chExt cx="1129689" cy="1129689"/>
          </a:xfrm>
        </p:grpSpPr>
        <p:sp>
          <p:nvSpPr>
            <p:cNvPr id="17" name="椭圆 16"/>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18" name="Freeform 7"/>
            <p:cNvSpPr>
              <a:spLocks noEditPoints="1"/>
            </p:cNvSpPr>
            <p:nvPr/>
          </p:nvSpPr>
          <p:spPr bwMode="auto">
            <a:xfrm>
              <a:off x="2109756" y="2227170"/>
              <a:ext cx="750481"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grpSp>
      <p:grpSp>
        <p:nvGrpSpPr>
          <p:cNvPr id="2" name="组合 1"/>
          <p:cNvGrpSpPr/>
          <p:nvPr/>
        </p:nvGrpSpPr>
        <p:grpSpPr bwMode="auto">
          <a:xfrm>
            <a:off x="238125" y="296863"/>
            <a:ext cx="1685925" cy="474662"/>
            <a:chOff x="184527" y="297451"/>
            <a:chExt cx="1363137" cy="473415"/>
          </a:xfrm>
        </p:grpSpPr>
        <p:pic>
          <p:nvPicPr>
            <p:cNvPr id="3584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40073" y="376617"/>
              <a:ext cx="1007591" cy="36836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客户服务</a:t>
              </a:r>
            </a:p>
          </p:txBody>
        </p:sp>
        <p:cxnSp>
          <p:nvCxnSpPr>
            <p:cNvPr id="6" name="直接连接符 5"/>
            <p:cNvCxnSpPr/>
            <p:nvPr/>
          </p:nvCxnSpPr>
          <p:spPr>
            <a:xfrm>
              <a:off x="540073" y="745533"/>
              <a:ext cx="86383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nodeType="withEffect">
                                  <p:stCondLst>
                                    <p:cond delay="200"/>
                                  </p:stCondLst>
                                  <p:childTnLst>
                                    <p:animScale>
                                      <p:cBhvr>
                                        <p:cTn id="11" dur="250" fill="hold"/>
                                        <p:tgtEl>
                                          <p:spTgt spid="16"/>
                                        </p:tgtEl>
                                      </p:cBhvr>
                                      <p:by x="110000" y="110000"/>
                                    </p:animScale>
                                  </p:childTnLst>
                                </p:cTn>
                              </p:par>
                              <p:par>
                                <p:cTn id="12" presetID="6" presetClass="emph" presetSubtype="0" decel="100000" fill="hold" nodeType="withEffect">
                                  <p:stCondLst>
                                    <p:cond delay="400"/>
                                  </p:stCondLst>
                                  <p:childTnLst>
                                    <p:animScale>
                                      <p:cBhvr>
                                        <p:cTn id="13" dur="250" fill="hold"/>
                                        <p:tgtEl>
                                          <p:spTgt spid="16"/>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1+#ppt_w/2"/>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0-#ppt_w/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人性化因素</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grpSp>
        <p:nvGrpSpPr>
          <p:cNvPr id="4" name="组合 3"/>
          <p:cNvGrpSpPr/>
          <p:nvPr/>
        </p:nvGrpSpPr>
        <p:grpSpPr bwMode="auto">
          <a:xfrm>
            <a:off x="1036638" y="857250"/>
            <a:ext cx="3516312" cy="3659188"/>
            <a:chOff x="839089" y="1015825"/>
            <a:chExt cx="4688114" cy="4877531"/>
          </a:xfrm>
        </p:grpSpPr>
        <p:grpSp>
          <p:nvGrpSpPr>
            <p:cNvPr id="36878" name="组合 4"/>
            <p:cNvGrpSpPr/>
            <p:nvPr/>
          </p:nvGrpSpPr>
          <p:grpSpPr bwMode="auto">
            <a:xfrm rot="-297887">
              <a:off x="2313380" y="1015825"/>
              <a:ext cx="1482151" cy="1487649"/>
              <a:chOff x="3130077" y="1143064"/>
              <a:chExt cx="1735225" cy="1741663"/>
            </a:xfrm>
          </p:grpSpPr>
          <p:cxnSp>
            <p:nvCxnSpPr>
              <p:cNvPr id="7" name="直接连接符 6"/>
              <p:cNvCxnSpPr>
                <a:endCxn id="9" idx="3"/>
              </p:cNvCxnSpPr>
              <p:nvPr/>
            </p:nvCxnSpPr>
            <p:spPr>
              <a:xfrm rot="297887" flipV="1">
                <a:off x="3130693" y="2229711"/>
                <a:ext cx="810282" cy="569797"/>
              </a:xfrm>
              <a:prstGeom prst="line">
                <a:avLst/>
              </a:prstGeom>
              <a:noFill/>
              <a:ln w="9525" cap="flat">
                <a:solidFill>
                  <a:schemeClr val="bg1"/>
                </a:solidFill>
                <a:prstDash val="solid"/>
                <a:miter lim="400000"/>
              </a:ln>
              <a:effectLst/>
            </p:spPr>
            <p:style>
              <a:lnRef idx="0">
                <a:scrgbClr r="0" g="0" b="0"/>
              </a:lnRef>
              <a:fillRef idx="0">
                <a:scrgbClr r="0" g="0" b="0"/>
              </a:fillRef>
              <a:effectRef idx="0">
                <a:scrgbClr r="0" g="0" b="0"/>
              </a:effectRef>
              <a:fontRef idx="none"/>
            </p:style>
          </p:cxnSp>
          <p:cxnSp>
            <p:nvCxnSpPr>
              <p:cNvPr id="8" name="直接连接符 7"/>
              <p:cNvCxnSpPr>
                <a:stCxn id="9" idx="5"/>
              </p:cNvCxnSpPr>
              <p:nvPr/>
            </p:nvCxnSpPr>
            <p:spPr>
              <a:xfrm rot="297887">
                <a:off x="4141490" y="2296350"/>
                <a:ext cx="723553" cy="582184"/>
              </a:xfrm>
              <a:prstGeom prst="line">
                <a:avLst/>
              </a:prstGeom>
              <a:noFill/>
              <a:ln w="9525"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9" name="椭圆 8"/>
              <p:cNvSpPr/>
              <p:nvPr/>
            </p:nvSpPr>
            <p:spPr>
              <a:xfrm>
                <a:off x="3921027" y="1135765"/>
                <a:ext cx="289916" cy="1317966"/>
              </a:xfrm>
              <a:prstGeom prst="ellipse">
                <a:avLst/>
              </a:prstGeom>
              <a:noFill/>
              <a:ln w="12700">
                <a:solidFill>
                  <a:schemeClr val="bg1"/>
                </a:solidFill>
              </a:ln>
            </p:spPr>
            <p:txBody>
              <a:bodyPr anchor="ctr">
                <a:spAutoFit/>
              </a:bodyPr>
              <a:lstStyle/>
              <a:p>
                <a:pPr algn="ctr" eaLnBrk="1" fontAlgn="auto" hangingPunct="1">
                  <a:spcBef>
                    <a:spcPts val="0"/>
                  </a:spcBef>
                  <a:spcAft>
                    <a:spcPts val="0"/>
                  </a:spcAft>
                  <a:defRPr/>
                </a:pPr>
                <a:endParaRPr lang="zh-CN" altLang="en-US" sz="3300" dirty="0">
                  <a:solidFill>
                    <a:schemeClr val="bg1"/>
                  </a:solidFill>
                  <a:latin typeface="+mn-ea"/>
                  <a:ea typeface="+mn-ea"/>
                </a:endParaRPr>
              </a:p>
            </p:txBody>
          </p:sp>
        </p:grpSp>
        <p:sp>
          <p:nvSpPr>
            <p:cNvPr id="6" name="矩形 5"/>
            <p:cNvSpPr/>
            <p:nvPr/>
          </p:nvSpPr>
          <p:spPr>
            <a:xfrm>
              <a:off x="839089" y="2463214"/>
              <a:ext cx="4688114" cy="3430142"/>
            </a:xfrm>
            <a:prstGeom prst="rect">
              <a:avLst/>
            </a:prstGeom>
            <a:no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grpSp>
      <p:sp>
        <p:nvSpPr>
          <p:cNvPr id="10" name="矩形 9"/>
          <p:cNvSpPr/>
          <p:nvPr/>
        </p:nvSpPr>
        <p:spPr>
          <a:xfrm>
            <a:off x="1195388" y="2370138"/>
            <a:ext cx="3119437" cy="898525"/>
          </a:xfrm>
          <a:prstGeom prst="rect">
            <a:avLst/>
          </a:prstGeom>
          <a:noFill/>
        </p:spPr>
        <p:txBody>
          <a:bodyPr lIns="68580" tIns="34290" rIns="68580" bIns="34290">
            <a:spAutoFit/>
          </a:bodyPr>
          <a:lstStyle/>
          <a:p>
            <a:pPr eaLnBrk="1" hangingPunct="1">
              <a:lnSpc>
                <a:spcPct val="130000"/>
              </a:lnSpc>
            </a:pP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无论技术如何进步，人性化的接触仍是与客户互动时最重要的。</a:t>
            </a:r>
            <a:r>
              <a:rPr lang="zh-CN" altLang="zh-CN"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55%</a:t>
            </a: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的客户认为服务比价格更重要。</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
        <p:nvSpPr>
          <p:cNvPr id="11" name="矩形 10"/>
          <p:cNvSpPr/>
          <p:nvPr/>
        </p:nvSpPr>
        <p:spPr>
          <a:xfrm>
            <a:off x="1195388" y="3298825"/>
            <a:ext cx="3119437" cy="898525"/>
          </a:xfrm>
          <a:prstGeom prst="rect">
            <a:avLst/>
          </a:prstGeom>
          <a:noFill/>
        </p:spPr>
        <p:txBody>
          <a:bodyPr lIns="68580" tIns="34290" rIns="68580" bIns="34290">
            <a:spAutoFit/>
          </a:bodyPr>
          <a:lstStyle/>
          <a:p>
            <a:pPr eaLnBrk="1" hangingPunct="1">
              <a:lnSpc>
                <a:spcPct val="130000"/>
              </a:lnSpc>
            </a:pP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无论是为客户解决问题、站在客户的角度看问题，还是一声热情的问候，都属于人性化接触。</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grpSp>
        <p:nvGrpSpPr>
          <p:cNvPr id="12" name="组合 11"/>
          <p:cNvGrpSpPr/>
          <p:nvPr/>
        </p:nvGrpSpPr>
        <p:grpSpPr bwMode="auto">
          <a:xfrm>
            <a:off x="5283200" y="1011238"/>
            <a:ext cx="2601913" cy="2855912"/>
            <a:chOff x="6502470" y="1193017"/>
            <a:chExt cx="3467440" cy="3807479"/>
          </a:xfrm>
        </p:grpSpPr>
        <p:grpSp>
          <p:nvGrpSpPr>
            <p:cNvPr id="36873" name="组合 12"/>
            <p:cNvGrpSpPr/>
            <p:nvPr/>
          </p:nvGrpSpPr>
          <p:grpSpPr bwMode="auto">
            <a:xfrm rot="-297887">
              <a:off x="7513178" y="1193017"/>
              <a:ext cx="1250297" cy="1304594"/>
              <a:chOff x="3103525" y="996074"/>
              <a:chExt cx="1790434" cy="1868188"/>
            </a:xfrm>
          </p:grpSpPr>
          <p:cxnSp>
            <p:nvCxnSpPr>
              <p:cNvPr id="15" name="直接连接符 14"/>
              <p:cNvCxnSpPr>
                <a:endCxn id="17" idx="3"/>
              </p:cNvCxnSpPr>
              <p:nvPr/>
            </p:nvCxnSpPr>
            <p:spPr>
              <a:xfrm rot="297887" flipV="1">
                <a:off x="3103822" y="2324233"/>
                <a:ext cx="842209" cy="442491"/>
              </a:xfrm>
              <a:prstGeom prst="line">
                <a:avLst/>
              </a:prstGeom>
              <a:noFill/>
              <a:ln w="9525" cap="flat">
                <a:solidFill>
                  <a:schemeClr val="bg1"/>
                </a:solidFill>
                <a:prstDash val="solid"/>
                <a:miter lim="400000"/>
              </a:ln>
              <a:effectLst/>
            </p:spPr>
            <p:style>
              <a:lnRef idx="0">
                <a:scrgbClr r="0" g="0" b="0"/>
              </a:lnRef>
              <a:fillRef idx="0">
                <a:scrgbClr r="0" g="0" b="0"/>
              </a:fillRef>
              <a:effectRef idx="0">
                <a:scrgbClr r="0" g="0" b="0"/>
              </a:effectRef>
              <a:fontRef idx="none"/>
            </p:style>
          </p:cxnSp>
          <p:cxnSp>
            <p:nvCxnSpPr>
              <p:cNvPr id="16" name="直接连接符 15"/>
              <p:cNvCxnSpPr>
                <a:stCxn id="17" idx="5"/>
              </p:cNvCxnSpPr>
              <p:nvPr/>
            </p:nvCxnSpPr>
            <p:spPr>
              <a:xfrm rot="297887">
                <a:off x="4145790" y="2395528"/>
                <a:ext cx="748293" cy="460676"/>
              </a:xfrm>
              <a:prstGeom prst="line">
                <a:avLst/>
              </a:prstGeom>
              <a:noFill/>
              <a:ln w="9525"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17" name="椭圆 16"/>
              <p:cNvSpPr/>
              <p:nvPr/>
            </p:nvSpPr>
            <p:spPr>
              <a:xfrm>
                <a:off x="3921928" y="995321"/>
                <a:ext cx="287806" cy="1603272"/>
              </a:xfrm>
              <a:prstGeom prst="ellipse">
                <a:avLst/>
              </a:prstGeom>
              <a:noFill/>
              <a:ln w="12700">
                <a:solidFill>
                  <a:schemeClr val="bg1"/>
                </a:solidFill>
              </a:ln>
            </p:spPr>
            <p:txBody>
              <a:bodyPr anchor="ctr">
                <a:spAutoFit/>
              </a:bodyPr>
              <a:lstStyle/>
              <a:p>
                <a:pPr algn="ctr" eaLnBrk="1" fontAlgn="auto" hangingPunct="1">
                  <a:spcBef>
                    <a:spcPts val="0"/>
                  </a:spcBef>
                  <a:spcAft>
                    <a:spcPts val="0"/>
                  </a:spcAft>
                  <a:defRPr/>
                </a:pPr>
                <a:endParaRPr lang="zh-CN" altLang="en-US" sz="3300" dirty="0">
                  <a:solidFill>
                    <a:schemeClr val="bg1"/>
                  </a:solidFill>
                  <a:latin typeface="+mn-ea"/>
                  <a:ea typeface="+mn-ea"/>
                </a:endParaRPr>
              </a:p>
            </p:txBody>
          </p:sp>
        </p:grpSp>
        <p:sp>
          <p:nvSpPr>
            <p:cNvPr id="14" name="矩形 13"/>
            <p:cNvSpPr/>
            <p:nvPr/>
          </p:nvSpPr>
          <p:spPr>
            <a:xfrm>
              <a:off x="6502470" y="2464998"/>
              <a:ext cx="3467440" cy="2535498"/>
            </a:xfrm>
            <a:prstGeom prst="rect">
              <a:avLst/>
            </a:prstGeom>
            <a:no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grpSp>
      <p:sp>
        <p:nvSpPr>
          <p:cNvPr id="18" name="矩形 17"/>
          <p:cNvSpPr/>
          <p:nvPr/>
        </p:nvSpPr>
        <p:spPr>
          <a:xfrm>
            <a:off x="5283200" y="2109788"/>
            <a:ext cx="2498725" cy="1728787"/>
          </a:xfrm>
          <a:prstGeom prst="rect">
            <a:avLst/>
          </a:prstGeom>
          <a:noFill/>
        </p:spPr>
        <p:txBody>
          <a:bodyPr lIns="68580" tIns="34290" rIns="68580" bIns="34290">
            <a:spAutoFit/>
          </a:bodyPr>
          <a:lstStyle/>
          <a:p>
            <a:pPr eaLnBrk="1" hangingPunct="1">
              <a:lnSpc>
                <a:spcPct val="130000"/>
              </a:lnSpc>
            </a:pP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需求可分为基本需求和人性需求。基本需求是关于业务本身，如买票、装计算机、就诊等，人性需求是客户对于业务的感觉，如是否得到了感谢、尊重，是否感到放心等。</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文本框 25"/>
          <p:cNvSpPr txBox="1">
            <a:spLocks noChangeArrowheads="1"/>
          </p:cNvSpPr>
          <p:nvPr/>
        </p:nvSpPr>
        <p:spPr bwMode="auto">
          <a:xfrm>
            <a:off x="411163" y="384175"/>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印象一刻</a:t>
            </a:r>
            <a:endParaRPr lang="zh-CN" altLang="en-US" sz="1800" dirty="0">
              <a:solidFill>
                <a:srgbClr val="F2F2F2"/>
              </a:solidFill>
              <a:latin typeface="华康少女文字W5(P)" panose="040F0500000000000000" pitchFamily="82" charset="-122"/>
              <a:ea typeface="思源黑体 CN Normal" panose="020B0400000000000000" pitchFamily="34" charset="-122"/>
            </a:endParaRPr>
          </a:p>
        </p:txBody>
      </p:sp>
      <p:sp>
        <p:nvSpPr>
          <p:cNvPr id="4" name="矩形 3"/>
          <p:cNvSpPr/>
          <p:nvPr/>
        </p:nvSpPr>
        <p:spPr>
          <a:xfrm>
            <a:off x="1498600" y="181927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微软雅黑" panose="020B0503020204020204" pitchFamily="34" charset="-122"/>
              <a:cs typeface="+mn-ea"/>
              <a:sym typeface="+mn-lt"/>
            </a:endParaRPr>
          </a:p>
        </p:txBody>
      </p:sp>
      <p:sp>
        <p:nvSpPr>
          <p:cNvPr id="5" name="矩形 4"/>
          <p:cNvSpPr/>
          <p:nvPr/>
        </p:nvSpPr>
        <p:spPr>
          <a:xfrm>
            <a:off x="5675313" y="1819275"/>
            <a:ext cx="1906587"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微软雅黑" panose="020B0503020204020204" pitchFamily="34" charset="-122"/>
              <a:cs typeface="+mn-ea"/>
              <a:sym typeface="+mn-lt"/>
            </a:endParaRPr>
          </a:p>
        </p:txBody>
      </p:sp>
      <p:sp>
        <p:nvSpPr>
          <p:cNvPr id="6" name="矩形 5"/>
          <p:cNvSpPr/>
          <p:nvPr/>
        </p:nvSpPr>
        <p:spPr>
          <a:xfrm>
            <a:off x="1416050" y="343852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微软雅黑" panose="020B0503020204020204" pitchFamily="34" charset="-122"/>
              <a:cs typeface="+mn-ea"/>
              <a:sym typeface="+mn-lt"/>
            </a:endParaRPr>
          </a:p>
        </p:txBody>
      </p:sp>
      <p:sp>
        <p:nvSpPr>
          <p:cNvPr id="7" name="矩形 6"/>
          <p:cNvSpPr/>
          <p:nvPr/>
        </p:nvSpPr>
        <p:spPr>
          <a:xfrm>
            <a:off x="5757863" y="3455988"/>
            <a:ext cx="1908175" cy="190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微软雅黑" panose="020B0503020204020204" pitchFamily="34" charset="-122"/>
              <a:cs typeface="+mn-ea"/>
              <a:sym typeface="+mn-lt"/>
            </a:endParaRPr>
          </a:p>
        </p:txBody>
      </p:sp>
      <p:sp>
        <p:nvSpPr>
          <p:cNvPr id="8" name="文本框 16"/>
          <p:cNvSpPr txBox="1"/>
          <p:nvPr/>
        </p:nvSpPr>
        <p:spPr>
          <a:xfrm>
            <a:off x="1462088" y="1550988"/>
            <a:ext cx="1124347" cy="300082"/>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思源黑体 CN Normal" panose="020B0400000000000000" pitchFamily="34" charset="-122"/>
                <a:ea typeface="思源黑体 CN Normal" panose="020B0400000000000000" pitchFamily="34" charset="-122"/>
                <a:cs typeface="+mn-ea"/>
                <a:sym typeface="+mn-lt"/>
              </a:rPr>
              <a:t>评价与表现</a:t>
            </a:r>
          </a:p>
        </p:txBody>
      </p:sp>
      <p:sp>
        <p:nvSpPr>
          <p:cNvPr id="9" name="文本框 17"/>
          <p:cNvSpPr txBox="1"/>
          <p:nvPr/>
        </p:nvSpPr>
        <p:spPr>
          <a:xfrm>
            <a:off x="1452563" y="3151188"/>
            <a:ext cx="927177" cy="300082"/>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思源黑体 CN Normal" panose="020B0400000000000000" pitchFamily="34" charset="-122"/>
                <a:ea typeface="思源黑体 CN Normal" panose="020B0400000000000000" pitchFamily="34" charset="-122"/>
                <a:cs typeface="+mn-ea"/>
                <a:sym typeface="+mn-lt"/>
              </a:rPr>
              <a:t>客户接触</a:t>
            </a:r>
          </a:p>
        </p:txBody>
      </p:sp>
      <p:sp>
        <p:nvSpPr>
          <p:cNvPr id="10" name="文本框 18"/>
          <p:cNvSpPr txBox="1"/>
          <p:nvPr/>
        </p:nvSpPr>
        <p:spPr>
          <a:xfrm>
            <a:off x="6080125" y="1531938"/>
            <a:ext cx="927177" cy="300082"/>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思源黑体 CN Normal" panose="020B0400000000000000" pitchFamily="34" charset="-122"/>
                <a:ea typeface="思源黑体 CN Normal" panose="020B0400000000000000" pitchFamily="34" charset="-122"/>
                <a:cs typeface="+mn-ea"/>
                <a:sym typeface="+mn-lt"/>
              </a:rPr>
              <a:t>面部表情</a:t>
            </a:r>
          </a:p>
        </p:txBody>
      </p:sp>
      <p:sp>
        <p:nvSpPr>
          <p:cNvPr id="11" name="文本框 19"/>
          <p:cNvSpPr txBox="1"/>
          <p:nvPr/>
        </p:nvSpPr>
        <p:spPr>
          <a:xfrm>
            <a:off x="6118225" y="3151188"/>
            <a:ext cx="927177" cy="300082"/>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思源黑体 CN Normal" panose="020B0400000000000000" pitchFamily="34" charset="-122"/>
                <a:ea typeface="思源黑体 CN Normal" panose="020B0400000000000000" pitchFamily="34" charset="-122"/>
                <a:cs typeface="+mn-ea"/>
                <a:sym typeface="+mn-lt"/>
              </a:rPr>
              <a:t>学会倾听</a:t>
            </a:r>
          </a:p>
        </p:txBody>
      </p:sp>
      <p:sp>
        <p:nvSpPr>
          <p:cNvPr id="12" name="文本框 20"/>
          <p:cNvSpPr txBox="1"/>
          <p:nvPr/>
        </p:nvSpPr>
        <p:spPr>
          <a:xfrm>
            <a:off x="3894138" y="2481263"/>
            <a:ext cx="1360487" cy="43497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400" b="1" dirty="0">
                <a:solidFill>
                  <a:schemeClr val="bg1"/>
                </a:solidFill>
                <a:latin typeface="+mn-ea"/>
                <a:cs typeface="+mn-ea"/>
                <a:sym typeface="+mn-lt"/>
              </a:rPr>
              <a:t>印象一刻</a:t>
            </a:r>
          </a:p>
        </p:txBody>
      </p:sp>
      <p:sp>
        <p:nvSpPr>
          <p:cNvPr id="13" name="矩形 12"/>
          <p:cNvSpPr/>
          <p:nvPr/>
        </p:nvSpPr>
        <p:spPr>
          <a:xfrm>
            <a:off x="1416050" y="1822450"/>
            <a:ext cx="1684338" cy="1165225"/>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noProof="1">
                <a:solidFill>
                  <a:schemeClr val="bg1"/>
                </a:solidFill>
                <a:latin typeface="思源黑体 CN Normal" panose="020B0400000000000000" pitchFamily="34" charset="-122"/>
                <a:ea typeface="思源黑体 CN Normal" panose="020B0400000000000000" pitchFamily="34" charset="-122"/>
                <a:sym typeface="+mn-ea"/>
              </a:rPr>
              <a:t>公司对你的评价可能来自你的工作表现，但客户对你的评价取决于与你打交道的感觉。</a:t>
            </a:r>
            <a:endParaRPr lang="zh-CN" altLang="en-US" sz="1200" dirty="0">
              <a:solidFill>
                <a:schemeClr val="bg1"/>
              </a:solidFill>
              <a:latin typeface="思源黑体 CN Normal" panose="020B0400000000000000" pitchFamily="34" charset="-122"/>
              <a:ea typeface="思源黑体 CN Normal" panose="020B0400000000000000" pitchFamily="34" charset="-122"/>
              <a:cs typeface="+mn-ea"/>
              <a:sym typeface="+mn-ea"/>
            </a:endParaRPr>
          </a:p>
        </p:txBody>
      </p:sp>
      <p:sp>
        <p:nvSpPr>
          <p:cNvPr id="14" name="矩形 13"/>
          <p:cNvSpPr/>
          <p:nvPr/>
        </p:nvSpPr>
        <p:spPr>
          <a:xfrm>
            <a:off x="1431925" y="3443288"/>
            <a:ext cx="1708150" cy="892175"/>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noProof="1">
                <a:solidFill>
                  <a:schemeClr val="bg1"/>
                </a:solidFill>
                <a:latin typeface="思源黑体 CN Normal" panose="020B0400000000000000" pitchFamily="34" charset="-122"/>
                <a:ea typeface="思源黑体 CN Normal" panose="020B0400000000000000" pitchFamily="34" charset="-122"/>
                <a:sym typeface="+mn-ea"/>
              </a:rPr>
              <a:t>客户能从与你接触中对你及你代表的公司作出判断，所以要注重细节。</a:t>
            </a:r>
            <a:endParaRPr lang="zh-CN" altLang="en-US" sz="1200" dirty="0">
              <a:solidFill>
                <a:schemeClr val="bg1"/>
              </a:solidFill>
              <a:latin typeface="思源黑体 CN Normal" panose="020B0400000000000000" pitchFamily="34" charset="-122"/>
              <a:ea typeface="思源黑体 CN Normal" panose="020B0400000000000000" pitchFamily="34" charset="-122"/>
              <a:cs typeface="+mn-ea"/>
              <a:sym typeface="+mn-ea"/>
            </a:endParaRPr>
          </a:p>
        </p:txBody>
      </p:sp>
      <p:sp>
        <p:nvSpPr>
          <p:cNvPr id="15" name="矩形 14"/>
          <p:cNvSpPr/>
          <p:nvPr/>
        </p:nvSpPr>
        <p:spPr>
          <a:xfrm>
            <a:off x="6080125" y="1841500"/>
            <a:ext cx="1660525" cy="892175"/>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noProof="1">
                <a:solidFill>
                  <a:schemeClr val="bg1"/>
                </a:solidFill>
                <a:latin typeface="思源黑体 CN Normal" panose="020B0400000000000000" pitchFamily="34" charset="-122"/>
                <a:ea typeface="思源黑体 CN Normal" panose="020B0400000000000000" pitchFamily="34" charset="-122"/>
                <a:sym typeface="+mn-ea"/>
              </a:rPr>
              <a:t>注意你的面部表情，是热情相迎还是满脸的不耐烦？</a:t>
            </a:r>
            <a:endParaRPr lang="zh-CN" altLang="en-US" sz="1200" dirty="0">
              <a:solidFill>
                <a:schemeClr val="bg1"/>
              </a:solidFill>
              <a:latin typeface="思源黑体 CN Normal" panose="020B0400000000000000" pitchFamily="34" charset="-122"/>
              <a:ea typeface="思源黑体 CN Normal" panose="020B0400000000000000" pitchFamily="34" charset="-122"/>
              <a:cs typeface="+mn-ea"/>
              <a:sym typeface="+mn-ea"/>
            </a:endParaRPr>
          </a:p>
        </p:txBody>
      </p:sp>
      <p:sp>
        <p:nvSpPr>
          <p:cNvPr id="16" name="矩形 15"/>
          <p:cNvSpPr/>
          <p:nvPr/>
        </p:nvSpPr>
        <p:spPr>
          <a:xfrm>
            <a:off x="5981700" y="3468688"/>
            <a:ext cx="1874838" cy="1019175"/>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spcBef>
                <a:spcPts val="0"/>
              </a:spcBef>
              <a:spcAft>
                <a:spcPts val="0"/>
              </a:spcAft>
              <a:defRPr/>
            </a:pPr>
            <a:r>
              <a:rPr lang="zh-CN" altLang="en-US" sz="1200" noProof="1">
                <a:solidFill>
                  <a:schemeClr val="bg1"/>
                </a:solidFill>
                <a:latin typeface="思源黑体 CN Normal" panose="020B0400000000000000" pitchFamily="34" charset="-122"/>
                <a:ea typeface="思源黑体 CN Normal" panose="020B0400000000000000" pitchFamily="34" charset="-122"/>
                <a:sym typeface="+mn-ea"/>
              </a:rPr>
              <a:t>如果客户抱怨或者心情不好，他们不一定是冲着你来的，要学会倾听，解决的解决问题。</a:t>
            </a:r>
            <a:endParaRPr lang="zh-CN" altLang="en-US" sz="1200" dirty="0">
              <a:solidFill>
                <a:schemeClr val="bg1"/>
              </a:solidFill>
              <a:latin typeface="思源黑体 CN Normal" panose="020B0400000000000000" pitchFamily="34" charset="-122"/>
              <a:ea typeface="思源黑体 CN Normal" panose="020B0400000000000000" pitchFamily="34" charset="-122"/>
              <a:cs typeface="+mn-ea"/>
              <a:sym typeface="+mn-ea"/>
            </a:endParaRPr>
          </a:p>
        </p:txBody>
      </p:sp>
      <p:grpSp>
        <p:nvGrpSpPr>
          <p:cNvPr id="17" name="组合 16"/>
          <p:cNvGrpSpPr/>
          <p:nvPr/>
        </p:nvGrpSpPr>
        <p:grpSpPr bwMode="auto">
          <a:xfrm>
            <a:off x="3135313" y="1290638"/>
            <a:ext cx="2846387" cy="2827337"/>
            <a:chOff x="3134916" y="1290638"/>
            <a:chExt cx="2846874" cy="2826544"/>
          </a:xfrm>
        </p:grpSpPr>
        <p:sp>
          <p:nvSpPr>
            <p:cNvPr id="18" name="箭头1"/>
            <p:cNvSpPr>
              <a:spLocks noChangeAspect="1"/>
            </p:cNvSpPr>
            <p:nvPr/>
          </p:nvSpPr>
          <p:spPr bwMode="auto">
            <a:xfrm>
              <a:off x="4571849" y="1290638"/>
              <a:ext cx="1390888"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mn-ea"/>
                <a:cs typeface="+mn-ea"/>
                <a:sym typeface="+mn-lt"/>
              </a:endParaRPr>
            </a:p>
          </p:txBody>
        </p:sp>
        <p:sp>
          <p:nvSpPr>
            <p:cNvPr id="19" name="箭头4"/>
            <p:cNvSpPr>
              <a:spLocks noChangeAspect="1"/>
            </p:cNvSpPr>
            <p:nvPr/>
          </p:nvSpPr>
          <p:spPr bwMode="auto">
            <a:xfrm>
              <a:off x="3134916" y="1292225"/>
              <a:ext cx="1578245"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mn-ea"/>
                <a:cs typeface="+mn-ea"/>
                <a:sym typeface="+mn-lt"/>
              </a:endParaRPr>
            </a:p>
          </p:txBody>
        </p:sp>
        <p:sp>
          <p:nvSpPr>
            <p:cNvPr id="20" name="箭头3"/>
            <p:cNvSpPr>
              <a:spLocks noChangeAspect="1"/>
            </p:cNvSpPr>
            <p:nvPr/>
          </p:nvSpPr>
          <p:spPr bwMode="auto">
            <a:xfrm>
              <a:off x="3139679" y="2611068"/>
              <a:ext cx="1430583"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mn-ea"/>
                <a:cs typeface="+mn-ea"/>
                <a:sym typeface="+mn-lt"/>
              </a:endParaRPr>
            </a:p>
          </p:txBody>
        </p:sp>
        <p:sp>
          <p:nvSpPr>
            <p:cNvPr id="21" name="箭头2"/>
            <p:cNvSpPr>
              <a:spLocks noChangeAspect="1"/>
            </p:cNvSpPr>
            <p:nvPr/>
          </p:nvSpPr>
          <p:spPr bwMode="auto">
            <a:xfrm>
              <a:off x="4432125" y="2752315"/>
              <a:ext cx="1527436"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mn-ea"/>
                <a:cs typeface="+mn-ea"/>
                <a:sym typeface="+mn-lt"/>
              </a:endParaRPr>
            </a:p>
          </p:txBody>
        </p:sp>
        <p:sp>
          <p:nvSpPr>
            <p:cNvPr id="22" name="文本框 16"/>
            <p:cNvSpPr txBox="1"/>
            <p:nvPr/>
          </p:nvSpPr>
          <p:spPr>
            <a:xfrm>
              <a:off x="4584551" y="3552191"/>
              <a:ext cx="600178" cy="43802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mn-ea"/>
                  <a:cs typeface="+mn-ea"/>
                  <a:sym typeface="+mn-lt"/>
                </a:rPr>
                <a:t>02</a:t>
              </a:r>
              <a:endParaRPr lang="zh-CN" altLang="en-US" sz="2400" b="1" dirty="0">
                <a:solidFill>
                  <a:schemeClr val="bg1"/>
                </a:solidFill>
                <a:effectLst>
                  <a:outerShdw blurRad="38100" dist="38100" dir="2700000" algn="tl">
                    <a:srgbClr val="000000">
                      <a:alpha val="43137"/>
                    </a:srgbClr>
                  </a:outerShdw>
                </a:effectLst>
                <a:latin typeface="+mn-ea"/>
                <a:cs typeface="+mn-ea"/>
                <a:sym typeface="+mn-lt"/>
              </a:endParaRPr>
            </a:p>
          </p:txBody>
        </p:sp>
        <p:sp>
          <p:nvSpPr>
            <p:cNvPr id="23" name="文本框 16"/>
            <p:cNvSpPr txBox="1"/>
            <p:nvPr/>
          </p:nvSpPr>
          <p:spPr>
            <a:xfrm>
              <a:off x="3292105" y="2772947"/>
              <a:ext cx="600178" cy="43802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mn-ea"/>
                  <a:cs typeface="+mn-ea"/>
                  <a:sym typeface="+mn-lt"/>
                </a:rPr>
                <a:t>03</a:t>
              </a:r>
              <a:endParaRPr lang="zh-CN" altLang="en-US" sz="2400" b="1" dirty="0">
                <a:solidFill>
                  <a:schemeClr val="bg1"/>
                </a:solidFill>
                <a:effectLst>
                  <a:outerShdw blurRad="38100" dist="38100" dir="2700000" algn="tl">
                    <a:srgbClr val="000000">
                      <a:alpha val="43137"/>
                    </a:srgbClr>
                  </a:outerShdw>
                </a:effectLst>
                <a:latin typeface="+mn-ea"/>
                <a:cs typeface="+mn-ea"/>
                <a:sym typeface="+mn-lt"/>
              </a:endParaRPr>
            </a:p>
          </p:txBody>
        </p:sp>
        <p:sp>
          <p:nvSpPr>
            <p:cNvPr id="24" name="文本框 16"/>
            <p:cNvSpPr txBox="1"/>
            <p:nvPr/>
          </p:nvSpPr>
          <p:spPr>
            <a:xfrm>
              <a:off x="4112983" y="1422363"/>
              <a:ext cx="600178" cy="43961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mn-ea"/>
                  <a:cs typeface="+mn-ea"/>
                  <a:sym typeface="+mn-lt"/>
                </a:rPr>
                <a:t>04</a:t>
              </a:r>
              <a:endParaRPr lang="zh-CN" altLang="en-US" sz="2400" b="1" dirty="0">
                <a:solidFill>
                  <a:schemeClr val="bg1"/>
                </a:solidFill>
                <a:effectLst>
                  <a:outerShdw blurRad="38100" dist="38100" dir="2700000" algn="tl">
                    <a:srgbClr val="000000">
                      <a:alpha val="43137"/>
                    </a:srgbClr>
                  </a:outerShdw>
                </a:effectLst>
                <a:latin typeface="+mn-ea"/>
                <a:cs typeface="+mn-ea"/>
                <a:sym typeface="+mn-lt"/>
              </a:endParaRPr>
            </a:p>
          </p:txBody>
        </p:sp>
        <p:sp>
          <p:nvSpPr>
            <p:cNvPr id="27" name="文本框 16"/>
            <p:cNvSpPr txBox="1"/>
            <p:nvPr/>
          </p:nvSpPr>
          <p:spPr>
            <a:xfrm>
              <a:off x="5381612" y="2266676"/>
              <a:ext cx="600178" cy="43961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mn-ea"/>
                  <a:cs typeface="+mn-ea"/>
                  <a:sym typeface="+mn-lt"/>
                </a:rPr>
                <a:t>01</a:t>
              </a:r>
              <a:endParaRPr lang="zh-CN" altLang="en-US" sz="2400" b="1" dirty="0">
                <a:solidFill>
                  <a:schemeClr val="bg1"/>
                </a:solidFill>
                <a:effectLst>
                  <a:outerShdw blurRad="38100" dist="38100" dir="2700000" algn="tl">
                    <a:srgbClr val="000000">
                      <a:alpha val="43137"/>
                    </a:srgbClr>
                  </a:outerShdw>
                </a:effectLst>
                <a:latin typeface="+mn-ea"/>
                <a:cs typeface="+mn-ea"/>
                <a:sym typeface="+mn-lt"/>
              </a:endParaRPr>
            </a:p>
          </p:txBody>
        </p:sp>
      </p:grpSp>
      <p:sp>
        <p:nvSpPr>
          <p:cNvPr id="37906" name="文本框 1"/>
          <p:cNvSpPr txBox="1">
            <a:spLocks noChangeArrowheads="1"/>
          </p:cNvSpPr>
          <p:nvPr/>
        </p:nvSpPr>
        <p:spPr bwMode="auto">
          <a:xfrm>
            <a:off x="1450975" y="4473575"/>
            <a:ext cx="655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客户对服务的印象不是以往接触的平均数，而是以最近一次的影响最深</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400" fill="hold"/>
                                        <p:tgtEl>
                                          <p:spTgt spid="12"/>
                                        </p:tgtEl>
                                        <p:attrNameLst>
                                          <p:attrName>ppt_w</p:attrName>
                                        </p:attrNameLst>
                                      </p:cBhvr>
                                      <p:tavLst>
                                        <p:tav tm="0">
                                          <p:val>
                                            <p:fltVal val="0"/>
                                          </p:val>
                                        </p:tav>
                                        <p:tav tm="100000">
                                          <p:val>
                                            <p:strVal val="#ppt_w"/>
                                          </p:val>
                                        </p:tav>
                                      </p:tavLst>
                                    </p:anim>
                                    <p:anim calcmode="lin" valueType="num">
                                      <p:cBhvr>
                                        <p:cTn id="8" dur="400" fill="hold"/>
                                        <p:tgtEl>
                                          <p:spTgt spid="12"/>
                                        </p:tgtEl>
                                        <p:attrNameLst>
                                          <p:attrName>ppt_h</p:attrName>
                                        </p:attrNameLst>
                                      </p:cBhvr>
                                      <p:tavLst>
                                        <p:tav tm="0">
                                          <p:val>
                                            <p:fltVal val="0"/>
                                          </p:val>
                                        </p:tav>
                                        <p:tav tm="100000">
                                          <p:val>
                                            <p:strVal val="#ppt_h"/>
                                          </p:val>
                                        </p:tav>
                                      </p:tavLst>
                                    </p:anim>
                                    <p:animEffect transition="in" filter="fade">
                                      <p:cBhvr>
                                        <p:cTn id="9" dur="400"/>
                                        <p:tgtEl>
                                          <p:spTgt spid="12"/>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ppt_w</p:attrName>
                                        </p:attrNameLst>
                                      </p:cBhvr>
                                      <p:tavLst>
                                        <p:tav tm="0">
                                          <p:val>
                                            <p:fltVal val="0"/>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anim calcmode="lin" valueType="num">
                                      <p:cBhvr>
                                        <p:cTn id="15" dur="750" fill="hold"/>
                                        <p:tgtEl>
                                          <p:spTgt spid="17"/>
                                        </p:tgtEl>
                                        <p:attrNameLst>
                                          <p:attrName>style.rotation</p:attrName>
                                        </p:attrNameLst>
                                      </p:cBhvr>
                                      <p:tavLst>
                                        <p:tav tm="0">
                                          <p:val>
                                            <p:fltVal val="360"/>
                                          </p:val>
                                        </p:tav>
                                        <p:tav tm="100000">
                                          <p:val>
                                            <p:fltVal val="0"/>
                                          </p:val>
                                        </p:tav>
                                      </p:tavLst>
                                    </p:anim>
                                    <p:animEffect transition="in" filter="fade">
                                      <p:cBhvr>
                                        <p:cTn id="16" dur="750"/>
                                        <p:tgtEl>
                                          <p:spTgt spid="1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p:tgtEl>
                                          <p:spTgt spid="10"/>
                                        </p:tgtEl>
                                        <p:attrNameLst>
                                          <p:attrName>ppt_y</p:attrName>
                                        </p:attrNameLst>
                                      </p:cBhvr>
                                      <p:tavLst>
                                        <p:tav tm="0">
                                          <p:val>
                                            <p:strVal val="#ppt_y-#ppt_h*1.125000"/>
                                          </p:val>
                                        </p:tav>
                                        <p:tav tm="100000">
                                          <p:val>
                                            <p:strVal val="#ppt_y"/>
                                          </p:val>
                                        </p:tav>
                                      </p:tavLst>
                                    </p:anim>
                                    <p:animEffect transition="in" filter="wipe(down)">
                                      <p:cBhvr>
                                        <p:cTn id="42" dur="500"/>
                                        <p:tgtEl>
                                          <p:spTgt spid="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p:tgtEl>
                                          <p:spTgt spid="11"/>
                                        </p:tgtEl>
                                        <p:attrNameLst>
                                          <p:attrName>ppt_y</p:attrName>
                                        </p:attrNameLst>
                                      </p:cBhvr>
                                      <p:tavLst>
                                        <p:tav tm="0">
                                          <p:val>
                                            <p:strVal val="#ppt_y-#ppt_h*1.125000"/>
                                          </p:val>
                                        </p:tav>
                                        <p:tav tm="100000">
                                          <p:val>
                                            <p:strVal val="#ppt_y"/>
                                          </p:val>
                                        </p:tav>
                                      </p:tavLst>
                                    </p:anim>
                                    <p:animEffect transition="in" filter="wipe(down)">
                                      <p:cBhvr>
                                        <p:cTn id="50" dur="500"/>
                                        <p:tgtEl>
                                          <p:spTgt spid="11"/>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p:tgtEl>
                                          <p:spTgt spid="9"/>
                                        </p:tgtEl>
                                        <p:attrNameLst>
                                          <p:attrName>ppt_y</p:attrName>
                                        </p:attrNameLst>
                                      </p:cBhvr>
                                      <p:tavLst>
                                        <p:tav tm="0">
                                          <p:val>
                                            <p:strVal val="#ppt_y-#ppt_h*1.125000"/>
                                          </p:val>
                                        </p:tav>
                                        <p:tav tm="100000">
                                          <p:val>
                                            <p:strVal val="#ppt_y"/>
                                          </p:val>
                                        </p:tav>
                                      </p:tavLst>
                                    </p:anim>
                                    <p:animEffect transition="in" filter="wipe(down)">
                                      <p:cBhvr>
                                        <p:cTn id="58" dur="500"/>
                                        <p:tgtEl>
                                          <p:spTgt spid="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p:tgtEl>
                                          <p:spTgt spid="14"/>
                                        </p:tgtEl>
                                        <p:attrNameLst>
                                          <p:attrName>ppt_y</p:attrName>
                                        </p:attrNameLst>
                                      </p:cBhvr>
                                      <p:tavLst>
                                        <p:tav tm="0">
                                          <p:val>
                                            <p:strVal val="#ppt_y+#ppt_h*1.125000"/>
                                          </p:val>
                                        </p:tav>
                                        <p:tav tm="100000">
                                          <p:val>
                                            <p:strVal val="#ppt_y"/>
                                          </p:val>
                                        </p:tav>
                                      </p:tavLst>
                                    </p:anim>
                                    <p:animEffect transition="in" filter="wipe(up)">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244242"/>
        </a:solidFill>
        <a:effectLst/>
      </p:bgPr>
    </p:bg>
    <p:spTree>
      <p:nvGrpSpPr>
        <p:cNvPr id="1" name=""/>
        <p:cNvGrpSpPr/>
        <p:nvPr/>
      </p:nvGrpSpPr>
      <p:grpSpPr>
        <a:xfrm>
          <a:off x="0" y="0"/>
          <a:ext cx="0" cy="0"/>
          <a:chOff x="0" y="0"/>
          <a:chExt cx="0" cy="0"/>
        </a:xfrm>
      </p:grpSpPr>
      <p:pic>
        <p:nvPicPr>
          <p:cNvPr id="38914"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挽回服务</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
        <p:nvSpPr>
          <p:cNvPr id="10" name="矩形 9"/>
          <p:cNvSpPr/>
          <p:nvPr/>
        </p:nvSpPr>
        <p:spPr>
          <a:xfrm>
            <a:off x="1195388" y="2370138"/>
            <a:ext cx="3119437" cy="922337"/>
          </a:xfrm>
          <a:prstGeom prst="rect">
            <a:avLst/>
          </a:prstGeom>
          <a:noFill/>
        </p:spPr>
        <p:txBody>
          <a:bodyPr lIns="68580" tIns="34290" rIns="68580" bIns="34290">
            <a:spAutoFit/>
          </a:bodyPr>
          <a:lstStyle/>
          <a:p>
            <a:pPr eaLnBrk="1" hangingPunct="1"/>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遇到问题的客户中只有不到半数的人会不情况告诉供应商，他们不仅会另找其他的供应商，而且会告诉多达</a:t>
            </a:r>
            <a:r>
              <a:rPr lang="zh-CN" altLang="zh-CN"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16</a:t>
            </a: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人原来那个供应商服务太差</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
        <p:nvSpPr>
          <p:cNvPr id="11" name="矩形 10"/>
          <p:cNvSpPr/>
          <p:nvPr/>
        </p:nvSpPr>
        <p:spPr>
          <a:xfrm>
            <a:off x="1195388" y="3298825"/>
            <a:ext cx="3119437" cy="871538"/>
          </a:xfrm>
          <a:prstGeom prst="rect">
            <a:avLst/>
          </a:prstGeom>
          <a:noFill/>
        </p:spPr>
        <p:txBody>
          <a:bodyPr lIns="68580" tIns="34290" rIns="68580" bIns="34290">
            <a:spAutoFit/>
          </a:bodyPr>
          <a:lstStyle/>
          <a:p>
            <a:pPr eaLnBrk="1" hangingPunct="1">
              <a:lnSpc>
                <a:spcPct val="110000"/>
              </a:lnSpc>
            </a:pP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客人与我们一样，往往从理智和感情两方面考虑问题，如果你牢记这一点，就会知道客户满意度是受到有形的和无形的双重标准的共同作用的</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sp>
        <p:nvSpPr>
          <p:cNvPr id="18" name="矩形 17"/>
          <p:cNvSpPr/>
          <p:nvPr/>
        </p:nvSpPr>
        <p:spPr>
          <a:xfrm>
            <a:off x="5283200" y="2109788"/>
            <a:ext cx="2498725" cy="2006600"/>
          </a:xfrm>
          <a:prstGeom prst="rect">
            <a:avLst/>
          </a:prstGeom>
          <a:noFill/>
        </p:spPr>
        <p:txBody>
          <a:bodyPr lIns="68580" tIns="34290" rIns="68580" bIns="34290">
            <a:spAutoFit/>
          </a:bodyPr>
          <a:lstStyle/>
          <a:p>
            <a:pPr eaLnBrk="1" hangingPunct="1">
              <a:lnSpc>
                <a:spcPct val="130000"/>
              </a:lnSpc>
            </a:pP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如果能让一个心怀不满的的客户满意，他会变得对你特别忠诚（其忠诚度经常是</a:t>
            </a:r>
            <a:r>
              <a:rPr lang="zh-CN" altLang="zh-CN"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2</a:t>
            </a:r>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倍于没遇到过什么问题的客户），如果能降低客户的流失率，就会提高“终身价值”，给公司带来更多的利润。</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sp>
        <p:nvSpPr>
          <p:cNvPr id="2" name="泪滴形 1"/>
          <p:cNvSpPr/>
          <p:nvPr/>
        </p:nvSpPr>
        <p:spPr>
          <a:xfrm rot="9720000">
            <a:off x="1314450" y="1233488"/>
            <a:ext cx="914400" cy="914400"/>
          </a:xfrm>
          <a:prstGeom prst="teardrop">
            <a:avLst/>
          </a:prstGeom>
          <a:solidFill>
            <a:srgbClr val="244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3" name="泪滴形 2"/>
          <p:cNvSpPr/>
          <p:nvPr/>
        </p:nvSpPr>
        <p:spPr>
          <a:xfrm rot="9720000">
            <a:off x="5400675" y="1076325"/>
            <a:ext cx="914400" cy="914400"/>
          </a:xfrm>
          <a:prstGeom prst="teardrop">
            <a:avLst/>
          </a:prstGeom>
          <a:solidFill>
            <a:srgbClr val="2442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挽回服务</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
        <p:nvSpPr>
          <p:cNvPr id="39940" name="Freeform 6"/>
          <p:cNvSpPr>
            <a:spLocks noEditPoints="1" noChangeArrowheads="1"/>
          </p:cNvSpPr>
          <p:nvPr/>
        </p:nvSpPr>
        <p:spPr bwMode="auto">
          <a:xfrm>
            <a:off x="411163" y="947738"/>
            <a:ext cx="1401762" cy="3797300"/>
          </a:xfrm>
          <a:custGeom>
            <a:avLst/>
            <a:gdLst>
              <a:gd name="T0" fmla="*/ 2147483647 w 280"/>
              <a:gd name="T1" fmla="*/ 2147483647 h 761"/>
              <a:gd name="T2" fmla="*/ 2147483647 w 280"/>
              <a:gd name="T3" fmla="*/ 2147483647 h 761"/>
              <a:gd name="T4" fmla="*/ 2147483647 w 280"/>
              <a:gd name="T5" fmla="*/ 2147483647 h 761"/>
              <a:gd name="T6" fmla="*/ 2147483647 w 280"/>
              <a:gd name="T7" fmla="*/ 2066609419 h 761"/>
              <a:gd name="T8" fmla="*/ 0 w 280"/>
              <a:gd name="T9" fmla="*/ 2147483647 h 761"/>
              <a:gd name="T10" fmla="*/ 350881054 w 280"/>
              <a:gd name="T11" fmla="*/ 2147483647 h 761"/>
              <a:gd name="T12" fmla="*/ 2147483647 w 280"/>
              <a:gd name="T13" fmla="*/ 2147483647 h 761"/>
              <a:gd name="T14" fmla="*/ 2147483647 w 280"/>
              <a:gd name="T15" fmla="*/ 2147483647 h 761"/>
              <a:gd name="T16" fmla="*/ 2147483647 w 280"/>
              <a:gd name="T17" fmla="*/ 2147483647 h 761"/>
              <a:gd name="T18" fmla="*/ 2147483647 w 280"/>
              <a:gd name="T19" fmla="*/ 2147483647 h 761"/>
              <a:gd name="T20" fmla="*/ 2147483647 w 280"/>
              <a:gd name="T21" fmla="*/ 2147483647 h 761"/>
              <a:gd name="T22" fmla="*/ 2147483647 w 280"/>
              <a:gd name="T23" fmla="*/ 2147483647 h 761"/>
              <a:gd name="T24" fmla="*/ 2147483647 w 280"/>
              <a:gd name="T25" fmla="*/ 2147483647 h 761"/>
              <a:gd name="T26" fmla="*/ 2147483647 w 280"/>
              <a:gd name="T27" fmla="*/ 2147483647 h 761"/>
              <a:gd name="T28" fmla="*/ 2147483647 w 280"/>
              <a:gd name="T29" fmla="*/ 2147483647 h 761"/>
              <a:gd name="T30" fmla="*/ 2147483647 w 280"/>
              <a:gd name="T31" fmla="*/ 2147483647 h 761"/>
              <a:gd name="T32" fmla="*/ 2147483647 w 280"/>
              <a:gd name="T33" fmla="*/ 2147483647 h 761"/>
              <a:gd name="T34" fmla="*/ 2147483647 w 280"/>
              <a:gd name="T35" fmla="*/ 2147483647 h 761"/>
              <a:gd name="T36" fmla="*/ 2147483647 w 280"/>
              <a:gd name="T37" fmla="*/ 2147483647 h 761"/>
              <a:gd name="T38" fmla="*/ 2147483647 w 280"/>
              <a:gd name="T39" fmla="*/ 2147483647 h 761"/>
              <a:gd name="T40" fmla="*/ 2147483647 w 280"/>
              <a:gd name="T41" fmla="*/ 2147483647 h 761"/>
              <a:gd name="T42" fmla="*/ 2147483647 w 280"/>
              <a:gd name="T43" fmla="*/ 2147483647 h 761"/>
              <a:gd name="T44" fmla="*/ 2147483647 w 280"/>
              <a:gd name="T45" fmla="*/ 2147483647 h 761"/>
              <a:gd name="T46" fmla="*/ 2147483647 w 280"/>
              <a:gd name="T47" fmla="*/ 2147483647 h 761"/>
              <a:gd name="T48" fmla="*/ 2147483647 w 280"/>
              <a:gd name="T49" fmla="*/ 2147483647 h 761"/>
              <a:gd name="T50" fmla="*/ 2147483647 w 280"/>
              <a:gd name="T51" fmla="*/ 2147483647 h 761"/>
              <a:gd name="T52" fmla="*/ 2147483647 w 280"/>
              <a:gd name="T53" fmla="*/ 2147483647 h 761"/>
              <a:gd name="T54" fmla="*/ 2147483647 w 280"/>
              <a:gd name="T55" fmla="*/ 2147483647 h 761"/>
              <a:gd name="T56" fmla="*/ 2147483647 w 280"/>
              <a:gd name="T57" fmla="*/ 2147483647 h 761"/>
              <a:gd name="T58" fmla="*/ 2147483647 w 280"/>
              <a:gd name="T59" fmla="*/ 2147483647 h 761"/>
              <a:gd name="T60" fmla="*/ 2147483647 w 280"/>
              <a:gd name="T61" fmla="*/ 2147483647 h 761"/>
              <a:gd name="T62" fmla="*/ 2147483647 w 280"/>
              <a:gd name="T63" fmla="*/ 2147483647 h 761"/>
              <a:gd name="T64" fmla="*/ 2147483647 w 280"/>
              <a:gd name="T65" fmla="*/ 2147483647 h 761"/>
              <a:gd name="T66" fmla="*/ 2147483647 w 280"/>
              <a:gd name="T67" fmla="*/ 2147483647 h 761"/>
              <a:gd name="T68" fmla="*/ 2147483647 w 280"/>
              <a:gd name="T69" fmla="*/ 2147483647 h 761"/>
              <a:gd name="T70" fmla="*/ 2147483647 w 280"/>
              <a:gd name="T71" fmla="*/ 1817619311 h 761"/>
              <a:gd name="T72" fmla="*/ 2147483647 w 280"/>
              <a:gd name="T73" fmla="*/ 1618428222 h 761"/>
              <a:gd name="T74" fmla="*/ 2147483647 w 280"/>
              <a:gd name="T75" fmla="*/ 1469036152 h 761"/>
              <a:gd name="T76" fmla="*/ 2147483647 w 280"/>
              <a:gd name="T77" fmla="*/ 149392069 h 761"/>
              <a:gd name="T78" fmla="*/ 2147483647 w 280"/>
              <a:gd name="T79" fmla="*/ 1344543593 h 761"/>
              <a:gd name="T80" fmla="*/ 2147483647 w 280"/>
              <a:gd name="T81" fmla="*/ 2147483647 h 761"/>
              <a:gd name="T82" fmla="*/ 2147483647 w 280"/>
              <a:gd name="T83" fmla="*/ 2147483647 h 761"/>
              <a:gd name="T84" fmla="*/ 2147483647 w 280"/>
              <a:gd name="T85" fmla="*/ 2147483647 h 761"/>
              <a:gd name="T86" fmla="*/ 2147483647 w 280"/>
              <a:gd name="T87" fmla="*/ 2147483647 h 761"/>
              <a:gd name="T88" fmla="*/ 2147483647 w 280"/>
              <a:gd name="T89" fmla="*/ 2147483647 h 761"/>
              <a:gd name="T90" fmla="*/ 2147483647 w 280"/>
              <a:gd name="T91" fmla="*/ 2147483647 h 761"/>
              <a:gd name="T92" fmla="*/ 2147483647 w 280"/>
              <a:gd name="T93" fmla="*/ 2147483647 h 761"/>
              <a:gd name="T94" fmla="*/ 2147483647 w 280"/>
              <a:gd name="T95" fmla="*/ 2147483647 h 761"/>
              <a:gd name="T96" fmla="*/ 2147483647 w 280"/>
              <a:gd name="T97" fmla="*/ 2147483647 h 761"/>
              <a:gd name="T98" fmla="*/ 2147483647 w 280"/>
              <a:gd name="T99" fmla="*/ 2147483647 h 7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0" h="761">
                <a:moveTo>
                  <a:pt x="146" y="122"/>
                </a:moveTo>
                <a:cubicBezTo>
                  <a:pt x="146" y="122"/>
                  <a:pt x="156" y="132"/>
                  <a:pt x="161" y="134"/>
                </a:cubicBezTo>
                <a:cubicBezTo>
                  <a:pt x="161" y="134"/>
                  <a:pt x="128" y="172"/>
                  <a:pt x="125" y="184"/>
                </a:cubicBezTo>
                <a:cubicBezTo>
                  <a:pt x="112" y="83"/>
                  <a:pt x="112" y="83"/>
                  <a:pt x="112" y="83"/>
                </a:cubicBezTo>
                <a:cubicBezTo>
                  <a:pt x="0" y="113"/>
                  <a:pt x="0" y="113"/>
                  <a:pt x="0" y="113"/>
                </a:cubicBezTo>
                <a:cubicBezTo>
                  <a:pt x="14" y="237"/>
                  <a:pt x="14" y="237"/>
                  <a:pt x="14" y="237"/>
                </a:cubicBezTo>
                <a:cubicBezTo>
                  <a:pt x="91" y="264"/>
                  <a:pt x="91" y="264"/>
                  <a:pt x="91" y="264"/>
                </a:cubicBezTo>
                <a:cubicBezTo>
                  <a:pt x="91" y="264"/>
                  <a:pt x="91" y="271"/>
                  <a:pt x="100" y="275"/>
                </a:cubicBezTo>
                <a:cubicBezTo>
                  <a:pt x="113" y="280"/>
                  <a:pt x="113" y="280"/>
                  <a:pt x="113" y="280"/>
                </a:cubicBezTo>
                <a:cubicBezTo>
                  <a:pt x="113" y="280"/>
                  <a:pt x="86" y="366"/>
                  <a:pt x="88" y="384"/>
                </a:cubicBezTo>
                <a:cubicBezTo>
                  <a:pt x="104" y="386"/>
                  <a:pt x="104" y="386"/>
                  <a:pt x="104" y="386"/>
                </a:cubicBezTo>
                <a:cubicBezTo>
                  <a:pt x="104" y="386"/>
                  <a:pt x="97" y="462"/>
                  <a:pt x="126" y="550"/>
                </a:cubicBezTo>
                <a:cubicBezTo>
                  <a:pt x="126" y="550"/>
                  <a:pt x="128" y="583"/>
                  <a:pt x="129" y="593"/>
                </a:cubicBezTo>
                <a:cubicBezTo>
                  <a:pt x="129" y="604"/>
                  <a:pt x="131" y="662"/>
                  <a:pt x="130" y="675"/>
                </a:cubicBezTo>
                <a:cubicBezTo>
                  <a:pt x="129" y="687"/>
                  <a:pt x="132" y="719"/>
                  <a:pt x="128" y="724"/>
                </a:cubicBezTo>
                <a:cubicBezTo>
                  <a:pt x="123" y="728"/>
                  <a:pt x="114" y="735"/>
                  <a:pt x="108" y="737"/>
                </a:cubicBezTo>
                <a:cubicBezTo>
                  <a:pt x="102" y="739"/>
                  <a:pt x="86" y="747"/>
                  <a:pt x="90" y="752"/>
                </a:cubicBezTo>
                <a:cubicBezTo>
                  <a:pt x="90" y="752"/>
                  <a:pt x="93" y="759"/>
                  <a:pt x="137" y="753"/>
                </a:cubicBezTo>
                <a:cubicBezTo>
                  <a:pt x="137" y="753"/>
                  <a:pt x="137" y="761"/>
                  <a:pt x="183" y="757"/>
                </a:cubicBezTo>
                <a:cubicBezTo>
                  <a:pt x="183" y="757"/>
                  <a:pt x="207" y="756"/>
                  <a:pt x="213" y="756"/>
                </a:cubicBezTo>
                <a:cubicBezTo>
                  <a:pt x="219" y="756"/>
                  <a:pt x="243" y="751"/>
                  <a:pt x="232" y="736"/>
                </a:cubicBezTo>
                <a:cubicBezTo>
                  <a:pt x="232" y="736"/>
                  <a:pt x="243" y="588"/>
                  <a:pt x="218" y="556"/>
                </a:cubicBezTo>
                <a:cubicBezTo>
                  <a:pt x="218" y="556"/>
                  <a:pt x="211" y="535"/>
                  <a:pt x="211" y="526"/>
                </a:cubicBezTo>
                <a:cubicBezTo>
                  <a:pt x="211" y="517"/>
                  <a:pt x="212" y="487"/>
                  <a:pt x="215" y="474"/>
                </a:cubicBezTo>
                <a:cubicBezTo>
                  <a:pt x="217" y="461"/>
                  <a:pt x="236" y="407"/>
                  <a:pt x="234" y="400"/>
                </a:cubicBezTo>
                <a:cubicBezTo>
                  <a:pt x="242" y="400"/>
                  <a:pt x="242" y="400"/>
                  <a:pt x="242" y="400"/>
                </a:cubicBezTo>
                <a:cubicBezTo>
                  <a:pt x="242" y="400"/>
                  <a:pt x="247" y="352"/>
                  <a:pt x="236" y="335"/>
                </a:cubicBezTo>
                <a:cubicBezTo>
                  <a:pt x="225" y="318"/>
                  <a:pt x="231" y="308"/>
                  <a:pt x="231" y="296"/>
                </a:cubicBezTo>
                <a:cubicBezTo>
                  <a:pt x="231" y="283"/>
                  <a:pt x="236" y="252"/>
                  <a:pt x="236" y="252"/>
                </a:cubicBezTo>
                <a:cubicBezTo>
                  <a:pt x="236" y="252"/>
                  <a:pt x="280" y="172"/>
                  <a:pt x="264" y="145"/>
                </a:cubicBezTo>
                <a:cubicBezTo>
                  <a:pt x="264" y="145"/>
                  <a:pt x="261" y="134"/>
                  <a:pt x="242" y="129"/>
                </a:cubicBezTo>
                <a:cubicBezTo>
                  <a:pt x="242" y="129"/>
                  <a:pt x="232" y="115"/>
                  <a:pt x="232" y="111"/>
                </a:cubicBezTo>
                <a:cubicBezTo>
                  <a:pt x="231" y="106"/>
                  <a:pt x="226" y="109"/>
                  <a:pt x="226" y="109"/>
                </a:cubicBezTo>
                <a:cubicBezTo>
                  <a:pt x="224" y="102"/>
                  <a:pt x="224" y="102"/>
                  <a:pt x="224" y="102"/>
                </a:cubicBezTo>
                <a:cubicBezTo>
                  <a:pt x="224" y="102"/>
                  <a:pt x="233" y="105"/>
                  <a:pt x="233" y="88"/>
                </a:cubicBezTo>
                <a:cubicBezTo>
                  <a:pt x="233" y="71"/>
                  <a:pt x="232" y="78"/>
                  <a:pt x="228" y="73"/>
                </a:cubicBezTo>
                <a:cubicBezTo>
                  <a:pt x="224" y="67"/>
                  <a:pt x="233" y="70"/>
                  <a:pt x="237" y="65"/>
                </a:cubicBezTo>
                <a:cubicBezTo>
                  <a:pt x="240" y="61"/>
                  <a:pt x="233" y="65"/>
                  <a:pt x="230" y="59"/>
                </a:cubicBezTo>
                <a:cubicBezTo>
                  <a:pt x="226" y="54"/>
                  <a:pt x="201" y="0"/>
                  <a:pt x="169" y="6"/>
                </a:cubicBezTo>
                <a:cubicBezTo>
                  <a:pt x="136" y="12"/>
                  <a:pt x="119" y="43"/>
                  <a:pt x="117" y="54"/>
                </a:cubicBezTo>
                <a:cubicBezTo>
                  <a:pt x="115" y="65"/>
                  <a:pt x="126" y="85"/>
                  <a:pt x="127" y="89"/>
                </a:cubicBezTo>
                <a:cubicBezTo>
                  <a:pt x="128" y="92"/>
                  <a:pt x="145" y="113"/>
                  <a:pt x="139" y="124"/>
                </a:cubicBezTo>
                <a:moveTo>
                  <a:pt x="167" y="709"/>
                </a:moveTo>
                <a:cubicBezTo>
                  <a:pt x="169" y="697"/>
                  <a:pt x="175" y="671"/>
                  <a:pt x="176" y="662"/>
                </a:cubicBezTo>
                <a:cubicBezTo>
                  <a:pt x="177" y="654"/>
                  <a:pt x="176" y="596"/>
                  <a:pt x="173" y="590"/>
                </a:cubicBezTo>
                <a:cubicBezTo>
                  <a:pt x="173" y="590"/>
                  <a:pt x="186" y="617"/>
                  <a:pt x="187" y="629"/>
                </a:cubicBezTo>
                <a:cubicBezTo>
                  <a:pt x="188" y="640"/>
                  <a:pt x="197" y="680"/>
                  <a:pt x="192" y="690"/>
                </a:cubicBezTo>
                <a:cubicBezTo>
                  <a:pt x="188" y="700"/>
                  <a:pt x="184" y="717"/>
                  <a:pt x="180" y="722"/>
                </a:cubicBezTo>
                <a:cubicBezTo>
                  <a:pt x="177" y="727"/>
                  <a:pt x="168" y="734"/>
                  <a:pt x="168" y="734"/>
                </a:cubicBezTo>
                <a:cubicBezTo>
                  <a:pt x="168" y="734"/>
                  <a:pt x="164" y="720"/>
                  <a:pt x="167" y="70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1" name="Freeform 12"/>
          <p:cNvSpPr>
            <a:spLocks noEditPoints="1" noChangeArrowheads="1"/>
          </p:cNvSpPr>
          <p:nvPr/>
        </p:nvSpPr>
        <p:spPr bwMode="auto">
          <a:xfrm>
            <a:off x="1812925" y="758825"/>
            <a:ext cx="1263650" cy="3986213"/>
          </a:xfrm>
          <a:custGeom>
            <a:avLst/>
            <a:gdLst>
              <a:gd name="T0" fmla="*/ 2147483647 w 253"/>
              <a:gd name="T1" fmla="*/ 2147483647 h 798"/>
              <a:gd name="T2" fmla="*/ 2147483647 w 253"/>
              <a:gd name="T3" fmla="*/ 2147483647 h 798"/>
              <a:gd name="T4" fmla="*/ 2147483647 w 253"/>
              <a:gd name="T5" fmla="*/ 2147483647 h 798"/>
              <a:gd name="T6" fmla="*/ 2147483647 w 253"/>
              <a:gd name="T7" fmla="*/ 1247629721 h 798"/>
              <a:gd name="T8" fmla="*/ 2147483647 w 253"/>
              <a:gd name="T9" fmla="*/ 2147483647 h 798"/>
              <a:gd name="T10" fmla="*/ 1995732891 w 253"/>
              <a:gd name="T11" fmla="*/ 2147483647 h 798"/>
              <a:gd name="T12" fmla="*/ 673560413 w 253"/>
              <a:gd name="T13" fmla="*/ 2147483647 h 798"/>
              <a:gd name="T14" fmla="*/ 74840046 w 253"/>
              <a:gd name="T15" fmla="*/ 2147483647 h 798"/>
              <a:gd name="T16" fmla="*/ 498931974 w 253"/>
              <a:gd name="T17" fmla="*/ 2147483647 h 798"/>
              <a:gd name="T18" fmla="*/ 723452112 w 253"/>
              <a:gd name="T19" fmla="*/ 2147483647 h 798"/>
              <a:gd name="T20" fmla="*/ 1197440734 w 253"/>
              <a:gd name="T21" fmla="*/ 2147483647 h 798"/>
              <a:gd name="T22" fmla="*/ 1172492387 w 253"/>
              <a:gd name="T23" fmla="*/ 2147483647 h 798"/>
              <a:gd name="T24" fmla="*/ 698508759 w 253"/>
              <a:gd name="T25" fmla="*/ 2147483647 h 798"/>
              <a:gd name="T26" fmla="*/ 399148576 w 253"/>
              <a:gd name="T27" fmla="*/ 2147483647 h 798"/>
              <a:gd name="T28" fmla="*/ 598720367 w 253"/>
              <a:gd name="T29" fmla="*/ 2147483647 h 798"/>
              <a:gd name="T30" fmla="*/ 1621532662 w 253"/>
              <a:gd name="T31" fmla="*/ 2147483647 h 798"/>
              <a:gd name="T32" fmla="*/ 1746264407 w 253"/>
              <a:gd name="T33" fmla="*/ 2147483647 h 798"/>
              <a:gd name="T34" fmla="*/ 2120464636 w 253"/>
              <a:gd name="T35" fmla="*/ 2147483647 h 798"/>
              <a:gd name="T36" fmla="*/ 2147483647 w 253"/>
              <a:gd name="T37" fmla="*/ 2147483647 h 798"/>
              <a:gd name="T38" fmla="*/ 2147483647 w 253"/>
              <a:gd name="T39" fmla="*/ 2147483647 h 798"/>
              <a:gd name="T40" fmla="*/ 2147483647 w 253"/>
              <a:gd name="T41" fmla="*/ 2147483647 h 798"/>
              <a:gd name="T42" fmla="*/ 2147483647 w 253"/>
              <a:gd name="T43" fmla="*/ 2147483647 h 798"/>
              <a:gd name="T44" fmla="*/ 2147483647 w 253"/>
              <a:gd name="T45" fmla="*/ 2147483647 h 798"/>
              <a:gd name="T46" fmla="*/ 2147483647 w 253"/>
              <a:gd name="T47" fmla="*/ 2147483647 h 798"/>
              <a:gd name="T48" fmla="*/ 2147483647 w 253"/>
              <a:gd name="T49" fmla="*/ 2147483647 h 798"/>
              <a:gd name="T50" fmla="*/ 2147483647 w 253"/>
              <a:gd name="T51" fmla="*/ 2147483647 h 798"/>
              <a:gd name="T52" fmla="*/ 2147483647 w 253"/>
              <a:gd name="T53" fmla="*/ 2147483647 h 798"/>
              <a:gd name="T54" fmla="*/ 2147483647 w 253"/>
              <a:gd name="T55" fmla="*/ 2147483647 h 798"/>
              <a:gd name="T56" fmla="*/ 2147483647 w 253"/>
              <a:gd name="T57" fmla="*/ 2147483647 h 798"/>
              <a:gd name="T58" fmla="*/ 2147483647 w 253"/>
              <a:gd name="T59" fmla="*/ 2147483647 h 798"/>
              <a:gd name="T60" fmla="*/ 2147483647 w 253"/>
              <a:gd name="T61" fmla="*/ 2147483647 h 798"/>
              <a:gd name="T62" fmla="*/ 1147549035 w 253"/>
              <a:gd name="T63" fmla="*/ 2147483647 h 798"/>
              <a:gd name="T64" fmla="*/ 972920596 w 253"/>
              <a:gd name="T65" fmla="*/ 2147483647 h 798"/>
              <a:gd name="T66" fmla="*/ 1222389080 w 253"/>
              <a:gd name="T67" fmla="*/ 2147483647 h 798"/>
              <a:gd name="T68" fmla="*/ 2147483647 w 253"/>
              <a:gd name="T69" fmla="*/ 2147483647 h 798"/>
              <a:gd name="T70" fmla="*/ 2147483647 w 253"/>
              <a:gd name="T71" fmla="*/ 2147483647 h 798"/>
              <a:gd name="T72" fmla="*/ 2147483647 w 253"/>
              <a:gd name="T73" fmla="*/ 2147483647 h 798"/>
              <a:gd name="T74" fmla="*/ 2147483647 w 253"/>
              <a:gd name="T75" fmla="*/ 2147483647 h 798"/>
              <a:gd name="T76" fmla="*/ 2147483647 w 253"/>
              <a:gd name="T77" fmla="*/ 2147483647 h 798"/>
              <a:gd name="T78" fmla="*/ 2147483647 w 253"/>
              <a:gd name="T79" fmla="*/ 2147483647 h 798"/>
              <a:gd name="T80" fmla="*/ 2147483647 w 253"/>
              <a:gd name="T81" fmla="*/ 2147483647 h 7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3" h="798">
                <a:moveTo>
                  <a:pt x="233" y="205"/>
                </a:moveTo>
                <a:cubicBezTo>
                  <a:pt x="233" y="205"/>
                  <a:pt x="205" y="148"/>
                  <a:pt x="193" y="151"/>
                </a:cubicBezTo>
                <a:cubicBezTo>
                  <a:pt x="193" y="151"/>
                  <a:pt x="186" y="135"/>
                  <a:pt x="187" y="131"/>
                </a:cubicBezTo>
                <a:cubicBezTo>
                  <a:pt x="188" y="127"/>
                  <a:pt x="197" y="107"/>
                  <a:pt x="182" y="103"/>
                </a:cubicBezTo>
                <a:cubicBezTo>
                  <a:pt x="164" y="98"/>
                  <a:pt x="164" y="98"/>
                  <a:pt x="164" y="98"/>
                </a:cubicBezTo>
                <a:cubicBezTo>
                  <a:pt x="164" y="98"/>
                  <a:pt x="165" y="96"/>
                  <a:pt x="165" y="92"/>
                </a:cubicBezTo>
                <a:cubicBezTo>
                  <a:pt x="171" y="92"/>
                  <a:pt x="168" y="84"/>
                  <a:pt x="166" y="79"/>
                </a:cubicBezTo>
                <a:cubicBezTo>
                  <a:pt x="166" y="70"/>
                  <a:pt x="165" y="60"/>
                  <a:pt x="162" y="50"/>
                </a:cubicBezTo>
                <a:cubicBezTo>
                  <a:pt x="162" y="50"/>
                  <a:pt x="138" y="0"/>
                  <a:pt x="91" y="45"/>
                </a:cubicBezTo>
                <a:cubicBezTo>
                  <a:pt x="91" y="45"/>
                  <a:pt x="76" y="71"/>
                  <a:pt x="95" y="103"/>
                </a:cubicBezTo>
                <a:cubicBezTo>
                  <a:pt x="95" y="103"/>
                  <a:pt x="102" y="122"/>
                  <a:pt x="98" y="126"/>
                </a:cubicBezTo>
                <a:cubicBezTo>
                  <a:pt x="93" y="129"/>
                  <a:pt x="87" y="137"/>
                  <a:pt x="80" y="141"/>
                </a:cubicBezTo>
                <a:cubicBezTo>
                  <a:pt x="72" y="144"/>
                  <a:pt x="50" y="149"/>
                  <a:pt x="42" y="148"/>
                </a:cubicBezTo>
                <a:cubicBezTo>
                  <a:pt x="35" y="147"/>
                  <a:pt x="27" y="149"/>
                  <a:pt x="27" y="149"/>
                </a:cubicBezTo>
                <a:cubicBezTo>
                  <a:pt x="27" y="149"/>
                  <a:pt x="12" y="189"/>
                  <a:pt x="8" y="211"/>
                </a:cubicBezTo>
                <a:cubicBezTo>
                  <a:pt x="3" y="233"/>
                  <a:pt x="3" y="243"/>
                  <a:pt x="3" y="255"/>
                </a:cubicBezTo>
                <a:cubicBezTo>
                  <a:pt x="2" y="267"/>
                  <a:pt x="0" y="298"/>
                  <a:pt x="1" y="306"/>
                </a:cubicBezTo>
                <a:cubicBezTo>
                  <a:pt x="2" y="315"/>
                  <a:pt x="13" y="380"/>
                  <a:pt x="20" y="388"/>
                </a:cubicBezTo>
                <a:cubicBezTo>
                  <a:pt x="27" y="385"/>
                  <a:pt x="27" y="385"/>
                  <a:pt x="27" y="385"/>
                </a:cubicBezTo>
                <a:cubicBezTo>
                  <a:pt x="29" y="390"/>
                  <a:pt x="29" y="390"/>
                  <a:pt x="29" y="390"/>
                </a:cubicBezTo>
                <a:cubicBezTo>
                  <a:pt x="35" y="387"/>
                  <a:pt x="35" y="387"/>
                  <a:pt x="35" y="387"/>
                </a:cubicBezTo>
                <a:cubicBezTo>
                  <a:pt x="35" y="387"/>
                  <a:pt x="42" y="404"/>
                  <a:pt x="48" y="409"/>
                </a:cubicBezTo>
                <a:cubicBezTo>
                  <a:pt x="51" y="453"/>
                  <a:pt x="51" y="453"/>
                  <a:pt x="51" y="453"/>
                </a:cubicBezTo>
                <a:cubicBezTo>
                  <a:pt x="51" y="453"/>
                  <a:pt x="53" y="469"/>
                  <a:pt x="47" y="488"/>
                </a:cubicBezTo>
                <a:cubicBezTo>
                  <a:pt x="41" y="506"/>
                  <a:pt x="47" y="529"/>
                  <a:pt x="46" y="545"/>
                </a:cubicBezTo>
                <a:cubicBezTo>
                  <a:pt x="45" y="561"/>
                  <a:pt x="31" y="606"/>
                  <a:pt x="28" y="615"/>
                </a:cubicBezTo>
                <a:cubicBezTo>
                  <a:pt x="24" y="625"/>
                  <a:pt x="17" y="678"/>
                  <a:pt x="18" y="693"/>
                </a:cubicBezTo>
                <a:cubicBezTo>
                  <a:pt x="19" y="709"/>
                  <a:pt x="15" y="725"/>
                  <a:pt x="16" y="733"/>
                </a:cubicBezTo>
                <a:cubicBezTo>
                  <a:pt x="17" y="742"/>
                  <a:pt x="24" y="753"/>
                  <a:pt x="25" y="760"/>
                </a:cubicBezTo>
                <a:cubicBezTo>
                  <a:pt x="26" y="767"/>
                  <a:pt x="9" y="798"/>
                  <a:pt x="24" y="798"/>
                </a:cubicBezTo>
                <a:cubicBezTo>
                  <a:pt x="39" y="798"/>
                  <a:pt x="64" y="797"/>
                  <a:pt x="64" y="797"/>
                </a:cubicBezTo>
                <a:cubicBezTo>
                  <a:pt x="64" y="797"/>
                  <a:pt x="68" y="777"/>
                  <a:pt x="65" y="772"/>
                </a:cubicBezTo>
                <a:cubicBezTo>
                  <a:pt x="65" y="772"/>
                  <a:pt x="89" y="745"/>
                  <a:pt x="73" y="732"/>
                </a:cubicBezTo>
                <a:cubicBezTo>
                  <a:pt x="58" y="720"/>
                  <a:pt x="67" y="723"/>
                  <a:pt x="70" y="712"/>
                </a:cubicBezTo>
                <a:cubicBezTo>
                  <a:pt x="73" y="700"/>
                  <a:pt x="82" y="679"/>
                  <a:pt x="82" y="668"/>
                </a:cubicBezTo>
                <a:cubicBezTo>
                  <a:pt x="82" y="658"/>
                  <a:pt x="83" y="626"/>
                  <a:pt x="85" y="613"/>
                </a:cubicBezTo>
                <a:cubicBezTo>
                  <a:pt x="86" y="600"/>
                  <a:pt x="95" y="565"/>
                  <a:pt x="104" y="540"/>
                </a:cubicBezTo>
                <a:cubicBezTo>
                  <a:pt x="112" y="515"/>
                  <a:pt x="122" y="486"/>
                  <a:pt x="122" y="478"/>
                </a:cubicBezTo>
                <a:cubicBezTo>
                  <a:pt x="122" y="470"/>
                  <a:pt x="125" y="463"/>
                  <a:pt x="125" y="463"/>
                </a:cubicBezTo>
                <a:cubicBezTo>
                  <a:pt x="125" y="463"/>
                  <a:pt x="130" y="484"/>
                  <a:pt x="130" y="489"/>
                </a:cubicBezTo>
                <a:cubicBezTo>
                  <a:pt x="130" y="493"/>
                  <a:pt x="136" y="529"/>
                  <a:pt x="133" y="541"/>
                </a:cubicBezTo>
                <a:cubicBezTo>
                  <a:pt x="131" y="552"/>
                  <a:pt x="139" y="600"/>
                  <a:pt x="138" y="607"/>
                </a:cubicBezTo>
                <a:cubicBezTo>
                  <a:pt x="136" y="614"/>
                  <a:pt x="132" y="615"/>
                  <a:pt x="131" y="625"/>
                </a:cubicBezTo>
                <a:cubicBezTo>
                  <a:pt x="129" y="634"/>
                  <a:pt x="129" y="668"/>
                  <a:pt x="128" y="679"/>
                </a:cubicBezTo>
                <a:cubicBezTo>
                  <a:pt x="127" y="691"/>
                  <a:pt x="120" y="692"/>
                  <a:pt x="120" y="702"/>
                </a:cubicBezTo>
                <a:cubicBezTo>
                  <a:pt x="120" y="712"/>
                  <a:pt x="118" y="713"/>
                  <a:pt x="114" y="722"/>
                </a:cubicBezTo>
                <a:cubicBezTo>
                  <a:pt x="111" y="731"/>
                  <a:pt x="117" y="765"/>
                  <a:pt x="114" y="769"/>
                </a:cubicBezTo>
                <a:cubicBezTo>
                  <a:pt x="112" y="773"/>
                  <a:pt x="110" y="796"/>
                  <a:pt x="121" y="795"/>
                </a:cubicBezTo>
                <a:cubicBezTo>
                  <a:pt x="132" y="794"/>
                  <a:pt x="157" y="792"/>
                  <a:pt x="162" y="795"/>
                </a:cubicBezTo>
                <a:cubicBezTo>
                  <a:pt x="167" y="798"/>
                  <a:pt x="219" y="795"/>
                  <a:pt x="210" y="784"/>
                </a:cubicBezTo>
                <a:cubicBezTo>
                  <a:pt x="202" y="772"/>
                  <a:pt x="199" y="776"/>
                  <a:pt x="191" y="776"/>
                </a:cubicBezTo>
                <a:cubicBezTo>
                  <a:pt x="183" y="776"/>
                  <a:pt x="176" y="774"/>
                  <a:pt x="173" y="768"/>
                </a:cubicBezTo>
                <a:cubicBezTo>
                  <a:pt x="170" y="762"/>
                  <a:pt x="172" y="758"/>
                  <a:pt x="172" y="751"/>
                </a:cubicBezTo>
                <a:cubicBezTo>
                  <a:pt x="172" y="743"/>
                  <a:pt x="189" y="652"/>
                  <a:pt x="184" y="617"/>
                </a:cubicBezTo>
                <a:cubicBezTo>
                  <a:pt x="179" y="582"/>
                  <a:pt x="179" y="602"/>
                  <a:pt x="182" y="581"/>
                </a:cubicBezTo>
                <a:cubicBezTo>
                  <a:pt x="186" y="561"/>
                  <a:pt x="188" y="525"/>
                  <a:pt x="189" y="502"/>
                </a:cubicBezTo>
                <a:cubicBezTo>
                  <a:pt x="191" y="480"/>
                  <a:pt x="201" y="434"/>
                  <a:pt x="197" y="428"/>
                </a:cubicBezTo>
                <a:cubicBezTo>
                  <a:pt x="210" y="428"/>
                  <a:pt x="210" y="428"/>
                  <a:pt x="210" y="428"/>
                </a:cubicBezTo>
                <a:cubicBezTo>
                  <a:pt x="210" y="428"/>
                  <a:pt x="207" y="364"/>
                  <a:pt x="198" y="343"/>
                </a:cubicBezTo>
                <a:cubicBezTo>
                  <a:pt x="189" y="322"/>
                  <a:pt x="189" y="306"/>
                  <a:pt x="187" y="297"/>
                </a:cubicBezTo>
                <a:cubicBezTo>
                  <a:pt x="184" y="287"/>
                  <a:pt x="186" y="241"/>
                  <a:pt x="186" y="241"/>
                </a:cubicBezTo>
                <a:cubicBezTo>
                  <a:pt x="186" y="241"/>
                  <a:pt x="230" y="261"/>
                  <a:pt x="241" y="239"/>
                </a:cubicBezTo>
                <a:cubicBezTo>
                  <a:pt x="241" y="239"/>
                  <a:pt x="253" y="229"/>
                  <a:pt x="233" y="205"/>
                </a:cubicBezTo>
                <a:close/>
                <a:moveTo>
                  <a:pt x="46" y="328"/>
                </a:moveTo>
                <a:cubicBezTo>
                  <a:pt x="46" y="328"/>
                  <a:pt x="42" y="322"/>
                  <a:pt x="41" y="316"/>
                </a:cubicBezTo>
                <a:cubicBezTo>
                  <a:pt x="41" y="310"/>
                  <a:pt x="39" y="294"/>
                  <a:pt x="39" y="294"/>
                </a:cubicBezTo>
                <a:cubicBezTo>
                  <a:pt x="39" y="294"/>
                  <a:pt x="38" y="290"/>
                  <a:pt x="40" y="286"/>
                </a:cubicBezTo>
                <a:cubicBezTo>
                  <a:pt x="41" y="283"/>
                  <a:pt x="49" y="252"/>
                  <a:pt x="49" y="252"/>
                </a:cubicBezTo>
                <a:cubicBezTo>
                  <a:pt x="49" y="252"/>
                  <a:pt x="63" y="294"/>
                  <a:pt x="46" y="328"/>
                </a:cubicBezTo>
                <a:close/>
                <a:moveTo>
                  <a:pt x="128" y="389"/>
                </a:moveTo>
                <a:cubicBezTo>
                  <a:pt x="115" y="378"/>
                  <a:pt x="115" y="378"/>
                  <a:pt x="115" y="378"/>
                </a:cubicBezTo>
                <a:cubicBezTo>
                  <a:pt x="127" y="236"/>
                  <a:pt x="115" y="156"/>
                  <a:pt x="115" y="156"/>
                </a:cubicBezTo>
                <a:cubicBezTo>
                  <a:pt x="123" y="147"/>
                  <a:pt x="123" y="147"/>
                  <a:pt x="123" y="147"/>
                </a:cubicBezTo>
                <a:cubicBezTo>
                  <a:pt x="133" y="155"/>
                  <a:pt x="133" y="155"/>
                  <a:pt x="133" y="155"/>
                </a:cubicBezTo>
                <a:cubicBezTo>
                  <a:pt x="129" y="163"/>
                  <a:pt x="129" y="163"/>
                  <a:pt x="129" y="163"/>
                </a:cubicBezTo>
                <a:cubicBezTo>
                  <a:pt x="142" y="376"/>
                  <a:pt x="142" y="376"/>
                  <a:pt x="142" y="376"/>
                </a:cubicBezTo>
                <a:lnTo>
                  <a:pt x="128" y="389"/>
                </a:lnTo>
                <a:close/>
                <a:moveTo>
                  <a:pt x="173" y="156"/>
                </a:moveTo>
                <a:cubicBezTo>
                  <a:pt x="169" y="159"/>
                  <a:pt x="148" y="150"/>
                  <a:pt x="148" y="150"/>
                </a:cubicBezTo>
                <a:cubicBezTo>
                  <a:pt x="144" y="135"/>
                  <a:pt x="144" y="135"/>
                  <a:pt x="144" y="135"/>
                </a:cubicBezTo>
                <a:cubicBezTo>
                  <a:pt x="144" y="135"/>
                  <a:pt x="152" y="129"/>
                  <a:pt x="154" y="125"/>
                </a:cubicBezTo>
                <a:cubicBezTo>
                  <a:pt x="154" y="125"/>
                  <a:pt x="162" y="141"/>
                  <a:pt x="168" y="142"/>
                </a:cubicBezTo>
                <a:cubicBezTo>
                  <a:pt x="174" y="143"/>
                  <a:pt x="177" y="154"/>
                  <a:pt x="173" y="15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356" name="文本框 100355"/>
          <p:cNvSpPr txBox="1"/>
          <p:nvPr/>
        </p:nvSpPr>
        <p:spPr>
          <a:xfrm>
            <a:off x="3076575" y="947738"/>
            <a:ext cx="5259388" cy="3139321"/>
          </a:xfrm>
          <a:prstGeom prst="rect">
            <a:avLst/>
          </a:prstGeom>
          <a:noFill/>
          <a:ln w="9525">
            <a:noFill/>
          </a:ln>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挽回服务时请注意以下要点：</a:t>
            </a:r>
          </a:p>
          <a:p>
            <a:pPr eaLnBrk="1" hangingPunct="1">
              <a:buFont typeface="Wingdings" panose="05000000000000000000" pitchFamily="2" charset="2"/>
              <a:buChar char="ü"/>
            </a:pPr>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留意你自己和周边的环境，确保形象能够满足客户的期望。</a:t>
            </a:r>
            <a:endParaRPr lang="zh-CN" altLang="en-US" sz="1800" noProof="1">
              <a:solidFill>
                <a:schemeClr val="bg1"/>
              </a:solidFill>
              <a:latin typeface="思源黑体 CN Normal" panose="020B0400000000000000" pitchFamily="34" charset="-122"/>
              <a:ea typeface="思源黑体 CN Normal" panose="020B0400000000000000" pitchFamily="34" charset="-122"/>
            </a:endParaRPr>
          </a:p>
          <a:p>
            <a:pPr eaLnBrk="1" hangingPunct="1">
              <a:buFont typeface="Wingdings" panose="05000000000000000000" pitchFamily="2" charset="2"/>
              <a:buChar char="ü"/>
            </a:pPr>
            <a:r>
              <a:rPr lang="zh-CN" altLang="en-US" sz="1800" noProof="1">
                <a:solidFill>
                  <a:schemeClr val="bg1"/>
                </a:solidFill>
                <a:latin typeface="思源黑体 CN Normal" panose="020B0400000000000000" pitchFamily="34" charset="-122"/>
                <a:ea typeface="思源黑体 CN Normal" panose="020B0400000000000000" pitchFamily="34" charset="-122"/>
              </a:rPr>
              <a:t>看到客户后，马上微笑，进行目光交流。如果有问题，先道歉，然后倾听，最后再解释。核心是“现在我该为客户做点什么才能真正对他有帮助？”</a:t>
            </a:r>
          </a:p>
          <a:p>
            <a:pPr eaLnBrk="1" hangingPunct="1">
              <a:buFont typeface="Wingdings" panose="05000000000000000000" pitchFamily="2" charset="2"/>
              <a:buChar char="ü"/>
            </a:pPr>
            <a:r>
              <a:rPr lang="zh-CN" altLang="en-US" sz="1800" noProof="1">
                <a:solidFill>
                  <a:schemeClr val="bg1"/>
                </a:solidFill>
                <a:latin typeface="思源黑体 CN Normal" panose="020B0400000000000000" pitchFamily="34" charset="-122"/>
                <a:ea typeface="思源黑体 CN Normal" panose="020B0400000000000000" pitchFamily="34" charset="-122"/>
              </a:rPr>
              <a:t>适度的安抚。</a:t>
            </a:r>
          </a:p>
          <a:p>
            <a:pPr eaLnBrk="1" hangingPunct="1">
              <a:buFont typeface="Wingdings" panose="05000000000000000000" pitchFamily="2" charset="2"/>
              <a:buChar char="ü"/>
            </a:pPr>
            <a:r>
              <a:rPr lang="zh-CN" altLang="en-US" sz="1800" noProof="1">
                <a:solidFill>
                  <a:schemeClr val="bg1"/>
                </a:solidFill>
                <a:latin typeface="思源黑体 CN Normal" panose="020B0400000000000000" pitchFamily="34" charset="-122"/>
                <a:ea typeface="思源黑体 CN Normal" panose="020B0400000000000000" pitchFamily="34" charset="-122"/>
              </a:rPr>
              <a:t>核实客户是不是真的理解了。表现适度的友善，要根据情况，如拿不准，宁可公事公办，而不要过分亲昵。</a:t>
            </a:r>
          </a:p>
          <a:p>
            <a:pPr eaLnBrk="1" hangingPunct="1">
              <a:buFont typeface="Wingdings" panose="05000000000000000000" pitchFamily="2" charset="2"/>
              <a:buChar char="ü"/>
            </a:pPr>
            <a:r>
              <a:rPr lang="zh-CN" altLang="en-US" sz="1800" noProof="1">
                <a:solidFill>
                  <a:schemeClr val="bg1"/>
                </a:solidFill>
                <a:latin typeface="思源黑体 CN Normal" panose="020B0400000000000000" pitchFamily="34" charset="-122"/>
                <a:ea typeface="思源黑体 CN Normal" panose="020B0400000000000000" pitchFamily="34" charset="-122"/>
              </a:rPr>
              <a:t>有礼貌，高效率。</a:t>
            </a:r>
          </a:p>
        </p:txBody>
      </p:sp>
    </p:spTree>
  </p:cSld>
  <p:clrMapOvr>
    <a:masterClrMapping/>
  </p:clrMapOvr>
  <p:transition spd="slow" advTm="2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终身价值</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
        <p:nvSpPr>
          <p:cNvPr id="40964" name="文本框 3"/>
          <p:cNvSpPr txBox="1">
            <a:spLocks noChangeArrowheads="1"/>
          </p:cNvSpPr>
          <p:nvPr/>
        </p:nvSpPr>
        <p:spPr bwMode="auto">
          <a:xfrm>
            <a:off x="1600200" y="1147763"/>
            <a:ext cx="5449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终身价值是客户与供应商进行的全部交易的总价值</a:t>
            </a:r>
          </a:p>
        </p:txBody>
      </p:sp>
      <p:cxnSp>
        <p:nvCxnSpPr>
          <p:cNvPr id="48" name="直接连接符 47"/>
          <p:cNvCxnSpPr/>
          <p:nvPr/>
        </p:nvCxnSpPr>
        <p:spPr>
          <a:xfrm flipV="1">
            <a:off x="1203325" y="1558925"/>
            <a:ext cx="5883275" cy="41275"/>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grpSp>
        <p:nvGrpSpPr>
          <p:cNvPr id="27" name="Group 4"/>
          <p:cNvGrpSpPr>
            <a:grpSpLocks noChangeAspect="1"/>
          </p:cNvGrpSpPr>
          <p:nvPr/>
        </p:nvGrpSpPr>
        <p:grpSpPr bwMode="auto">
          <a:xfrm>
            <a:off x="1058863" y="1296988"/>
            <a:ext cx="449262" cy="292100"/>
            <a:chOff x="2432" y="1329"/>
            <a:chExt cx="657" cy="426"/>
          </a:xfrm>
        </p:grpSpPr>
        <p:sp>
          <p:nvSpPr>
            <p:cNvPr id="28"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6"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7"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graphicFrame>
        <p:nvGraphicFramePr>
          <p:cNvPr id="2" name="表格 -1"/>
          <p:cNvGraphicFramePr/>
          <p:nvPr/>
        </p:nvGraphicFramePr>
        <p:xfrm>
          <a:off x="1203325" y="1774825"/>
          <a:ext cx="7281864" cy="3208338"/>
        </p:xfrm>
        <a:graphic>
          <a:graphicData uri="http://schemas.openxmlformats.org/drawingml/2006/table">
            <a:tbl>
              <a:tblPr firstRow="1" bandRow="1">
                <a:tableStyleId>{5940675A-B579-460E-94D1-54222C63F5DA}</a:tableStyleId>
              </a:tblPr>
              <a:tblGrid>
                <a:gridCol w="1960795">
                  <a:extLst>
                    <a:ext uri="{9D8B030D-6E8A-4147-A177-3AD203B41FA5}">
                      <a16:colId xmlns:a16="http://schemas.microsoft.com/office/drawing/2014/main" val="20000"/>
                    </a:ext>
                  </a:extLst>
                </a:gridCol>
                <a:gridCol w="2247167">
                  <a:extLst>
                    <a:ext uri="{9D8B030D-6E8A-4147-A177-3AD203B41FA5}">
                      <a16:colId xmlns:a16="http://schemas.microsoft.com/office/drawing/2014/main" val="20001"/>
                    </a:ext>
                  </a:extLst>
                </a:gridCol>
                <a:gridCol w="1364556">
                  <a:extLst>
                    <a:ext uri="{9D8B030D-6E8A-4147-A177-3AD203B41FA5}">
                      <a16:colId xmlns:a16="http://schemas.microsoft.com/office/drawing/2014/main" val="20002"/>
                    </a:ext>
                  </a:extLst>
                </a:gridCol>
                <a:gridCol w="1709346">
                  <a:extLst>
                    <a:ext uri="{9D8B030D-6E8A-4147-A177-3AD203B41FA5}">
                      <a16:colId xmlns:a16="http://schemas.microsoft.com/office/drawing/2014/main" val="20003"/>
                    </a:ext>
                  </a:extLst>
                </a:gridCol>
              </a:tblGrid>
              <a:tr h="431843">
                <a:tc>
                  <a:txBody>
                    <a:bodyPr/>
                    <a:lstStyle/>
                    <a:p>
                      <a:pPr marL="0" indent="0" algn="l">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订单金额</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订单频率</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交易年数</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终身价值</a:t>
                      </a:r>
                    </a:p>
                  </a:txBody>
                  <a:tcPr marL="0" marR="0" marT="63506" marB="63506">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1843">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英镑</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每年</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次</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100</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英镑</a:t>
                      </a:r>
                    </a:p>
                  </a:txBody>
                  <a:tcPr marL="0" marR="0" marT="63506" marB="63506">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31843">
                <a:tc gridSpan="4">
                  <a:txBody>
                    <a:bodyPr/>
                    <a:lstStyle/>
                    <a:p>
                      <a:pPr marL="0" indent="0" algn="r">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一年后换了别的供应商</a:t>
                      </a:r>
                    </a:p>
                  </a:txBody>
                  <a:tcPr marL="0" marR="0" marT="63506" marB="63506">
                    <a:lnL>
                      <a:noFill/>
                    </a:lnL>
                    <a:lnR>
                      <a:noFill/>
                    </a:lnR>
                    <a:lnT>
                      <a:noFill/>
                    </a:lnT>
                    <a:lnB>
                      <a:noFill/>
                    </a:lnB>
                    <a:lnTlToBr>
                      <a:noFill/>
                    </a:lnTlToBr>
                    <a:lnBlToTr>
                      <a:noFill/>
                    </a:lnBlToTr>
                    <a:noFill/>
                  </a:tcPr>
                </a:tc>
                <a:tc hMerge="1">
                  <a:txBody>
                    <a:bodyPr/>
                    <a:lstStyle/>
                    <a:p>
                      <a:endParaRPr lang="zh-CN"/>
                    </a:p>
                  </a:txBody>
                  <a:tcPr>
                    <a:lnT>
                      <a:noFill/>
                    </a:lnT>
                    <a:lnB>
                      <a:noFill/>
                    </a:lnB>
                  </a:tcPr>
                </a:tc>
                <a:tc hMerge="1">
                  <a:txBody>
                    <a:bodyPr/>
                    <a:lstStyle/>
                    <a:p>
                      <a:endParaRPr lang="zh-CN"/>
                    </a:p>
                  </a:txBody>
                  <a:tcPr>
                    <a:lnT>
                      <a:noFill/>
                    </a:lnT>
                    <a:lnB>
                      <a:noFill/>
                    </a:lnB>
                  </a:tcPr>
                </a:tc>
                <a:tc hMerge="1">
                  <a:txBody>
                    <a:bodyPr/>
                    <a:lstStyle/>
                    <a:p>
                      <a:endParaRPr lang="zh-CN"/>
                    </a:p>
                  </a:txBody>
                  <a:tcPr>
                    <a:lnR>
                      <a:noFill/>
                    </a:lnR>
                    <a:lnT>
                      <a:noFill/>
                    </a:lnT>
                    <a:lnB>
                      <a:noFill/>
                    </a:lnB>
                  </a:tcPr>
                </a:tc>
                <a:extLst>
                  <a:ext uri="{0D108BD9-81ED-4DB2-BD59-A6C34878D82A}">
                    <a16:rowId xmlns:a16="http://schemas.microsoft.com/office/drawing/2014/main" val="10002"/>
                  </a:ext>
                </a:extLst>
              </a:tr>
              <a:tr h="431843">
                <a:tc gridSpan="4">
                  <a:txBody>
                    <a:bodyPr/>
                    <a:lstStyle/>
                    <a:p>
                      <a:pPr marL="0" indent="0" algn="r">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与客户关系维持</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年，供应商增长率</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900%</a:t>
                      </a:r>
                    </a:p>
                  </a:txBody>
                  <a:tcPr marL="0" marR="0" marT="63506" marB="63506">
                    <a:lnL>
                      <a:noFill/>
                    </a:lnL>
                    <a:lnR>
                      <a:noFill/>
                    </a:lnR>
                    <a:lnT>
                      <a:noFill/>
                    </a:lnT>
                    <a:lnB>
                      <a:noFill/>
                    </a:lnB>
                    <a:lnTlToBr>
                      <a:noFill/>
                    </a:lnTlToBr>
                    <a:lnBlToTr>
                      <a:noFill/>
                    </a:lnBlToTr>
                    <a:noFill/>
                  </a:tcPr>
                </a:tc>
                <a:tc hMerge="1">
                  <a:txBody>
                    <a:bodyPr/>
                    <a:lstStyle/>
                    <a:p>
                      <a:endParaRPr lang="zh-CN"/>
                    </a:p>
                  </a:txBody>
                  <a:tcPr>
                    <a:lnT>
                      <a:noFill/>
                    </a:lnT>
                    <a:lnB>
                      <a:noFill/>
                    </a:lnB>
                  </a:tcPr>
                </a:tc>
                <a:tc hMerge="1">
                  <a:txBody>
                    <a:bodyPr/>
                    <a:lstStyle/>
                    <a:p>
                      <a:endParaRPr lang="zh-CN"/>
                    </a:p>
                  </a:txBody>
                  <a:tcPr>
                    <a:lnT>
                      <a:noFill/>
                    </a:lnT>
                    <a:lnB>
                      <a:noFill/>
                    </a:lnB>
                  </a:tcPr>
                </a:tc>
                <a:tc hMerge="1">
                  <a:txBody>
                    <a:bodyPr/>
                    <a:lstStyle/>
                    <a:p>
                      <a:endParaRPr lang="zh-CN"/>
                    </a:p>
                  </a:txBody>
                  <a:tcPr>
                    <a:lnR>
                      <a:noFill/>
                    </a:lnR>
                    <a:lnT>
                      <a:noFill/>
                    </a:lnT>
                    <a:lnB>
                      <a:noFill/>
                    </a:lnB>
                  </a:tcPr>
                </a:tc>
                <a:extLst>
                  <a:ext uri="{0D108BD9-81ED-4DB2-BD59-A6C34878D82A}">
                    <a16:rowId xmlns:a16="http://schemas.microsoft.com/office/drawing/2014/main" val="10003"/>
                  </a:ext>
                </a:extLst>
              </a:tr>
              <a:tr h="740483">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+10%=11</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英镑</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每年</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11</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次</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+10%=11</a:t>
                      </a:r>
                    </a:p>
                  </a:txBody>
                  <a:tcPr marL="0" marR="0" marT="63506" marB="63506">
                    <a:lnL>
                      <a:noFill/>
                    </a:lnL>
                    <a:lnR>
                      <a:noFill/>
                    </a:lnR>
                    <a:lnT>
                      <a:noFill/>
                    </a:lnT>
                    <a:lnB>
                      <a:noFill/>
                    </a:lnB>
                    <a:lnTlToBr>
                      <a:noFill/>
                    </a:lnTlToBr>
                    <a:lnBlToTr>
                      <a:noFill/>
                    </a:lnBlToTr>
                    <a:noFill/>
                  </a:tcPr>
                </a:tc>
                <a:tc>
                  <a:txBody>
                    <a:bodyPr/>
                    <a:lstStyle/>
                    <a:p>
                      <a:pPr marL="0" indent="0" algn="l">
                        <a:buNone/>
                      </a:pP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1331</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英镑</a:t>
                      </a:r>
                    </a:p>
                  </a:txBody>
                  <a:tcPr marL="0" marR="0" marT="63506" marB="63506">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40483">
                <a:tc gridSpan="4">
                  <a:txBody>
                    <a:bodyPr/>
                    <a:lstStyle/>
                    <a:p>
                      <a:pPr marL="0" indent="0" algn="r">
                        <a:buNone/>
                      </a:pP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客户关怀改进，订单金额、频率都有所上升，终身价值比第一个案例增加了</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1231</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英镑，（增长率</a:t>
                      </a:r>
                      <a:r>
                        <a:rPr lang="en-US" altLang="zh-CN"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1331%</a:t>
                      </a:r>
                      <a:r>
                        <a:rPr lang="zh-CN" altLang="en-US" sz="2000" b="0" u="none" dirty="0">
                          <a:solidFill>
                            <a:schemeClr val="bg1"/>
                          </a:solidFill>
                          <a:latin typeface="思源黑体 CN Normal" panose="020B0400000000000000" pitchFamily="34" charset="-122"/>
                          <a:ea typeface="思源黑体 CN Normal" panose="020B0400000000000000" pitchFamily="34" charset="-122"/>
                          <a:cs typeface="Arial" panose="020B0604020202020204" pitchFamily="34" charset="0"/>
                        </a:rPr>
                        <a:t>）</a:t>
                      </a:r>
                    </a:p>
                  </a:txBody>
                  <a:tcPr marL="0" marR="0" marT="63506" marB="63506">
                    <a:lnL>
                      <a:noFill/>
                    </a:lnL>
                    <a:lnR>
                      <a:noFill/>
                    </a:lnR>
                    <a:lnT>
                      <a:noFill/>
                    </a:lnT>
                    <a:lnB>
                      <a:noFill/>
                    </a:lnB>
                    <a:lnTlToBr>
                      <a:noFill/>
                    </a:lnTlToBr>
                    <a:lnBlToTr>
                      <a:noFill/>
                    </a:lnBlToTr>
                    <a:noFill/>
                  </a:tcPr>
                </a:tc>
                <a:tc hMerge="1">
                  <a:txBody>
                    <a:bodyPr/>
                    <a:lstStyle/>
                    <a:p>
                      <a:endParaRPr lang="zh-CN"/>
                    </a:p>
                  </a:txBody>
                  <a:tcPr>
                    <a:lnT>
                      <a:noFill/>
                    </a:lnT>
                    <a:lnB>
                      <a:noFill/>
                    </a:lnB>
                  </a:tcPr>
                </a:tc>
                <a:tc hMerge="1">
                  <a:txBody>
                    <a:bodyPr/>
                    <a:lstStyle/>
                    <a:p>
                      <a:endParaRPr lang="zh-CN"/>
                    </a:p>
                  </a:txBody>
                  <a:tcPr>
                    <a:lnT>
                      <a:noFill/>
                    </a:lnT>
                    <a:lnB>
                      <a:noFill/>
                    </a:lnB>
                  </a:tcPr>
                </a:tc>
                <a:tc hMerge="1">
                  <a:txBody>
                    <a:bodyPr/>
                    <a:lstStyle/>
                    <a:p>
                      <a:endParaRPr lang="zh-CN"/>
                    </a:p>
                  </a:txBody>
                  <a:tcPr>
                    <a:lnR>
                      <a:noFill/>
                    </a:lnR>
                    <a:lnT>
                      <a:noFill/>
                    </a:lnT>
                    <a:lnB>
                      <a:noFill/>
                    </a:lnB>
                  </a:tcPr>
                </a:tc>
                <a:extLst>
                  <a:ext uri="{0D108BD9-81ED-4DB2-BD59-A6C34878D82A}">
                    <a16:rowId xmlns:a16="http://schemas.microsoft.com/office/drawing/2014/main" val="10005"/>
                  </a:ext>
                </a:extLst>
              </a:tr>
            </a:tbl>
          </a:graphicData>
        </a:graphic>
      </p:graphicFrame>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0" presetClass="path" presetSubtype="0" accel="50000" decel="50000" fill="hold" nodeType="withEffect">
                                  <p:stCondLst>
                                    <p:cond delay="150"/>
                                  </p:stCondLst>
                                  <p:childTnLst>
                                    <p:animMotion origin="layout" path="M -0.00347 0.00092 L 0.59826 0.00247 " pathEditMode="relative" rAng="0" ptsTypes="AA">
                                      <p:cBhvr>
                                        <p:cTn id="9" dur="1500" fill="hold"/>
                                        <p:tgtEl>
                                          <p:spTgt spid="27"/>
                                        </p:tgtEl>
                                        <p:attrNameLst>
                                          <p:attrName>ppt_x</p:attrName>
                                          <p:attrName>ppt_y</p:attrName>
                                        </p:attrNameLst>
                                      </p:cBhvr>
                                      <p:rCtr x="0" y="0"/>
                                    </p:animMotion>
                                  </p:childTnLst>
                                </p:cTn>
                              </p:par>
                              <p:par>
                                <p:cTn id="10" presetID="22" presetClass="entr" presetSubtype="8" fill="hold" nodeType="withEffect">
                                  <p:stCondLst>
                                    <p:cond delay="30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终身价值</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
        <p:nvSpPr>
          <p:cNvPr id="41988" name="标题 109569"/>
          <p:cNvSpPr>
            <a:spLocks noGrp="1" noChangeArrowheads="1"/>
          </p:cNvSpPr>
          <p:nvPr>
            <p:ph type="title" idx="4294967295"/>
          </p:nvPr>
        </p:nvSpPr>
        <p:spPr>
          <a:xfrm>
            <a:off x="411163" y="1206240"/>
            <a:ext cx="5856287" cy="762260"/>
          </a:xfrm>
        </p:spPr>
        <p:txBody>
          <a:bodyPr anchor="b">
            <a:spAutoFit/>
          </a:bodyPr>
          <a:lstStyle/>
          <a:p>
            <a:pPr eaLnBrk="1" hangingPunct="1"/>
            <a:r>
              <a:rPr lang="zh-CN" altLang="en-US" sz="2400" dirty="0">
                <a:solidFill>
                  <a:schemeClr val="bg1"/>
                </a:solidFill>
                <a:latin typeface="思源黑体 CN Normal" panose="020B0400000000000000" pitchFamily="34" charset="-122"/>
                <a:ea typeface="思源黑体 CN Normal" panose="020B0400000000000000" pitchFamily="34" charset="-122"/>
              </a:rPr>
              <a:t>如果你每周在附近内超市购买</a:t>
            </a:r>
            <a:r>
              <a:rPr lang="en-US" altLang="zh-CN" sz="2400" dirty="0">
                <a:solidFill>
                  <a:schemeClr val="bg1"/>
                </a:solidFill>
                <a:latin typeface="思源黑体 CN Normal" panose="020B0400000000000000" pitchFamily="34" charset="-122"/>
                <a:ea typeface="思源黑体 CN Normal" panose="020B0400000000000000" pitchFamily="34" charset="-122"/>
              </a:rPr>
              <a:t>100</a:t>
            </a:r>
            <a:r>
              <a:rPr lang="zh-CN" altLang="en-US" sz="2400" dirty="0">
                <a:solidFill>
                  <a:schemeClr val="bg1"/>
                </a:solidFill>
                <a:latin typeface="思源黑体 CN Normal" panose="020B0400000000000000" pitchFamily="34" charset="-122"/>
                <a:ea typeface="思源黑体 CN Normal" panose="020B0400000000000000" pitchFamily="34" charset="-122"/>
              </a:rPr>
              <a:t>英镑物品</a:t>
            </a:r>
          </a:p>
        </p:txBody>
      </p:sp>
      <p:sp>
        <p:nvSpPr>
          <p:cNvPr id="41989" name="文本占位符 109570"/>
          <p:cNvSpPr>
            <a:spLocks noGrp="1" noChangeArrowheads="1"/>
          </p:cNvSpPr>
          <p:nvPr>
            <p:ph type="body" sz="half" idx="4294967295"/>
          </p:nvPr>
        </p:nvSpPr>
        <p:spPr>
          <a:xfrm>
            <a:off x="352425" y="2368550"/>
            <a:ext cx="4071938" cy="1963738"/>
          </a:xfrm>
        </p:spPr>
        <p:txBody>
          <a:bodyPr/>
          <a:lstStyle/>
          <a:p>
            <a:pPr eaLnBrk="1" hangingPunct="1"/>
            <a:r>
              <a:rPr lang="zh-CN" altLang="en-US" sz="2000" dirty="0">
                <a:solidFill>
                  <a:schemeClr val="bg1"/>
                </a:solidFill>
                <a:latin typeface="思源黑体 CN Normal" panose="020B0400000000000000" pitchFamily="34" charset="-122"/>
                <a:ea typeface="思源黑体 CN Normal" panose="020B0400000000000000" pitchFamily="34" charset="-122"/>
              </a:rPr>
              <a:t>把</a:t>
            </a:r>
            <a:r>
              <a:rPr lang="en-US" altLang="zh-CN" sz="2000" dirty="0">
                <a:solidFill>
                  <a:schemeClr val="bg1"/>
                </a:solidFill>
                <a:latin typeface="思源黑体 CN Normal" panose="020B0400000000000000" pitchFamily="34" charset="-122"/>
                <a:ea typeface="思源黑体 CN Normal" panose="020B0400000000000000" pitchFamily="34" charset="-122"/>
              </a:rPr>
              <a:t>100</a:t>
            </a:r>
            <a:r>
              <a:rPr lang="zh-CN" altLang="en-US" sz="2000" dirty="0">
                <a:solidFill>
                  <a:schemeClr val="bg1"/>
                </a:solidFill>
                <a:latin typeface="思源黑体 CN Normal" panose="020B0400000000000000" pitchFamily="34" charset="-122"/>
                <a:ea typeface="思源黑体 CN Normal" panose="020B0400000000000000" pitchFamily="34" charset="-122"/>
              </a:rPr>
              <a:t>乘以</a:t>
            </a:r>
            <a:r>
              <a:rPr lang="en-US" altLang="zh-CN" sz="2000" dirty="0">
                <a:solidFill>
                  <a:schemeClr val="bg1"/>
                </a:solidFill>
                <a:latin typeface="思源黑体 CN Normal" panose="020B0400000000000000" pitchFamily="34" charset="-122"/>
                <a:ea typeface="思源黑体 CN Normal" panose="020B0400000000000000" pitchFamily="34" charset="-122"/>
              </a:rPr>
              <a:t>52</a:t>
            </a:r>
            <a:r>
              <a:rPr lang="zh-CN" altLang="en-US" sz="2000" dirty="0">
                <a:solidFill>
                  <a:schemeClr val="bg1"/>
                </a:solidFill>
                <a:latin typeface="思源黑体 CN Normal" panose="020B0400000000000000" pitchFamily="34" charset="-122"/>
                <a:ea typeface="思源黑体 CN Normal" panose="020B0400000000000000" pitchFamily="34" charset="-122"/>
              </a:rPr>
              <a:t>，再乘以</a:t>
            </a:r>
            <a:r>
              <a:rPr lang="en-US" altLang="zh-CN" sz="2000" dirty="0">
                <a:solidFill>
                  <a:schemeClr val="bg1"/>
                </a:solidFill>
                <a:latin typeface="思源黑体 CN Normal" panose="020B0400000000000000" pitchFamily="34" charset="-122"/>
                <a:ea typeface="思源黑体 CN Normal" panose="020B0400000000000000" pitchFamily="34" charset="-122"/>
              </a:rPr>
              <a:t>40</a:t>
            </a:r>
            <a:r>
              <a:rPr lang="zh-CN" altLang="en-US" sz="2000" dirty="0">
                <a:solidFill>
                  <a:schemeClr val="bg1"/>
                </a:solidFill>
                <a:latin typeface="思源黑体 CN Normal" panose="020B0400000000000000" pitchFamily="34" charset="-122"/>
                <a:ea typeface="思源黑体 CN Normal" panose="020B0400000000000000" pitchFamily="34" charset="-122"/>
              </a:rPr>
              <a:t>年，这就是你对这家超市的终身价值。即</a:t>
            </a:r>
            <a:r>
              <a:rPr lang="en-US" altLang="zh-CN" sz="2000" dirty="0">
                <a:solidFill>
                  <a:schemeClr val="bg1"/>
                </a:solidFill>
                <a:latin typeface="思源黑体 CN Normal" panose="020B0400000000000000" pitchFamily="34" charset="-122"/>
                <a:ea typeface="思源黑体 CN Normal" panose="020B0400000000000000" pitchFamily="34" charset="-122"/>
              </a:rPr>
              <a:t>208000</a:t>
            </a:r>
            <a:r>
              <a:rPr lang="zh-CN" altLang="en-US" sz="2000" dirty="0">
                <a:solidFill>
                  <a:schemeClr val="bg1"/>
                </a:solidFill>
                <a:latin typeface="思源黑体 CN Normal" panose="020B0400000000000000" pitchFamily="34" charset="-122"/>
                <a:ea typeface="思源黑体 CN Normal" panose="020B0400000000000000" pitchFamily="34" charset="-122"/>
              </a:rPr>
              <a:t>英镑。如果那天，因购买巧克力，店员没给你好脸色，留下不好的印象，那这家超市可能损失</a:t>
            </a:r>
            <a:r>
              <a:rPr lang="en-US" altLang="zh-CN" sz="2000" dirty="0">
                <a:solidFill>
                  <a:schemeClr val="bg1"/>
                </a:solidFill>
                <a:latin typeface="思源黑体 CN Normal" panose="020B0400000000000000" pitchFamily="34" charset="-122"/>
                <a:ea typeface="思源黑体 CN Normal" panose="020B0400000000000000" pitchFamily="34" charset="-122"/>
              </a:rPr>
              <a:t>2000000</a:t>
            </a:r>
            <a:r>
              <a:rPr lang="zh-CN" altLang="en-US" sz="2000" dirty="0">
                <a:solidFill>
                  <a:schemeClr val="bg1"/>
                </a:solidFill>
                <a:latin typeface="思源黑体 CN Normal" panose="020B0400000000000000" pitchFamily="34" charset="-122"/>
                <a:ea typeface="思源黑体 CN Normal" panose="020B0400000000000000" pitchFamily="34" charset="-122"/>
              </a:rPr>
              <a:t>英镑</a:t>
            </a:r>
          </a:p>
        </p:txBody>
      </p:sp>
      <p:pic>
        <p:nvPicPr>
          <p:cNvPr id="41990" name="图片 2" descr="office6\wpsassist\cache\A000220150318B96P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3" y="1968500"/>
            <a:ext cx="45720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fad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bwMode="auto">
          <a:xfrm>
            <a:off x="238125" y="296863"/>
            <a:ext cx="1685925" cy="474662"/>
            <a:chOff x="184527" y="297451"/>
            <a:chExt cx="1363137" cy="473415"/>
          </a:xfrm>
        </p:grpSpPr>
        <p:pic>
          <p:nvPicPr>
            <p:cNvPr id="2460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40073" y="376617"/>
              <a:ext cx="1007591" cy="36836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客户服务</a:t>
              </a:r>
            </a:p>
          </p:txBody>
        </p:sp>
        <p:cxnSp>
          <p:nvCxnSpPr>
            <p:cNvPr id="5" name="直接连接符 4"/>
            <p:cNvCxnSpPr/>
            <p:nvPr/>
          </p:nvCxnSpPr>
          <p:spPr>
            <a:xfrm>
              <a:off x="540073" y="745533"/>
              <a:ext cx="86383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bwMode="auto">
          <a:xfrm>
            <a:off x="282575" y="1746250"/>
            <a:ext cx="2765425" cy="963613"/>
            <a:chOff x="219753" y="1976522"/>
            <a:chExt cx="2765362" cy="964005"/>
          </a:xfrm>
        </p:grpSpPr>
        <p:sp>
          <p:nvSpPr>
            <p:cNvPr id="69" name="文本框 38"/>
            <p:cNvSpPr txBox="1"/>
            <p:nvPr/>
          </p:nvSpPr>
          <p:spPr>
            <a:xfrm>
              <a:off x="219753" y="2418027"/>
              <a:ext cx="2741551" cy="522500"/>
            </a:xfrm>
            <a:prstGeom prst="rect">
              <a:avLst/>
            </a:prstGeom>
            <a:noFill/>
          </p:spPr>
          <p:txBody>
            <a:bodyPr>
              <a:spAutoFit/>
            </a:bodyPr>
            <a:lstStyle/>
            <a:p>
              <a:pPr algn="r" eaLnBrk="1" fontAlgn="auto" hangingPunct="1">
                <a:spcBef>
                  <a:spcPts val="0"/>
                </a:spcBef>
                <a:spcAft>
                  <a:spcPts val="0"/>
                </a:spcAft>
                <a:defRPr/>
              </a:pPr>
              <a:r>
                <a:rPr lang="en-US" altLang="zh-CN" sz="2800" dirty="0">
                  <a:solidFill>
                    <a:schemeClr val="bg1"/>
                  </a:solidFill>
                  <a:latin typeface="+mn-ea"/>
                  <a:ea typeface="+mn-ea"/>
                </a:rPr>
                <a:t>CONTENTS</a:t>
              </a:r>
              <a:endParaRPr lang="zh-CN" altLang="en-US" sz="2800" dirty="0">
                <a:solidFill>
                  <a:schemeClr val="bg1"/>
                </a:solidFill>
                <a:latin typeface="+mn-ea"/>
                <a:ea typeface="+mn-ea"/>
              </a:endParaRPr>
            </a:p>
          </p:txBody>
        </p:sp>
        <p:sp>
          <p:nvSpPr>
            <p:cNvPr id="70" name="文本框 11"/>
            <p:cNvSpPr txBox="1"/>
            <p:nvPr/>
          </p:nvSpPr>
          <p:spPr>
            <a:xfrm>
              <a:off x="1980251" y="1976522"/>
              <a:ext cx="1004864" cy="584438"/>
            </a:xfrm>
            <a:prstGeom prst="rect">
              <a:avLst/>
            </a:prstGeom>
            <a:noFill/>
          </p:spPr>
          <p:txBody>
            <a:bodyPr wrap="none">
              <a:spAutoFit/>
            </a:bodyPr>
            <a:lstStyle/>
            <a:p>
              <a:pPr eaLnBrk="1" fontAlgn="auto" hangingPunct="1">
                <a:spcBef>
                  <a:spcPts val="0"/>
                </a:spcBef>
                <a:spcAft>
                  <a:spcPts val="0"/>
                </a:spcAft>
                <a:defRPr/>
              </a:pPr>
              <a:r>
                <a:rPr lang="zh-CN" altLang="en-US" sz="3200" dirty="0">
                  <a:solidFill>
                    <a:schemeClr val="bg1"/>
                  </a:solidFill>
                  <a:latin typeface="+mn-ea"/>
                  <a:ea typeface="+mn-ea"/>
                </a:rPr>
                <a:t>目录</a:t>
              </a:r>
            </a:p>
          </p:txBody>
        </p:sp>
      </p:grpSp>
      <p:sp>
        <p:nvSpPr>
          <p:cNvPr id="71" name="文本框 18"/>
          <p:cNvSpPr txBox="1">
            <a:spLocks noChangeArrowheads="1"/>
          </p:cNvSpPr>
          <p:nvPr/>
        </p:nvSpPr>
        <p:spPr bwMode="auto">
          <a:xfrm>
            <a:off x="4052888" y="1890713"/>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buSzPct val="70000"/>
              <a:buFont typeface="Wingdings" panose="05000000000000000000" pitchFamily="2" charset="2"/>
              <a:buNone/>
            </a:pPr>
            <a:r>
              <a:rPr lang="zh-CN" altLang="en-US" sz="1800" dirty="0">
                <a:solidFill>
                  <a:schemeClr val="bg1"/>
                </a:solidFill>
                <a:latin typeface="思源黑体 CN Normal" panose="020B0400000000000000" pitchFamily="34" charset="-122"/>
                <a:ea typeface="思源黑体 CN Normal" panose="020B0400000000000000" pitchFamily="34" charset="-122"/>
              </a:rPr>
              <a:t>客户关怀的重要性</a:t>
            </a:r>
          </a:p>
        </p:txBody>
      </p:sp>
      <p:grpSp>
        <p:nvGrpSpPr>
          <p:cNvPr id="72" name="组合 71"/>
          <p:cNvGrpSpPr/>
          <p:nvPr/>
        </p:nvGrpSpPr>
        <p:grpSpPr bwMode="auto">
          <a:xfrm>
            <a:off x="3549650" y="1817688"/>
            <a:ext cx="495300" cy="523875"/>
            <a:chOff x="3487128" y="2047768"/>
            <a:chExt cx="495959" cy="523220"/>
          </a:xfrm>
        </p:grpSpPr>
        <p:sp>
          <p:nvSpPr>
            <p:cNvPr id="73" name="文本框 16"/>
            <p:cNvSpPr txBox="1"/>
            <p:nvPr/>
          </p:nvSpPr>
          <p:spPr>
            <a:xfrm>
              <a:off x="3487128" y="2047768"/>
              <a:ext cx="454629" cy="523220"/>
            </a:xfrm>
            <a:prstGeom prst="rect">
              <a:avLst/>
            </a:prstGeom>
            <a:noFill/>
          </p:spPr>
          <p:txBody>
            <a:bodyPr wrap="none">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1</a:t>
              </a:r>
              <a:endParaRPr lang="zh-CN" altLang="en-US" sz="2800" dirty="0">
                <a:solidFill>
                  <a:schemeClr val="bg1"/>
                </a:solidFill>
                <a:latin typeface="+mn-ea"/>
                <a:ea typeface="+mn-ea"/>
              </a:endParaRPr>
            </a:p>
          </p:txBody>
        </p:sp>
        <p:cxnSp>
          <p:nvCxnSpPr>
            <p:cNvPr id="74" name="直接连接符 73"/>
            <p:cNvCxnSpPr/>
            <p:nvPr/>
          </p:nvCxnSpPr>
          <p:spPr>
            <a:xfrm flipH="1">
              <a:off x="3736698" y="2226931"/>
              <a:ext cx="246389" cy="24734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grpSp>
        <p:nvGrpSpPr>
          <p:cNvPr id="28685" name="组合 1"/>
          <p:cNvGrpSpPr/>
          <p:nvPr/>
        </p:nvGrpSpPr>
        <p:grpSpPr bwMode="auto">
          <a:xfrm>
            <a:off x="3571875" y="3494088"/>
            <a:ext cx="2321569" cy="539424"/>
            <a:chOff x="9615" y="2877"/>
            <a:chExt cx="3654" cy="851"/>
          </a:xfrm>
        </p:grpSpPr>
        <p:sp>
          <p:nvSpPr>
            <p:cNvPr id="24597" name="文本框 21"/>
            <p:cNvSpPr txBox="1">
              <a:spLocks noChangeArrowheads="1"/>
            </p:cNvSpPr>
            <p:nvPr/>
          </p:nvSpPr>
          <p:spPr bwMode="auto">
            <a:xfrm>
              <a:off x="10435" y="3145"/>
              <a:ext cx="283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r>
                <a:rPr lang="zh-CN" altLang="en-US" sz="1800" dirty="0">
                  <a:solidFill>
                    <a:schemeClr val="bg1"/>
                  </a:solidFill>
                  <a:latin typeface="思源黑体 CN Normal" panose="020B0400000000000000" pitchFamily="34" charset="-122"/>
                  <a:ea typeface="思源黑体 CN Normal" panose="020B0400000000000000" pitchFamily="34" charset="-122"/>
                </a:rPr>
                <a:t>如何留住老客户</a:t>
              </a:r>
            </a:p>
          </p:txBody>
        </p:sp>
        <p:grpSp>
          <p:nvGrpSpPr>
            <p:cNvPr id="24598" name="组合 75"/>
            <p:cNvGrpSpPr/>
            <p:nvPr/>
          </p:nvGrpSpPr>
          <p:grpSpPr bwMode="auto">
            <a:xfrm>
              <a:off x="9615" y="2877"/>
              <a:ext cx="830" cy="825"/>
              <a:chOff x="6043432" y="2057986"/>
              <a:chExt cx="527294" cy="523220"/>
            </a:xfrm>
          </p:grpSpPr>
          <p:sp>
            <p:nvSpPr>
              <p:cNvPr id="77" name="文本框 20"/>
              <p:cNvSpPr txBox="1"/>
              <p:nvPr/>
            </p:nvSpPr>
            <p:spPr>
              <a:xfrm>
                <a:off x="6043432" y="2057986"/>
                <a:ext cx="453985" cy="522564"/>
              </a:xfrm>
              <a:prstGeom prst="rect">
                <a:avLst/>
              </a:prstGeom>
              <a:noFill/>
            </p:spPr>
            <p:txBody>
              <a:bodyPr wrap="none">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4</a:t>
                </a:r>
                <a:endParaRPr lang="zh-CN" altLang="en-US" sz="2800" dirty="0">
                  <a:solidFill>
                    <a:schemeClr val="bg1"/>
                  </a:solidFill>
                  <a:latin typeface="+mn-ea"/>
                  <a:ea typeface="+mn-ea"/>
                </a:endParaRPr>
              </a:p>
            </p:txBody>
          </p:sp>
          <p:cxnSp>
            <p:nvCxnSpPr>
              <p:cNvPr id="78" name="直接连接符 77"/>
              <p:cNvCxnSpPr/>
              <p:nvPr/>
            </p:nvCxnSpPr>
            <p:spPr>
              <a:xfrm flipH="1">
                <a:off x="6324395" y="2227938"/>
                <a:ext cx="246040" cy="244604"/>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grpSp>
      <p:sp>
        <p:nvSpPr>
          <p:cNvPr id="79" name="文本框 24"/>
          <p:cNvSpPr txBox="1">
            <a:spLocks noChangeArrowheads="1"/>
          </p:cNvSpPr>
          <p:nvPr/>
        </p:nvSpPr>
        <p:spPr bwMode="auto">
          <a:xfrm>
            <a:off x="4052888" y="247015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r>
              <a:rPr lang="zh-CN" altLang="en-US" sz="1800" dirty="0">
                <a:solidFill>
                  <a:schemeClr val="bg1"/>
                </a:solidFill>
                <a:latin typeface="思源黑体 CN Normal" panose="020B0400000000000000" pitchFamily="34" charset="-122"/>
                <a:ea typeface="思源黑体 CN Normal" panose="020B0400000000000000" pitchFamily="34" charset="-122"/>
              </a:rPr>
              <a:t>客户关怀的概念</a:t>
            </a:r>
          </a:p>
        </p:txBody>
      </p:sp>
      <p:grpSp>
        <p:nvGrpSpPr>
          <p:cNvPr id="80" name="组合 79"/>
          <p:cNvGrpSpPr/>
          <p:nvPr/>
        </p:nvGrpSpPr>
        <p:grpSpPr bwMode="auto">
          <a:xfrm>
            <a:off x="3549650" y="2397125"/>
            <a:ext cx="495300" cy="523875"/>
            <a:chOff x="3487128" y="2627150"/>
            <a:chExt cx="495959" cy="523220"/>
          </a:xfrm>
        </p:grpSpPr>
        <p:sp>
          <p:nvSpPr>
            <p:cNvPr id="81" name="文本框 23"/>
            <p:cNvSpPr txBox="1"/>
            <p:nvPr/>
          </p:nvSpPr>
          <p:spPr>
            <a:xfrm>
              <a:off x="3487128" y="2627150"/>
              <a:ext cx="454629" cy="523220"/>
            </a:xfrm>
            <a:prstGeom prst="rect">
              <a:avLst/>
            </a:prstGeom>
            <a:noFill/>
          </p:spPr>
          <p:txBody>
            <a:bodyPr wrap="none">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2</a:t>
              </a:r>
              <a:endParaRPr lang="zh-CN" altLang="en-US" sz="2800" dirty="0">
                <a:solidFill>
                  <a:schemeClr val="bg1"/>
                </a:solidFill>
                <a:latin typeface="+mn-ea"/>
                <a:ea typeface="+mn-ea"/>
              </a:endParaRPr>
            </a:p>
          </p:txBody>
        </p:sp>
        <p:cxnSp>
          <p:nvCxnSpPr>
            <p:cNvPr id="82" name="直接连接符 81"/>
            <p:cNvCxnSpPr/>
            <p:nvPr/>
          </p:nvCxnSpPr>
          <p:spPr>
            <a:xfrm flipH="1">
              <a:off x="3736698" y="2806314"/>
              <a:ext cx="246389" cy="24734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
        <p:nvSpPr>
          <p:cNvPr id="87" name="文本框 30"/>
          <p:cNvSpPr txBox="1">
            <a:spLocks noChangeArrowheads="1"/>
          </p:cNvSpPr>
          <p:nvPr/>
        </p:nvSpPr>
        <p:spPr bwMode="auto">
          <a:xfrm>
            <a:off x="4052888" y="3043238"/>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r>
              <a:rPr lang="zh-CN" altLang="en-US" sz="1800" dirty="0">
                <a:solidFill>
                  <a:schemeClr val="bg1"/>
                </a:solidFill>
                <a:latin typeface="思源黑体 CN Normal" panose="020B0400000000000000" pitchFamily="34" charset="-122"/>
                <a:ea typeface="思源黑体 CN Normal" panose="020B0400000000000000" pitchFamily="34" charset="-122"/>
              </a:rPr>
              <a:t>客户关怀的财务收益</a:t>
            </a:r>
          </a:p>
        </p:txBody>
      </p:sp>
      <p:grpSp>
        <p:nvGrpSpPr>
          <p:cNvPr id="88" name="组合 87"/>
          <p:cNvGrpSpPr/>
          <p:nvPr/>
        </p:nvGrpSpPr>
        <p:grpSpPr bwMode="auto">
          <a:xfrm>
            <a:off x="3549650" y="2970213"/>
            <a:ext cx="495300" cy="523875"/>
            <a:chOff x="3487128" y="3200893"/>
            <a:chExt cx="495959" cy="523220"/>
          </a:xfrm>
        </p:grpSpPr>
        <p:sp>
          <p:nvSpPr>
            <p:cNvPr id="89" name="文本框 29"/>
            <p:cNvSpPr txBox="1"/>
            <p:nvPr/>
          </p:nvSpPr>
          <p:spPr>
            <a:xfrm>
              <a:off x="3487128" y="3200893"/>
              <a:ext cx="454629" cy="523220"/>
            </a:xfrm>
            <a:prstGeom prst="rect">
              <a:avLst/>
            </a:prstGeom>
            <a:noFill/>
          </p:spPr>
          <p:txBody>
            <a:bodyPr wrap="none">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3</a:t>
              </a:r>
              <a:endParaRPr lang="zh-CN" altLang="en-US" sz="2800" dirty="0">
                <a:solidFill>
                  <a:schemeClr val="bg1"/>
                </a:solidFill>
                <a:latin typeface="+mn-ea"/>
                <a:ea typeface="+mn-ea"/>
              </a:endParaRPr>
            </a:p>
          </p:txBody>
        </p:sp>
        <p:cxnSp>
          <p:nvCxnSpPr>
            <p:cNvPr id="90" name="直接连接符 89"/>
            <p:cNvCxnSpPr/>
            <p:nvPr/>
          </p:nvCxnSpPr>
          <p:spPr>
            <a:xfrm flipH="1">
              <a:off x="3736698" y="3380056"/>
              <a:ext cx="246389" cy="24734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3340100" y="1909763"/>
            <a:ext cx="9525" cy="273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699" name="组合 3"/>
          <p:cNvGrpSpPr/>
          <p:nvPr/>
        </p:nvGrpSpPr>
        <p:grpSpPr bwMode="auto">
          <a:xfrm>
            <a:off x="3587750" y="4056062"/>
            <a:ext cx="2550795" cy="539429"/>
            <a:chOff x="9618" y="2878"/>
            <a:chExt cx="4017" cy="850"/>
          </a:xfrm>
        </p:grpSpPr>
        <p:sp>
          <p:nvSpPr>
            <p:cNvPr id="24589" name="文本框 21"/>
            <p:cNvSpPr txBox="1">
              <a:spLocks noChangeArrowheads="1"/>
            </p:cNvSpPr>
            <p:nvPr/>
          </p:nvSpPr>
          <p:spPr bwMode="auto">
            <a:xfrm>
              <a:off x="10436" y="3146"/>
              <a:ext cx="319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r>
                <a:rPr lang="zh-CN" altLang="en-US" sz="1800" dirty="0">
                  <a:solidFill>
                    <a:schemeClr val="bg1"/>
                  </a:solidFill>
                  <a:latin typeface="思源黑体 CN Normal" panose="020B0400000000000000" pitchFamily="34" charset="-122"/>
                  <a:ea typeface="思源黑体 CN Normal" panose="020B0400000000000000" pitchFamily="34" charset="-122"/>
                </a:rPr>
                <a:t>我们工作中的失误</a:t>
              </a:r>
            </a:p>
          </p:txBody>
        </p:sp>
        <p:grpSp>
          <p:nvGrpSpPr>
            <p:cNvPr id="24590" name="组合 6"/>
            <p:cNvGrpSpPr/>
            <p:nvPr/>
          </p:nvGrpSpPr>
          <p:grpSpPr bwMode="auto">
            <a:xfrm>
              <a:off x="9618" y="2878"/>
              <a:ext cx="826" cy="815"/>
              <a:chOff x="6045523" y="2057986"/>
              <a:chExt cx="525203" cy="517206"/>
            </a:xfrm>
          </p:grpSpPr>
          <p:sp>
            <p:nvSpPr>
              <p:cNvPr id="8" name="文本框 20"/>
              <p:cNvSpPr txBox="1"/>
              <p:nvPr/>
            </p:nvSpPr>
            <p:spPr>
              <a:xfrm>
                <a:off x="6045523" y="2057986"/>
                <a:ext cx="449857" cy="517513"/>
              </a:xfrm>
              <a:prstGeom prst="rect">
                <a:avLst/>
              </a:prstGeom>
              <a:noFill/>
            </p:spPr>
            <p:txBody>
              <a:bodyPr wrap="none">
                <a:spAutoFit/>
              </a:bodyPr>
              <a:lstStyle/>
              <a:p>
                <a:pPr algn="ctr" eaLnBrk="1" fontAlgn="auto" hangingPunct="1">
                  <a:spcBef>
                    <a:spcPts val="0"/>
                  </a:spcBef>
                  <a:spcAft>
                    <a:spcPts val="0"/>
                  </a:spcAft>
                  <a:defRPr/>
                </a:pPr>
                <a:r>
                  <a:rPr lang="en-US" sz="2800" dirty="0">
                    <a:solidFill>
                      <a:schemeClr val="bg1"/>
                    </a:solidFill>
                    <a:latin typeface="+mn-ea"/>
                    <a:ea typeface="+mn-ea"/>
                  </a:rPr>
                  <a:t>5</a:t>
                </a:r>
              </a:p>
            </p:txBody>
          </p:sp>
          <p:cxnSp>
            <p:nvCxnSpPr>
              <p:cNvPr id="9" name="直接连接符 8"/>
              <p:cNvCxnSpPr/>
              <p:nvPr/>
            </p:nvCxnSpPr>
            <p:spPr>
              <a:xfrm flipH="1">
                <a:off x="6323703" y="2227844"/>
                <a:ext cx="246387" cy="246057"/>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0-#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6670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ppt_x</p:attrName>
                                        </p:attrNameLst>
                                      </p:cBhvr>
                                      <p:tavLst>
                                        <p:tav tm="0">
                                          <p:val>
                                            <p:strVal val="0-#ppt_w/2"/>
                                          </p:val>
                                        </p:tav>
                                        <p:tav tm="100000">
                                          <p:val>
                                            <p:strVal val="#ppt_x"/>
                                          </p:val>
                                        </p:tav>
                                      </p:tavLst>
                                    </p:anim>
                                    <p:anim calcmode="lin" valueType="num">
                                      <p:cBhvr>
                                        <p:cTn id="13" dur="500" fill="hold"/>
                                        <p:tgtEl>
                                          <p:spTgt spid="6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ppt_x</p:attrName>
                                        </p:attrNameLst>
                                      </p:cBhvr>
                                      <p:tavLst>
                                        <p:tav tm="0">
                                          <p:val>
                                            <p:strVal val="#ppt_x"/>
                                          </p:val>
                                        </p:tav>
                                        <p:tav tm="100000">
                                          <p:val>
                                            <p:strVal val="#ppt_x"/>
                                          </p:val>
                                        </p:tav>
                                      </p:tavLst>
                                    </p:anim>
                                    <p:anim calcmode="lin" valueType="num">
                                      <p:cBhvr>
                                        <p:cTn id="18" dur="500" fill="hold"/>
                                        <p:tgtEl>
                                          <p:spTgt spid="9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childTnLst>
                                </p:cTn>
                              </p:par>
                              <p:par>
                                <p:cTn id="23" presetID="56" presetClass="path" presetSubtype="0" accel="50000" decel="50000" fill="hold" nodeType="withEffect">
                                  <p:stCondLst>
                                    <p:cond delay="0"/>
                                  </p:stCondLst>
                                  <p:childTnLst>
                                    <p:animMotion origin="layout" path="M -0.03733 0.04136 L 2.22222E-6 -9.87654E-7 " pathEditMode="relative" rAng="0" ptsTypes="AA">
                                      <p:cBhvr>
                                        <p:cTn id="24" dur="700" fill="hold"/>
                                        <p:tgtEl>
                                          <p:spTgt spid="72"/>
                                        </p:tgtEl>
                                        <p:attrNameLst>
                                          <p:attrName>ppt_x</p:attrName>
                                          <p:attrName>ppt_y</p:attrName>
                                        </p:attrNameLst>
                                      </p:cBhvr>
                                      <p:rCtr x="1900" y="-2100"/>
                                    </p:animMotion>
                                  </p:childTnLst>
                                </p:cTn>
                              </p:par>
                              <p:par>
                                <p:cTn id="25" presetID="22" presetClass="entr" presetSubtype="8"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par>
                                <p:cTn id="28" presetID="10" presetClass="entr" presetSubtype="0" fill="hold" nodeType="withEffect">
                                  <p:stCondLst>
                                    <p:cond delay="25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childTnLst>
                                </p:cTn>
                              </p:par>
                              <p:par>
                                <p:cTn id="31" presetID="56" presetClass="path" presetSubtype="0" accel="50000" decel="50000" fill="hold" nodeType="withEffect">
                                  <p:stCondLst>
                                    <p:cond delay="250"/>
                                  </p:stCondLst>
                                  <p:childTnLst>
                                    <p:animMotion origin="layout" path="M -0.03733 0.04104 L 2.22222E-6 4.69136E-6 " pathEditMode="relative" rAng="0" ptsTypes="AA">
                                      <p:cBhvr>
                                        <p:cTn id="32" dur="700" fill="hold"/>
                                        <p:tgtEl>
                                          <p:spTgt spid="80"/>
                                        </p:tgtEl>
                                        <p:attrNameLst>
                                          <p:attrName>ppt_x</p:attrName>
                                          <p:attrName>ppt_y</p:attrName>
                                        </p:attrNameLst>
                                      </p:cBhvr>
                                      <p:rCtr x="1900" y="-2100"/>
                                    </p:animMotion>
                                  </p:childTnLst>
                                </p:cTn>
                              </p:par>
                              <p:par>
                                <p:cTn id="33" presetID="22" presetClass="entr" presetSubtype="8" fill="hold" grpId="0" nodeType="withEffect">
                                  <p:stCondLst>
                                    <p:cond delay="50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par>
                                <p:cTn id="36" presetID="10" presetClass="entr" presetSubtype="0" fill="hold" nodeType="withEffect">
                                  <p:stCondLst>
                                    <p:cond delay="50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1000"/>
                                        <p:tgtEl>
                                          <p:spTgt spid="88"/>
                                        </p:tgtEl>
                                      </p:cBhvr>
                                    </p:animEffect>
                                  </p:childTnLst>
                                </p:cTn>
                              </p:par>
                              <p:par>
                                <p:cTn id="39" presetID="56" presetClass="path" presetSubtype="0" accel="50000" decel="50000" fill="hold" nodeType="withEffect">
                                  <p:stCondLst>
                                    <p:cond delay="500"/>
                                  </p:stCondLst>
                                  <p:childTnLst>
                                    <p:animMotion origin="layout" path="M -0.03733 0.04104 L 2.22222E-6 4.93827E-6 " pathEditMode="relative" rAng="0" ptsTypes="AA">
                                      <p:cBhvr>
                                        <p:cTn id="40" dur="700" fill="hold"/>
                                        <p:tgtEl>
                                          <p:spTgt spid="88"/>
                                        </p:tgtEl>
                                        <p:attrNameLst>
                                          <p:attrName>ppt_x</p:attrName>
                                          <p:attrName>ppt_y</p:attrName>
                                        </p:attrNameLst>
                                      </p:cBhvr>
                                      <p:rCtr x="1900" y="-2100"/>
                                    </p:animMotion>
                                  </p:childTnLst>
                                </p:cTn>
                              </p:par>
                              <p:par>
                                <p:cTn id="41" presetID="22" presetClass="entr" presetSubtype="8" fill="hold" grpId="0" nodeType="withEffect">
                                  <p:stCondLst>
                                    <p:cond delay="750"/>
                                  </p:stCondLst>
                                  <p:childTnLst>
                                    <p:set>
                                      <p:cBhvr>
                                        <p:cTn id="42" dur="1" fill="hold">
                                          <p:stCondLst>
                                            <p:cond delay="0"/>
                                          </p:stCondLst>
                                        </p:cTn>
                                        <p:tgtEl>
                                          <p:spTgt spid="87"/>
                                        </p:tgtEl>
                                        <p:attrNameLst>
                                          <p:attrName>style.visibility</p:attrName>
                                        </p:attrNameLst>
                                      </p:cBhvr>
                                      <p:to>
                                        <p:strVal val="visible"/>
                                      </p:to>
                                    </p:set>
                                    <p:animEffect transition="in" filter="wipe(left)">
                                      <p:cBhvr>
                                        <p:cTn id="43" dur="500"/>
                                        <p:tgtEl>
                                          <p:spTgt spid="87"/>
                                        </p:tgtEl>
                                      </p:cBhvr>
                                    </p:animEffect>
                                  </p:childTnLst>
                                </p:cTn>
                              </p:par>
                              <p:par>
                                <p:cTn id="44" presetID="2" presetClass="entr" presetSubtype="4" fill="hold" nodeType="withEffect">
                                  <p:stCondLst>
                                    <p:cond delay="750"/>
                                  </p:stCondLst>
                                  <p:childTnLst>
                                    <p:set>
                                      <p:cBhvr>
                                        <p:cTn id="45" dur="1" fill="hold">
                                          <p:stCondLst>
                                            <p:cond delay="0"/>
                                          </p:stCondLst>
                                        </p:cTn>
                                        <p:tgtEl>
                                          <p:spTgt spid="28685"/>
                                        </p:tgtEl>
                                        <p:attrNameLst>
                                          <p:attrName>style.visibility</p:attrName>
                                        </p:attrNameLst>
                                      </p:cBhvr>
                                      <p:to>
                                        <p:strVal val="visible"/>
                                      </p:to>
                                    </p:set>
                                    <p:anim calcmode="lin" valueType="num">
                                      <p:cBhvr additive="base">
                                        <p:cTn id="46" dur="500" fill="hold"/>
                                        <p:tgtEl>
                                          <p:spTgt spid="28685"/>
                                        </p:tgtEl>
                                        <p:attrNameLst>
                                          <p:attrName>ppt_x</p:attrName>
                                        </p:attrNameLst>
                                      </p:cBhvr>
                                      <p:tavLst>
                                        <p:tav tm="0">
                                          <p:val>
                                            <p:strVal val="#ppt_x"/>
                                          </p:val>
                                        </p:tav>
                                        <p:tav tm="100000">
                                          <p:val>
                                            <p:strVal val="#ppt_x"/>
                                          </p:val>
                                        </p:tav>
                                      </p:tavLst>
                                    </p:anim>
                                    <p:anim calcmode="lin" valueType="num">
                                      <p:cBhvr additive="base">
                                        <p:cTn id="47" dur="500" fill="hold"/>
                                        <p:tgtEl>
                                          <p:spTgt spid="2868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750"/>
                                  </p:stCondLst>
                                  <p:childTnLst>
                                    <p:set>
                                      <p:cBhvr>
                                        <p:cTn id="49" dur="1" fill="hold">
                                          <p:stCondLst>
                                            <p:cond delay="0"/>
                                          </p:stCondLst>
                                        </p:cTn>
                                        <p:tgtEl>
                                          <p:spTgt spid="28699"/>
                                        </p:tgtEl>
                                        <p:attrNameLst>
                                          <p:attrName>style.visibility</p:attrName>
                                        </p:attrNameLst>
                                      </p:cBhvr>
                                      <p:to>
                                        <p:strVal val="visible"/>
                                      </p:to>
                                    </p:set>
                                    <p:anim calcmode="lin" valueType="num">
                                      <p:cBhvr additive="base">
                                        <p:cTn id="50" dur="500" fill="hold"/>
                                        <p:tgtEl>
                                          <p:spTgt spid="28699"/>
                                        </p:tgtEl>
                                        <p:attrNameLst>
                                          <p:attrName>ppt_x</p:attrName>
                                        </p:attrNameLst>
                                      </p:cBhvr>
                                      <p:tavLst>
                                        <p:tav tm="0">
                                          <p:val>
                                            <p:strVal val="#ppt_x"/>
                                          </p:val>
                                        </p:tav>
                                        <p:tav tm="100000">
                                          <p:val>
                                            <p:strVal val="#ppt_x"/>
                                          </p:val>
                                        </p:tav>
                                      </p:tavLst>
                                    </p:anim>
                                    <p:anim calcmode="lin" valueType="num">
                                      <p:cBhvr additive="base">
                                        <p:cTn id="51" dur="500" fill="hold"/>
                                        <p:tgtEl>
                                          <p:spTgt spid="28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9"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客户流失率</a:t>
            </a:r>
          </a:p>
        </p:txBody>
      </p:sp>
      <p:grpSp>
        <p:nvGrpSpPr>
          <p:cNvPr id="33" name="组合 32"/>
          <p:cNvGrpSpPr/>
          <p:nvPr/>
        </p:nvGrpSpPr>
        <p:grpSpPr bwMode="auto">
          <a:xfrm>
            <a:off x="1419225" y="1270000"/>
            <a:ext cx="1214438" cy="2355850"/>
            <a:chOff x="1419708" y="1270653"/>
            <a:chExt cx="1213553" cy="2354901"/>
          </a:xfrm>
        </p:grpSpPr>
        <p:sp>
          <p:nvSpPr>
            <p:cNvPr id="34" name="圆角矩形 33"/>
            <p:cNvSpPr/>
            <p:nvPr/>
          </p:nvSpPr>
          <p:spPr bwMode="auto">
            <a:xfrm rot="5400000">
              <a:off x="849034" y="1841327"/>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mn-ea"/>
              </a:endParaRPr>
            </a:p>
          </p:txBody>
        </p:sp>
        <p:sp>
          <p:nvSpPr>
            <p:cNvPr id="35" name="椭圆 34"/>
            <p:cNvSpPr/>
            <p:nvPr/>
          </p:nvSpPr>
          <p:spPr bwMode="auto">
            <a:xfrm>
              <a:off x="1551375" y="1411884"/>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36"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mn-ea"/>
                  <a:ea typeface="+mn-ea"/>
                  <a:cs typeface="Arial" panose="020B0604020202020204" pitchFamily="34" charset="0"/>
                </a:rPr>
                <a:t>1</a:t>
              </a:r>
            </a:p>
          </p:txBody>
        </p:sp>
        <p:sp>
          <p:nvSpPr>
            <p:cNvPr id="43035" name="矩形 261"/>
            <p:cNvSpPr>
              <a:spLocks noChangeArrowheads="1"/>
            </p:cNvSpPr>
            <p:nvPr/>
          </p:nvSpPr>
          <p:spPr bwMode="auto">
            <a:xfrm>
              <a:off x="1625933" y="1951417"/>
              <a:ext cx="645860" cy="2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dirty="0">
                  <a:solidFill>
                    <a:schemeClr val="bg1"/>
                  </a:solidFill>
                  <a:latin typeface="思源黑体 CN Normal" panose="020B0400000000000000" pitchFamily="34" charset="-122"/>
                  <a:ea typeface="思源黑体 CN Normal" panose="020B0400000000000000" pitchFamily="34" charset="-122"/>
                </a:rPr>
                <a:t>新客户</a:t>
              </a:r>
            </a:p>
          </p:txBody>
        </p:sp>
        <p:sp>
          <p:nvSpPr>
            <p:cNvPr id="38" name="Text Box 39"/>
            <p:cNvSpPr txBox="1">
              <a:spLocks noChangeArrowheads="1"/>
            </p:cNvSpPr>
            <p:nvPr/>
          </p:nvSpPr>
          <p:spPr bwMode="auto">
            <a:xfrm>
              <a:off x="1499025" y="2711522"/>
              <a:ext cx="1086646" cy="45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marL="742950" indent="-285750">
                <a:defRPr sz="1300">
                  <a:solidFill>
                    <a:schemeClr val="tx1"/>
                  </a:solidFill>
                  <a:latin typeface="Nexa Light" panose="02000000000000000000" pitchFamily="2" charset="0"/>
                  <a:ea typeface="华康少女文字W5(P)" panose="040F0500000000000000" pitchFamily="82" charset="-122"/>
                </a:defRPr>
              </a:lvl2pPr>
              <a:lvl3pPr marL="1143000" indent="-228600">
                <a:defRPr sz="1300">
                  <a:solidFill>
                    <a:schemeClr val="tx1"/>
                  </a:solidFill>
                  <a:latin typeface="Nexa Light" panose="02000000000000000000" pitchFamily="2" charset="0"/>
                  <a:ea typeface="华康少女文字W5(P)" panose="040F0500000000000000" pitchFamily="82" charset="-122"/>
                </a:defRPr>
              </a:lvl3pPr>
              <a:lvl4pPr marL="1600200" indent="-228600">
                <a:defRPr sz="1300">
                  <a:solidFill>
                    <a:schemeClr val="tx1"/>
                  </a:solidFill>
                  <a:latin typeface="Nexa Light" panose="02000000000000000000" pitchFamily="2" charset="0"/>
                  <a:ea typeface="华康少女文字W5(P)" panose="040F0500000000000000" pitchFamily="82" charset="-122"/>
                </a:defRPr>
              </a:lvl4pPr>
              <a:lvl5pPr marL="2057400" indent="-228600">
                <a:defRPr sz="1300">
                  <a:solidFill>
                    <a:schemeClr val="tx1"/>
                  </a:solidFill>
                  <a:latin typeface="Nexa Light" panose="02000000000000000000" pitchFamily="2"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老客户的成本高出</a:t>
              </a:r>
              <a:r>
                <a:rPr lang="zh-CN" altLang="zh-CN"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15</a:t>
              </a: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倍</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sp>
        <p:nvSpPr>
          <p:cNvPr id="39" name="TextBox 36"/>
          <p:cNvSpPr txBox="1">
            <a:spLocks noChangeArrowheads="1"/>
          </p:cNvSpPr>
          <p:nvPr/>
        </p:nvSpPr>
        <p:spPr bwMode="auto">
          <a:xfrm>
            <a:off x="957263" y="3783013"/>
            <a:ext cx="717073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1300">
                <a:solidFill>
                  <a:schemeClr val="tx1"/>
                </a:solidFill>
                <a:latin typeface="Nexa Light" panose="02000000000000000000" pitchFamily="2" charset="0"/>
                <a:ea typeface="华康少女文字W5(P)" panose="040F0500000000000000" pitchFamily="82" charset="-122"/>
              </a:defRPr>
            </a:lvl1pPr>
            <a:lvl2pPr defTabSz="682625">
              <a:defRPr sz="1300">
                <a:solidFill>
                  <a:schemeClr val="tx1"/>
                </a:solidFill>
                <a:latin typeface="Nexa Light" panose="02000000000000000000" pitchFamily="2" charset="0"/>
                <a:ea typeface="华康少女文字W5(P)" panose="040F0500000000000000" pitchFamily="82" charset="-122"/>
              </a:defRPr>
            </a:lvl2pPr>
            <a:lvl3pPr defTabSz="682625">
              <a:defRPr sz="1300">
                <a:solidFill>
                  <a:schemeClr val="tx1"/>
                </a:solidFill>
                <a:latin typeface="Nexa Light" panose="02000000000000000000" pitchFamily="2" charset="0"/>
                <a:ea typeface="华康少女文字W5(P)" panose="040F0500000000000000" pitchFamily="82" charset="-122"/>
              </a:defRPr>
            </a:lvl3pPr>
            <a:lvl4pPr defTabSz="682625">
              <a:defRPr sz="1300">
                <a:solidFill>
                  <a:schemeClr val="tx1"/>
                </a:solidFill>
                <a:latin typeface="Nexa Light" panose="02000000000000000000" pitchFamily="2" charset="0"/>
                <a:ea typeface="华康少女文字W5(P)" panose="040F0500000000000000" pitchFamily="82" charset="-122"/>
              </a:defRPr>
            </a:lvl4pPr>
            <a:lvl5pPr defTabSz="682625">
              <a:defRPr sz="1300">
                <a:solidFill>
                  <a:schemeClr val="tx1"/>
                </a:solidFill>
                <a:latin typeface="Nexa Light" panose="02000000000000000000" pitchFamily="2" charset="0"/>
                <a:ea typeface="华康少女文字W5(P)" panose="040F0500000000000000" pitchFamily="82" charset="-122"/>
              </a:defRPr>
            </a:lvl5pPr>
            <a:lvl6pPr marL="18288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lnSpc>
                <a:spcPct val="150000"/>
              </a:lnSpc>
            </a:pPr>
            <a:r>
              <a:rPr lang="zh-CN" altLang="en-US"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客户流失率就是客户流失的速度。因为寻找新客户填补缺口的成本高昂，所以客户流失是个严重的商业问题</a:t>
            </a:r>
            <a:r>
              <a:rPr lang="zh-CN" altLang="en-US" sz="1100" noProof="1">
                <a:ea typeface="思源黑体 CN Normal" panose="020B0400000000000000" pitchFamily="34" charset="-122"/>
                <a:cs typeface="方正喵呜体" panose="02010600010101010101" pitchFamily="2" charset="-122"/>
              </a:rPr>
              <a:t>。</a:t>
            </a:r>
            <a:endParaRPr lang="zh-CN" altLang="en-US" sz="1000" dirty="0">
              <a:solidFill>
                <a:schemeClr val="bg1"/>
              </a:solidFill>
              <a:latin typeface="华康少女文字W5(P)" panose="040F0500000000000000" pitchFamily="82" charset="-122"/>
              <a:ea typeface="思源黑体 CN Normal" panose="020B0400000000000000" pitchFamily="34" charset="-122"/>
              <a:sym typeface="Arial" panose="020B0604020202020204" pitchFamily="34" charset="0"/>
            </a:endParaRPr>
          </a:p>
        </p:txBody>
      </p:sp>
      <p:grpSp>
        <p:nvGrpSpPr>
          <p:cNvPr id="40" name="组合 39"/>
          <p:cNvGrpSpPr/>
          <p:nvPr/>
        </p:nvGrpSpPr>
        <p:grpSpPr bwMode="auto">
          <a:xfrm>
            <a:off x="3155950" y="1270000"/>
            <a:ext cx="1214438" cy="2355850"/>
            <a:chOff x="3156431" y="1270653"/>
            <a:chExt cx="1213553" cy="2354901"/>
          </a:xfrm>
        </p:grpSpPr>
        <p:sp>
          <p:nvSpPr>
            <p:cNvPr id="41" name="圆角矩形 40"/>
            <p:cNvSpPr/>
            <p:nvPr/>
          </p:nvSpPr>
          <p:spPr bwMode="auto">
            <a:xfrm rot="5400000">
              <a:off x="2585757" y="1841327"/>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mn-ea"/>
              </a:endParaRPr>
            </a:p>
          </p:txBody>
        </p:sp>
        <p:sp>
          <p:nvSpPr>
            <p:cNvPr id="42" name="椭圆 41"/>
            <p:cNvSpPr/>
            <p:nvPr/>
          </p:nvSpPr>
          <p:spPr bwMode="auto">
            <a:xfrm>
              <a:off x="3288098" y="1411884"/>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43" name="Text Box 39"/>
            <p:cNvSpPr txBox="1">
              <a:spLocks noChangeArrowheads="1"/>
            </p:cNvSpPr>
            <p:nvPr/>
          </p:nvSpPr>
          <p:spPr bwMode="auto">
            <a:xfrm>
              <a:off x="3241741" y="1355957"/>
              <a:ext cx="1042932" cy="62292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mn-ea"/>
                  <a:ea typeface="+mn-ea"/>
                  <a:cs typeface="Arial" panose="020B0604020202020204" pitchFamily="34" charset="0"/>
                </a:rPr>
                <a:t>2</a:t>
              </a:r>
            </a:p>
          </p:txBody>
        </p:sp>
        <p:sp>
          <p:nvSpPr>
            <p:cNvPr id="43030" name="矩形 261"/>
            <p:cNvSpPr>
              <a:spLocks noChangeArrowheads="1"/>
            </p:cNvSpPr>
            <p:nvPr/>
          </p:nvSpPr>
          <p:spPr bwMode="auto">
            <a:xfrm>
              <a:off x="3362656" y="1951417"/>
              <a:ext cx="799636" cy="4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dirty="0">
                  <a:solidFill>
                    <a:schemeClr val="bg1"/>
                  </a:solidFill>
                  <a:latin typeface="思源黑体 CN Normal" panose="020B0400000000000000" pitchFamily="34" charset="-122"/>
                  <a:ea typeface="思源黑体 CN Normal" panose="020B0400000000000000" pitchFamily="34" charset="-122"/>
                </a:rPr>
                <a:t>消除服务</a:t>
              </a:r>
            </a:p>
            <a:p>
              <a:pPr eaLnBrk="1" hangingPunct="1"/>
              <a:r>
                <a:rPr lang="zh-CN" altLang="en-US" sz="1200" dirty="0">
                  <a:solidFill>
                    <a:schemeClr val="bg1"/>
                  </a:solidFill>
                  <a:latin typeface="思源黑体 CN Normal" panose="020B0400000000000000" pitchFamily="34" charset="-122"/>
                  <a:ea typeface="思源黑体 CN Normal" panose="020B0400000000000000" pitchFamily="34" charset="-122"/>
                </a:rPr>
                <a:t>   因素</a:t>
              </a:r>
            </a:p>
          </p:txBody>
        </p:sp>
        <p:sp>
          <p:nvSpPr>
            <p:cNvPr id="66" name="Text Box 39"/>
            <p:cNvSpPr txBox="1">
              <a:spLocks noChangeArrowheads="1"/>
            </p:cNvSpPr>
            <p:nvPr/>
          </p:nvSpPr>
          <p:spPr bwMode="auto">
            <a:xfrm>
              <a:off x="3219885" y="2711522"/>
              <a:ext cx="1086646" cy="6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marL="742950" indent="-285750">
                <a:defRPr sz="1300">
                  <a:solidFill>
                    <a:schemeClr val="tx1"/>
                  </a:solidFill>
                  <a:latin typeface="Nexa Light" panose="02000000000000000000" pitchFamily="2" charset="0"/>
                  <a:ea typeface="华康少女文字W5(P)" panose="040F0500000000000000" pitchFamily="82" charset="-122"/>
                </a:defRPr>
              </a:lvl2pPr>
              <a:lvl3pPr marL="1143000" indent="-228600">
                <a:defRPr sz="1300">
                  <a:solidFill>
                    <a:schemeClr val="tx1"/>
                  </a:solidFill>
                  <a:latin typeface="Nexa Light" panose="02000000000000000000" pitchFamily="2" charset="0"/>
                  <a:ea typeface="华康少女文字W5(P)" panose="040F0500000000000000" pitchFamily="82" charset="-122"/>
                </a:defRPr>
              </a:lvl3pPr>
              <a:lvl4pPr marL="1600200" indent="-228600">
                <a:defRPr sz="1300">
                  <a:solidFill>
                    <a:schemeClr val="tx1"/>
                  </a:solidFill>
                  <a:latin typeface="Nexa Light" panose="02000000000000000000" pitchFamily="2" charset="0"/>
                  <a:ea typeface="华康少女文字W5(P)" panose="040F0500000000000000" pitchFamily="82" charset="-122"/>
                </a:defRPr>
              </a:lvl4pPr>
              <a:lvl5pPr marL="2057400" indent="-228600">
                <a:defRPr sz="1300">
                  <a:solidFill>
                    <a:schemeClr val="tx1"/>
                  </a:solidFill>
                  <a:latin typeface="Nexa Light" panose="02000000000000000000" pitchFamily="2"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五年内就能把利润翻一番</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67" name="组合 66"/>
          <p:cNvGrpSpPr/>
          <p:nvPr/>
        </p:nvGrpSpPr>
        <p:grpSpPr bwMode="auto">
          <a:xfrm>
            <a:off x="4897438" y="1270000"/>
            <a:ext cx="1212850" cy="2355850"/>
            <a:chOff x="4896955" y="1270653"/>
            <a:chExt cx="1213553" cy="2354901"/>
          </a:xfrm>
        </p:grpSpPr>
        <p:sp>
          <p:nvSpPr>
            <p:cNvPr id="68" name="圆角矩形 67"/>
            <p:cNvSpPr/>
            <p:nvPr/>
          </p:nvSpPr>
          <p:spPr bwMode="auto">
            <a:xfrm rot="5400000">
              <a:off x="4326281" y="1841327"/>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mn-ea"/>
              </a:endParaRPr>
            </a:p>
          </p:txBody>
        </p:sp>
        <p:sp>
          <p:nvSpPr>
            <p:cNvPr id="69" name="椭圆 68"/>
            <p:cNvSpPr/>
            <p:nvPr/>
          </p:nvSpPr>
          <p:spPr bwMode="auto">
            <a:xfrm>
              <a:off x="5028793" y="1411884"/>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70"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mn-ea"/>
                  <a:ea typeface="+mn-ea"/>
                  <a:cs typeface="Arial" panose="020B0604020202020204" pitchFamily="34" charset="0"/>
                </a:rPr>
                <a:t>3</a:t>
              </a:r>
            </a:p>
          </p:txBody>
        </p:sp>
        <p:sp>
          <p:nvSpPr>
            <p:cNvPr id="71" name="矩形 261"/>
            <p:cNvSpPr>
              <a:spLocks noChangeArrowheads="1"/>
            </p:cNvSpPr>
            <p:nvPr/>
          </p:nvSpPr>
          <p:spPr bwMode="auto">
            <a:xfrm>
              <a:off x="5103450" y="1951417"/>
              <a:ext cx="792621" cy="27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mn-ea"/>
                  <a:ea typeface="+mn-ea"/>
                </a:rPr>
                <a:t>有了网络</a:t>
              </a:r>
            </a:p>
          </p:txBody>
        </p:sp>
        <p:sp>
          <p:nvSpPr>
            <p:cNvPr id="72" name="Text Box 39"/>
            <p:cNvSpPr txBox="1">
              <a:spLocks noChangeArrowheads="1"/>
            </p:cNvSpPr>
            <p:nvPr/>
          </p:nvSpPr>
          <p:spPr bwMode="auto">
            <a:xfrm>
              <a:off x="4965257" y="2711522"/>
              <a:ext cx="1086479" cy="6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marL="742950" indent="-285750">
                <a:defRPr sz="1300">
                  <a:solidFill>
                    <a:schemeClr val="tx1"/>
                  </a:solidFill>
                  <a:latin typeface="Nexa Light" panose="02000000000000000000" pitchFamily="2" charset="0"/>
                  <a:ea typeface="华康少女文字W5(P)" panose="040F0500000000000000" pitchFamily="82" charset="-122"/>
                </a:defRPr>
              </a:lvl2pPr>
              <a:lvl3pPr marL="1143000" indent="-228600">
                <a:defRPr sz="1300">
                  <a:solidFill>
                    <a:schemeClr val="tx1"/>
                  </a:solidFill>
                  <a:latin typeface="Nexa Light" panose="02000000000000000000" pitchFamily="2" charset="0"/>
                  <a:ea typeface="华康少女文字W5(P)" panose="040F0500000000000000" pitchFamily="82" charset="-122"/>
                </a:defRPr>
              </a:lvl3pPr>
              <a:lvl4pPr marL="1600200" indent="-228600">
                <a:defRPr sz="1300">
                  <a:solidFill>
                    <a:schemeClr val="tx1"/>
                  </a:solidFill>
                  <a:latin typeface="Nexa Light" panose="02000000000000000000" pitchFamily="2" charset="0"/>
                  <a:ea typeface="华康少女文字W5(P)" panose="040F0500000000000000" pitchFamily="82" charset="-122"/>
                </a:defRPr>
              </a:lvl4pPr>
              <a:lvl5pPr marL="2057400" indent="-228600">
                <a:defRPr sz="1300">
                  <a:solidFill>
                    <a:schemeClr val="tx1"/>
                  </a:solidFill>
                  <a:latin typeface="Nexa Light" panose="02000000000000000000" pitchFamily="2" charset="0"/>
                  <a:ea typeface="华康少女文字W5(P)" panose="040F0500000000000000" pitchFamily="82"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rPr>
                <a:t>如今的客户不像以前那麽忠诚</a:t>
              </a:r>
              <a:endParaRPr lang="en-US" altLang="zh-CN"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73" name="组合 72"/>
          <p:cNvGrpSpPr/>
          <p:nvPr/>
        </p:nvGrpSpPr>
        <p:grpSpPr bwMode="auto">
          <a:xfrm>
            <a:off x="6591300" y="1270000"/>
            <a:ext cx="1212850" cy="2355850"/>
            <a:chOff x="6590610" y="1270654"/>
            <a:chExt cx="1213553" cy="2354901"/>
          </a:xfrm>
        </p:grpSpPr>
        <p:sp>
          <p:nvSpPr>
            <p:cNvPr id="74" name="圆角矩形 73"/>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mn-ea"/>
              </a:endParaRPr>
            </a:p>
          </p:txBody>
        </p:sp>
        <p:sp>
          <p:nvSpPr>
            <p:cNvPr id="75" name="椭圆 74"/>
            <p:cNvSpPr/>
            <p:nvPr/>
          </p:nvSpPr>
          <p:spPr bwMode="auto">
            <a:xfrm>
              <a:off x="6722449"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76"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mn-ea"/>
                  <a:ea typeface="+mn-ea"/>
                  <a:cs typeface="Arial" panose="020B0604020202020204" pitchFamily="34" charset="0"/>
                </a:rPr>
                <a:t>4</a:t>
              </a:r>
            </a:p>
          </p:txBody>
        </p:sp>
        <p:sp>
          <p:nvSpPr>
            <p:cNvPr id="77" name="矩形 261"/>
            <p:cNvSpPr>
              <a:spLocks noChangeArrowheads="1"/>
            </p:cNvSpPr>
            <p:nvPr/>
          </p:nvSpPr>
          <p:spPr bwMode="auto">
            <a:xfrm>
              <a:off x="6797105"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p>
          </p:txBody>
        </p:sp>
        <p:sp>
          <p:nvSpPr>
            <p:cNvPr id="78" name="Text Box 39"/>
            <p:cNvSpPr txBox="1">
              <a:spLocks noChangeArrowheads="1"/>
            </p:cNvSpPr>
            <p:nvPr/>
          </p:nvSpPr>
          <p:spPr bwMode="auto">
            <a:xfrm>
              <a:off x="6654147"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mn-ea"/>
                  <a:ea typeface="+mn-ea"/>
                </a:rPr>
                <a:t>您的内容打在这里或者</a:t>
              </a:r>
              <a:endParaRPr lang="en-US" altLang="zh-CN" sz="1100" dirty="0">
                <a:solidFill>
                  <a:schemeClr val="bg1"/>
                </a:solidFill>
                <a:latin typeface="+mn-ea"/>
                <a:ea typeface="+mn-ea"/>
              </a:endParaRP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67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100000">
                                          <p:val>
                                            <p:strVal val="#ppt_x"/>
                                          </p:val>
                                        </p:tav>
                                      </p:tavLst>
                                    </p:anim>
                                    <p:anim calcmode="lin" valueType="num">
                                      <p:cBhvr>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66700" fill="hold" nodeType="withEffect">
                                  <p:stCondLst>
                                    <p:cond delay="1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ppt_x</p:attrName>
                                        </p:attrNameLst>
                                      </p:cBhvr>
                                      <p:tavLst>
                                        <p:tav tm="0">
                                          <p:val>
                                            <p:strVal val="#ppt_x"/>
                                          </p:val>
                                        </p:tav>
                                        <p:tav tm="100000">
                                          <p:val>
                                            <p:strVal val="#ppt_x"/>
                                          </p:val>
                                        </p:tav>
                                      </p:tavLst>
                                    </p:anim>
                                    <p:anim calcmode="lin" valueType="num">
                                      <p:cBhvr>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66700" fill="hold" nodeType="withEffect">
                                  <p:stCondLst>
                                    <p:cond delay="20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decel="66700" fill="hold" nodeType="withEffect">
                                  <p:stCondLst>
                                    <p:cond delay="30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ppt_x</p:attrName>
                                        </p:attrNameLst>
                                      </p:cBhvr>
                                      <p:tavLst>
                                        <p:tav tm="0">
                                          <p:val>
                                            <p:strVal val="#ppt_x"/>
                                          </p:val>
                                        </p:tav>
                                        <p:tav tm="100000">
                                          <p:val>
                                            <p:strVal val="#ppt_x"/>
                                          </p:val>
                                        </p:tav>
                                      </p:tavLst>
                                    </p:anim>
                                    <p:anim calcmode="lin" valueType="num">
                                      <p:cBhvr>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bwMode="auto">
          <a:xfrm>
            <a:off x="2867025" y="2019300"/>
            <a:ext cx="4348163" cy="933450"/>
            <a:chOff x="2866757" y="2019402"/>
            <a:chExt cx="4348365" cy="932636"/>
          </a:xfrm>
        </p:grpSpPr>
        <p:sp>
          <p:nvSpPr>
            <p:cNvPr id="44042" name="文本框 19"/>
            <p:cNvSpPr txBox="1">
              <a:spLocks noChangeArrowheads="1"/>
            </p:cNvSpPr>
            <p:nvPr/>
          </p:nvSpPr>
          <p:spPr bwMode="auto">
            <a:xfrm>
              <a:off x="2866757" y="2250975"/>
              <a:ext cx="4348365" cy="7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4000" dirty="0">
                  <a:solidFill>
                    <a:schemeClr val="bg1"/>
                  </a:solidFill>
                  <a:latin typeface="思源黑体 CN Normal" panose="020B0400000000000000" pitchFamily="34" charset="-122"/>
                  <a:ea typeface="思源黑体 CN Normal" panose="020B0400000000000000" pitchFamily="34" charset="-122"/>
                </a:rPr>
                <a:t>客户关怀的收益</a:t>
              </a:r>
            </a:p>
          </p:txBody>
        </p:sp>
        <p:sp>
          <p:nvSpPr>
            <p:cNvPr id="21" name="文本框 20"/>
            <p:cNvSpPr txBox="1"/>
            <p:nvPr/>
          </p:nvSpPr>
          <p:spPr>
            <a:xfrm>
              <a:off x="3230312" y="2019402"/>
              <a:ext cx="1659014" cy="30770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ea"/>
                  <a:ea typeface="+mn-ea"/>
                </a:rPr>
                <a:t>PART THREE</a:t>
              </a:r>
              <a:endParaRPr lang="zh-CN" altLang="en-US" sz="1400" dirty="0">
                <a:solidFill>
                  <a:schemeClr val="bg1"/>
                </a:solidFill>
                <a:latin typeface="+mn-ea"/>
                <a:ea typeface="+mn-ea"/>
              </a:endParaRPr>
            </a:p>
          </p:txBody>
        </p:sp>
      </p:grpSp>
      <p:grpSp>
        <p:nvGrpSpPr>
          <p:cNvPr id="22" name="组合 21"/>
          <p:cNvGrpSpPr/>
          <p:nvPr/>
        </p:nvGrpSpPr>
        <p:grpSpPr bwMode="auto">
          <a:xfrm>
            <a:off x="1928813" y="1944688"/>
            <a:ext cx="1130300" cy="1128712"/>
            <a:chOff x="1928879" y="1944350"/>
            <a:chExt cx="1129689" cy="1129689"/>
          </a:xfrm>
        </p:grpSpPr>
        <p:sp>
          <p:nvSpPr>
            <p:cNvPr id="23" name="椭圆 22"/>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24" name="Freeform 18"/>
            <p:cNvSpPr>
              <a:spLocks noEditPoints="1"/>
            </p:cNvSpPr>
            <p:nvPr/>
          </p:nvSpPr>
          <p:spPr bwMode="auto">
            <a:xfrm>
              <a:off x="2155768" y="2106415"/>
              <a:ext cx="658457" cy="78967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grpSp>
      <p:grpSp>
        <p:nvGrpSpPr>
          <p:cNvPr id="2" name="组合 1"/>
          <p:cNvGrpSpPr/>
          <p:nvPr/>
        </p:nvGrpSpPr>
        <p:grpSpPr bwMode="auto">
          <a:xfrm>
            <a:off x="238125" y="296863"/>
            <a:ext cx="1685925" cy="474662"/>
            <a:chOff x="184527" y="297451"/>
            <a:chExt cx="1363137" cy="473415"/>
          </a:xfrm>
        </p:grpSpPr>
        <p:pic>
          <p:nvPicPr>
            <p:cNvPr id="44037"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40073" y="376617"/>
              <a:ext cx="1007591" cy="36836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客户服务</a:t>
              </a:r>
            </a:p>
          </p:txBody>
        </p:sp>
        <p:cxnSp>
          <p:nvCxnSpPr>
            <p:cNvPr id="6" name="直接连接符 5"/>
            <p:cNvCxnSpPr/>
            <p:nvPr/>
          </p:nvCxnSpPr>
          <p:spPr>
            <a:xfrm>
              <a:off x="540073" y="745533"/>
              <a:ext cx="86383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ppt_w</p:attrName>
                                        </p:attrNameLst>
                                      </p:cBhvr>
                                      <p:tavLst>
                                        <p:tav tm="0">
                                          <p:val>
                                            <p:fltVal val="0"/>
                                          </p:val>
                                        </p:tav>
                                        <p:tav tm="100000">
                                          <p:val>
                                            <p:strVal val="#ppt_w"/>
                                          </p:val>
                                        </p:tav>
                                      </p:tavLst>
                                    </p:anim>
                                    <p:anim calcmode="lin" valueType="num">
                                      <p:cBhvr>
                                        <p:cTn id="8" dur="250" fill="hold"/>
                                        <p:tgtEl>
                                          <p:spTgt spid="22"/>
                                        </p:tgtEl>
                                        <p:attrNameLst>
                                          <p:attrName>ppt_h</p:attrName>
                                        </p:attrNameLst>
                                      </p:cBhvr>
                                      <p:tavLst>
                                        <p:tav tm="0">
                                          <p:val>
                                            <p:fltVal val="0"/>
                                          </p:val>
                                        </p:tav>
                                        <p:tav tm="100000">
                                          <p:val>
                                            <p:strVal val="#ppt_h"/>
                                          </p:val>
                                        </p:tav>
                                      </p:tavLst>
                                    </p:anim>
                                    <p:animEffect transition="in" filter="fade">
                                      <p:cBhvr>
                                        <p:cTn id="9" dur="250"/>
                                        <p:tgtEl>
                                          <p:spTgt spid="22"/>
                                        </p:tgtEl>
                                      </p:cBhvr>
                                    </p:animEffect>
                                  </p:childTnLst>
                                </p:cTn>
                              </p:par>
                              <p:par>
                                <p:cTn id="10" presetID="6" presetClass="emph" presetSubtype="0" decel="100000" fill="hold" nodeType="withEffect">
                                  <p:stCondLst>
                                    <p:cond delay="200"/>
                                  </p:stCondLst>
                                  <p:childTnLst>
                                    <p:animScale>
                                      <p:cBhvr>
                                        <p:cTn id="11" dur="250" fill="hold"/>
                                        <p:tgtEl>
                                          <p:spTgt spid="22"/>
                                        </p:tgtEl>
                                      </p:cBhvr>
                                      <p:by x="110000" y="110000"/>
                                    </p:animScale>
                                  </p:childTnLst>
                                </p:cTn>
                              </p:par>
                              <p:par>
                                <p:cTn id="12" presetID="6" presetClass="emph" presetSubtype="0" decel="100000" fill="hold" nodeType="withEffect">
                                  <p:stCondLst>
                                    <p:cond delay="400"/>
                                  </p:stCondLst>
                                  <p:childTnLst>
                                    <p:animScale>
                                      <p:cBhvr>
                                        <p:cTn id="13" dur="250" fill="hold"/>
                                        <p:tgtEl>
                                          <p:spTgt spid="22"/>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1+#ppt_w/2"/>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0-#ppt_w/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客户流失的成本</a:t>
            </a:r>
          </a:p>
        </p:txBody>
      </p:sp>
      <p:sp>
        <p:nvSpPr>
          <p:cNvPr id="45060" name="文本框 1"/>
          <p:cNvSpPr txBox="1">
            <a:spLocks noChangeArrowheads="1"/>
          </p:cNvSpPr>
          <p:nvPr/>
        </p:nvSpPr>
        <p:spPr bwMode="auto">
          <a:xfrm>
            <a:off x="642938" y="1162050"/>
            <a:ext cx="351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客户流失的成本（五倍成本）</a:t>
            </a:r>
          </a:p>
        </p:txBody>
      </p:sp>
      <p:graphicFrame>
        <p:nvGraphicFramePr>
          <p:cNvPr id="113746" name="表格 113745"/>
          <p:cNvGraphicFramePr/>
          <p:nvPr/>
        </p:nvGraphicFramePr>
        <p:xfrm>
          <a:off x="558800" y="1682750"/>
          <a:ext cx="7802562" cy="2943225"/>
        </p:xfrm>
        <a:graphic>
          <a:graphicData uri="http://schemas.openxmlformats.org/drawingml/2006/table">
            <a:tbl>
              <a:tblPr>
                <a:tableStyleId>{2D5ABB26-0587-4C30-8999-92F81FD0307C}</a:tableStyleId>
              </a:tblPr>
              <a:tblGrid>
                <a:gridCol w="991275">
                  <a:extLst>
                    <a:ext uri="{9D8B030D-6E8A-4147-A177-3AD203B41FA5}">
                      <a16:colId xmlns:a16="http://schemas.microsoft.com/office/drawing/2014/main" val="20000"/>
                    </a:ext>
                  </a:extLst>
                </a:gridCol>
                <a:gridCol w="1014136">
                  <a:extLst>
                    <a:ext uri="{9D8B030D-6E8A-4147-A177-3AD203B41FA5}">
                      <a16:colId xmlns:a16="http://schemas.microsoft.com/office/drawing/2014/main" val="20001"/>
                    </a:ext>
                  </a:extLst>
                </a:gridCol>
                <a:gridCol w="1303073">
                  <a:extLst>
                    <a:ext uri="{9D8B030D-6E8A-4147-A177-3AD203B41FA5}">
                      <a16:colId xmlns:a16="http://schemas.microsoft.com/office/drawing/2014/main" val="20002"/>
                    </a:ext>
                  </a:extLst>
                </a:gridCol>
                <a:gridCol w="1666308">
                  <a:extLst>
                    <a:ext uri="{9D8B030D-6E8A-4147-A177-3AD203B41FA5}">
                      <a16:colId xmlns:a16="http://schemas.microsoft.com/office/drawing/2014/main" val="20003"/>
                    </a:ext>
                  </a:extLst>
                </a:gridCol>
                <a:gridCol w="1527872">
                  <a:extLst>
                    <a:ext uri="{9D8B030D-6E8A-4147-A177-3AD203B41FA5}">
                      <a16:colId xmlns:a16="http://schemas.microsoft.com/office/drawing/2014/main" val="20004"/>
                    </a:ext>
                  </a:extLst>
                </a:gridCol>
                <a:gridCol w="1299898">
                  <a:extLst>
                    <a:ext uri="{9D8B030D-6E8A-4147-A177-3AD203B41FA5}">
                      <a16:colId xmlns:a16="http://schemas.microsoft.com/office/drawing/2014/main" val="20005"/>
                    </a:ext>
                  </a:extLst>
                </a:gridCol>
              </a:tblGrid>
              <a:tr h="1639288">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zh-CN" altLang="en-US" sz="1600" dirty="0">
                          <a:solidFill>
                            <a:schemeClr val="bg1"/>
                          </a:solidFill>
                          <a:latin typeface="思源黑体 CN Normal" panose="020B0400000000000000" pitchFamily="34" charset="-122"/>
                          <a:ea typeface="思源黑体 CN Normal" panose="020B0400000000000000" pitchFamily="34" charset="-122"/>
                        </a:rPr>
                        <a:t>客户数量</a:t>
                      </a:r>
                    </a:p>
                  </a:txBody>
                  <a:tcPr marL="91444" marR="91444" marT="45730" marB="45730">
                    <a:lnL>
                      <a:noFill/>
                    </a:lnL>
                    <a:lnR w="12700">
                      <a:solidFill>
                        <a:schemeClr val="bg1"/>
                      </a:solidFill>
                      <a:prstDash val="solid"/>
                    </a:lnR>
                    <a:lnT>
                      <a:noFill/>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zh-CN" altLang="en-US" sz="1600" dirty="0">
                          <a:solidFill>
                            <a:schemeClr val="bg1"/>
                          </a:solidFill>
                          <a:latin typeface="思源黑体 CN Normal" panose="020B0400000000000000" pitchFamily="34" charset="-122"/>
                          <a:ea typeface="思源黑体 CN Normal" panose="020B0400000000000000" pitchFamily="34" charset="-122"/>
                        </a:rPr>
                        <a:t>流失率</a:t>
                      </a:r>
                    </a:p>
                  </a:txBody>
                  <a:tcPr marL="91444" marR="91444" marT="45730" marB="45730">
                    <a:lnL w="12700">
                      <a:solidFill>
                        <a:schemeClr val="bg1"/>
                      </a:solidFill>
                      <a:prstDash val="solid"/>
                    </a:lnL>
                    <a:lnR w="12700">
                      <a:solidFill>
                        <a:schemeClr val="bg1"/>
                      </a:solidFill>
                      <a:prstDash val="solid"/>
                    </a:lnR>
                    <a:lnT>
                      <a:noFill/>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zh-CN" altLang="en-US" sz="1600" dirty="0">
                          <a:solidFill>
                            <a:schemeClr val="bg1"/>
                          </a:solidFill>
                          <a:latin typeface="思源黑体 CN Normal" panose="020B0400000000000000" pitchFamily="34" charset="-122"/>
                          <a:ea typeface="思源黑体 CN Normal" panose="020B0400000000000000" pitchFamily="34" charset="-122"/>
                        </a:rPr>
                        <a:t>为把客户维持在</a:t>
                      </a:r>
                      <a:r>
                        <a:rPr lang="en-US" altLang="zh-CN" sz="1600" dirty="0">
                          <a:solidFill>
                            <a:schemeClr val="bg1"/>
                          </a:solidFill>
                          <a:latin typeface="思源黑体 CN Normal" panose="020B0400000000000000" pitchFamily="34" charset="-122"/>
                          <a:ea typeface="思源黑体 CN Normal" panose="020B0400000000000000" pitchFamily="34" charset="-122"/>
                        </a:rPr>
                        <a:t>1000</a:t>
                      </a:r>
                      <a:r>
                        <a:rPr lang="zh-CN" altLang="en-US" sz="1600" dirty="0">
                          <a:solidFill>
                            <a:schemeClr val="bg1"/>
                          </a:solidFill>
                          <a:latin typeface="思源黑体 CN Normal" panose="020B0400000000000000" pitchFamily="34" charset="-122"/>
                          <a:ea typeface="思源黑体 CN Normal" panose="020B0400000000000000" pitchFamily="34" charset="-122"/>
                        </a:rPr>
                        <a:t>名而需要招揽的新客户（第一栏</a:t>
                      </a:r>
                      <a:r>
                        <a:rPr lang="en-US" altLang="zh-CN" sz="1600" dirty="0">
                          <a:solidFill>
                            <a:schemeClr val="bg1"/>
                          </a:solidFill>
                          <a:latin typeface="思源黑体 CN Normal" panose="020B0400000000000000" pitchFamily="34" charset="-122"/>
                          <a:ea typeface="思源黑体 CN Normal" panose="020B0400000000000000" pitchFamily="34" charset="-122"/>
                        </a:rPr>
                        <a:t>×</a:t>
                      </a:r>
                      <a:r>
                        <a:rPr lang="zh-CN" altLang="en-US" sz="1600" dirty="0">
                          <a:solidFill>
                            <a:schemeClr val="bg1"/>
                          </a:solidFill>
                          <a:latin typeface="思源黑体 CN Normal" panose="020B0400000000000000" pitchFamily="34" charset="-122"/>
                          <a:ea typeface="思源黑体 CN Normal" panose="020B0400000000000000" pitchFamily="34" charset="-122"/>
                        </a:rPr>
                        <a:t>第二栏）</a:t>
                      </a:r>
                    </a:p>
                  </a:txBody>
                  <a:tcPr marL="91444" marR="91444" marT="45730" marB="45730">
                    <a:lnL w="12700">
                      <a:solidFill>
                        <a:schemeClr val="bg1"/>
                      </a:solidFill>
                      <a:prstDash val="solid"/>
                    </a:lnL>
                    <a:lnR w="12700">
                      <a:solidFill>
                        <a:schemeClr val="bg1"/>
                      </a:solidFill>
                      <a:prstDash val="solid"/>
                    </a:lnR>
                    <a:lnT>
                      <a:noFill/>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zh-CN" altLang="en-US" sz="1600" dirty="0">
                          <a:solidFill>
                            <a:schemeClr val="bg1"/>
                          </a:solidFill>
                          <a:latin typeface="思源黑体 CN Normal" panose="020B0400000000000000" pitchFamily="34" charset="-122"/>
                          <a:ea typeface="思源黑体 CN Normal" panose="020B0400000000000000" pitchFamily="34" charset="-122"/>
                        </a:rPr>
                        <a:t>吸引新客户的成本（第三栏</a:t>
                      </a:r>
                      <a:r>
                        <a:rPr lang="en-US" altLang="zh-CN" sz="1600" dirty="0">
                          <a:solidFill>
                            <a:schemeClr val="bg1"/>
                          </a:solidFill>
                          <a:latin typeface="思源黑体 CN Normal" panose="020B0400000000000000" pitchFamily="34" charset="-122"/>
                          <a:ea typeface="思源黑体 CN Normal" panose="020B0400000000000000" pitchFamily="34" charset="-122"/>
                        </a:rPr>
                        <a:t>×5n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r>
                        <a:rPr lang="en-US" altLang="zh-CN" sz="1600" dirty="0">
                          <a:solidFill>
                            <a:schemeClr val="bg1"/>
                          </a:solidFill>
                          <a:latin typeface="思源黑体 CN Normal" panose="020B0400000000000000" pitchFamily="34" charset="-122"/>
                          <a:ea typeface="思源黑体 CN Normal" panose="020B0400000000000000" pitchFamily="34" charset="-122"/>
                        </a:rPr>
                        <a:t>5n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英镑为每名新客户的成本</a:t>
                      </a:r>
                    </a:p>
                  </a:txBody>
                  <a:tcPr marL="91444" marR="91444" marT="45730" marB="45730">
                    <a:lnL w="12700">
                      <a:solidFill>
                        <a:schemeClr val="bg1"/>
                      </a:solidFill>
                      <a:prstDash val="solid"/>
                    </a:lnL>
                    <a:lnR w="12700">
                      <a:solidFill>
                        <a:schemeClr val="bg1"/>
                      </a:solidFill>
                      <a:prstDash val="solid"/>
                    </a:lnR>
                    <a:lnT>
                      <a:noFill/>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zh-CN" altLang="en-US" sz="1600" dirty="0">
                          <a:solidFill>
                            <a:schemeClr val="bg1"/>
                          </a:solidFill>
                          <a:latin typeface="思源黑体 CN Normal" panose="020B0400000000000000" pitchFamily="34" charset="-122"/>
                          <a:ea typeface="思源黑体 CN Normal" panose="020B0400000000000000" pitchFamily="34" charset="-122"/>
                        </a:rPr>
                        <a:t>维持现有客户的成本（第</a:t>
                      </a:r>
                      <a:r>
                        <a:rPr lang="en-US" altLang="zh-CN" sz="1600" dirty="0">
                          <a:solidFill>
                            <a:schemeClr val="bg1"/>
                          </a:solidFill>
                          <a:latin typeface="思源黑体 CN Normal" panose="020B0400000000000000" pitchFamily="34" charset="-122"/>
                          <a:ea typeface="思源黑体 CN Normal" panose="020B0400000000000000" pitchFamily="34" charset="-122"/>
                        </a:rPr>
                        <a:t>1</a:t>
                      </a:r>
                      <a:r>
                        <a:rPr lang="zh-CN" altLang="en-US" sz="1600" dirty="0">
                          <a:solidFill>
                            <a:schemeClr val="bg1"/>
                          </a:solidFill>
                          <a:latin typeface="思源黑体 CN Normal" panose="020B0400000000000000" pitchFamily="34" charset="-122"/>
                          <a:ea typeface="思源黑体 CN Normal" panose="020B0400000000000000" pitchFamily="34" charset="-122"/>
                        </a:rPr>
                        <a:t>栏</a:t>
                      </a:r>
                      <a:r>
                        <a:rPr lang="en-US" altLang="zh-CN" sz="1600" dirty="0">
                          <a:solidFill>
                            <a:schemeClr val="bg1"/>
                          </a:solidFill>
                          <a:latin typeface="思源黑体 CN Normal" panose="020B0400000000000000" pitchFamily="34" charset="-122"/>
                          <a:ea typeface="思源黑体 CN Normal" panose="020B0400000000000000" pitchFamily="34" charset="-122"/>
                        </a:rPr>
                        <a:t>-</a:t>
                      </a:r>
                      <a:r>
                        <a:rPr lang="zh-CN" altLang="en-US" sz="1600" dirty="0">
                          <a:solidFill>
                            <a:schemeClr val="bg1"/>
                          </a:solidFill>
                          <a:latin typeface="思源黑体 CN Normal" panose="020B0400000000000000" pitchFamily="34" charset="-122"/>
                          <a:ea typeface="思源黑体 CN Normal" panose="020B0400000000000000" pitchFamily="34" charset="-122"/>
                        </a:rPr>
                        <a:t>第</a:t>
                      </a:r>
                      <a:r>
                        <a:rPr lang="en-US" altLang="zh-CN" sz="1600" dirty="0">
                          <a:solidFill>
                            <a:schemeClr val="bg1"/>
                          </a:solidFill>
                          <a:latin typeface="思源黑体 CN Normal" panose="020B0400000000000000" pitchFamily="34" charset="-122"/>
                          <a:ea typeface="思源黑体 CN Normal" panose="020B0400000000000000" pitchFamily="34" charset="-122"/>
                        </a:rPr>
                        <a:t>3</a:t>
                      </a:r>
                      <a:r>
                        <a:rPr lang="zh-CN" altLang="en-US" sz="1600" dirty="0">
                          <a:solidFill>
                            <a:schemeClr val="bg1"/>
                          </a:solidFill>
                          <a:latin typeface="思源黑体 CN Normal" panose="020B0400000000000000" pitchFamily="34" charset="-122"/>
                          <a:ea typeface="思源黑体 CN Normal" panose="020B0400000000000000" pitchFamily="34" charset="-122"/>
                        </a:rPr>
                        <a:t>栏</a:t>
                      </a:r>
                      <a:r>
                        <a:rPr lang="en-US" altLang="zh-CN" sz="1600" dirty="0">
                          <a:solidFill>
                            <a:schemeClr val="bg1"/>
                          </a:solidFill>
                          <a:latin typeface="思源黑体 CN Normal" panose="020B0400000000000000" pitchFamily="34" charset="-122"/>
                          <a:ea typeface="思源黑体 CN Normal" panose="020B0400000000000000" pitchFamily="34" charset="-122"/>
                        </a:rPr>
                        <a:t>×n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w="12700">
                      <a:solidFill>
                        <a:schemeClr val="bg1"/>
                      </a:solidFill>
                      <a:prstDash val="solid"/>
                    </a:lnR>
                    <a:lnT>
                      <a:noFill/>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1000</a:t>
                      </a:r>
                      <a:r>
                        <a:rPr lang="zh-CN" altLang="en-US" sz="1600" dirty="0">
                          <a:solidFill>
                            <a:schemeClr val="bg1"/>
                          </a:solidFill>
                          <a:latin typeface="思源黑体 CN Normal" panose="020B0400000000000000" pitchFamily="34" charset="-122"/>
                          <a:ea typeface="思源黑体 CN Normal" panose="020B0400000000000000" pitchFamily="34" charset="-122"/>
                        </a:rPr>
                        <a:t>名客户的总成本（第</a:t>
                      </a:r>
                      <a:r>
                        <a:rPr lang="en-US" altLang="zh-CN" sz="1600" dirty="0">
                          <a:solidFill>
                            <a:schemeClr val="bg1"/>
                          </a:solidFill>
                          <a:latin typeface="思源黑体 CN Normal" panose="020B0400000000000000" pitchFamily="34" charset="-122"/>
                          <a:ea typeface="思源黑体 CN Normal" panose="020B0400000000000000" pitchFamily="34" charset="-122"/>
                        </a:rPr>
                        <a:t>4</a:t>
                      </a:r>
                      <a:r>
                        <a:rPr lang="zh-CN" altLang="en-US" sz="1600" dirty="0">
                          <a:solidFill>
                            <a:schemeClr val="bg1"/>
                          </a:solidFill>
                          <a:latin typeface="思源黑体 CN Normal" panose="020B0400000000000000" pitchFamily="34" charset="-122"/>
                          <a:ea typeface="思源黑体 CN Normal" panose="020B0400000000000000" pitchFamily="34" charset="-122"/>
                        </a:rPr>
                        <a:t>栏</a:t>
                      </a:r>
                      <a:r>
                        <a:rPr lang="en-US" altLang="zh-CN" sz="1600" dirty="0">
                          <a:solidFill>
                            <a:schemeClr val="bg1"/>
                          </a:solidFill>
                          <a:latin typeface="思源黑体 CN Normal" panose="020B0400000000000000" pitchFamily="34" charset="-122"/>
                          <a:ea typeface="思源黑体 CN Normal" panose="020B0400000000000000" pitchFamily="34" charset="-122"/>
                        </a:rPr>
                        <a:t>+</a:t>
                      </a:r>
                      <a:r>
                        <a:rPr lang="zh-CN" altLang="en-US" sz="1600" dirty="0">
                          <a:solidFill>
                            <a:schemeClr val="bg1"/>
                          </a:solidFill>
                          <a:latin typeface="思源黑体 CN Normal" panose="020B0400000000000000" pitchFamily="34" charset="-122"/>
                          <a:ea typeface="思源黑体 CN Normal" panose="020B0400000000000000" pitchFamily="34" charset="-122"/>
                        </a:rPr>
                        <a:t>第</a:t>
                      </a:r>
                      <a:r>
                        <a:rPr lang="en-US" altLang="zh-CN" sz="1600" dirty="0">
                          <a:solidFill>
                            <a:schemeClr val="bg1"/>
                          </a:solidFill>
                          <a:latin typeface="思源黑体 CN Normal" panose="020B0400000000000000" pitchFamily="34" charset="-122"/>
                          <a:ea typeface="思源黑体 CN Normal" panose="020B0400000000000000" pitchFamily="34" charset="-122"/>
                        </a:rPr>
                        <a:t>5</a:t>
                      </a:r>
                      <a:r>
                        <a:rPr lang="zh-CN" altLang="en-US" sz="1600" dirty="0">
                          <a:solidFill>
                            <a:schemeClr val="bg1"/>
                          </a:solidFill>
                          <a:latin typeface="思源黑体 CN Normal" panose="020B0400000000000000" pitchFamily="34" charset="-122"/>
                          <a:ea typeface="思源黑体 CN Normal" panose="020B0400000000000000" pitchFamily="34" charset="-122"/>
                        </a:rPr>
                        <a:t>栏）</a:t>
                      </a:r>
                    </a:p>
                  </a:txBody>
                  <a:tcPr marL="91444" marR="91444" marT="45730" marB="45730">
                    <a:lnL w="12700">
                      <a:solidFill>
                        <a:schemeClr val="bg1"/>
                      </a:solidFill>
                      <a:prstDash val="solid"/>
                    </a:lnL>
                    <a:lnR>
                      <a:noFill/>
                    </a:lnR>
                    <a:lnT>
                      <a:noFill/>
                    </a:lnT>
                    <a:lnB w="12700">
                      <a:solidFill>
                        <a:schemeClr val="bg1"/>
                      </a:solidFill>
                      <a:prstDash val="solid"/>
                    </a:lnB>
                  </a:tcPr>
                </a:tc>
                <a:extLst>
                  <a:ext uri="{0D108BD9-81ED-4DB2-BD59-A6C34878D82A}">
                    <a16:rowId xmlns:a16="http://schemas.microsoft.com/office/drawing/2014/main" val="10000"/>
                  </a:ext>
                </a:extLst>
              </a:tr>
              <a:tr h="651651">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1000</a:t>
                      </a:r>
                      <a:r>
                        <a:rPr lang="zh-CN" altLang="en-US" sz="1600" dirty="0">
                          <a:solidFill>
                            <a:schemeClr val="bg1"/>
                          </a:solidFill>
                          <a:latin typeface="思源黑体 CN Normal" panose="020B0400000000000000" pitchFamily="34" charset="-122"/>
                          <a:ea typeface="思源黑体 CN Normal" panose="020B0400000000000000" pitchFamily="34" charset="-122"/>
                        </a:rPr>
                        <a:t>名</a:t>
                      </a:r>
                    </a:p>
                  </a:txBody>
                  <a:tcPr marL="91444" marR="91444" marT="45730" marB="45730">
                    <a:lnL>
                      <a:noFill/>
                    </a:lnL>
                    <a:lnR w="12700">
                      <a:solidFill>
                        <a:schemeClr val="bg1"/>
                      </a:solidFill>
                      <a:prstDash val="solid"/>
                    </a:lnR>
                    <a:lnT w="12700">
                      <a:solidFill>
                        <a:schemeClr val="bg1"/>
                      </a:solidFill>
                      <a:prstDash val="solid"/>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100</a:t>
                      </a:r>
                      <a:r>
                        <a:rPr lang="zh-CN" altLang="en-US" sz="1600" dirty="0">
                          <a:solidFill>
                            <a:schemeClr val="bg1"/>
                          </a:solidFill>
                          <a:latin typeface="思源黑体 CN Normal" panose="020B0400000000000000" pitchFamily="34" charset="-122"/>
                          <a:ea typeface="思源黑体 CN Normal" panose="020B0400000000000000" pitchFamily="34" charset="-122"/>
                        </a:rPr>
                        <a:t>名</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100×5n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r>
                        <a:rPr lang="en-US" altLang="zh-CN" sz="1600" dirty="0">
                          <a:solidFill>
                            <a:schemeClr val="bg1"/>
                          </a:solidFill>
                          <a:latin typeface="思源黑体 CN Normal" panose="020B0400000000000000" pitchFamily="34" charset="-122"/>
                          <a:ea typeface="思源黑体 CN Normal" panose="020B0400000000000000" pitchFamily="34" charset="-122"/>
                        </a:rPr>
                        <a:t>=500n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900×n=900n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1400n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a:noFill/>
                    </a:lnR>
                    <a:lnT w="12700">
                      <a:solidFill>
                        <a:schemeClr val="bg1"/>
                      </a:solidFill>
                      <a:prstDash val="solid"/>
                    </a:lnT>
                    <a:lnB w="12700">
                      <a:solidFill>
                        <a:schemeClr val="bg1"/>
                      </a:solidFill>
                      <a:prstDash val="solid"/>
                    </a:lnB>
                  </a:tcPr>
                </a:tc>
                <a:extLst>
                  <a:ext uri="{0D108BD9-81ED-4DB2-BD59-A6C34878D82A}">
                    <a16:rowId xmlns:a16="http://schemas.microsoft.com/office/drawing/2014/main" val="10001"/>
                  </a:ext>
                </a:extLst>
              </a:tr>
              <a:tr h="652286">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1000</a:t>
                      </a:r>
                      <a:r>
                        <a:rPr lang="zh-CN" altLang="en-US" sz="1600" dirty="0">
                          <a:solidFill>
                            <a:schemeClr val="bg1"/>
                          </a:solidFill>
                          <a:latin typeface="思源黑体 CN Normal" panose="020B0400000000000000" pitchFamily="34" charset="-122"/>
                          <a:ea typeface="思源黑体 CN Normal" panose="020B0400000000000000" pitchFamily="34" charset="-122"/>
                        </a:rPr>
                        <a:t>名</a:t>
                      </a:r>
                    </a:p>
                  </a:txBody>
                  <a:tcPr marL="91444" marR="91444" marT="45730" marB="45730">
                    <a:lnL>
                      <a:noFill/>
                    </a:lnL>
                    <a:lnR w="12700">
                      <a:solidFill>
                        <a:schemeClr val="bg1"/>
                      </a:solidFill>
                      <a:prstDash val="solid"/>
                    </a:lnR>
                    <a:lnT w="12700">
                      <a:solidFill>
                        <a:schemeClr val="bg1"/>
                      </a:solidFill>
                      <a:prstDash val="solid"/>
                    </a:lnT>
                    <a:lnB>
                      <a:noFill/>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50%</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a:noFill/>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500</a:t>
                      </a:r>
                      <a:r>
                        <a:rPr lang="zh-CN" altLang="en-US" sz="1600" dirty="0">
                          <a:solidFill>
                            <a:schemeClr val="bg1"/>
                          </a:solidFill>
                          <a:latin typeface="思源黑体 CN Normal" panose="020B0400000000000000" pitchFamily="34" charset="-122"/>
                          <a:ea typeface="思源黑体 CN Normal" panose="020B0400000000000000" pitchFamily="34" charset="-122"/>
                        </a:rPr>
                        <a:t>名</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a:noFill/>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500×5n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r>
                        <a:rPr lang="en-US" altLang="zh-CN" sz="1600" dirty="0">
                          <a:solidFill>
                            <a:schemeClr val="bg1"/>
                          </a:solidFill>
                          <a:latin typeface="思源黑体 CN Normal" panose="020B0400000000000000" pitchFamily="34" charset="-122"/>
                          <a:ea typeface="思源黑体 CN Normal" panose="020B0400000000000000" pitchFamily="34" charset="-122"/>
                        </a:rPr>
                        <a:t>=2500n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a:noFill/>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500×n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r>
                        <a:rPr lang="en-US" altLang="zh-CN" sz="1600" dirty="0">
                          <a:solidFill>
                            <a:schemeClr val="bg1"/>
                          </a:solidFill>
                          <a:latin typeface="思源黑体 CN Normal" panose="020B0400000000000000" pitchFamily="34" charset="-122"/>
                          <a:ea typeface="思源黑体 CN Normal" panose="020B0400000000000000" pitchFamily="34" charset="-122"/>
                        </a:rPr>
                        <a:t>=500n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w="12700">
                      <a:solidFill>
                        <a:schemeClr val="bg1"/>
                      </a:solidFill>
                      <a:prstDash val="solid"/>
                    </a:lnR>
                    <a:lnT w="12700">
                      <a:solidFill>
                        <a:schemeClr val="bg1"/>
                      </a:solidFill>
                      <a:prstDash val="solid"/>
                    </a:lnT>
                    <a:lnB>
                      <a:noFill/>
                    </a:lnB>
                  </a:tcPr>
                </a:tc>
                <a:tc>
                  <a:txBody>
                    <a:bodyPr/>
                    <a:lstStyle>
                      <a:lvl1pPr marL="342900" lvl="0" indent="-342900" algn="l" defTabSz="914400" eaLnBrk="1" fontAlgn="base" latinLnBrk="0" hangingPunct="1">
                        <a:lnSpc>
                          <a:spcPct val="100000"/>
                        </a:lnSpc>
                        <a:spcBef>
                          <a:spcPct val="20000"/>
                        </a:spcBef>
                        <a:spcAft>
                          <a:spcPct val="0"/>
                        </a:spcAft>
                        <a:buClr>
                          <a:srgbClr val="CCFF33"/>
                        </a:buClr>
                        <a:buSzPct val="70000"/>
                        <a:buFont typeface="Wingdings" panose="05000000000000000000" pitchFamily="2" charset="2"/>
                        <a:buChar char="n"/>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rgbClr val="0099CC"/>
                        </a:buClr>
                        <a:defRPr sz="2000" kern="1200"/>
                      </a:lvl3pPr>
                      <a:lvl4pPr marL="1600200" lvl="3" indent="-228600">
                        <a:buClr>
                          <a:schemeClr val="tx2"/>
                        </a:buClr>
                        <a:defRPr sz="1800" kern="1200"/>
                      </a:lvl4pPr>
                      <a:lvl5pPr marL="2057400" lvl="4" indent="-228600">
                        <a:buClr>
                          <a:schemeClr val="hlink"/>
                        </a:buClr>
                        <a:defRPr sz="1800" kern="1200"/>
                      </a:lvl5pPr>
                    </a:lstStyle>
                    <a:p>
                      <a:pPr marL="0" lvl="0" indent="0">
                        <a:buNone/>
                      </a:pPr>
                      <a:r>
                        <a:rPr lang="en-US" altLang="zh-CN" sz="1600" dirty="0">
                          <a:solidFill>
                            <a:schemeClr val="bg1"/>
                          </a:solidFill>
                          <a:latin typeface="思源黑体 CN Normal" panose="020B0400000000000000" pitchFamily="34" charset="-122"/>
                          <a:ea typeface="思源黑体 CN Normal" panose="020B0400000000000000" pitchFamily="34" charset="-122"/>
                        </a:rPr>
                        <a:t>3000n</a:t>
                      </a:r>
                      <a:r>
                        <a:rPr lang="zh-CN" altLang="en-US" sz="1600" dirty="0">
                          <a:solidFill>
                            <a:schemeClr val="bg1"/>
                          </a:solidFill>
                          <a:latin typeface="思源黑体 CN Normal" panose="020B0400000000000000" pitchFamily="34" charset="-122"/>
                          <a:ea typeface="思源黑体 CN Normal" panose="020B0400000000000000" pitchFamily="34" charset="-122"/>
                        </a:rPr>
                        <a:t>英镑</a:t>
                      </a:r>
                    </a:p>
                  </a:txBody>
                  <a:tcPr marL="91444" marR="91444" marT="45730" marB="45730">
                    <a:lnL w="12700">
                      <a:solidFill>
                        <a:schemeClr val="bg1"/>
                      </a:solidFill>
                      <a:prstDash val="solid"/>
                    </a:lnL>
                    <a:lnR>
                      <a:noFill/>
                    </a:lnR>
                    <a:lnT w="12700">
                      <a:solidFill>
                        <a:schemeClr val="bg1"/>
                      </a:solidFill>
                      <a:prstDash val="solid"/>
                    </a:lnT>
                    <a:lnB>
                      <a:noFill/>
                    </a:lnB>
                  </a:tcPr>
                </a:tc>
                <a:extLst>
                  <a:ext uri="{0D108BD9-81ED-4DB2-BD59-A6C34878D82A}">
                    <a16:rowId xmlns:a16="http://schemas.microsoft.com/office/drawing/2014/main" val="10002"/>
                  </a:ext>
                </a:extLst>
              </a:tr>
            </a:tbl>
          </a:graphicData>
        </a:graphic>
      </p:graphicFrame>
    </p:spTree>
  </p:cSld>
  <p:clrMapOvr>
    <a:masterClrMapping/>
  </p:clrMapOvr>
  <p:transition spd="slow" advTm="2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206875" y="2079625"/>
            <a:ext cx="706438" cy="70643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b="1" dirty="0">
                <a:solidFill>
                  <a:schemeClr val="bg1"/>
                </a:solidFill>
                <a:latin typeface="+mn-ea"/>
              </a:rPr>
              <a:t>VS</a:t>
            </a:r>
            <a:endParaRPr lang="zh-CN" altLang="en-US" sz="1600" b="1" dirty="0">
              <a:solidFill>
                <a:schemeClr val="bg1"/>
              </a:solidFill>
              <a:latin typeface="+mn-ea"/>
            </a:endParaRPr>
          </a:p>
        </p:txBody>
      </p:sp>
      <p:grpSp>
        <p:nvGrpSpPr>
          <p:cNvPr id="4" name="组合 3"/>
          <p:cNvGrpSpPr/>
          <p:nvPr/>
        </p:nvGrpSpPr>
        <p:grpSpPr bwMode="auto">
          <a:xfrm>
            <a:off x="1200150" y="1220788"/>
            <a:ext cx="2698750" cy="1319212"/>
            <a:chOff x="1212260" y="1394385"/>
            <a:chExt cx="2699790" cy="1319074"/>
          </a:xfrm>
        </p:grpSpPr>
        <p:sp>
          <p:nvSpPr>
            <p:cNvPr id="5" name="TextBox 12"/>
            <p:cNvSpPr txBox="1"/>
            <p:nvPr/>
          </p:nvSpPr>
          <p:spPr>
            <a:xfrm>
              <a:off x="1212260" y="1745185"/>
              <a:ext cx="2699790" cy="968274"/>
            </a:xfrm>
            <a:prstGeom prst="rect">
              <a:avLst/>
            </a:prstGeom>
            <a:noFill/>
          </p:spPr>
          <p:txBody>
            <a:bodyPr>
              <a:spAutoFit/>
            </a:bodyPr>
            <a:lstStyle>
              <a:lvl1pPr defTabSz="682625">
                <a:defRPr sz="1300">
                  <a:solidFill>
                    <a:schemeClr val="tx1"/>
                  </a:solidFill>
                  <a:latin typeface="Nexa Light" panose="02000000000000000000" pitchFamily="2" charset="0"/>
                  <a:ea typeface="华康少女文字W5(P)" panose="040F0500000000000000" pitchFamily="82" charset="-122"/>
                </a:defRPr>
              </a:lvl1pPr>
              <a:lvl2pPr defTabSz="682625">
                <a:defRPr sz="1300">
                  <a:solidFill>
                    <a:schemeClr val="tx1"/>
                  </a:solidFill>
                  <a:latin typeface="Nexa Light" panose="02000000000000000000" pitchFamily="2" charset="0"/>
                  <a:ea typeface="华康少女文字W5(P)" panose="040F0500000000000000" pitchFamily="82" charset="-122"/>
                </a:defRPr>
              </a:lvl2pPr>
              <a:lvl3pPr defTabSz="682625">
                <a:defRPr sz="1300">
                  <a:solidFill>
                    <a:schemeClr val="tx1"/>
                  </a:solidFill>
                  <a:latin typeface="Nexa Light" panose="02000000000000000000" pitchFamily="2" charset="0"/>
                  <a:ea typeface="华康少女文字W5(P)" panose="040F0500000000000000" pitchFamily="82" charset="-122"/>
                </a:defRPr>
              </a:lvl3pPr>
              <a:lvl4pPr defTabSz="682625">
                <a:defRPr sz="1300">
                  <a:solidFill>
                    <a:schemeClr val="tx1"/>
                  </a:solidFill>
                  <a:latin typeface="Nexa Light" panose="02000000000000000000" pitchFamily="2" charset="0"/>
                  <a:ea typeface="华康少女文字W5(P)" panose="040F0500000000000000" pitchFamily="82" charset="-122"/>
                </a:defRPr>
              </a:lvl4pPr>
              <a:lvl5pPr defTabSz="682625">
                <a:defRPr sz="1300">
                  <a:solidFill>
                    <a:schemeClr val="tx1"/>
                  </a:solidFill>
                  <a:latin typeface="Nexa Light" panose="02000000000000000000" pitchFamily="2" charset="0"/>
                  <a:ea typeface="华康少女文字W5(P)" panose="040F0500000000000000" pitchFamily="82" charset="-122"/>
                </a:defRPr>
              </a:lvl5pPr>
              <a:lvl6pPr marL="18288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eaLnBrk="1" hangingPunct="1">
                <a:lnSpc>
                  <a:spcPct val="120000"/>
                </a:lnSpc>
              </a:pP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计算一下你每年花在汽车维护保养上的钱有多少，再算一下如果你在未来</a:t>
              </a:r>
              <a:r>
                <a:rPr lang="zh-CN" altLang="zh-CN"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10</a:t>
              </a: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年里对这家维修厂保持忠诚，对他们意味着什么？</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sp>
          <p:nvSpPr>
            <p:cNvPr id="46092" name="TextBox 13"/>
            <p:cNvSpPr txBox="1">
              <a:spLocks noChangeArrowheads="1"/>
            </p:cNvSpPr>
            <p:nvPr/>
          </p:nvSpPr>
          <p:spPr bwMode="auto">
            <a:xfrm>
              <a:off x="1682341" y="1394385"/>
              <a:ext cx="2039136" cy="36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忠诚</a:t>
              </a:r>
            </a:p>
          </p:txBody>
        </p:sp>
      </p:grpSp>
      <p:grpSp>
        <p:nvGrpSpPr>
          <p:cNvPr id="7" name="组合 6"/>
          <p:cNvGrpSpPr/>
          <p:nvPr/>
        </p:nvGrpSpPr>
        <p:grpSpPr bwMode="auto">
          <a:xfrm>
            <a:off x="5159375" y="1233488"/>
            <a:ext cx="2760663" cy="1327743"/>
            <a:chOff x="5171954" y="1407576"/>
            <a:chExt cx="2759786" cy="1328039"/>
          </a:xfrm>
        </p:grpSpPr>
        <p:sp>
          <p:nvSpPr>
            <p:cNvPr id="46089" name="TextBox 14"/>
            <p:cNvSpPr txBox="1">
              <a:spLocks noChangeArrowheads="1"/>
            </p:cNvSpPr>
            <p:nvPr/>
          </p:nvSpPr>
          <p:spPr bwMode="auto">
            <a:xfrm>
              <a:off x="5171954" y="1407576"/>
              <a:ext cx="2039290" cy="3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价值</a:t>
              </a:r>
            </a:p>
          </p:txBody>
        </p:sp>
        <p:sp>
          <p:nvSpPr>
            <p:cNvPr id="46090" name="TextBox 15"/>
            <p:cNvSpPr txBox="1">
              <a:spLocks noChangeArrowheads="1"/>
            </p:cNvSpPr>
            <p:nvPr/>
          </p:nvSpPr>
          <p:spPr bwMode="auto">
            <a:xfrm>
              <a:off x="5189411" y="1768018"/>
              <a:ext cx="2742329" cy="9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1300">
                  <a:solidFill>
                    <a:schemeClr val="tx1"/>
                  </a:solidFill>
                  <a:latin typeface="Nexa Light" panose="02000000000000000000" pitchFamily="2" charset="0"/>
                  <a:ea typeface="华康少女文字W5(P)" panose="040F0500000000000000" pitchFamily="82" charset="-122"/>
                </a:defRPr>
              </a:lvl1pPr>
              <a:lvl2pPr defTabSz="682625">
                <a:defRPr sz="1300">
                  <a:solidFill>
                    <a:schemeClr val="tx1"/>
                  </a:solidFill>
                  <a:latin typeface="Nexa Light" panose="02000000000000000000" pitchFamily="2" charset="0"/>
                  <a:ea typeface="华康少女文字W5(P)" panose="040F0500000000000000" pitchFamily="82" charset="-122"/>
                </a:defRPr>
              </a:lvl2pPr>
              <a:lvl3pPr defTabSz="682625">
                <a:defRPr sz="1300">
                  <a:solidFill>
                    <a:schemeClr val="tx1"/>
                  </a:solidFill>
                  <a:latin typeface="Nexa Light" panose="02000000000000000000" pitchFamily="2" charset="0"/>
                  <a:ea typeface="华康少女文字W5(P)" panose="040F0500000000000000" pitchFamily="82" charset="-122"/>
                </a:defRPr>
              </a:lvl3pPr>
              <a:lvl4pPr defTabSz="682625">
                <a:defRPr sz="1300">
                  <a:solidFill>
                    <a:schemeClr val="tx1"/>
                  </a:solidFill>
                  <a:latin typeface="Nexa Light" panose="02000000000000000000" pitchFamily="2" charset="0"/>
                  <a:ea typeface="华康少女文字W5(P)" panose="040F0500000000000000" pitchFamily="82" charset="-122"/>
                </a:defRPr>
              </a:lvl4pPr>
              <a:lvl5pPr defTabSz="682625">
                <a:defRPr sz="1300">
                  <a:solidFill>
                    <a:schemeClr val="tx1"/>
                  </a:solidFill>
                  <a:latin typeface="Nexa Light" panose="02000000000000000000" pitchFamily="2" charset="0"/>
                  <a:ea typeface="华康少女文字W5(P)" panose="040F0500000000000000" pitchFamily="82" charset="-122"/>
                </a:defRPr>
              </a:lvl5pPr>
              <a:lvl6pPr marL="18288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eaLnBrk="1" hangingPunct="1">
                <a:lnSpc>
                  <a:spcPct val="120000"/>
                </a:lnSpc>
              </a:pP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如果每星期你在附近的超市里要花多少钱，把这个数字乘以</a:t>
              </a:r>
              <a:r>
                <a:rPr lang="zh-CN" altLang="zh-CN"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52</a:t>
              </a: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，再乘以</a:t>
              </a:r>
              <a:r>
                <a:rPr lang="zh-CN" altLang="zh-CN"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40</a:t>
              </a:r>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年，这就是你对那家超市的终身价值了</a:t>
              </a:r>
              <a:r>
                <a:rPr lang="zh-CN" altLang="en-US" sz="1000" noProof="1">
                  <a:ea typeface="思源黑体 CN Normal" panose="020B0400000000000000" pitchFamily="34" charset="-122"/>
                  <a:cs typeface="方正喵呜体" panose="02010600010101010101" pitchFamily="2" charset="-122"/>
                </a:rPr>
                <a:t>。</a:t>
              </a:r>
              <a:endParaRPr lang="zh-CN" altLang="en-US" sz="1000" dirty="0">
                <a:solidFill>
                  <a:schemeClr val="bg1"/>
                </a:solidFill>
                <a:latin typeface="华康少女文字W5(P)" panose="040F0500000000000000" pitchFamily="82" charset="-122"/>
                <a:ea typeface="思源黑体 CN Normal" panose="020B0400000000000000" pitchFamily="34" charset="-122"/>
                <a:sym typeface="Arial" panose="020B0604020202020204" pitchFamily="34" charset="0"/>
              </a:endParaRPr>
            </a:p>
          </p:txBody>
        </p:sp>
      </p:grpSp>
      <p:sp>
        <p:nvSpPr>
          <p:cNvPr id="46085" name="TextBox 19"/>
          <p:cNvSpPr txBox="1">
            <a:spLocks noChangeArrowheads="1"/>
          </p:cNvSpPr>
          <p:nvPr/>
        </p:nvSpPr>
        <p:spPr bwMode="auto">
          <a:xfrm>
            <a:off x="1200150" y="2984500"/>
            <a:ext cx="2508250" cy="707886"/>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如：</a:t>
            </a:r>
            <a:r>
              <a:rPr lang="zh-CN" altLang="zh-CN"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500</a:t>
            </a:r>
            <a:r>
              <a:rPr lang="zh-CN" altLang="en-US"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英镑</a:t>
            </a:r>
            <a:r>
              <a:rPr lang="zh-CN" altLang="zh-CN"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×10=</a:t>
            </a:r>
          </a:p>
          <a:p>
            <a:pPr eaLnBrk="1" hangingPunct="1"/>
            <a:r>
              <a:rPr lang="zh-CN" altLang="zh-CN"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5000</a:t>
            </a:r>
            <a:r>
              <a:rPr lang="zh-CN" altLang="en-US" sz="20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英镑</a:t>
            </a:r>
            <a:endParaRPr lang="zh-CN" altLang="en-US" sz="2000" dirty="0">
              <a:solidFill>
                <a:schemeClr val="bg1"/>
              </a:solidFill>
              <a:latin typeface="思源黑体 CN Normal" panose="020B0400000000000000" pitchFamily="34" charset="-122"/>
              <a:ea typeface="思源黑体 CN Normal" panose="020B0400000000000000" pitchFamily="34" charset="-122"/>
            </a:endParaRPr>
          </a:p>
        </p:txBody>
      </p:sp>
      <p:pic>
        <p:nvPicPr>
          <p:cNvPr id="46086"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案终身价值</a:t>
            </a:r>
          </a:p>
        </p:txBody>
      </p:sp>
      <p:sp>
        <p:nvSpPr>
          <p:cNvPr id="46088" name="文本框 27"/>
          <p:cNvSpPr txBox="1">
            <a:spLocks noChangeArrowheads="1"/>
          </p:cNvSpPr>
          <p:nvPr/>
        </p:nvSpPr>
        <p:spPr bwMode="auto">
          <a:xfrm>
            <a:off x="5360988" y="2984500"/>
            <a:ext cx="2559050" cy="1015663"/>
          </a:xfrm>
          <a:prstGeom prst="rect">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如</a:t>
            </a:r>
            <a:r>
              <a:rPr lang="en-US" altLang="zh-CN"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100</a:t>
            </a:r>
            <a:r>
              <a:rPr lang="zh-CN" altLang="en-US"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英镑</a:t>
            </a:r>
            <a:r>
              <a:rPr lang="en-US" altLang="zh-CN"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×52=5200</a:t>
            </a:r>
            <a:r>
              <a:rPr lang="zh-CN" altLang="en-US"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英镑</a:t>
            </a:r>
            <a:r>
              <a:rPr lang="en-US" altLang="zh-CN"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×40=208000</a:t>
            </a:r>
            <a:r>
              <a:rPr lang="zh-CN" altLang="en-US" sz="2000" dirty="0">
                <a:solidFill>
                  <a:schemeClr val="bg1"/>
                </a:solidFill>
                <a:latin typeface="思源黑体 CN Normal" panose="020B0400000000000000" pitchFamily="34" charset="-122"/>
                <a:ea typeface="思源黑体 CN Normal" panose="020B0400000000000000" pitchFamily="34" charset="-122"/>
                <a:sym typeface="华康少女文字W5(P)" panose="040F0500000000000000" pitchFamily="82" charset="-122"/>
              </a:rPr>
              <a:t>英镑</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6" presetClass="emph" presetSubtype="0" decel="100000" fill="hold" grpId="1" nodeType="withEffect">
                                  <p:stCondLst>
                                    <p:cond delay="200"/>
                                  </p:stCondLst>
                                  <p:childTnLst>
                                    <p:animScale>
                                      <p:cBhvr>
                                        <p:cTn id="11" dur="250" fill="hold"/>
                                        <p:tgtEl>
                                          <p:spTgt spid="3"/>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3"/>
                                        </p:tgtEl>
                                      </p:cBhvr>
                                      <p:by x="91000" y="91000"/>
                                    </p:animScale>
                                  </p:childTnLst>
                                </p:cTn>
                              </p:par>
                            </p:childTnLst>
                          </p:cTn>
                        </p:par>
                        <p:par>
                          <p:cTn id="14" fill="hold">
                            <p:stCondLst>
                              <p:cond delay="500"/>
                            </p:stCondLst>
                            <p:childTnLst>
                              <p:par>
                                <p:cTn id="15" presetID="2" presetClass="entr" presetSubtype="8" decel="667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400" fill="hold"/>
                                        <p:tgtEl>
                                          <p:spTgt spid="4"/>
                                        </p:tgtEl>
                                        <p:attrNameLst>
                                          <p:attrName>ppt_x</p:attrName>
                                        </p:attrNameLst>
                                      </p:cBhvr>
                                      <p:tavLst>
                                        <p:tav tm="0">
                                          <p:val>
                                            <p:strVal val="0-#ppt_w/2"/>
                                          </p:val>
                                        </p:tav>
                                        <p:tav tm="100000">
                                          <p:val>
                                            <p:strVal val="#ppt_x"/>
                                          </p:val>
                                        </p:tav>
                                      </p:tavLst>
                                    </p:anim>
                                    <p:anim calcmode="lin" valueType="num">
                                      <p:cBhvr>
                                        <p:cTn id="18" dur="4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decel="66700" fill="hold"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400" fill="hold"/>
                                        <p:tgtEl>
                                          <p:spTgt spid="7"/>
                                        </p:tgtEl>
                                        <p:attrNameLst>
                                          <p:attrName>ppt_x</p:attrName>
                                        </p:attrNameLst>
                                      </p:cBhvr>
                                      <p:tavLst>
                                        <p:tav tm="0">
                                          <p:val>
                                            <p:strVal val="1+#ppt_w/2"/>
                                          </p:val>
                                        </p:tav>
                                        <p:tav tm="100000">
                                          <p:val>
                                            <p:strVal val="#ppt_x"/>
                                          </p:val>
                                        </p:tav>
                                      </p:tavLst>
                                    </p:anim>
                                    <p:anim calcmode="lin" valueType="num">
                                      <p:cBhvr>
                                        <p:cTn id="22"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2867025" y="2019300"/>
            <a:ext cx="4348163" cy="933450"/>
            <a:chOff x="2866757" y="2019402"/>
            <a:chExt cx="4348365" cy="932161"/>
          </a:xfrm>
        </p:grpSpPr>
        <p:sp>
          <p:nvSpPr>
            <p:cNvPr id="13" name="文本框 12"/>
            <p:cNvSpPr txBox="1"/>
            <p:nvPr/>
          </p:nvSpPr>
          <p:spPr>
            <a:xfrm>
              <a:off x="2866757" y="2250857"/>
              <a:ext cx="4348365" cy="700706"/>
            </a:xfrm>
            <a:prstGeom prst="rect">
              <a:avLst/>
            </a:prstGeom>
            <a:noFill/>
          </p:spPr>
          <p:txBody>
            <a:bodyPr>
              <a:spAutoFit/>
            </a:bodyPr>
            <a:lstStyle/>
            <a:p>
              <a:pPr defTabSz="914400" eaLnBrk="1" hangingPunct="1">
                <a:defRPr/>
              </a:pPr>
              <a:r>
                <a:rPr lang="zh-CN" altLang="en-US" sz="4000" dirty="0">
                  <a:solidFill>
                    <a:schemeClr val="bg1"/>
                  </a:solidFill>
                  <a:latin typeface="思源黑体 CN Normal" panose="020B0400000000000000" pitchFamily="34" charset="-122"/>
                  <a:ea typeface="思源黑体 CN Normal" panose="020B0400000000000000" pitchFamily="34" charset="-122"/>
                  <a:sym typeface="+mn-ea"/>
                </a:rPr>
                <a:t>如何留住老客户</a:t>
              </a:r>
              <a:endParaRPr lang="zh-CN" altLang="en-US" sz="4000" dirty="0">
                <a:solidFill>
                  <a:schemeClr val="bg1"/>
                </a:solidFill>
                <a:latin typeface="+mn-ea"/>
                <a:ea typeface="+mn-ea"/>
              </a:endParaRPr>
            </a:p>
          </p:txBody>
        </p:sp>
        <p:sp>
          <p:nvSpPr>
            <p:cNvPr id="15" name="文本框 14"/>
            <p:cNvSpPr txBox="1"/>
            <p:nvPr/>
          </p:nvSpPr>
          <p:spPr>
            <a:xfrm>
              <a:off x="3230312" y="2019402"/>
              <a:ext cx="1330387" cy="307550"/>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ea"/>
                  <a:ea typeface="+mn-ea"/>
                </a:rPr>
                <a:t>PART TWO</a:t>
              </a:r>
              <a:endParaRPr lang="zh-CN" altLang="en-US" sz="1400" dirty="0">
                <a:solidFill>
                  <a:schemeClr val="bg1"/>
                </a:solidFill>
                <a:latin typeface="+mn-ea"/>
                <a:ea typeface="+mn-ea"/>
              </a:endParaRPr>
            </a:p>
          </p:txBody>
        </p:sp>
      </p:grpSp>
      <p:grpSp>
        <p:nvGrpSpPr>
          <p:cNvPr id="16" name="组合 15"/>
          <p:cNvGrpSpPr/>
          <p:nvPr/>
        </p:nvGrpSpPr>
        <p:grpSpPr bwMode="auto">
          <a:xfrm>
            <a:off x="1928813" y="1944688"/>
            <a:ext cx="1130300" cy="1128712"/>
            <a:chOff x="1928879" y="1944350"/>
            <a:chExt cx="1129689" cy="1129689"/>
          </a:xfrm>
        </p:grpSpPr>
        <p:sp>
          <p:nvSpPr>
            <p:cNvPr id="17" name="椭圆 16"/>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18" name="Freeform 7"/>
            <p:cNvSpPr>
              <a:spLocks noEditPoints="1"/>
            </p:cNvSpPr>
            <p:nvPr/>
          </p:nvSpPr>
          <p:spPr bwMode="auto">
            <a:xfrm>
              <a:off x="2109756" y="2227170"/>
              <a:ext cx="750481" cy="614894"/>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pPr eaLnBrk="1" fontAlgn="auto" hangingPunct="1">
                <a:spcBef>
                  <a:spcPts val="0"/>
                </a:spcBef>
                <a:spcAft>
                  <a:spcPts val="0"/>
                </a:spcAft>
                <a:defRPr/>
              </a:pPr>
              <a:endParaRPr lang="zh-CN" altLang="en-US" sz="1350">
                <a:solidFill>
                  <a:schemeClr val="bg1"/>
                </a:solidFill>
                <a:latin typeface="+mn-ea"/>
                <a:ea typeface="+mn-ea"/>
              </a:endParaRPr>
            </a:p>
          </p:txBody>
        </p:sp>
      </p:grpSp>
      <p:grpSp>
        <p:nvGrpSpPr>
          <p:cNvPr id="2" name="组合 1"/>
          <p:cNvGrpSpPr/>
          <p:nvPr/>
        </p:nvGrpSpPr>
        <p:grpSpPr bwMode="auto">
          <a:xfrm>
            <a:off x="238125" y="296863"/>
            <a:ext cx="1685925" cy="474662"/>
            <a:chOff x="184527" y="297451"/>
            <a:chExt cx="1363137" cy="473415"/>
          </a:xfrm>
        </p:grpSpPr>
        <p:pic>
          <p:nvPicPr>
            <p:cNvPr id="4710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40073" y="376617"/>
              <a:ext cx="1007591" cy="36836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客户服务</a:t>
              </a:r>
            </a:p>
          </p:txBody>
        </p:sp>
        <p:cxnSp>
          <p:nvCxnSpPr>
            <p:cNvPr id="6" name="直接连接符 5"/>
            <p:cNvCxnSpPr/>
            <p:nvPr/>
          </p:nvCxnSpPr>
          <p:spPr>
            <a:xfrm>
              <a:off x="540073" y="745533"/>
              <a:ext cx="86383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nodeType="withEffect">
                                  <p:stCondLst>
                                    <p:cond delay="200"/>
                                  </p:stCondLst>
                                  <p:childTnLst>
                                    <p:animScale>
                                      <p:cBhvr>
                                        <p:cTn id="11" dur="250" fill="hold"/>
                                        <p:tgtEl>
                                          <p:spTgt spid="16"/>
                                        </p:tgtEl>
                                      </p:cBhvr>
                                      <p:by x="110000" y="110000"/>
                                    </p:animScale>
                                  </p:childTnLst>
                                </p:cTn>
                              </p:par>
                              <p:par>
                                <p:cTn id="12" presetID="6" presetClass="emph" presetSubtype="0" decel="100000" fill="hold" nodeType="withEffect">
                                  <p:stCondLst>
                                    <p:cond delay="400"/>
                                  </p:stCondLst>
                                  <p:childTnLst>
                                    <p:animScale>
                                      <p:cBhvr>
                                        <p:cTn id="13" dur="250" fill="hold"/>
                                        <p:tgtEl>
                                          <p:spTgt spid="16"/>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1+#ppt_w/2"/>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0-#ppt_w/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25"/>
          <p:cNvSpPr txBox="1">
            <a:spLocks noChangeArrowheads="1"/>
          </p:cNvSpPr>
          <p:nvPr/>
        </p:nvSpPr>
        <p:spPr bwMode="auto">
          <a:xfrm>
            <a:off x="411163" y="384175"/>
            <a:ext cx="249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客户流失的成本</a:t>
            </a:r>
          </a:p>
        </p:txBody>
      </p:sp>
      <p:grpSp>
        <p:nvGrpSpPr>
          <p:cNvPr id="48132" name="组合 3"/>
          <p:cNvGrpSpPr/>
          <p:nvPr/>
        </p:nvGrpSpPr>
        <p:grpSpPr bwMode="auto">
          <a:xfrm>
            <a:off x="3371850" y="1860550"/>
            <a:ext cx="2400300" cy="2357438"/>
            <a:chOff x="3849442" y="1444443"/>
            <a:chExt cx="4784224" cy="4784224"/>
          </a:xfrm>
        </p:grpSpPr>
        <p:sp>
          <p:nvSpPr>
            <p:cNvPr id="48141" name="Freeform 19"/>
            <p:cNvSpPr>
              <a:spLocks noEditPoints="1" noChangeArrowheads="1"/>
            </p:cNvSpPr>
            <p:nvPr/>
          </p:nvSpPr>
          <p:spPr bwMode="auto">
            <a:xfrm>
              <a:off x="4619543" y="2211724"/>
              <a:ext cx="3244022" cy="3249661"/>
            </a:xfrm>
            <a:custGeom>
              <a:avLst/>
              <a:gdLst>
                <a:gd name="T0" fmla="*/ 2147483647 w 295"/>
                <a:gd name="T1" fmla="*/ 0 h 295"/>
                <a:gd name="T2" fmla="*/ 0 w 295"/>
                <a:gd name="T3" fmla="*/ 2147483647 h 295"/>
                <a:gd name="T4" fmla="*/ 2147483647 w 295"/>
                <a:gd name="T5" fmla="*/ 2147483647 h 295"/>
                <a:gd name="T6" fmla="*/ 2147483647 w 295"/>
                <a:gd name="T7" fmla="*/ 2147483647 h 295"/>
                <a:gd name="T8" fmla="*/ 2147483647 w 295"/>
                <a:gd name="T9" fmla="*/ 0 h 295"/>
                <a:gd name="T10" fmla="*/ 2147483647 w 295"/>
                <a:gd name="T11" fmla="*/ 2147483647 h 295"/>
                <a:gd name="T12" fmla="*/ 2147483647 w 295"/>
                <a:gd name="T13" fmla="*/ 2147483647 h 295"/>
                <a:gd name="T14" fmla="*/ 2147483647 w 295"/>
                <a:gd name="T15" fmla="*/ 2147483647 h 295"/>
                <a:gd name="T16" fmla="*/ 2147483647 w 295"/>
                <a:gd name="T17" fmla="*/ 2147483647 h 295"/>
                <a:gd name="T18" fmla="*/ 2147483647 w 295"/>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2" name="Freeform 20"/>
            <p:cNvSpPr>
              <a:spLocks noChangeArrowheads="1"/>
            </p:cNvSpPr>
            <p:nvPr/>
          </p:nvSpPr>
          <p:spPr bwMode="auto">
            <a:xfrm>
              <a:off x="3849442" y="1444443"/>
              <a:ext cx="4784224" cy="4784224"/>
            </a:xfrm>
            <a:custGeom>
              <a:avLst/>
              <a:gdLst>
                <a:gd name="T0" fmla="*/ 2147483647 w 435"/>
                <a:gd name="T1" fmla="*/ 2147483647 h 435"/>
                <a:gd name="T2" fmla="*/ 2147483647 w 435"/>
                <a:gd name="T3" fmla="*/ 2147483647 h 435"/>
                <a:gd name="T4" fmla="*/ 2147483647 w 435"/>
                <a:gd name="T5" fmla="*/ 2147483647 h 435"/>
                <a:gd name="T6" fmla="*/ 2147483647 w 435"/>
                <a:gd name="T7" fmla="*/ 2147483647 h 435"/>
                <a:gd name="T8" fmla="*/ 2147483647 w 435"/>
                <a:gd name="T9" fmla="*/ 2147483647 h 435"/>
                <a:gd name="T10" fmla="*/ 2147483647 w 435"/>
                <a:gd name="T11" fmla="*/ 2147483647 h 435"/>
                <a:gd name="T12" fmla="*/ 2147483647 w 435"/>
                <a:gd name="T13" fmla="*/ 0 h 435"/>
                <a:gd name="T14" fmla="*/ 0 w 435"/>
                <a:gd name="T15" fmla="*/ 2147483647 h 435"/>
                <a:gd name="T16" fmla="*/ 2147483647 w 435"/>
                <a:gd name="T17" fmla="*/ 2147483647 h 435"/>
                <a:gd name="T18" fmla="*/ 2147483647 w 435"/>
                <a:gd name="T19" fmla="*/ 2147483647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133" name="TextBox 8"/>
          <p:cNvSpPr txBox="1">
            <a:spLocks noChangeArrowheads="1"/>
          </p:cNvSpPr>
          <p:nvPr/>
        </p:nvSpPr>
        <p:spPr bwMode="auto">
          <a:xfrm flipH="1">
            <a:off x="4413250" y="2014538"/>
            <a:ext cx="8874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200" b="1">
                <a:solidFill>
                  <a:srgbClr val="FC6300"/>
                </a:solidFill>
                <a:latin typeface="微软雅黑" panose="020B0503020204020204" pitchFamily="34" charset="-122"/>
                <a:ea typeface="微软雅黑" panose="020B0503020204020204" pitchFamily="34" charset="-122"/>
              </a:rPr>
              <a:t>目标用户</a:t>
            </a:r>
            <a:endParaRPr lang="zh-CN" altLang="zh-CN" sz="3200" b="1">
              <a:solidFill>
                <a:srgbClr val="FC6300"/>
              </a:solidFill>
              <a:latin typeface="微软雅黑" panose="020B0503020204020204" pitchFamily="34" charset="-122"/>
              <a:ea typeface="微软雅黑" panose="020B0503020204020204" pitchFamily="34" charset="-122"/>
            </a:endParaRPr>
          </a:p>
        </p:txBody>
      </p:sp>
      <p:sp>
        <p:nvSpPr>
          <p:cNvPr id="48134" name="任意多边形 10"/>
          <p:cNvSpPr>
            <a:spLocks noChangeArrowheads="1"/>
          </p:cNvSpPr>
          <p:nvPr/>
        </p:nvSpPr>
        <p:spPr bwMode="auto">
          <a:xfrm>
            <a:off x="3111500" y="2414588"/>
            <a:ext cx="709613" cy="153987"/>
          </a:xfrm>
          <a:custGeom>
            <a:avLst/>
            <a:gdLst>
              <a:gd name="T0" fmla="*/ 194209 w 2592834"/>
              <a:gd name="T1" fmla="*/ 33615 h 705394"/>
              <a:gd name="T2" fmla="*/ 143330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a:solidFill>
              <a:schemeClr val="bg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9" name="TextBox 15"/>
          <p:cNvSpPr txBox="1"/>
          <p:nvPr/>
        </p:nvSpPr>
        <p:spPr>
          <a:xfrm flipH="1">
            <a:off x="6381750" y="2349500"/>
            <a:ext cx="2212975" cy="546945"/>
          </a:xfrm>
          <a:prstGeom prst="rect">
            <a:avLst/>
          </a:prstGeom>
          <a:noFill/>
          <a:ln w="9525">
            <a:noFill/>
          </a:ln>
        </p:spPr>
        <p:txBody>
          <a:bodyPr>
            <a:spAutoFit/>
          </a:bodyPr>
          <a:lstStyle/>
          <a:p>
            <a:pPr>
              <a:lnSpc>
                <a:spcPct val="90000"/>
              </a:lnSpc>
              <a:spcBef>
                <a:spcPts val="1000"/>
              </a:spcBef>
              <a:buFont typeface="Arial" panose="020B0604020202020204" pitchFamily="34" charset="0"/>
              <a:buNone/>
              <a:defRPr/>
            </a:pPr>
            <a:r>
              <a:rPr lang="zh-CN" altLang="en-US" sz="3200" b="1" dirty="0">
                <a:solidFill>
                  <a:schemeClr val="bg1"/>
                </a:solidFill>
                <a:latin typeface="思源黑体 CN Normal" panose="020B0400000000000000" pitchFamily="34" charset="-122"/>
                <a:ea typeface="思源黑体 CN Normal" panose="020B0400000000000000" pitchFamily="34" charset="-122"/>
              </a:rPr>
              <a:t>客户服务</a:t>
            </a:r>
            <a:r>
              <a:rPr lang="zh-CN" altLang="en-US" sz="3200" b="1" noProof="1">
                <a:latin typeface="微软雅黑" panose="020B0503020204020204" pitchFamily="34" charset="-122"/>
                <a:ea typeface="微软雅黑" panose="020B0503020204020204" pitchFamily="34" charset="-122"/>
                <a:cs typeface="+mn-ea"/>
              </a:rPr>
              <a:t> </a:t>
            </a:r>
            <a:endParaRPr lang="zh-CN" altLang="en-US" sz="3200" b="1" noProof="1">
              <a:latin typeface="微软雅黑" panose="020B0503020204020204" pitchFamily="34" charset="-122"/>
              <a:ea typeface="微软雅黑" panose="020B0503020204020204" pitchFamily="34" charset="-122"/>
            </a:endParaRPr>
          </a:p>
        </p:txBody>
      </p:sp>
      <p:sp>
        <p:nvSpPr>
          <p:cNvPr id="48136" name="任意多边形 24"/>
          <p:cNvSpPr>
            <a:spLocks noChangeArrowheads="1"/>
          </p:cNvSpPr>
          <p:nvPr/>
        </p:nvSpPr>
        <p:spPr bwMode="auto">
          <a:xfrm flipH="1">
            <a:off x="3111500" y="3397250"/>
            <a:ext cx="747713" cy="107950"/>
          </a:xfrm>
          <a:custGeom>
            <a:avLst/>
            <a:gdLst>
              <a:gd name="T0" fmla="*/ 0 w 1281975"/>
              <a:gd name="T1" fmla="*/ 29736 h 391886"/>
              <a:gd name="T2" fmla="*/ 106650 w 1281975"/>
              <a:gd name="T3" fmla="*/ 0 h 391886"/>
              <a:gd name="T4" fmla="*/ 436104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a:solidFill>
              <a:schemeClr val="bg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481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1352550"/>
            <a:ext cx="25384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任意多边形 24"/>
          <p:cNvSpPr>
            <a:spLocks noChangeArrowheads="1"/>
          </p:cNvSpPr>
          <p:nvPr/>
        </p:nvSpPr>
        <p:spPr bwMode="auto">
          <a:xfrm>
            <a:off x="5541963" y="2441575"/>
            <a:ext cx="687387" cy="127000"/>
          </a:xfrm>
          <a:custGeom>
            <a:avLst/>
            <a:gdLst>
              <a:gd name="T0" fmla="*/ 0 w 1281975"/>
              <a:gd name="T1" fmla="*/ 41157 h 391886"/>
              <a:gd name="T2" fmla="*/ 90135 w 1281975"/>
              <a:gd name="T3" fmla="*/ 0 h 391886"/>
              <a:gd name="T4" fmla="*/ 368573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a:solidFill>
              <a:schemeClr val="bg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9" name="文本框 2"/>
          <p:cNvSpPr txBox="1">
            <a:spLocks noChangeArrowheads="1"/>
          </p:cNvSpPr>
          <p:nvPr/>
        </p:nvSpPr>
        <p:spPr bwMode="auto">
          <a:xfrm>
            <a:off x="555625" y="1839913"/>
            <a:ext cx="25558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留住老客户比开发新客户的花费要少得多，而老顾客创造的利润却通常比新顾客还要高</a:t>
            </a:r>
          </a:p>
        </p:txBody>
      </p:sp>
      <p:sp>
        <p:nvSpPr>
          <p:cNvPr id="48140" name="文本框 3"/>
          <p:cNvSpPr txBox="1">
            <a:spLocks noChangeArrowheads="1"/>
          </p:cNvSpPr>
          <p:nvPr/>
        </p:nvSpPr>
        <p:spPr bwMode="auto">
          <a:xfrm>
            <a:off x="642938" y="3206750"/>
            <a:ext cx="2468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因而留住老顾客，不仅可以降低企业成本，还可以增加企业利润</a:t>
            </a:r>
          </a:p>
        </p:txBody>
      </p:sp>
    </p:spTree>
  </p:cSld>
  <p:clrMapOvr>
    <a:masterClrMapping/>
  </p:clrMapOvr>
  <p:transition spd="slow" advTm="2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思源黑体 CN Normal" panose="020B0400000000000000" pitchFamily="34" charset="-122"/>
                <a:ea typeface="思源黑体 CN Normal" panose="020B0400000000000000" pitchFamily="34" charset="-122"/>
              </a:rPr>
              <a:t>三个步骤留住客户</a:t>
            </a:r>
          </a:p>
        </p:txBody>
      </p:sp>
      <p:sp>
        <p:nvSpPr>
          <p:cNvPr id="39" name="矩形 38"/>
          <p:cNvSpPr/>
          <p:nvPr/>
        </p:nvSpPr>
        <p:spPr>
          <a:xfrm>
            <a:off x="1295400" y="2466975"/>
            <a:ext cx="3924300" cy="1920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9157" name="文本框 3"/>
          <p:cNvSpPr txBox="1">
            <a:spLocks noChangeArrowheads="1"/>
          </p:cNvSpPr>
          <p:nvPr/>
        </p:nvSpPr>
        <p:spPr bwMode="auto">
          <a:xfrm>
            <a:off x="4941888" y="1831975"/>
            <a:ext cx="631825"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defTabSz="684530">
              <a:defRPr sz="1300">
                <a:solidFill>
                  <a:schemeClr val="tx1"/>
                </a:solidFill>
                <a:latin typeface="Nexa Light" panose="02000000000000000000" pitchFamily="2" charset="0"/>
                <a:ea typeface="华康少女文字W5(P)" panose="040F0500000000000000" pitchFamily="82" charset="-122"/>
              </a:defRPr>
            </a:lvl1pPr>
            <a:lvl2pPr defTabSz="684530">
              <a:defRPr sz="1300">
                <a:solidFill>
                  <a:schemeClr val="tx1"/>
                </a:solidFill>
                <a:latin typeface="Nexa Light" panose="02000000000000000000" pitchFamily="2" charset="0"/>
                <a:ea typeface="华康少女文字W5(P)" panose="040F0500000000000000" pitchFamily="82" charset="-122"/>
              </a:defRPr>
            </a:lvl2pPr>
            <a:lvl3pPr defTabSz="684530">
              <a:defRPr sz="1300">
                <a:solidFill>
                  <a:schemeClr val="tx1"/>
                </a:solidFill>
                <a:latin typeface="Nexa Light" panose="02000000000000000000" pitchFamily="2" charset="0"/>
                <a:ea typeface="华康少女文字W5(P)" panose="040F0500000000000000" pitchFamily="82" charset="-122"/>
              </a:defRPr>
            </a:lvl3pPr>
            <a:lvl4pPr defTabSz="684530">
              <a:defRPr sz="1300">
                <a:solidFill>
                  <a:schemeClr val="tx1"/>
                </a:solidFill>
                <a:latin typeface="Nexa Light" panose="02000000000000000000" pitchFamily="2" charset="0"/>
                <a:ea typeface="华康少女文字W5(P)" panose="040F0500000000000000" pitchFamily="82" charset="-122"/>
              </a:defRPr>
            </a:lvl4pPr>
            <a:lvl5pPr defTabSz="684530">
              <a:defRPr sz="1300">
                <a:solidFill>
                  <a:schemeClr val="tx1"/>
                </a:solidFill>
                <a:latin typeface="Nexa Light" panose="02000000000000000000" pitchFamily="2" charset="0"/>
                <a:ea typeface="华康少女文字W5(P)" panose="040F0500000000000000" pitchFamily="82" charset="-122"/>
              </a:defRPr>
            </a:lvl5pPr>
            <a:lvl6pPr marL="18288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a:lnSpc>
                <a:spcPct val="90000"/>
              </a:lnSpc>
              <a:buFont typeface="Arial" panose="020B0604020202020204" pitchFamily="34" charset="0"/>
              <a:buNone/>
            </a:pPr>
            <a:r>
              <a:rPr lang="zh-CN" altLang="en-US" sz="2800" dirty="0">
                <a:solidFill>
                  <a:schemeClr val="bg1"/>
                </a:solidFill>
                <a:latin typeface="思源黑体 CN Normal" panose="020B0400000000000000" pitchFamily="34" charset="-122"/>
                <a:ea typeface="思源黑体 CN Normal" panose="020B0400000000000000" pitchFamily="34" charset="-122"/>
              </a:rPr>
              <a:t>01</a:t>
            </a:r>
          </a:p>
        </p:txBody>
      </p:sp>
      <p:grpSp>
        <p:nvGrpSpPr>
          <p:cNvPr id="41" name="组合 40"/>
          <p:cNvGrpSpPr/>
          <p:nvPr/>
        </p:nvGrpSpPr>
        <p:grpSpPr>
          <a:xfrm>
            <a:off x="4568190" y="1453515"/>
            <a:ext cx="1346835" cy="1205865"/>
            <a:chOff x="6864437" y="1751529"/>
            <a:chExt cx="1970470" cy="1970470"/>
          </a:xfrm>
          <a:solidFill>
            <a:schemeClr val="bg1">
              <a:alpha val="80000"/>
            </a:schemeClr>
          </a:solidFill>
          <a:effectLst>
            <a:outerShdw blurRad="50800" dist="38100" dir="2700000" algn="tl" rotWithShape="0">
              <a:prstClr val="black">
                <a:alpha val="40000"/>
              </a:prstClr>
            </a:outerShdw>
          </a:effectLst>
        </p:grpSpPr>
        <p:sp>
          <p:nvSpPr>
            <p:cNvPr id="42" name="任意多边形 41"/>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3" name="任意多边形 42"/>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grpSp>
      <p:sp>
        <p:nvSpPr>
          <p:cNvPr id="44" name="矩形 43"/>
          <p:cNvSpPr/>
          <p:nvPr/>
        </p:nvSpPr>
        <p:spPr>
          <a:xfrm flipV="1">
            <a:off x="1295400" y="2833688"/>
            <a:ext cx="2676525" cy="1936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9160" name="文本框 16"/>
          <p:cNvSpPr txBox="1">
            <a:spLocks noChangeArrowheads="1"/>
          </p:cNvSpPr>
          <p:nvPr/>
        </p:nvSpPr>
        <p:spPr bwMode="auto">
          <a:xfrm>
            <a:off x="3662363" y="3238500"/>
            <a:ext cx="631825"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defTabSz="684530">
              <a:defRPr sz="1300">
                <a:solidFill>
                  <a:schemeClr val="tx1"/>
                </a:solidFill>
                <a:latin typeface="Nexa Light" panose="02000000000000000000" pitchFamily="2" charset="0"/>
                <a:ea typeface="华康少女文字W5(P)" panose="040F0500000000000000" pitchFamily="82" charset="-122"/>
              </a:defRPr>
            </a:lvl1pPr>
            <a:lvl2pPr defTabSz="684530">
              <a:defRPr sz="1300">
                <a:solidFill>
                  <a:schemeClr val="tx1"/>
                </a:solidFill>
                <a:latin typeface="Nexa Light" panose="02000000000000000000" pitchFamily="2" charset="0"/>
                <a:ea typeface="华康少女文字W5(P)" panose="040F0500000000000000" pitchFamily="82" charset="-122"/>
              </a:defRPr>
            </a:lvl2pPr>
            <a:lvl3pPr defTabSz="684530">
              <a:defRPr sz="1300">
                <a:solidFill>
                  <a:schemeClr val="tx1"/>
                </a:solidFill>
                <a:latin typeface="Nexa Light" panose="02000000000000000000" pitchFamily="2" charset="0"/>
                <a:ea typeface="华康少女文字W5(P)" panose="040F0500000000000000" pitchFamily="82" charset="-122"/>
              </a:defRPr>
            </a:lvl3pPr>
            <a:lvl4pPr defTabSz="684530">
              <a:defRPr sz="1300">
                <a:solidFill>
                  <a:schemeClr val="tx1"/>
                </a:solidFill>
                <a:latin typeface="Nexa Light" panose="02000000000000000000" pitchFamily="2" charset="0"/>
                <a:ea typeface="华康少女文字W5(P)" panose="040F0500000000000000" pitchFamily="82" charset="-122"/>
              </a:defRPr>
            </a:lvl4pPr>
            <a:lvl5pPr defTabSz="684530">
              <a:defRPr sz="1300">
                <a:solidFill>
                  <a:schemeClr val="tx1"/>
                </a:solidFill>
                <a:latin typeface="Nexa Light" panose="02000000000000000000" pitchFamily="2" charset="0"/>
                <a:ea typeface="华康少女文字W5(P)" panose="040F0500000000000000" pitchFamily="82" charset="-122"/>
              </a:defRPr>
            </a:lvl5pPr>
            <a:lvl6pPr marL="18288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a:lnSpc>
                <a:spcPct val="90000"/>
              </a:lnSpc>
              <a:buFont typeface="Arial" panose="020B0604020202020204" pitchFamily="34" charset="0"/>
              <a:buNone/>
            </a:pPr>
            <a:r>
              <a:rPr lang="zh-CN" altLang="en-US" sz="2800" dirty="0">
                <a:solidFill>
                  <a:schemeClr val="bg1"/>
                </a:solidFill>
                <a:latin typeface="思源黑体 CN Normal" panose="020B0400000000000000" pitchFamily="34" charset="-122"/>
                <a:ea typeface="思源黑体 CN Normal" panose="020B0400000000000000" pitchFamily="34" charset="-122"/>
              </a:rPr>
              <a:t>02</a:t>
            </a:r>
          </a:p>
        </p:txBody>
      </p:sp>
      <p:grpSp>
        <p:nvGrpSpPr>
          <p:cNvPr id="46" name="组合 45"/>
          <p:cNvGrpSpPr/>
          <p:nvPr/>
        </p:nvGrpSpPr>
        <p:grpSpPr>
          <a:xfrm flipV="1">
            <a:off x="3307080" y="2834005"/>
            <a:ext cx="1346835" cy="1205865"/>
            <a:chOff x="6864437" y="1751529"/>
            <a:chExt cx="1970470" cy="1970470"/>
          </a:xfrm>
          <a:solidFill>
            <a:schemeClr val="bg1">
              <a:alpha val="80000"/>
            </a:schemeClr>
          </a:solidFill>
          <a:effectLst>
            <a:outerShdw blurRad="50800" dist="38100" dir="2700000" algn="tl" rotWithShape="0">
              <a:prstClr val="black">
                <a:alpha val="40000"/>
              </a:prstClr>
            </a:outerShdw>
          </a:effectLst>
        </p:grpSpPr>
        <p:sp>
          <p:nvSpPr>
            <p:cNvPr id="47" name="任意多边形 46"/>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8" name="任意多边形 47"/>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grpSp>
      <p:sp>
        <p:nvSpPr>
          <p:cNvPr id="49" name="矩形 48"/>
          <p:cNvSpPr/>
          <p:nvPr/>
        </p:nvSpPr>
        <p:spPr>
          <a:xfrm flipV="1">
            <a:off x="5365750" y="2833688"/>
            <a:ext cx="3028950" cy="1936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9163" name="文本框 24"/>
          <p:cNvSpPr txBox="1">
            <a:spLocks noChangeArrowheads="1"/>
          </p:cNvSpPr>
          <p:nvPr/>
        </p:nvSpPr>
        <p:spPr bwMode="auto">
          <a:xfrm>
            <a:off x="5113338" y="3238500"/>
            <a:ext cx="631825"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defTabSz="684530">
              <a:defRPr sz="1300">
                <a:solidFill>
                  <a:schemeClr val="tx1"/>
                </a:solidFill>
                <a:latin typeface="Nexa Light" panose="02000000000000000000" pitchFamily="2" charset="0"/>
                <a:ea typeface="华康少女文字W5(P)" panose="040F0500000000000000" pitchFamily="82" charset="-122"/>
              </a:defRPr>
            </a:lvl1pPr>
            <a:lvl2pPr defTabSz="684530">
              <a:defRPr sz="1300">
                <a:solidFill>
                  <a:schemeClr val="tx1"/>
                </a:solidFill>
                <a:latin typeface="Nexa Light" panose="02000000000000000000" pitchFamily="2" charset="0"/>
                <a:ea typeface="华康少女文字W5(P)" panose="040F0500000000000000" pitchFamily="82" charset="-122"/>
              </a:defRPr>
            </a:lvl2pPr>
            <a:lvl3pPr defTabSz="684530">
              <a:defRPr sz="1300">
                <a:solidFill>
                  <a:schemeClr val="tx1"/>
                </a:solidFill>
                <a:latin typeface="Nexa Light" panose="02000000000000000000" pitchFamily="2" charset="0"/>
                <a:ea typeface="华康少女文字W5(P)" panose="040F0500000000000000" pitchFamily="82" charset="-122"/>
              </a:defRPr>
            </a:lvl3pPr>
            <a:lvl4pPr defTabSz="684530">
              <a:defRPr sz="1300">
                <a:solidFill>
                  <a:schemeClr val="tx1"/>
                </a:solidFill>
                <a:latin typeface="Nexa Light" panose="02000000000000000000" pitchFamily="2" charset="0"/>
                <a:ea typeface="华康少女文字W5(P)" panose="040F0500000000000000" pitchFamily="82" charset="-122"/>
              </a:defRPr>
            </a:lvl4pPr>
            <a:lvl5pPr defTabSz="684530">
              <a:defRPr sz="1300">
                <a:solidFill>
                  <a:schemeClr val="tx1"/>
                </a:solidFill>
                <a:latin typeface="Nexa Light" panose="02000000000000000000" pitchFamily="2" charset="0"/>
                <a:ea typeface="华康少女文字W5(P)" panose="040F0500000000000000" pitchFamily="82" charset="-122"/>
              </a:defRPr>
            </a:lvl5pPr>
            <a:lvl6pPr marL="18288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453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a:lnSpc>
                <a:spcPct val="90000"/>
              </a:lnSpc>
              <a:buFont typeface="Arial" panose="020B0604020202020204" pitchFamily="34" charset="0"/>
              <a:buNone/>
            </a:pPr>
            <a:r>
              <a:rPr lang="zh-CN" altLang="en-US" sz="2800" dirty="0">
                <a:solidFill>
                  <a:schemeClr val="bg1"/>
                </a:solidFill>
                <a:latin typeface="思源黑体 CN Normal" panose="020B0400000000000000" pitchFamily="34" charset="-122"/>
                <a:ea typeface="思源黑体 CN Normal" panose="020B0400000000000000" pitchFamily="34" charset="-122"/>
              </a:rPr>
              <a:t>03</a:t>
            </a:r>
          </a:p>
        </p:txBody>
      </p:sp>
      <p:sp>
        <p:nvSpPr>
          <p:cNvPr id="52" name="任意多边形 51"/>
          <p:cNvSpPr/>
          <p:nvPr/>
        </p:nvSpPr>
        <p:spPr>
          <a:xfrm flipV="1">
            <a:off x="4730750" y="3108325"/>
            <a:ext cx="1347788" cy="931863"/>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53" name="任意多边形 52"/>
          <p:cNvSpPr/>
          <p:nvPr/>
        </p:nvSpPr>
        <p:spPr>
          <a:xfrm flipV="1">
            <a:off x="4840288" y="2833688"/>
            <a:ext cx="1127125" cy="274637"/>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49166" name="文本框 2"/>
          <p:cNvSpPr txBox="1">
            <a:spLocks noChangeArrowheads="1"/>
          </p:cNvSpPr>
          <p:nvPr/>
        </p:nvSpPr>
        <p:spPr bwMode="auto">
          <a:xfrm>
            <a:off x="1174750" y="3140075"/>
            <a:ext cx="21875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为留住老顾客企业首先要明确界定顾客保持的目标和相关战略。</a:t>
            </a:r>
          </a:p>
        </p:txBody>
      </p:sp>
      <p:sp>
        <p:nvSpPr>
          <p:cNvPr id="49167" name="文本框 3"/>
          <p:cNvSpPr txBox="1">
            <a:spLocks noChangeArrowheads="1"/>
          </p:cNvSpPr>
          <p:nvPr/>
        </p:nvSpPr>
        <p:spPr bwMode="auto">
          <a:xfrm>
            <a:off x="942975" y="1228725"/>
            <a:ext cx="37115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根据20/80原则，对于优质顾客，要为他们提供能够更多的附加价值，提高他们的忠诚度。对于价值不大的顾客群，也要保持足够的关注。</a:t>
            </a:r>
          </a:p>
        </p:txBody>
      </p:sp>
      <p:sp>
        <p:nvSpPr>
          <p:cNvPr id="49168" name="文本框 4"/>
          <p:cNvSpPr txBox="1">
            <a:spLocks noChangeArrowheads="1"/>
          </p:cNvSpPr>
          <p:nvPr/>
        </p:nvSpPr>
        <p:spPr bwMode="auto">
          <a:xfrm>
            <a:off x="6173788" y="3165475"/>
            <a:ext cx="23510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800" b="1" dirty="0">
                <a:solidFill>
                  <a:schemeClr val="bg1"/>
                </a:solidFill>
                <a:latin typeface="思源黑体 CN Normal" panose="020B0400000000000000" pitchFamily="34" charset="-122"/>
                <a:ea typeface="思源黑体 CN Normal" panose="020B0400000000000000" pitchFamily="34" charset="-122"/>
              </a:rPr>
              <a:t>了解顾客的关键需求，弄清顾客所期望的绩效与实际所感知的绩效之间存在的差距</a:t>
            </a:r>
          </a:p>
        </p:txBody>
      </p:sp>
    </p:spTree>
  </p:cSld>
  <p:clrMapOvr>
    <a:masterClrMapping/>
  </p:clrMapOvr>
  <p:transition spd="slow" advTm="2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思源黑体 CN Normal" panose="020B0400000000000000" pitchFamily="34" charset="-122"/>
                <a:ea typeface="思源黑体 CN Normal" panose="020B0400000000000000" pitchFamily="34" charset="-122"/>
                <a:sym typeface="+mn-ea"/>
              </a:rPr>
              <a:t>四个步骤留住客户</a:t>
            </a:r>
            <a:endParaRPr lang="zh-CN" altLang="en-US" sz="1400" dirty="0">
              <a:solidFill>
                <a:schemeClr val="bg1">
                  <a:lumMod val="95000"/>
                </a:schemeClr>
              </a:solidFill>
              <a:latin typeface="华康少女文字W5(P)" panose="040F0500000000000000" pitchFamily="82" charset="-122"/>
            </a:endParaRPr>
          </a:p>
        </p:txBody>
      </p:sp>
      <p:grpSp>
        <p:nvGrpSpPr>
          <p:cNvPr id="4" name="组合 3"/>
          <p:cNvGrpSpPr/>
          <p:nvPr/>
        </p:nvGrpSpPr>
        <p:grpSpPr bwMode="auto">
          <a:xfrm>
            <a:off x="466725" y="1493838"/>
            <a:ext cx="1860550" cy="2217737"/>
            <a:chOff x="465977" y="1463280"/>
            <a:chExt cx="1862027" cy="2216942"/>
          </a:xfrm>
        </p:grpSpPr>
        <p:grpSp>
          <p:nvGrpSpPr>
            <p:cNvPr id="50199" name="组合 4"/>
            <p:cNvGrpSpPr/>
            <p:nvPr/>
          </p:nvGrpSpPr>
          <p:grpSpPr bwMode="auto">
            <a:xfrm>
              <a:off x="465977" y="1463280"/>
              <a:ext cx="1862027" cy="2216942"/>
              <a:chOff x="1827008" y="2120901"/>
              <a:chExt cx="2298700" cy="2736849"/>
            </a:xfrm>
          </p:grpSpPr>
          <p:sp>
            <p:nvSpPr>
              <p:cNvPr id="8" name="矩形 7"/>
              <p:cNvSpPr/>
              <p:nvPr/>
            </p:nvSpPr>
            <p:spPr>
              <a:xfrm>
                <a:off x="1827008" y="2120901"/>
                <a:ext cx="2298700" cy="44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sp>
            <p:nvSpPr>
              <p:cNvPr id="9" name="矩形 8"/>
              <p:cNvSpPr/>
              <p:nvPr/>
            </p:nvSpPr>
            <p:spPr>
              <a:xfrm>
                <a:off x="1827008" y="2565614"/>
                <a:ext cx="2298700" cy="22921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grpSp>
        <p:sp>
          <p:nvSpPr>
            <p:cNvPr id="6" name="文本框 5"/>
            <p:cNvSpPr txBox="1"/>
            <p:nvPr/>
          </p:nvSpPr>
          <p:spPr>
            <a:xfrm>
              <a:off x="771019" y="1483910"/>
              <a:ext cx="1251943" cy="320560"/>
            </a:xfrm>
            <a:prstGeom prst="rect">
              <a:avLst/>
            </a:prstGeom>
            <a:noFill/>
          </p:spPr>
          <p:txBody>
            <a:bodyPr>
              <a:spAutoFit/>
            </a:bodyPr>
            <a:lstStyle/>
            <a:p>
              <a:pPr algn="ctr" eaLnBrk="1" fontAlgn="auto" hangingPunct="1">
                <a:spcBef>
                  <a:spcPts val="0"/>
                </a:spcBef>
                <a:spcAft>
                  <a:spcPts val="0"/>
                </a:spcAft>
                <a:defRPr/>
              </a:pPr>
              <a:r>
                <a:rPr lang="zh-CN" altLang="en-US" sz="1500" dirty="0">
                  <a:solidFill>
                    <a:schemeClr val="bg1"/>
                  </a:solidFill>
                  <a:latin typeface="+mn-ea"/>
                  <a:ea typeface="+mn-ea"/>
                </a:rPr>
                <a:t>步骤一</a:t>
              </a:r>
            </a:p>
          </p:txBody>
        </p:sp>
        <p:sp>
          <p:nvSpPr>
            <p:cNvPr id="50201" name="文本框 6"/>
            <p:cNvSpPr txBox="1">
              <a:spLocks noChangeArrowheads="1"/>
            </p:cNvSpPr>
            <p:nvPr/>
          </p:nvSpPr>
          <p:spPr bwMode="auto">
            <a:xfrm>
              <a:off x="628031" y="2064726"/>
              <a:ext cx="1568107" cy="15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1600" b="1" dirty="0">
                  <a:solidFill>
                    <a:schemeClr val="bg1"/>
                  </a:solidFill>
                  <a:latin typeface="思源黑体 CN Normal" panose="020B0400000000000000" pitchFamily="34" charset="-122"/>
                  <a:ea typeface="思源黑体 CN Normal" panose="020B0400000000000000" pitchFamily="34" charset="-122"/>
                </a:rPr>
                <a:t>通过改进服务流程，进行员工培训等，进一步改进和提高企业绩效</a:t>
              </a:r>
            </a:p>
          </p:txBody>
        </p:sp>
      </p:grpSp>
      <p:grpSp>
        <p:nvGrpSpPr>
          <p:cNvPr id="10" name="组合 9"/>
          <p:cNvGrpSpPr/>
          <p:nvPr/>
        </p:nvGrpSpPr>
        <p:grpSpPr bwMode="auto">
          <a:xfrm>
            <a:off x="2582863" y="1493838"/>
            <a:ext cx="1862137" cy="2217737"/>
            <a:chOff x="2582650" y="1463280"/>
            <a:chExt cx="1862027" cy="2216942"/>
          </a:xfrm>
        </p:grpSpPr>
        <p:grpSp>
          <p:nvGrpSpPr>
            <p:cNvPr id="50194" name="组合 10"/>
            <p:cNvGrpSpPr/>
            <p:nvPr/>
          </p:nvGrpSpPr>
          <p:grpSpPr bwMode="auto">
            <a:xfrm>
              <a:off x="2582650" y="1463280"/>
              <a:ext cx="1862027" cy="2216942"/>
              <a:chOff x="1827008" y="2120901"/>
              <a:chExt cx="2298700" cy="2736849"/>
            </a:xfrm>
          </p:grpSpPr>
          <p:sp>
            <p:nvSpPr>
              <p:cNvPr id="14" name="矩形 13"/>
              <p:cNvSpPr/>
              <p:nvPr/>
            </p:nvSpPr>
            <p:spPr>
              <a:xfrm>
                <a:off x="1827008" y="2120901"/>
                <a:ext cx="2298700" cy="44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sp>
            <p:nvSpPr>
              <p:cNvPr id="15" name="矩形 14"/>
              <p:cNvSpPr/>
              <p:nvPr/>
            </p:nvSpPr>
            <p:spPr>
              <a:xfrm>
                <a:off x="1827008" y="2565614"/>
                <a:ext cx="2298700" cy="22921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grpSp>
        <p:sp>
          <p:nvSpPr>
            <p:cNvPr id="12" name="文本框 11"/>
            <p:cNvSpPr txBox="1"/>
            <p:nvPr/>
          </p:nvSpPr>
          <p:spPr>
            <a:xfrm>
              <a:off x="2887432" y="1483910"/>
              <a:ext cx="1252463" cy="320560"/>
            </a:xfrm>
            <a:prstGeom prst="rect">
              <a:avLst/>
            </a:prstGeom>
            <a:noFill/>
          </p:spPr>
          <p:txBody>
            <a:bodyPr>
              <a:spAutoFit/>
            </a:bodyPr>
            <a:lstStyle/>
            <a:p>
              <a:pPr algn="ctr" eaLnBrk="1" hangingPunct="1"/>
              <a:r>
                <a:rPr lang="zh-CN" altLang="en-US" sz="1500">
                  <a:solidFill>
                    <a:schemeClr val="bg1"/>
                  </a:solidFill>
                  <a:latin typeface="华康少女文字W5(P)" panose="040F0500000000000000" pitchFamily="82" charset="-122"/>
                </a:rPr>
                <a:t>步骤二</a:t>
              </a:r>
            </a:p>
          </p:txBody>
        </p:sp>
        <p:sp>
          <p:nvSpPr>
            <p:cNvPr id="50196" name="文本框 12"/>
            <p:cNvSpPr txBox="1">
              <a:spLocks noChangeArrowheads="1"/>
            </p:cNvSpPr>
            <p:nvPr/>
          </p:nvSpPr>
          <p:spPr bwMode="auto">
            <a:xfrm>
              <a:off x="2728691" y="2064726"/>
              <a:ext cx="1569944" cy="96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1600" b="1" dirty="0">
                  <a:solidFill>
                    <a:schemeClr val="bg1"/>
                  </a:solidFill>
                  <a:latin typeface="思源黑体 CN Normal" panose="020B0400000000000000" pitchFamily="34" charset="-122"/>
                  <a:ea typeface="思源黑体 CN Normal" panose="020B0400000000000000" pitchFamily="34" charset="-122"/>
                </a:rPr>
                <a:t>关注顾客的需求变化。,发现新需求</a:t>
              </a:r>
            </a:p>
          </p:txBody>
        </p:sp>
      </p:grpSp>
      <p:grpSp>
        <p:nvGrpSpPr>
          <p:cNvPr id="16" name="组合 15"/>
          <p:cNvGrpSpPr/>
          <p:nvPr/>
        </p:nvGrpSpPr>
        <p:grpSpPr bwMode="auto">
          <a:xfrm>
            <a:off x="4699000" y="1493838"/>
            <a:ext cx="1862138" cy="2217737"/>
            <a:chOff x="4699324" y="1463280"/>
            <a:chExt cx="1862027" cy="2216942"/>
          </a:xfrm>
        </p:grpSpPr>
        <p:grpSp>
          <p:nvGrpSpPr>
            <p:cNvPr id="50189" name="组合 16"/>
            <p:cNvGrpSpPr/>
            <p:nvPr/>
          </p:nvGrpSpPr>
          <p:grpSpPr bwMode="auto">
            <a:xfrm>
              <a:off x="4699324" y="1463280"/>
              <a:ext cx="1862027" cy="2216942"/>
              <a:chOff x="1827008" y="2120901"/>
              <a:chExt cx="2298700" cy="2736849"/>
            </a:xfrm>
          </p:grpSpPr>
          <p:sp>
            <p:nvSpPr>
              <p:cNvPr id="20" name="矩形 19"/>
              <p:cNvSpPr/>
              <p:nvPr/>
            </p:nvSpPr>
            <p:spPr>
              <a:xfrm>
                <a:off x="1827008" y="2120901"/>
                <a:ext cx="2298700" cy="44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sp>
            <p:nvSpPr>
              <p:cNvPr id="21" name="矩形 20"/>
              <p:cNvSpPr/>
              <p:nvPr/>
            </p:nvSpPr>
            <p:spPr>
              <a:xfrm>
                <a:off x="1827008" y="2565614"/>
                <a:ext cx="2298700" cy="22921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grpSp>
        <p:sp>
          <p:nvSpPr>
            <p:cNvPr id="18" name="文本框 17"/>
            <p:cNvSpPr txBox="1"/>
            <p:nvPr/>
          </p:nvSpPr>
          <p:spPr>
            <a:xfrm>
              <a:off x="5004106" y="1483910"/>
              <a:ext cx="1252463" cy="320560"/>
            </a:xfrm>
            <a:prstGeom prst="rect">
              <a:avLst/>
            </a:prstGeom>
            <a:noFill/>
          </p:spPr>
          <p:txBody>
            <a:bodyPr>
              <a:spAutoFit/>
            </a:bodyPr>
            <a:lstStyle/>
            <a:p>
              <a:pPr algn="ctr" eaLnBrk="1" hangingPunct="1"/>
              <a:r>
                <a:rPr lang="zh-CN" altLang="en-US" sz="1500">
                  <a:solidFill>
                    <a:schemeClr val="bg1"/>
                  </a:solidFill>
                  <a:latin typeface="华康少女文字W5(P)" panose="040F0500000000000000" pitchFamily="82" charset="-122"/>
                </a:rPr>
                <a:t>步骤三</a:t>
              </a:r>
            </a:p>
          </p:txBody>
        </p:sp>
        <p:sp>
          <p:nvSpPr>
            <p:cNvPr id="50191" name="文本框 18"/>
            <p:cNvSpPr txBox="1">
              <a:spLocks noChangeArrowheads="1"/>
            </p:cNvSpPr>
            <p:nvPr/>
          </p:nvSpPr>
          <p:spPr bwMode="auto">
            <a:xfrm>
              <a:off x="4845365" y="2064726"/>
              <a:ext cx="1569944" cy="67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1600" b="1" dirty="0">
                  <a:solidFill>
                    <a:schemeClr val="bg1"/>
                  </a:solidFill>
                  <a:latin typeface="思源黑体 CN Normal" panose="020B0400000000000000" pitchFamily="34" charset="-122"/>
                  <a:ea typeface="思源黑体 CN Normal" panose="020B0400000000000000" pitchFamily="34" charset="-122"/>
                </a:rPr>
                <a:t>增加顾客的退出成本</a:t>
              </a:r>
            </a:p>
          </p:txBody>
        </p:sp>
      </p:grpSp>
      <p:grpSp>
        <p:nvGrpSpPr>
          <p:cNvPr id="22" name="组合 21"/>
          <p:cNvGrpSpPr/>
          <p:nvPr/>
        </p:nvGrpSpPr>
        <p:grpSpPr bwMode="auto">
          <a:xfrm>
            <a:off x="6816725" y="1493838"/>
            <a:ext cx="1860550" cy="2217737"/>
            <a:chOff x="6815997" y="1463280"/>
            <a:chExt cx="1862027" cy="2216942"/>
          </a:xfrm>
        </p:grpSpPr>
        <p:grpSp>
          <p:nvGrpSpPr>
            <p:cNvPr id="50184" name="组合 22"/>
            <p:cNvGrpSpPr/>
            <p:nvPr/>
          </p:nvGrpSpPr>
          <p:grpSpPr bwMode="auto">
            <a:xfrm>
              <a:off x="6815997" y="1463280"/>
              <a:ext cx="1862027" cy="2216942"/>
              <a:chOff x="1827008" y="2120901"/>
              <a:chExt cx="2298700" cy="2736849"/>
            </a:xfrm>
          </p:grpSpPr>
          <p:sp>
            <p:nvSpPr>
              <p:cNvPr id="28" name="矩形 27"/>
              <p:cNvSpPr/>
              <p:nvPr/>
            </p:nvSpPr>
            <p:spPr>
              <a:xfrm>
                <a:off x="1827008" y="2120901"/>
                <a:ext cx="2298700" cy="4447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sp>
            <p:nvSpPr>
              <p:cNvPr id="29" name="矩形 28"/>
              <p:cNvSpPr/>
              <p:nvPr/>
            </p:nvSpPr>
            <p:spPr>
              <a:xfrm>
                <a:off x="1827008" y="2565614"/>
                <a:ext cx="2298700" cy="22921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schemeClr val="bg1"/>
                  </a:solidFill>
                  <a:latin typeface="+mn-ea"/>
                </a:endParaRPr>
              </a:p>
            </p:txBody>
          </p:sp>
        </p:grpSp>
        <p:sp>
          <p:nvSpPr>
            <p:cNvPr id="24" name="文本框 23"/>
            <p:cNvSpPr txBox="1"/>
            <p:nvPr/>
          </p:nvSpPr>
          <p:spPr>
            <a:xfrm>
              <a:off x="7121039" y="1483910"/>
              <a:ext cx="1251943" cy="320560"/>
            </a:xfrm>
            <a:prstGeom prst="rect">
              <a:avLst/>
            </a:prstGeom>
            <a:noFill/>
          </p:spPr>
          <p:txBody>
            <a:bodyPr>
              <a:spAutoFit/>
            </a:bodyPr>
            <a:lstStyle/>
            <a:p>
              <a:pPr algn="ctr" eaLnBrk="1" hangingPunct="1"/>
              <a:r>
                <a:rPr lang="zh-CN" altLang="en-US" sz="1500">
                  <a:solidFill>
                    <a:schemeClr val="bg1"/>
                  </a:solidFill>
                  <a:latin typeface="华康少女文字W5(P)" panose="040F0500000000000000" pitchFamily="82" charset="-122"/>
                </a:rPr>
                <a:t>步骤四</a:t>
              </a:r>
            </a:p>
          </p:txBody>
        </p:sp>
        <p:sp>
          <p:nvSpPr>
            <p:cNvPr id="50186" name="文本框 26"/>
            <p:cNvSpPr txBox="1">
              <a:spLocks noChangeArrowheads="1"/>
            </p:cNvSpPr>
            <p:nvPr/>
          </p:nvSpPr>
          <p:spPr bwMode="auto">
            <a:xfrm>
              <a:off x="6962163" y="2064726"/>
              <a:ext cx="1569695" cy="15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1600" b="1" dirty="0">
                  <a:solidFill>
                    <a:schemeClr val="bg1"/>
                  </a:solidFill>
                  <a:latin typeface="思源黑体 CN Normal" panose="020B0400000000000000" pitchFamily="34" charset="-122"/>
                  <a:ea typeface="思源黑体 CN Normal" panose="020B0400000000000000" pitchFamily="34" charset="-122"/>
                </a:rPr>
                <a:t>考核顾客留住计划的实施情况，并根据实施结果随之调整。</a:t>
              </a: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思源黑体 CN Normal" panose="020B0400000000000000" pitchFamily="34" charset="-122"/>
                <a:ea typeface="思源黑体 CN Normal" panose="020B0400000000000000" pitchFamily="34" charset="-122"/>
                <a:sym typeface="+mn-ea"/>
              </a:rPr>
              <a:t>我们的工作失误</a:t>
            </a:r>
            <a:endParaRPr lang="zh-CN" altLang="en-US" sz="1400" dirty="0">
              <a:solidFill>
                <a:schemeClr val="bg1">
                  <a:lumMod val="95000"/>
                </a:schemeClr>
              </a:solidFill>
              <a:latin typeface="华康少女文字W5(P)" panose="040F0500000000000000" pitchFamily="82" charset="-122"/>
            </a:endParaRPr>
          </a:p>
        </p:txBody>
      </p:sp>
      <p:grpSp>
        <p:nvGrpSpPr>
          <p:cNvPr id="51204" name="组合 42"/>
          <p:cNvGrpSpPr/>
          <p:nvPr/>
        </p:nvGrpSpPr>
        <p:grpSpPr bwMode="auto">
          <a:xfrm>
            <a:off x="1330325" y="1201738"/>
            <a:ext cx="5842000" cy="3486150"/>
            <a:chOff x="1981" y="2347"/>
            <a:chExt cx="4702" cy="4740"/>
          </a:xfrm>
        </p:grpSpPr>
        <p:sp>
          <p:nvSpPr>
            <p:cNvPr id="21" name="任意多边形 20"/>
            <p:cNvSpPr/>
            <p:nvPr/>
          </p:nvSpPr>
          <p:spPr bwMode="auto">
            <a:xfrm>
              <a:off x="2912" y="2416"/>
              <a:ext cx="1440" cy="1653"/>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04240" tIns="234759" rIns="204241" bIns="23475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24" name="任意多边形 19"/>
            <p:cNvSpPr/>
            <p:nvPr/>
          </p:nvSpPr>
          <p:spPr bwMode="auto">
            <a:xfrm>
              <a:off x="3688" y="3819"/>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95680" tIns="326199" rIns="295681" bIns="32619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29" name="任意多边形 21"/>
            <p:cNvSpPr/>
            <p:nvPr/>
          </p:nvSpPr>
          <p:spPr bwMode="auto">
            <a:xfrm>
              <a:off x="5243" y="3819"/>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04240" tIns="234759" rIns="204241" bIns="23475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3" name="任意多边形 19"/>
            <p:cNvSpPr/>
            <p:nvPr/>
          </p:nvSpPr>
          <p:spPr bwMode="auto">
            <a:xfrm>
              <a:off x="4467" y="2347"/>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95680" tIns="326199" rIns="295681" bIns="32619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27" name="任意多边形 19"/>
            <p:cNvSpPr/>
            <p:nvPr/>
          </p:nvSpPr>
          <p:spPr bwMode="auto">
            <a:xfrm>
              <a:off x="1981" y="3819"/>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95680" tIns="326199" rIns="295681" bIns="32619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32" name="任意多边形 19"/>
            <p:cNvSpPr/>
            <p:nvPr/>
          </p:nvSpPr>
          <p:spPr bwMode="auto">
            <a:xfrm>
              <a:off x="2663" y="5386"/>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95680" tIns="326199" rIns="295681" bIns="32619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sp>
          <p:nvSpPr>
            <p:cNvPr id="35" name="任意多边形 19"/>
            <p:cNvSpPr/>
            <p:nvPr/>
          </p:nvSpPr>
          <p:spPr bwMode="auto">
            <a:xfrm>
              <a:off x="4352" y="5431"/>
              <a:ext cx="1440" cy="1656"/>
            </a:xfrm>
            <a:custGeom>
              <a:avLst/>
              <a:gdLst>
                <a:gd name="T0" fmla="*/ 753236 w 1506471"/>
                <a:gd name="T1" fmla="*/ 0 h 1310630"/>
                <a:gd name="T2" fmla="*/ 1506470 w 1506471"/>
                <a:gd name="T3" fmla="*/ 285063 h 1310630"/>
                <a:gd name="T4" fmla="*/ 1506470 w 1506471"/>
                <a:gd name="T5" fmla="*/ 1025568 h 1310630"/>
                <a:gd name="T6" fmla="*/ 753236 w 1506471"/>
                <a:gd name="T7" fmla="*/ 1310630 h 1310630"/>
                <a:gd name="T8" fmla="*/ 1 w 1506471"/>
                <a:gd name="T9" fmla="*/ 1025568 h 1310630"/>
                <a:gd name="T10" fmla="*/ 1 w 1506471"/>
                <a:gd name="T11" fmla="*/ 285063 h 1310630"/>
                <a:gd name="T12" fmla="*/ 753236 w 1506471"/>
                <a:gd name="T13" fmla="*/ 0 h 1310630"/>
              </a:gdLst>
              <a:ahLst/>
              <a:cxnLst>
                <a:cxn ang="0">
                  <a:pos x="T0" y="T1"/>
                </a:cxn>
                <a:cxn ang="0">
                  <a:pos x="T2" y="T3"/>
                </a:cxn>
                <a:cxn ang="0">
                  <a:pos x="T4" y="T5"/>
                </a:cxn>
                <a:cxn ang="0">
                  <a:pos x="T6" y="T7"/>
                </a:cxn>
                <a:cxn ang="0">
                  <a:pos x="T8" y="T9"/>
                </a:cxn>
                <a:cxn ang="0">
                  <a:pos x="T10" y="T11"/>
                </a:cxn>
                <a:cxn ang="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19050" cap="flat" cmpd="sng">
              <a:solidFill>
                <a:schemeClr val="bg1"/>
              </a:solidFill>
              <a:bevel/>
            </a:ln>
          </p:spPr>
          <p:txBody>
            <a:bodyPr lIns="295680" tIns="326199" rIns="295681" bIns="326198" anchor="ctr"/>
            <a:lstStyle/>
            <a:p>
              <a:pPr eaLnBrk="1" fontAlgn="auto" hangingPunct="1">
                <a:spcBef>
                  <a:spcPts val="0"/>
                </a:spcBef>
                <a:spcAft>
                  <a:spcPts val="0"/>
                </a:spcAft>
                <a:defRPr/>
              </a:pPr>
              <a:endParaRPr lang="zh-CN" altLang="en-US" sz="1350">
                <a:solidFill>
                  <a:schemeClr val="bg1"/>
                </a:solidFill>
                <a:latin typeface="+mn-lt"/>
                <a:ea typeface="+mn-ea"/>
              </a:endParaRPr>
            </a:p>
          </p:txBody>
        </p:sp>
      </p:grpSp>
      <p:sp>
        <p:nvSpPr>
          <p:cNvPr id="51205" name="文本框 43"/>
          <p:cNvSpPr txBox="1">
            <a:spLocks noChangeArrowheads="1"/>
          </p:cNvSpPr>
          <p:nvPr/>
        </p:nvSpPr>
        <p:spPr bwMode="auto">
          <a:xfrm>
            <a:off x="2882900" y="167005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张冠李戴</a:t>
            </a:r>
          </a:p>
        </p:txBody>
      </p:sp>
      <p:sp>
        <p:nvSpPr>
          <p:cNvPr id="51206" name="文本框 44"/>
          <p:cNvSpPr txBox="1">
            <a:spLocks noChangeArrowheads="1"/>
          </p:cNvSpPr>
          <p:nvPr/>
        </p:nvSpPr>
        <p:spPr bwMode="auto">
          <a:xfrm>
            <a:off x="4818063" y="169227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搞作价格</a:t>
            </a:r>
          </a:p>
        </p:txBody>
      </p:sp>
      <p:sp>
        <p:nvSpPr>
          <p:cNvPr id="51207" name="文本框 45"/>
          <p:cNvSpPr txBox="1">
            <a:spLocks noChangeArrowheads="1"/>
          </p:cNvSpPr>
          <p:nvPr/>
        </p:nvSpPr>
        <p:spPr bwMode="auto">
          <a:xfrm>
            <a:off x="1727200" y="27257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答应没做到</a:t>
            </a:r>
          </a:p>
        </p:txBody>
      </p:sp>
      <p:sp>
        <p:nvSpPr>
          <p:cNvPr id="51208" name="文本框 46"/>
          <p:cNvSpPr txBox="1">
            <a:spLocks noChangeArrowheads="1"/>
          </p:cNvSpPr>
          <p:nvPr/>
        </p:nvSpPr>
        <p:spPr bwMode="auto">
          <a:xfrm>
            <a:off x="3822700" y="27257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未及时通知</a:t>
            </a:r>
          </a:p>
        </p:txBody>
      </p:sp>
      <p:sp>
        <p:nvSpPr>
          <p:cNvPr id="51209" name="文本框 47"/>
          <p:cNvSpPr txBox="1">
            <a:spLocks noChangeArrowheads="1"/>
          </p:cNvSpPr>
          <p:nvPr/>
        </p:nvSpPr>
        <p:spPr bwMode="auto">
          <a:xfrm>
            <a:off x="5780088" y="27257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答复不一致</a:t>
            </a:r>
          </a:p>
        </p:txBody>
      </p:sp>
      <p:sp>
        <p:nvSpPr>
          <p:cNvPr id="51210" name="文本框 48"/>
          <p:cNvSpPr txBox="1">
            <a:spLocks noChangeArrowheads="1"/>
          </p:cNvSpPr>
          <p:nvPr/>
        </p:nvSpPr>
        <p:spPr bwMode="auto">
          <a:xfrm>
            <a:off x="2574925" y="39116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业务不熟</a:t>
            </a:r>
          </a:p>
        </p:txBody>
      </p:sp>
      <p:sp>
        <p:nvSpPr>
          <p:cNvPr id="51211" name="文本框 49"/>
          <p:cNvSpPr txBox="1">
            <a:spLocks noChangeArrowheads="1"/>
          </p:cNvSpPr>
          <p:nvPr/>
        </p:nvSpPr>
        <p:spPr bwMode="auto">
          <a:xfrm>
            <a:off x="4675188" y="3911600"/>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dirty="0">
                <a:solidFill>
                  <a:schemeClr val="bg1"/>
                </a:solidFill>
                <a:latin typeface="思源黑体 CN Normal" panose="020B0400000000000000" pitchFamily="34" charset="-122"/>
                <a:ea typeface="思源黑体 CN Normal" panose="020B0400000000000000" pitchFamily="34" charset="-122"/>
              </a:rPr>
              <a:t>工作不认真</a:t>
            </a:r>
          </a:p>
        </p:txBody>
      </p:sp>
    </p:spTree>
  </p:cSld>
  <p:clrMapOvr>
    <a:masterClrMapping/>
  </p:clrMapOvr>
  <p:transition spd="slow" advTm="2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bwMode="auto">
          <a:xfrm>
            <a:off x="779463" y="1027113"/>
            <a:ext cx="4002087" cy="3309937"/>
            <a:chOff x="555625" y="293801"/>
            <a:chExt cx="7936025" cy="6564199"/>
          </a:xfrm>
        </p:grpSpPr>
        <p:sp>
          <p:nvSpPr>
            <p:cNvPr id="61" name="Freeform 36"/>
            <p:cNvSpPr/>
            <p:nvPr/>
          </p:nvSpPr>
          <p:spPr bwMode="auto">
            <a:xfrm>
              <a:off x="6807488" y="2041105"/>
              <a:ext cx="931798" cy="878376"/>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2" name="Freeform 7"/>
            <p:cNvSpPr/>
            <p:nvPr/>
          </p:nvSpPr>
          <p:spPr bwMode="auto">
            <a:xfrm>
              <a:off x="5488489" y="6505391"/>
              <a:ext cx="421828" cy="352609"/>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3" name="Freeform 8"/>
            <p:cNvSpPr/>
            <p:nvPr/>
          </p:nvSpPr>
          <p:spPr bwMode="auto">
            <a:xfrm>
              <a:off x="5507377" y="6536874"/>
              <a:ext cx="387201" cy="321126"/>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4" name="Freeform 10"/>
            <p:cNvSpPr/>
            <p:nvPr/>
          </p:nvSpPr>
          <p:spPr bwMode="auto">
            <a:xfrm>
              <a:off x="5661628" y="5510529"/>
              <a:ext cx="1243446" cy="957082"/>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5" name="Freeform 11"/>
            <p:cNvSpPr/>
            <p:nvPr/>
          </p:nvSpPr>
          <p:spPr bwMode="auto">
            <a:xfrm>
              <a:off x="3672113" y="4855683"/>
              <a:ext cx="1400845" cy="147970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6" name="Freeform 12"/>
            <p:cNvSpPr/>
            <p:nvPr/>
          </p:nvSpPr>
          <p:spPr bwMode="auto">
            <a:xfrm>
              <a:off x="4852600" y="5384597"/>
              <a:ext cx="1186785" cy="884673"/>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7" name="Freeform 13"/>
            <p:cNvSpPr/>
            <p:nvPr/>
          </p:nvSpPr>
          <p:spPr bwMode="auto">
            <a:xfrm>
              <a:off x="7380418" y="5387746"/>
              <a:ext cx="283317" cy="654846"/>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8" name="Freeform 14"/>
            <p:cNvSpPr/>
            <p:nvPr/>
          </p:nvSpPr>
          <p:spPr bwMode="auto">
            <a:xfrm>
              <a:off x="7408749" y="5406636"/>
              <a:ext cx="245541" cy="617066"/>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69" name="Freeform 15"/>
            <p:cNvSpPr/>
            <p:nvPr/>
          </p:nvSpPr>
          <p:spPr bwMode="auto">
            <a:xfrm>
              <a:off x="6709900" y="4912352"/>
              <a:ext cx="654777" cy="853190"/>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0" name="Freeform 16"/>
            <p:cNvSpPr/>
            <p:nvPr/>
          </p:nvSpPr>
          <p:spPr bwMode="auto">
            <a:xfrm>
              <a:off x="4688905" y="4830497"/>
              <a:ext cx="963278" cy="843744"/>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1" name="Freeform 17"/>
            <p:cNvSpPr/>
            <p:nvPr/>
          </p:nvSpPr>
          <p:spPr bwMode="auto">
            <a:xfrm>
              <a:off x="5507377" y="4654192"/>
              <a:ext cx="856247" cy="1013752"/>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2" name="Freeform 18"/>
            <p:cNvSpPr/>
            <p:nvPr/>
          </p:nvSpPr>
          <p:spPr bwMode="auto">
            <a:xfrm>
              <a:off x="6288073" y="4597522"/>
              <a:ext cx="739773" cy="1057828"/>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3" name="Freeform 19"/>
            <p:cNvSpPr/>
            <p:nvPr/>
          </p:nvSpPr>
          <p:spPr bwMode="auto">
            <a:xfrm>
              <a:off x="3747664" y="3926936"/>
              <a:ext cx="1542504" cy="1517479"/>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4" name="Freeform 20"/>
            <p:cNvSpPr/>
            <p:nvPr/>
          </p:nvSpPr>
          <p:spPr bwMode="auto">
            <a:xfrm>
              <a:off x="873569" y="3268941"/>
              <a:ext cx="3094453" cy="18952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5" name="Freeform 21"/>
            <p:cNvSpPr/>
            <p:nvPr/>
          </p:nvSpPr>
          <p:spPr bwMode="auto">
            <a:xfrm>
              <a:off x="6961738" y="4487333"/>
              <a:ext cx="579226" cy="569841"/>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6" name="Freeform 22"/>
            <p:cNvSpPr/>
            <p:nvPr/>
          </p:nvSpPr>
          <p:spPr bwMode="auto">
            <a:xfrm>
              <a:off x="4975371" y="4273249"/>
              <a:ext cx="733475" cy="761888"/>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7" name="Freeform 23"/>
            <p:cNvSpPr/>
            <p:nvPr/>
          </p:nvSpPr>
          <p:spPr bwMode="auto">
            <a:xfrm>
              <a:off x="5438122" y="4106388"/>
              <a:ext cx="1196228" cy="739851"/>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8" name="Freeform 24"/>
            <p:cNvSpPr/>
            <p:nvPr/>
          </p:nvSpPr>
          <p:spPr bwMode="auto">
            <a:xfrm>
              <a:off x="6423436" y="3760075"/>
              <a:ext cx="739771" cy="909859"/>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79" name="Freeform 25"/>
            <p:cNvSpPr/>
            <p:nvPr/>
          </p:nvSpPr>
          <p:spPr bwMode="auto">
            <a:xfrm>
              <a:off x="6618610" y="3634144"/>
              <a:ext cx="865690" cy="856337"/>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0" name="Freeform 26"/>
            <p:cNvSpPr/>
            <p:nvPr/>
          </p:nvSpPr>
          <p:spPr bwMode="auto">
            <a:xfrm>
              <a:off x="5727735" y="3489322"/>
              <a:ext cx="887727" cy="859486"/>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1" name="Freeform 27"/>
            <p:cNvSpPr/>
            <p:nvPr/>
          </p:nvSpPr>
          <p:spPr bwMode="auto">
            <a:xfrm>
              <a:off x="5025739" y="2935221"/>
              <a:ext cx="777547" cy="140729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2" name="Freeform 28"/>
            <p:cNvSpPr/>
            <p:nvPr/>
          </p:nvSpPr>
          <p:spPr bwMode="auto">
            <a:xfrm>
              <a:off x="2623839" y="2910035"/>
              <a:ext cx="1961185" cy="1429327"/>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3" name="Freeform 29"/>
            <p:cNvSpPr/>
            <p:nvPr/>
          </p:nvSpPr>
          <p:spPr bwMode="auto">
            <a:xfrm>
              <a:off x="5677367" y="2717990"/>
              <a:ext cx="538303" cy="1086162"/>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4" name="Freeform 30"/>
            <p:cNvSpPr/>
            <p:nvPr/>
          </p:nvSpPr>
          <p:spPr bwMode="auto">
            <a:xfrm>
              <a:off x="6385661" y="3102082"/>
              <a:ext cx="1016793" cy="680032"/>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5" name="Freeform 31"/>
            <p:cNvSpPr/>
            <p:nvPr/>
          </p:nvSpPr>
          <p:spPr bwMode="auto">
            <a:xfrm>
              <a:off x="4805381" y="3001337"/>
              <a:ext cx="440715" cy="683180"/>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6" name="Freeform 32"/>
            <p:cNvSpPr/>
            <p:nvPr/>
          </p:nvSpPr>
          <p:spPr bwMode="auto">
            <a:xfrm>
              <a:off x="6108640" y="2296118"/>
              <a:ext cx="849951" cy="121839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7" name="Freeform 33"/>
            <p:cNvSpPr/>
            <p:nvPr/>
          </p:nvSpPr>
          <p:spPr bwMode="auto">
            <a:xfrm>
              <a:off x="555625" y="1033650"/>
              <a:ext cx="3144819" cy="2408448"/>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8" name="Freeform 34"/>
            <p:cNvSpPr/>
            <p:nvPr/>
          </p:nvSpPr>
          <p:spPr bwMode="auto">
            <a:xfrm>
              <a:off x="3883026" y="363064"/>
              <a:ext cx="3462764" cy="2965696"/>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89" name="Freeform 35"/>
            <p:cNvSpPr/>
            <p:nvPr/>
          </p:nvSpPr>
          <p:spPr bwMode="auto">
            <a:xfrm>
              <a:off x="6347885" y="2601502"/>
              <a:ext cx="368311" cy="418725"/>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90" name="Freeform 37"/>
            <p:cNvSpPr/>
            <p:nvPr/>
          </p:nvSpPr>
          <p:spPr bwMode="auto">
            <a:xfrm>
              <a:off x="7002662" y="1553120"/>
              <a:ext cx="1331589" cy="843744"/>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91" name="Freeform 38"/>
            <p:cNvSpPr/>
            <p:nvPr/>
          </p:nvSpPr>
          <p:spPr bwMode="auto">
            <a:xfrm>
              <a:off x="6722492" y="293801"/>
              <a:ext cx="1769158" cy="1580445"/>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92" name="Freeform 39"/>
            <p:cNvSpPr/>
            <p:nvPr/>
          </p:nvSpPr>
          <p:spPr bwMode="auto">
            <a:xfrm>
              <a:off x="3181030" y="2302415"/>
              <a:ext cx="2238204" cy="1904719"/>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grpSp>
      <p:grpSp>
        <p:nvGrpSpPr>
          <p:cNvPr id="93" name="组合 92"/>
          <p:cNvGrpSpPr/>
          <p:nvPr/>
        </p:nvGrpSpPr>
        <p:grpSpPr bwMode="auto">
          <a:xfrm>
            <a:off x="5783263" y="2592388"/>
            <a:ext cx="760412" cy="428625"/>
            <a:chOff x="4167266" y="1813810"/>
            <a:chExt cx="1014301" cy="569877"/>
          </a:xfrm>
        </p:grpSpPr>
        <p:sp>
          <p:nvSpPr>
            <p:cNvPr id="94" name="文本框 93"/>
            <p:cNvSpPr txBox="1"/>
            <p:nvPr/>
          </p:nvSpPr>
          <p:spPr>
            <a:xfrm>
              <a:off x="4167266" y="1813810"/>
              <a:ext cx="760196" cy="533995"/>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mn-ea"/>
                  <a:ea typeface="+mn-ea"/>
                </a:rPr>
                <a:t>80</a:t>
              </a:r>
              <a:endParaRPr lang="zh-CN" altLang="en-US" sz="1400" dirty="0">
                <a:solidFill>
                  <a:schemeClr val="bg1"/>
                </a:solidFill>
                <a:latin typeface="+mn-ea"/>
                <a:ea typeface="+mn-ea"/>
              </a:endParaRPr>
            </a:p>
          </p:txBody>
        </p:sp>
        <p:sp>
          <p:nvSpPr>
            <p:cNvPr id="95" name="矩形 94"/>
            <p:cNvSpPr/>
            <p:nvPr/>
          </p:nvSpPr>
          <p:spPr>
            <a:xfrm>
              <a:off x="4724178" y="1932007"/>
              <a:ext cx="457389" cy="451680"/>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ea"/>
                  <a:ea typeface="+mn-ea"/>
                </a:rPr>
                <a:t>%</a:t>
              </a:r>
              <a:endParaRPr lang="zh-CN" altLang="en-US" sz="1600" dirty="0">
                <a:solidFill>
                  <a:schemeClr val="bg1"/>
                </a:solidFill>
                <a:latin typeface="+mn-ea"/>
                <a:ea typeface="+mn-ea"/>
              </a:endParaRPr>
            </a:p>
          </p:txBody>
        </p:sp>
      </p:grpSp>
      <p:grpSp>
        <p:nvGrpSpPr>
          <p:cNvPr id="96" name="组合 95"/>
          <p:cNvGrpSpPr/>
          <p:nvPr/>
        </p:nvGrpSpPr>
        <p:grpSpPr bwMode="auto">
          <a:xfrm>
            <a:off x="5783263" y="3529013"/>
            <a:ext cx="760412" cy="419100"/>
            <a:chOff x="4167266" y="1813810"/>
            <a:chExt cx="1014301" cy="558586"/>
          </a:xfrm>
        </p:grpSpPr>
        <p:sp>
          <p:nvSpPr>
            <p:cNvPr id="97" name="文本框 96"/>
            <p:cNvSpPr txBox="1"/>
            <p:nvPr/>
          </p:nvSpPr>
          <p:spPr>
            <a:xfrm>
              <a:off x="4167266" y="1813810"/>
              <a:ext cx="760196" cy="533196"/>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mn-ea"/>
                  <a:ea typeface="+mn-ea"/>
                </a:rPr>
                <a:t>65</a:t>
              </a:r>
              <a:endParaRPr lang="zh-CN" altLang="en-US" sz="1400" dirty="0">
                <a:solidFill>
                  <a:schemeClr val="bg1"/>
                </a:solidFill>
                <a:latin typeface="+mn-ea"/>
                <a:ea typeface="+mn-ea"/>
              </a:endParaRPr>
            </a:p>
          </p:txBody>
        </p:sp>
        <p:sp>
          <p:nvSpPr>
            <p:cNvPr id="98" name="矩形 97"/>
            <p:cNvSpPr/>
            <p:nvPr/>
          </p:nvSpPr>
          <p:spPr>
            <a:xfrm>
              <a:off x="4724178" y="1921718"/>
              <a:ext cx="457389" cy="450678"/>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mn-ea"/>
                  <a:ea typeface="+mn-ea"/>
                </a:rPr>
                <a:t>%</a:t>
              </a:r>
              <a:endParaRPr lang="zh-CN" altLang="en-US" sz="1600" dirty="0">
                <a:solidFill>
                  <a:schemeClr val="bg1"/>
                </a:solidFill>
                <a:latin typeface="+mn-ea"/>
                <a:ea typeface="+mn-ea"/>
              </a:endParaRPr>
            </a:p>
          </p:txBody>
        </p:sp>
      </p:grpSp>
      <p:sp>
        <p:nvSpPr>
          <p:cNvPr id="99" name="Freeform 19"/>
          <p:cNvSpPr/>
          <p:nvPr/>
        </p:nvSpPr>
        <p:spPr bwMode="auto">
          <a:xfrm>
            <a:off x="4970463" y="3479800"/>
            <a:ext cx="722312" cy="709613"/>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sp>
        <p:nvSpPr>
          <p:cNvPr id="100" name="Freeform 10"/>
          <p:cNvSpPr/>
          <p:nvPr/>
        </p:nvSpPr>
        <p:spPr bwMode="auto">
          <a:xfrm>
            <a:off x="4891088" y="2592388"/>
            <a:ext cx="731837" cy="5619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mn-ea"/>
              <a:ea typeface="+mn-ea"/>
            </a:endParaRPr>
          </a:p>
        </p:txBody>
      </p:sp>
      <p:grpSp>
        <p:nvGrpSpPr>
          <p:cNvPr id="101" name="组合 100"/>
          <p:cNvGrpSpPr/>
          <p:nvPr/>
        </p:nvGrpSpPr>
        <p:grpSpPr bwMode="auto">
          <a:xfrm>
            <a:off x="4970463" y="846138"/>
            <a:ext cx="3436937" cy="1300162"/>
            <a:chOff x="5545416" y="1067783"/>
            <a:chExt cx="3437717" cy="1299942"/>
          </a:xfrm>
        </p:grpSpPr>
        <p:sp>
          <p:nvSpPr>
            <p:cNvPr id="102" name="文本框 101"/>
            <p:cNvSpPr txBox="1"/>
            <p:nvPr/>
          </p:nvSpPr>
          <p:spPr>
            <a:xfrm>
              <a:off x="5553355" y="1067783"/>
              <a:ext cx="1190895" cy="296812"/>
            </a:xfrm>
            <a:prstGeom prst="rect">
              <a:avLst/>
            </a:prstGeom>
            <a:noFill/>
          </p:spPr>
          <p:txBody>
            <a:bodyPr>
              <a:spAutoFit/>
            </a:bodyPr>
            <a:lstStyle/>
            <a:p>
              <a:pPr eaLnBrk="1" fontAlgn="auto" hangingPunct="1">
                <a:spcBef>
                  <a:spcPts val="0"/>
                </a:spcBef>
                <a:spcAft>
                  <a:spcPts val="0"/>
                </a:spcAft>
                <a:defRPr/>
              </a:pPr>
              <a:r>
                <a:rPr lang="zh-CN" altLang="en-US" sz="2000" b="1" baseline="-3000" dirty="0">
                  <a:solidFill>
                    <a:schemeClr val="bg1"/>
                  </a:solidFill>
                  <a:latin typeface="+mn-ea"/>
                  <a:ea typeface="+mn-ea"/>
                </a:rPr>
                <a:t>添加标题</a:t>
              </a:r>
            </a:p>
          </p:txBody>
        </p:sp>
        <p:sp>
          <p:nvSpPr>
            <p:cNvPr id="103" name="文本框 102"/>
            <p:cNvSpPr txBox="1"/>
            <p:nvPr/>
          </p:nvSpPr>
          <p:spPr>
            <a:xfrm>
              <a:off x="5545416" y="1370944"/>
              <a:ext cx="3437717" cy="996781"/>
            </a:xfrm>
            <a:prstGeom prst="rect">
              <a:avLst/>
            </a:prstGeom>
            <a:noFill/>
          </p:spPr>
          <p:txBody>
            <a:bodyPr>
              <a:spAutoFit/>
            </a:bodyPr>
            <a:lstStyle/>
            <a:p>
              <a:pPr defTabSz="683895" eaLnBrk="1" fontAlgn="auto" hangingPunct="1">
                <a:lnSpc>
                  <a:spcPct val="140000"/>
                </a:lnSpc>
                <a:spcBef>
                  <a:spcPts val="0"/>
                </a:spcBef>
                <a:spcAft>
                  <a:spcPts val="0"/>
                </a:spcAft>
                <a:defRPr/>
              </a:pPr>
              <a:r>
                <a:rPr lang="zh-CN" altLang="en-US" sz="1050" dirty="0">
                  <a:solidFill>
                    <a:schemeClr val="bg1"/>
                  </a:solidFill>
                  <a:latin typeface="+mn-ea"/>
                  <a:ea typeface="+mn-ea"/>
                </a:rPr>
                <a:t>您的内容打在这里，或者通过复制您的文本后，在此框中选择粘贴，并选择只保留文字。您的内容打在这里，或者通过复制您的文本后，在此框中选择粘贴，并选择只保留文字，您的内容打在</a:t>
              </a:r>
              <a:endParaRPr lang="zh-CN" altLang="en-US" sz="1000" dirty="0">
                <a:solidFill>
                  <a:schemeClr val="bg1"/>
                </a:solidFill>
                <a:latin typeface="+mn-ea"/>
                <a:ea typeface="+mn-ea"/>
                <a:sym typeface="Arial" panose="020B0604020202020204" pitchFamily="34" charset="0"/>
              </a:endParaRPr>
            </a:p>
          </p:txBody>
        </p:sp>
      </p:grpSp>
      <p:sp>
        <p:nvSpPr>
          <p:cNvPr id="104" name="文本框 103"/>
          <p:cNvSpPr txBox="1"/>
          <p:nvPr/>
        </p:nvSpPr>
        <p:spPr>
          <a:xfrm>
            <a:off x="6597650" y="2589213"/>
            <a:ext cx="2006600" cy="511175"/>
          </a:xfrm>
          <a:prstGeom prst="rect">
            <a:avLst/>
          </a:prstGeom>
          <a:noFill/>
        </p:spPr>
        <p:txBody>
          <a:bodyPr>
            <a:spAutoFit/>
          </a:bodyPr>
          <a:lstStyle/>
          <a:p>
            <a:pPr defTabSz="683895" eaLnBrk="1" fontAlgn="auto" hangingPunct="1">
              <a:lnSpc>
                <a:spcPct val="140000"/>
              </a:lnSpc>
              <a:spcBef>
                <a:spcPts val="0"/>
              </a:spcBef>
              <a:spcAft>
                <a:spcPts val="0"/>
              </a:spcAft>
              <a:defRPr/>
            </a:pPr>
            <a:r>
              <a:rPr lang="zh-CN" altLang="en-US" sz="1050" dirty="0">
                <a:solidFill>
                  <a:schemeClr val="bg1"/>
                </a:solidFill>
                <a:latin typeface="+mn-ea"/>
                <a:ea typeface="+mn-ea"/>
              </a:rPr>
              <a:t>您的内容打在这里，或者通过复制您的文本后，在此框中选</a:t>
            </a:r>
            <a:endParaRPr lang="zh-CN" altLang="en-US" sz="1000" dirty="0">
              <a:solidFill>
                <a:schemeClr val="bg1"/>
              </a:solidFill>
              <a:latin typeface="+mn-ea"/>
              <a:ea typeface="+mn-ea"/>
              <a:sym typeface="Arial" panose="020B0604020202020204" pitchFamily="34" charset="0"/>
            </a:endParaRPr>
          </a:p>
        </p:txBody>
      </p:sp>
      <p:sp>
        <p:nvSpPr>
          <p:cNvPr id="105" name="文本框 104"/>
          <p:cNvSpPr txBox="1"/>
          <p:nvPr/>
        </p:nvSpPr>
        <p:spPr>
          <a:xfrm>
            <a:off x="6597650" y="3478213"/>
            <a:ext cx="2006600" cy="511175"/>
          </a:xfrm>
          <a:prstGeom prst="rect">
            <a:avLst/>
          </a:prstGeom>
          <a:noFill/>
        </p:spPr>
        <p:txBody>
          <a:bodyPr>
            <a:spAutoFit/>
          </a:bodyPr>
          <a:lstStyle/>
          <a:p>
            <a:pPr defTabSz="683895" eaLnBrk="1" fontAlgn="auto" hangingPunct="1">
              <a:lnSpc>
                <a:spcPct val="140000"/>
              </a:lnSpc>
              <a:spcBef>
                <a:spcPts val="0"/>
              </a:spcBef>
              <a:spcAft>
                <a:spcPts val="0"/>
              </a:spcAft>
              <a:defRPr/>
            </a:pPr>
            <a:r>
              <a:rPr lang="zh-CN" altLang="en-US" sz="1050" dirty="0">
                <a:solidFill>
                  <a:schemeClr val="bg1"/>
                </a:solidFill>
                <a:latin typeface="+mn-ea"/>
                <a:ea typeface="+mn-ea"/>
              </a:rPr>
              <a:t>您的内容打在这里，或者通过复制您的文本后，在此框中选</a:t>
            </a:r>
            <a:endParaRPr lang="zh-CN" altLang="en-US" sz="1000" dirty="0">
              <a:solidFill>
                <a:schemeClr val="bg1"/>
              </a:solidFill>
              <a:latin typeface="+mn-ea"/>
              <a:ea typeface="+mn-ea"/>
              <a:sym typeface="Arial" panose="020B0604020202020204" pitchFamily="34" charset="0"/>
            </a:endParaRPr>
          </a:p>
        </p:txBody>
      </p:sp>
      <p:pic>
        <p:nvPicPr>
          <p:cNvPr id="52234" name="图片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48"/>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点击输入</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670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400" fill="hold"/>
                                        <p:tgtEl>
                                          <p:spTgt spid="60"/>
                                        </p:tgtEl>
                                        <p:attrNameLst>
                                          <p:attrName>ppt_x</p:attrName>
                                        </p:attrNameLst>
                                      </p:cBhvr>
                                      <p:tavLst>
                                        <p:tav tm="0">
                                          <p:val>
                                            <p:strVal val="#ppt_x"/>
                                          </p:val>
                                        </p:tav>
                                        <p:tav tm="100000">
                                          <p:val>
                                            <p:strVal val="#ppt_x"/>
                                          </p:val>
                                        </p:tav>
                                      </p:tavLst>
                                    </p:anim>
                                    <p:anim calcmode="lin" valueType="num">
                                      <p:cBhvr>
                                        <p:cTn id="8" dur="400" fill="hold"/>
                                        <p:tgtEl>
                                          <p:spTgt spid="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66700" fill="hold"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400" fill="hold"/>
                                        <p:tgtEl>
                                          <p:spTgt spid="101"/>
                                        </p:tgtEl>
                                        <p:attrNameLst>
                                          <p:attrName>ppt_x</p:attrName>
                                        </p:attrNameLst>
                                      </p:cBhvr>
                                      <p:tavLst>
                                        <p:tav tm="0">
                                          <p:val>
                                            <p:strVal val="1+#ppt_w/2"/>
                                          </p:val>
                                        </p:tav>
                                        <p:tav tm="100000">
                                          <p:val>
                                            <p:strVal val="#ppt_x"/>
                                          </p:val>
                                        </p:tav>
                                      </p:tavLst>
                                    </p:anim>
                                    <p:anim calcmode="lin" valueType="num">
                                      <p:cBhvr>
                                        <p:cTn id="13" dur="400" fill="hold"/>
                                        <p:tgtEl>
                                          <p:spTgt spid="10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250" fill="hold"/>
                                        <p:tgtEl>
                                          <p:spTgt spid="100"/>
                                        </p:tgtEl>
                                        <p:attrNameLst>
                                          <p:attrName>ppt_w</p:attrName>
                                        </p:attrNameLst>
                                      </p:cBhvr>
                                      <p:tavLst>
                                        <p:tav tm="0">
                                          <p:val>
                                            <p:fltVal val="0"/>
                                          </p:val>
                                        </p:tav>
                                        <p:tav tm="100000">
                                          <p:val>
                                            <p:strVal val="#ppt_w"/>
                                          </p:val>
                                        </p:tav>
                                      </p:tavLst>
                                    </p:anim>
                                    <p:anim calcmode="lin" valueType="num">
                                      <p:cBhvr>
                                        <p:cTn id="18" dur="250" fill="hold"/>
                                        <p:tgtEl>
                                          <p:spTgt spid="100"/>
                                        </p:tgtEl>
                                        <p:attrNameLst>
                                          <p:attrName>ppt_h</p:attrName>
                                        </p:attrNameLst>
                                      </p:cBhvr>
                                      <p:tavLst>
                                        <p:tav tm="0">
                                          <p:val>
                                            <p:fltVal val="0"/>
                                          </p:val>
                                        </p:tav>
                                        <p:tav tm="100000">
                                          <p:val>
                                            <p:strVal val="#ppt_h"/>
                                          </p:val>
                                        </p:tav>
                                      </p:tavLst>
                                    </p:anim>
                                    <p:animEffect transition="in" filter="fade">
                                      <p:cBhvr>
                                        <p:cTn id="19" dur="250"/>
                                        <p:tgtEl>
                                          <p:spTgt spid="100"/>
                                        </p:tgtEl>
                                      </p:cBhvr>
                                    </p:animEffect>
                                  </p:childTnLst>
                                </p:cTn>
                              </p:par>
                              <p:par>
                                <p:cTn id="20" presetID="6" presetClass="emph" presetSubtype="0" decel="100000" fill="hold" nodeType="withEffect">
                                  <p:stCondLst>
                                    <p:cond delay="200"/>
                                  </p:stCondLst>
                                  <p:childTnLst>
                                    <p:animScale>
                                      <p:cBhvr>
                                        <p:cTn id="21" dur="250" fill="hold"/>
                                        <p:tgtEl>
                                          <p:spTgt spid="100"/>
                                        </p:tgtEl>
                                      </p:cBhvr>
                                      <p:by x="110000" y="110000"/>
                                    </p:animScale>
                                  </p:childTnLst>
                                </p:cTn>
                              </p:par>
                              <p:par>
                                <p:cTn id="22" presetID="6" presetClass="emph" presetSubtype="0" decel="100000" fill="hold" nodeType="withEffect">
                                  <p:stCondLst>
                                    <p:cond delay="300"/>
                                  </p:stCondLst>
                                  <p:childTnLst>
                                    <p:animScale>
                                      <p:cBhvr>
                                        <p:cTn id="23" dur="250" fill="hold"/>
                                        <p:tgtEl>
                                          <p:spTgt spid="100"/>
                                        </p:tgtEl>
                                      </p:cBhvr>
                                      <p:by x="91000" y="91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99"/>
                                        </p:tgtEl>
                                        <p:attrNameLst>
                                          <p:attrName>style.visibility</p:attrName>
                                        </p:attrNameLst>
                                      </p:cBhvr>
                                      <p:to>
                                        <p:strVal val="visible"/>
                                      </p:to>
                                    </p:set>
                                    <p:anim calcmode="lin" valueType="num">
                                      <p:cBhvr>
                                        <p:cTn id="37" dur="250" fill="hold"/>
                                        <p:tgtEl>
                                          <p:spTgt spid="99"/>
                                        </p:tgtEl>
                                        <p:attrNameLst>
                                          <p:attrName>ppt_w</p:attrName>
                                        </p:attrNameLst>
                                      </p:cBhvr>
                                      <p:tavLst>
                                        <p:tav tm="0">
                                          <p:val>
                                            <p:fltVal val="0"/>
                                          </p:val>
                                        </p:tav>
                                        <p:tav tm="100000">
                                          <p:val>
                                            <p:strVal val="#ppt_w"/>
                                          </p:val>
                                        </p:tav>
                                      </p:tavLst>
                                    </p:anim>
                                    <p:anim calcmode="lin" valueType="num">
                                      <p:cBhvr>
                                        <p:cTn id="38" dur="250" fill="hold"/>
                                        <p:tgtEl>
                                          <p:spTgt spid="99"/>
                                        </p:tgtEl>
                                        <p:attrNameLst>
                                          <p:attrName>ppt_h</p:attrName>
                                        </p:attrNameLst>
                                      </p:cBhvr>
                                      <p:tavLst>
                                        <p:tav tm="0">
                                          <p:val>
                                            <p:fltVal val="0"/>
                                          </p:val>
                                        </p:tav>
                                        <p:tav tm="100000">
                                          <p:val>
                                            <p:strVal val="#ppt_h"/>
                                          </p:val>
                                        </p:tav>
                                      </p:tavLst>
                                    </p:anim>
                                    <p:animEffect transition="in" filter="fade">
                                      <p:cBhvr>
                                        <p:cTn id="39" dur="250"/>
                                        <p:tgtEl>
                                          <p:spTgt spid="99"/>
                                        </p:tgtEl>
                                      </p:cBhvr>
                                    </p:animEffect>
                                  </p:childTnLst>
                                </p:cTn>
                              </p:par>
                              <p:par>
                                <p:cTn id="40" presetID="6" presetClass="emph" presetSubtype="0" decel="100000" fill="hold" nodeType="withEffect">
                                  <p:stCondLst>
                                    <p:cond delay="200"/>
                                  </p:stCondLst>
                                  <p:childTnLst>
                                    <p:animScale>
                                      <p:cBhvr>
                                        <p:cTn id="41" dur="250" fill="hold"/>
                                        <p:tgtEl>
                                          <p:spTgt spid="99"/>
                                        </p:tgtEl>
                                      </p:cBhvr>
                                      <p:by x="110000" y="110000"/>
                                    </p:animScale>
                                  </p:childTnLst>
                                </p:cTn>
                              </p:par>
                              <p:par>
                                <p:cTn id="42" presetID="6" presetClass="emph" presetSubtype="0" decel="100000" fill="hold" nodeType="withEffect">
                                  <p:stCondLst>
                                    <p:cond delay="300"/>
                                  </p:stCondLst>
                                  <p:childTnLst>
                                    <p:animScale>
                                      <p:cBhvr>
                                        <p:cTn id="43" dur="250" fill="hold"/>
                                        <p:tgtEl>
                                          <p:spTgt spid="99"/>
                                        </p:tgtEl>
                                      </p:cBhvr>
                                      <p:by x="91000" y="91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wipe(left)">
                                      <p:cBhvr>
                                        <p:cTn id="5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bwMode="auto">
          <a:xfrm>
            <a:off x="1863725" y="1957388"/>
            <a:ext cx="1128713" cy="1128712"/>
            <a:chOff x="2558424" y="1401428"/>
            <a:chExt cx="1318727" cy="1318727"/>
          </a:xfrm>
        </p:grpSpPr>
        <p:sp>
          <p:nvSpPr>
            <p:cNvPr id="35" name="椭圆 34"/>
            <p:cNvSpPr/>
            <p:nvPr/>
          </p:nvSpPr>
          <p:spPr>
            <a:xfrm>
              <a:off x="2558424" y="1401428"/>
              <a:ext cx="1318727" cy="1318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sp>
          <p:nvSpPr>
            <p:cNvPr id="36" name="Freeform 11"/>
            <p:cNvSpPr/>
            <p:nvPr/>
          </p:nvSpPr>
          <p:spPr bwMode="auto">
            <a:xfrm>
              <a:off x="2675274" y="1815037"/>
              <a:ext cx="1085027"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a:solidFill>
                  <a:schemeClr val="bg1"/>
                </a:solidFill>
                <a:latin typeface="+mn-lt"/>
                <a:ea typeface="+mn-ea"/>
              </a:endParaRPr>
            </a:p>
          </p:txBody>
        </p:sp>
      </p:grpSp>
      <p:grpSp>
        <p:nvGrpSpPr>
          <p:cNvPr id="37" name="组合 36"/>
          <p:cNvGrpSpPr/>
          <p:nvPr/>
        </p:nvGrpSpPr>
        <p:grpSpPr bwMode="auto">
          <a:xfrm>
            <a:off x="3076575" y="2031999"/>
            <a:ext cx="5127625" cy="1038960"/>
            <a:chOff x="4447677" y="2019402"/>
            <a:chExt cx="5132312" cy="1039509"/>
          </a:xfrm>
        </p:grpSpPr>
        <p:sp>
          <p:nvSpPr>
            <p:cNvPr id="25608" name="文本框 37"/>
            <p:cNvSpPr txBox="1">
              <a:spLocks noChangeArrowheads="1"/>
            </p:cNvSpPr>
            <p:nvPr/>
          </p:nvSpPr>
          <p:spPr bwMode="auto">
            <a:xfrm>
              <a:off x="4447677" y="2227475"/>
              <a:ext cx="5132312" cy="83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2" charset="0"/>
                  <a:ea typeface="华康少女文字W5(P)" panose="040F0500000000000000" pitchFamily="82" charset="-122"/>
                </a:defRPr>
              </a:lvl1pPr>
              <a:lvl2pPr>
                <a:defRPr sz="1300">
                  <a:solidFill>
                    <a:schemeClr val="tx1"/>
                  </a:solidFill>
                  <a:latin typeface="Nexa Light" panose="02000000000000000000" pitchFamily="2" charset="0"/>
                  <a:ea typeface="华康少女文字W5(P)" panose="040F0500000000000000" pitchFamily="82" charset="-122"/>
                </a:defRPr>
              </a:lvl2pPr>
              <a:lvl3pPr>
                <a:defRPr sz="1300">
                  <a:solidFill>
                    <a:schemeClr val="tx1"/>
                  </a:solidFill>
                  <a:latin typeface="Nexa Light" panose="02000000000000000000" pitchFamily="2" charset="0"/>
                  <a:ea typeface="华康少女文字W5(P)" panose="040F0500000000000000" pitchFamily="82" charset="-122"/>
                </a:defRPr>
              </a:lvl3pPr>
              <a:lvl4pPr>
                <a:defRPr sz="1300">
                  <a:solidFill>
                    <a:schemeClr val="tx1"/>
                  </a:solidFill>
                  <a:latin typeface="Nexa Light" panose="02000000000000000000" pitchFamily="2" charset="0"/>
                  <a:ea typeface="华康少女文字W5(P)" panose="040F0500000000000000" pitchFamily="82" charset="-122"/>
                </a:defRPr>
              </a:lvl4pPr>
              <a:lvl5pPr>
                <a:defRPr sz="1300">
                  <a:solidFill>
                    <a:schemeClr val="tx1"/>
                  </a:solidFill>
                  <a:latin typeface="Nexa Light" panose="02000000000000000000" pitchFamily="2" charset="0"/>
                  <a:ea typeface="华康少女文字W5(P)" panose="040F0500000000000000" pitchFamily="82" charset="-122"/>
                </a:defRPr>
              </a:lvl5pPr>
              <a:lvl6pPr marL="18288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defTabSz="914400" eaLnBrk="1" hangingPunct="1">
                <a:buSzPct val="70000"/>
                <a:buFont typeface="Wingdings" panose="05000000000000000000" pitchFamily="2" charset="2"/>
                <a:buNone/>
              </a:pPr>
              <a:r>
                <a:rPr lang="zh-CN" altLang="en-US" sz="4800" dirty="0">
                  <a:solidFill>
                    <a:schemeClr val="bg1"/>
                  </a:solidFill>
                  <a:latin typeface="思源黑体 CN Normal" panose="020B0400000000000000" pitchFamily="34" charset="-122"/>
                  <a:ea typeface="思源黑体 CN Normal" panose="020B0400000000000000" pitchFamily="34" charset="-122"/>
                </a:rPr>
                <a:t>客户关怀的重要性</a:t>
              </a:r>
              <a:endParaRPr lang="zh-CN" altLang="en-US" sz="4800" noProof="1">
                <a:solidFill>
                  <a:schemeClr val="bg1"/>
                </a:solidFill>
              </a:endParaRPr>
            </a:p>
          </p:txBody>
        </p:sp>
        <p:sp>
          <p:nvSpPr>
            <p:cNvPr id="39" name="文本框 38"/>
            <p:cNvSpPr txBox="1"/>
            <p:nvPr/>
          </p:nvSpPr>
          <p:spPr>
            <a:xfrm>
              <a:off x="4535070" y="2019402"/>
              <a:ext cx="1287050" cy="308138"/>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ea"/>
                  <a:ea typeface="+mn-ea"/>
                </a:rPr>
                <a:t>PART ONE</a:t>
              </a:r>
              <a:endParaRPr lang="zh-CN" altLang="en-US" sz="1400" dirty="0">
                <a:solidFill>
                  <a:schemeClr val="bg1"/>
                </a:solidFill>
                <a:latin typeface="+mn-ea"/>
                <a:ea typeface="+mn-ea"/>
              </a:endParaRPr>
            </a:p>
          </p:txBody>
        </p:sp>
      </p:grpSp>
      <p:grpSp>
        <p:nvGrpSpPr>
          <p:cNvPr id="2" name="组合 1"/>
          <p:cNvGrpSpPr/>
          <p:nvPr/>
        </p:nvGrpSpPr>
        <p:grpSpPr bwMode="auto">
          <a:xfrm>
            <a:off x="238125" y="296863"/>
            <a:ext cx="1685925" cy="474662"/>
            <a:chOff x="184527" y="297451"/>
            <a:chExt cx="1363137" cy="473415"/>
          </a:xfrm>
        </p:grpSpPr>
        <p:pic>
          <p:nvPicPr>
            <p:cNvPr id="2560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40073" y="376617"/>
              <a:ext cx="1007591" cy="36836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客户服务</a:t>
              </a:r>
            </a:p>
          </p:txBody>
        </p:sp>
        <p:cxnSp>
          <p:nvCxnSpPr>
            <p:cNvPr id="6" name="直接连接符 5"/>
            <p:cNvCxnSpPr/>
            <p:nvPr/>
          </p:nvCxnSpPr>
          <p:spPr>
            <a:xfrm>
              <a:off x="540073" y="745533"/>
              <a:ext cx="86383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6" presetClass="emph" presetSubtype="0" decel="100000" fill="hold" nodeType="withEffect">
                                  <p:stCondLst>
                                    <p:cond delay="200"/>
                                  </p:stCondLst>
                                  <p:childTnLst>
                                    <p:animScale>
                                      <p:cBhvr>
                                        <p:cTn id="11" dur="250" fill="hold"/>
                                        <p:tgtEl>
                                          <p:spTgt spid="34"/>
                                        </p:tgtEl>
                                      </p:cBhvr>
                                      <p:by x="110000" y="110000"/>
                                    </p:animScale>
                                  </p:childTnLst>
                                </p:cTn>
                              </p:par>
                              <p:par>
                                <p:cTn id="12" presetID="6" presetClass="emph" presetSubtype="0" decel="100000" fill="hold" nodeType="withEffect">
                                  <p:stCondLst>
                                    <p:cond delay="400"/>
                                  </p:stCondLst>
                                  <p:childTnLst>
                                    <p:animScale>
                                      <p:cBhvr>
                                        <p:cTn id="13" dur="250" fill="hold"/>
                                        <p:tgtEl>
                                          <p:spTgt spid="34"/>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1+#ppt_w/2"/>
                                          </p:val>
                                        </p:tav>
                                        <p:tav tm="100000">
                                          <p:val>
                                            <p:strVal val="#ppt_x"/>
                                          </p:val>
                                        </p:tav>
                                      </p:tavLst>
                                    </p:anim>
                                    <p:anim calcmode="lin" valueType="num">
                                      <p:cBhvr>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0-#ppt_w/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bwMode="auto">
          <a:xfrm>
            <a:off x="722313" y="1693863"/>
            <a:ext cx="1603375" cy="1219200"/>
            <a:chOff x="910361" y="1498145"/>
            <a:chExt cx="1604239" cy="1219655"/>
          </a:xfrm>
        </p:grpSpPr>
        <p:sp>
          <p:nvSpPr>
            <p:cNvPr id="21" name="任意多边形 20"/>
            <p:cNvSpPr/>
            <p:nvPr/>
          </p:nvSpPr>
          <p:spPr>
            <a:xfrm>
              <a:off x="1587000" y="1853878"/>
              <a:ext cx="927600" cy="863922"/>
            </a:xfrm>
            <a:custGeom>
              <a:avLst/>
              <a:gdLst>
                <a:gd name="connsiteX0" fmla="*/ 0 w 927100"/>
                <a:gd name="connsiteY0" fmla="*/ 279400 h 863600"/>
                <a:gd name="connsiteX1" fmla="*/ 215900 w 927100"/>
                <a:gd name="connsiteY1" fmla="*/ 0 h 863600"/>
                <a:gd name="connsiteX2" fmla="*/ 927100 w 927100"/>
                <a:gd name="connsiteY2" fmla="*/ 863600 h 863600"/>
              </a:gdLst>
              <a:ahLst/>
              <a:cxnLst>
                <a:cxn ang="0">
                  <a:pos x="connsiteX0" y="connsiteY0"/>
                </a:cxn>
                <a:cxn ang="0">
                  <a:pos x="connsiteX1" y="connsiteY1"/>
                </a:cxn>
                <a:cxn ang="0">
                  <a:pos x="connsiteX2" y="connsiteY2"/>
                </a:cxn>
              </a:cxnLst>
              <a:rect l="l" t="t" r="r" b="b"/>
              <a:pathLst>
                <a:path w="927100" h="863600">
                  <a:moveTo>
                    <a:pt x="0" y="279400"/>
                  </a:moveTo>
                  <a:lnTo>
                    <a:pt x="215900" y="0"/>
                  </a:lnTo>
                  <a:lnTo>
                    <a:pt x="927100" y="863600"/>
                  </a:lnTo>
                </a:path>
              </a:pathLst>
            </a:cu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22" name="矩形 21"/>
            <p:cNvSpPr/>
            <p:nvPr/>
          </p:nvSpPr>
          <p:spPr>
            <a:xfrm>
              <a:off x="910361" y="1498145"/>
              <a:ext cx="1213504" cy="296973"/>
            </a:xfrm>
            <a:prstGeom prst="rect">
              <a:avLst/>
            </a:prstGeom>
          </p:spPr>
          <p:txBody>
            <a:bodyPr wrap="none">
              <a:spAutoFit/>
            </a:bodyPr>
            <a:lstStyle/>
            <a:p>
              <a:pPr eaLnBrk="1" fontAlgn="auto" hangingPunct="1">
                <a:spcBef>
                  <a:spcPts val="0"/>
                </a:spcBef>
                <a:spcAft>
                  <a:spcPts val="0"/>
                </a:spcAft>
                <a:defRPr/>
              </a:pPr>
              <a:r>
                <a:rPr lang="zh-CN" altLang="en-US" sz="2000" baseline="-3000" dirty="0">
                  <a:solidFill>
                    <a:schemeClr val="bg1"/>
                  </a:solidFill>
                  <a:latin typeface="+mn-ea"/>
                  <a:ea typeface="+mn-ea"/>
                </a:rPr>
                <a:t>点击添加标题</a:t>
              </a:r>
            </a:p>
          </p:txBody>
        </p:sp>
      </p:grpSp>
      <p:grpSp>
        <p:nvGrpSpPr>
          <p:cNvPr id="23" name="组合 22"/>
          <p:cNvGrpSpPr/>
          <p:nvPr/>
        </p:nvGrpSpPr>
        <p:grpSpPr bwMode="auto">
          <a:xfrm>
            <a:off x="4208463" y="1481138"/>
            <a:ext cx="1711325" cy="1749425"/>
            <a:chOff x="4396710" y="1284513"/>
            <a:chExt cx="1711990" cy="1750787"/>
          </a:xfrm>
        </p:grpSpPr>
        <p:sp>
          <p:nvSpPr>
            <p:cNvPr id="24" name="任意多边形 23"/>
            <p:cNvSpPr/>
            <p:nvPr/>
          </p:nvSpPr>
          <p:spPr>
            <a:xfrm>
              <a:off x="5054190" y="1613381"/>
              <a:ext cx="1054510" cy="1421919"/>
            </a:xfrm>
            <a:custGeom>
              <a:avLst/>
              <a:gdLst>
                <a:gd name="connsiteX0" fmla="*/ 152400 w 889000"/>
                <a:gd name="connsiteY0" fmla="*/ 1016000 h 1016000"/>
                <a:gd name="connsiteX1" fmla="*/ 0 w 889000"/>
                <a:gd name="connsiteY1" fmla="*/ 0 h 1016000"/>
                <a:gd name="connsiteX2" fmla="*/ 889000 w 889000"/>
                <a:gd name="connsiteY2" fmla="*/ 292100 h 1016000"/>
                <a:gd name="connsiteX0-1" fmla="*/ 317500 w 1054100"/>
                <a:gd name="connsiteY0-2" fmla="*/ 1422400 h 1422400"/>
                <a:gd name="connsiteX1-3" fmla="*/ 0 w 1054100"/>
                <a:gd name="connsiteY1-4" fmla="*/ 0 h 1422400"/>
                <a:gd name="connsiteX2-5" fmla="*/ 1054100 w 1054100"/>
                <a:gd name="connsiteY2-6" fmla="*/ 698500 h 1422400"/>
              </a:gdLst>
              <a:ahLst/>
              <a:cxnLst>
                <a:cxn ang="0">
                  <a:pos x="connsiteX0-1" y="connsiteY0-2"/>
                </a:cxn>
                <a:cxn ang="0">
                  <a:pos x="connsiteX1-3" y="connsiteY1-4"/>
                </a:cxn>
                <a:cxn ang="0">
                  <a:pos x="connsiteX2-5" y="connsiteY2-6"/>
                </a:cxn>
              </a:cxnLst>
              <a:rect l="l" t="t" r="r" b="b"/>
              <a:pathLst>
                <a:path w="1054100" h="1422400">
                  <a:moveTo>
                    <a:pt x="317500" y="1422400"/>
                  </a:moveTo>
                  <a:lnTo>
                    <a:pt x="0" y="0"/>
                  </a:lnTo>
                  <a:lnTo>
                    <a:pt x="1054100" y="698500"/>
                  </a:lnTo>
                </a:path>
              </a:pathLst>
            </a:cu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25" name="矩形 24"/>
            <p:cNvSpPr/>
            <p:nvPr/>
          </p:nvSpPr>
          <p:spPr>
            <a:xfrm>
              <a:off x="4396710" y="1284513"/>
              <a:ext cx="1262552" cy="308215"/>
            </a:xfrm>
            <a:prstGeom prst="rect">
              <a:avLst/>
            </a:prstGeom>
          </p:spPr>
          <p:txBody>
            <a:bodyPr wrap="none">
              <a:spAutoFit/>
            </a:bodyPr>
            <a:lstStyle/>
            <a:p>
              <a:pPr algn="ctr" eaLnBrk="1" fontAlgn="auto" hangingPunct="1">
                <a:spcBef>
                  <a:spcPts val="0"/>
                </a:spcBef>
                <a:spcAft>
                  <a:spcPts val="0"/>
                </a:spcAft>
                <a:defRPr/>
              </a:pPr>
              <a:r>
                <a:rPr lang="zh-CN" altLang="en-US" sz="1400" dirty="0">
                  <a:solidFill>
                    <a:schemeClr val="bg1"/>
                  </a:solidFill>
                  <a:latin typeface="+mn-ea"/>
                  <a:ea typeface="+mn-ea"/>
                </a:rPr>
                <a:t>点击添加标题</a:t>
              </a:r>
            </a:p>
          </p:txBody>
        </p:sp>
      </p:grpSp>
      <p:sp>
        <p:nvSpPr>
          <p:cNvPr id="26" name="任意多边形 25"/>
          <p:cNvSpPr/>
          <p:nvPr/>
        </p:nvSpPr>
        <p:spPr>
          <a:xfrm>
            <a:off x="325438" y="2000250"/>
            <a:ext cx="7940675" cy="1765300"/>
          </a:xfrm>
          <a:custGeom>
            <a:avLst/>
            <a:gdLst>
              <a:gd name="connsiteX0" fmla="*/ 0 w 7941502"/>
              <a:gd name="connsiteY0" fmla="*/ 1252603 h 1766170"/>
              <a:gd name="connsiteX1" fmla="*/ 0 w 7941502"/>
              <a:gd name="connsiteY1" fmla="*/ 1252603 h 1766170"/>
              <a:gd name="connsiteX2" fmla="*/ 1077239 w 7941502"/>
              <a:gd name="connsiteY2" fmla="*/ 313151 h 1766170"/>
              <a:gd name="connsiteX3" fmla="*/ 1979113 w 7941502"/>
              <a:gd name="connsiteY3" fmla="*/ 951978 h 1766170"/>
              <a:gd name="connsiteX4" fmla="*/ 2780779 w 7941502"/>
              <a:gd name="connsiteY4" fmla="*/ 162838 h 1766170"/>
              <a:gd name="connsiteX5" fmla="*/ 3306872 w 7941502"/>
              <a:gd name="connsiteY5" fmla="*/ 676405 h 1766170"/>
              <a:gd name="connsiteX6" fmla="*/ 4885151 w 7941502"/>
              <a:gd name="connsiteY6" fmla="*/ 1202498 h 1766170"/>
              <a:gd name="connsiteX7" fmla="*/ 5586609 w 7941502"/>
              <a:gd name="connsiteY7" fmla="*/ 488515 h 1766170"/>
              <a:gd name="connsiteX8" fmla="*/ 6263014 w 7941502"/>
              <a:gd name="connsiteY8" fmla="*/ 300624 h 1766170"/>
              <a:gd name="connsiteX9" fmla="*/ 6601217 w 7941502"/>
              <a:gd name="connsiteY9" fmla="*/ 1766170 h 1766170"/>
              <a:gd name="connsiteX10" fmla="*/ 7177414 w 7941502"/>
              <a:gd name="connsiteY10" fmla="*/ 0 h 1766170"/>
              <a:gd name="connsiteX11" fmla="*/ 7941502 w 7941502"/>
              <a:gd name="connsiteY11" fmla="*/ 701457 h 17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1502" h="1766170">
                <a:moveTo>
                  <a:pt x="0" y="1252603"/>
                </a:moveTo>
                <a:lnTo>
                  <a:pt x="0" y="1252603"/>
                </a:lnTo>
                <a:lnTo>
                  <a:pt x="1077239" y="313151"/>
                </a:lnTo>
                <a:lnTo>
                  <a:pt x="1979113" y="951978"/>
                </a:lnTo>
                <a:lnTo>
                  <a:pt x="2780779" y="162838"/>
                </a:lnTo>
                <a:lnTo>
                  <a:pt x="3306872" y="676405"/>
                </a:lnTo>
                <a:lnTo>
                  <a:pt x="4885151" y="1202498"/>
                </a:lnTo>
                <a:lnTo>
                  <a:pt x="5586609" y="488515"/>
                </a:lnTo>
                <a:lnTo>
                  <a:pt x="6263014" y="300624"/>
                </a:lnTo>
                <a:lnTo>
                  <a:pt x="6601217" y="1766170"/>
                </a:lnTo>
                <a:lnTo>
                  <a:pt x="7177414" y="0"/>
                </a:lnTo>
                <a:lnTo>
                  <a:pt x="7941502" y="70145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eaLnBrk="1" fontAlgn="auto" hangingPunct="1">
              <a:spcBef>
                <a:spcPts val="0"/>
              </a:spcBef>
              <a:spcAft>
                <a:spcPts val="0"/>
              </a:spcAft>
              <a:defRPr/>
            </a:pPr>
            <a:endParaRPr lang="zh-CN" altLang="en-US" sz="1350">
              <a:solidFill>
                <a:schemeClr val="bg1"/>
              </a:solidFill>
              <a:latin typeface="+mn-ea"/>
            </a:endParaRPr>
          </a:p>
        </p:txBody>
      </p:sp>
      <p:grpSp>
        <p:nvGrpSpPr>
          <p:cNvPr id="27" name="组合 26"/>
          <p:cNvGrpSpPr/>
          <p:nvPr/>
        </p:nvGrpSpPr>
        <p:grpSpPr bwMode="auto">
          <a:xfrm>
            <a:off x="2286000" y="2216150"/>
            <a:ext cx="1222375" cy="1728788"/>
            <a:chOff x="2473526" y="2425699"/>
            <a:chExt cx="1223413" cy="1730280"/>
          </a:xfrm>
        </p:grpSpPr>
        <p:sp>
          <p:nvSpPr>
            <p:cNvPr id="28" name="任意多边形 27"/>
            <p:cNvSpPr/>
            <p:nvPr/>
          </p:nvSpPr>
          <p:spPr>
            <a:xfrm>
              <a:off x="3301316" y="2425699"/>
              <a:ext cx="46076" cy="1374373"/>
            </a:xfrm>
            <a:custGeom>
              <a:avLst/>
              <a:gdLst>
                <a:gd name="connsiteX0" fmla="*/ 0 w 0"/>
                <a:gd name="connsiteY0" fmla="*/ 0 h 1193800"/>
                <a:gd name="connsiteX1" fmla="*/ 0 w 0"/>
                <a:gd name="connsiteY1" fmla="*/ 1193800 h 1193800"/>
              </a:gdLst>
              <a:ahLst/>
              <a:cxnLst>
                <a:cxn ang="0">
                  <a:pos x="connsiteX0" y="connsiteY0"/>
                </a:cxn>
                <a:cxn ang="0">
                  <a:pos x="connsiteX1" y="connsiteY1"/>
                </a:cxn>
              </a:cxnLst>
              <a:rect l="l" t="t" r="r" b="b"/>
              <a:pathLst>
                <a:path h="1193800">
                  <a:moveTo>
                    <a:pt x="0" y="0"/>
                  </a:moveTo>
                  <a:lnTo>
                    <a:pt x="0" y="1193800"/>
                  </a:lnTo>
                </a:path>
              </a:pathLst>
            </a:cu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29" name="矩形 28"/>
            <p:cNvSpPr/>
            <p:nvPr/>
          </p:nvSpPr>
          <p:spPr>
            <a:xfrm>
              <a:off x="2473526" y="3855682"/>
              <a:ext cx="1223413" cy="300297"/>
            </a:xfrm>
            <a:prstGeom prst="rect">
              <a:avLst/>
            </a:prstGeom>
          </p:spPr>
          <p:txBody>
            <a:bodyPr wrap="none">
              <a:spAutoFit/>
            </a:bodyPr>
            <a:lstStyle/>
            <a:p>
              <a:pPr eaLnBrk="1" fontAlgn="auto" hangingPunct="1">
                <a:spcBef>
                  <a:spcPts val="0"/>
                </a:spcBef>
                <a:spcAft>
                  <a:spcPts val="0"/>
                </a:spcAft>
                <a:defRPr/>
              </a:pPr>
              <a:r>
                <a:rPr lang="zh-CN" altLang="en-US" sz="1350" dirty="0">
                  <a:solidFill>
                    <a:schemeClr val="bg1"/>
                  </a:solidFill>
                  <a:latin typeface="+mn-ea"/>
                  <a:ea typeface="+mn-ea"/>
                </a:rPr>
                <a:t>点击添加标题</a:t>
              </a:r>
            </a:p>
          </p:txBody>
        </p:sp>
      </p:grpSp>
      <p:grpSp>
        <p:nvGrpSpPr>
          <p:cNvPr id="30" name="组合 29"/>
          <p:cNvGrpSpPr/>
          <p:nvPr/>
        </p:nvGrpSpPr>
        <p:grpSpPr bwMode="auto">
          <a:xfrm>
            <a:off x="1077913" y="2268538"/>
            <a:ext cx="823912" cy="514350"/>
            <a:chOff x="1266729" y="2071701"/>
            <a:chExt cx="822661" cy="515669"/>
          </a:xfrm>
        </p:grpSpPr>
        <p:sp>
          <p:nvSpPr>
            <p:cNvPr id="31" name="椭圆 30"/>
            <p:cNvSpPr/>
            <p:nvPr/>
          </p:nvSpPr>
          <p:spPr>
            <a:xfrm>
              <a:off x="1499737" y="2071701"/>
              <a:ext cx="163265" cy="162340"/>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32" name="矩形 31"/>
            <p:cNvSpPr/>
            <p:nvPr/>
          </p:nvSpPr>
          <p:spPr>
            <a:xfrm>
              <a:off x="1266729" y="2332719"/>
              <a:ext cx="822661" cy="254651"/>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2013.06</a:t>
              </a:r>
              <a:endParaRPr lang="zh-CN" altLang="en-US" sz="1050" dirty="0">
                <a:solidFill>
                  <a:schemeClr val="bg1"/>
                </a:solidFill>
                <a:latin typeface="+mn-ea"/>
                <a:ea typeface="+mn-ea"/>
              </a:endParaRPr>
            </a:p>
          </p:txBody>
        </p:sp>
      </p:grpSp>
      <p:grpSp>
        <p:nvGrpSpPr>
          <p:cNvPr id="33" name="组合 32"/>
          <p:cNvGrpSpPr/>
          <p:nvPr/>
        </p:nvGrpSpPr>
        <p:grpSpPr bwMode="auto">
          <a:xfrm>
            <a:off x="1925638" y="2854325"/>
            <a:ext cx="822325" cy="452438"/>
            <a:chOff x="2113346" y="3064841"/>
            <a:chExt cx="822661" cy="452968"/>
          </a:xfrm>
        </p:grpSpPr>
        <p:sp>
          <p:nvSpPr>
            <p:cNvPr id="34" name="椭圆 33"/>
            <p:cNvSpPr/>
            <p:nvPr/>
          </p:nvSpPr>
          <p:spPr>
            <a:xfrm>
              <a:off x="2407153" y="3064841"/>
              <a:ext cx="163580" cy="162115"/>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35" name="矩形 34"/>
            <p:cNvSpPr/>
            <p:nvPr/>
          </p:nvSpPr>
          <p:spPr>
            <a:xfrm>
              <a:off x="2113346" y="3263511"/>
              <a:ext cx="822661" cy="254298"/>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2013.09</a:t>
              </a:r>
              <a:endParaRPr lang="zh-CN" altLang="en-US" sz="1050" dirty="0">
                <a:solidFill>
                  <a:schemeClr val="bg1"/>
                </a:solidFill>
                <a:latin typeface="+mn-ea"/>
                <a:ea typeface="+mn-ea"/>
              </a:endParaRPr>
            </a:p>
          </p:txBody>
        </p:sp>
      </p:grpSp>
      <p:grpSp>
        <p:nvGrpSpPr>
          <p:cNvPr id="36" name="组合 35"/>
          <p:cNvGrpSpPr/>
          <p:nvPr/>
        </p:nvGrpSpPr>
        <p:grpSpPr bwMode="auto">
          <a:xfrm>
            <a:off x="2790825" y="1854200"/>
            <a:ext cx="822325" cy="415925"/>
            <a:chOff x="2979182" y="2064744"/>
            <a:chExt cx="822661" cy="416176"/>
          </a:xfrm>
        </p:grpSpPr>
        <p:sp>
          <p:nvSpPr>
            <p:cNvPr id="37" name="椭圆 36"/>
            <p:cNvSpPr/>
            <p:nvPr/>
          </p:nvSpPr>
          <p:spPr>
            <a:xfrm>
              <a:off x="3222169" y="2317309"/>
              <a:ext cx="163579" cy="163611"/>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38" name="矩形 37"/>
            <p:cNvSpPr/>
            <p:nvPr/>
          </p:nvSpPr>
          <p:spPr>
            <a:xfrm>
              <a:off x="2979182" y="2064744"/>
              <a:ext cx="822661" cy="254153"/>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2014.01</a:t>
              </a:r>
              <a:endParaRPr lang="zh-CN" altLang="en-US" sz="1050" dirty="0">
                <a:solidFill>
                  <a:schemeClr val="bg1"/>
                </a:solidFill>
                <a:latin typeface="+mn-ea"/>
                <a:ea typeface="+mn-ea"/>
              </a:endParaRPr>
            </a:p>
          </p:txBody>
        </p:sp>
      </p:grpSp>
      <p:grpSp>
        <p:nvGrpSpPr>
          <p:cNvPr id="39" name="组合 38"/>
          <p:cNvGrpSpPr/>
          <p:nvPr/>
        </p:nvGrpSpPr>
        <p:grpSpPr bwMode="auto">
          <a:xfrm>
            <a:off x="3529013" y="2524125"/>
            <a:ext cx="1033462" cy="254000"/>
            <a:chOff x="3717829" y="2733933"/>
            <a:chExt cx="1033426" cy="254048"/>
          </a:xfrm>
        </p:grpSpPr>
        <p:sp>
          <p:nvSpPr>
            <p:cNvPr id="40" name="椭圆 39"/>
            <p:cNvSpPr/>
            <p:nvPr/>
          </p:nvSpPr>
          <p:spPr>
            <a:xfrm>
              <a:off x="3717829" y="2791094"/>
              <a:ext cx="163506" cy="161956"/>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41" name="矩形 40"/>
            <p:cNvSpPr/>
            <p:nvPr/>
          </p:nvSpPr>
          <p:spPr>
            <a:xfrm>
              <a:off x="3928959" y="2733933"/>
              <a:ext cx="822296" cy="254048"/>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2014.06</a:t>
              </a:r>
              <a:endParaRPr lang="zh-CN" altLang="en-US" sz="1050" dirty="0">
                <a:solidFill>
                  <a:schemeClr val="bg1"/>
                </a:solidFill>
                <a:latin typeface="+mn-ea"/>
                <a:ea typeface="+mn-ea"/>
              </a:endParaRPr>
            </a:p>
          </p:txBody>
        </p:sp>
      </p:grpSp>
      <p:grpSp>
        <p:nvGrpSpPr>
          <p:cNvPr id="42" name="组合 41"/>
          <p:cNvGrpSpPr/>
          <p:nvPr/>
        </p:nvGrpSpPr>
        <p:grpSpPr bwMode="auto">
          <a:xfrm>
            <a:off x="4959350" y="3135313"/>
            <a:ext cx="866775" cy="431800"/>
            <a:chOff x="5133702" y="3346781"/>
            <a:chExt cx="867545" cy="431001"/>
          </a:xfrm>
        </p:grpSpPr>
        <p:sp>
          <p:nvSpPr>
            <p:cNvPr id="43" name="椭圆 42"/>
            <p:cNvSpPr/>
            <p:nvPr/>
          </p:nvSpPr>
          <p:spPr>
            <a:xfrm>
              <a:off x="5310072" y="3346781"/>
              <a:ext cx="163657" cy="163209"/>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100">
                <a:solidFill>
                  <a:schemeClr val="bg1"/>
                </a:solidFill>
                <a:latin typeface="+mn-ea"/>
                <a:ea typeface="+mn-ea"/>
              </a:endParaRPr>
            </a:p>
          </p:txBody>
        </p:sp>
        <p:sp>
          <p:nvSpPr>
            <p:cNvPr id="44" name="矩形 43"/>
            <p:cNvSpPr/>
            <p:nvPr/>
          </p:nvSpPr>
          <p:spPr>
            <a:xfrm>
              <a:off x="5133702" y="3524252"/>
              <a:ext cx="867545" cy="253530"/>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2014.08 </a:t>
              </a:r>
              <a:endParaRPr lang="zh-CN" altLang="en-US" sz="1050" dirty="0">
                <a:solidFill>
                  <a:schemeClr val="bg1"/>
                </a:solidFill>
                <a:latin typeface="+mn-ea"/>
                <a:ea typeface="+mn-ea"/>
              </a:endParaRPr>
            </a:p>
          </p:txBody>
        </p:sp>
      </p:grpSp>
      <p:grpSp>
        <p:nvGrpSpPr>
          <p:cNvPr id="45" name="组合 44"/>
          <p:cNvGrpSpPr/>
          <p:nvPr/>
        </p:nvGrpSpPr>
        <p:grpSpPr bwMode="auto">
          <a:xfrm>
            <a:off x="5734050" y="2435225"/>
            <a:ext cx="822325" cy="458788"/>
            <a:chOff x="5908402" y="2645741"/>
            <a:chExt cx="822660" cy="458941"/>
          </a:xfrm>
        </p:grpSpPr>
        <p:sp>
          <p:nvSpPr>
            <p:cNvPr id="46" name="椭圆 45"/>
            <p:cNvSpPr/>
            <p:nvPr/>
          </p:nvSpPr>
          <p:spPr>
            <a:xfrm>
              <a:off x="6025925" y="2645741"/>
              <a:ext cx="163580" cy="163568"/>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100">
                <a:solidFill>
                  <a:schemeClr val="bg1"/>
                </a:solidFill>
                <a:latin typeface="+mn-ea"/>
                <a:ea typeface="+mn-ea"/>
              </a:endParaRPr>
            </a:p>
          </p:txBody>
        </p:sp>
        <p:sp>
          <p:nvSpPr>
            <p:cNvPr id="47" name="矩形 46"/>
            <p:cNvSpPr/>
            <p:nvPr/>
          </p:nvSpPr>
          <p:spPr>
            <a:xfrm>
              <a:off x="5908402" y="2850597"/>
              <a:ext cx="822660" cy="254085"/>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2014.10</a:t>
              </a:r>
              <a:endParaRPr lang="zh-CN" altLang="en-US" sz="1050" dirty="0">
                <a:solidFill>
                  <a:schemeClr val="bg1"/>
                </a:solidFill>
                <a:latin typeface="+mn-ea"/>
                <a:ea typeface="+mn-ea"/>
              </a:endParaRPr>
            </a:p>
          </p:txBody>
        </p:sp>
      </p:grpSp>
      <p:grpSp>
        <p:nvGrpSpPr>
          <p:cNvPr id="48" name="组合 47"/>
          <p:cNvGrpSpPr/>
          <p:nvPr/>
        </p:nvGrpSpPr>
        <p:grpSpPr bwMode="auto">
          <a:xfrm>
            <a:off x="6253163" y="1978025"/>
            <a:ext cx="822325" cy="414338"/>
            <a:chOff x="6441129" y="2188789"/>
            <a:chExt cx="822661" cy="414051"/>
          </a:xfrm>
        </p:grpSpPr>
        <p:sp>
          <p:nvSpPr>
            <p:cNvPr id="49" name="椭圆 48"/>
            <p:cNvSpPr/>
            <p:nvPr/>
          </p:nvSpPr>
          <p:spPr>
            <a:xfrm>
              <a:off x="6682528" y="2439440"/>
              <a:ext cx="161991" cy="163400"/>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50" name="矩形 49"/>
            <p:cNvSpPr/>
            <p:nvPr/>
          </p:nvSpPr>
          <p:spPr>
            <a:xfrm>
              <a:off x="6441129" y="2188789"/>
              <a:ext cx="822661" cy="253824"/>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2015.01</a:t>
              </a:r>
              <a:endParaRPr lang="zh-CN" altLang="en-US" sz="1050" dirty="0">
                <a:solidFill>
                  <a:schemeClr val="bg1"/>
                </a:solidFill>
                <a:latin typeface="+mn-ea"/>
                <a:ea typeface="+mn-ea"/>
              </a:endParaRPr>
            </a:p>
          </p:txBody>
        </p:sp>
      </p:grpSp>
      <p:grpSp>
        <p:nvGrpSpPr>
          <p:cNvPr id="51" name="组合 50"/>
          <p:cNvGrpSpPr/>
          <p:nvPr/>
        </p:nvGrpSpPr>
        <p:grpSpPr bwMode="auto">
          <a:xfrm>
            <a:off x="6634163" y="3662363"/>
            <a:ext cx="822325" cy="449262"/>
            <a:chOff x="6822054" y="3872561"/>
            <a:chExt cx="822661" cy="450566"/>
          </a:xfrm>
        </p:grpSpPr>
        <p:sp>
          <p:nvSpPr>
            <p:cNvPr id="52" name="椭圆 51"/>
            <p:cNvSpPr/>
            <p:nvPr/>
          </p:nvSpPr>
          <p:spPr>
            <a:xfrm>
              <a:off x="7055511" y="3872561"/>
              <a:ext cx="161991" cy="162395"/>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53" name="矩形 52"/>
            <p:cNvSpPr/>
            <p:nvPr/>
          </p:nvSpPr>
          <p:spPr>
            <a:xfrm>
              <a:off x="6822054" y="4068390"/>
              <a:ext cx="822661" cy="254737"/>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2015.02</a:t>
              </a:r>
              <a:endParaRPr lang="zh-CN" altLang="en-US" sz="1050" dirty="0">
                <a:solidFill>
                  <a:schemeClr val="bg1"/>
                </a:solidFill>
                <a:latin typeface="+mn-ea"/>
                <a:ea typeface="+mn-ea"/>
              </a:endParaRPr>
            </a:p>
          </p:txBody>
        </p:sp>
      </p:grpSp>
      <p:grpSp>
        <p:nvGrpSpPr>
          <p:cNvPr id="54" name="组合 53"/>
          <p:cNvGrpSpPr/>
          <p:nvPr/>
        </p:nvGrpSpPr>
        <p:grpSpPr bwMode="auto">
          <a:xfrm>
            <a:off x="7439025" y="1847850"/>
            <a:ext cx="1008063" cy="255588"/>
            <a:chOff x="7626889" y="2058017"/>
            <a:chExt cx="1008426" cy="255263"/>
          </a:xfrm>
        </p:grpSpPr>
        <p:sp>
          <p:nvSpPr>
            <p:cNvPr id="55" name="椭圆 54"/>
            <p:cNvSpPr/>
            <p:nvPr/>
          </p:nvSpPr>
          <p:spPr>
            <a:xfrm>
              <a:off x="7626889" y="2149975"/>
              <a:ext cx="163572" cy="163305"/>
            </a:xfrm>
            <a:prstGeom prst="ellipse">
              <a:avLst/>
            </a:prstGeom>
            <a:solidFill>
              <a:schemeClr val="bg1">
                <a:alpha val="80000"/>
              </a:schemeClr>
            </a:solidFill>
            <a:ln>
              <a:noFill/>
            </a:ln>
          </p:spPr>
          <p:txBody>
            <a:bodyPr lIns="68544" tIns="34272" rIns="68544" bIns="34272"/>
            <a:lstStyle/>
            <a:p>
              <a:pPr eaLnBrk="1" fontAlgn="auto" hangingPunct="1">
                <a:spcBef>
                  <a:spcPts val="0"/>
                </a:spcBef>
                <a:spcAft>
                  <a:spcPts val="0"/>
                </a:spcAft>
                <a:defRPr/>
              </a:pPr>
              <a:endParaRPr lang="zh-CN" altLang="en-US" sz="1350">
                <a:solidFill>
                  <a:schemeClr val="bg1"/>
                </a:solidFill>
                <a:latin typeface="+mn-ea"/>
                <a:ea typeface="+mn-ea"/>
              </a:endParaRPr>
            </a:p>
          </p:txBody>
        </p:sp>
        <p:sp>
          <p:nvSpPr>
            <p:cNvPr id="56" name="矩形 55"/>
            <p:cNvSpPr/>
            <p:nvPr/>
          </p:nvSpPr>
          <p:spPr>
            <a:xfrm>
              <a:off x="7812694" y="2058017"/>
              <a:ext cx="822621" cy="253677"/>
            </a:xfrm>
            <a:prstGeom prst="rect">
              <a:avLst/>
            </a:prstGeom>
          </p:spPr>
          <p:txBody>
            <a:bodyPr wrap="none">
              <a:spAutoFit/>
            </a:bodyPr>
            <a:lstStyle/>
            <a:p>
              <a:pPr eaLnBrk="1" fontAlgn="auto" hangingPunct="1">
                <a:spcBef>
                  <a:spcPts val="0"/>
                </a:spcBef>
                <a:spcAft>
                  <a:spcPts val="0"/>
                </a:spcAft>
                <a:defRPr/>
              </a:pPr>
              <a:r>
                <a:rPr lang="en-US" altLang="zh-CN" sz="1050" dirty="0">
                  <a:solidFill>
                    <a:schemeClr val="bg1"/>
                  </a:solidFill>
                  <a:latin typeface="+mn-ea"/>
                  <a:ea typeface="+mn-ea"/>
                </a:rPr>
                <a:t>2015.04</a:t>
              </a:r>
              <a:endParaRPr lang="zh-CN" altLang="en-US" sz="1050" dirty="0">
                <a:solidFill>
                  <a:schemeClr val="bg1"/>
                </a:solidFill>
                <a:latin typeface="+mn-ea"/>
                <a:ea typeface="+mn-ea"/>
              </a:endParaRPr>
            </a:p>
          </p:txBody>
        </p:sp>
      </p:grpSp>
      <p:grpSp>
        <p:nvGrpSpPr>
          <p:cNvPr id="57" name="组合 56"/>
          <p:cNvGrpSpPr/>
          <p:nvPr/>
        </p:nvGrpSpPr>
        <p:grpSpPr bwMode="auto">
          <a:xfrm>
            <a:off x="7227888" y="2092325"/>
            <a:ext cx="1223962" cy="1474788"/>
            <a:chOff x="7416713" y="2092528"/>
            <a:chExt cx="1223412" cy="1474343"/>
          </a:xfrm>
        </p:grpSpPr>
        <p:cxnSp>
          <p:nvCxnSpPr>
            <p:cNvPr id="58" name="直接连接符 57"/>
            <p:cNvCxnSpPr/>
            <p:nvPr/>
          </p:nvCxnSpPr>
          <p:spPr>
            <a:xfrm>
              <a:off x="7745177" y="2092528"/>
              <a:ext cx="230085" cy="111567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7416713" y="3266924"/>
              <a:ext cx="1223412" cy="299947"/>
            </a:xfrm>
            <a:prstGeom prst="rect">
              <a:avLst/>
            </a:prstGeom>
          </p:spPr>
          <p:txBody>
            <a:bodyPr wrap="none">
              <a:spAutoFit/>
            </a:bodyPr>
            <a:lstStyle/>
            <a:p>
              <a:pPr eaLnBrk="1" fontAlgn="auto" hangingPunct="1">
                <a:spcBef>
                  <a:spcPts val="0"/>
                </a:spcBef>
                <a:spcAft>
                  <a:spcPts val="0"/>
                </a:spcAft>
                <a:defRPr/>
              </a:pPr>
              <a:r>
                <a:rPr lang="zh-CN" altLang="en-US" sz="1350" dirty="0">
                  <a:solidFill>
                    <a:schemeClr val="bg1"/>
                  </a:solidFill>
                  <a:latin typeface="+mn-ea"/>
                  <a:ea typeface="+mn-ea"/>
                </a:rPr>
                <a:t>点击添加标题</a:t>
              </a:r>
            </a:p>
          </p:txBody>
        </p:sp>
      </p:grpSp>
      <p:pic>
        <p:nvPicPr>
          <p:cNvPr id="53264" name="图片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文本框 60"/>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点击输入</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0"/>
                                        <p:tgtEl>
                                          <p:spTgt spid="26"/>
                                        </p:tgtEl>
                                      </p:cBhvr>
                                    </p:animEffect>
                                  </p:childTnLst>
                                </p:cTn>
                              </p:par>
                              <p:par>
                                <p:cTn id="8" presetID="23" presetClass="entr" presetSubtype="36" fill="hold" nodeType="withEffect">
                                  <p:stCondLst>
                                    <p:cond delay="300"/>
                                  </p:stCondLst>
                                  <p:childTnLst>
                                    <p:set>
                                      <p:cBhvr>
                                        <p:cTn id="9" dur="1" fill="hold">
                                          <p:stCondLst>
                                            <p:cond delay="0"/>
                                          </p:stCondLst>
                                        </p:cTn>
                                        <p:tgtEl>
                                          <p:spTgt spid="30"/>
                                        </p:tgtEl>
                                        <p:attrNameLst>
                                          <p:attrName>style.visibility</p:attrName>
                                        </p:attrNameLst>
                                      </p:cBhvr>
                                      <p:to>
                                        <p:strVal val="visible"/>
                                      </p:to>
                                    </p:set>
                                    <p:anim calcmode="lin" valueType="num">
                                      <p:cBhvr>
                                        <p:cTn id="10" dur="1000" fill="hold"/>
                                        <p:tgtEl>
                                          <p:spTgt spid="30"/>
                                        </p:tgtEl>
                                        <p:attrNameLst>
                                          <p:attrName>ppt_w</p:attrName>
                                        </p:attrNameLst>
                                      </p:cBhvr>
                                      <p:tavLst>
                                        <p:tav tm="0">
                                          <p:val>
                                            <p:strVal val="(6*min(max(#ppt_w*#ppt_h,.3),1)-7.4)/-.7*#ppt_w"/>
                                          </p:val>
                                        </p:tav>
                                        <p:tav tm="100000">
                                          <p:val>
                                            <p:strVal val="#ppt_w"/>
                                          </p:val>
                                        </p:tav>
                                      </p:tavLst>
                                    </p:anim>
                                    <p:anim calcmode="lin" valueType="num">
                                      <p:cBhvr>
                                        <p:cTn id="11" dur="1000" fill="hold"/>
                                        <p:tgtEl>
                                          <p:spTgt spid="30"/>
                                        </p:tgtEl>
                                        <p:attrNameLst>
                                          <p:attrName>ppt_h</p:attrName>
                                        </p:attrNameLst>
                                      </p:cBhvr>
                                      <p:tavLst>
                                        <p:tav tm="0">
                                          <p:val>
                                            <p:strVal val="(6*min(max(#ppt_w*#ppt_h,.3),1)-7.4)/-.7*#ppt_h"/>
                                          </p:val>
                                        </p:tav>
                                        <p:tav tm="100000">
                                          <p:val>
                                            <p:strVal val="#ppt_h"/>
                                          </p:val>
                                        </p:tav>
                                      </p:tavLst>
                                    </p:anim>
                                    <p:anim calcmode="lin" valueType="num">
                                      <p:cBhvr>
                                        <p:cTn id="12" dur="1000" fill="hold"/>
                                        <p:tgtEl>
                                          <p:spTgt spid="30"/>
                                        </p:tgtEl>
                                        <p:attrNameLst>
                                          <p:attrName>ppt_x</p:attrName>
                                        </p:attrNameLst>
                                      </p:cBhvr>
                                      <p:tavLst>
                                        <p:tav tm="0">
                                          <p:val>
                                            <p:fltVal val="0.5"/>
                                          </p:val>
                                        </p:tav>
                                        <p:tav tm="100000">
                                          <p:val>
                                            <p:strVal val="#ppt_x"/>
                                          </p:val>
                                        </p:tav>
                                      </p:tavLst>
                                    </p:anim>
                                    <p:anim calcmode="lin" valueType="num">
                                      <p:cBhvr>
                                        <p:cTn id="13" dur="1000" fill="hold"/>
                                        <p:tgtEl>
                                          <p:spTgt spid="30"/>
                                        </p:tgtEl>
                                        <p:attrNameLst>
                                          <p:attrName>ppt_y</p:attrName>
                                        </p:attrNameLst>
                                      </p:cBhvr>
                                      <p:tavLst>
                                        <p:tav tm="0">
                                          <p:val>
                                            <p:strVal val="1+(6*min(max(#ppt_w*#ppt_h,.3),1)-7.4)/-.7*#ppt_h/2"/>
                                          </p:val>
                                        </p:tav>
                                        <p:tav tm="100000">
                                          <p:val>
                                            <p:strVal val="#ppt_y"/>
                                          </p:val>
                                        </p:tav>
                                      </p:tavLst>
                                    </p:anim>
                                  </p:childTnLst>
                                </p:cTn>
                              </p:par>
                              <p:par>
                                <p:cTn id="14" presetID="23" presetClass="entr" presetSubtype="36"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strVal val="(6*min(max(#ppt_w*#ppt_h,.3),1)-7.4)/-.7*#ppt_w"/>
                                          </p:val>
                                        </p:tav>
                                        <p:tav tm="100000">
                                          <p:val>
                                            <p:strVal val="#ppt_w"/>
                                          </p:val>
                                        </p:tav>
                                      </p:tavLst>
                                    </p:anim>
                                    <p:anim calcmode="lin" valueType="num">
                                      <p:cBhvr>
                                        <p:cTn id="17" dur="1000" fill="hold"/>
                                        <p:tgtEl>
                                          <p:spTgt spid="33"/>
                                        </p:tgtEl>
                                        <p:attrNameLst>
                                          <p:attrName>ppt_h</p:attrName>
                                        </p:attrNameLst>
                                      </p:cBhvr>
                                      <p:tavLst>
                                        <p:tav tm="0">
                                          <p:val>
                                            <p:strVal val="(6*min(max(#ppt_w*#ppt_h,.3),1)-7.4)/-.7*#ppt_h"/>
                                          </p:val>
                                        </p:tav>
                                        <p:tav tm="100000">
                                          <p:val>
                                            <p:strVal val="#ppt_h"/>
                                          </p:val>
                                        </p:tav>
                                      </p:tavLst>
                                    </p:anim>
                                    <p:anim calcmode="lin" valueType="num">
                                      <p:cBhvr>
                                        <p:cTn id="18" dur="1000" fill="hold"/>
                                        <p:tgtEl>
                                          <p:spTgt spid="33"/>
                                        </p:tgtEl>
                                        <p:attrNameLst>
                                          <p:attrName>ppt_x</p:attrName>
                                        </p:attrNameLst>
                                      </p:cBhvr>
                                      <p:tavLst>
                                        <p:tav tm="0">
                                          <p:val>
                                            <p:fltVal val="0.5"/>
                                          </p:val>
                                        </p:tav>
                                        <p:tav tm="100000">
                                          <p:val>
                                            <p:strVal val="#ppt_x"/>
                                          </p:val>
                                        </p:tav>
                                      </p:tavLst>
                                    </p:anim>
                                    <p:anim calcmode="lin" valueType="num">
                                      <p:cBhvr>
                                        <p:cTn id="19" dur="1000" fill="hold"/>
                                        <p:tgtEl>
                                          <p:spTgt spid="33"/>
                                        </p:tgtEl>
                                        <p:attrNameLst>
                                          <p:attrName>ppt_y</p:attrName>
                                        </p:attrNameLst>
                                      </p:cBhvr>
                                      <p:tavLst>
                                        <p:tav tm="0">
                                          <p:val>
                                            <p:strVal val="1+(6*min(max(#ppt_w*#ppt_h,.3),1)-7.4)/-.7*#ppt_h/2"/>
                                          </p:val>
                                        </p:tav>
                                        <p:tav tm="100000">
                                          <p:val>
                                            <p:strVal val="#ppt_y"/>
                                          </p:val>
                                        </p:tav>
                                      </p:tavLst>
                                    </p:anim>
                                  </p:childTnLst>
                                </p:cTn>
                              </p:par>
                              <p:par>
                                <p:cTn id="20" presetID="23" presetClass="entr" presetSubtype="36" fill="hold" nodeType="withEffect">
                                  <p:stCondLst>
                                    <p:cond delay="80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3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39"/>
                                        </p:tgtEl>
                                        <p:attrNameLst>
                                          <p:attrName>ppt_x</p:attrName>
                                        </p:attrNameLst>
                                      </p:cBhvr>
                                      <p:tavLst>
                                        <p:tav tm="0">
                                          <p:val>
                                            <p:fltVal val="0.5"/>
                                          </p:val>
                                        </p:tav>
                                        <p:tav tm="100000">
                                          <p:val>
                                            <p:strVal val="#ppt_x"/>
                                          </p:val>
                                        </p:tav>
                                      </p:tavLst>
                                    </p:anim>
                                    <p:anim calcmode="lin" valueType="num">
                                      <p:cBhvr>
                                        <p:cTn id="25" dur="1000" fill="hold"/>
                                        <p:tgtEl>
                                          <p:spTgt spid="39"/>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nodeType="withEffect">
                                  <p:stCondLst>
                                    <p:cond delay="6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strVal val="(6*min(max(#ppt_w*#ppt_h,.3),1)-7.4)/-.7*#ppt_w"/>
                                          </p:val>
                                        </p:tav>
                                        <p:tav tm="100000">
                                          <p:val>
                                            <p:strVal val="#ppt_w"/>
                                          </p:val>
                                        </p:tav>
                                      </p:tavLst>
                                    </p:anim>
                                    <p:anim calcmode="lin" valueType="num">
                                      <p:cBhvr>
                                        <p:cTn id="29" dur="1000" fill="hold"/>
                                        <p:tgtEl>
                                          <p:spTgt spid="42"/>
                                        </p:tgtEl>
                                        <p:attrNameLst>
                                          <p:attrName>ppt_h</p:attrName>
                                        </p:attrNameLst>
                                      </p:cBhvr>
                                      <p:tavLst>
                                        <p:tav tm="0">
                                          <p:val>
                                            <p:strVal val="(6*min(max(#ppt_w*#ppt_h,.3),1)-7.4)/-.7*#ppt_h"/>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nodeType="withEffect">
                                  <p:stCondLst>
                                    <p:cond delay="3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1000" fill="hold"/>
                                        <p:tgtEl>
                                          <p:spTgt spid="45"/>
                                        </p:tgtEl>
                                        <p:attrNameLst>
                                          <p:attrName>ppt_w</p:attrName>
                                        </p:attrNameLst>
                                      </p:cBhvr>
                                      <p:tavLst>
                                        <p:tav tm="0">
                                          <p:val>
                                            <p:strVal val="(6*min(max(#ppt_w*#ppt_h,.3),1)-7.4)/-.7*#ppt_w"/>
                                          </p:val>
                                        </p:tav>
                                        <p:tav tm="100000">
                                          <p:val>
                                            <p:strVal val="#ppt_w"/>
                                          </p:val>
                                        </p:tav>
                                      </p:tavLst>
                                    </p:anim>
                                    <p:anim calcmode="lin" valueType="num">
                                      <p:cBhvr>
                                        <p:cTn id="35" dur="1000" fill="hold"/>
                                        <p:tgtEl>
                                          <p:spTgt spid="45"/>
                                        </p:tgtEl>
                                        <p:attrNameLst>
                                          <p:attrName>ppt_h</p:attrName>
                                        </p:attrNameLst>
                                      </p:cBhvr>
                                      <p:tavLst>
                                        <p:tav tm="0">
                                          <p:val>
                                            <p:strVal val="(6*min(max(#ppt_w*#ppt_h,.3),1)-7.4)/-.7*#ppt_h"/>
                                          </p:val>
                                        </p:tav>
                                        <p:tav tm="100000">
                                          <p:val>
                                            <p:strVal val="#ppt_h"/>
                                          </p:val>
                                        </p:tav>
                                      </p:tavLst>
                                    </p:anim>
                                    <p:anim calcmode="lin" valueType="num">
                                      <p:cBhvr>
                                        <p:cTn id="36" dur="1000" fill="hold"/>
                                        <p:tgtEl>
                                          <p:spTgt spid="45"/>
                                        </p:tgtEl>
                                        <p:attrNameLst>
                                          <p:attrName>ppt_x</p:attrName>
                                        </p:attrNameLst>
                                      </p:cBhvr>
                                      <p:tavLst>
                                        <p:tav tm="0">
                                          <p:val>
                                            <p:fltVal val="0.5"/>
                                          </p:val>
                                        </p:tav>
                                        <p:tav tm="100000">
                                          <p:val>
                                            <p:strVal val="#ppt_x"/>
                                          </p:val>
                                        </p:tav>
                                      </p:tavLst>
                                    </p:anim>
                                    <p:anim calcmode="lin" valueType="num">
                                      <p:cBhvr>
                                        <p:cTn id="37" dur="1000" fill="hold"/>
                                        <p:tgtEl>
                                          <p:spTgt spid="4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nodeType="withEffect">
                                  <p:stCondLst>
                                    <p:cond delay="100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strVal val="(6*min(max(#ppt_w*#ppt_h,.3),1)-7.4)/-.7*#ppt_w"/>
                                          </p:val>
                                        </p:tav>
                                        <p:tav tm="100000">
                                          <p:val>
                                            <p:strVal val="#ppt_w"/>
                                          </p:val>
                                        </p:tav>
                                      </p:tavLst>
                                    </p:anim>
                                    <p:anim calcmode="lin" valueType="num">
                                      <p:cBhvr>
                                        <p:cTn id="41" dur="1000" fill="hold"/>
                                        <p:tgtEl>
                                          <p:spTgt spid="48"/>
                                        </p:tgtEl>
                                        <p:attrNameLst>
                                          <p:attrName>ppt_h</p:attrName>
                                        </p:attrNameLst>
                                      </p:cBhvr>
                                      <p:tavLst>
                                        <p:tav tm="0">
                                          <p:val>
                                            <p:strVal val="(6*min(max(#ppt_w*#ppt_h,.3),1)-7.4)/-.7*#ppt_h"/>
                                          </p:val>
                                        </p:tav>
                                        <p:tav tm="100000">
                                          <p:val>
                                            <p:strVal val="#ppt_h"/>
                                          </p:val>
                                        </p:tav>
                                      </p:tavLst>
                                    </p:anim>
                                    <p:anim calcmode="lin" valueType="num">
                                      <p:cBhvr>
                                        <p:cTn id="42" dur="1000" fill="hold"/>
                                        <p:tgtEl>
                                          <p:spTgt spid="48"/>
                                        </p:tgtEl>
                                        <p:attrNameLst>
                                          <p:attrName>ppt_x</p:attrName>
                                        </p:attrNameLst>
                                      </p:cBhvr>
                                      <p:tavLst>
                                        <p:tav tm="0">
                                          <p:val>
                                            <p:fltVal val="0.5"/>
                                          </p:val>
                                        </p:tav>
                                        <p:tav tm="100000">
                                          <p:val>
                                            <p:strVal val="#ppt_x"/>
                                          </p:val>
                                        </p:tav>
                                      </p:tavLst>
                                    </p:anim>
                                    <p:anim calcmode="lin" valueType="num">
                                      <p:cBhvr>
                                        <p:cTn id="43" dur="1000" fill="hold"/>
                                        <p:tgtEl>
                                          <p:spTgt spid="48"/>
                                        </p:tgtEl>
                                        <p:attrNameLst>
                                          <p:attrName>ppt_y</p:attrName>
                                        </p:attrNameLst>
                                      </p:cBhvr>
                                      <p:tavLst>
                                        <p:tav tm="0">
                                          <p:val>
                                            <p:strVal val="1+(6*min(max(#ppt_w*#ppt_h,.3),1)-7.4)/-.7*#ppt_h/2"/>
                                          </p:val>
                                        </p:tav>
                                        <p:tav tm="100000">
                                          <p:val>
                                            <p:strVal val="#ppt_y"/>
                                          </p:val>
                                        </p:tav>
                                      </p:tavLst>
                                    </p:anim>
                                  </p:childTnLst>
                                </p:cTn>
                              </p:par>
                              <p:par>
                                <p:cTn id="44" presetID="23" presetClass="entr" presetSubtype="36" fill="hold" nodeType="withEffect">
                                  <p:stCondLst>
                                    <p:cond delay="7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strVal val="(6*min(max(#ppt_w*#ppt_h,.3),1)-7.4)/-.7*#ppt_w"/>
                                          </p:val>
                                        </p:tav>
                                        <p:tav tm="100000">
                                          <p:val>
                                            <p:strVal val="#ppt_w"/>
                                          </p:val>
                                        </p:tav>
                                      </p:tavLst>
                                    </p:anim>
                                    <p:anim calcmode="lin" valueType="num">
                                      <p:cBhvr>
                                        <p:cTn id="47" dur="1000" fill="hold"/>
                                        <p:tgtEl>
                                          <p:spTgt spid="51"/>
                                        </p:tgtEl>
                                        <p:attrNameLst>
                                          <p:attrName>ppt_h</p:attrName>
                                        </p:attrNameLst>
                                      </p:cBhvr>
                                      <p:tavLst>
                                        <p:tav tm="0">
                                          <p:val>
                                            <p:strVal val="(6*min(max(#ppt_w*#ppt_h,.3),1)-7.4)/-.7*#ppt_h"/>
                                          </p:val>
                                        </p:tav>
                                        <p:tav tm="100000">
                                          <p:val>
                                            <p:strVal val="#ppt_h"/>
                                          </p:val>
                                        </p:tav>
                                      </p:tavLst>
                                    </p:anim>
                                    <p:anim calcmode="lin" valueType="num">
                                      <p:cBhvr>
                                        <p:cTn id="48" dur="1000" fill="hold"/>
                                        <p:tgtEl>
                                          <p:spTgt spid="51"/>
                                        </p:tgtEl>
                                        <p:attrNameLst>
                                          <p:attrName>ppt_x</p:attrName>
                                        </p:attrNameLst>
                                      </p:cBhvr>
                                      <p:tavLst>
                                        <p:tav tm="0">
                                          <p:val>
                                            <p:fltVal val="0.5"/>
                                          </p:val>
                                        </p:tav>
                                        <p:tav tm="100000">
                                          <p:val>
                                            <p:strVal val="#ppt_x"/>
                                          </p:val>
                                        </p:tav>
                                      </p:tavLst>
                                    </p:anim>
                                    <p:anim calcmode="lin" valueType="num">
                                      <p:cBhvr>
                                        <p:cTn id="49" dur="1000" fill="hold"/>
                                        <p:tgtEl>
                                          <p:spTgt spid="51"/>
                                        </p:tgtEl>
                                        <p:attrNameLst>
                                          <p:attrName>ppt_y</p:attrName>
                                        </p:attrNameLst>
                                      </p:cBhvr>
                                      <p:tavLst>
                                        <p:tav tm="0">
                                          <p:val>
                                            <p:strVal val="1+(6*min(max(#ppt_w*#ppt_h,.3),1)-7.4)/-.7*#ppt_h/2"/>
                                          </p:val>
                                        </p:tav>
                                        <p:tav tm="100000">
                                          <p:val>
                                            <p:strVal val="#ppt_y"/>
                                          </p:val>
                                        </p:tav>
                                      </p:tavLst>
                                    </p:anim>
                                  </p:childTnLst>
                                </p:cTn>
                              </p:par>
                              <p:par>
                                <p:cTn id="50" presetID="23" presetClass="entr" presetSubtype="36" fill="hold" nodeType="withEffect">
                                  <p:stCondLst>
                                    <p:cond delay="1000"/>
                                  </p:stCondLst>
                                  <p:childTnLst>
                                    <p:set>
                                      <p:cBhvr>
                                        <p:cTn id="51" dur="1" fill="hold">
                                          <p:stCondLst>
                                            <p:cond delay="0"/>
                                          </p:stCondLst>
                                        </p:cTn>
                                        <p:tgtEl>
                                          <p:spTgt spid="54"/>
                                        </p:tgtEl>
                                        <p:attrNameLst>
                                          <p:attrName>style.visibility</p:attrName>
                                        </p:attrNameLst>
                                      </p:cBhvr>
                                      <p:to>
                                        <p:strVal val="visible"/>
                                      </p:to>
                                    </p:set>
                                    <p:anim calcmode="lin" valueType="num">
                                      <p:cBhvr>
                                        <p:cTn id="52" dur="1000" fill="hold"/>
                                        <p:tgtEl>
                                          <p:spTgt spid="54"/>
                                        </p:tgtEl>
                                        <p:attrNameLst>
                                          <p:attrName>ppt_w</p:attrName>
                                        </p:attrNameLst>
                                      </p:cBhvr>
                                      <p:tavLst>
                                        <p:tav tm="0">
                                          <p:val>
                                            <p:strVal val="(6*min(max(#ppt_w*#ppt_h,.3),1)-7.4)/-.7*#ppt_w"/>
                                          </p:val>
                                        </p:tav>
                                        <p:tav tm="100000">
                                          <p:val>
                                            <p:strVal val="#ppt_w"/>
                                          </p:val>
                                        </p:tav>
                                      </p:tavLst>
                                    </p:anim>
                                    <p:anim calcmode="lin" valueType="num">
                                      <p:cBhvr>
                                        <p:cTn id="53" dur="1000" fill="hold"/>
                                        <p:tgtEl>
                                          <p:spTgt spid="54"/>
                                        </p:tgtEl>
                                        <p:attrNameLst>
                                          <p:attrName>ppt_h</p:attrName>
                                        </p:attrNameLst>
                                      </p:cBhvr>
                                      <p:tavLst>
                                        <p:tav tm="0">
                                          <p:val>
                                            <p:strVal val="(6*min(max(#ppt_w*#ppt_h,.3),1)-7.4)/-.7*#ppt_h"/>
                                          </p:val>
                                        </p:tav>
                                        <p:tav tm="100000">
                                          <p:val>
                                            <p:strVal val="#ppt_h"/>
                                          </p:val>
                                        </p:tav>
                                      </p:tavLst>
                                    </p:anim>
                                    <p:anim calcmode="lin" valueType="num">
                                      <p:cBhvr>
                                        <p:cTn id="54" dur="1000" fill="hold"/>
                                        <p:tgtEl>
                                          <p:spTgt spid="54"/>
                                        </p:tgtEl>
                                        <p:attrNameLst>
                                          <p:attrName>ppt_x</p:attrName>
                                        </p:attrNameLst>
                                      </p:cBhvr>
                                      <p:tavLst>
                                        <p:tav tm="0">
                                          <p:val>
                                            <p:fltVal val="0.5"/>
                                          </p:val>
                                        </p:tav>
                                        <p:tav tm="100000">
                                          <p:val>
                                            <p:strVal val="#ppt_x"/>
                                          </p:val>
                                        </p:tav>
                                      </p:tavLst>
                                    </p:anim>
                                    <p:anim calcmode="lin" valueType="num">
                                      <p:cBhvr>
                                        <p:cTn id="55" dur="1000" fill="hold"/>
                                        <p:tgtEl>
                                          <p:spTgt spid="54"/>
                                        </p:tgtEl>
                                        <p:attrNameLst>
                                          <p:attrName>ppt_y</p:attrName>
                                        </p:attrNameLst>
                                      </p:cBhvr>
                                      <p:tavLst>
                                        <p:tav tm="0">
                                          <p:val>
                                            <p:strVal val="1+(6*min(max(#ppt_w*#ppt_h,.3),1)-7.4)/-.7*#ppt_h/2"/>
                                          </p:val>
                                        </p:tav>
                                        <p:tav tm="100000">
                                          <p:val>
                                            <p:strVal val="#ppt_y"/>
                                          </p:val>
                                        </p:tav>
                                      </p:tavLst>
                                    </p:anim>
                                  </p:childTnLst>
                                </p:cTn>
                              </p:par>
                              <p:par>
                                <p:cTn id="56" presetID="23" presetClass="entr" presetSubtype="36" fill="hold" nodeType="withEffect">
                                  <p:stCondLst>
                                    <p:cond delay="80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strVal val="(6*min(max(#ppt_w*#ppt_h,.3),1)-7.4)/-.7*#ppt_w"/>
                                          </p:val>
                                        </p:tav>
                                        <p:tav tm="100000">
                                          <p:val>
                                            <p:strVal val="#ppt_w"/>
                                          </p:val>
                                        </p:tav>
                                      </p:tavLst>
                                    </p:anim>
                                    <p:anim calcmode="lin" valueType="num">
                                      <p:cBhvr>
                                        <p:cTn id="59" dur="1000" fill="hold"/>
                                        <p:tgtEl>
                                          <p:spTgt spid="36"/>
                                        </p:tgtEl>
                                        <p:attrNameLst>
                                          <p:attrName>ppt_h</p:attrName>
                                        </p:attrNameLst>
                                      </p:cBhvr>
                                      <p:tavLst>
                                        <p:tav tm="0">
                                          <p:val>
                                            <p:strVal val="(6*min(max(#ppt_w*#ppt_h,.3),1)-7.4)/-.7*#ppt_h"/>
                                          </p:val>
                                        </p:tav>
                                        <p:tav tm="100000">
                                          <p:val>
                                            <p:strVal val="#ppt_h"/>
                                          </p:val>
                                        </p:tav>
                                      </p:tavLst>
                                    </p:anim>
                                    <p:anim calcmode="lin" valueType="num">
                                      <p:cBhvr>
                                        <p:cTn id="60" dur="1000" fill="hold"/>
                                        <p:tgtEl>
                                          <p:spTgt spid="36"/>
                                        </p:tgtEl>
                                        <p:attrNameLst>
                                          <p:attrName>ppt_x</p:attrName>
                                        </p:attrNameLst>
                                      </p:cBhvr>
                                      <p:tavLst>
                                        <p:tav tm="0">
                                          <p:val>
                                            <p:fltVal val="0.5"/>
                                          </p:val>
                                        </p:tav>
                                        <p:tav tm="100000">
                                          <p:val>
                                            <p:strVal val="#ppt_x"/>
                                          </p:val>
                                        </p:tav>
                                      </p:tavLst>
                                    </p:anim>
                                    <p:anim calcmode="lin" valueType="num">
                                      <p:cBhvr>
                                        <p:cTn id="61" dur="1000" fill="hold"/>
                                        <p:tgtEl>
                                          <p:spTgt spid="36"/>
                                        </p:tgtEl>
                                        <p:attrNameLst>
                                          <p:attrName>ppt_y</p:attrName>
                                        </p:attrNameLst>
                                      </p:cBhvr>
                                      <p:tavLst>
                                        <p:tav tm="0">
                                          <p:val>
                                            <p:strVal val="1+(6*min(max(#ppt_w*#ppt_h,.3),1)-7.4)/-.7*#ppt_h/2"/>
                                          </p:val>
                                        </p:tav>
                                        <p:tav tm="100000">
                                          <p:val>
                                            <p:strVal val="#ppt_y"/>
                                          </p:val>
                                        </p:tav>
                                      </p:tavLst>
                                    </p:anim>
                                  </p:childTnLst>
                                </p:cTn>
                              </p:par>
                              <p:par>
                                <p:cTn id="62" presetID="22" presetClass="entr" presetSubtype="4" fill="hold" nodeType="withEffect">
                                  <p:stCondLst>
                                    <p:cond delay="225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750"/>
                                        <p:tgtEl>
                                          <p:spTgt spid="20"/>
                                        </p:tgtEl>
                                      </p:cBhvr>
                                    </p:animEffect>
                                  </p:childTnLst>
                                </p:cTn>
                              </p:par>
                              <p:par>
                                <p:cTn id="65" presetID="22" presetClass="entr" presetSubtype="1" fill="hold" nodeType="withEffect">
                                  <p:stCondLst>
                                    <p:cond delay="225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750"/>
                                        <p:tgtEl>
                                          <p:spTgt spid="27"/>
                                        </p:tgtEl>
                                      </p:cBhvr>
                                    </p:animEffect>
                                  </p:childTnLst>
                                </p:cTn>
                              </p:par>
                              <p:par>
                                <p:cTn id="68" presetID="22" presetClass="entr" presetSubtype="4" fill="hold" nodeType="withEffect">
                                  <p:stCondLst>
                                    <p:cond delay="225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750"/>
                                        <p:tgtEl>
                                          <p:spTgt spid="23"/>
                                        </p:tgtEl>
                                      </p:cBhvr>
                                    </p:animEffect>
                                  </p:childTnLst>
                                </p:cTn>
                              </p:par>
                              <p:par>
                                <p:cTn id="71" presetID="22" presetClass="entr" presetSubtype="1" fill="hold" nodeType="withEffect">
                                  <p:stCondLst>
                                    <p:cond delay="2250"/>
                                  </p:stCondLst>
                                  <p:childTnLst>
                                    <p:set>
                                      <p:cBhvr>
                                        <p:cTn id="72" dur="1" fill="hold">
                                          <p:stCondLst>
                                            <p:cond delay="0"/>
                                          </p:stCondLst>
                                        </p:cTn>
                                        <p:tgtEl>
                                          <p:spTgt spid="57"/>
                                        </p:tgtEl>
                                        <p:attrNameLst>
                                          <p:attrName>style.visibility</p:attrName>
                                        </p:attrNameLst>
                                      </p:cBhvr>
                                      <p:to>
                                        <p:strVal val="visible"/>
                                      </p:to>
                                    </p:set>
                                    <p:animEffect transition="in" filter="wipe(up)">
                                      <p:cBhvr>
                                        <p:cTn id="7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9"/>
          <p:cNvSpPr txBox="1"/>
          <p:nvPr/>
        </p:nvSpPr>
        <p:spPr>
          <a:xfrm>
            <a:off x="676275" y="3187700"/>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mn-ea"/>
                <a:ea typeface="+mn-ea"/>
              </a:rPr>
              <a:t>您的内容打在这里，或者通过复制您的文本后</a:t>
            </a:r>
          </a:p>
        </p:txBody>
      </p:sp>
      <p:sp>
        <p:nvSpPr>
          <p:cNvPr id="3" name="TextBox 30"/>
          <p:cNvSpPr txBox="1"/>
          <p:nvPr/>
        </p:nvSpPr>
        <p:spPr>
          <a:xfrm>
            <a:off x="2570163" y="3187700"/>
            <a:ext cx="1893887"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mn-ea"/>
                <a:ea typeface="+mn-ea"/>
              </a:rPr>
              <a:t>您的内容打在这里，或者通过复制您的文本后</a:t>
            </a:r>
          </a:p>
        </p:txBody>
      </p:sp>
      <p:sp>
        <p:nvSpPr>
          <p:cNvPr id="4" name="TextBox 31"/>
          <p:cNvSpPr txBox="1"/>
          <p:nvPr/>
        </p:nvSpPr>
        <p:spPr>
          <a:xfrm>
            <a:off x="4530725" y="3187700"/>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mn-ea"/>
                <a:ea typeface="+mn-ea"/>
              </a:rPr>
              <a:t>您的内容打在这里，或者通过复制您的文本后</a:t>
            </a:r>
          </a:p>
        </p:txBody>
      </p:sp>
      <p:sp>
        <p:nvSpPr>
          <p:cNvPr id="5" name="TextBox 32"/>
          <p:cNvSpPr txBox="1"/>
          <p:nvPr/>
        </p:nvSpPr>
        <p:spPr>
          <a:xfrm>
            <a:off x="6559550" y="3187700"/>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mn-ea"/>
                <a:ea typeface="+mn-ea"/>
              </a:rPr>
              <a:t>您的内容打在这里，或者通过复制您的文本后</a:t>
            </a:r>
          </a:p>
        </p:txBody>
      </p:sp>
      <p:sp>
        <p:nvSpPr>
          <p:cNvPr id="6" name="TextBox 34"/>
          <p:cNvSpPr txBox="1"/>
          <p:nvPr/>
        </p:nvSpPr>
        <p:spPr>
          <a:xfrm>
            <a:off x="1600200" y="4105275"/>
            <a:ext cx="5992813" cy="576263"/>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mn-ea"/>
                <a:ea typeface="+mn-ea"/>
              </a:rPr>
              <a:t>您的内容打在这里，或者通过复制您的文本后，在此框中选择粘贴，并选择只保留文字。您的内容打在这里，或者通过复制您的文本后，在此框中选择粘贴，并选择只保留文字</a:t>
            </a:r>
          </a:p>
        </p:txBody>
      </p:sp>
      <p:grpSp>
        <p:nvGrpSpPr>
          <p:cNvPr id="7" name="组合 6"/>
          <p:cNvGrpSpPr/>
          <p:nvPr/>
        </p:nvGrpSpPr>
        <p:grpSpPr bwMode="auto">
          <a:xfrm>
            <a:off x="744538" y="966788"/>
            <a:ext cx="7642225" cy="2165350"/>
            <a:chOff x="751008" y="967406"/>
            <a:chExt cx="7641986" cy="2164103"/>
          </a:xfrm>
        </p:grpSpPr>
        <p:grpSp>
          <p:nvGrpSpPr>
            <p:cNvPr id="54282" name="组合 7"/>
            <p:cNvGrpSpPr/>
            <p:nvPr/>
          </p:nvGrpSpPr>
          <p:grpSpPr bwMode="auto">
            <a:xfrm>
              <a:off x="1690501" y="967406"/>
              <a:ext cx="5665736" cy="1623077"/>
              <a:chOff x="1690501" y="967406"/>
              <a:chExt cx="5665736" cy="1623077"/>
            </a:xfrm>
          </p:grpSpPr>
          <p:cxnSp>
            <p:nvCxnSpPr>
              <p:cNvPr id="17" name="直接连接符 16"/>
              <p:cNvCxnSpPr/>
              <p:nvPr/>
            </p:nvCxnSpPr>
            <p:spPr>
              <a:xfrm>
                <a:off x="1690779" y="1981234"/>
                <a:ext cx="56656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1690779"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598894"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5583207"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7354802"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583114" y="1508431"/>
                <a:ext cx="0" cy="4728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483010" y="967406"/>
                <a:ext cx="2177982" cy="5410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mn-ea"/>
                </a:endParaRPr>
              </a:p>
            </p:txBody>
          </p:sp>
          <p:sp>
            <p:nvSpPr>
              <p:cNvPr id="24" name="TextBox 35"/>
              <p:cNvSpPr txBox="1"/>
              <p:nvPr/>
            </p:nvSpPr>
            <p:spPr>
              <a:xfrm>
                <a:off x="3768751" y="1087987"/>
                <a:ext cx="1589038" cy="337942"/>
              </a:xfrm>
              <a:prstGeom prst="rect">
                <a:avLst/>
              </a:prstGeom>
              <a:noFill/>
            </p:spPr>
            <p:txBody>
              <a:bodyPr wrap="none">
                <a:spAutoFit/>
              </a:bodyPr>
              <a:lstStyle/>
              <a:p>
                <a:pPr algn="ctr" eaLnBrk="1" fontAlgn="auto" hangingPunct="1">
                  <a:spcBef>
                    <a:spcPts val="0"/>
                  </a:spcBef>
                  <a:spcAft>
                    <a:spcPts val="0"/>
                  </a:spcAft>
                  <a:defRPr/>
                </a:pPr>
                <a:r>
                  <a:rPr lang="zh-CN" altLang="en-US" sz="1600" b="1" spc="225" dirty="0">
                    <a:solidFill>
                      <a:schemeClr val="bg1"/>
                    </a:solidFill>
                    <a:latin typeface="+mn-ea"/>
                    <a:ea typeface="+mn-ea"/>
                  </a:rPr>
                  <a:t>点击添加标题</a:t>
                </a:r>
              </a:p>
            </p:txBody>
          </p:sp>
        </p:grpSp>
        <p:sp>
          <p:nvSpPr>
            <p:cNvPr id="9" name="矩形 8"/>
            <p:cNvSpPr/>
            <p:nvPr/>
          </p:nvSpPr>
          <p:spPr>
            <a:xfrm>
              <a:off x="751008"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mn-ea"/>
              </a:endParaRPr>
            </a:p>
          </p:txBody>
        </p:sp>
        <p:sp>
          <p:nvSpPr>
            <p:cNvPr id="10" name="TextBox 36"/>
            <p:cNvSpPr txBox="1"/>
            <p:nvPr/>
          </p:nvSpPr>
          <p:spPr>
            <a:xfrm>
              <a:off x="1090722"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点击添加标题</a:t>
              </a:r>
            </a:p>
          </p:txBody>
        </p:sp>
        <p:sp>
          <p:nvSpPr>
            <p:cNvPr id="11" name="矩形 10"/>
            <p:cNvSpPr/>
            <p:nvPr/>
          </p:nvSpPr>
          <p:spPr>
            <a:xfrm>
              <a:off x="2682935" y="2590483"/>
              <a:ext cx="1787469"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mn-ea"/>
              </a:endParaRPr>
            </a:p>
          </p:txBody>
        </p:sp>
        <p:sp>
          <p:nvSpPr>
            <p:cNvPr id="12" name="TextBox 37"/>
            <p:cNvSpPr txBox="1"/>
            <p:nvPr/>
          </p:nvSpPr>
          <p:spPr>
            <a:xfrm>
              <a:off x="302264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点击添加标题</a:t>
              </a:r>
            </a:p>
          </p:txBody>
        </p:sp>
        <p:sp>
          <p:nvSpPr>
            <p:cNvPr id="13" name="矩形 12"/>
            <p:cNvSpPr/>
            <p:nvPr/>
          </p:nvSpPr>
          <p:spPr>
            <a:xfrm>
              <a:off x="4643436"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mn-ea"/>
              </a:endParaRPr>
            </a:p>
          </p:txBody>
        </p:sp>
        <p:sp>
          <p:nvSpPr>
            <p:cNvPr id="14" name="TextBox 38"/>
            <p:cNvSpPr txBox="1"/>
            <p:nvPr/>
          </p:nvSpPr>
          <p:spPr>
            <a:xfrm>
              <a:off x="4983151"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点击添加标题</a:t>
              </a:r>
            </a:p>
          </p:txBody>
        </p:sp>
        <p:sp>
          <p:nvSpPr>
            <p:cNvPr id="15" name="矩形 14"/>
            <p:cNvSpPr/>
            <p:nvPr/>
          </p:nvSpPr>
          <p:spPr>
            <a:xfrm>
              <a:off x="6603937" y="2590483"/>
              <a:ext cx="1789057"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mn-ea"/>
              </a:endParaRPr>
            </a:p>
          </p:txBody>
        </p:sp>
        <p:sp>
          <p:nvSpPr>
            <p:cNvPr id="16" name="TextBox 39"/>
            <p:cNvSpPr txBox="1"/>
            <p:nvPr/>
          </p:nvSpPr>
          <p:spPr>
            <a:xfrm>
              <a:off x="694523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点击添加标题</a:t>
              </a:r>
            </a:p>
          </p:txBody>
        </p:sp>
      </p:grpSp>
      <p:pic>
        <p:nvPicPr>
          <p:cNvPr id="54280"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点击输入</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400" fill="hold"/>
                                        <p:tgtEl>
                                          <p:spTgt spid="2"/>
                                        </p:tgtEl>
                                        <p:attrNameLst>
                                          <p:attrName>ppt_x</p:attrName>
                                        </p:attrNameLst>
                                      </p:cBhvr>
                                      <p:tavLst>
                                        <p:tav tm="0">
                                          <p:val>
                                            <p:strVal val="#ppt_x"/>
                                          </p:val>
                                        </p:tav>
                                        <p:tav tm="100000">
                                          <p:val>
                                            <p:strVal val="#ppt_x"/>
                                          </p:val>
                                        </p:tav>
                                      </p:tavLst>
                                    </p:anim>
                                    <p:anim calcmode="lin" valueType="num">
                                      <p:cBhvr>
                                        <p:cTn id="12" dur="4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
                                  </p:stCondLst>
                                  <p:childTnLst>
                                    <p:set>
                                      <p:cBhvr>
                                        <p:cTn id="14" dur="1" fill="hold">
                                          <p:stCondLst>
                                            <p:cond delay="0"/>
                                          </p:stCondLst>
                                        </p:cTn>
                                        <p:tgtEl>
                                          <p:spTgt spid="3"/>
                                        </p:tgtEl>
                                        <p:attrNameLst>
                                          <p:attrName>style.visibility</p:attrName>
                                        </p:attrNameLst>
                                      </p:cBhvr>
                                      <p:to>
                                        <p:strVal val="visible"/>
                                      </p:to>
                                    </p:se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p:cTn id="19" dur="400" fill="hold"/>
                                        <p:tgtEl>
                                          <p:spTgt spid="4"/>
                                        </p:tgtEl>
                                        <p:attrNameLst>
                                          <p:attrName>ppt_x</p:attrName>
                                        </p:attrNameLst>
                                      </p:cBhvr>
                                      <p:tavLst>
                                        <p:tav tm="0">
                                          <p:val>
                                            <p:strVal val="#ppt_x"/>
                                          </p:val>
                                        </p:tav>
                                        <p:tav tm="100000">
                                          <p:val>
                                            <p:strVal val="#ppt_x"/>
                                          </p:val>
                                        </p:tav>
                                      </p:tavLst>
                                    </p:anim>
                                    <p:anim calcmode="lin" valueType="num">
                                      <p:cBhvr>
                                        <p:cTn id="20" dur="4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50"/>
                                  </p:stCondLst>
                                  <p:childTnLst>
                                    <p:set>
                                      <p:cBhvr>
                                        <p:cTn id="22" dur="1" fill="hold">
                                          <p:stCondLst>
                                            <p:cond delay="0"/>
                                          </p:stCondLst>
                                        </p:cTn>
                                        <p:tgtEl>
                                          <p:spTgt spid="5"/>
                                        </p:tgtEl>
                                        <p:attrNameLst>
                                          <p:attrName>style.visibility</p:attrName>
                                        </p:attrNameLst>
                                      </p:cBhvr>
                                      <p:to>
                                        <p:strVal val="visible"/>
                                      </p:to>
                                    </p:set>
                                    <p:anim calcmode="lin" valueType="num">
                                      <p:cBhvr>
                                        <p:cTn id="23" dur="400" fill="hold"/>
                                        <p:tgtEl>
                                          <p:spTgt spid="5"/>
                                        </p:tgtEl>
                                        <p:attrNameLst>
                                          <p:attrName>ppt_x</p:attrName>
                                        </p:attrNameLst>
                                      </p:cBhvr>
                                      <p:tavLst>
                                        <p:tav tm="0">
                                          <p:val>
                                            <p:strVal val="#ppt_x"/>
                                          </p:val>
                                        </p:tav>
                                        <p:tav tm="100000">
                                          <p:val>
                                            <p:strVal val="#ppt_x"/>
                                          </p:val>
                                        </p:tav>
                                      </p:tavLst>
                                    </p:anim>
                                    <p:anim calcmode="lin" valueType="num">
                                      <p:cBhvr>
                                        <p:cTn id="24" dur="4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点击输入</a:t>
            </a:r>
          </a:p>
        </p:txBody>
      </p:sp>
      <p:grpSp>
        <p:nvGrpSpPr>
          <p:cNvPr id="30" name="组合 29"/>
          <p:cNvGrpSpPr/>
          <p:nvPr/>
        </p:nvGrpSpPr>
        <p:grpSpPr bwMode="auto">
          <a:xfrm>
            <a:off x="3273425" y="1374775"/>
            <a:ext cx="2462213" cy="2468563"/>
            <a:chOff x="3188778" y="1298779"/>
            <a:chExt cx="2462737" cy="2469230"/>
          </a:xfrm>
        </p:grpSpPr>
        <p:sp>
          <p:nvSpPr>
            <p:cNvPr id="31" name="燕尾形 3"/>
            <p:cNvSpPr/>
            <p:nvPr/>
          </p:nvSpPr>
          <p:spPr>
            <a:xfrm rot="16200000">
              <a:off x="4141465" y="1298795"/>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2" name="燕尾形 3"/>
            <p:cNvSpPr/>
            <p:nvPr/>
          </p:nvSpPr>
          <p:spPr>
            <a:xfrm>
              <a:off x="5094183" y="2259477"/>
              <a:ext cx="557332" cy="557363"/>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3" name="燕尾形 3"/>
            <p:cNvSpPr/>
            <p:nvPr/>
          </p:nvSpPr>
          <p:spPr>
            <a:xfrm rot="16200000" flipH="1" flipV="1">
              <a:off x="4141465" y="3210661"/>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4" name="燕尾形 3"/>
            <p:cNvSpPr/>
            <p:nvPr/>
          </p:nvSpPr>
          <p:spPr>
            <a:xfrm flipH="1">
              <a:off x="3188778" y="2257888"/>
              <a:ext cx="557332" cy="557364"/>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5" name="燕尾形 3"/>
            <p:cNvSpPr/>
            <p:nvPr/>
          </p:nvSpPr>
          <p:spPr>
            <a:xfrm rot="13500000">
              <a:off x="3466633" y="1584623"/>
              <a:ext cx="557364"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6" name="燕尾形 3"/>
            <p:cNvSpPr/>
            <p:nvPr/>
          </p:nvSpPr>
          <p:spPr>
            <a:xfrm rot="8100000" flipH="1">
              <a:off x="4813914" y="1585417"/>
              <a:ext cx="555775"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7" name="燕尾形 3"/>
            <p:cNvSpPr/>
            <p:nvPr/>
          </p:nvSpPr>
          <p:spPr>
            <a:xfrm rot="8100000" flipV="1">
              <a:off x="3466634"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sp>
          <p:nvSpPr>
            <p:cNvPr id="38" name="燕尾形 3"/>
            <p:cNvSpPr/>
            <p:nvPr/>
          </p:nvSpPr>
          <p:spPr>
            <a:xfrm rot="13500000" flipH="1" flipV="1">
              <a:off x="4813121"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mn-ea"/>
              </a:endParaRPr>
            </a:p>
          </p:txBody>
        </p:sp>
      </p:grpSp>
      <p:sp>
        <p:nvSpPr>
          <p:cNvPr id="39" name="TextBox 25"/>
          <p:cNvSpPr txBox="1"/>
          <p:nvPr/>
        </p:nvSpPr>
        <p:spPr>
          <a:xfrm>
            <a:off x="5376863" y="3565525"/>
            <a:ext cx="1776412"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0" name="矩形 39"/>
          <p:cNvSpPr/>
          <p:nvPr/>
        </p:nvSpPr>
        <p:spPr>
          <a:xfrm>
            <a:off x="4103688" y="2417763"/>
            <a:ext cx="800100" cy="461962"/>
          </a:xfrm>
          <a:prstGeom prst="rect">
            <a:avLst/>
          </a:prstGeom>
        </p:spPr>
        <p:txBody>
          <a:bodyPr wrap="none">
            <a:spAutoFit/>
          </a:bodyPr>
          <a:lstStyle/>
          <a:p>
            <a:pPr algn="ctr" eaLnBrk="1" fontAlgn="auto" hangingPunct="1">
              <a:spcBef>
                <a:spcPts val="0"/>
              </a:spcBef>
              <a:spcAft>
                <a:spcPts val="0"/>
              </a:spcAft>
              <a:defRPr/>
            </a:pPr>
            <a:r>
              <a:rPr lang="zh-CN" altLang="en-US" sz="2400" b="1" dirty="0">
                <a:solidFill>
                  <a:schemeClr val="bg1"/>
                </a:solidFill>
                <a:latin typeface="+mn-ea"/>
                <a:ea typeface="+mn-ea"/>
              </a:rPr>
              <a:t>标题</a:t>
            </a:r>
          </a:p>
        </p:txBody>
      </p:sp>
      <p:sp>
        <p:nvSpPr>
          <p:cNvPr id="41" name="TextBox 25"/>
          <p:cNvSpPr txBox="1"/>
          <p:nvPr/>
        </p:nvSpPr>
        <p:spPr>
          <a:xfrm>
            <a:off x="5776913" y="2417763"/>
            <a:ext cx="1782762" cy="901700"/>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2" name="TextBox 25"/>
          <p:cNvSpPr txBox="1"/>
          <p:nvPr/>
        </p:nvSpPr>
        <p:spPr>
          <a:xfrm>
            <a:off x="5519738" y="1138238"/>
            <a:ext cx="1690687"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3" name="TextBox 25"/>
          <p:cNvSpPr txBox="1"/>
          <p:nvPr/>
        </p:nvSpPr>
        <p:spPr>
          <a:xfrm>
            <a:off x="3976688" y="560388"/>
            <a:ext cx="1346200" cy="660400"/>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algn="ct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a:t>
            </a:r>
          </a:p>
        </p:txBody>
      </p:sp>
      <p:sp>
        <p:nvSpPr>
          <p:cNvPr id="44" name="TextBox 25"/>
          <p:cNvSpPr txBox="1"/>
          <p:nvPr/>
        </p:nvSpPr>
        <p:spPr>
          <a:xfrm>
            <a:off x="1966913" y="881063"/>
            <a:ext cx="1708150"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5" name="TextBox 25"/>
          <p:cNvSpPr txBox="1"/>
          <p:nvPr/>
        </p:nvSpPr>
        <p:spPr>
          <a:xfrm>
            <a:off x="1633538" y="2054225"/>
            <a:ext cx="172085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6" name="TextBox 25"/>
          <p:cNvSpPr txBox="1"/>
          <p:nvPr/>
        </p:nvSpPr>
        <p:spPr>
          <a:xfrm>
            <a:off x="2039938" y="3448050"/>
            <a:ext cx="184150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
        <p:nvSpPr>
          <p:cNvPr id="47" name="TextBox 25"/>
          <p:cNvSpPr txBox="1"/>
          <p:nvPr/>
        </p:nvSpPr>
        <p:spPr>
          <a:xfrm>
            <a:off x="3675063" y="3948113"/>
            <a:ext cx="1701800" cy="900112"/>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mn-ea"/>
                <a:ea typeface="+mn-ea"/>
              </a:rPr>
              <a:t>添加标题</a:t>
            </a:r>
            <a:endParaRPr lang="en-US" altLang="zh-CN" sz="1200" dirty="0">
              <a:solidFill>
                <a:schemeClr val="bg1"/>
              </a:solidFill>
              <a:latin typeface="+mn-ea"/>
              <a:ea typeface="+mn-ea"/>
            </a:endParaRPr>
          </a:p>
          <a:p>
            <a:pPr algn="ctr" eaLnBrk="1" fontAlgn="auto" hangingPunct="1">
              <a:lnSpc>
                <a:spcPct val="150000"/>
              </a:lnSpc>
              <a:spcBef>
                <a:spcPts val="0"/>
              </a:spcBef>
              <a:spcAft>
                <a:spcPts val="0"/>
              </a:spcAft>
              <a:defRPr/>
            </a:pPr>
            <a:r>
              <a:rPr lang="zh-CN" altLang="en-US" sz="900" dirty="0">
                <a:solidFill>
                  <a:schemeClr val="bg1"/>
                </a:solidFill>
                <a:latin typeface="+mn-ea"/>
                <a:ea typeface="+mn-ea"/>
              </a:rPr>
              <a:t>您的内容打在这里，或者通过复制您的文本后，在此框中选择粘贴，并选择只保留文字</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50" fill="hold"/>
                                        <p:tgtEl>
                                          <p:spTgt spid="40"/>
                                        </p:tgtEl>
                                        <p:attrNameLst>
                                          <p:attrName>ppt_w</p:attrName>
                                        </p:attrNameLst>
                                      </p:cBhvr>
                                      <p:tavLst>
                                        <p:tav tm="0">
                                          <p:val>
                                            <p:fltVal val="0"/>
                                          </p:val>
                                        </p:tav>
                                        <p:tav tm="100000">
                                          <p:val>
                                            <p:strVal val="#ppt_w"/>
                                          </p:val>
                                        </p:tav>
                                      </p:tavLst>
                                    </p:anim>
                                    <p:anim calcmode="lin" valueType="num">
                                      <p:cBhvr>
                                        <p:cTn id="8" dur="250" fill="hold"/>
                                        <p:tgtEl>
                                          <p:spTgt spid="40"/>
                                        </p:tgtEl>
                                        <p:attrNameLst>
                                          <p:attrName>ppt_h</p:attrName>
                                        </p:attrNameLst>
                                      </p:cBhvr>
                                      <p:tavLst>
                                        <p:tav tm="0">
                                          <p:val>
                                            <p:fltVal val="0"/>
                                          </p:val>
                                        </p:tav>
                                        <p:tav tm="100000">
                                          <p:val>
                                            <p:strVal val="#ppt_h"/>
                                          </p:val>
                                        </p:tav>
                                      </p:tavLst>
                                    </p:anim>
                                    <p:animEffect transition="in" filter="fade">
                                      <p:cBhvr>
                                        <p:cTn id="9" dur="25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fltVal val="0"/>
                                          </p:val>
                                        </p:tav>
                                        <p:tav tm="100000">
                                          <p:val>
                                            <p:strVal val="#ppt_w"/>
                                          </p:val>
                                        </p:tav>
                                      </p:tavLst>
                                    </p:anim>
                                    <p:anim calcmode="lin" valueType="num">
                                      <p:cBhvr>
                                        <p:cTn id="15" dur="1000" fill="hold"/>
                                        <p:tgtEl>
                                          <p:spTgt spid="30"/>
                                        </p:tgtEl>
                                        <p:attrNameLst>
                                          <p:attrName>ppt_h</p:attrName>
                                        </p:attrNameLst>
                                      </p:cBhvr>
                                      <p:tavLst>
                                        <p:tav tm="0">
                                          <p:val>
                                            <p:fltVal val="0"/>
                                          </p:val>
                                        </p:tav>
                                        <p:tav tm="100000">
                                          <p:val>
                                            <p:strVal val="#ppt_h"/>
                                          </p:val>
                                        </p:tav>
                                      </p:tavLst>
                                    </p:anim>
                                    <p:anim calcmode="lin" valueType="num">
                                      <p:cBhvr>
                                        <p:cTn id="16" dur="1000" fill="hold"/>
                                        <p:tgtEl>
                                          <p:spTgt spid="30"/>
                                        </p:tgtEl>
                                        <p:attrNameLst>
                                          <p:attrName>style.rotation</p:attrName>
                                        </p:attrNameLst>
                                      </p:cBhvr>
                                      <p:tavLst>
                                        <p:tav tm="0">
                                          <p:val>
                                            <p:fltVal val="360"/>
                                          </p:val>
                                        </p:tav>
                                        <p:tav tm="100000">
                                          <p:val>
                                            <p:fltVal val="0"/>
                                          </p:val>
                                        </p:tav>
                                      </p:tavLst>
                                    </p:anim>
                                    <p:animEffect transition="in" filter="fade">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right)">
                                      <p:cBhvr>
                                        <p:cTn id="40" dur="500"/>
                                        <p:tgtEl>
                                          <p:spTgt spid="4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1"/>
          <p:cNvSpPr/>
          <p:nvPr/>
        </p:nvSpPr>
        <p:spPr bwMode="auto">
          <a:xfrm>
            <a:off x="1192213" y="1039813"/>
            <a:ext cx="1793875" cy="1798637"/>
          </a:xfrm>
          <a:custGeom>
            <a:avLst/>
            <a:gdLst>
              <a:gd name="T0" fmla="*/ 1665296 w 1321"/>
              <a:gd name="T1" fmla="*/ 360928 h 1322"/>
              <a:gd name="T2" fmla="*/ 1665296 w 1321"/>
              <a:gd name="T3" fmla="*/ 1667948 h 1322"/>
              <a:gd name="T4" fmla="*/ 360354 w 1321"/>
              <a:gd name="T5" fmla="*/ 1667948 h 1322"/>
              <a:gd name="T6" fmla="*/ 360354 w 1321"/>
              <a:gd name="T7" fmla="*/ 360928 h 1322"/>
              <a:gd name="T8" fmla="*/ 1665296 w 1321"/>
              <a:gd name="T9" fmla="*/ 360928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322">
                <a:moveTo>
                  <a:pt x="1086" y="235"/>
                </a:moveTo>
                <a:cubicBezTo>
                  <a:pt x="1321" y="470"/>
                  <a:pt x="1321" y="851"/>
                  <a:pt x="1086" y="1086"/>
                </a:cubicBezTo>
                <a:cubicBezTo>
                  <a:pt x="851" y="1322"/>
                  <a:pt x="470" y="1322"/>
                  <a:pt x="235" y="1086"/>
                </a:cubicBezTo>
                <a:cubicBezTo>
                  <a:pt x="0" y="851"/>
                  <a:pt x="0" y="470"/>
                  <a:pt x="235" y="235"/>
                </a:cubicBezTo>
                <a:cubicBezTo>
                  <a:pt x="470" y="0"/>
                  <a:pt x="851" y="0"/>
                  <a:pt x="1086" y="235"/>
                </a:cubicBezTo>
                <a:close/>
              </a:path>
            </a:pathLst>
          </a:custGeom>
          <a:solidFill>
            <a:schemeClr val="bg1">
              <a:alpha val="20000"/>
            </a:schemeClr>
          </a:solidFill>
          <a:ln w="30226" cap="flat">
            <a:noFill/>
            <a:prstDash val="solid"/>
            <a:miter lim="800000"/>
          </a:ln>
        </p:spPr>
        <p:txBody>
          <a:bodyPr/>
          <a:lstStyle/>
          <a:p>
            <a:pPr eaLnBrk="1" fontAlgn="auto" hangingPunct="1">
              <a:spcBef>
                <a:spcPts val="0"/>
              </a:spcBef>
              <a:spcAft>
                <a:spcPts val="0"/>
              </a:spcAft>
              <a:defRPr/>
            </a:pPr>
            <a:endParaRPr lang="zh-CN" altLang="en-US" sz="1350">
              <a:solidFill>
                <a:schemeClr val="bg1">
                  <a:lumMod val="95000"/>
                </a:schemeClr>
              </a:solidFill>
              <a:latin typeface="+mn-ea"/>
              <a:ea typeface="+mn-ea"/>
            </a:endParaRPr>
          </a:p>
        </p:txBody>
      </p:sp>
      <p:sp>
        <p:nvSpPr>
          <p:cNvPr id="4" name="Freeform 52"/>
          <p:cNvSpPr/>
          <p:nvPr/>
        </p:nvSpPr>
        <p:spPr bwMode="auto">
          <a:xfrm>
            <a:off x="1585913" y="2471738"/>
            <a:ext cx="1795462" cy="1798637"/>
          </a:xfrm>
          <a:custGeom>
            <a:avLst/>
            <a:gdLst>
              <a:gd name="T0" fmla="*/ 1665296 w 1321"/>
              <a:gd name="T1" fmla="*/ 360919 h 1321"/>
              <a:gd name="T2" fmla="*/ 1665296 w 1321"/>
              <a:gd name="T3" fmla="*/ 1667906 h 1321"/>
              <a:gd name="T4" fmla="*/ 360354 w 1321"/>
              <a:gd name="T5" fmla="*/ 1667906 h 1321"/>
              <a:gd name="T6" fmla="*/ 360354 w 1321"/>
              <a:gd name="T7" fmla="*/ 360919 h 1321"/>
              <a:gd name="T8" fmla="*/ 1665296 w 1321"/>
              <a:gd name="T9" fmla="*/ 360919 h 1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 h="1321">
                <a:moveTo>
                  <a:pt x="1086" y="235"/>
                </a:moveTo>
                <a:cubicBezTo>
                  <a:pt x="1321" y="470"/>
                  <a:pt x="1321" y="851"/>
                  <a:pt x="1086" y="1086"/>
                </a:cubicBezTo>
                <a:cubicBezTo>
                  <a:pt x="851" y="1321"/>
                  <a:pt x="470" y="1321"/>
                  <a:pt x="235" y="1086"/>
                </a:cubicBezTo>
                <a:cubicBezTo>
                  <a:pt x="0" y="851"/>
                  <a:pt x="0" y="470"/>
                  <a:pt x="235" y="235"/>
                </a:cubicBezTo>
                <a:cubicBezTo>
                  <a:pt x="470" y="0"/>
                  <a:pt x="851" y="0"/>
                  <a:pt x="1086" y="235"/>
                </a:cubicBezTo>
                <a:close/>
              </a:path>
            </a:pathLst>
          </a:custGeom>
          <a:solidFill>
            <a:schemeClr val="bg1">
              <a:alpha val="30000"/>
            </a:schemeClr>
          </a:solidFill>
          <a:ln w="30226" cap="flat">
            <a:noFill/>
            <a:prstDash val="solid"/>
            <a:miter lim="800000"/>
          </a:ln>
        </p:spPr>
        <p:txBody>
          <a:bodyPr/>
          <a:lstStyle/>
          <a:p>
            <a:pPr eaLnBrk="1" fontAlgn="auto" hangingPunct="1">
              <a:spcBef>
                <a:spcPts val="0"/>
              </a:spcBef>
              <a:spcAft>
                <a:spcPts val="0"/>
              </a:spcAft>
              <a:defRPr/>
            </a:pPr>
            <a:endParaRPr lang="zh-CN" altLang="en-US" sz="1100">
              <a:solidFill>
                <a:schemeClr val="bg1">
                  <a:lumMod val="95000"/>
                </a:schemeClr>
              </a:solidFill>
              <a:latin typeface="+mn-ea"/>
              <a:ea typeface="+mn-ea"/>
            </a:endParaRPr>
          </a:p>
        </p:txBody>
      </p:sp>
      <p:sp>
        <p:nvSpPr>
          <p:cNvPr id="5" name="Freeform 53"/>
          <p:cNvSpPr/>
          <p:nvPr/>
        </p:nvSpPr>
        <p:spPr bwMode="auto">
          <a:xfrm>
            <a:off x="2625725" y="1428750"/>
            <a:ext cx="1795463" cy="1797050"/>
          </a:xfrm>
          <a:custGeom>
            <a:avLst/>
            <a:gdLst>
              <a:gd name="T0" fmla="*/ 1666873 w 1322"/>
              <a:gd name="T1" fmla="*/ 360919 h 1321"/>
              <a:gd name="T2" fmla="*/ 1666873 w 1322"/>
              <a:gd name="T3" fmla="*/ 1667906 h 1321"/>
              <a:gd name="T4" fmla="*/ 360364 w 1322"/>
              <a:gd name="T5" fmla="*/ 1667906 h 1321"/>
              <a:gd name="T6" fmla="*/ 360364 w 1322"/>
              <a:gd name="T7" fmla="*/ 360919 h 1321"/>
              <a:gd name="T8" fmla="*/ 1666873 w 1322"/>
              <a:gd name="T9" fmla="*/ 360919 h 1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2" h="1321">
                <a:moveTo>
                  <a:pt x="1087" y="235"/>
                </a:moveTo>
                <a:cubicBezTo>
                  <a:pt x="1322" y="470"/>
                  <a:pt x="1322" y="851"/>
                  <a:pt x="1087" y="1086"/>
                </a:cubicBezTo>
                <a:cubicBezTo>
                  <a:pt x="852" y="1321"/>
                  <a:pt x="471" y="1321"/>
                  <a:pt x="235" y="1086"/>
                </a:cubicBezTo>
                <a:cubicBezTo>
                  <a:pt x="0" y="851"/>
                  <a:pt x="0" y="470"/>
                  <a:pt x="235" y="235"/>
                </a:cubicBezTo>
                <a:cubicBezTo>
                  <a:pt x="471" y="0"/>
                  <a:pt x="852" y="0"/>
                  <a:pt x="1087" y="235"/>
                </a:cubicBezTo>
                <a:close/>
              </a:path>
            </a:pathLst>
          </a:custGeom>
          <a:solidFill>
            <a:schemeClr val="bg1">
              <a:alpha val="40000"/>
            </a:schemeClr>
          </a:solidFill>
          <a:ln w="30226" cap="flat">
            <a:noFill/>
            <a:prstDash val="solid"/>
            <a:miter lim="800000"/>
          </a:ln>
        </p:spPr>
        <p:txBody>
          <a:bodyPr/>
          <a:lstStyle/>
          <a:p>
            <a:pPr eaLnBrk="1" fontAlgn="auto" hangingPunct="1">
              <a:spcBef>
                <a:spcPts val="0"/>
              </a:spcBef>
              <a:spcAft>
                <a:spcPts val="0"/>
              </a:spcAft>
              <a:defRPr/>
            </a:pPr>
            <a:endParaRPr lang="zh-CN" altLang="en-US" sz="1100">
              <a:solidFill>
                <a:schemeClr val="bg1">
                  <a:lumMod val="95000"/>
                </a:schemeClr>
              </a:solidFill>
              <a:latin typeface="+mn-ea"/>
              <a:ea typeface="+mn-ea"/>
            </a:endParaRPr>
          </a:p>
        </p:txBody>
      </p:sp>
      <p:sp>
        <p:nvSpPr>
          <p:cNvPr id="6" name="Text Box 57"/>
          <p:cNvSpPr txBox="1">
            <a:spLocks noChangeArrowheads="1"/>
          </p:cNvSpPr>
          <p:nvPr/>
        </p:nvSpPr>
        <p:spPr bwMode="auto">
          <a:xfrm>
            <a:off x="3213100" y="1751013"/>
            <a:ext cx="711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fontAlgn="auto" hangingPunct="1">
              <a:spcBef>
                <a:spcPts val="0"/>
              </a:spcBef>
              <a:spcAft>
                <a:spcPts val="0"/>
              </a:spcAft>
              <a:defRPr/>
            </a:pPr>
            <a:r>
              <a:rPr lang="en-US" altLang="zh-CN" sz="1800" b="1" dirty="0">
                <a:solidFill>
                  <a:schemeClr val="bg1">
                    <a:lumMod val="95000"/>
                  </a:schemeClr>
                </a:solidFill>
                <a:latin typeface="+mn-ea"/>
                <a:ea typeface="+mn-ea"/>
              </a:rPr>
              <a:t>29%</a:t>
            </a:r>
          </a:p>
        </p:txBody>
      </p:sp>
      <p:sp>
        <p:nvSpPr>
          <p:cNvPr id="7" name="Text Box 58"/>
          <p:cNvSpPr txBox="1">
            <a:spLocks noChangeArrowheads="1"/>
          </p:cNvSpPr>
          <p:nvPr/>
        </p:nvSpPr>
        <p:spPr bwMode="auto">
          <a:xfrm>
            <a:off x="1708150" y="1376363"/>
            <a:ext cx="711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fontAlgn="auto" hangingPunct="1">
              <a:spcBef>
                <a:spcPts val="0"/>
              </a:spcBef>
              <a:spcAft>
                <a:spcPts val="0"/>
              </a:spcAft>
              <a:defRPr/>
            </a:pPr>
            <a:r>
              <a:rPr lang="en-US" altLang="zh-CN" sz="1800" b="1">
                <a:solidFill>
                  <a:schemeClr val="bg1">
                    <a:lumMod val="95000"/>
                  </a:schemeClr>
                </a:solidFill>
                <a:latin typeface="+mn-ea"/>
                <a:ea typeface="+mn-ea"/>
              </a:rPr>
              <a:t>54%</a:t>
            </a:r>
          </a:p>
        </p:txBody>
      </p:sp>
      <p:sp>
        <p:nvSpPr>
          <p:cNvPr id="8" name="Text Box 59"/>
          <p:cNvSpPr txBox="1">
            <a:spLocks noChangeArrowheads="1"/>
          </p:cNvSpPr>
          <p:nvPr/>
        </p:nvSpPr>
        <p:spPr bwMode="auto">
          <a:xfrm>
            <a:off x="2076450" y="2949575"/>
            <a:ext cx="711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fontAlgn="auto" hangingPunct="1">
              <a:spcBef>
                <a:spcPts val="0"/>
              </a:spcBef>
              <a:spcAft>
                <a:spcPts val="0"/>
              </a:spcAft>
              <a:defRPr/>
            </a:pPr>
            <a:r>
              <a:rPr lang="en-US" altLang="zh-CN" sz="1800" b="1" dirty="0">
                <a:solidFill>
                  <a:schemeClr val="bg1">
                    <a:lumMod val="95000"/>
                  </a:schemeClr>
                </a:solidFill>
                <a:latin typeface="+mn-ea"/>
                <a:ea typeface="+mn-ea"/>
              </a:rPr>
              <a:t>77%</a:t>
            </a:r>
          </a:p>
        </p:txBody>
      </p:sp>
      <p:sp>
        <p:nvSpPr>
          <p:cNvPr id="9" name="Rectangle 61"/>
          <p:cNvSpPr>
            <a:spLocks noChangeArrowheads="1"/>
          </p:cNvSpPr>
          <p:nvPr/>
        </p:nvSpPr>
        <p:spPr bwMode="auto">
          <a:xfrm>
            <a:off x="1995488" y="3400425"/>
            <a:ext cx="10318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20000"/>
              </a:lnSpc>
              <a:spcBef>
                <a:spcPts val="0"/>
              </a:spcBef>
              <a:spcAft>
                <a:spcPts val="0"/>
              </a:spcAft>
              <a:defRPr/>
            </a:pPr>
            <a:r>
              <a:rPr lang="zh-CN" altLang="en-US" sz="1100">
                <a:solidFill>
                  <a:schemeClr val="bg1">
                    <a:lumMod val="95000"/>
                  </a:schemeClr>
                </a:solidFill>
                <a:latin typeface="+mn-ea"/>
                <a:ea typeface="+mn-ea"/>
              </a:rPr>
              <a:t>单击添加文本</a:t>
            </a:r>
          </a:p>
          <a:p>
            <a:pPr eaLnBrk="1" fontAlgn="auto" hangingPunct="1">
              <a:lnSpc>
                <a:spcPct val="120000"/>
              </a:lnSpc>
              <a:spcBef>
                <a:spcPts val="0"/>
              </a:spcBef>
              <a:spcAft>
                <a:spcPts val="0"/>
              </a:spcAft>
              <a:defRPr/>
            </a:pPr>
            <a:r>
              <a:rPr lang="zh-CN" altLang="en-US" sz="1100">
                <a:solidFill>
                  <a:schemeClr val="bg1">
                    <a:lumMod val="95000"/>
                  </a:schemeClr>
                </a:solidFill>
                <a:latin typeface="+mn-ea"/>
                <a:ea typeface="+mn-ea"/>
              </a:rPr>
              <a:t>单击添加文本</a:t>
            </a:r>
          </a:p>
        </p:txBody>
      </p:sp>
      <p:sp>
        <p:nvSpPr>
          <p:cNvPr id="10" name="Rectangle 62"/>
          <p:cNvSpPr>
            <a:spLocks noChangeArrowheads="1"/>
          </p:cNvSpPr>
          <p:nvPr/>
        </p:nvSpPr>
        <p:spPr bwMode="auto">
          <a:xfrm>
            <a:off x="3017838" y="2211388"/>
            <a:ext cx="10318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20000"/>
              </a:lnSpc>
              <a:spcBef>
                <a:spcPts val="0"/>
              </a:spcBef>
              <a:spcAft>
                <a:spcPts val="0"/>
              </a:spcAft>
              <a:defRPr/>
            </a:pPr>
            <a:r>
              <a:rPr lang="zh-CN" altLang="en-US" sz="1100" dirty="0">
                <a:solidFill>
                  <a:schemeClr val="bg1">
                    <a:lumMod val="95000"/>
                  </a:schemeClr>
                </a:solidFill>
                <a:latin typeface="+mn-ea"/>
                <a:ea typeface="+mn-ea"/>
              </a:rPr>
              <a:t>单击添加文本</a:t>
            </a:r>
          </a:p>
          <a:p>
            <a:pPr eaLnBrk="1" fontAlgn="auto" hangingPunct="1">
              <a:lnSpc>
                <a:spcPct val="120000"/>
              </a:lnSpc>
              <a:spcBef>
                <a:spcPts val="0"/>
              </a:spcBef>
              <a:spcAft>
                <a:spcPts val="0"/>
              </a:spcAft>
              <a:defRPr/>
            </a:pPr>
            <a:r>
              <a:rPr lang="zh-CN" altLang="en-US" sz="1100" dirty="0">
                <a:solidFill>
                  <a:schemeClr val="bg1">
                    <a:lumMod val="95000"/>
                  </a:schemeClr>
                </a:solidFill>
                <a:latin typeface="+mn-ea"/>
                <a:ea typeface="+mn-ea"/>
              </a:rPr>
              <a:t>单击添加文本</a:t>
            </a:r>
          </a:p>
        </p:txBody>
      </p:sp>
      <p:sp>
        <p:nvSpPr>
          <p:cNvPr id="11" name="Rectangle 63"/>
          <p:cNvSpPr>
            <a:spLocks noChangeArrowheads="1"/>
          </p:cNvSpPr>
          <p:nvPr/>
        </p:nvSpPr>
        <p:spPr bwMode="auto">
          <a:xfrm>
            <a:off x="1481138" y="1817688"/>
            <a:ext cx="10318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lnSpc>
                <a:spcPct val="120000"/>
              </a:lnSpc>
              <a:spcBef>
                <a:spcPts val="0"/>
              </a:spcBef>
              <a:spcAft>
                <a:spcPts val="0"/>
              </a:spcAft>
              <a:defRPr/>
            </a:pPr>
            <a:r>
              <a:rPr lang="zh-CN" altLang="en-US" sz="1100" dirty="0">
                <a:solidFill>
                  <a:schemeClr val="bg1">
                    <a:lumMod val="95000"/>
                  </a:schemeClr>
                </a:solidFill>
                <a:latin typeface="+mn-ea"/>
                <a:ea typeface="+mn-ea"/>
              </a:rPr>
              <a:t>单击添加文本</a:t>
            </a:r>
          </a:p>
          <a:p>
            <a:pPr eaLnBrk="1" fontAlgn="auto" hangingPunct="1">
              <a:lnSpc>
                <a:spcPct val="120000"/>
              </a:lnSpc>
              <a:spcBef>
                <a:spcPts val="0"/>
              </a:spcBef>
              <a:spcAft>
                <a:spcPts val="0"/>
              </a:spcAft>
              <a:defRPr/>
            </a:pPr>
            <a:r>
              <a:rPr lang="zh-CN" altLang="en-US" sz="1100" dirty="0">
                <a:solidFill>
                  <a:schemeClr val="bg1">
                    <a:lumMod val="95000"/>
                  </a:schemeClr>
                </a:solidFill>
                <a:latin typeface="+mn-ea"/>
                <a:ea typeface="+mn-ea"/>
              </a:rPr>
              <a:t>单击添加文本</a:t>
            </a:r>
          </a:p>
        </p:txBody>
      </p:sp>
      <p:grpSp>
        <p:nvGrpSpPr>
          <p:cNvPr id="12" name="组合 11"/>
          <p:cNvGrpSpPr/>
          <p:nvPr/>
        </p:nvGrpSpPr>
        <p:grpSpPr bwMode="auto">
          <a:xfrm>
            <a:off x="4870450" y="1031875"/>
            <a:ext cx="3562350" cy="879475"/>
            <a:chOff x="544923" y="2418093"/>
            <a:chExt cx="4750103" cy="1173228"/>
          </a:xfrm>
        </p:grpSpPr>
        <p:sp>
          <p:nvSpPr>
            <p:cNvPr id="13" name="矩形 12"/>
            <p:cNvSpPr/>
            <p:nvPr/>
          </p:nvSpPr>
          <p:spPr>
            <a:xfrm>
              <a:off x="544923" y="2786580"/>
              <a:ext cx="4750103" cy="80474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lumMod val="95000"/>
                    </a:schemeClr>
                  </a:solidFill>
                  <a:latin typeface="+mn-ea"/>
                  <a:ea typeface="+mn-ea"/>
                </a:rPr>
                <a:t>您的内容打在这里，或者通过复制您的文本后，在此框中选择粘贴，并选择只保留文字。</a:t>
              </a:r>
              <a:endParaRPr lang="zh-CN" altLang="en-US" sz="1200" dirty="0">
                <a:solidFill>
                  <a:schemeClr val="bg1">
                    <a:lumMod val="95000"/>
                  </a:schemeClr>
                </a:solidFill>
                <a:latin typeface="+mn-ea"/>
                <a:ea typeface="+mn-ea"/>
                <a:cs typeface="Arial" panose="020B0604020202020204" pitchFamily="34" charset="0"/>
              </a:endParaRPr>
            </a:p>
          </p:txBody>
        </p:sp>
        <p:sp>
          <p:nvSpPr>
            <p:cNvPr id="14" name="文本框 26"/>
            <p:cNvSpPr txBox="1"/>
            <p:nvPr/>
          </p:nvSpPr>
          <p:spPr>
            <a:xfrm>
              <a:off x="544923" y="2418093"/>
              <a:ext cx="1443659" cy="410842"/>
            </a:xfrm>
            <a:prstGeom prst="rect">
              <a:avLst/>
            </a:prstGeom>
            <a:noFill/>
          </p:spPr>
          <p:txBody>
            <a:bodyPr wrap="none">
              <a:spAutoFit/>
            </a:bodyPr>
            <a:lstStyle/>
            <a:p>
              <a:pPr eaLnBrk="1" fontAlgn="auto" hangingPunct="1">
                <a:spcBef>
                  <a:spcPts val="0"/>
                </a:spcBef>
                <a:spcAft>
                  <a:spcPts val="0"/>
                </a:spcAft>
                <a:defRPr/>
              </a:pPr>
              <a:r>
                <a:rPr lang="zh-CN" altLang="en-US" sz="1400" dirty="0">
                  <a:solidFill>
                    <a:schemeClr val="bg1">
                      <a:lumMod val="95000"/>
                    </a:schemeClr>
                  </a:solidFill>
                  <a:latin typeface="+mn-ea"/>
                  <a:ea typeface="+mn-ea"/>
                </a:rPr>
                <a:t>添加标题一</a:t>
              </a:r>
            </a:p>
          </p:txBody>
        </p:sp>
      </p:grpSp>
      <p:grpSp>
        <p:nvGrpSpPr>
          <p:cNvPr id="15" name="组合 14"/>
          <p:cNvGrpSpPr/>
          <p:nvPr/>
        </p:nvGrpSpPr>
        <p:grpSpPr bwMode="auto">
          <a:xfrm>
            <a:off x="4870450" y="2162175"/>
            <a:ext cx="3562350" cy="881063"/>
            <a:chOff x="544923" y="2418093"/>
            <a:chExt cx="4750103" cy="1173228"/>
          </a:xfrm>
        </p:grpSpPr>
        <p:sp>
          <p:nvSpPr>
            <p:cNvPr id="16" name="矩形 15"/>
            <p:cNvSpPr/>
            <p:nvPr/>
          </p:nvSpPr>
          <p:spPr>
            <a:xfrm>
              <a:off x="544923" y="2788030"/>
              <a:ext cx="4750103" cy="80329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lumMod val="95000"/>
                    </a:schemeClr>
                  </a:solidFill>
                  <a:latin typeface="+mn-ea"/>
                  <a:ea typeface="+mn-ea"/>
                </a:rPr>
                <a:t>您的内容打在这里，或者通过复制您的文本后，在此框中选择粘贴，并选择只保留文字。</a:t>
              </a:r>
              <a:endParaRPr lang="zh-CN" altLang="en-US" sz="1200" dirty="0">
                <a:solidFill>
                  <a:schemeClr val="bg1">
                    <a:lumMod val="95000"/>
                  </a:schemeClr>
                </a:solidFill>
                <a:latin typeface="+mn-ea"/>
                <a:ea typeface="+mn-ea"/>
                <a:cs typeface="Arial" panose="020B0604020202020204" pitchFamily="34" charset="0"/>
              </a:endParaRPr>
            </a:p>
          </p:txBody>
        </p:sp>
        <p:sp>
          <p:nvSpPr>
            <p:cNvPr id="17" name="文本框 30"/>
            <p:cNvSpPr txBox="1"/>
            <p:nvPr/>
          </p:nvSpPr>
          <p:spPr>
            <a:xfrm>
              <a:off x="544923" y="2418093"/>
              <a:ext cx="1443659" cy="410101"/>
            </a:xfrm>
            <a:prstGeom prst="rect">
              <a:avLst/>
            </a:prstGeom>
            <a:noFill/>
          </p:spPr>
          <p:txBody>
            <a:bodyPr wrap="none">
              <a:spAutoFit/>
            </a:bodyPr>
            <a:lstStyle/>
            <a:p>
              <a:pPr eaLnBrk="1" fontAlgn="auto" hangingPunct="1">
                <a:spcBef>
                  <a:spcPts val="0"/>
                </a:spcBef>
                <a:spcAft>
                  <a:spcPts val="0"/>
                </a:spcAft>
                <a:defRPr/>
              </a:pPr>
              <a:r>
                <a:rPr lang="zh-CN" altLang="en-US" sz="1400" dirty="0">
                  <a:solidFill>
                    <a:schemeClr val="bg1">
                      <a:lumMod val="95000"/>
                    </a:schemeClr>
                  </a:solidFill>
                  <a:latin typeface="+mn-ea"/>
                  <a:ea typeface="+mn-ea"/>
                </a:rPr>
                <a:t>添加标题二</a:t>
              </a:r>
            </a:p>
          </p:txBody>
        </p:sp>
      </p:grpSp>
      <p:grpSp>
        <p:nvGrpSpPr>
          <p:cNvPr id="18" name="组合 17"/>
          <p:cNvGrpSpPr/>
          <p:nvPr/>
        </p:nvGrpSpPr>
        <p:grpSpPr bwMode="auto">
          <a:xfrm>
            <a:off x="4870450" y="3225800"/>
            <a:ext cx="3562350" cy="881063"/>
            <a:chOff x="544923" y="2418093"/>
            <a:chExt cx="4750103" cy="1173228"/>
          </a:xfrm>
        </p:grpSpPr>
        <p:sp>
          <p:nvSpPr>
            <p:cNvPr id="19" name="矩形 18"/>
            <p:cNvSpPr/>
            <p:nvPr/>
          </p:nvSpPr>
          <p:spPr>
            <a:xfrm>
              <a:off x="544923" y="2788030"/>
              <a:ext cx="4750103" cy="803291"/>
            </a:xfrm>
            <a:prstGeom prst="rect">
              <a:avLst/>
            </a:prstGeom>
            <a:noFill/>
          </p:spPr>
          <p:txBody>
            <a:bodyPr>
              <a:spAutoFit/>
            </a:bodyPr>
            <a:lstStyle/>
            <a:p>
              <a:pPr eaLnBrk="1" fontAlgn="auto" hangingPunct="1">
                <a:lnSpc>
                  <a:spcPct val="150000"/>
                </a:lnSpc>
                <a:spcBef>
                  <a:spcPts val="0"/>
                </a:spcBef>
                <a:spcAft>
                  <a:spcPts val="0"/>
                </a:spcAft>
                <a:defRPr/>
              </a:pPr>
              <a:r>
                <a:rPr lang="zh-CN" altLang="en-US" sz="1200" dirty="0">
                  <a:solidFill>
                    <a:schemeClr val="bg1">
                      <a:lumMod val="95000"/>
                    </a:schemeClr>
                  </a:solidFill>
                  <a:latin typeface="+mn-ea"/>
                  <a:ea typeface="+mn-ea"/>
                </a:rPr>
                <a:t>您的内容打在这里，或者通过复制您的文本后，在此框中选择粘贴，并选择只保留文字。</a:t>
              </a:r>
              <a:endParaRPr lang="zh-CN" altLang="en-US" sz="1200" dirty="0">
                <a:solidFill>
                  <a:schemeClr val="bg1">
                    <a:lumMod val="95000"/>
                  </a:schemeClr>
                </a:solidFill>
                <a:latin typeface="+mn-ea"/>
                <a:ea typeface="+mn-ea"/>
                <a:cs typeface="Arial" panose="020B0604020202020204" pitchFamily="34" charset="0"/>
              </a:endParaRPr>
            </a:p>
          </p:txBody>
        </p:sp>
        <p:sp>
          <p:nvSpPr>
            <p:cNvPr id="20" name="文本框 34"/>
            <p:cNvSpPr txBox="1"/>
            <p:nvPr/>
          </p:nvSpPr>
          <p:spPr>
            <a:xfrm>
              <a:off x="544923" y="2418093"/>
              <a:ext cx="1443659" cy="410101"/>
            </a:xfrm>
            <a:prstGeom prst="rect">
              <a:avLst/>
            </a:prstGeom>
            <a:noFill/>
          </p:spPr>
          <p:txBody>
            <a:bodyPr wrap="none">
              <a:spAutoFit/>
            </a:bodyPr>
            <a:lstStyle/>
            <a:p>
              <a:pPr eaLnBrk="1" fontAlgn="auto" hangingPunct="1">
                <a:spcBef>
                  <a:spcPts val="0"/>
                </a:spcBef>
                <a:spcAft>
                  <a:spcPts val="0"/>
                </a:spcAft>
                <a:defRPr/>
              </a:pPr>
              <a:r>
                <a:rPr lang="zh-CN" altLang="en-US" sz="1400" dirty="0">
                  <a:solidFill>
                    <a:schemeClr val="bg1">
                      <a:lumMod val="95000"/>
                    </a:schemeClr>
                  </a:solidFill>
                  <a:latin typeface="+mn-ea"/>
                  <a:ea typeface="+mn-ea"/>
                </a:rPr>
                <a:t>添加标题三</a:t>
              </a:r>
            </a:p>
          </p:txBody>
        </p:sp>
      </p:grpSp>
      <p:pic>
        <p:nvPicPr>
          <p:cNvPr id="56334" name="图片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411163" y="384175"/>
            <a:ext cx="1760537" cy="304800"/>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点击输入</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300"/>
                                  </p:stCondLst>
                                  <p:childTnLst>
                                    <p:animScale>
                                      <p:cBhvr>
                                        <p:cTn id="10" dur="150" fill="hold"/>
                                        <p:tgtEl>
                                          <p:spTgt spid="3"/>
                                        </p:tgtEl>
                                      </p:cBhvr>
                                      <p:by x="110000" y="110000"/>
                                    </p:animScale>
                                  </p:childTnLst>
                                </p:cTn>
                              </p:par>
                              <p:par>
                                <p:cTn id="11" presetID="53" presetClass="entr" presetSubtype="16"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3" presetClass="entr" presetSubtype="16" fill="hold"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400"/>
                                  </p:stCondLst>
                                  <p:childTnLst>
                                    <p:animScale>
                                      <p:cBhvr>
                                        <p:cTn id="26" dur="150" fill="hold"/>
                                        <p:tgtEl>
                                          <p:spTgt spid="5"/>
                                        </p:tgtEl>
                                      </p:cBhvr>
                                      <p:by x="110000" y="110000"/>
                                    </p:animScale>
                                  </p:childTnLst>
                                </p:cTn>
                              </p:par>
                              <p:par>
                                <p:cTn id="27" presetID="53" presetClass="entr" presetSubtype="16"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23" presetClass="entr" presetSubtype="16" fill="hold" nodeType="withEffect">
                                  <p:stCondLst>
                                    <p:cond delay="200"/>
                                  </p:stCondLst>
                                  <p:childTnLst>
                                    <p:set>
                                      <p:cBhvr>
                                        <p:cTn id="38" dur="1" fill="hold">
                                          <p:stCondLst>
                                            <p:cond delay="0"/>
                                          </p:stCondLst>
                                        </p:cTn>
                                        <p:tgtEl>
                                          <p:spTgt spid="4"/>
                                        </p:tgtEl>
                                        <p:attrNameLst>
                                          <p:attrName>style.visibility</p:attrName>
                                        </p:attrNameLst>
                                      </p:cBhvr>
                                      <p:to>
                                        <p:strVal val="visible"/>
                                      </p:to>
                                    </p:set>
                                    <p:anim calcmode="lin" valueType="num">
                                      <p:cBhvr>
                                        <p:cTn id="39" dur="300" fill="hold"/>
                                        <p:tgtEl>
                                          <p:spTgt spid="4"/>
                                        </p:tgtEl>
                                        <p:attrNameLst>
                                          <p:attrName>ppt_w</p:attrName>
                                        </p:attrNameLst>
                                      </p:cBhvr>
                                      <p:tavLst>
                                        <p:tav tm="0">
                                          <p:val>
                                            <p:fltVal val="0"/>
                                          </p:val>
                                        </p:tav>
                                        <p:tav tm="100000">
                                          <p:val>
                                            <p:strVal val="#ppt_w"/>
                                          </p:val>
                                        </p:tav>
                                      </p:tavLst>
                                    </p:anim>
                                    <p:anim calcmode="lin" valueType="num">
                                      <p:cBhvr>
                                        <p:cTn id="40" dur="300" fill="hold"/>
                                        <p:tgtEl>
                                          <p:spTgt spid="4"/>
                                        </p:tgtEl>
                                        <p:attrNameLst>
                                          <p:attrName>ppt_h</p:attrName>
                                        </p:attrNameLst>
                                      </p:cBhvr>
                                      <p:tavLst>
                                        <p:tav tm="0">
                                          <p:val>
                                            <p:fltVal val="0"/>
                                          </p:val>
                                        </p:tav>
                                        <p:tav tm="100000">
                                          <p:val>
                                            <p:strVal val="#ppt_h"/>
                                          </p:val>
                                        </p:tav>
                                      </p:tavLst>
                                    </p:anim>
                                  </p:childTnLst>
                                </p:cTn>
                              </p:par>
                              <p:par>
                                <p:cTn id="41" presetID="6" presetClass="emph" presetSubtype="0" autoRev="1" fill="hold" nodeType="withEffect">
                                  <p:stCondLst>
                                    <p:cond delay="500"/>
                                  </p:stCondLst>
                                  <p:childTnLst>
                                    <p:animScale>
                                      <p:cBhvr>
                                        <p:cTn id="42" dur="150" fill="hold"/>
                                        <p:tgtEl>
                                          <p:spTgt spid="4"/>
                                        </p:tgtEl>
                                      </p:cBhvr>
                                      <p:by x="110000" y="110000"/>
                                    </p:animScale>
                                  </p:childTnLst>
                                </p:cTn>
                              </p:par>
                              <p:par>
                                <p:cTn id="43" presetID="53" presetClass="entr" presetSubtype="16" fill="hold" grpId="0" nodeType="withEffect">
                                  <p:stCondLst>
                                    <p:cond delay="5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500"/>
                            </p:stCondLst>
                            <p:childTnLst>
                              <p:par>
                                <p:cTn id="54" presetID="2" presetClass="entr" presetSubtype="2"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1+#ppt_w/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5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1+#ppt_w/2"/>
                                          </p:val>
                                        </p:tav>
                                        <p:tav tm="100000">
                                          <p:val>
                                            <p:strVal val="#ppt_x"/>
                                          </p:val>
                                        </p:tav>
                                      </p:tavLst>
                                    </p:anim>
                                    <p:anim calcmode="lin" valueType="num">
                                      <p:cBhvr>
                                        <p:cTn id="61" dur="500" fill="hold"/>
                                        <p:tgtEl>
                                          <p:spTgt spid="15"/>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10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ppt_x</p:attrName>
                                        </p:attrNameLst>
                                      </p:cBhvr>
                                      <p:tavLst>
                                        <p:tav tm="0">
                                          <p:val>
                                            <p:strVal val="1+#ppt_w/2"/>
                                          </p:val>
                                        </p:tav>
                                        <p:tav tm="100000">
                                          <p:val>
                                            <p:strVal val="#ppt_x"/>
                                          </p:val>
                                        </p:tav>
                                      </p:tavLst>
                                    </p:anim>
                                    <p:anim calcmode="lin" valueType="num">
                                      <p:cBhvr>
                                        <p:cTn id="6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07975"/>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lumMod val="95000"/>
                  </a:schemeClr>
                </a:solidFill>
                <a:latin typeface="华康少女文字W5(P)" panose="040F0500000000000000" pitchFamily="82" charset="-122"/>
              </a:rPr>
              <a:t>致谢</a:t>
            </a:r>
          </a:p>
        </p:txBody>
      </p:sp>
      <p:sp>
        <p:nvSpPr>
          <p:cNvPr id="4" name="矩形 3"/>
          <p:cNvSpPr/>
          <p:nvPr/>
        </p:nvSpPr>
        <p:spPr>
          <a:xfrm>
            <a:off x="2735263" y="866775"/>
            <a:ext cx="3957637" cy="1027113"/>
          </a:xfrm>
          <a:prstGeom prst="rect">
            <a:avLst/>
          </a:prstGeom>
        </p:spPr>
        <p:txBody>
          <a:bodyPr>
            <a:spAutoFit/>
          </a:bodyPr>
          <a:lstStyle/>
          <a:p>
            <a:pPr algn="ctr" eaLnBrk="1" fontAlgn="auto" hangingPunct="1">
              <a:lnSpc>
                <a:spcPct val="150000"/>
              </a:lnSpc>
              <a:spcBef>
                <a:spcPts val="0"/>
              </a:spcBef>
              <a:spcAft>
                <a:spcPts val="0"/>
              </a:spcAft>
              <a:defRPr/>
            </a:pPr>
            <a:r>
              <a:rPr lang="en-US" altLang="zh-CN" sz="4800" b="1" dirty="0">
                <a:solidFill>
                  <a:schemeClr val="bg1"/>
                </a:solidFill>
                <a:latin typeface="+mn-ea"/>
                <a:ea typeface="+mn-ea"/>
              </a:rPr>
              <a:t>THANKS!</a:t>
            </a:r>
            <a:endParaRPr lang="zh-CN" altLang="en-US" sz="4800" b="1" dirty="0">
              <a:solidFill>
                <a:schemeClr val="bg1"/>
              </a:solidFill>
              <a:latin typeface="+mn-ea"/>
              <a:ea typeface="+mn-ea"/>
            </a:endParaRPr>
          </a:p>
        </p:txBody>
      </p:sp>
      <p:sp>
        <p:nvSpPr>
          <p:cNvPr id="6" name="矩形 5"/>
          <p:cNvSpPr/>
          <p:nvPr/>
        </p:nvSpPr>
        <p:spPr>
          <a:xfrm>
            <a:off x="1782763" y="2295525"/>
            <a:ext cx="5743575" cy="1736725"/>
          </a:xfrm>
          <a:prstGeom prst="rect">
            <a:avLst/>
          </a:prstGeom>
        </p:spPr>
        <p:txBody>
          <a:bodyPr>
            <a:spAutoFit/>
          </a:bodyPr>
          <a:lstStyle/>
          <a:p>
            <a:pPr eaLnBrk="1" hangingPunct="1">
              <a:lnSpc>
                <a:spcPct val="150000"/>
              </a:lnSpc>
            </a:pPr>
            <a:r>
              <a:rPr lang="en-US" altLang="zh-CN" sz="3600" dirty="0">
                <a:solidFill>
                  <a:schemeClr val="bg1"/>
                </a:solidFill>
                <a:latin typeface="华康少女文字W5(P)" panose="040F0500000000000000" pitchFamily="82" charset="-122"/>
              </a:rPr>
              <a:t>            </a:t>
            </a:r>
            <a:r>
              <a:rPr lang="zh-CN" altLang="zh-CN" sz="3600" dirty="0">
                <a:solidFill>
                  <a:schemeClr val="bg1"/>
                </a:solidFill>
                <a:latin typeface="华康少女文字W5(P)" panose="040F0500000000000000" pitchFamily="82" charset="-122"/>
              </a:rPr>
              <a:t>微笑服务</a:t>
            </a:r>
          </a:p>
          <a:p>
            <a:pPr eaLnBrk="1" hangingPunct="1">
              <a:lnSpc>
                <a:spcPct val="150000"/>
              </a:lnSpc>
            </a:pPr>
            <a:r>
              <a:rPr lang="zh-CN" altLang="en-US" sz="3600" noProof="1">
                <a:solidFill>
                  <a:schemeClr val="bg1"/>
                </a:solidFill>
                <a:latin typeface="叶根友神工体" panose="02010601030101010101" pitchFamily="2" charset="-122"/>
                <a:ea typeface="叶根友神工体" panose="02010601030101010101" pitchFamily="2" charset="-122"/>
                <a:cs typeface="叶根友神工体" panose="02010601030101010101" pitchFamily="2" charset="-122"/>
              </a:rPr>
              <a:t>为客户提供最优质的服务</a:t>
            </a:r>
            <a:r>
              <a:rPr lang="zh-CN" altLang="en-US" sz="2000" dirty="0">
                <a:solidFill>
                  <a:schemeClr val="bg1"/>
                </a:solidFill>
                <a:latin typeface="华康少女文字W5(P)" panose="040F0500000000000000" pitchFamily="82" charset="-122"/>
              </a:rPr>
              <a:t>！</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客户的重要性</a:t>
            </a:r>
          </a:p>
        </p:txBody>
      </p:sp>
      <p:grpSp>
        <p:nvGrpSpPr>
          <p:cNvPr id="27" name="组合 26"/>
          <p:cNvGrpSpPr/>
          <p:nvPr/>
        </p:nvGrpSpPr>
        <p:grpSpPr bwMode="auto">
          <a:xfrm>
            <a:off x="3351213" y="2749550"/>
            <a:ext cx="1958975" cy="1871663"/>
            <a:chOff x="3065829" y="2668267"/>
            <a:chExt cx="1872107" cy="1761728"/>
          </a:xfrm>
        </p:grpSpPr>
        <p:sp>
          <p:nvSpPr>
            <p:cNvPr id="28" name="椭圆 27"/>
            <p:cNvSpPr/>
            <p:nvPr/>
          </p:nvSpPr>
          <p:spPr>
            <a:xfrm>
              <a:off x="3114376" y="2668267"/>
              <a:ext cx="1762875" cy="17617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29" name="椭圆 28"/>
            <p:cNvSpPr/>
            <p:nvPr/>
          </p:nvSpPr>
          <p:spPr>
            <a:xfrm>
              <a:off x="4441842" y="2760911"/>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30" name="椭圆 29"/>
            <p:cNvSpPr/>
            <p:nvPr/>
          </p:nvSpPr>
          <p:spPr>
            <a:xfrm>
              <a:off x="3439037" y="2760911"/>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31" name="椭圆 30"/>
            <p:cNvSpPr/>
            <p:nvPr/>
          </p:nvSpPr>
          <p:spPr>
            <a:xfrm>
              <a:off x="3065829" y="3493096"/>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32" name="椭圆 31"/>
            <p:cNvSpPr/>
            <p:nvPr/>
          </p:nvSpPr>
          <p:spPr>
            <a:xfrm>
              <a:off x="4818084" y="3493096"/>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45" name="椭圆 44"/>
            <p:cNvSpPr/>
            <p:nvPr/>
          </p:nvSpPr>
          <p:spPr>
            <a:xfrm>
              <a:off x="4441842" y="4223788"/>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46" name="椭圆 45"/>
            <p:cNvSpPr/>
            <p:nvPr/>
          </p:nvSpPr>
          <p:spPr>
            <a:xfrm>
              <a:off x="3439037" y="4201373"/>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grpSp>
          <p:nvGrpSpPr>
            <p:cNvPr id="26648" name="组合 46"/>
            <p:cNvGrpSpPr/>
            <p:nvPr/>
          </p:nvGrpSpPr>
          <p:grpSpPr bwMode="auto">
            <a:xfrm>
              <a:off x="3269294" y="2943617"/>
              <a:ext cx="1465544" cy="1202498"/>
              <a:chOff x="3269294" y="2943617"/>
              <a:chExt cx="1465544" cy="1202498"/>
            </a:xfrm>
          </p:grpSpPr>
          <p:sp>
            <p:nvSpPr>
              <p:cNvPr id="48" name="任意多边形 47"/>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49" name="任意多边形 48"/>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50" name="任意多边形 49"/>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51" name="任意多边形 50"/>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52" name="任意多边形 51"/>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53" name="任意多边形 52"/>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grpSp>
      </p:grpSp>
      <p:grpSp>
        <p:nvGrpSpPr>
          <p:cNvPr id="54" name="组合 53"/>
          <p:cNvGrpSpPr/>
          <p:nvPr/>
        </p:nvGrpSpPr>
        <p:grpSpPr bwMode="auto">
          <a:xfrm>
            <a:off x="865188" y="1114425"/>
            <a:ext cx="7494587" cy="1182688"/>
            <a:chOff x="2954339" y="1349947"/>
            <a:chExt cx="7162269" cy="1113359"/>
          </a:xfrm>
        </p:grpSpPr>
        <p:sp>
          <p:nvSpPr>
            <p:cNvPr id="55" name="矩形 54"/>
            <p:cNvSpPr>
              <a:spLocks noChangeArrowheads="1"/>
            </p:cNvSpPr>
            <p:nvPr/>
          </p:nvSpPr>
          <p:spPr bwMode="auto">
            <a:xfrm>
              <a:off x="2954339" y="1695163"/>
              <a:ext cx="7162269" cy="76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en-US" sz="1600" dirty="0">
                  <a:solidFill>
                    <a:schemeClr val="bg1"/>
                  </a:solidFill>
                  <a:latin typeface="思源黑体 CN Normal" panose="020B0400000000000000" pitchFamily="34" charset="-122"/>
                  <a:ea typeface="思源黑体 CN Normal" panose="020B0400000000000000" pitchFamily="34" charset="-122"/>
                  <a:sym typeface="+mn-ea"/>
                </a:rPr>
                <a:t>客户关怀对企业来说具有重要的战略意义。因为没有客户就没有业务，没有业务就没有企业的生存</a:t>
              </a:r>
              <a:r>
                <a:rPr lang="zh-CN" altLang="en-US" sz="1200" dirty="0">
                  <a:solidFill>
                    <a:schemeClr val="bg1"/>
                  </a:solidFill>
                  <a:latin typeface="+mn-ea"/>
                  <a:ea typeface="+mn-ea"/>
                </a:rPr>
                <a:t>。</a:t>
              </a:r>
              <a:endParaRPr lang="en-US" altLang="zh-CN" sz="1200" dirty="0">
                <a:solidFill>
                  <a:schemeClr val="bg1"/>
                </a:solidFill>
                <a:latin typeface="+mn-ea"/>
                <a:ea typeface="+mn-ea"/>
              </a:endParaRPr>
            </a:p>
            <a:p>
              <a:pPr eaLnBrk="1" fontAlgn="auto" hangingPunct="1">
                <a:lnSpc>
                  <a:spcPct val="130000"/>
                </a:lnSpc>
                <a:spcBef>
                  <a:spcPts val="0"/>
                </a:spcBef>
                <a:spcAft>
                  <a:spcPts val="0"/>
                </a:spcAft>
                <a:defRPr/>
              </a:pPr>
              <a:endParaRPr lang="en-US" altLang="zh-CN" sz="1200" dirty="0">
                <a:solidFill>
                  <a:schemeClr val="bg1"/>
                </a:solidFill>
                <a:latin typeface="+mn-ea"/>
                <a:ea typeface="+mn-ea"/>
              </a:endParaRPr>
            </a:p>
          </p:txBody>
        </p:sp>
        <p:sp>
          <p:nvSpPr>
            <p:cNvPr id="26640" name="矩形 55"/>
            <p:cNvSpPr>
              <a:spLocks noChangeArrowheads="1"/>
            </p:cNvSpPr>
            <p:nvPr/>
          </p:nvSpPr>
          <p:spPr bwMode="auto">
            <a:xfrm>
              <a:off x="2963442" y="1349947"/>
              <a:ext cx="1763551" cy="34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客户关怀的意义</a:t>
              </a:r>
            </a:p>
          </p:txBody>
        </p:sp>
      </p:grpSp>
      <p:grpSp>
        <p:nvGrpSpPr>
          <p:cNvPr id="57" name="组合 56"/>
          <p:cNvGrpSpPr/>
          <p:nvPr/>
        </p:nvGrpSpPr>
        <p:grpSpPr bwMode="auto">
          <a:xfrm>
            <a:off x="3833813" y="3189288"/>
            <a:ext cx="979487" cy="993775"/>
            <a:chOff x="3254772" y="2872916"/>
            <a:chExt cx="936104" cy="936104"/>
          </a:xfrm>
        </p:grpSpPr>
        <p:sp>
          <p:nvSpPr>
            <p:cNvPr id="58" name="椭圆 57"/>
            <p:cNvSpPr/>
            <p:nvPr/>
          </p:nvSpPr>
          <p:spPr>
            <a:xfrm>
              <a:off x="3254772" y="2872916"/>
              <a:ext cx="936104" cy="9361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n-ea"/>
              </a:endParaRPr>
            </a:p>
          </p:txBody>
        </p:sp>
        <p:sp>
          <p:nvSpPr>
            <p:cNvPr id="59" name="矩形 58"/>
            <p:cNvSpPr/>
            <p:nvPr/>
          </p:nvSpPr>
          <p:spPr>
            <a:xfrm>
              <a:off x="3470213" y="3186944"/>
              <a:ext cx="605448" cy="304411"/>
            </a:xfrm>
            <a:prstGeom prst="rect">
              <a:avLst/>
            </a:prstGeom>
          </p:spPr>
          <p:txBody>
            <a:bodyPr wrap="none">
              <a:spAutoFit/>
            </a:bodyPr>
            <a:lstStyle/>
            <a:p>
              <a:pPr eaLnBrk="1" fontAlgn="auto" hangingPunct="1">
                <a:spcBef>
                  <a:spcPts val="0"/>
                </a:spcBef>
                <a:spcAft>
                  <a:spcPts val="0"/>
                </a:spcAft>
                <a:defRPr/>
              </a:pPr>
              <a:r>
                <a:rPr lang="zh-CN" altLang="en-US" sz="1500" dirty="0">
                  <a:solidFill>
                    <a:schemeClr val="bg1"/>
                  </a:solidFill>
                  <a:latin typeface="思源黑体 CN Normal" panose="020B0400000000000000" pitchFamily="34" charset="-122"/>
                  <a:ea typeface="思源黑体 CN Normal" panose="020B0400000000000000" pitchFamily="34" charset="-122"/>
                </a:rPr>
                <a:t>客户</a:t>
              </a:r>
              <a:r>
                <a:rPr lang="en-US" altLang="zh-CN" sz="1500" dirty="0">
                  <a:solidFill>
                    <a:schemeClr val="bg1"/>
                  </a:solidFill>
                  <a:latin typeface="+mn-ea"/>
                  <a:ea typeface="+mn-ea"/>
                </a:rPr>
                <a:t> </a:t>
              </a:r>
              <a:endParaRPr lang="zh-CN" altLang="en-US" sz="1500" dirty="0">
                <a:solidFill>
                  <a:schemeClr val="bg1"/>
                </a:solidFill>
                <a:latin typeface="+mn-ea"/>
                <a:ea typeface="+mn-ea"/>
              </a:endParaRPr>
            </a:p>
          </p:txBody>
        </p:sp>
      </p:grpSp>
      <p:grpSp>
        <p:nvGrpSpPr>
          <p:cNvPr id="60" name="组合 59"/>
          <p:cNvGrpSpPr/>
          <p:nvPr/>
        </p:nvGrpSpPr>
        <p:grpSpPr bwMode="auto">
          <a:xfrm>
            <a:off x="5516563" y="3176588"/>
            <a:ext cx="2078037" cy="1136650"/>
            <a:chOff x="789157" y="3505487"/>
            <a:chExt cx="1985951" cy="1070239"/>
          </a:xfrm>
        </p:grpSpPr>
        <p:sp>
          <p:nvSpPr>
            <p:cNvPr id="26635" name="TextBox 23"/>
            <p:cNvSpPr txBox="1">
              <a:spLocks noChangeArrowheads="1"/>
            </p:cNvSpPr>
            <p:nvPr/>
          </p:nvSpPr>
          <p:spPr bwMode="auto">
            <a:xfrm>
              <a:off x="789157" y="3505487"/>
              <a:ext cx="856676" cy="34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竞争力</a:t>
              </a:r>
            </a:p>
          </p:txBody>
        </p:sp>
        <p:sp>
          <p:nvSpPr>
            <p:cNvPr id="62" name="矩形 61"/>
            <p:cNvSpPr/>
            <p:nvPr/>
          </p:nvSpPr>
          <p:spPr>
            <a:xfrm>
              <a:off x="811914" y="3799952"/>
              <a:ext cx="1963194" cy="775774"/>
            </a:xfrm>
            <a:prstGeom prst="rect">
              <a:avLst/>
            </a:prstGeom>
          </p:spPr>
          <p:txBody>
            <a:bodyPr>
              <a:spAutoFit/>
            </a:bodyPr>
            <a:lstStyle/>
            <a:p>
              <a:pP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客户关怀是企业把自己的产品和服务与竞争对手区分</a:t>
              </a:r>
            </a:p>
            <a:p>
              <a:pP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      开来的重要方法。客户关怀能影响客户的感觉。</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63" name="组合 62"/>
          <p:cNvGrpSpPr/>
          <p:nvPr/>
        </p:nvGrpSpPr>
        <p:grpSpPr bwMode="auto">
          <a:xfrm>
            <a:off x="992188" y="3186113"/>
            <a:ext cx="2054225" cy="1127125"/>
            <a:chOff x="812496" y="3514973"/>
            <a:chExt cx="1962612" cy="1060388"/>
          </a:xfrm>
        </p:grpSpPr>
        <p:sp>
          <p:nvSpPr>
            <p:cNvPr id="26633" name="TextBox 26"/>
            <p:cNvSpPr txBox="1">
              <a:spLocks noChangeArrowheads="1"/>
            </p:cNvSpPr>
            <p:nvPr/>
          </p:nvSpPr>
          <p:spPr bwMode="auto">
            <a:xfrm>
              <a:off x="864064" y="3514973"/>
              <a:ext cx="1536415" cy="34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新客户的成本</a:t>
              </a:r>
            </a:p>
          </p:txBody>
        </p:sp>
        <p:sp>
          <p:nvSpPr>
            <p:cNvPr id="65" name="矩形 64"/>
            <p:cNvSpPr/>
            <p:nvPr/>
          </p:nvSpPr>
          <p:spPr>
            <a:xfrm>
              <a:off x="812496" y="3800232"/>
              <a:ext cx="1962612" cy="775129"/>
            </a:xfrm>
            <a:prstGeom prst="rect">
              <a:avLst/>
            </a:prstGeom>
          </p:spPr>
          <p:txBody>
            <a:bodyPr>
              <a:spAutoFit/>
            </a:bodyPr>
            <a:lstStyle/>
            <a:p>
              <a:pP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找一个 新客户的成本远远高于保持一个老客户的成本。</a:t>
              </a:r>
            </a:p>
            <a:p>
              <a:pPr eaLnBrk="1" hangingPunct="1"/>
              <a:r>
                <a:rPr lang="zh-CN" altLang="en-US" sz="12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客户关怀是节省资金、增加盈利的有效方法。</a:t>
              </a: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trips(downRight)">
                                      <p:cBhvr>
                                        <p:cTn id="7" dur="1000"/>
                                        <p:tgtEl>
                                          <p:spTgt spid="54"/>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27"/>
                                        </p:tgtEl>
                                        <p:attrNameLst>
                                          <p:attrName>style.visibility</p:attrName>
                                        </p:attrNameLst>
                                      </p:cBhvr>
                                      <p:to>
                                        <p:strVal val="visible"/>
                                      </p:to>
                                    </p:set>
                                    <p:anim calcmode="lin" valueType="num">
                                      <p:cBhvr>
                                        <p:cTn id="10" dur="1000" fill="hold"/>
                                        <p:tgtEl>
                                          <p:spTgt spid="27"/>
                                        </p:tgtEl>
                                        <p:attrNameLst>
                                          <p:attrName>ppt_w</p:attrName>
                                        </p:attrNameLst>
                                      </p:cBhvr>
                                      <p:tavLst>
                                        <p:tav tm="0">
                                          <p:val>
                                            <p:fltVal val="0"/>
                                          </p:val>
                                        </p:tav>
                                        <p:tav tm="100000">
                                          <p:val>
                                            <p:strVal val="#ppt_w"/>
                                          </p:val>
                                        </p:tav>
                                      </p:tavLst>
                                    </p:anim>
                                    <p:anim calcmode="lin" valueType="num">
                                      <p:cBhvr>
                                        <p:cTn id="11" dur="1000" fill="hold"/>
                                        <p:tgtEl>
                                          <p:spTgt spid="27"/>
                                        </p:tgtEl>
                                        <p:attrNameLst>
                                          <p:attrName>ppt_h</p:attrName>
                                        </p:attrNameLst>
                                      </p:cBhvr>
                                      <p:tavLst>
                                        <p:tav tm="0">
                                          <p:val>
                                            <p:fltVal val="0"/>
                                          </p:val>
                                        </p:tav>
                                        <p:tav tm="100000">
                                          <p:val>
                                            <p:strVal val="#ppt_h"/>
                                          </p:val>
                                        </p:tav>
                                      </p:tavLst>
                                    </p:anim>
                                    <p:anim calcmode="lin" valueType="num">
                                      <p:cBhvr>
                                        <p:cTn id="12" dur="1000" fill="hold"/>
                                        <p:tgtEl>
                                          <p:spTgt spid="27"/>
                                        </p:tgtEl>
                                        <p:attrNameLst>
                                          <p:attrName>style.rotation</p:attrName>
                                        </p:attrNameLst>
                                      </p:cBhvr>
                                      <p:tavLst>
                                        <p:tav tm="0">
                                          <p:val>
                                            <p:fltVal val="360"/>
                                          </p:val>
                                        </p:tav>
                                        <p:tav tm="100000">
                                          <p:val>
                                            <p:fltVal val="0"/>
                                          </p:val>
                                        </p:tav>
                                      </p:tavLst>
                                    </p:anim>
                                    <p:animEffect transition="in" filter="fade">
                                      <p:cBhvr>
                                        <p:cTn id="13" dur="1000"/>
                                        <p:tgtEl>
                                          <p:spTgt spid="27"/>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57"/>
                                        </p:tgtEl>
                                        <p:attrNameLst>
                                          <p:attrName>style.visibility</p:attrName>
                                        </p:attrNameLst>
                                      </p:cBhvr>
                                      <p:to>
                                        <p:strVal val="visible"/>
                                      </p:to>
                                    </p:set>
                                    <p:anim calcmode="lin" valueType="num">
                                      <p:cBhvr>
                                        <p:cTn id="16" dur="1000" fill="hold"/>
                                        <p:tgtEl>
                                          <p:spTgt spid="57"/>
                                        </p:tgtEl>
                                        <p:attrNameLst>
                                          <p:attrName>ppt_w</p:attrName>
                                        </p:attrNameLst>
                                      </p:cBhvr>
                                      <p:tavLst>
                                        <p:tav tm="0">
                                          <p:val>
                                            <p:fltVal val="0"/>
                                          </p:val>
                                        </p:tav>
                                        <p:tav tm="100000">
                                          <p:val>
                                            <p:strVal val="#ppt_w"/>
                                          </p:val>
                                        </p:tav>
                                      </p:tavLst>
                                    </p:anim>
                                    <p:anim calcmode="lin" valueType="num">
                                      <p:cBhvr>
                                        <p:cTn id="17" dur="1000" fill="hold"/>
                                        <p:tgtEl>
                                          <p:spTgt spid="57"/>
                                        </p:tgtEl>
                                        <p:attrNameLst>
                                          <p:attrName>ppt_h</p:attrName>
                                        </p:attrNameLst>
                                      </p:cBhvr>
                                      <p:tavLst>
                                        <p:tav tm="0">
                                          <p:val>
                                            <p:fltVal val="0"/>
                                          </p:val>
                                        </p:tav>
                                        <p:tav tm="100000">
                                          <p:val>
                                            <p:strVal val="#ppt_h"/>
                                          </p:val>
                                        </p:tav>
                                      </p:tavLst>
                                    </p:anim>
                                    <p:anim calcmode="lin" valueType="num">
                                      <p:cBhvr>
                                        <p:cTn id="18" dur="1000" fill="hold"/>
                                        <p:tgtEl>
                                          <p:spTgt spid="57"/>
                                        </p:tgtEl>
                                        <p:attrNameLst>
                                          <p:attrName>style.rotation</p:attrName>
                                        </p:attrNameLst>
                                      </p:cBhvr>
                                      <p:tavLst>
                                        <p:tav tm="0">
                                          <p:val>
                                            <p:fltVal val="360"/>
                                          </p:val>
                                        </p:tav>
                                        <p:tav tm="100000">
                                          <p:val>
                                            <p:fltVal val="0"/>
                                          </p:val>
                                        </p:tav>
                                      </p:tavLst>
                                    </p:anim>
                                    <p:animEffect transition="in" filter="fade">
                                      <p:cBhvr>
                                        <p:cTn id="19" dur="1000"/>
                                        <p:tgtEl>
                                          <p:spTgt spid="57"/>
                                        </p:tgtEl>
                                      </p:cBhvr>
                                    </p:animEffect>
                                  </p:childTnLst>
                                </p:cTn>
                              </p:par>
                              <p:par>
                                <p:cTn id="20" presetID="22" presetClass="entr" presetSubtype="2" fill="hold" nodeType="withEffect">
                                  <p:stCondLst>
                                    <p:cond delay="2000"/>
                                  </p:stCondLst>
                                  <p:childTnLst>
                                    <p:set>
                                      <p:cBhvr>
                                        <p:cTn id="21" dur="1" fill="hold">
                                          <p:stCondLst>
                                            <p:cond delay="0"/>
                                          </p:stCondLst>
                                        </p:cTn>
                                        <p:tgtEl>
                                          <p:spTgt spid="63"/>
                                        </p:tgtEl>
                                        <p:attrNameLst>
                                          <p:attrName>style.visibility</p:attrName>
                                        </p:attrNameLst>
                                      </p:cBhvr>
                                      <p:to>
                                        <p:strVal val="visible"/>
                                      </p:to>
                                    </p:set>
                                    <p:animEffect transition="in" filter="wipe(right)">
                                      <p:cBhvr>
                                        <p:cTn id="22" dur="500"/>
                                        <p:tgtEl>
                                          <p:spTgt spid="63"/>
                                        </p:tgtEl>
                                      </p:cBhvr>
                                    </p:animEffect>
                                  </p:childTnLst>
                                </p:cTn>
                              </p:par>
                              <p:par>
                                <p:cTn id="23" presetID="22" presetClass="entr" presetSubtype="8" fill="hold" nodeType="withEffect">
                                  <p:stCondLst>
                                    <p:cond delay="20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xfrm>
            <a:off x="8821738" y="246063"/>
            <a:ext cx="322262"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67B436-6321-4504-BA83-C9C97C066862}" type="slidenum">
              <a:rPr lang="en-US" altLang="zh-CN"/>
              <a:t>5</a:t>
            </a:fld>
            <a:endParaRPr lang="en-US" altLang="zh-CN"/>
          </a:p>
        </p:txBody>
      </p:sp>
      <p:grpSp>
        <p:nvGrpSpPr>
          <p:cNvPr id="11" name="组合 10"/>
          <p:cNvGrpSpPr/>
          <p:nvPr/>
        </p:nvGrpSpPr>
        <p:grpSpPr bwMode="auto">
          <a:xfrm>
            <a:off x="3246438" y="1025525"/>
            <a:ext cx="4060825" cy="739775"/>
            <a:chOff x="2979323" y="1026214"/>
            <a:chExt cx="4060212" cy="739014"/>
          </a:xfrm>
        </p:grpSpPr>
        <p:sp>
          <p:nvSpPr>
            <p:cNvPr id="27675" name="TextBox 28"/>
            <p:cNvSpPr txBox="1">
              <a:spLocks noChangeArrowheads="1"/>
            </p:cNvSpPr>
            <p:nvPr/>
          </p:nvSpPr>
          <p:spPr bwMode="auto">
            <a:xfrm>
              <a:off x="2979323" y="1026214"/>
              <a:ext cx="1514246" cy="3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rIns="27000">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新客户</a:t>
              </a:r>
            </a:p>
          </p:txBody>
        </p:sp>
        <p:sp>
          <p:nvSpPr>
            <p:cNvPr id="30" name="TextBox 29"/>
            <p:cNvSpPr txBox="1"/>
            <p:nvPr/>
          </p:nvSpPr>
          <p:spPr>
            <a:xfrm>
              <a:off x="2985672" y="1246650"/>
              <a:ext cx="4053863" cy="518578"/>
            </a:xfrm>
            <a:prstGeom prst="rect">
              <a:avLst/>
            </a:prstGeom>
            <a:noFill/>
          </p:spPr>
          <p:txBody>
            <a:bodyPr lIns="27000" rIns="27000">
              <a:spAutoFit/>
            </a:bodyPr>
            <a:lstStyle/>
            <a:p>
              <a:pPr eaLnBrk="1" hangingPunct="1"/>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找一个 新客户的成本远远高于保持一个老客户的成本。客户关怀是节省资金、增加盈利的有效方法。</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7" name="组合 6"/>
          <p:cNvGrpSpPr/>
          <p:nvPr/>
        </p:nvGrpSpPr>
        <p:grpSpPr bwMode="auto">
          <a:xfrm>
            <a:off x="1925638" y="1093788"/>
            <a:ext cx="1138237" cy="593725"/>
            <a:chOff x="1726132" y="1094478"/>
            <a:chExt cx="1138715" cy="593540"/>
          </a:xfrm>
        </p:grpSpPr>
        <p:sp>
          <p:nvSpPr>
            <p:cNvPr id="37" name="Chevron 36"/>
            <p:cNvSpPr/>
            <p:nvPr/>
          </p:nvSpPr>
          <p:spPr>
            <a:xfrm>
              <a:off x="1726132" y="1094478"/>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mn-ea"/>
                </a:rPr>
                <a:t></a:t>
              </a:r>
              <a:endParaRPr lang="en-US" sz="2100" dirty="0">
                <a:solidFill>
                  <a:schemeClr val="bg1"/>
                </a:solidFill>
                <a:latin typeface="+mn-ea"/>
              </a:endParaRPr>
            </a:p>
          </p:txBody>
        </p:sp>
        <p:pic>
          <p:nvPicPr>
            <p:cNvPr id="27674"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1220182"/>
              <a:ext cx="442310" cy="3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bwMode="auto">
          <a:xfrm>
            <a:off x="1925638" y="2784475"/>
            <a:ext cx="1138237" cy="593725"/>
            <a:chOff x="1726132" y="2785177"/>
            <a:chExt cx="1138715" cy="593540"/>
          </a:xfrm>
        </p:grpSpPr>
        <p:sp>
          <p:nvSpPr>
            <p:cNvPr id="39" name="Chevron 38"/>
            <p:cNvSpPr/>
            <p:nvPr/>
          </p:nvSpPr>
          <p:spPr>
            <a:xfrm>
              <a:off x="1726132" y="2785177"/>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mn-ea"/>
                </a:rPr>
                <a:t></a:t>
              </a:r>
              <a:endParaRPr lang="en-US" sz="2100" dirty="0">
                <a:solidFill>
                  <a:schemeClr val="bg1"/>
                </a:solidFill>
                <a:latin typeface="+mn-ea"/>
              </a:endParaRPr>
            </a:p>
          </p:txBody>
        </p:sp>
        <p:pic>
          <p:nvPicPr>
            <p:cNvPr id="27672" name="图片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1" y="2908577"/>
              <a:ext cx="549575" cy="3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bwMode="auto">
          <a:xfrm>
            <a:off x="1925638" y="1936750"/>
            <a:ext cx="1138237" cy="593725"/>
            <a:chOff x="1726132" y="1936732"/>
            <a:chExt cx="1138715" cy="593540"/>
          </a:xfrm>
        </p:grpSpPr>
        <p:sp>
          <p:nvSpPr>
            <p:cNvPr id="38" name="Chevron 37"/>
            <p:cNvSpPr/>
            <p:nvPr/>
          </p:nvSpPr>
          <p:spPr>
            <a:xfrm>
              <a:off x="1726132" y="1936732"/>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mn-ea"/>
                </a:rPr>
                <a:t></a:t>
              </a:r>
              <a:endParaRPr lang="en-US" sz="2100" dirty="0">
                <a:solidFill>
                  <a:schemeClr val="bg1"/>
                </a:solidFill>
                <a:latin typeface="+mn-ea"/>
              </a:endParaRPr>
            </a:p>
          </p:txBody>
        </p:sp>
        <p:pic>
          <p:nvPicPr>
            <p:cNvPr id="27670"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861" y="2032176"/>
              <a:ext cx="379256" cy="4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bwMode="auto">
          <a:xfrm>
            <a:off x="1925638" y="3622675"/>
            <a:ext cx="1138237" cy="593725"/>
            <a:chOff x="1726132" y="3623065"/>
            <a:chExt cx="1138715" cy="593540"/>
          </a:xfrm>
        </p:grpSpPr>
        <p:sp>
          <p:nvSpPr>
            <p:cNvPr id="40" name="Chevron 39"/>
            <p:cNvSpPr/>
            <p:nvPr/>
          </p:nvSpPr>
          <p:spPr>
            <a:xfrm>
              <a:off x="1726132" y="3623065"/>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mn-ea"/>
                </a:rPr>
                <a:t></a:t>
              </a:r>
              <a:endParaRPr lang="en-US" sz="2100" dirty="0">
                <a:solidFill>
                  <a:schemeClr val="bg1"/>
                </a:solidFill>
                <a:latin typeface="+mn-ea"/>
              </a:endParaRPr>
            </a:p>
          </p:txBody>
        </p:sp>
        <p:pic>
          <p:nvPicPr>
            <p:cNvPr id="27668" name="图片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1" y="3661291"/>
              <a:ext cx="409363" cy="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组合 23"/>
          <p:cNvGrpSpPr/>
          <p:nvPr/>
        </p:nvGrpSpPr>
        <p:grpSpPr bwMode="auto">
          <a:xfrm>
            <a:off x="3252788" y="1868488"/>
            <a:ext cx="4060825" cy="739775"/>
            <a:chOff x="2979323" y="1026214"/>
            <a:chExt cx="4060212" cy="739015"/>
          </a:xfrm>
        </p:grpSpPr>
        <p:sp>
          <p:nvSpPr>
            <p:cNvPr id="27665" name="TextBox 28"/>
            <p:cNvSpPr txBox="1">
              <a:spLocks noChangeArrowheads="1"/>
            </p:cNvSpPr>
            <p:nvPr/>
          </p:nvSpPr>
          <p:spPr bwMode="auto">
            <a:xfrm>
              <a:off x="2979323" y="1026214"/>
              <a:ext cx="1514246" cy="3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rIns="27000">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竞争力</a:t>
              </a:r>
            </a:p>
          </p:txBody>
        </p:sp>
        <p:sp>
          <p:nvSpPr>
            <p:cNvPr id="26" name="TextBox 29"/>
            <p:cNvSpPr txBox="1"/>
            <p:nvPr/>
          </p:nvSpPr>
          <p:spPr>
            <a:xfrm>
              <a:off x="2985672" y="1246649"/>
              <a:ext cx="4053863" cy="518580"/>
            </a:xfrm>
            <a:prstGeom prst="rect">
              <a:avLst/>
            </a:prstGeom>
            <a:noFill/>
          </p:spPr>
          <p:txBody>
            <a:bodyPr lIns="27000" rIns="27000">
              <a:spAutoFit/>
            </a:bodyPr>
            <a:lstStyle/>
            <a:p>
              <a:pPr eaLnBrk="1" hangingPunct="1"/>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客户关怀是企业把自己的产品和服务与竞争对手区分开来的重要方法。客户关怀能影响客户的感觉。</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27" name="组合 26"/>
          <p:cNvGrpSpPr/>
          <p:nvPr/>
        </p:nvGrpSpPr>
        <p:grpSpPr bwMode="auto">
          <a:xfrm>
            <a:off x="3249613" y="2717800"/>
            <a:ext cx="4060825" cy="739775"/>
            <a:chOff x="2979323" y="1026214"/>
            <a:chExt cx="4060212" cy="739014"/>
          </a:xfrm>
        </p:grpSpPr>
        <p:sp>
          <p:nvSpPr>
            <p:cNvPr id="27663" name="TextBox 28"/>
            <p:cNvSpPr txBox="1">
              <a:spLocks noChangeArrowheads="1"/>
            </p:cNvSpPr>
            <p:nvPr/>
          </p:nvSpPr>
          <p:spPr bwMode="auto">
            <a:xfrm>
              <a:off x="2979323" y="1026214"/>
              <a:ext cx="1514246" cy="3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rIns="27000">
              <a:spAutoFit/>
            </a:bodyPr>
            <a:lstStyle/>
            <a:p>
              <a:pPr eaLnBrk="1" hangingPunct="1"/>
              <a:r>
                <a:rPr lang="zh-CN" altLang="en-US" sz="1800" dirty="0">
                  <a:solidFill>
                    <a:schemeClr val="bg1"/>
                  </a:solidFill>
                  <a:latin typeface="思源黑体 CN Normal" panose="020B0400000000000000" pitchFamily="34" charset="-122"/>
                  <a:ea typeface="思源黑体 CN Normal" panose="020B0400000000000000" pitchFamily="34" charset="-122"/>
                </a:rPr>
                <a:t>效果</a:t>
              </a:r>
            </a:p>
          </p:txBody>
        </p:sp>
        <p:sp>
          <p:nvSpPr>
            <p:cNvPr id="41" name="TextBox 29"/>
            <p:cNvSpPr txBox="1"/>
            <p:nvPr/>
          </p:nvSpPr>
          <p:spPr>
            <a:xfrm>
              <a:off x="2985672" y="1246650"/>
              <a:ext cx="4053863" cy="518578"/>
            </a:xfrm>
            <a:prstGeom prst="rect">
              <a:avLst/>
            </a:prstGeom>
            <a:noFill/>
          </p:spPr>
          <p:txBody>
            <a:bodyPr lIns="27000" rIns="27000">
              <a:spAutoFit/>
            </a:bodyPr>
            <a:lstStyle/>
            <a:p>
              <a:pPr eaLnBrk="1" hangingPunct="1"/>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每一个面对客户的的员工都尽力从客户的角度去看待眼前达到业务，客户关怀的效果会更好。</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42" name="组合 41"/>
          <p:cNvGrpSpPr/>
          <p:nvPr/>
        </p:nvGrpSpPr>
        <p:grpSpPr bwMode="auto">
          <a:xfrm>
            <a:off x="3259138" y="3556000"/>
            <a:ext cx="4060825" cy="739775"/>
            <a:chOff x="2979323" y="1026214"/>
            <a:chExt cx="4060212" cy="739014"/>
          </a:xfrm>
        </p:grpSpPr>
        <p:sp>
          <p:nvSpPr>
            <p:cNvPr id="27661" name="TextBox 28"/>
            <p:cNvSpPr txBox="1">
              <a:spLocks noChangeArrowheads="1"/>
            </p:cNvSpPr>
            <p:nvPr/>
          </p:nvSpPr>
          <p:spPr bwMode="auto">
            <a:xfrm>
              <a:off x="2979323" y="1026214"/>
              <a:ext cx="1514246" cy="3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rIns="27000">
              <a:spAutoFit/>
            </a:bodyPr>
            <a:lstStyle/>
            <a:p>
              <a:pP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客户要求</a:t>
              </a:r>
            </a:p>
          </p:txBody>
        </p:sp>
        <p:sp>
          <p:nvSpPr>
            <p:cNvPr id="44" name="TextBox 29"/>
            <p:cNvSpPr txBox="1"/>
            <p:nvPr/>
          </p:nvSpPr>
          <p:spPr>
            <a:xfrm>
              <a:off x="2985672" y="1246650"/>
              <a:ext cx="4053863" cy="518578"/>
            </a:xfrm>
            <a:prstGeom prst="rect">
              <a:avLst/>
            </a:prstGeom>
            <a:noFill/>
          </p:spPr>
          <p:txBody>
            <a:bodyPr lIns="27000" rIns="27000">
              <a:spAutoFit/>
            </a:bodyPr>
            <a:lstStyle/>
            <a:p>
              <a:pPr eaLnBrk="1" hangingPunct="1"/>
              <a:r>
                <a:rPr lang="zh-CN" altLang="en-US" sz="14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企业内部不直接接触客人的人员，也要改进自己为同事提供的服务，让同事更好地满足客户的要求</a:t>
              </a:r>
              <a:endParaRPr lang="zh-CN" altLang="en-US" sz="1400" dirty="0">
                <a:solidFill>
                  <a:schemeClr val="bg1"/>
                </a:solidFill>
                <a:latin typeface="思源黑体 CN Normal" panose="020B0400000000000000" pitchFamily="34" charset="-122"/>
                <a:ea typeface="思源黑体 CN Normal" panose="020B0400000000000000" pitchFamily="34" charset="-122"/>
              </a:endParaRPr>
            </a:p>
          </p:txBody>
        </p:sp>
      </p:grpSp>
      <p:pic>
        <p:nvPicPr>
          <p:cNvPr id="27659" name="图片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411163" y="384175"/>
            <a:ext cx="3814762" cy="369332"/>
          </a:xfrm>
          <a:prstGeom prst="rect">
            <a:avLst/>
          </a:prstGeom>
          <a:noFill/>
        </p:spPr>
        <p:txBody>
          <a:bodyPr>
            <a:spAutoFit/>
          </a:bodyPr>
          <a:lstStyle/>
          <a:p>
            <a:pPr eaLnBrk="1" fontAlgn="auto" hangingPunct="1">
              <a:spcBef>
                <a:spcPts val="0"/>
              </a:spcBef>
              <a:spcAft>
                <a:spcPts val="0"/>
              </a:spcAft>
              <a:defRPr/>
            </a:pPr>
            <a:r>
              <a:rPr lang="zh-CN" altLang="en-US" sz="1800" b="1" dirty="0">
                <a:solidFill>
                  <a:schemeClr val="bg1">
                    <a:lumMod val="95000"/>
                  </a:schemeClr>
                </a:solidFill>
                <a:latin typeface="思源黑体 CN Normal" panose="020B0400000000000000" pitchFamily="34" charset="-122"/>
                <a:ea typeface="思源黑体 CN Normal" panose="020B0400000000000000" pitchFamily="34" charset="-122"/>
              </a:rPr>
              <a:t>客户关怀就是企业竞争力</a:t>
            </a: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400" fill="hold"/>
                                        <p:tgtEl>
                                          <p:spTgt spid="11"/>
                                        </p:tgtEl>
                                        <p:attrNameLst>
                                          <p:attrName>ppt_x</p:attrName>
                                        </p:attrNameLst>
                                      </p:cBhvr>
                                      <p:tavLst>
                                        <p:tav tm="0">
                                          <p:val>
                                            <p:strVal val="1+#ppt_w/2"/>
                                          </p:val>
                                        </p:tav>
                                        <p:tav tm="100000">
                                          <p:val>
                                            <p:strVal val="#ppt_x"/>
                                          </p:val>
                                        </p:tav>
                                      </p:tavLst>
                                    </p:anim>
                                    <p:anim calcmode="lin" valueType="num">
                                      <p:cBhvr>
                                        <p:cTn id="12" dur="4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400" fill="hold"/>
                                        <p:tgtEl>
                                          <p:spTgt spid="8"/>
                                        </p:tgtEl>
                                        <p:attrNameLst>
                                          <p:attrName>ppt_x</p:attrName>
                                        </p:attrNameLst>
                                      </p:cBhvr>
                                      <p:tavLst>
                                        <p:tav tm="0">
                                          <p:val>
                                            <p:strVal val="0-#ppt_w/2"/>
                                          </p:val>
                                        </p:tav>
                                        <p:tav tm="100000">
                                          <p:val>
                                            <p:strVal val="#ppt_x"/>
                                          </p:val>
                                        </p:tav>
                                      </p:tavLst>
                                    </p:anim>
                                    <p:anim calcmode="lin" valueType="num">
                                      <p:cBhvr>
                                        <p:cTn id="17" dur="4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400" fill="hold"/>
                                        <p:tgtEl>
                                          <p:spTgt spid="24"/>
                                        </p:tgtEl>
                                        <p:attrNameLst>
                                          <p:attrName>ppt_x</p:attrName>
                                        </p:attrNameLst>
                                      </p:cBhvr>
                                      <p:tavLst>
                                        <p:tav tm="0">
                                          <p:val>
                                            <p:strVal val="1+#ppt_w/2"/>
                                          </p:val>
                                        </p:tav>
                                        <p:tav tm="100000">
                                          <p:val>
                                            <p:strVal val="#ppt_x"/>
                                          </p:val>
                                        </p:tav>
                                      </p:tavLst>
                                    </p:anim>
                                    <p:anim calcmode="lin" valueType="num">
                                      <p:cBhvr>
                                        <p:cTn id="21" dur="4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400" fill="hold"/>
                                        <p:tgtEl>
                                          <p:spTgt spid="9"/>
                                        </p:tgtEl>
                                        <p:attrNameLst>
                                          <p:attrName>ppt_x</p:attrName>
                                        </p:attrNameLst>
                                      </p:cBhvr>
                                      <p:tavLst>
                                        <p:tav tm="0">
                                          <p:val>
                                            <p:strVal val="0-#ppt_w/2"/>
                                          </p:val>
                                        </p:tav>
                                        <p:tav tm="100000">
                                          <p:val>
                                            <p:strVal val="#ppt_x"/>
                                          </p:val>
                                        </p:tav>
                                      </p:tavLst>
                                    </p:anim>
                                    <p:anim calcmode="lin" valueType="num">
                                      <p:cBhvr>
                                        <p:cTn id="26" dur="4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400" fill="hold"/>
                                        <p:tgtEl>
                                          <p:spTgt spid="27"/>
                                        </p:tgtEl>
                                        <p:attrNameLst>
                                          <p:attrName>ppt_x</p:attrName>
                                        </p:attrNameLst>
                                      </p:cBhvr>
                                      <p:tavLst>
                                        <p:tav tm="0">
                                          <p:val>
                                            <p:strVal val="1+#ppt_w/2"/>
                                          </p:val>
                                        </p:tav>
                                        <p:tav tm="100000">
                                          <p:val>
                                            <p:strVal val="#ppt_x"/>
                                          </p:val>
                                        </p:tav>
                                      </p:tavLst>
                                    </p:anim>
                                    <p:anim calcmode="lin" valueType="num">
                                      <p:cBhvr>
                                        <p:cTn id="30" dur="4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400" fill="hold"/>
                                        <p:tgtEl>
                                          <p:spTgt spid="10"/>
                                        </p:tgtEl>
                                        <p:attrNameLst>
                                          <p:attrName>ppt_x</p:attrName>
                                        </p:attrNameLst>
                                      </p:cBhvr>
                                      <p:tavLst>
                                        <p:tav tm="0">
                                          <p:val>
                                            <p:strVal val="0-#ppt_w/2"/>
                                          </p:val>
                                        </p:tav>
                                        <p:tav tm="100000">
                                          <p:val>
                                            <p:strVal val="#ppt_x"/>
                                          </p:val>
                                        </p:tav>
                                      </p:tavLst>
                                    </p:anim>
                                    <p:anim calcmode="lin" valueType="num">
                                      <p:cBhvr>
                                        <p:cTn id="35" dur="4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400" fill="hold"/>
                                        <p:tgtEl>
                                          <p:spTgt spid="42"/>
                                        </p:tgtEl>
                                        <p:attrNameLst>
                                          <p:attrName>ppt_x</p:attrName>
                                        </p:attrNameLst>
                                      </p:cBhvr>
                                      <p:tavLst>
                                        <p:tav tm="0">
                                          <p:val>
                                            <p:strVal val="1+#ppt_w/2"/>
                                          </p:val>
                                        </p:tav>
                                        <p:tav tm="100000">
                                          <p:val>
                                            <p:strVal val="#ppt_x"/>
                                          </p:val>
                                        </p:tav>
                                      </p:tavLst>
                                    </p:anim>
                                    <p:anim calcmode="lin" valueType="num">
                                      <p:cBhvr>
                                        <p:cTn id="39" dur="4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36"/>
          <p:cNvSpPr/>
          <p:nvPr/>
        </p:nvSpPr>
        <p:spPr>
          <a:xfrm>
            <a:off x="3878263" y="1122363"/>
            <a:ext cx="1374775" cy="12017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8" name="等腰三角形 36"/>
          <p:cNvSpPr/>
          <p:nvPr/>
        </p:nvSpPr>
        <p:spPr>
          <a:xfrm rot="7176392">
            <a:off x="4723606" y="2607469"/>
            <a:ext cx="1374775" cy="1201738"/>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alpha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9" name="等腰三角形 36"/>
          <p:cNvSpPr/>
          <p:nvPr/>
        </p:nvSpPr>
        <p:spPr>
          <a:xfrm rot="14423608" flipH="1">
            <a:off x="2982119" y="2624932"/>
            <a:ext cx="1374775" cy="12017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alpha val="60000"/>
              </a:schemeClr>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10" name="TextBox 9"/>
          <p:cNvSpPr txBox="1"/>
          <p:nvPr/>
        </p:nvSpPr>
        <p:spPr>
          <a:xfrm>
            <a:off x="5724525" y="1895475"/>
            <a:ext cx="2659063" cy="1619226"/>
          </a:xfrm>
          <a:prstGeom prst="rect">
            <a:avLst/>
          </a:prstGeom>
          <a:noFill/>
        </p:spPr>
        <p:txBody>
          <a:bodyPr>
            <a:spAutoFit/>
          </a:bodyPr>
          <a:lstStyle/>
          <a:p>
            <a:pPr eaLnBrk="1" hangingPunct="1">
              <a:lnSpc>
                <a:spcPct val="15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01 </a:t>
            </a:r>
            <a:r>
              <a:rPr lang="zh-CN" altLang="en-US" sz="1800" b="1" dirty="0">
                <a:solidFill>
                  <a:schemeClr val="bg1"/>
                </a:solidFill>
                <a:latin typeface="思源黑体 CN Normal" panose="020B0400000000000000" pitchFamily="34" charset="-122"/>
                <a:ea typeface="思源黑体 CN Normal" panose="020B0400000000000000" pitchFamily="34" charset="-122"/>
              </a:rPr>
              <a:t>比别人更好</a:t>
            </a:r>
          </a:p>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我们的竞争对手也在努力做着同样的工作 所以说“不比别人差”是不够的，我们要比别人做得更好别人做得更好。</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11" name="TextBox 10"/>
          <p:cNvSpPr txBox="1"/>
          <p:nvPr/>
        </p:nvSpPr>
        <p:spPr>
          <a:xfrm>
            <a:off x="971550" y="1895475"/>
            <a:ext cx="2660650" cy="1744663"/>
          </a:xfrm>
          <a:prstGeom prst="rect">
            <a:avLst/>
          </a:prstGeom>
          <a:noFill/>
        </p:spPr>
        <p:txBody>
          <a:bodyPr>
            <a:spAutoFit/>
          </a:bodyPr>
          <a:lstStyle/>
          <a:p>
            <a:pPr algn="r" eaLnBrk="1" hangingPunct="1">
              <a:lnSpc>
                <a:spcPct val="15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02 </a:t>
            </a:r>
            <a:r>
              <a:rPr lang="zh-CN" altLang="en-US" sz="1800" b="1" dirty="0">
                <a:solidFill>
                  <a:schemeClr val="bg1"/>
                </a:solidFill>
                <a:latin typeface="思源黑体 CN Normal" panose="020B0400000000000000" pitchFamily="34" charset="-122"/>
                <a:ea typeface="思源黑体 CN Normal" panose="020B0400000000000000" pitchFamily="34" charset="-122"/>
              </a:rPr>
              <a:t>客户期望值</a:t>
            </a:r>
          </a:p>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客户对服务水平的期望值不断提高，所以我们的客户关怀水平也要不断提高，这是 一个永无止境的过程。</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a:p>
            <a:pPr eaLnBrk="1" hangingPunct="1">
              <a:lnSpc>
                <a:spcPct val="150000"/>
              </a:lnSpc>
            </a:pP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12" name="TextBox 11"/>
          <p:cNvSpPr txBox="1"/>
          <p:nvPr/>
        </p:nvSpPr>
        <p:spPr>
          <a:xfrm>
            <a:off x="3281363" y="3598863"/>
            <a:ext cx="2660650" cy="1744662"/>
          </a:xfrm>
          <a:prstGeom prst="rect">
            <a:avLst/>
          </a:prstGeom>
          <a:noFill/>
        </p:spPr>
        <p:txBody>
          <a:bodyPr>
            <a:spAutoFit/>
          </a:bodyPr>
          <a:lstStyle/>
          <a:p>
            <a:pPr algn="ctr" eaLnBrk="1" hangingPunct="1">
              <a:lnSpc>
                <a:spcPct val="150000"/>
              </a:lnSpc>
            </a:pPr>
            <a:r>
              <a:rPr lang="en-US" altLang="zh-CN" sz="1800" b="1" dirty="0">
                <a:solidFill>
                  <a:schemeClr val="bg1"/>
                </a:solidFill>
                <a:latin typeface="思源黑体 CN Normal" panose="020B0400000000000000" pitchFamily="34" charset="-122"/>
                <a:ea typeface="思源黑体 CN Normal" panose="020B0400000000000000" pitchFamily="34" charset="-122"/>
              </a:rPr>
              <a:t>03 </a:t>
            </a:r>
            <a:r>
              <a:rPr lang="zh-CN" altLang="en-US" sz="1800" b="1" dirty="0">
                <a:solidFill>
                  <a:schemeClr val="bg1"/>
                </a:solidFill>
                <a:latin typeface="思源黑体 CN Normal" panose="020B0400000000000000" pitchFamily="34" charset="-122"/>
                <a:ea typeface="思源黑体 CN Normal" panose="020B0400000000000000" pitchFamily="34" charset="-122"/>
              </a:rPr>
              <a:t>服务水平</a:t>
            </a:r>
          </a:p>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客户对服务水平的期望值不断提高，所以 我们的客户关怀水平也要不断提高，这是一个永无止境的过程。</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a:p>
            <a:pPr eaLnBrk="1" hangingPunct="1">
              <a:lnSpc>
                <a:spcPct val="150000"/>
              </a:lnSpc>
            </a:pP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pic>
        <p:nvPicPr>
          <p:cNvPr id="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488" y="2095500"/>
            <a:ext cx="8493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图片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411163" y="384175"/>
            <a:ext cx="4429125"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达到优秀的客户关怀水平的三大难处</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750"/>
                                        <p:tgtEl>
                                          <p:spTgt spid="9"/>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573088" y="1528763"/>
            <a:ext cx="1830387" cy="550862"/>
            <a:chOff x="533400" y="1528997"/>
            <a:chExt cx="1829490" cy="550887"/>
          </a:xfrm>
        </p:grpSpPr>
        <p:sp>
          <p:nvSpPr>
            <p:cNvPr id="7" name="五边形 6"/>
            <p:cNvSpPr/>
            <p:nvPr/>
          </p:nvSpPr>
          <p:spPr>
            <a:xfrm>
              <a:off x="533400" y="1528997"/>
              <a:ext cx="1829490" cy="550887"/>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29729" name="文本框 17"/>
            <p:cNvSpPr txBox="1">
              <a:spLocks noChangeArrowheads="1"/>
            </p:cNvSpPr>
            <p:nvPr/>
          </p:nvSpPr>
          <p:spPr bwMode="auto">
            <a:xfrm>
              <a:off x="861747" y="1648179"/>
              <a:ext cx="1081321"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rPr>
                <a:t>表述一</a:t>
              </a:r>
            </a:p>
          </p:txBody>
        </p:sp>
      </p:grpSp>
      <p:grpSp>
        <p:nvGrpSpPr>
          <p:cNvPr id="9" name="组合 8"/>
          <p:cNvGrpSpPr/>
          <p:nvPr/>
        </p:nvGrpSpPr>
        <p:grpSpPr bwMode="auto">
          <a:xfrm>
            <a:off x="2324100" y="1528763"/>
            <a:ext cx="1641475" cy="550862"/>
            <a:chOff x="2283957" y="1528997"/>
            <a:chExt cx="1640420" cy="550887"/>
          </a:xfrm>
        </p:grpSpPr>
        <p:sp>
          <p:nvSpPr>
            <p:cNvPr id="11" name="任意多边形 10"/>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rgbClr val="06417E"/>
                </a:solidFill>
              </a:endParaRPr>
            </a:p>
          </p:txBody>
        </p:sp>
        <p:sp>
          <p:nvSpPr>
            <p:cNvPr id="29727" name="文本框 18"/>
            <p:cNvSpPr txBox="1">
              <a:spLocks noChangeArrowheads="1"/>
            </p:cNvSpPr>
            <p:nvPr/>
          </p:nvSpPr>
          <p:spPr bwMode="auto">
            <a:xfrm>
              <a:off x="2720597" y="1652040"/>
              <a:ext cx="945919"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Arial" panose="020B0604020202020204" pitchFamily="34" charset="0"/>
                </a:rPr>
                <a:t>表述</a:t>
              </a:r>
              <a:r>
                <a:rPr lang="zh-CN" altLang="en-US" sz="1800">
                  <a:solidFill>
                    <a:schemeClr val="bg1"/>
                  </a:solidFill>
                  <a:latin typeface="Segoe UI Semilight" panose="020B0402040204020203" pitchFamily="34" charset="0"/>
                  <a:cs typeface="Segoe UI Semilight" panose="020B0402040204020203" pitchFamily="34" charset="0"/>
                </a:rPr>
                <a:t>二</a:t>
              </a:r>
            </a:p>
          </p:txBody>
        </p:sp>
      </p:grpSp>
      <p:grpSp>
        <p:nvGrpSpPr>
          <p:cNvPr id="10" name="组合 9"/>
          <p:cNvGrpSpPr/>
          <p:nvPr/>
        </p:nvGrpSpPr>
        <p:grpSpPr bwMode="auto">
          <a:xfrm>
            <a:off x="3825875" y="1528763"/>
            <a:ext cx="1639888" cy="550862"/>
            <a:chOff x="3785566" y="1528997"/>
            <a:chExt cx="1640420" cy="550887"/>
          </a:xfrm>
        </p:grpSpPr>
        <p:sp>
          <p:nvSpPr>
            <p:cNvPr id="13" name="任意多边形 12"/>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29725" name="文本框 19"/>
            <p:cNvSpPr txBox="1">
              <a:spLocks noChangeArrowheads="1"/>
            </p:cNvSpPr>
            <p:nvPr/>
          </p:nvSpPr>
          <p:spPr bwMode="auto">
            <a:xfrm>
              <a:off x="4265266" y="1652040"/>
              <a:ext cx="945834"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Arial" panose="020B0604020202020204" pitchFamily="34" charset="0"/>
                </a:rPr>
                <a:t>表述</a:t>
              </a:r>
              <a:r>
                <a:rPr lang="zh-CN" altLang="en-US" sz="1800">
                  <a:solidFill>
                    <a:schemeClr val="bg1"/>
                  </a:solidFill>
                  <a:latin typeface="Segoe UI Semilight" panose="020B0402040204020203" pitchFamily="34" charset="0"/>
                  <a:cs typeface="Segoe UI Semilight" panose="020B0402040204020203" pitchFamily="34" charset="0"/>
                </a:rPr>
                <a:t>三</a:t>
              </a:r>
            </a:p>
          </p:txBody>
        </p:sp>
      </p:grpSp>
      <p:grpSp>
        <p:nvGrpSpPr>
          <p:cNvPr id="12" name="组合 11"/>
          <p:cNvGrpSpPr/>
          <p:nvPr/>
        </p:nvGrpSpPr>
        <p:grpSpPr bwMode="auto">
          <a:xfrm>
            <a:off x="5340350" y="1528763"/>
            <a:ext cx="1639888" cy="550862"/>
            <a:chOff x="5299151" y="1528997"/>
            <a:chExt cx="1640420" cy="550887"/>
          </a:xfrm>
        </p:grpSpPr>
        <p:sp>
          <p:nvSpPr>
            <p:cNvPr id="14" name="任意多边形 13"/>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29723" name="文本框 20"/>
            <p:cNvSpPr txBox="1">
              <a:spLocks noChangeArrowheads="1"/>
            </p:cNvSpPr>
            <p:nvPr/>
          </p:nvSpPr>
          <p:spPr bwMode="auto">
            <a:xfrm>
              <a:off x="5735042" y="1652040"/>
              <a:ext cx="934676"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Arial" panose="020B0604020202020204" pitchFamily="34" charset="0"/>
                </a:rPr>
                <a:t>表述</a:t>
              </a:r>
              <a:r>
                <a:rPr lang="zh-CN" altLang="en-US" sz="1800">
                  <a:solidFill>
                    <a:schemeClr val="bg1"/>
                  </a:solidFill>
                  <a:latin typeface="Segoe UI Semilight" panose="020B0402040204020203" pitchFamily="34" charset="0"/>
                  <a:cs typeface="Segoe UI Semilight" panose="020B0402040204020203" pitchFamily="34" charset="0"/>
                </a:rPr>
                <a:t>四</a:t>
              </a:r>
            </a:p>
          </p:txBody>
        </p:sp>
      </p:grpSp>
      <p:grpSp>
        <p:nvGrpSpPr>
          <p:cNvPr id="16" name="组合 15"/>
          <p:cNvGrpSpPr/>
          <p:nvPr/>
        </p:nvGrpSpPr>
        <p:grpSpPr bwMode="auto">
          <a:xfrm>
            <a:off x="6816725" y="1528763"/>
            <a:ext cx="1641475" cy="550862"/>
            <a:chOff x="6776809" y="1528997"/>
            <a:chExt cx="1640420" cy="550887"/>
          </a:xfrm>
        </p:grpSpPr>
        <p:sp>
          <p:nvSpPr>
            <p:cNvPr id="15" name="任意多边形 14"/>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29721" name="文本框 21"/>
            <p:cNvSpPr txBox="1">
              <a:spLocks noChangeArrowheads="1"/>
            </p:cNvSpPr>
            <p:nvPr/>
          </p:nvSpPr>
          <p:spPr bwMode="auto">
            <a:xfrm>
              <a:off x="7242600" y="1652040"/>
              <a:ext cx="921400"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Arial" panose="020B0604020202020204" pitchFamily="34" charset="0"/>
                </a:rPr>
                <a:t>表述</a:t>
              </a:r>
              <a:r>
                <a:rPr lang="zh-CN" altLang="en-US" sz="1800">
                  <a:solidFill>
                    <a:schemeClr val="bg1"/>
                  </a:solidFill>
                  <a:latin typeface="Segoe UI Semilight" panose="020B0402040204020203" pitchFamily="34" charset="0"/>
                  <a:cs typeface="Segoe UI Semilight" panose="020B0402040204020203" pitchFamily="34" charset="0"/>
                </a:rPr>
                <a:t>五</a:t>
              </a:r>
            </a:p>
          </p:txBody>
        </p:sp>
      </p:grpSp>
      <p:grpSp>
        <p:nvGrpSpPr>
          <p:cNvPr id="41" name="组合 40"/>
          <p:cNvGrpSpPr/>
          <p:nvPr/>
        </p:nvGrpSpPr>
        <p:grpSpPr bwMode="auto">
          <a:xfrm>
            <a:off x="573088" y="2355850"/>
            <a:ext cx="1519237" cy="1079500"/>
            <a:chOff x="1034229" y="1255861"/>
            <a:chExt cx="1789697" cy="1078280"/>
          </a:xfrm>
        </p:grpSpPr>
        <p:sp>
          <p:nvSpPr>
            <p:cNvPr id="42" name="矩形 13"/>
            <p:cNvSpPr>
              <a:spLocks noChangeArrowheads="1"/>
            </p:cNvSpPr>
            <p:nvPr/>
          </p:nvSpPr>
          <p:spPr bwMode="auto">
            <a:xfrm>
              <a:off x="1034229" y="1511160"/>
              <a:ext cx="1789697" cy="82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1300">
                  <a:solidFill>
                    <a:schemeClr val="tx1"/>
                  </a:solidFill>
                  <a:latin typeface="Nexa Light" panose="02000000000000000000" pitchFamily="2" charset="0"/>
                  <a:ea typeface="华康少女文字W5(P)" panose="040F0500000000000000" pitchFamily="82" charset="-122"/>
                </a:defRPr>
              </a:lvl1pPr>
              <a:lvl2pPr defTabSz="682625">
                <a:defRPr sz="1300">
                  <a:solidFill>
                    <a:schemeClr val="tx1"/>
                  </a:solidFill>
                  <a:latin typeface="Nexa Light" panose="02000000000000000000" pitchFamily="2" charset="0"/>
                  <a:ea typeface="华康少女文字W5(P)" panose="040F0500000000000000" pitchFamily="82" charset="-122"/>
                </a:defRPr>
              </a:lvl2pPr>
              <a:lvl3pPr defTabSz="682625">
                <a:defRPr sz="1300">
                  <a:solidFill>
                    <a:schemeClr val="tx1"/>
                  </a:solidFill>
                  <a:latin typeface="Nexa Light" panose="02000000000000000000" pitchFamily="2" charset="0"/>
                  <a:ea typeface="华康少女文字W5(P)" panose="040F0500000000000000" pitchFamily="82" charset="-122"/>
                </a:defRPr>
              </a:lvl3pPr>
              <a:lvl4pPr defTabSz="682625">
                <a:defRPr sz="1300">
                  <a:solidFill>
                    <a:schemeClr val="tx1"/>
                  </a:solidFill>
                  <a:latin typeface="Nexa Light" panose="02000000000000000000" pitchFamily="2" charset="0"/>
                  <a:ea typeface="华康少女文字W5(P)" panose="040F0500000000000000" pitchFamily="82" charset="-122"/>
                </a:defRPr>
              </a:lvl4pPr>
              <a:lvl5pPr defTabSz="682625">
                <a:defRPr sz="1300">
                  <a:solidFill>
                    <a:schemeClr val="tx1"/>
                  </a:solidFill>
                  <a:latin typeface="Nexa Light" panose="02000000000000000000" pitchFamily="2" charset="0"/>
                  <a:ea typeface="华康少女文字W5(P)" panose="040F0500000000000000" pitchFamily="82" charset="-122"/>
                </a:defRPr>
              </a:lvl5pPr>
              <a:lvl6pPr marL="18288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6826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lnSpc>
                  <a:spcPct val="15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客户是看价便宜才购买的？</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29719" name="文本框 83"/>
            <p:cNvSpPr txBox="1">
              <a:spLocks noChangeArrowheads="1"/>
            </p:cNvSpPr>
            <p:nvPr/>
          </p:nvSpPr>
          <p:spPr bwMode="auto">
            <a:xfrm>
              <a:off x="1260512" y="1255861"/>
              <a:ext cx="1357702" cy="36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价格</a:t>
              </a:r>
            </a:p>
          </p:txBody>
        </p:sp>
      </p:grpSp>
      <p:grpSp>
        <p:nvGrpSpPr>
          <p:cNvPr id="44" name="组合 43"/>
          <p:cNvGrpSpPr/>
          <p:nvPr/>
        </p:nvGrpSpPr>
        <p:grpSpPr bwMode="auto">
          <a:xfrm>
            <a:off x="2252663" y="2355850"/>
            <a:ext cx="1519237" cy="1241425"/>
            <a:chOff x="1034229" y="1255861"/>
            <a:chExt cx="1789697" cy="1240773"/>
          </a:xfrm>
        </p:grpSpPr>
        <p:sp>
          <p:nvSpPr>
            <p:cNvPr id="45" name="矩形 13"/>
            <p:cNvSpPr>
              <a:spLocks noChangeArrowheads="1"/>
            </p:cNvSpPr>
            <p:nvPr/>
          </p:nvSpPr>
          <p:spPr bwMode="auto">
            <a:xfrm>
              <a:off x="1034229" y="1511315"/>
              <a:ext cx="1789697" cy="98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无论服务的水平如何，只要产品确实好就能卖得出去。</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29717" name="文本框 83"/>
            <p:cNvSpPr txBox="1">
              <a:spLocks noChangeArrowheads="1"/>
            </p:cNvSpPr>
            <p:nvPr/>
          </p:nvSpPr>
          <p:spPr bwMode="auto">
            <a:xfrm>
              <a:off x="1260512" y="1255861"/>
              <a:ext cx="1357702" cy="3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产品</a:t>
              </a:r>
            </a:p>
          </p:txBody>
        </p:sp>
      </p:grpSp>
      <p:grpSp>
        <p:nvGrpSpPr>
          <p:cNvPr id="47" name="组合 46"/>
          <p:cNvGrpSpPr/>
          <p:nvPr/>
        </p:nvGrpSpPr>
        <p:grpSpPr bwMode="auto">
          <a:xfrm>
            <a:off x="3878263" y="2355850"/>
            <a:ext cx="1519237" cy="1241425"/>
            <a:chOff x="1034229" y="1255861"/>
            <a:chExt cx="1789697" cy="1240773"/>
          </a:xfrm>
        </p:grpSpPr>
        <p:sp>
          <p:nvSpPr>
            <p:cNvPr id="48" name="矩形 13"/>
            <p:cNvSpPr>
              <a:spLocks noChangeArrowheads="1"/>
            </p:cNvSpPr>
            <p:nvPr/>
          </p:nvSpPr>
          <p:spPr bwMode="auto">
            <a:xfrm>
              <a:off x="1034229" y="1511315"/>
              <a:ext cx="1789697" cy="98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只要能得的同样数量的新客户失去一些客户也无所谓。</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29715" name="文本框 83"/>
            <p:cNvSpPr txBox="1">
              <a:spLocks noChangeArrowheads="1"/>
            </p:cNvSpPr>
            <p:nvPr/>
          </p:nvSpPr>
          <p:spPr bwMode="auto">
            <a:xfrm>
              <a:off x="1260512" y="1255861"/>
              <a:ext cx="1357702" cy="3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客户</a:t>
              </a:r>
            </a:p>
          </p:txBody>
        </p:sp>
      </p:grpSp>
      <p:grpSp>
        <p:nvGrpSpPr>
          <p:cNvPr id="50" name="组合 49"/>
          <p:cNvGrpSpPr/>
          <p:nvPr/>
        </p:nvGrpSpPr>
        <p:grpSpPr bwMode="auto">
          <a:xfrm>
            <a:off x="5453063" y="2373313"/>
            <a:ext cx="1517650" cy="1241425"/>
            <a:chOff x="1034229" y="1255861"/>
            <a:chExt cx="1789697" cy="1241776"/>
          </a:xfrm>
        </p:grpSpPr>
        <p:sp>
          <p:nvSpPr>
            <p:cNvPr id="51" name="矩形 13"/>
            <p:cNvSpPr>
              <a:spLocks noChangeArrowheads="1"/>
            </p:cNvSpPr>
            <p:nvPr/>
          </p:nvSpPr>
          <p:spPr bwMode="auto">
            <a:xfrm>
              <a:off x="1034229" y="1511520"/>
              <a:ext cx="1789697" cy="9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只要客户大体满意他们就会和我们继</a:t>
              </a:r>
            </a:p>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续合作。</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29713" name="文本框 83"/>
            <p:cNvSpPr txBox="1">
              <a:spLocks noChangeArrowheads="1"/>
            </p:cNvSpPr>
            <p:nvPr/>
          </p:nvSpPr>
          <p:spPr bwMode="auto">
            <a:xfrm>
              <a:off x="1258877" y="1255861"/>
              <a:ext cx="1359121" cy="36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满意</a:t>
              </a:r>
            </a:p>
          </p:txBody>
        </p:sp>
      </p:grpSp>
      <p:grpSp>
        <p:nvGrpSpPr>
          <p:cNvPr id="53" name="组合 52"/>
          <p:cNvGrpSpPr/>
          <p:nvPr/>
        </p:nvGrpSpPr>
        <p:grpSpPr bwMode="auto">
          <a:xfrm>
            <a:off x="6878638" y="2373313"/>
            <a:ext cx="1517650" cy="1241425"/>
            <a:chOff x="1034229" y="1255861"/>
            <a:chExt cx="1789697" cy="1241776"/>
          </a:xfrm>
        </p:grpSpPr>
        <p:sp>
          <p:nvSpPr>
            <p:cNvPr id="54" name="矩形 13"/>
            <p:cNvSpPr>
              <a:spLocks noChangeArrowheads="1"/>
            </p:cNvSpPr>
            <p:nvPr/>
          </p:nvSpPr>
          <p:spPr bwMode="auto">
            <a:xfrm>
              <a:off x="1034229" y="1511520"/>
              <a:ext cx="1789697" cy="98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从有无投诉可以看出客户关怀工作做得好不好。</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29711" name="文本框 83"/>
            <p:cNvSpPr txBox="1">
              <a:spLocks noChangeArrowheads="1"/>
            </p:cNvSpPr>
            <p:nvPr/>
          </p:nvSpPr>
          <p:spPr bwMode="auto">
            <a:xfrm>
              <a:off x="1258877" y="1255861"/>
              <a:ext cx="1359121" cy="36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投诉</a:t>
              </a:r>
            </a:p>
          </p:txBody>
        </p:sp>
      </p:grpSp>
      <p:pic>
        <p:nvPicPr>
          <p:cNvPr id="29708" name="图片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411163" y="384175"/>
            <a:ext cx="3536950"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你认为以下的表述是否正确？</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50" fill="hold"/>
                                        <p:tgtEl>
                                          <p:spTgt spid="8"/>
                                        </p:tgtEl>
                                        <p:attrNameLst>
                                          <p:attrName>ppt_x</p:attrName>
                                        </p:attrNameLst>
                                      </p:cBhvr>
                                      <p:tavLst>
                                        <p:tav tm="0">
                                          <p:val>
                                            <p:strVal val="0-#ppt_w/2"/>
                                          </p:val>
                                        </p:tav>
                                        <p:tav tm="100000">
                                          <p:val>
                                            <p:strVal val="#ppt_x"/>
                                          </p:val>
                                        </p:tav>
                                      </p:tavLst>
                                    </p:anim>
                                    <p:anim calcmode="lin" valueType="num">
                                      <p:cBhvr>
                                        <p:cTn id="8" dur="5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50" fill="hold"/>
                                        <p:tgtEl>
                                          <p:spTgt spid="9"/>
                                        </p:tgtEl>
                                        <p:attrNameLst>
                                          <p:attrName>ppt_x</p:attrName>
                                        </p:attrNameLst>
                                      </p:cBhvr>
                                      <p:tavLst>
                                        <p:tav tm="0">
                                          <p:val>
                                            <p:strVal val="0-#ppt_w/2"/>
                                          </p:val>
                                        </p:tav>
                                        <p:tav tm="100000">
                                          <p:val>
                                            <p:strVal val="#ppt_x"/>
                                          </p:val>
                                        </p:tav>
                                      </p:tavLst>
                                    </p:anim>
                                    <p:anim calcmode="lin" valueType="num">
                                      <p:cBhvr>
                                        <p:cTn id="12" dur="5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50" fill="hold"/>
                                        <p:tgtEl>
                                          <p:spTgt spid="10"/>
                                        </p:tgtEl>
                                        <p:attrNameLst>
                                          <p:attrName>ppt_x</p:attrName>
                                        </p:attrNameLst>
                                      </p:cBhvr>
                                      <p:tavLst>
                                        <p:tav tm="0">
                                          <p:val>
                                            <p:strVal val="0-#ppt_w/2"/>
                                          </p:val>
                                        </p:tav>
                                        <p:tav tm="100000">
                                          <p:val>
                                            <p:strVal val="#ppt_x"/>
                                          </p:val>
                                        </p:tav>
                                      </p:tavLst>
                                    </p:anim>
                                    <p:anim calcmode="lin" valueType="num">
                                      <p:cBhvr>
                                        <p:cTn id="16" dur="5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50" fill="hold"/>
                                        <p:tgtEl>
                                          <p:spTgt spid="12"/>
                                        </p:tgtEl>
                                        <p:attrNameLst>
                                          <p:attrName>ppt_x</p:attrName>
                                        </p:attrNameLst>
                                      </p:cBhvr>
                                      <p:tavLst>
                                        <p:tav tm="0">
                                          <p:val>
                                            <p:strVal val="0-#ppt_w/2"/>
                                          </p:val>
                                        </p:tav>
                                        <p:tav tm="100000">
                                          <p:val>
                                            <p:strVal val="#ppt_x"/>
                                          </p:val>
                                        </p:tav>
                                      </p:tavLst>
                                    </p:anim>
                                    <p:anim calcmode="lin" valueType="num">
                                      <p:cBhvr>
                                        <p:cTn id="20" dur="5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50" fill="hold"/>
                                        <p:tgtEl>
                                          <p:spTgt spid="16"/>
                                        </p:tgtEl>
                                        <p:attrNameLst>
                                          <p:attrName>ppt_x</p:attrName>
                                        </p:attrNameLst>
                                      </p:cBhvr>
                                      <p:tavLst>
                                        <p:tav tm="0">
                                          <p:val>
                                            <p:strVal val="0-#ppt_w/2"/>
                                          </p:val>
                                        </p:tav>
                                        <p:tav tm="100000">
                                          <p:val>
                                            <p:strVal val="#ppt_x"/>
                                          </p:val>
                                        </p:tav>
                                      </p:tavLst>
                                    </p:anim>
                                    <p:anim calcmode="lin" valueType="num">
                                      <p:cBhvr>
                                        <p:cTn id="24" dur="5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anim calcmode="lin" valueType="num">
                                      <p:cBhvr>
                                        <p:cTn id="30" dur="500" fill="hold"/>
                                        <p:tgtEl>
                                          <p:spTgt spid="41"/>
                                        </p:tgtEl>
                                        <p:attrNameLst>
                                          <p:attrName>ppt_x</p:attrName>
                                        </p:attrNameLst>
                                      </p:cBhvr>
                                      <p:tavLst>
                                        <p:tav tm="0">
                                          <p:val>
                                            <p:strVal val="#ppt_x"/>
                                          </p:val>
                                        </p:tav>
                                        <p:tav tm="100000">
                                          <p:val>
                                            <p:strVal val="#ppt_x"/>
                                          </p:val>
                                        </p:tav>
                                      </p:tavLst>
                                    </p:anim>
                                    <p:anim calcmode="lin" valueType="num">
                                      <p:cBhvr>
                                        <p:cTn id="31" dur="500" fill="hold"/>
                                        <p:tgtEl>
                                          <p:spTgt spid="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anim calcmode="lin" valueType="num">
                                      <p:cBhvr>
                                        <p:cTn id="35" dur="500" fill="hold"/>
                                        <p:tgtEl>
                                          <p:spTgt spid="44"/>
                                        </p:tgtEl>
                                        <p:attrNameLst>
                                          <p:attrName>ppt_x</p:attrName>
                                        </p:attrNameLst>
                                      </p:cBhvr>
                                      <p:tavLst>
                                        <p:tav tm="0">
                                          <p:val>
                                            <p:strVal val="#ppt_x"/>
                                          </p:val>
                                        </p:tav>
                                        <p:tav tm="100000">
                                          <p:val>
                                            <p:strVal val="#ppt_x"/>
                                          </p:val>
                                        </p:tav>
                                      </p:tavLst>
                                    </p:anim>
                                    <p:anim calcmode="lin" valueType="num">
                                      <p:cBhvr>
                                        <p:cTn id="36" dur="5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anim calcmode="lin" valueType="num">
                                      <p:cBhvr>
                                        <p:cTn id="40" dur="500" fill="hold"/>
                                        <p:tgtEl>
                                          <p:spTgt spid="47"/>
                                        </p:tgtEl>
                                        <p:attrNameLst>
                                          <p:attrName>ppt_x</p:attrName>
                                        </p:attrNameLst>
                                      </p:cBhvr>
                                      <p:tavLst>
                                        <p:tav tm="0">
                                          <p:val>
                                            <p:strVal val="#ppt_x"/>
                                          </p:val>
                                        </p:tav>
                                        <p:tav tm="100000">
                                          <p:val>
                                            <p:strVal val="#ppt_x"/>
                                          </p:val>
                                        </p:tav>
                                      </p:tavLst>
                                    </p:anim>
                                    <p:anim calcmode="lin" valueType="num">
                                      <p:cBhvr>
                                        <p:cTn id="41" dur="500" fill="hold"/>
                                        <p:tgtEl>
                                          <p:spTgt spid="4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anim calcmode="lin" valueType="num">
                                      <p:cBhvr>
                                        <p:cTn id="45" dur="500" fill="hold"/>
                                        <p:tgtEl>
                                          <p:spTgt spid="50"/>
                                        </p:tgtEl>
                                        <p:attrNameLst>
                                          <p:attrName>ppt_x</p:attrName>
                                        </p:attrNameLst>
                                      </p:cBhvr>
                                      <p:tavLst>
                                        <p:tav tm="0">
                                          <p:val>
                                            <p:strVal val="#ppt_x"/>
                                          </p:val>
                                        </p:tav>
                                        <p:tav tm="100000">
                                          <p:val>
                                            <p:strVal val="#ppt_x"/>
                                          </p:val>
                                        </p:tav>
                                      </p:tavLst>
                                    </p:anim>
                                    <p:anim calcmode="lin" valueType="num">
                                      <p:cBhvr>
                                        <p:cTn id="46" dur="500" fill="hold"/>
                                        <p:tgtEl>
                                          <p:spTgt spid="5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anim calcmode="lin" valueType="num">
                                      <p:cBhvr>
                                        <p:cTn id="50" dur="500" fill="hold"/>
                                        <p:tgtEl>
                                          <p:spTgt spid="53"/>
                                        </p:tgtEl>
                                        <p:attrNameLst>
                                          <p:attrName>ppt_x</p:attrName>
                                        </p:attrNameLst>
                                      </p:cBhvr>
                                      <p:tavLst>
                                        <p:tav tm="0">
                                          <p:val>
                                            <p:strVal val="#ppt_x"/>
                                          </p:val>
                                        </p:tav>
                                        <p:tav tm="100000">
                                          <p:val>
                                            <p:strVal val="#ppt_x"/>
                                          </p:val>
                                        </p:tav>
                                      </p:tavLst>
                                    </p:anim>
                                    <p:anim calcmode="lin" valueType="num">
                                      <p:cBhvr>
                                        <p:cTn id="51"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30722" name="图片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11163" y="384175"/>
            <a:ext cx="1760537" cy="369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思源黑体 CN Normal" panose="020B0400000000000000" pitchFamily="34" charset="-122"/>
                <a:ea typeface="思源黑体 CN Normal" panose="020B0400000000000000" pitchFamily="34" charset="-122"/>
              </a:rPr>
              <a:t>新客户的价值</a:t>
            </a:r>
          </a:p>
        </p:txBody>
      </p:sp>
      <p:sp>
        <p:nvSpPr>
          <p:cNvPr id="27" name="Freeform 69"/>
          <p:cNvSpPr>
            <a:spLocks noEditPoints="1"/>
          </p:cNvSpPr>
          <p:nvPr/>
        </p:nvSpPr>
        <p:spPr bwMode="auto">
          <a:xfrm>
            <a:off x="3629025" y="1095375"/>
            <a:ext cx="1663700" cy="2798763"/>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85000"/>
            </a:schemeClr>
          </a:solidFill>
          <a:ln>
            <a:noFill/>
          </a:ln>
          <a:effectLst>
            <a:outerShdw blurRad="76200" dir="13500000" sy="23000" kx="1200000" algn="br" rotWithShape="0">
              <a:prstClr val="black">
                <a:alpha val="6000"/>
              </a:prstClr>
            </a:outerShdw>
          </a:effectLst>
        </p:spPr>
        <p:txBody>
          <a:bodyPr lIns="60952" tIns="30476" rIns="60952" bIns="30476"/>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id-ID" sz="12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725" name="Straight Connector 56"/>
          <p:cNvCxnSpPr>
            <a:cxnSpLocks noChangeShapeType="1"/>
          </p:cNvCxnSpPr>
          <p:nvPr/>
        </p:nvCxnSpPr>
        <p:spPr bwMode="auto">
          <a:xfrm flipH="1" flipV="1">
            <a:off x="2795588" y="1835150"/>
            <a:ext cx="525462" cy="244475"/>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0726" name="Straight Connector 57"/>
          <p:cNvCxnSpPr>
            <a:cxnSpLocks noChangeShapeType="1"/>
          </p:cNvCxnSpPr>
          <p:nvPr/>
        </p:nvCxnSpPr>
        <p:spPr bwMode="auto">
          <a:xfrm flipH="1" flipV="1">
            <a:off x="646113" y="1835150"/>
            <a:ext cx="2149475" cy="0"/>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cxnSp>
        <p:nvCxnSpPr>
          <p:cNvPr id="30727" name="Straight Connector 61"/>
          <p:cNvCxnSpPr>
            <a:cxnSpLocks noChangeShapeType="1"/>
          </p:cNvCxnSpPr>
          <p:nvPr/>
        </p:nvCxnSpPr>
        <p:spPr bwMode="auto">
          <a:xfrm flipV="1">
            <a:off x="5408613" y="1873250"/>
            <a:ext cx="544512" cy="190500"/>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0728" name="Straight Connector 62"/>
          <p:cNvCxnSpPr>
            <a:cxnSpLocks noChangeShapeType="1"/>
          </p:cNvCxnSpPr>
          <p:nvPr/>
        </p:nvCxnSpPr>
        <p:spPr bwMode="auto">
          <a:xfrm>
            <a:off x="5953125" y="1873250"/>
            <a:ext cx="2376488" cy="6350"/>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cxnSp>
        <p:nvCxnSpPr>
          <p:cNvPr id="30729" name="Straight Connector 71"/>
          <p:cNvCxnSpPr>
            <a:cxnSpLocks noChangeShapeType="1"/>
          </p:cNvCxnSpPr>
          <p:nvPr/>
        </p:nvCxnSpPr>
        <p:spPr bwMode="auto">
          <a:xfrm>
            <a:off x="5408613" y="2819400"/>
            <a:ext cx="544512" cy="325438"/>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0730" name="Straight Connector 72"/>
          <p:cNvCxnSpPr>
            <a:cxnSpLocks noChangeShapeType="1"/>
          </p:cNvCxnSpPr>
          <p:nvPr/>
        </p:nvCxnSpPr>
        <p:spPr bwMode="auto">
          <a:xfrm>
            <a:off x="5953125" y="3146425"/>
            <a:ext cx="2387600" cy="22225"/>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cxnSp>
        <p:nvCxnSpPr>
          <p:cNvPr id="30731" name="Straight Connector 77"/>
          <p:cNvCxnSpPr>
            <a:cxnSpLocks noChangeShapeType="1"/>
          </p:cNvCxnSpPr>
          <p:nvPr/>
        </p:nvCxnSpPr>
        <p:spPr bwMode="auto">
          <a:xfrm flipH="1">
            <a:off x="2795588" y="2819400"/>
            <a:ext cx="525462" cy="322263"/>
          </a:xfrm>
          <a:prstGeom prst="line">
            <a:avLst/>
          </a:prstGeom>
          <a:noFill/>
          <a:ln w="9525">
            <a:solidFill>
              <a:srgbClr val="969696"/>
            </a:solidFill>
            <a:round/>
          </a:ln>
          <a:extLst>
            <a:ext uri="{909E8E84-426E-40DD-AFC4-6F175D3DCCD1}">
              <a14:hiddenFill xmlns:a14="http://schemas.microsoft.com/office/drawing/2010/main">
                <a:noFill/>
              </a14:hiddenFill>
            </a:ext>
          </a:extLst>
        </p:spPr>
      </p:cxnSp>
      <p:cxnSp>
        <p:nvCxnSpPr>
          <p:cNvPr id="30732" name="Straight Connector 78"/>
          <p:cNvCxnSpPr>
            <a:cxnSpLocks noChangeShapeType="1"/>
          </p:cNvCxnSpPr>
          <p:nvPr/>
        </p:nvCxnSpPr>
        <p:spPr bwMode="auto">
          <a:xfrm flipH="1" flipV="1">
            <a:off x="542925" y="3133725"/>
            <a:ext cx="2252663" cy="7938"/>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sp>
        <p:nvSpPr>
          <p:cNvPr id="30733" name="TextBox 13"/>
          <p:cNvSpPr txBox="1">
            <a:spLocks noChangeArrowheads="1"/>
          </p:cNvSpPr>
          <p:nvPr/>
        </p:nvSpPr>
        <p:spPr bwMode="auto">
          <a:xfrm>
            <a:off x="646113" y="1500188"/>
            <a:ext cx="16462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1300">
                <a:solidFill>
                  <a:schemeClr val="tx1"/>
                </a:solidFill>
                <a:latin typeface="Nexa Light" panose="02000000000000000000" pitchFamily="2" charset="0"/>
                <a:ea typeface="华康少女文字W5(P)" panose="040F0500000000000000" pitchFamily="82" charset="-122"/>
              </a:defRPr>
            </a:lvl1pPr>
            <a:lvl2pPr defTabSz="1216025">
              <a:defRPr sz="1300">
                <a:solidFill>
                  <a:schemeClr val="tx1"/>
                </a:solidFill>
                <a:latin typeface="Nexa Light" panose="02000000000000000000" pitchFamily="2" charset="0"/>
                <a:ea typeface="华康少女文字W5(P)" panose="040F0500000000000000" pitchFamily="82" charset="-122"/>
              </a:defRPr>
            </a:lvl2pPr>
            <a:lvl3pPr defTabSz="1216025">
              <a:defRPr sz="1300">
                <a:solidFill>
                  <a:schemeClr val="tx1"/>
                </a:solidFill>
                <a:latin typeface="Nexa Light" panose="02000000000000000000" pitchFamily="2" charset="0"/>
                <a:ea typeface="华康少女文字W5(P)" panose="040F0500000000000000" pitchFamily="82" charset="-122"/>
              </a:defRPr>
            </a:lvl3pPr>
            <a:lvl4pPr defTabSz="1216025">
              <a:defRPr sz="1300">
                <a:solidFill>
                  <a:schemeClr val="tx1"/>
                </a:solidFill>
                <a:latin typeface="Nexa Light" panose="02000000000000000000" pitchFamily="2" charset="0"/>
                <a:ea typeface="华康少女文字W5(P)" panose="040F0500000000000000" pitchFamily="82" charset="-122"/>
              </a:defRPr>
            </a:lvl4pPr>
            <a:lvl5pPr defTabSz="1216025">
              <a:defRPr sz="1300">
                <a:solidFill>
                  <a:schemeClr val="tx1"/>
                </a:solidFill>
                <a:latin typeface="Nexa Light" panose="02000000000000000000" pitchFamily="2" charset="0"/>
                <a:ea typeface="华康少女文字W5(P)" panose="040F0500000000000000" pitchFamily="82" charset="-122"/>
              </a:defRPr>
            </a:lvl5pPr>
            <a:lvl6pPr marL="18288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eaLnBrk="1" hangingPunct="1">
              <a:spcBef>
                <a:spcPct val="20000"/>
              </a:spcBef>
            </a:pPr>
            <a:r>
              <a:rPr lang="zh-CN" altLang="en-US" sz="16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服务和价格</a:t>
            </a:r>
          </a:p>
        </p:txBody>
      </p:sp>
      <p:sp>
        <p:nvSpPr>
          <p:cNvPr id="30734" name="TextBox 13"/>
          <p:cNvSpPr txBox="1">
            <a:spLocks noChangeArrowheads="1"/>
          </p:cNvSpPr>
          <p:nvPr/>
        </p:nvSpPr>
        <p:spPr bwMode="auto">
          <a:xfrm>
            <a:off x="642938" y="1928813"/>
            <a:ext cx="2393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服务和价格同样重要，都能影响客户的决策。事实上，有</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55%</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的客户认为服务比价格更重要。因为，商业上的“连锁反映”使客户的期望值不断提高。</a:t>
            </a:r>
          </a:p>
        </p:txBody>
      </p:sp>
      <p:sp>
        <p:nvSpPr>
          <p:cNvPr id="30735" name="TextBox 13"/>
          <p:cNvSpPr txBox="1">
            <a:spLocks noChangeArrowheads="1"/>
          </p:cNvSpPr>
          <p:nvPr/>
        </p:nvSpPr>
        <p:spPr bwMode="auto">
          <a:xfrm>
            <a:off x="641350" y="2889250"/>
            <a:ext cx="16462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1300">
                <a:solidFill>
                  <a:schemeClr val="tx1"/>
                </a:solidFill>
                <a:latin typeface="Nexa Light" panose="02000000000000000000" pitchFamily="2" charset="0"/>
                <a:ea typeface="华康少女文字W5(P)" panose="040F0500000000000000" pitchFamily="82" charset="-122"/>
              </a:defRPr>
            </a:lvl1pPr>
            <a:lvl2pPr defTabSz="1216025">
              <a:defRPr sz="1300">
                <a:solidFill>
                  <a:schemeClr val="tx1"/>
                </a:solidFill>
                <a:latin typeface="Nexa Light" panose="02000000000000000000" pitchFamily="2" charset="0"/>
                <a:ea typeface="华康少女文字W5(P)" panose="040F0500000000000000" pitchFamily="82" charset="-122"/>
              </a:defRPr>
            </a:lvl2pPr>
            <a:lvl3pPr defTabSz="1216025">
              <a:defRPr sz="1300">
                <a:solidFill>
                  <a:schemeClr val="tx1"/>
                </a:solidFill>
                <a:latin typeface="Nexa Light" panose="02000000000000000000" pitchFamily="2" charset="0"/>
                <a:ea typeface="华康少女文字W5(P)" panose="040F0500000000000000" pitchFamily="82" charset="-122"/>
              </a:defRPr>
            </a:lvl3pPr>
            <a:lvl4pPr defTabSz="1216025">
              <a:defRPr sz="1300">
                <a:solidFill>
                  <a:schemeClr val="tx1"/>
                </a:solidFill>
                <a:latin typeface="Nexa Light" panose="02000000000000000000" pitchFamily="2" charset="0"/>
                <a:ea typeface="华康少女文字W5(P)" panose="040F0500000000000000" pitchFamily="82" charset="-122"/>
              </a:defRPr>
            </a:lvl4pPr>
            <a:lvl5pPr defTabSz="1216025">
              <a:defRPr sz="1300">
                <a:solidFill>
                  <a:schemeClr val="tx1"/>
                </a:solidFill>
                <a:latin typeface="Nexa Light" panose="02000000000000000000" pitchFamily="2" charset="0"/>
                <a:ea typeface="华康少女文字W5(P)" panose="040F0500000000000000" pitchFamily="82" charset="-122"/>
              </a:defRPr>
            </a:lvl5pPr>
            <a:lvl6pPr marL="18288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eaLnBrk="1" hangingPunct="1">
              <a:spcBef>
                <a:spcPct val="20000"/>
              </a:spcBef>
            </a:pPr>
            <a:r>
              <a:rPr lang="zh-CN" altLang="en-US" sz="16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客户需求</a:t>
            </a:r>
          </a:p>
        </p:txBody>
      </p:sp>
      <p:sp>
        <p:nvSpPr>
          <p:cNvPr id="30736" name="TextBox 13"/>
          <p:cNvSpPr txBox="1">
            <a:spLocks noChangeArrowheads="1"/>
          </p:cNvSpPr>
          <p:nvPr/>
        </p:nvSpPr>
        <p:spPr bwMode="auto">
          <a:xfrm>
            <a:off x="6602413" y="1497013"/>
            <a:ext cx="16462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1300">
                <a:solidFill>
                  <a:schemeClr val="tx1"/>
                </a:solidFill>
                <a:latin typeface="Nexa Light" panose="02000000000000000000" pitchFamily="2" charset="0"/>
                <a:ea typeface="华康少女文字W5(P)" panose="040F0500000000000000" pitchFamily="82" charset="-122"/>
              </a:defRPr>
            </a:lvl1pPr>
            <a:lvl2pPr defTabSz="1216025">
              <a:defRPr sz="1300">
                <a:solidFill>
                  <a:schemeClr val="tx1"/>
                </a:solidFill>
                <a:latin typeface="Nexa Light" panose="02000000000000000000" pitchFamily="2" charset="0"/>
                <a:ea typeface="华康少女文字W5(P)" panose="040F0500000000000000" pitchFamily="82" charset="-122"/>
              </a:defRPr>
            </a:lvl2pPr>
            <a:lvl3pPr defTabSz="1216025">
              <a:defRPr sz="1300">
                <a:solidFill>
                  <a:schemeClr val="tx1"/>
                </a:solidFill>
                <a:latin typeface="Nexa Light" panose="02000000000000000000" pitchFamily="2" charset="0"/>
                <a:ea typeface="华康少女文字W5(P)" panose="040F0500000000000000" pitchFamily="82" charset="-122"/>
              </a:defRPr>
            </a:lvl3pPr>
            <a:lvl4pPr defTabSz="1216025">
              <a:defRPr sz="1300">
                <a:solidFill>
                  <a:schemeClr val="tx1"/>
                </a:solidFill>
                <a:latin typeface="Nexa Light" panose="02000000000000000000" pitchFamily="2" charset="0"/>
                <a:ea typeface="华康少女文字W5(P)" panose="040F0500000000000000" pitchFamily="82" charset="-122"/>
              </a:defRPr>
            </a:lvl4pPr>
            <a:lvl5pPr defTabSz="1216025">
              <a:defRPr sz="1300">
                <a:solidFill>
                  <a:schemeClr val="tx1"/>
                </a:solidFill>
                <a:latin typeface="Nexa Light" panose="02000000000000000000" pitchFamily="2" charset="0"/>
                <a:ea typeface="华康少女文字W5(P)" panose="040F0500000000000000" pitchFamily="82" charset="-122"/>
              </a:defRPr>
            </a:lvl5pPr>
            <a:lvl6pPr marL="18288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r" eaLnBrk="1" hangingPunct="1">
              <a:spcBef>
                <a:spcPct val="20000"/>
              </a:spcBef>
            </a:pPr>
            <a:r>
              <a:rPr lang="zh-CN" altLang="en-US" sz="16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过去的服务</a:t>
            </a:r>
          </a:p>
        </p:txBody>
      </p:sp>
      <p:sp>
        <p:nvSpPr>
          <p:cNvPr id="30737" name="TextBox 13"/>
          <p:cNvSpPr txBox="1">
            <a:spLocks noChangeArrowheads="1"/>
          </p:cNvSpPr>
          <p:nvPr/>
        </p:nvSpPr>
        <p:spPr bwMode="auto">
          <a:xfrm>
            <a:off x="5984875" y="2844800"/>
            <a:ext cx="2263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1300">
                <a:solidFill>
                  <a:schemeClr val="tx1"/>
                </a:solidFill>
                <a:latin typeface="Nexa Light" panose="02000000000000000000" pitchFamily="2" charset="0"/>
                <a:ea typeface="华康少女文字W5(P)" panose="040F0500000000000000" pitchFamily="82" charset="-122"/>
              </a:defRPr>
            </a:lvl1pPr>
            <a:lvl2pPr defTabSz="1216025">
              <a:defRPr sz="1300">
                <a:solidFill>
                  <a:schemeClr val="tx1"/>
                </a:solidFill>
                <a:latin typeface="Nexa Light" panose="02000000000000000000" pitchFamily="2" charset="0"/>
                <a:ea typeface="华康少女文字W5(P)" panose="040F0500000000000000" pitchFamily="82" charset="-122"/>
              </a:defRPr>
            </a:lvl2pPr>
            <a:lvl3pPr defTabSz="1216025">
              <a:defRPr sz="1300">
                <a:solidFill>
                  <a:schemeClr val="tx1"/>
                </a:solidFill>
                <a:latin typeface="Nexa Light" panose="02000000000000000000" pitchFamily="2" charset="0"/>
                <a:ea typeface="华康少女文字W5(P)" panose="040F0500000000000000" pitchFamily="82" charset="-122"/>
              </a:defRPr>
            </a:lvl3pPr>
            <a:lvl4pPr defTabSz="1216025">
              <a:defRPr sz="1300">
                <a:solidFill>
                  <a:schemeClr val="tx1"/>
                </a:solidFill>
                <a:latin typeface="Nexa Light" panose="02000000000000000000" pitchFamily="2" charset="0"/>
                <a:ea typeface="华康少女文字W5(P)" panose="040F0500000000000000" pitchFamily="82" charset="-122"/>
              </a:defRPr>
            </a:lvl4pPr>
            <a:lvl5pPr defTabSz="1216025">
              <a:defRPr sz="1300">
                <a:solidFill>
                  <a:schemeClr val="tx1"/>
                </a:solidFill>
                <a:latin typeface="Nexa Light" panose="02000000000000000000" pitchFamily="2" charset="0"/>
                <a:ea typeface="华康少女文字W5(P)" panose="040F0500000000000000" pitchFamily="82" charset="-122"/>
              </a:defRPr>
            </a:lvl5pPr>
            <a:lvl6pPr marL="18288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r" eaLnBrk="1" hangingPunct="1">
              <a:spcBef>
                <a:spcPct val="20000"/>
              </a:spcBef>
            </a:pPr>
            <a:r>
              <a:rPr lang="zh-CN" altLang="en-US" sz="16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新客户</a:t>
            </a:r>
          </a:p>
        </p:txBody>
      </p:sp>
      <p:sp>
        <p:nvSpPr>
          <p:cNvPr id="30738" name="TextBox 13"/>
          <p:cNvSpPr txBox="1">
            <a:spLocks noChangeArrowheads="1"/>
          </p:cNvSpPr>
          <p:nvPr/>
        </p:nvSpPr>
        <p:spPr bwMode="auto">
          <a:xfrm>
            <a:off x="642938" y="3251200"/>
            <a:ext cx="2393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英国的客户中有</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90%</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都要求得到优于</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5</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年前水平的服务，超过</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60%</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的人说如果目前的供应商做不到就会改用其他的供应商。</a:t>
            </a:r>
          </a:p>
        </p:txBody>
      </p:sp>
      <p:sp>
        <p:nvSpPr>
          <p:cNvPr id="30739" name="TextBox 13"/>
          <p:cNvSpPr txBox="1">
            <a:spLocks noChangeArrowheads="1"/>
          </p:cNvSpPr>
          <p:nvPr/>
        </p:nvSpPr>
        <p:spPr bwMode="auto">
          <a:xfrm>
            <a:off x="5953125" y="1928813"/>
            <a:ext cx="2393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客户不会和你计算以往如何，一般而言，最近一次互动情况的好与坏，决定了他们对供应商的看法，所以，为了保险起见，我们要让每一次与客户的互动都令人满意。</a:t>
            </a:r>
          </a:p>
        </p:txBody>
      </p:sp>
      <p:sp>
        <p:nvSpPr>
          <p:cNvPr id="30740" name="TextBox 13"/>
          <p:cNvSpPr txBox="1">
            <a:spLocks noChangeArrowheads="1"/>
          </p:cNvSpPr>
          <p:nvPr/>
        </p:nvSpPr>
        <p:spPr bwMode="auto">
          <a:xfrm>
            <a:off x="5984875" y="3168650"/>
            <a:ext cx="23939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争取一个新客户的成本比挽留一个老客户的成本高出</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15</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倍。对于一家典型的中型企业来说，由于客户服务不良而造成的的收入损失高达</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18</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亿英镑，利润损失为</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2.67</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亿英镑。把客户服务方面的问题减少</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，就能在</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5</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年的时间里给一家中型企业带来</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1600</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万英镑的额外利润。</a:t>
            </a:r>
          </a:p>
        </p:txBody>
      </p:sp>
      <p:sp>
        <p:nvSpPr>
          <p:cNvPr id="30741" name="文本框 8"/>
          <p:cNvSpPr txBox="1">
            <a:spLocks noChangeArrowheads="1"/>
          </p:cNvSpPr>
          <p:nvPr/>
        </p:nvSpPr>
        <p:spPr bwMode="auto">
          <a:xfrm>
            <a:off x="2076450" y="4073525"/>
            <a:ext cx="3425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遇到问题的客户中只有不到半数的人会把情况告诉供应商，他们不仅会另找其他的供应商，而且会告诉</a:t>
            </a:r>
            <a:r>
              <a:rPr lang="en-US" altLang="zh-CN"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16</a:t>
            </a:r>
            <a:r>
              <a:rPr lang="zh-CN" altLang="en-US" sz="1200"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个人原来那个供应商的服务太差。</a:t>
            </a:r>
          </a:p>
        </p:txBody>
      </p:sp>
      <p:sp>
        <p:nvSpPr>
          <p:cNvPr id="30742" name="TextBox 13"/>
          <p:cNvSpPr txBox="1">
            <a:spLocks noChangeArrowheads="1"/>
          </p:cNvSpPr>
          <p:nvPr/>
        </p:nvSpPr>
        <p:spPr bwMode="auto">
          <a:xfrm>
            <a:off x="2292350" y="3851275"/>
            <a:ext cx="164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sz="1300">
                <a:solidFill>
                  <a:schemeClr val="tx1"/>
                </a:solidFill>
                <a:latin typeface="Nexa Light" panose="02000000000000000000" pitchFamily="2" charset="0"/>
                <a:ea typeface="华康少女文字W5(P)" panose="040F0500000000000000" pitchFamily="82" charset="-122"/>
              </a:defRPr>
            </a:lvl1pPr>
            <a:lvl2pPr defTabSz="1216025">
              <a:defRPr sz="1300">
                <a:solidFill>
                  <a:schemeClr val="tx1"/>
                </a:solidFill>
                <a:latin typeface="Nexa Light" panose="02000000000000000000" pitchFamily="2" charset="0"/>
                <a:ea typeface="华康少女文字W5(P)" panose="040F0500000000000000" pitchFamily="82" charset="-122"/>
              </a:defRPr>
            </a:lvl2pPr>
            <a:lvl3pPr defTabSz="1216025">
              <a:defRPr sz="1300">
                <a:solidFill>
                  <a:schemeClr val="tx1"/>
                </a:solidFill>
                <a:latin typeface="Nexa Light" panose="02000000000000000000" pitchFamily="2" charset="0"/>
                <a:ea typeface="华康少女文字W5(P)" panose="040F0500000000000000" pitchFamily="82" charset="-122"/>
              </a:defRPr>
            </a:lvl3pPr>
            <a:lvl4pPr defTabSz="1216025">
              <a:defRPr sz="1300">
                <a:solidFill>
                  <a:schemeClr val="tx1"/>
                </a:solidFill>
                <a:latin typeface="Nexa Light" panose="02000000000000000000" pitchFamily="2" charset="0"/>
                <a:ea typeface="华康少女文字W5(P)" panose="040F0500000000000000" pitchFamily="82" charset="-122"/>
              </a:defRPr>
            </a:lvl4pPr>
            <a:lvl5pPr defTabSz="1216025">
              <a:defRPr sz="1300">
                <a:solidFill>
                  <a:schemeClr val="tx1"/>
                </a:solidFill>
                <a:latin typeface="Nexa Light" panose="02000000000000000000" pitchFamily="2" charset="0"/>
                <a:ea typeface="华康少女文字W5(P)" panose="040F0500000000000000" pitchFamily="82" charset="-122"/>
              </a:defRPr>
            </a:lvl5pPr>
            <a:lvl6pPr marL="18288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2860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27432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200400" indent="457200" defTabSz="121602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eaLnBrk="1" hangingPunct="1">
              <a:spcBef>
                <a:spcPct val="20000"/>
              </a:spcBef>
            </a:pPr>
            <a:r>
              <a:rPr lang="zh-CN" altLang="en-US" sz="1600" b="1" dirty="0">
                <a:solidFill>
                  <a:schemeClr val="bg1"/>
                </a:solidFill>
                <a:latin typeface="思源黑体 CN Normal" panose="020B0400000000000000" pitchFamily="34" charset="-122"/>
                <a:ea typeface="思源黑体 CN Normal" panose="020B0400000000000000" pitchFamily="34" charset="-122"/>
                <a:sym typeface="Arial" panose="020B0604020202020204" pitchFamily="34" charset="0"/>
              </a:rPr>
              <a:t>客户反馈</a:t>
            </a:r>
          </a:p>
        </p:txBody>
      </p:sp>
      <p:cxnSp>
        <p:nvCxnSpPr>
          <p:cNvPr id="30743" name="Straight Connector 57"/>
          <p:cNvCxnSpPr>
            <a:cxnSpLocks noChangeShapeType="1"/>
          </p:cNvCxnSpPr>
          <p:nvPr/>
        </p:nvCxnSpPr>
        <p:spPr bwMode="auto">
          <a:xfrm flipH="1" flipV="1">
            <a:off x="2092325" y="4095750"/>
            <a:ext cx="2149475" cy="0"/>
          </a:xfrm>
          <a:prstGeom prst="line">
            <a:avLst/>
          </a:prstGeom>
          <a:noFill/>
          <a:ln w="9525">
            <a:solidFill>
              <a:srgbClr val="969696"/>
            </a:solidFill>
            <a:round/>
            <a:tailEnd type="oval" w="med" len="med"/>
          </a:ln>
          <a:extLst>
            <a:ext uri="{909E8E84-426E-40DD-AFC4-6F175D3DCCD1}">
              <a14:hiddenFill xmlns:a14="http://schemas.microsoft.com/office/drawing/2010/main">
                <a:noFill/>
              </a14:hiddenFill>
            </a:ext>
          </a:extLst>
        </p:spPr>
      </p:cxnSp>
      <p:cxnSp>
        <p:nvCxnSpPr>
          <p:cNvPr id="30744" name="Straight Connector 77"/>
          <p:cNvCxnSpPr>
            <a:cxnSpLocks noChangeShapeType="1"/>
          </p:cNvCxnSpPr>
          <p:nvPr/>
        </p:nvCxnSpPr>
        <p:spPr bwMode="auto">
          <a:xfrm flipH="1">
            <a:off x="4241800" y="3775075"/>
            <a:ext cx="525463" cy="320675"/>
          </a:xfrm>
          <a:prstGeom prst="line">
            <a:avLst/>
          </a:prstGeom>
          <a:noFill/>
          <a:ln w="9525">
            <a:solidFill>
              <a:srgbClr val="969696"/>
            </a:solidFill>
            <a:round/>
          </a:ln>
          <a:extLst>
            <a:ext uri="{909E8E84-426E-40DD-AFC4-6F175D3DCCD1}">
              <a14:hiddenFill xmlns:a14="http://schemas.microsoft.com/office/drawing/2010/main">
                <a:noFill/>
              </a14:hiddenFill>
            </a:ext>
          </a:extLst>
        </p:spPr>
      </p:cxnSp>
    </p:spTree>
  </p:cSld>
  <p:clrMapOvr>
    <a:masterClrMapping/>
  </p:clrMapOvr>
  <p:transition spd="slow" advTm="2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573088" y="1528763"/>
            <a:ext cx="1830387" cy="550862"/>
            <a:chOff x="533400" y="1528997"/>
            <a:chExt cx="1829490" cy="550887"/>
          </a:xfrm>
        </p:grpSpPr>
        <p:sp>
          <p:nvSpPr>
            <p:cNvPr id="7" name="五边形 6"/>
            <p:cNvSpPr/>
            <p:nvPr/>
          </p:nvSpPr>
          <p:spPr>
            <a:xfrm>
              <a:off x="533400" y="1528997"/>
              <a:ext cx="1829490" cy="550887"/>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31777" name="文本框 17"/>
            <p:cNvSpPr txBox="1">
              <a:spLocks noChangeArrowheads="1"/>
            </p:cNvSpPr>
            <p:nvPr/>
          </p:nvSpPr>
          <p:spPr bwMode="auto">
            <a:xfrm>
              <a:off x="861747" y="1648179"/>
              <a:ext cx="1081321"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rPr>
                <a:t>表述六</a:t>
              </a:r>
            </a:p>
          </p:txBody>
        </p:sp>
      </p:grpSp>
      <p:grpSp>
        <p:nvGrpSpPr>
          <p:cNvPr id="9" name="组合 8"/>
          <p:cNvGrpSpPr/>
          <p:nvPr/>
        </p:nvGrpSpPr>
        <p:grpSpPr bwMode="auto">
          <a:xfrm>
            <a:off x="2324100" y="1528763"/>
            <a:ext cx="1641475" cy="550862"/>
            <a:chOff x="2283957" y="1528997"/>
            <a:chExt cx="1640420" cy="550887"/>
          </a:xfrm>
        </p:grpSpPr>
        <p:sp>
          <p:nvSpPr>
            <p:cNvPr id="11" name="任意多边形 10"/>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rgbClr val="06417E"/>
                </a:solidFill>
              </a:endParaRPr>
            </a:p>
          </p:txBody>
        </p:sp>
        <p:sp>
          <p:nvSpPr>
            <p:cNvPr id="31775" name="文本框 18"/>
            <p:cNvSpPr txBox="1">
              <a:spLocks noChangeArrowheads="1"/>
            </p:cNvSpPr>
            <p:nvPr/>
          </p:nvSpPr>
          <p:spPr bwMode="auto">
            <a:xfrm>
              <a:off x="2720597" y="1652040"/>
              <a:ext cx="945919"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华康少女文字W5(P)" panose="040F0500000000000000" pitchFamily="82" charset="-122"/>
                </a:rPr>
                <a:t>表述七</a:t>
              </a:r>
              <a:endParaRPr lang="zh-CN" altLang="en-US" sz="1800">
                <a:solidFill>
                  <a:schemeClr val="bg1"/>
                </a:solidFill>
                <a:latin typeface="Segoe UI Semilight" panose="020B0402040204020203" pitchFamily="34" charset="0"/>
                <a:cs typeface="Segoe UI Semilight" panose="020B0402040204020203" pitchFamily="34" charset="0"/>
              </a:endParaRPr>
            </a:p>
          </p:txBody>
        </p:sp>
      </p:grpSp>
      <p:grpSp>
        <p:nvGrpSpPr>
          <p:cNvPr id="10" name="组合 9"/>
          <p:cNvGrpSpPr/>
          <p:nvPr/>
        </p:nvGrpSpPr>
        <p:grpSpPr bwMode="auto">
          <a:xfrm>
            <a:off x="3825875" y="1528763"/>
            <a:ext cx="1639888" cy="550862"/>
            <a:chOff x="3785566" y="1528997"/>
            <a:chExt cx="1640420" cy="550887"/>
          </a:xfrm>
        </p:grpSpPr>
        <p:sp>
          <p:nvSpPr>
            <p:cNvPr id="13" name="任意多边形 12"/>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31773" name="文本框 19"/>
            <p:cNvSpPr txBox="1">
              <a:spLocks noChangeArrowheads="1"/>
            </p:cNvSpPr>
            <p:nvPr/>
          </p:nvSpPr>
          <p:spPr bwMode="auto">
            <a:xfrm>
              <a:off x="4265266" y="1652040"/>
              <a:ext cx="945834"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华康少女文字W5(P)" panose="040F0500000000000000" pitchFamily="82" charset="-122"/>
                </a:rPr>
                <a:t>表述八</a:t>
              </a:r>
              <a:endParaRPr lang="zh-CN" altLang="en-US" sz="1800">
                <a:solidFill>
                  <a:schemeClr val="bg1"/>
                </a:solidFill>
                <a:latin typeface="Segoe UI Semilight" panose="020B0402040204020203" pitchFamily="34" charset="0"/>
                <a:cs typeface="Segoe UI Semilight" panose="020B0402040204020203" pitchFamily="34" charset="0"/>
              </a:endParaRPr>
            </a:p>
          </p:txBody>
        </p:sp>
      </p:grpSp>
      <p:grpSp>
        <p:nvGrpSpPr>
          <p:cNvPr id="12" name="组合 11"/>
          <p:cNvGrpSpPr/>
          <p:nvPr/>
        </p:nvGrpSpPr>
        <p:grpSpPr bwMode="auto">
          <a:xfrm>
            <a:off x="5340350" y="1528763"/>
            <a:ext cx="1639888" cy="550862"/>
            <a:chOff x="5299151" y="1528997"/>
            <a:chExt cx="1640420" cy="550887"/>
          </a:xfrm>
        </p:grpSpPr>
        <p:sp>
          <p:nvSpPr>
            <p:cNvPr id="14" name="任意多边形 13"/>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31771" name="文本框 20"/>
            <p:cNvSpPr txBox="1">
              <a:spLocks noChangeArrowheads="1"/>
            </p:cNvSpPr>
            <p:nvPr/>
          </p:nvSpPr>
          <p:spPr bwMode="auto">
            <a:xfrm>
              <a:off x="5735042" y="1652040"/>
              <a:ext cx="934676"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华康少女文字W5(P)" panose="040F0500000000000000" pitchFamily="82" charset="-122"/>
                </a:rPr>
                <a:t>表述九</a:t>
              </a:r>
              <a:endParaRPr lang="zh-CN" altLang="en-US" sz="1800">
                <a:solidFill>
                  <a:schemeClr val="bg1"/>
                </a:solidFill>
                <a:latin typeface="Segoe UI Semilight" panose="020B0402040204020203" pitchFamily="34" charset="0"/>
                <a:cs typeface="Segoe UI Semilight" panose="020B0402040204020203" pitchFamily="34" charset="0"/>
              </a:endParaRPr>
            </a:p>
          </p:txBody>
        </p:sp>
      </p:grpSp>
      <p:grpSp>
        <p:nvGrpSpPr>
          <p:cNvPr id="16" name="组合 15"/>
          <p:cNvGrpSpPr/>
          <p:nvPr/>
        </p:nvGrpSpPr>
        <p:grpSpPr bwMode="auto">
          <a:xfrm>
            <a:off x="6816725" y="1528763"/>
            <a:ext cx="1641475" cy="550862"/>
            <a:chOff x="6776809" y="1528997"/>
            <a:chExt cx="1640420" cy="550887"/>
          </a:xfrm>
        </p:grpSpPr>
        <p:sp>
          <p:nvSpPr>
            <p:cNvPr id="15" name="任意多边形 14"/>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endParaRPr>
            </a:p>
          </p:txBody>
        </p:sp>
        <p:sp>
          <p:nvSpPr>
            <p:cNvPr id="31769" name="文本框 21"/>
            <p:cNvSpPr txBox="1">
              <a:spLocks noChangeArrowheads="1"/>
            </p:cNvSpPr>
            <p:nvPr/>
          </p:nvSpPr>
          <p:spPr bwMode="auto">
            <a:xfrm>
              <a:off x="7242600" y="1652040"/>
              <a:ext cx="921400" cy="3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800">
                  <a:solidFill>
                    <a:schemeClr val="bg1"/>
                  </a:solidFill>
                  <a:latin typeface="Segoe UI Semilight" panose="020B0402040204020203" pitchFamily="34" charset="0"/>
                  <a:cs typeface="Segoe UI Semilight" panose="020B0402040204020203" pitchFamily="34" charset="0"/>
                  <a:sym typeface="华康少女文字W5(P)" panose="040F0500000000000000" pitchFamily="82" charset="-122"/>
                </a:rPr>
                <a:t>表述十</a:t>
              </a:r>
              <a:endParaRPr lang="zh-CN" altLang="en-US" sz="1800">
                <a:solidFill>
                  <a:schemeClr val="bg1"/>
                </a:solidFill>
                <a:latin typeface="Segoe UI Semilight" panose="020B0402040204020203" pitchFamily="34" charset="0"/>
                <a:cs typeface="Segoe UI Semilight" panose="020B0402040204020203" pitchFamily="34" charset="0"/>
              </a:endParaRPr>
            </a:p>
          </p:txBody>
        </p:sp>
      </p:grpSp>
      <p:grpSp>
        <p:nvGrpSpPr>
          <p:cNvPr id="41" name="组合 40"/>
          <p:cNvGrpSpPr/>
          <p:nvPr/>
        </p:nvGrpSpPr>
        <p:grpSpPr bwMode="auto">
          <a:xfrm>
            <a:off x="573088" y="2355850"/>
            <a:ext cx="1519237" cy="1241425"/>
            <a:chOff x="1034229" y="1255861"/>
            <a:chExt cx="1789697" cy="1240773"/>
          </a:xfrm>
        </p:grpSpPr>
        <p:sp>
          <p:nvSpPr>
            <p:cNvPr id="42" name="矩形 13"/>
            <p:cNvSpPr>
              <a:spLocks noChangeArrowheads="1"/>
            </p:cNvSpPr>
            <p:nvPr/>
          </p:nvSpPr>
          <p:spPr bwMode="auto">
            <a:xfrm>
              <a:off x="1034229" y="1511315"/>
              <a:ext cx="1789697" cy="98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如果客户要投诉，你也没什么可以采取的好办法？</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31767" name="文本框 83"/>
            <p:cNvSpPr txBox="1">
              <a:spLocks noChangeArrowheads="1"/>
            </p:cNvSpPr>
            <p:nvPr/>
          </p:nvSpPr>
          <p:spPr bwMode="auto">
            <a:xfrm>
              <a:off x="1260512" y="1255861"/>
              <a:ext cx="1357702" cy="3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投诉</a:t>
              </a:r>
            </a:p>
          </p:txBody>
        </p:sp>
      </p:grpSp>
      <p:grpSp>
        <p:nvGrpSpPr>
          <p:cNvPr id="44" name="组合 43"/>
          <p:cNvGrpSpPr/>
          <p:nvPr/>
        </p:nvGrpSpPr>
        <p:grpSpPr bwMode="auto">
          <a:xfrm>
            <a:off x="2252663" y="2355850"/>
            <a:ext cx="1519237" cy="1679575"/>
            <a:chOff x="1034229" y="1255861"/>
            <a:chExt cx="1789697" cy="1678741"/>
          </a:xfrm>
        </p:grpSpPr>
        <p:sp>
          <p:nvSpPr>
            <p:cNvPr id="45" name="矩形 13"/>
            <p:cNvSpPr>
              <a:spLocks noChangeArrowheads="1"/>
            </p:cNvSpPr>
            <p:nvPr/>
          </p:nvSpPr>
          <p:spPr bwMode="auto">
            <a:xfrm>
              <a:off x="1034229" y="1511322"/>
              <a:ext cx="1789697" cy="142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客户还是比较宽容的，因为他们知道现在的竞争那么激烈，我们已经尽全力了？</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31765" name="文本框 83"/>
            <p:cNvSpPr txBox="1">
              <a:spLocks noChangeArrowheads="1"/>
            </p:cNvSpPr>
            <p:nvPr/>
          </p:nvSpPr>
          <p:spPr bwMode="auto">
            <a:xfrm>
              <a:off x="1260512" y="1255861"/>
              <a:ext cx="1357702" cy="36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宽容</a:t>
              </a:r>
            </a:p>
          </p:txBody>
        </p:sp>
      </p:grpSp>
      <p:grpSp>
        <p:nvGrpSpPr>
          <p:cNvPr id="47" name="组合 46"/>
          <p:cNvGrpSpPr/>
          <p:nvPr/>
        </p:nvGrpSpPr>
        <p:grpSpPr bwMode="auto">
          <a:xfrm>
            <a:off x="3878263" y="2355850"/>
            <a:ext cx="1519237" cy="803275"/>
            <a:chOff x="1034229" y="1255861"/>
            <a:chExt cx="1789697" cy="802805"/>
          </a:xfrm>
        </p:grpSpPr>
        <p:sp>
          <p:nvSpPr>
            <p:cNvPr id="48" name="矩形 13"/>
            <p:cNvSpPr>
              <a:spLocks noChangeArrowheads="1"/>
            </p:cNvSpPr>
            <p:nvPr/>
          </p:nvSpPr>
          <p:spPr bwMode="auto">
            <a:xfrm>
              <a:off x="1034229" y="1511299"/>
              <a:ext cx="1789697" cy="5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只有企业才需要客户关怀？</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31763" name="文本框 83"/>
            <p:cNvSpPr txBox="1">
              <a:spLocks noChangeArrowheads="1"/>
            </p:cNvSpPr>
            <p:nvPr/>
          </p:nvSpPr>
          <p:spPr bwMode="auto">
            <a:xfrm>
              <a:off x="1260512" y="1255861"/>
              <a:ext cx="1357702" cy="36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关怀</a:t>
              </a:r>
            </a:p>
          </p:txBody>
        </p:sp>
      </p:grpSp>
      <p:grpSp>
        <p:nvGrpSpPr>
          <p:cNvPr id="50" name="组合 49"/>
          <p:cNvGrpSpPr/>
          <p:nvPr/>
        </p:nvGrpSpPr>
        <p:grpSpPr bwMode="auto">
          <a:xfrm>
            <a:off x="5453063" y="2373313"/>
            <a:ext cx="1517650" cy="1460500"/>
            <a:chOff x="1034229" y="1255861"/>
            <a:chExt cx="1789697" cy="1460983"/>
          </a:xfrm>
        </p:grpSpPr>
        <p:sp>
          <p:nvSpPr>
            <p:cNvPr id="51" name="矩形 13"/>
            <p:cNvSpPr>
              <a:spLocks noChangeArrowheads="1"/>
            </p:cNvSpPr>
            <p:nvPr/>
          </p:nvSpPr>
          <p:spPr bwMode="auto">
            <a:xfrm>
              <a:off x="1034229" y="1511533"/>
              <a:ext cx="1789697" cy="120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客户最想要的还是实用的产品和服务，而不是什么甜言蜜语。</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31761" name="文本框 83"/>
            <p:cNvSpPr txBox="1">
              <a:spLocks noChangeArrowheads="1"/>
            </p:cNvSpPr>
            <p:nvPr/>
          </p:nvSpPr>
          <p:spPr bwMode="auto">
            <a:xfrm>
              <a:off x="1258877" y="1255861"/>
              <a:ext cx="1359121" cy="36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品质</a:t>
              </a:r>
            </a:p>
          </p:txBody>
        </p:sp>
      </p:grpSp>
      <p:grpSp>
        <p:nvGrpSpPr>
          <p:cNvPr id="53" name="组合 52"/>
          <p:cNvGrpSpPr/>
          <p:nvPr/>
        </p:nvGrpSpPr>
        <p:grpSpPr bwMode="auto">
          <a:xfrm>
            <a:off x="6878638" y="2373313"/>
            <a:ext cx="1517650" cy="1460500"/>
            <a:chOff x="1034229" y="1255861"/>
            <a:chExt cx="1789697" cy="1460983"/>
          </a:xfrm>
        </p:grpSpPr>
        <p:sp>
          <p:nvSpPr>
            <p:cNvPr id="54" name="矩形 13"/>
            <p:cNvSpPr>
              <a:spLocks noChangeArrowheads="1"/>
            </p:cNvSpPr>
            <p:nvPr/>
          </p:nvSpPr>
          <p:spPr bwMode="auto">
            <a:xfrm>
              <a:off x="1034229" y="1511533"/>
              <a:ext cx="1789697" cy="120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zh-CN" altLang="en-US" sz="16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我一个人势单力薄，对于提高客户满意度也起不了什么作用。</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sp>
          <p:nvSpPr>
            <p:cNvPr id="31759" name="文本框 83"/>
            <p:cNvSpPr txBox="1">
              <a:spLocks noChangeArrowheads="1"/>
            </p:cNvSpPr>
            <p:nvPr/>
          </p:nvSpPr>
          <p:spPr bwMode="auto">
            <a:xfrm>
              <a:off x="1258877" y="1255861"/>
              <a:ext cx="1359121" cy="36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1175">
                <a:defRPr sz="1300">
                  <a:solidFill>
                    <a:schemeClr val="tx1"/>
                  </a:solidFill>
                  <a:latin typeface="Nexa Light" panose="02000000000000000000" pitchFamily="2" charset="0"/>
                  <a:ea typeface="华康少女文字W5(P)" panose="040F0500000000000000" pitchFamily="82" charset="-122"/>
                </a:defRPr>
              </a:lvl1pPr>
              <a:lvl2pPr marL="742950" indent="-285750" defTabSz="511175">
                <a:defRPr sz="1300">
                  <a:solidFill>
                    <a:schemeClr val="tx1"/>
                  </a:solidFill>
                  <a:latin typeface="Nexa Light" panose="02000000000000000000" pitchFamily="2" charset="0"/>
                  <a:ea typeface="华康少女文字W5(P)" panose="040F0500000000000000" pitchFamily="82" charset="-122"/>
                </a:defRPr>
              </a:lvl2pPr>
              <a:lvl3pPr marL="1143000" indent="-228600" defTabSz="511175">
                <a:defRPr sz="1300">
                  <a:solidFill>
                    <a:schemeClr val="tx1"/>
                  </a:solidFill>
                  <a:latin typeface="Nexa Light" panose="02000000000000000000" pitchFamily="2" charset="0"/>
                  <a:ea typeface="华康少女文字W5(P)" panose="040F0500000000000000" pitchFamily="82" charset="-122"/>
                </a:defRPr>
              </a:lvl3pPr>
              <a:lvl4pPr marL="1600200" indent="-228600" defTabSz="511175">
                <a:defRPr sz="1300">
                  <a:solidFill>
                    <a:schemeClr val="tx1"/>
                  </a:solidFill>
                  <a:latin typeface="Nexa Light" panose="02000000000000000000" pitchFamily="2" charset="0"/>
                  <a:ea typeface="华康少女文字W5(P)" panose="040F0500000000000000" pitchFamily="82" charset="-122"/>
                </a:defRPr>
              </a:lvl4pPr>
              <a:lvl5pPr marL="2057400" indent="-228600" defTabSz="511175">
                <a:defRPr sz="1300">
                  <a:solidFill>
                    <a:schemeClr val="tx1"/>
                  </a:solidFill>
                  <a:latin typeface="Nexa Light" panose="02000000000000000000" pitchFamily="2" charset="0"/>
                  <a:ea typeface="华康少女文字W5(P)" panose="040F0500000000000000" pitchFamily="82" charset="-122"/>
                </a:defRPr>
              </a:lvl5pPr>
              <a:lvl6pPr marL="25146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6pPr>
              <a:lvl7pPr marL="29718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7pPr>
              <a:lvl8pPr marL="34290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8pPr>
              <a:lvl9pPr marL="3886200" indent="-228600" defTabSz="511175" eaLnBrk="0" fontAlgn="base" hangingPunct="0">
                <a:spcBef>
                  <a:spcPct val="0"/>
                </a:spcBef>
                <a:spcAft>
                  <a:spcPct val="0"/>
                </a:spcAft>
                <a:defRPr sz="1300">
                  <a:solidFill>
                    <a:schemeClr val="tx1"/>
                  </a:solidFill>
                  <a:latin typeface="Nexa Light" panose="02000000000000000000" pitchFamily="2" charset="0"/>
                  <a:ea typeface="华康少女文字W5(P)" panose="040F0500000000000000" pitchFamily="82" charset="-122"/>
                </a:defRPr>
              </a:lvl9pPr>
            </a:lstStyle>
            <a:p>
              <a:pPr algn="ctr" eaLnBrk="1" hangingPunct="1"/>
              <a:r>
                <a:rPr lang="zh-CN" altLang="en-US" sz="1800" b="1" dirty="0">
                  <a:solidFill>
                    <a:schemeClr val="bg1"/>
                  </a:solidFill>
                  <a:latin typeface="思源黑体 CN Normal" panose="020B0400000000000000" pitchFamily="34" charset="-122"/>
                  <a:ea typeface="思源黑体 CN Normal" panose="020B0400000000000000" pitchFamily="34" charset="-122"/>
                </a:rPr>
                <a:t>满意</a:t>
              </a:r>
            </a:p>
          </p:txBody>
        </p:sp>
      </p:grpSp>
      <p:pic>
        <p:nvPicPr>
          <p:cNvPr id="31756" name="图片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77813"/>
            <a:ext cx="331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411163" y="384175"/>
            <a:ext cx="3536950" cy="369332"/>
          </a:xfrm>
          <a:prstGeom prst="rect">
            <a:avLst/>
          </a:prstGeom>
          <a:noFill/>
        </p:spPr>
        <p:txBody>
          <a:bodyPr>
            <a:spAutoFit/>
          </a:bodyPr>
          <a:lstStyle/>
          <a:p>
            <a:pPr eaLnBrk="1" hangingPunct="1"/>
            <a:r>
              <a:rPr lang="zh-CN" altLang="en-US" sz="1800" noProof="1">
                <a:solidFill>
                  <a:schemeClr val="bg1"/>
                </a:solidFill>
                <a:latin typeface="思源黑体 CN Normal" panose="020B0400000000000000" pitchFamily="34" charset="-122"/>
                <a:ea typeface="思源黑体 CN Normal" panose="020B0400000000000000" pitchFamily="34" charset="-122"/>
                <a:cs typeface="方正喵呜体" panose="02010600010101010101" pitchFamily="2" charset="-122"/>
              </a:rPr>
              <a:t>你认为以下的表述是否正确？</a:t>
            </a:r>
            <a:endParaRPr lang="zh-CN" altLang="en-US" sz="1800" dirty="0">
              <a:solidFill>
                <a:schemeClr val="bg1"/>
              </a:solidFill>
              <a:latin typeface="思源黑体 CN Normal" panose="020B0400000000000000" pitchFamily="34" charset="-122"/>
              <a:ea typeface="思源黑体 CN Normal" panose="020B0400000000000000" pitchFamily="34" charset="-122"/>
            </a:endParaRPr>
          </a:p>
        </p:txBody>
      </p:sp>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50" fill="hold"/>
                                        <p:tgtEl>
                                          <p:spTgt spid="8"/>
                                        </p:tgtEl>
                                        <p:attrNameLst>
                                          <p:attrName>ppt_x</p:attrName>
                                        </p:attrNameLst>
                                      </p:cBhvr>
                                      <p:tavLst>
                                        <p:tav tm="0">
                                          <p:val>
                                            <p:strVal val="0-#ppt_w/2"/>
                                          </p:val>
                                        </p:tav>
                                        <p:tav tm="100000">
                                          <p:val>
                                            <p:strVal val="#ppt_x"/>
                                          </p:val>
                                        </p:tav>
                                      </p:tavLst>
                                    </p:anim>
                                    <p:anim calcmode="lin" valueType="num">
                                      <p:cBhvr>
                                        <p:cTn id="8" dur="5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50" fill="hold"/>
                                        <p:tgtEl>
                                          <p:spTgt spid="9"/>
                                        </p:tgtEl>
                                        <p:attrNameLst>
                                          <p:attrName>ppt_x</p:attrName>
                                        </p:attrNameLst>
                                      </p:cBhvr>
                                      <p:tavLst>
                                        <p:tav tm="0">
                                          <p:val>
                                            <p:strVal val="0-#ppt_w/2"/>
                                          </p:val>
                                        </p:tav>
                                        <p:tav tm="100000">
                                          <p:val>
                                            <p:strVal val="#ppt_x"/>
                                          </p:val>
                                        </p:tav>
                                      </p:tavLst>
                                    </p:anim>
                                    <p:anim calcmode="lin" valueType="num">
                                      <p:cBhvr>
                                        <p:cTn id="12" dur="5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50" fill="hold"/>
                                        <p:tgtEl>
                                          <p:spTgt spid="10"/>
                                        </p:tgtEl>
                                        <p:attrNameLst>
                                          <p:attrName>ppt_x</p:attrName>
                                        </p:attrNameLst>
                                      </p:cBhvr>
                                      <p:tavLst>
                                        <p:tav tm="0">
                                          <p:val>
                                            <p:strVal val="0-#ppt_w/2"/>
                                          </p:val>
                                        </p:tav>
                                        <p:tav tm="100000">
                                          <p:val>
                                            <p:strVal val="#ppt_x"/>
                                          </p:val>
                                        </p:tav>
                                      </p:tavLst>
                                    </p:anim>
                                    <p:anim calcmode="lin" valueType="num">
                                      <p:cBhvr>
                                        <p:cTn id="16" dur="5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50" fill="hold"/>
                                        <p:tgtEl>
                                          <p:spTgt spid="12"/>
                                        </p:tgtEl>
                                        <p:attrNameLst>
                                          <p:attrName>ppt_x</p:attrName>
                                        </p:attrNameLst>
                                      </p:cBhvr>
                                      <p:tavLst>
                                        <p:tav tm="0">
                                          <p:val>
                                            <p:strVal val="0-#ppt_w/2"/>
                                          </p:val>
                                        </p:tav>
                                        <p:tav tm="100000">
                                          <p:val>
                                            <p:strVal val="#ppt_x"/>
                                          </p:val>
                                        </p:tav>
                                      </p:tavLst>
                                    </p:anim>
                                    <p:anim calcmode="lin" valueType="num">
                                      <p:cBhvr>
                                        <p:cTn id="20" dur="5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50" fill="hold"/>
                                        <p:tgtEl>
                                          <p:spTgt spid="16"/>
                                        </p:tgtEl>
                                        <p:attrNameLst>
                                          <p:attrName>ppt_x</p:attrName>
                                        </p:attrNameLst>
                                      </p:cBhvr>
                                      <p:tavLst>
                                        <p:tav tm="0">
                                          <p:val>
                                            <p:strVal val="0-#ppt_w/2"/>
                                          </p:val>
                                        </p:tav>
                                        <p:tav tm="100000">
                                          <p:val>
                                            <p:strVal val="#ppt_x"/>
                                          </p:val>
                                        </p:tav>
                                      </p:tavLst>
                                    </p:anim>
                                    <p:anim calcmode="lin" valueType="num">
                                      <p:cBhvr>
                                        <p:cTn id="24" dur="5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anim calcmode="lin" valueType="num">
                                      <p:cBhvr>
                                        <p:cTn id="30" dur="500" fill="hold"/>
                                        <p:tgtEl>
                                          <p:spTgt spid="41"/>
                                        </p:tgtEl>
                                        <p:attrNameLst>
                                          <p:attrName>ppt_x</p:attrName>
                                        </p:attrNameLst>
                                      </p:cBhvr>
                                      <p:tavLst>
                                        <p:tav tm="0">
                                          <p:val>
                                            <p:strVal val="#ppt_x"/>
                                          </p:val>
                                        </p:tav>
                                        <p:tav tm="100000">
                                          <p:val>
                                            <p:strVal val="#ppt_x"/>
                                          </p:val>
                                        </p:tav>
                                      </p:tavLst>
                                    </p:anim>
                                    <p:anim calcmode="lin" valueType="num">
                                      <p:cBhvr>
                                        <p:cTn id="31" dur="500" fill="hold"/>
                                        <p:tgtEl>
                                          <p:spTgt spid="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anim calcmode="lin" valueType="num">
                                      <p:cBhvr>
                                        <p:cTn id="35" dur="500" fill="hold"/>
                                        <p:tgtEl>
                                          <p:spTgt spid="44"/>
                                        </p:tgtEl>
                                        <p:attrNameLst>
                                          <p:attrName>ppt_x</p:attrName>
                                        </p:attrNameLst>
                                      </p:cBhvr>
                                      <p:tavLst>
                                        <p:tav tm="0">
                                          <p:val>
                                            <p:strVal val="#ppt_x"/>
                                          </p:val>
                                        </p:tav>
                                        <p:tav tm="100000">
                                          <p:val>
                                            <p:strVal val="#ppt_x"/>
                                          </p:val>
                                        </p:tav>
                                      </p:tavLst>
                                    </p:anim>
                                    <p:anim calcmode="lin" valueType="num">
                                      <p:cBhvr>
                                        <p:cTn id="36" dur="5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anim calcmode="lin" valueType="num">
                                      <p:cBhvr>
                                        <p:cTn id="40" dur="500" fill="hold"/>
                                        <p:tgtEl>
                                          <p:spTgt spid="47"/>
                                        </p:tgtEl>
                                        <p:attrNameLst>
                                          <p:attrName>ppt_x</p:attrName>
                                        </p:attrNameLst>
                                      </p:cBhvr>
                                      <p:tavLst>
                                        <p:tav tm="0">
                                          <p:val>
                                            <p:strVal val="#ppt_x"/>
                                          </p:val>
                                        </p:tav>
                                        <p:tav tm="100000">
                                          <p:val>
                                            <p:strVal val="#ppt_x"/>
                                          </p:val>
                                        </p:tav>
                                      </p:tavLst>
                                    </p:anim>
                                    <p:anim calcmode="lin" valueType="num">
                                      <p:cBhvr>
                                        <p:cTn id="41" dur="500" fill="hold"/>
                                        <p:tgtEl>
                                          <p:spTgt spid="4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anim calcmode="lin" valueType="num">
                                      <p:cBhvr>
                                        <p:cTn id="45" dur="500" fill="hold"/>
                                        <p:tgtEl>
                                          <p:spTgt spid="50"/>
                                        </p:tgtEl>
                                        <p:attrNameLst>
                                          <p:attrName>ppt_x</p:attrName>
                                        </p:attrNameLst>
                                      </p:cBhvr>
                                      <p:tavLst>
                                        <p:tav tm="0">
                                          <p:val>
                                            <p:strVal val="#ppt_x"/>
                                          </p:val>
                                        </p:tav>
                                        <p:tav tm="100000">
                                          <p:val>
                                            <p:strVal val="#ppt_x"/>
                                          </p:val>
                                        </p:tav>
                                      </p:tavLst>
                                    </p:anim>
                                    <p:anim calcmode="lin" valueType="num">
                                      <p:cBhvr>
                                        <p:cTn id="46" dur="500" fill="hold"/>
                                        <p:tgtEl>
                                          <p:spTgt spid="5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anim calcmode="lin" valueType="num">
                                      <p:cBhvr>
                                        <p:cTn id="50" dur="500" fill="hold"/>
                                        <p:tgtEl>
                                          <p:spTgt spid="53"/>
                                        </p:tgtEl>
                                        <p:attrNameLst>
                                          <p:attrName>ppt_x</p:attrName>
                                        </p:attrNameLst>
                                      </p:cBhvr>
                                      <p:tavLst>
                                        <p:tav tm="0">
                                          <p:val>
                                            <p:strVal val="#ppt_x"/>
                                          </p:val>
                                        </p:tav>
                                        <p:tav tm="100000">
                                          <p:val>
                                            <p:strVal val="#ppt_x"/>
                                          </p:val>
                                        </p:tav>
                                      </p:tavLst>
                                    </p:anim>
                                    <p:anim calcmode="lin" valueType="num">
                                      <p:cBhvr>
                                        <p:cTn id="51"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B2D093-43D2-4A4A-A0E5-D738B708948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BAgAAFAACAAgARJRXRyO0Tvv7AgAAsAgAABQAAAAAAAAAAQAAAAAAAAAAAHVuaXZlcnNhbC9wbGF5ZXIueG1sUEsFBgAAAAABAAEAQgAAAC0DAAAAAA=="/>
  <p:tag name="ISPRING_PRESENTATION_TITLE" val="332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Nexa Light"/>
        <a:ea typeface="华康少女文字W5(P)"/>
        <a:cs typeface=""/>
      </a:majorFont>
      <a:minorFont>
        <a:latin typeface="Nexa Light"/>
        <a:ea typeface="华康少女文字W5(P)"/>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Nexa Light"/>
        <a:ea typeface="华康少女文字W5(P)"/>
        <a:cs typeface=""/>
      </a:majorFont>
      <a:minorFont>
        <a:latin typeface="Nexa Light"/>
        <a:ea typeface="华康少女文字W5(P)"/>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2950</Words>
  <Application>Microsoft Office PowerPoint</Application>
  <PresentationFormat>全屏显示(16:9)</PresentationFormat>
  <Paragraphs>355</Paragraphs>
  <Slides>34</Slides>
  <Notes>34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34</vt:i4>
      </vt:variant>
    </vt:vector>
  </HeadingPairs>
  <TitlesOfParts>
    <vt:vector size="46" baseType="lpstr">
      <vt:lpstr>Nexa Light</vt:lpstr>
      <vt:lpstr>方正正黑简体</vt:lpstr>
      <vt:lpstr>华康少女文字W5(P)</vt:lpstr>
      <vt:lpstr>思源黑体 CN Normal</vt:lpstr>
      <vt:lpstr>微软雅黑</vt:lpstr>
      <vt:lpstr>叶根友神工体</vt:lpstr>
      <vt:lpstr>Arial</vt:lpstr>
      <vt:lpstr>Calibri</vt:lpstr>
      <vt:lpstr>Segoe UI Semilight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如果你每周在附近内超市购买100英镑物品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2017-02-23T14:11:00Z</dcterms:created>
  <dcterms:modified xsi:type="dcterms:W3CDTF">2021-01-05T13:47:11Z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