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84" r:id="rId2"/>
    <p:sldId id="285" r:id="rId3"/>
    <p:sldId id="286" r:id="rId4"/>
    <p:sldId id="323" r:id="rId5"/>
    <p:sldId id="324" r:id="rId6"/>
    <p:sldId id="325" r:id="rId7"/>
    <p:sldId id="326" r:id="rId8"/>
    <p:sldId id="327" r:id="rId9"/>
    <p:sldId id="294" r:id="rId10"/>
    <p:sldId id="296" r:id="rId11"/>
    <p:sldId id="328" r:id="rId12"/>
    <p:sldId id="330" r:id="rId13"/>
    <p:sldId id="329" r:id="rId14"/>
    <p:sldId id="331" r:id="rId15"/>
    <p:sldId id="297" r:id="rId16"/>
    <p:sldId id="333" r:id="rId17"/>
    <p:sldId id="334" r:id="rId18"/>
    <p:sldId id="335" r:id="rId19"/>
    <p:sldId id="336" r:id="rId20"/>
    <p:sldId id="337" r:id="rId21"/>
    <p:sldId id="338" r:id="rId22"/>
    <p:sldId id="339" r:id="rId23"/>
    <p:sldId id="340" r:id="rId24"/>
    <p:sldId id="341" r:id="rId25"/>
    <p:sldId id="342" r:id="rId26"/>
    <p:sldId id="298" r:id="rId27"/>
    <p:sldId id="343" r:id="rId28"/>
    <p:sldId id="344" r:id="rId29"/>
    <p:sldId id="346"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58" autoAdjust="0"/>
  </p:normalViewPr>
  <p:slideViewPr>
    <p:cSldViewPr>
      <p:cViewPr varScale="1">
        <p:scale>
          <a:sx n="93" d="100"/>
          <a:sy n="93" d="100"/>
        </p:scale>
        <p:origin x="912" y="7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23</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t>28</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8F6036-E835-44CB-A25A-34C755DFD5D4}"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10</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BDC11D-C56D-43F7-9324-A802D50A1050}"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7" name="组合 6"/>
          <p:cNvGrpSpPr/>
          <p:nvPr userDrawn="1"/>
        </p:nvGrpSpPr>
        <p:grpSpPr>
          <a:xfrm>
            <a:off x="398975" y="209550"/>
            <a:ext cx="720000" cy="720000"/>
            <a:chOff x="3028062" y="1547460"/>
            <a:chExt cx="1803167" cy="1803167"/>
          </a:xfrm>
        </p:grpSpPr>
        <p:grpSp>
          <p:nvGrpSpPr>
            <p:cNvPr id="8" name="组合 7"/>
            <p:cNvGrpSpPr/>
            <p:nvPr/>
          </p:nvGrpSpPr>
          <p:grpSpPr>
            <a:xfrm>
              <a:off x="3028062" y="1547460"/>
              <a:ext cx="1803167" cy="1803167"/>
              <a:chOff x="552261" y="1848682"/>
              <a:chExt cx="842337" cy="842337"/>
            </a:xfrm>
          </p:grpSpPr>
          <p:sp>
            <p:nvSpPr>
              <p:cNvPr id="10" name="椭圆 9"/>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文本框 8"/>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4</a:t>
              </a:r>
              <a:endParaRPr lang="zh-CN" altLang="en-US" sz="2800" b="1" dirty="0">
                <a:solidFill>
                  <a:prstClr val="white"/>
                </a:solidFill>
              </a:endParaRPr>
            </a:p>
          </p:txBody>
        </p:sp>
      </p:grpSp>
      <p:sp>
        <p:nvSpPr>
          <p:cNvPr id="13" name="矩形 12"/>
          <p:cNvSpPr/>
          <p:nvPr userDrawn="1"/>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 name="图片 13"/>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flipV="1">
            <a:off x="7721234" y="3754613"/>
            <a:ext cx="1940477" cy="17155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BDC11D-C56D-43F7-9324-A802D50A1050}"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内页-1">
    <p:spTree>
      <p:nvGrpSpPr>
        <p:cNvPr id="1" name=""/>
        <p:cNvGrpSpPr/>
        <p:nvPr/>
      </p:nvGrpSpPr>
      <p:grpSpPr>
        <a:xfrm>
          <a:off x="0" y="0"/>
          <a:ext cx="0" cy="0"/>
          <a:chOff x="0" y="0"/>
          <a:chExt cx="0" cy="0"/>
        </a:xfrm>
      </p:grpSpPr>
      <p:sp>
        <p:nvSpPr>
          <p:cNvPr id="5" name="Freeform 11"/>
          <p:cNvSpPr/>
          <p:nvPr userDrawn="1"/>
        </p:nvSpPr>
        <p:spPr bwMode="auto">
          <a:xfrm>
            <a:off x="0" y="4387469"/>
            <a:ext cx="9149981" cy="811509"/>
          </a:xfrm>
          <a:custGeom>
            <a:avLst/>
            <a:gdLst/>
            <a:ahLst/>
            <a:cxnLst>
              <a:cxn ang="0">
                <a:pos x="2932" y="144"/>
              </a:cxn>
              <a:cxn ang="0">
                <a:pos x="2932" y="0"/>
              </a:cxn>
              <a:cxn ang="0">
                <a:pos x="0" y="107"/>
              </a:cxn>
              <a:cxn ang="0">
                <a:pos x="0" y="144"/>
              </a:cxn>
              <a:cxn ang="0">
                <a:pos x="2932" y="144"/>
              </a:cxn>
            </a:cxnLst>
            <a:rect l="0" t="0" r="r" b="b"/>
            <a:pathLst>
              <a:path w="2932" h="151">
                <a:moveTo>
                  <a:pt x="2932" y="144"/>
                </a:moveTo>
                <a:cubicBezTo>
                  <a:pt x="2932" y="0"/>
                  <a:pt x="2932" y="0"/>
                  <a:pt x="2932" y="0"/>
                </a:cubicBezTo>
                <a:cubicBezTo>
                  <a:pt x="2207" y="115"/>
                  <a:pt x="1230" y="151"/>
                  <a:pt x="0" y="107"/>
                </a:cubicBezTo>
                <a:cubicBezTo>
                  <a:pt x="0" y="144"/>
                  <a:pt x="0" y="144"/>
                  <a:pt x="0" y="144"/>
                </a:cubicBezTo>
                <a:cubicBezTo>
                  <a:pt x="2932" y="144"/>
                  <a:pt x="2932" y="144"/>
                  <a:pt x="2932" y="144"/>
                </a:cubicBezTo>
                <a:close/>
              </a:path>
            </a:pathLst>
          </a:custGeom>
          <a:solidFill>
            <a:srgbClr val="B6831C"/>
          </a:solidFill>
          <a:ln w="9525">
            <a:noFill/>
            <a:round/>
          </a:ln>
        </p:spPr>
        <p:txBody>
          <a:bodyPr vert="horz" wrap="square" lIns="68580" tIns="34290" rIns="68580" bIns="34290" numCol="1" anchor="t" anchorCtr="0" compatLnSpc="1"/>
          <a:lstStyle/>
          <a:p>
            <a:endParaRPr lang="zh-CN" altLang="en-US" sz="1350"/>
          </a:p>
        </p:txBody>
      </p:sp>
      <p:sp>
        <p:nvSpPr>
          <p:cNvPr id="6" name="五边形 5"/>
          <p:cNvSpPr/>
          <p:nvPr userDrawn="1"/>
        </p:nvSpPr>
        <p:spPr>
          <a:xfrm>
            <a:off x="1" y="234176"/>
            <a:ext cx="140456" cy="357664"/>
          </a:xfrm>
          <a:prstGeom prst="homePlate">
            <a:avLst>
              <a:gd name="adj" fmla="val 26606"/>
            </a:avLst>
          </a:prstGeom>
          <a:solidFill>
            <a:srgbClr val="EBBD30"/>
          </a:solidFill>
          <a:ln w="9525">
            <a:noFill/>
            <a:round/>
          </a:ln>
        </p:spPr>
        <p:txBody>
          <a:bodyPr vert="horz" wrap="square" lIns="68580" tIns="34290" rIns="68580" bIns="34290" numCol="1" anchor="t" anchorCtr="0" compatLnSpc="1"/>
          <a:lstStyle/>
          <a:p>
            <a:pPr lvl="0" algn="ctr"/>
            <a:endParaRPr lang="zh-CN" altLang="en-US" sz="1350" b="1" spc="450" dirty="0">
              <a:solidFill>
                <a:schemeClr val="bg1"/>
              </a:solidFill>
            </a:endParaRPr>
          </a:p>
        </p:txBody>
      </p:sp>
      <p:sp>
        <p:nvSpPr>
          <p:cNvPr id="7" name="燕尾形 13"/>
          <p:cNvSpPr/>
          <p:nvPr userDrawn="1"/>
        </p:nvSpPr>
        <p:spPr>
          <a:xfrm>
            <a:off x="140474" y="234176"/>
            <a:ext cx="140456" cy="357664"/>
          </a:xfrm>
          <a:prstGeom prst="chevron">
            <a:avLst/>
          </a:prstGeom>
          <a:solidFill>
            <a:srgbClr val="B6831C"/>
          </a:solidFill>
          <a:ln w="9525">
            <a:noFill/>
            <a:round/>
          </a:ln>
        </p:spPr>
        <p:txBody>
          <a:bodyPr vert="horz" wrap="square" lIns="68580" tIns="34290" rIns="68580" bIns="34290" numCol="1" anchor="t" anchorCtr="0" compatLnSpc="1"/>
          <a:lstStyle/>
          <a:p>
            <a:pPr lvl="0"/>
            <a:endParaRPr lang="zh-CN" altLang="en-US" sz="1350">
              <a:solidFill>
                <a:schemeClr val="tx1"/>
              </a:solidFill>
            </a:endParaRPr>
          </a:p>
        </p:txBody>
      </p:sp>
      <p:sp>
        <p:nvSpPr>
          <p:cNvPr id="8" name="燕尾形 14"/>
          <p:cNvSpPr/>
          <p:nvPr userDrawn="1"/>
        </p:nvSpPr>
        <p:spPr>
          <a:xfrm>
            <a:off x="294149" y="234176"/>
            <a:ext cx="140456" cy="357664"/>
          </a:xfrm>
          <a:prstGeom prst="chevron">
            <a:avLst/>
          </a:prstGeom>
          <a:solidFill>
            <a:srgbClr val="B6831C"/>
          </a:solidFill>
          <a:ln w="9525">
            <a:noFill/>
            <a:round/>
          </a:ln>
        </p:spPr>
        <p:txBody>
          <a:bodyPr vert="horz" wrap="square" lIns="68580" tIns="34290" rIns="68580" bIns="34290" numCol="1" anchor="t" anchorCtr="0" compatLnSpc="1"/>
          <a:lstStyle/>
          <a:p>
            <a:pPr lvl="0"/>
            <a:endParaRPr lang="zh-CN" altLang="en-US" sz="1350">
              <a:solidFill>
                <a:schemeClr val="tx1"/>
              </a:solidFill>
            </a:endParaRPr>
          </a:p>
        </p:txBody>
      </p:sp>
      <p:sp>
        <p:nvSpPr>
          <p:cNvPr id="10" name="矩形 9"/>
          <p:cNvSpPr/>
          <p:nvPr userDrawn="1"/>
        </p:nvSpPr>
        <p:spPr>
          <a:xfrm>
            <a:off x="1494692" y="1450908"/>
            <a:ext cx="4572000" cy="715581"/>
          </a:xfrm>
          <a:prstGeom prst="rect">
            <a:avLst/>
          </a:prstGeom>
        </p:spPr>
        <p:txBody>
          <a:bodyPr>
            <a:spAutoFit/>
          </a:bodyPr>
          <a:lstStyle/>
          <a:p>
            <a:r>
              <a:rPr lang="zh-CN" altLang="en-US" sz="1350" dirty="0">
                <a:solidFill>
                  <a:schemeClr val="bg1"/>
                </a:solidFill>
                <a:latin typeface="+mn-ea"/>
              </a:rPr>
              <a:t>不得将觅知网的</a:t>
            </a:r>
            <a:r>
              <a:rPr lang="en-US" altLang="zh-CN" sz="1350" dirty="0">
                <a:solidFill>
                  <a:schemeClr val="bg1"/>
                </a:solidFill>
                <a:latin typeface="+mn-ea"/>
              </a:rPr>
              <a:t>PPT</a:t>
            </a:r>
            <a:r>
              <a:rPr lang="zh-CN" altLang="en-US" sz="1350" dirty="0">
                <a:solidFill>
                  <a:schemeClr val="bg1"/>
                </a:solidFill>
                <a:latin typeface="+mn-ea"/>
              </a:rPr>
              <a:t>模板、</a:t>
            </a:r>
            <a:r>
              <a:rPr lang="en-US" altLang="zh-CN" sz="1350" dirty="0">
                <a:solidFill>
                  <a:schemeClr val="bg1"/>
                </a:solidFill>
                <a:latin typeface="+mn-ea"/>
              </a:rPr>
              <a:t>PPT</a:t>
            </a:r>
            <a:r>
              <a:rPr lang="zh-CN" altLang="en-US" sz="1350" dirty="0">
                <a:solidFill>
                  <a:schemeClr val="bg1"/>
                </a:solidFill>
                <a:latin typeface="+mn-ea"/>
              </a:rPr>
              <a:t>素材，本身用于再出售，或者出租、出借、转让、分销、发布或者作为礼物供他人使用，不得转授权、出卖、转让本协议或者本协议中的权利。</a:t>
            </a:r>
            <a:endParaRPr lang="zh-CN" altLang="en-US" sz="1350" dirty="0">
              <a:solidFill>
                <a:schemeClr val="bg1"/>
              </a:solidFill>
            </a:endParaRPr>
          </a:p>
        </p:txBody>
      </p:sp>
      <p:sp>
        <p:nvSpPr>
          <p:cNvPr id="11" name="矩形 10"/>
          <p:cNvSpPr/>
          <p:nvPr userDrawn="1"/>
        </p:nvSpPr>
        <p:spPr>
          <a:xfrm>
            <a:off x="2582731" y="5198977"/>
            <a:ext cx="3820277" cy="300082"/>
          </a:xfrm>
          <a:prstGeom prst="rect">
            <a:avLst/>
          </a:prstGeom>
        </p:spPr>
        <p:txBody>
          <a:bodyPr wrap="none">
            <a:spAutoFit/>
          </a:bodyPr>
          <a:lstStyle/>
          <a:p>
            <a:pPr algn="just"/>
            <a:r>
              <a:rPr lang="zh-CN" altLang="en-US" sz="1350" b="1" dirty="0">
                <a:solidFill>
                  <a:srgbClr val="E6E6E6"/>
                </a:solidFill>
                <a:latin typeface="+mn-ea"/>
              </a:rPr>
              <a:t>更多精品</a:t>
            </a:r>
            <a:r>
              <a:rPr lang="en-US" altLang="zh-CN" sz="1350" b="1" dirty="0">
                <a:solidFill>
                  <a:srgbClr val="E6E6E6"/>
                </a:solidFill>
                <a:latin typeface="+mn-ea"/>
              </a:rPr>
              <a:t>PPT</a:t>
            </a:r>
            <a:r>
              <a:rPr lang="zh-CN" altLang="en-US" sz="1350" b="1" dirty="0">
                <a:solidFill>
                  <a:srgbClr val="E6E6E6"/>
                </a:solidFill>
                <a:latin typeface="+mn-ea"/>
              </a:rPr>
              <a:t>模板：</a:t>
            </a:r>
            <a:r>
              <a:rPr lang="en-US" altLang="zh-CN" sz="1350" b="1" dirty="0">
                <a:solidFill>
                  <a:srgbClr val="E6E6E6"/>
                </a:solidFill>
                <a:latin typeface="+mn-ea"/>
              </a:rPr>
              <a:t>http://www.51miz.com/ppt/</a:t>
            </a:r>
          </a:p>
        </p:txBody>
      </p:sp>
    </p:spTree>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BDC11D-C56D-43F7-9324-A802D50A1050}"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DC11D-C56D-43F7-9324-A802D50A1050}"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BDC11D-C56D-43F7-9324-A802D50A1050}"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BDC11D-C56D-43F7-9324-A802D50A1050}"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EE1C3-4C97-4D89-86D4-AB0FC9C35D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BDC11D-C56D-43F7-9324-A802D50A1050}"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EE1C3-4C97-4D89-86D4-AB0FC9C35D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DC11D-C56D-43F7-9324-A802D50A1050}"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EE1C3-4C97-4D89-86D4-AB0FC9C35DCF}" type="slidenum">
              <a:rPr lang="en-US" smtClean="0"/>
              <a:t>‹#›</a:t>
            </a:fld>
            <a:endParaRPr lang="en-US"/>
          </a:p>
        </p:txBody>
      </p:sp>
      <p:grpSp>
        <p:nvGrpSpPr>
          <p:cNvPr id="5" name="组合 4"/>
          <p:cNvGrpSpPr/>
          <p:nvPr userDrawn="1"/>
        </p:nvGrpSpPr>
        <p:grpSpPr>
          <a:xfrm>
            <a:off x="398975" y="209550"/>
            <a:ext cx="720000" cy="720000"/>
            <a:chOff x="3028062" y="1547460"/>
            <a:chExt cx="1803167" cy="1803167"/>
          </a:xfrm>
        </p:grpSpPr>
        <p:grpSp>
          <p:nvGrpSpPr>
            <p:cNvPr id="6" name="组合 5"/>
            <p:cNvGrpSpPr/>
            <p:nvPr/>
          </p:nvGrpSpPr>
          <p:grpSpPr>
            <a:xfrm>
              <a:off x="3028062" y="1547460"/>
              <a:ext cx="1803167" cy="1803167"/>
              <a:chOff x="552261" y="1848682"/>
              <a:chExt cx="842337" cy="842337"/>
            </a:xfrm>
          </p:grpSpPr>
          <p:sp>
            <p:nvSpPr>
              <p:cNvPr id="8" name="椭圆 7"/>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 name="文本框 6"/>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1</a:t>
              </a:r>
              <a:endParaRPr lang="zh-CN" altLang="en-US" sz="2800" b="1" dirty="0">
                <a:solidFill>
                  <a:prstClr val="white"/>
                </a:solidFill>
              </a:endParaRPr>
            </a:p>
          </p:txBody>
        </p:sp>
      </p:grpSp>
      <p:sp>
        <p:nvSpPr>
          <p:cNvPr id="11" name="矩形 10"/>
          <p:cNvSpPr/>
          <p:nvPr userDrawn="1"/>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图片 11"/>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flipV="1">
            <a:off x="7721234" y="3754613"/>
            <a:ext cx="1940477" cy="17155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组合 7"/>
          <p:cNvGrpSpPr/>
          <p:nvPr userDrawn="1"/>
        </p:nvGrpSpPr>
        <p:grpSpPr>
          <a:xfrm>
            <a:off x="398975" y="209550"/>
            <a:ext cx="720000" cy="720000"/>
            <a:chOff x="3028062" y="1547460"/>
            <a:chExt cx="1803167" cy="1803167"/>
          </a:xfrm>
        </p:grpSpPr>
        <p:grpSp>
          <p:nvGrpSpPr>
            <p:cNvPr id="9" name="组合 8"/>
            <p:cNvGrpSpPr/>
            <p:nvPr/>
          </p:nvGrpSpPr>
          <p:grpSpPr>
            <a:xfrm>
              <a:off x="3028062" y="1547460"/>
              <a:ext cx="1803167" cy="1803167"/>
              <a:chOff x="552261" y="1848682"/>
              <a:chExt cx="842337" cy="842337"/>
            </a:xfrm>
          </p:grpSpPr>
          <p:sp>
            <p:nvSpPr>
              <p:cNvPr id="11" name="椭圆 10"/>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2</a:t>
              </a:r>
              <a:endParaRPr lang="zh-CN" altLang="en-US" sz="2800" b="1" dirty="0">
                <a:solidFill>
                  <a:prstClr val="white"/>
                </a:solidFill>
              </a:endParaRPr>
            </a:p>
          </p:txBody>
        </p:sp>
      </p:grpSp>
      <p:sp>
        <p:nvSpPr>
          <p:cNvPr id="14" name="矩形 13"/>
          <p:cNvSpPr/>
          <p:nvPr userDrawn="1"/>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5" name="图片 1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flipV="1">
            <a:off x="7721234" y="3754613"/>
            <a:ext cx="1940477" cy="171555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8" name="组合 7"/>
          <p:cNvGrpSpPr/>
          <p:nvPr userDrawn="1"/>
        </p:nvGrpSpPr>
        <p:grpSpPr>
          <a:xfrm>
            <a:off x="398975" y="209550"/>
            <a:ext cx="720000" cy="720000"/>
            <a:chOff x="3028062" y="1547460"/>
            <a:chExt cx="1803167" cy="1803167"/>
          </a:xfrm>
        </p:grpSpPr>
        <p:grpSp>
          <p:nvGrpSpPr>
            <p:cNvPr id="9" name="组合 8"/>
            <p:cNvGrpSpPr/>
            <p:nvPr/>
          </p:nvGrpSpPr>
          <p:grpSpPr>
            <a:xfrm>
              <a:off x="3028062" y="1547460"/>
              <a:ext cx="1803167" cy="1803167"/>
              <a:chOff x="552261" y="1848682"/>
              <a:chExt cx="842337" cy="842337"/>
            </a:xfrm>
          </p:grpSpPr>
          <p:sp>
            <p:nvSpPr>
              <p:cNvPr id="11" name="椭圆 10"/>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3458826" y="1799525"/>
              <a:ext cx="920136" cy="1310351"/>
            </a:xfrm>
            <a:prstGeom prst="rect">
              <a:avLst/>
            </a:prstGeom>
            <a:noFill/>
          </p:spPr>
          <p:txBody>
            <a:bodyPr wrap="none" rtlCol="0">
              <a:spAutoFit/>
            </a:bodyPr>
            <a:lstStyle/>
            <a:p>
              <a:r>
                <a:rPr lang="en-US" altLang="zh-CN" sz="2800" b="1" dirty="0">
                  <a:solidFill>
                    <a:prstClr val="white"/>
                  </a:solidFill>
                </a:rPr>
                <a:t>3</a:t>
              </a:r>
              <a:endParaRPr lang="zh-CN" altLang="en-US" sz="2800" b="1" dirty="0">
                <a:solidFill>
                  <a:prstClr val="white"/>
                </a:solidFill>
              </a:endParaRPr>
            </a:p>
          </p:txBody>
        </p:sp>
      </p:grpSp>
      <p:sp>
        <p:nvSpPr>
          <p:cNvPr id="14" name="矩形 13"/>
          <p:cNvSpPr/>
          <p:nvPr userDrawn="1"/>
        </p:nvSpPr>
        <p:spPr>
          <a:xfrm>
            <a:off x="1182146" y="310896"/>
            <a:ext cx="25268" cy="517308"/>
          </a:xfrm>
          <a:prstGeom prst="rect">
            <a:avLst/>
          </a:prstGeom>
          <a:solidFill>
            <a:srgbClr val="609ED6"/>
          </a:solidFill>
          <a:ln>
            <a:solidFill>
              <a:srgbClr val="609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5" name="图片 1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flipV="1">
            <a:off x="7721234" y="3754613"/>
            <a:ext cx="1940477" cy="17155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BDC11D-C56D-43F7-9324-A802D50A1050}" type="datetimeFigureOut">
              <a:rPr lang="en-US" smtClean="0"/>
              <a:t>1/5/2021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6EE1C3-4C97-4D89-86D4-AB0FC9C35D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1939" r="16923" b="15318"/>
          <a:stretch>
            <a:fillRect/>
          </a:stretch>
        </p:blipFill>
        <p:spPr>
          <a:xfrm>
            <a:off x="-10046" y="3409949"/>
            <a:ext cx="9154046" cy="178356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25" y="-171450"/>
            <a:ext cx="4412218" cy="4838684"/>
          </a:xfrm>
          <a:prstGeom prst="rect">
            <a:avLst/>
          </a:prstGeom>
        </p:spPr>
      </p:pic>
      <p:sp>
        <p:nvSpPr>
          <p:cNvPr id="16" name="TextBox 16"/>
          <p:cNvSpPr txBox="1"/>
          <p:nvPr/>
        </p:nvSpPr>
        <p:spPr>
          <a:xfrm>
            <a:off x="7010400" y="426100"/>
            <a:ext cx="1458542" cy="492443"/>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600" b="1" dirty="0">
                <a:solidFill>
                  <a:schemeClr val="accent1">
                    <a:lumMod val="75000"/>
                  </a:schemeClr>
                </a:solidFill>
                <a:effectLst>
                  <a:reflection blurRad="6350" stA="55000" endA="300" endPos="45500" dir="5400000" sy="-100000" algn="bl" rotWithShape="0"/>
                </a:effectLst>
                <a:cs typeface="+mn-ea"/>
                <a:sym typeface="+mn-lt"/>
              </a:rPr>
              <a:t>LOGO</a:t>
            </a:r>
            <a:endParaRPr lang="zh-CN" altLang="en-US" sz="2600" b="1" dirty="0">
              <a:solidFill>
                <a:schemeClr val="accent1">
                  <a:lumMod val="75000"/>
                </a:schemeClr>
              </a:solidFill>
              <a:effectLst>
                <a:reflection blurRad="6350" stA="55000" endA="300" endPos="45500" dir="5400000" sy="-100000" algn="bl" rotWithShape="0"/>
              </a:effectLst>
              <a:cs typeface="+mn-ea"/>
              <a:sym typeface="+mn-lt"/>
            </a:endParaRPr>
          </a:p>
        </p:txBody>
      </p:sp>
      <p:sp>
        <p:nvSpPr>
          <p:cNvPr id="17" name="TextBox 42"/>
          <p:cNvSpPr txBox="1"/>
          <p:nvPr/>
        </p:nvSpPr>
        <p:spPr>
          <a:xfrm>
            <a:off x="3962400" y="1640168"/>
            <a:ext cx="5019485" cy="769441"/>
          </a:xfrm>
          <a:prstGeom prst="rect">
            <a:avLst/>
          </a:prstGeom>
          <a:noFill/>
        </p:spPr>
        <p:txBody>
          <a:bodyPr wrap="square" rtlCol="0">
            <a:spAutoFit/>
          </a:bodyPr>
          <a:lstStyle/>
          <a:p>
            <a:r>
              <a:rPr lang="zh-CN" altLang="en-US" sz="4400" b="1" spc="225" dirty="0">
                <a:solidFill>
                  <a:schemeClr val="accent1">
                    <a:lumMod val="75000"/>
                  </a:schemeClr>
                </a:solidFill>
                <a:cs typeface="+mn-ea"/>
                <a:sym typeface="+mn-lt"/>
              </a:rPr>
              <a:t>销售人员心态培训</a:t>
            </a:r>
            <a:endParaRPr lang="zh-CN" altLang="zh-CN" sz="4400" b="1" spc="225" dirty="0">
              <a:solidFill>
                <a:schemeClr val="accent1">
                  <a:lumMod val="75000"/>
                </a:schemeClr>
              </a:solidFill>
              <a:cs typeface="+mn-ea"/>
              <a:sym typeface="+mn-lt"/>
            </a:endParaRPr>
          </a:p>
        </p:txBody>
      </p:sp>
      <p:sp>
        <p:nvSpPr>
          <p:cNvPr id="20" name="TextBox 274"/>
          <p:cNvSpPr txBox="1"/>
          <p:nvPr/>
        </p:nvSpPr>
        <p:spPr>
          <a:xfrm>
            <a:off x="4114943" y="2733293"/>
            <a:ext cx="4634484" cy="276999"/>
          </a:xfrm>
          <a:prstGeom prst="rect">
            <a:avLst/>
          </a:prstGeom>
          <a:noFill/>
        </p:spPr>
        <p:txBody>
          <a:bodyPr wrap="square" rtlCol="0">
            <a:spAutoFit/>
          </a:bodyPr>
          <a:lstStyle/>
          <a:p>
            <a:pPr algn="ctr"/>
            <a:r>
              <a:rPr lang="zh-CN" altLang="en-US" sz="1200" b="1" dirty="0">
                <a:solidFill>
                  <a:schemeClr val="bg1">
                    <a:lumMod val="50000"/>
                  </a:schemeClr>
                </a:solidFill>
                <a:cs typeface="+mn-ea"/>
                <a:sym typeface="+mn-lt"/>
              </a:rPr>
              <a:t>企业管理培训</a:t>
            </a:r>
            <a:r>
              <a:rPr lang="en-US" altLang="zh-CN" sz="1200" b="1" dirty="0">
                <a:solidFill>
                  <a:schemeClr val="bg1">
                    <a:lumMod val="50000"/>
                  </a:schemeClr>
                </a:solidFill>
                <a:cs typeface="+mn-ea"/>
                <a:sym typeface="+mn-lt"/>
              </a:rPr>
              <a:t>/</a:t>
            </a:r>
            <a:r>
              <a:rPr lang="zh-CN" altLang="en-US" sz="1200" b="1" dirty="0">
                <a:solidFill>
                  <a:schemeClr val="bg1">
                    <a:lumMod val="50000"/>
                  </a:schemeClr>
                </a:solidFill>
                <a:cs typeface="+mn-ea"/>
                <a:sym typeface="+mn-lt"/>
              </a:rPr>
              <a:t>培训机构</a:t>
            </a:r>
            <a:r>
              <a:rPr lang="en-US" altLang="zh-CN" sz="1200" b="1" dirty="0">
                <a:solidFill>
                  <a:schemeClr val="bg1">
                    <a:lumMod val="50000"/>
                  </a:schemeClr>
                </a:solidFill>
                <a:cs typeface="+mn-ea"/>
                <a:sym typeface="+mn-lt"/>
              </a:rPr>
              <a:t>/</a:t>
            </a:r>
            <a:r>
              <a:rPr lang="zh-CN" altLang="en-US" sz="1200" b="1" dirty="0">
                <a:solidFill>
                  <a:schemeClr val="bg1">
                    <a:lumMod val="50000"/>
                  </a:schemeClr>
                </a:solidFill>
                <a:cs typeface="+mn-ea"/>
                <a:sym typeface="+mn-lt"/>
              </a:rPr>
              <a:t>销售人员</a:t>
            </a:r>
            <a:r>
              <a:rPr lang="en-US" altLang="zh-CN" sz="1200" b="1" dirty="0">
                <a:solidFill>
                  <a:schemeClr val="bg1">
                    <a:lumMod val="50000"/>
                  </a:schemeClr>
                </a:solidFill>
                <a:cs typeface="+mn-ea"/>
                <a:sym typeface="+mn-lt"/>
              </a:rPr>
              <a:t>/</a:t>
            </a:r>
            <a:r>
              <a:rPr lang="zh-CN" altLang="en-US" sz="1200" b="1" dirty="0">
                <a:solidFill>
                  <a:schemeClr val="bg1">
                    <a:lumMod val="50000"/>
                  </a:schemeClr>
                </a:solidFill>
                <a:cs typeface="+mn-ea"/>
                <a:sym typeface="+mn-lt"/>
              </a:rPr>
              <a:t>员工入职培训</a:t>
            </a:r>
            <a:r>
              <a:rPr lang="en-US" altLang="zh-CN" sz="1200" b="1" dirty="0">
                <a:solidFill>
                  <a:schemeClr val="bg1">
                    <a:lumMod val="50000"/>
                  </a:schemeClr>
                </a:solidFill>
                <a:cs typeface="+mn-ea"/>
                <a:sym typeface="+mn-lt"/>
              </a:rPr>
              <a:t>/</a:t>
            </a:r>
            <a:r>
              <a:rPr lang="zh-CN" altLang="en-US" sz="1200" b="1" dirty="0">
                <a:solidFill>
                  <a:schemeClr val="bg1">
                    <a:lumMod val="50000"/>
                  </a:schemeClr>
                </a:solidFill>
                <a:cs typeface="+mn-ea"/>
                <a:sym typeface="+mn-lt"/>
              </a:rPr>
              <a:t>如何做好销售</a:t>
            </a:r>
            <a:endParaRPr lang="zh-CN" altLang="zh-CN" sz="1200" dirty="0">
              <a:solidFill>
                <a:schemeClr val="bg1">
                  <a:lumMod val="50000"/>
                </a:schemeClr>
              </a:solidFill>
              <a:cs typeface="+mn-ea"/>
              <a:sym typeface="+mn-lt"/>
            </a:endParaRPr>
          </a:p>
        </p:txBody>
      </p:sp>
      <p:grpSp>
        <p:nvGrpSpPr>
          <p:cNvPr id="21" name="组合 20"/>
          <p:cNvGrpSpPr/>
          <p:nvPr/>
        </p:nvGrpSpPr>
        <p:grpSpPr>
          <a:xfrm flipH="1" flipV="1">
            <a:off x="4117120" y="2376467"/>
            <a:ext cx="4562173" cy="151736"/>
            <a:chOff x="3929063" y="2641879"/>
            <a:chExt cx="5214937" cy="0"/>
          </a:xfrm>
        </p:grpSpPr>
        <p:cxnSp>
          <p:nvCxnSpPr>
            <p:cNvPr id="22" name="直接连接符 21"/>
            <p:cNvCxnSpPr/>
            <p:nvPr/>
          </p:nvCxnSpPr>
          <p:spPr>
            <a:xfrm>
              <a:off x="3929063" y="2641879"/>
              <a:ext cx="4105804"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103924" y="2641879"/>
              <a:ext cx="754055"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948986" y="2641879"/>
              <a:ext cx="195014"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7491161" y="4390235"/>
            <a:ext cx="2376264" cy="526554"/>
          </a:xfrm>
          <a:prstGeom prst="rect">
            <a:avLst/>
          </a:prstGeom>
        </p:spPr>
        <p:txBody>
          <a:bodyPr wrap="square">
            <a:spAutoFit/>
          </a:bodyPr>
          <a:lstStyle/>
          <a:p>
            <a:pPr>
              <a:lnSpc>
                <a:spcPct val="150000"/>
              </a:lnSpc>
            </a:pPr>
            <a:r>
              <a:rPr lang="zh-CN" altLang="en-US" sz="1000">
                <a:solidFill>
                  <a:schemeClr val="tx1">
                    <a:lumMod val="75000"/>
                    <a:lumOff val="25000"/>
                  </a:schemeClr>
                </a:solidFill>
                <a:cs typeface="+mn-ea"/>
                <a:sym typeface="+mn-lt"/>
              </a:rPr>
              <a:t>汇  报  人：</a:t>
            </a:r>
            <a:r>
              <a:rPr lang="en-US" altLang="zh-CN" sz="1000">
                <a:solidFill>
                  <a:schemeClr val="tx1">
                    <a:lumMod val="75000"/>
                    <a:lumOff val="25000"/>
                  </a:schemeClr>
                </a:solidFill>
                <a:cs typeface="+mn-ea"/>
                <a:sym typeface="+mn-lt"/>
              </a:rPr>
              <a:t>xiazaii</a:t>
            </a:r>
          </a:p>
          <a:p>
            <a:pPr>
              <a:lnSpc>
                <a:spcPct val="150000"/>
              </a:lnSpc>
            </a:pPr>
            <a:r>
              <a:rPr lang="zh-CN" altLang="en-US" sz="1000">
                <a:solidFill>
                  <a:schemeClr val="tx1">
                    <a:lumMod val="75000"/>
                    <a:lumOff val="25000"/>
                  </a:schemeClr>
                </a:solidFill>
                <a:cs typeface="+mn-ea"/>
                <a:sym typeface="+mn-lt"/>
              </a:rPr>
              <a:t>汇报时间：</a:t>
            </a:r>
            <a:r>
              <a:rPr lang="en-US" altLang="zh-CN" sz="1000">
                <a:solidFill>
                  <a:schemeClr val="tx1">
                    <a:lumMod val="75000"/>
                    <a:lumOff val="25000"/>
                  </a:schemeClr>
                </a:solidFill>
                <a:cs typeface="+mn-ea"/>
                <a:sym typeface="+mn-lt"/>
              </a:rPr>
              <a:t>XX</a:t>
            </a:r>
            <a:r>
              <a:rPr lang="zh-CN" altLang="en-US" sz="1000">
                <a:solidFill>
                  <a:schemeClr val="tx1">
                    <a:lumMod val="75000"/>
                    <a:lumOff val="25000"/>
                  </a:schemeClr>
                </a:solidFill>
                <a:cs typeface="+mn-ea"/>
                <a:sym typeface="+mn-lt"/>
              </a:rPr>
              <a:t>年 </a:t>
            </a:r>
            <a:r>
              <a:rPr lang="en-US" altLang="zh-CN" sz="1000">
                <a:solidFill>
                  <a:schemeClr val="tx1">
                    <a:lumMod val="75000"/>
                    <a:lumOff val="25000"/>
                  </a:schemeClr>
                </a:solidFill>
                <a:cs typeface="+mn-ea"/>
                <a:sym typeface="+mn-lt"/>
              </a:rPr>
              <a:t>XX</a:t>
            </a:r>
            <a:r>
              <a:rPr lang="zh-CN" altLang="en-US" sz="1000">
                <a:solidFill>
                  <a:schemeClr val="tx1">
                    <a:lumMod val="75000"/>
                    <a:lumOff val="25000"/>
                  </a:schemeClr>
                </a:solidFill>
                <a:cs typeface="+mn-ea"/>
                <a:sym typeface="+mn-lt"/>
              </a:rPr>
              <a:t>月</a:t>
            </a:r>
            <a:endParaRPr lang="zh-CN" altLang="en-US" sz="1000" dirty="0">
              <a:solidFill>
                <a:schemeClr val="tx1">
                  <a:lumMod val="75000"/>
                  <a:lumOff val="25000"/>
                </a:schemeClr>
              </a:solidFill>
              <a:cs typeface="+mn-ea"/>
              <a:sym typeface="+mn-lt"/>
            </a:endParaRPr>
          </a:p>
        </p:txBody>
      </p:sp>
      <p:pic>
        <p:nvPicPr>
          <p:cNvPr id="13" name="图片 12"/>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a:off x="-575676" y="-176730"/>
            <a:ext cx="1940477" cy="1265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250" autoRev="1" fill="hold">
                                          <p:stCondLst>
                                            <p:cond delay="0"/>
                                          </p:stCondLst>
                                        </p:cTn>
                                        <p:tgtEl>
                                          <p:spTgt spid="17"/>
                                        </p:tgtEl>
                                        <p:attrNameLst>
                                          <p:attrName>ppt_w</p:attrName>
                                        </p:attrNameLst>
                                      </p:cBhvr>
                                    </p:anim>
                                    <p:anim by="(#ppt_w*0.50)" calcmode="lin" valueType="num">
                                      <p:cBhvr>
                                        <p:cTn id="25" dur="250" decel="50000" autoRev="1" fill="hold">
                                          <p:stCondLst>
                                            <p:cond delay="0"/>
                                          </p:stCondLst>
                                        </p:cTn>
                                        <p:tgtEl>
                                          <p:spTgt spid="17"/>
                                        </p:tgtEl>
                                        <p:attrNameLst>
                                          <p:attrName>ppt_x</p:attrName>
                                        </p:attrNameLst>
                                      </p:cBhvr>
                                    </p:anim>
                                    <p:anim from="(-#ppt_h/2)" to="(#ppt_y)" calcmode="lin" valueType="num">
                                      <p:cBhvr>
                                        <p:cTn id="26" dur="500" fill="hold">
                                          <p:stCondLst>
                                            <p:cond delay="0"/>
                                          </p:stCondLst>
                                        </p:cTn>
                                        <p:tgtEl>
                                          <p:spTgt spid="17"/>
                                        </p:tgtEl>
                                        <p:attrNameLst>
                                          <p:attrName>ppt_y</p:attrName>
                                        </p:attrNameLst>
                                      </p:cBhvr>
                                    </p:anim>
                                    <p:animRot by="21600000">
                                      <p:cBhvr>
                                        <p:cTn id="27" dur="500" fill="hold">
                                          <p:stCondLst>
                                            <p:cond delay="0"/>
                                          </p:stCondLst>
                                        </p:cTn>
                                        <p:tgtEl>
                                          <p:spTgt spid="17"/>
                                        </p:tgtEl>
                                        <p:attrNameLst>
                                          <p:attrName>r</p:attrName>
                                        </p:attrNameLst>
                                      </p:cBhvr>
                                    </p:animRot>
                                  </p:childTnLst>
                                </p:cTn>
                              </p:par>
                              <p:par>
                                <p:cTn id="28" presetID="42" presetClass="entr" presetSubtype="0" fill="hold" grpId="0" nodeType="withEffect">
                                  <p:stCondLst>
                                    <p:cond delay="13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3276600" y="2451585"/>
            <a:ext cx="1958931" cy="1871909"/>
            <a:chOff x="3065829" y="2668267"/>
            <a:chExt cx="1872107" cy="1761728"/>
          </a:xfrm>
        </p:grpSpPr>
        <p:sp>
          <p:nvSpPr>
            <p:cNvPr id="80" name="椭圆 79"/>
            <p:cNvSpPr/>
            <p:nvPr/>
          </p:nvSpPr>
          <p:spPr>
            <a:xfrm>
              <a:off x="3115072" y="2668267"/>
              <a:ext cx="1761728" cy="17617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p:cNvSpPr/>
            <p:nvPr/>
          </p:nvSpPr>
          <p:spPr>
            <a:xfrm>
              <a:off x="4442509" y="276113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82" name="椭圆 81"/>
            <p:cNvSpPr/>
            <p:nvPr/>
          </p:nvSpPr>
          <p:spPr>
            <a:xfrm>
              <a:off x="3439209" y="276113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83" name="椭圆 82"/>
            <p:cNvSpPr/>
            <p:nvPr/>
          </p:nvSpPr>
          <p:spPr>
            <a:xfrm>
              <a:off x="3065829" y="349265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84" name="椭圆 83"/>
            <p:cNvSpPr/>
            <p:nvPr/>
          </p:nvSpPr>
          <p:spPr>
            <a:xfrm>
              <a:off x="4818429" y="349265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85" name="椭圆 84"/>
            <p:cNvSpPr/>
            <p:nvPr/>
          </p:nvSpPr>
          <p:spPr>
            <a:xfrm>
              <a:off x="4442509" y="422417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86" name="椭圆 85"/>
            <p:cNvSpPr/>
            <p:nvPr/>
          </p:nvSpPr>
          <p:spPr>
            <a:xfrm>
              <a:off x="3439209" y="4201315"/>
              <a:ext cx="119507" cy="119507"/>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87" name="组合 86"/>
            <p:cNvGrpSpPr/>
            <p:nvPr/>
          </p:nvGrpSpPr>
          <p:grpSpPr>
            <a:xfrm>
              <a:off x="3269293" y="2943616"/>
              <a:ext cx="1465545" cy="1202499"/>
              <a:chOff x="3269293" y="2943616"/>
              <a:chExt cx="1465545" cy="1202499"/>
            </a:xfrm>
          </p:grpSpPr>
          <p:sp>
            <p:nvSpPr>
              <p:cNvPr id="88" name="任意多边形 87"/>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任意多边形 89"/>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90"/>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任意多边形 91"/>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任意多边形 92"/>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5" name="矩形 94"/>
          <p:cNvSpPr>
            <a:spLocks noChangeArrowheads="1"/>
          </p:cNvSpPr>
          <p:nvPr/>
        </p:nvSpPr>
        <p:spPr bwMode="auto">
          <a:xfrm>
            <a:off x="832838" y="1249035"/>
            <a:ext cx="747832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150000"/>
              </a:lnSpc>
              <a:buFont typeface="Wingdings" panose="05000000000000000000" pitchFamily="2" charset="2"/>
              <a:buChar char="u"/>
            </a:pPr>
            <a:r>
              <a:rPr lang="zh-CN" altLang="zh-CN" sz="1400" b="1" dirty="0">
                <a:solidFill>
                  <a:schemeClr val="accent1">
                    <a:lumMod val="50000"/>
                  </a:schemeClr>
                </a:solidFill>
                <a:cs typeface="+mn-ea"/>
                <a:sym typeface="+mn-lt"/>
              </a:rPr>
              <a:t>主动是什么？主动就是“没有人告诉你而你正做着恰当的事情”。在竞争异常激烈的时代，被动就会挨打，主动就可以占据优势地位。我们的事业、我们的人生不是上天安排的，是我们主动的去争取的。</a:t>
            </a:r>
            <a:endParaRPr lang="en-US" altLang="zh-CN" sz="1400" b="1" dirty="0">
              <a:solidFill>
                <a:schemeClr val="accent1">
                  <a:lumMod val="50000"/>
                </a:schemeClr>
              </a:solidFill>
              <a:cs typeface="+mn-ea"/>
              <a:sym typeface="+mn-lt"/>
            </a:endParaRPr>
          </a:p>
        </p:txBody>
      </p:sp>
      <p:grpSp>
        <p:nvGrpSpPr>
          <p:cNvPr id="97" name="组合 96"/>
          <p:cNvGrpSpPr/>
          <p:nvPr/>
        </p:nvGrpSpPr>
        <p:grpSpPr>
          <a:xfrm>
            <a:off x="3760081" y="2890213"/>
            <a:ext cx="979519" cy="994650"/>
            <a:chOff x="3254772" y="2872916"/>
            <a:chExt cx="936104" cy="936104"/>
          </a:xfrm>
          <a:solidFill>
            <a:srgbClr val="444455"/>
          </a:solidFill>
        </p:grpSpPr>
        <p:sp>
          <p:nvSpPr>
            <p:cNvPr id="98" name="椭圆 97"/>
            <p:cNvSpPr/>
            <p:nvPr/>
          </p:nvSpPr>
          <p:spPr>
            <a:xfrm>
              <a:off x="3254772" y="2872916"/>
              <a:ext cx="936104" cy="93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矩形 98"/>
            <p:cNvSpPr/>
            <p:nvPr/>
          </p:nvSpPr>
          <p:spPr>
            <a:xfrm>
              <a:off x="3469764" y="3187079"/>
              <a:ext cx="599300" cy="304143"/>
            </a:xfrm>
            <a:prstGeom prst="rect">
              <a:avLst/>
            </a:prstGeom>
            <a:noFill/>
          </p:spPr>
          <p:txBody>
            <a:bodyPr wrap="none">
              <a:spAutoFit/>
            </a:bodyPr>
            <a:lstStyle/>
            <a:p>
              <a:r>
                <a:rPr lang="zh-CN" altLang="en-US" sz="1500" dirty="0">
                  <a:solidFill>
                    <a:schemeClr val="bg1"/>
                  </a:solidFill>
                  <a:cs typeface="+mn-ea"/>
                  <a:sym typeface="+mn-lt"/>
                </a:rPr>
                <a:t>标题</a:t>
              </a:r>
              <a:r>
                <a:rPr lang="en-US" altLang="zh-CN" sz="1500" dirty="0">
                  <a:solidFill>
                    <a:schemeClr val="bg1"/>
                  </a:solidFill>
                  <a:cs typeface="+mn-ea"/>
                  <a:sym typeface="+mn-lt"/>
                </a:rPr>
                <a:t> </a:t>
              </a:r>
              <a:endParaRPr lang="zh-CN" altLang="en-US" sz="1500" dirty="0">
                <a:solidFill>
                  <a:schemeClr val="bg1"/>
                </a:solidFill>
                <a:cs typeface="+mn-ea"/>
                <a:sym typeface="+mn-lt"/>
              </a:endParaRPr>
            </a:p>
          </p:txBody>
        </p:sp>
      </p:grpSp>
      <p:sp>
        <p:nvSpPr>
          <p:cNvPr id="102" name="矩形 101"/>
          <p:cNvSpPr/>
          <p:nvPr/>
        </p:nvSpPr>
        <p:spPr>
          <a:xfrm>
            <a:off x="5510730" y="2959679"/>
            <a:ext cx="2559549" cy="1477328"/>
          </a:xfrm>
          <a:prstGeom prst="rect">
            <a:avLst/>
          </a:prstGeom>
        </p:spPr>
        <p:txBody>
          <a:bodyPr wrap="square">
            <a:spAutoFit/>
          </a:bodyPr>
          <a:lstStyle/>
          <a:p>
            <a:pPr>
              <a:lnSpc>
                <a:spcPct val="150000"/>
              </a:lnSpc>
            </a:pPr>
            <a:r>
              <a:rPr lang="zh-CN" altLang="zh-CN" sz="1200" dirty="0">
                <a:solidFill>
                  <a:schemeClr val="tx1">
                    <a:lumMod val="75000"/>
                    <a:lumOff val="25000"/>
                  </a:schemeClr>
                </a:solidFill>
                <a:cs typeface="+mn-ea"/>
                <a:sym typeface="+mn-lt"/>
              </a:rPr>
              <a:t>主动是为了给自己增加机会，增加锻炼自己的机会，增加实现自己价值的机会。公司给我们提供道具，舞台，能演出什么精彩的节目，有怎样的收视率决定权在你自己了。 </a:t>
            </a:r>
          </a:p>
        </p:txBody>
      </p:sp>
      <p:sp>
        <p:nvSpPr>
          <p:cNvPr id="105" name="矩形 104"/>
          <p:cNvSpPr/>
          <p:nvPr/>
        </p:nvSpPr>
        <p:spPr>
          <a:xfrm>
            <a:off x="1001363" y="3191596"/>
            <a:ext cx="2053633" cy="923330"/>
          </a:xfrm>
          <a:prstGeom prst="rect">
            <a:avLst/>
          </a:prstGeom>
        </p:spPr>
        <p:txBody>
          <a:bodyPr wrap="square">
            <a:spAutoFit/>
          </a:bodyPr>
          <a:lstStyle/>
          <a:p>
            <a:pPr>
              <a:lnSpc>
                <a:spcPct val="150000"/>
              </a:lnSpc>
            </a:pPr>
            <a:r>
              <a:rPr lang="zh-CN" altLang="zh-CN" sz="1200" dirty="0">
                <a:solidFill>
                  <a:schemeClr val="tx1">
                    <a:lumMod val="75000"/>
                    <a:lumOff val="25000"/>
                  </a:schemeClr>
                </a:solidFill>
                <a:cs typeface="+mn-ea"/>
                <a:sym typeface="+mn-lt"/>
              </a:rPr>
              <a:t>在企业里，有很多的事情也许没有人安排你去做，有很多的职位空缺。</a:t>
            </a:r>
          </a:p>
        </p:txBody>
      </p:sp>
      <p:sp>
        <p:nvSpPr>
          <p:cNvPr id="29" name="Rectangle 1"/>
          <p:cNvSpPr>
            <a:spLocks noChangeArrowheads="1"/>
          </p:cNvSpPr>
          <p:nvPr/>
        </p:nvSpPr>
        <p:spPr bwMode="auto">
          <a:xfrm>
            <a:off x="1328524" y="360070"/>
            <a:ext cx="3344505"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第二心态：主动的心态</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par>
                                <p:cTn id="15" presetID="49" presetClass="entr" presetSubtype="0" decel="100000" fill="hold" nodeType="withEffect">
                                  <p:stCondLst>
                                    <p:cond delay="1000"/>
                                  </p:stCondLst>
                                  <p:childTnLst>
                                    <p:set>
                                      <p:cBhvr>
                                        <p:cTn id="16" dur="1" fill="hold">
                                          <p:stCondLst>
                                            <p:cond delay="0"/>
                                          </p:stCondLst>
                                        </p:cTn>
                                        <p:tgtEl>
                                          <p:spTgt spid="79"/>
                                        </p:tgtEl>
                                        <p:attrNameLst>
                                          <p:attrName>style.visibility</p:attrName>
                                        </p:attrNameLst>
                                      </p:cBhvr>
                                      <p:to>
                                        <p:strVal val="visible"/>
                                      </p:to>
                                    </p:set>
                                    <p:anim calcmode="lin" valueType="num">
                                      <p:cBhvr>
                                        <p:cTn id="17" dur="1000" fill="hold"/>
                                        <p:tgtEl>
                                          <p:spTgt spid="79"/>
                                        </p:tgtEl>
                                        <p:attrNameLst>
                                          <p:attrName>ppt_w</p:attrName>
                                        </p:attrNameLst>
                                      </p:cBhvr>
                                      <p:tavLst>
                                        <p:tav tm="0">
                                          <p:val>
                                            <p:fltVal val="0"/>
                                          </p:val>
                                        </p:tav>
                                        <p:tav tm="100000">
                                          <p:val>
                                            <p:strVal val="#ppt_w"/>
                                          </p:val>
                                        </p:tav>
                                      </p:tavLst>
                                    </p:anim>
                                    <p:anim calcmode="lin" valueType="num">
                                      <p:cBhvr>
                                        <p:cTn id="18" dur="1000" fill="hold"/>
                                        <p:tgtEl>
                                          <p:spTgt spid="79"/>
                                        </p:tgtEl>
                                        <p:attrNameLst>
                                          <p:attrName>ppt_h</p:attrName>
                                        </p:attrNameLst>
                                      </p:cBhvr>
                                      <p:tavLst>
                                        <p:tav tm="0">
                                          <p:val>
                                            <p:fltVal val="0"/>
                                          </p:val>
                                        </p:tav>
                                        <p:tav tm="100000">
                                          <p:val>
                                            <p:strVal val="#ppt_h"/>
                                          </p:val>
                                        </p:tav>
                                      </p:tavLst>
                                    </p:anim>
                                    <p:anim calcmode="lin" valueType="num">
                                      <p:cBhvr>
                                        <p:cTn id="19" dur="1000" fill="hold"/>
                                        <p:tgtEl>
                                          <p:spTgt spid="79"/>
                                        </p:tgtEl>
                                        <p:attrNameLst>
                                          <p:attrName>style.rotation</p:attrName>
                                        </p:attrNameLst>
                                      </p:cBhvr>
                                      <p:tavLst>
                                        <p:tav tm="0">
                                          <p:val>
                                            <p:fltVal val="360"/>
                                          </p:val>
                                        </p:tav>
                                        <p:tav tm="100000">
                                          <p:val>
                                            <p:fltVal val="0"/>
                                          </p:val>
                                        </p:tav>
                                      </p:tavLst>
                                    </p:anim>
                                    <p:animEffect transition="in" filter="fade">
                                      <p:cBhvr>
                                        <p:cTn id="20" dur="1000"/>
                                        <p:tgtEl>
                                          <p:spTgt spid="79"/>
                                        </p:tgtEl>
                                      </p:cBhvr>
                                    </p:animEffect>
                                  </p:childTnLst>
                                </p:cTn>
                              </p:par>
                              <p:par>
                                <p:cTn id="21" presetID="49" presetClass="entr" presetSubtype="0" decel="100000" fill="hold" nodeType="withEffect">
                                  <p:stCondLst>
                                    <p:cond delay="1100"/>
                                  </p:stCondLst>
                                  <p:childTnLst>
                                    <p:set>
                                      <p:cBhvr>
                                        <p:cTn id="22" dur="1" fill="hold">
                                          <p:stCondLst>
                                            <p:cond delay="0"/>
                                          </p:stCondLst>
                                        </p:cTn>
                                        <p:tgtEl>
                                          <p:spTgt spid="97"/>
                                        </p:tgtEl>
                                        <p:attrNameLst>
                                          <p:attrName>style.visibility</p:attrName>
                                        </p:attrNameLst>
                                      </p:cBhvr>
                                      <p:to>
                                        <p:strVal val="visible"/>
                                      </p:to>
                                    </p:set>
                                    <p:anim calcmode="lin" valueType="num">
                                      <p:cBhvr>
                                        <p:cTn id="23" dur="1000" fill="hold"/>
                                        <p:tgtEl>
                                          <p:spTgt spid="97"/>
                                        </p:tgtEl>
                                        <p:attrNameLst>
                                          <p:attrName>ppt_w</p:attrName>
                                        </p:attrNameLst>
                                      </p:cBhvr>
                                      <p:tavLst>
                                        <p:tav tm="0">
                                          <p:val>
                                            <p:fltVal val="0"/>
                                          </p:val>
                                        </p:tav>
                                        <p:tav tm="100000">
                                          <p:val>
                                            <p:strVal val="#ppt_w"/>
                                          </p:val>
                                        </p:tav>
                                      </p:tavLst>
                                    </p:anim>
                                    <p:anim calcmode="lin" valueType="num">
                                      <p:cBhvr>
                                        <p:cTn id="24" dur="1000" fill="hold"/>
                                        <p:tgtEl>
                                          <p:spTgt spid="97"/>
                                        </p:tgtEl>
                                        <p:attrNameLst>
                                          <p:attrName>ppt_h</p:attrName>
                                        </p:attrNameLst>
                                      </p:cBhvr>
                                      <p:tavLst>
                                        <p:tav tm="0">
                                          <p:val>
                                            <p:fltVal val="0"/>
                                          </p:val>
                                        </p:tav>
                                        <p:tav tm="100000">
                                          <p:val>
                                            <p:strVal val="#ppt_h"/>
                                          </p:val>
                                        </p:tav>
                                      </p:tavLst>
                                    </p:anim>
                                    <p:anim calcmode="lin" valueType="num">
                                      <p:cBhvr>
                                        <p:cTn id="25" dur="1000" fill="hold"/>
                                        <p:tgtEl>
                                          <p:spTgt spid="97"/>
                                        </p:tgtEl>
                                        <p:attrNameLst>
                                          <p:attrName>style.rotation</p:attrName>
                                        </p:attrNameLst>
                                      </p:cBhvr>
                                      <p:tavLst>
                                        <p:tav tm="0">
                                          <p:val>
                                            <p:fltVal val="360"/>
                                          </p:val>
                                        </p:tav>
                                        <p:tav tm="100000">
                                          <p:val>
                                            <p:fltVal val="0"/>
                                          </p:val>
                                        </p:tav>
                                      </p:tavLst>
                                    </p:anim>
                                    <p:animEffect transition="in" filter="fade">
                                      <p:cBhvr>
                                        <p:cTn id="26" dur="1000"/>
                                        <p:tgtEl>
                                          <p:spTgt spid="9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barn(inVertical)">
                                      <p:cBhvr>
                                        <p:cTn id="31" dur="500"/>
                                        <p:tgtEl>
                                          <p:spTgt spid="10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arn(inVertical)">
                                      <p:cBhvr>
                                        <p:cTn id="3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2" grpId="0"/>
      <p:bldP spid="10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边形 18"/>
          <p:cNvSpPr/>
          <p:nvPr/>
        </p:nvSpPr>
        <p:spPr>
          <a:xfrm rot="5400000">
            <a:off x="3875686" y="3706119"/>
            <a:ext cx="1218149" cy="1214063"/>
          </a:xfrm>
          <a:prstGeom prst="homePlate">
            <a:avLst>
              <a:gd name="adj" fmla="val 23462"/>
            </a:avLst>
          </a:prstGeom>
          <a:gradFill>
            <a:gsLst>
              <a:gs pos="0">
                <a:srgbClr val="FFFFFF"/>
              </a:gs>
              <a:gs pos="100000">
                <a:schemeClr val="bg1">
                  <a:lumMod val="95000"/>
                </a:schemeClr>
              </a:gs>
            </a:gsLst>
            <a:lin ang="15000000" scaled="0"/>
          </a:gradFill>
          <a:ln w="25400">
            <a:solidFill>
              <a:srgbClr val="00B0F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b="1" dirty="0">
              <a:solidFill>
                <a:srgbClr val="B6831C"/>
              </a:solidFill>
              <a:cs typeface="+mn-ea"/>
              <a:sym typeface="+mn-lt"/>
            </a:endParaRPr>
          </a:p>
        </p:txBody>
      </p:sp>
      <p:sp>
        <p:nvSpPr>
          <p:cNvPr id="20" name="椭圆 19"/>
          <p:cNvSpPr/>
          <p:nvPr/>
        </p:nvSpPr>
        <p:spPr>
          <a:xfrm>
            <a:off x="2824248" y="1148041"/>
            <a:ext cx="836466" cy="83241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21" name="椭圆 20"/>
          <p:cNvSpPr/>
          <p:nvPr/>
        </p:nvSpPr>
        <p:spPr>
          <a:xfrm rot="5400000">
            <a:off x="5306523" y="2125427"/>
            <a:ext cx="836724" cy="8321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22" name="椭圆 21"/>
          <p:cNvSpPr/>
          <p:nvPr/>
        </p:nvSpPr>
        <p:spPr>
          <a:xfrm rot="10800000">
            <a:off x="2814986" y="3032556"/>
            <a:ext cx="836466" cy="83241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23" name="椭圆 22"/>
          <p:cNvSpPr/>
          <p:nvPr/>
        </p:nvSpPr>
        <p:spPr>
          <a:xfrm rot="16200000">
            <a:off x="5306523" y="3867251"/>
            <a:ext cx="836724" cy="83215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29" name="五边形 28"/>
          <p:cNvSpPr/>
          <p:nvPr/>
        </p:nvSpPr>
        <p:spPr>
          <a:xfrm rot="5400000">
            <a:off x="3875686" y="2848938"/>
            <a:ext cx="1218149" cy="1214063"/>
          </a:xfrm>
          <a:prstGeom prst="homePlate">
            <a:avLst>
              <a:gd name="adj" fmla="val 23462"/>
            </a:avLst>
          </a:prstGeom>
          <a:gradFill>
            <a:gsLst>
              <a:gs pos="0">
                <a:srgbClr val="FFFFFF"/>
              </a:gs>
              <a:gs pos="100000">
                <a:schemeClr val="bg1">
                  <a:lumMod val="95000"/>
                </a:schemeClr>
              </a:gs>
            </a:gsLst>
            <a:lin ang="15000000" scaled="0"/>
          </a:gradFill>
          <a:ln w="25400">
            <a:solidFill>
              <a:schemeClr val="accent1"/>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dirty="0">
              <a:solidFill>
                <a:schemeClr val="tx1">
                  <a:lumMod val="75000"/>
                  <a:lumOff val="25000"/>
                </a:schemeClr>
              </a:solidFill>
              <a:cs typeface="+mn-ea"/>
              <a:sym typeface="+mn-lt"/>
            </a:endParaRPr>
          </a:p>
        </p:txBody>
      </p:sp>
      <p:sp>
        <p:nvSpPr>
          <p:cNvPr id="31" name="五边形 30"/>
          <p:cNvSpPr/>
          <p:nvPr/>
        </p:nvSpPr>
        <p:spPr>
          <a:xfrm rot="5400000">
            <a:off x="3875686" y="1941682"/>
            <a:ext cx="1218149" cy="1214063"/>
          </a:xfrm>
          <a:prstGeom prst="homePlate">
            <a:avLst>
              <a:gd name="adj" fmla="val 23462"/>
            </a:avLst>
          </a:prstGeom>
          <a:gradFill>
            <a:gsLst>
              <a:gs pos="0">
                <a:srgbClr val="FFFFFF"/>
              </a:gs>
              <a:gs pos="100000">
                <a:schemeClr val="bg1">
                  <a:lumMod val="95000"/>
                </a:schemeClr>
              </a:gs>
            </a:gsLst>
            <a:lin ang="15000000" scaled="0"/>
          </a:gradFill>
          <a:ln w="25400">
            <a:solidFill>
              <a:srgbClr val="00B0F0"/>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dirty="0">
              <a:solidFill>
                <a:srgbClr val="18478F"/>
              </a:solidFill>
              <a:cs typeface="+mn-ea"/>
              <a:sym typeface="+mn-lt"/>
            </a:endParaRPr>
          </a:p>
        </p:txBody>
      </p:sp>
      <p:sp>
        <p:nvSpPr>
          <p:cNvPr id="33" name="五边形 32"/>
          <p:cNvSpPr/>
          <p:nvPr/>
        </p:nvSpPr>
        <p:spPr>
          <a:xfrm rot="5400000">
            <a:off x="3985412" y="1167587"/>
            <a:ext cx="998697" cy="1214063"/>
          </a:xfrm>
          <a:prstGeom prst="homePlate">
            <a:avLst>
              <a:gd name="adj" fmla="val 29933"/>
            </a:avLst>
          </a:prstGeom>
          <a:gradFill>
            <a:gsLst>
              <a:gs pos="0">
                <a:srgbClr val="FFFFFF"/>
              </a:gs>
              <a:gs pos="100000">
                <a:schemeClr val="bg1">
                  <a:lumMod val="95000"/>
                </a:schemeClr>
              </a:gs>
            </a:gsLst>
            <a:lin ang="15000000" scaled="0"/>
          </a:gradFill>
          <a:ln w="25400">
            <a:solidFill>
              <a:schemeClr val="accent1"/>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dirty="0">
              <a:solidFill>
                <a:srgbClr val="18478F"/>
              </a:solidFill>
              <a:cs typeface="+mn-ea"/>
              <a:sym typeface="+mn-lt"/>
            </a:endParaRPr>
          </a:p>
        </p:txBody>
      </p:sp>
      <p:grpSp>
        <p:nvGrpSpPr>
          <p:cNvPr id="2" name="组合 33"/>
          <p:cNvGrpSpPr/>
          <p:nvPr/>
        </p:nvGrpSpPr>
        <p:grpSpPr>
          <a:xfrm>
            <a:off x="5539242" y="2275881"/>
            <a:ext cx="364867" cy="540819"/>
            <a:chOff x="1788810" y="2276744"/>
            <a:chExt cx="392113" cy="581026"/>
          </a:xfrm>
          <a:solidFill>
            <a:schemeClr val="bg1"/>
          </a:solidFill>
        </p:grpSpPr>
        <p:sp>
          <p:nvSpPr>
            <p:cNvPr id="35"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6"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7"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38" name="Freeform 13"/>
          <p:cNvSpPr>
            <a:spLocks noEditPoints="1"/>
          </p:cNvSpPr>
          <p:nvPr/>
        </p:nvSpPr>
        <p:spPr bwMode="auto">
          <a:xfrm>
            <a:off x="5554660" y="4007216"/>
            <a:ext cx="319073" cy="546731"/>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solidFill>
                <a:prstClr val="white"/>
              </a:solidFill>
              <a:cs typeface="+mn-ea"/>
              <a:sym typeface="+mn-lt"/>
            </a:endParaRPr>
          </a:p>
        </p:txBody>
      </p:sp>
      <p:sp>
        <p:nvSpPr>
          <p:cNvPr id="39" name="Freeform 19"/>
          <p:cNvSpPr>
            <a:spLocks noEditPoints="1"/>
          </p:cNvSpPr>
          <p:nvPr/>
        </p:nvSpPr>
        <p:spPr bwMode="auto">
          <a:xfrm>
            <a:off x="3003694" y="3223461"/>
            <a:ext cx="449855" cy="450602"/>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solidFill>
                <a:prstClr val="white"/>
              </a:solidFill>
              <a:cs typeface="+mn-ea"/>
              <a:sym typeface="+mn-lt"/>
            </a:endParaRPr>
          </a:p>
        </p:txBody>
      </p:sp>
      <p:grpSp>
        <p:nvGrpSpPr>
          <p:cNvPr id="3" name="组合 39"/>
          <p:cNvGrpSpPr/>
          <p:nvPr/>
        </p:nvGrpSpPr>
        <p:grpSpPr>
          <a:xfrm>
            <a:off x="3014468" y="1332518"/>
            <a:ext cx="428309" cy="412023"/>
            <a:chOff x="2607983" y="4241292"/>
            <a:chExt cx="490600" cy="471805"/>
          </a:xfrm>
        </p:grpSpPr>
        <p:sp>
          <p:nvSpPr>
            <p:cNvPr id="41"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prstClr val="black"/>
                </a:solidFill>
                <a:cs typeface="+mn-ea"/>
                <a:sym typeface="+mn-lt"/>
              </a:endParaRPr>
            </a:p>
          </p:txBody>
        </p:sp>
        <p:sp>
          <p:nvSpPr>
            <p:cNvPr id="42"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prstClr val="black"/>
                </a:solidFill>
                <a:cs typeface="+mn-ea"/>
                <a:sym typeface="+mn-lt"/>
              </a:endParaRPr>
            </a:p>
          </p:txBody>
        </p:sp>
      </p:grpSp>
      <p:sp>
        <p:nvSpPr>
          <p:cNvPr id="43" name="矩形 42"/>
          <p:cNvSpPr/>
          <p:nvPr/>
        </p:nvSpPr>
        <p:spPr>
          <a:xfrm>
            <a:off x="4261929" y="1609532"/>
            <a:ext cx="464028" cy="346100"/>
          </a:xfrm>
          <a:prstGeom prst="rect">
            <a:avLst/>
          </a:prstGeom>
        </p:spPr>
        <p:txBody>
          <a:bodyPr wrap="square" lIns="68559" tIns="34280" rIns="68559" bIns="34280">
            <a:spAutoFit/>
          </a:bodyPr>
          <a:lstStyle/>
          <a:p>
            <a:pPr algn="ctr"/>
            <a:r>
              <a:rPr lang="en-US" altLang="zh-CN" sz="1800" b="1" dirty="0">
                <a:solidFill>
                  <a:schemeClr val="tx1">
                    <a:lumMod val="75000"/>
                    <a:lumOff val="25000"/>
                  </a:schemeClr>
                </a:solidFill>
                <a:cs typeface="+mn-ea"/>
                <a:sym typeface="+mn-lt"/>
              </a:rPr>
              <a:t>01</a:t>
            </a:r>
            <a:endParaRPr lang="zh-CN" altLang="en-US" sz="1800" b="1" dirty="0">
              <a:solidFill>
                <a:schemeClr val="tx1">
                  <a:lumMod val="75000"/>
                  <a:lumOff val="25000"/>
                </a:schemeClr>
              </a:solidFill>
              <a:cs typeface="+mn-ea"/>
              <a:sym typeface="+mn-lt"/>
            </a:endParaRPr>
          </a:p>
        </p:txBody>
      </p:sp>
      <p:sp>
        <p:nvSpPr>
          <p:cNvPr id="44" name="矩形 43"/>
          <p:cNvSpPr/>
          <p:nvPr/>
        </p:nvSpPr>
        <p:spPr>
          <a:xfrm>
            <a:off x="4239799" y="2564410"/>
            <a:ext cx="464028" cy="346100"/>
          </a:xfrm>
          <a:prstGeom prst="rect">
            <a:avLst/>
          </a:prstGeom>
        </p:spPr>
        <p:txBody>
          <a:bodyPr wrap="square" lIns="68559" tIns="34280" rIns="68559" bIns="34280">
            <a:spAutoFit/>
          </a:bodyPr>
          <a:lstStyle/>
          <a:p>
            <a:pPr algn="ctr"/>
            <a:r>
              <a:rPr lang="en-US" altLang="zh-CN" sz="1800" b="1" dirty="0">
                <a:solidFill>
                  <a:schemeClr val="tx1">
                    <a:lumMod val="75000"/>
                    <a:lumOff val="25000"/>
                  </a:schemeClr>
                </a:solidFill>
                <a:cs typeface="+mn-ea"/>
                <a:sym typeface="+mn-lt"/>
              </a:rPr>
              <a:t>02</a:t>
            </a:r>
            <a:endParaRPr lang="zh-CN" altLang="en-US" sz="1800" b="1" dirty="0">
              <a:solidFill>
                <a:schemeClr val="tx1">
                  <a:lumMod val="75000"/>
                  <a:lumOff val="25000"/>
                </a:schemeClr>
              </a:solidFill>
              <a:cs typeface="+mn-ea"/>
              <a:sym typeface="+mn-lt"/>
            </a:endParaRPr>
          </a:p>
        </p:txBody>
      </p:sp>
      <p:sp>
        <p:nvSpPr>
          <p:cNvPr id="45" name="矩形 44"/>
          <p:cNvSpPr/>
          <p:nvPr/>
        </p:nvSpPr>
        <p:spPr>
          <a:xfrm>
            <a:off x="4261929" y="3428317"/>
            <a:ext cx="464028" cy="346100"/>
          </a:xfrm>
          <a:prstGeom prst="rect">
            <a:avLst/>
          </a:prstGeom>
        </p:spPr>
        <p:txBody>
          <a:bodyPr wrap="square" lIns="68559" tIns="34280" rIns="68559" bIns="34280">
            <a:spAutoFit/>
          </a:bodyPr>
          <a:lstStyle/>
          <a:p>
            <a:pPr algn="ctr"/>
            <a:r>
              <a:rPr lang="en-US" altLang="zh-CN" sz="1800" b="1" dirty="0">
                <a:solidFill>
                  <a:schemeClr val="tx1">
                    <a:lumMod val="75000"/>
                    <a:lumOff val="25000"/>
                  </a:schemeClr>
                </a:solidFill>
                <a:cs typeface="+mn-ea"/>
                <a:sym typeface="+mn-lt"/>
              </a:rPr>
              <a:t>03</a:t>
            </a:r>
            <a:endParaRPr lang="zh-CN" altLang="en-US" sz="1800" b="1" dirty="0">
              <a:solidFill>
                <a:schemeClr val="tx1">
                  <a:lumMod val="75000"/>
                  <a:lumOff val="25000"/>
                </a:schemeClr>
              </a:solidFill>
              <a:cs typeface="+mn-ea"/>
              <a:sym typeface="+mn-lt"/>
            </a:endParaRPr>
          </a:p>
        </p:txBody>
      </p:sp>
      <p:sp>
        <p:nvSpPr>
          <p:cNvPr id="46" name="矩形 45"/>
          <p:cNvSpPr/>
          <p:nvPr/>
        </p:nvSpPr>
        <p:spPr>
          <a:xfrm>
            <a:off x="4252746" y="4280582"/>
            <a:ext cx="464028" cy="346100"/>
          </a:xfrm>
          <a:prstGeom prst="rect">
            <a:avLst/>
          </a:prstGeom>
        </p:spPr>
        <p:txBody>
          <a:bodyPr wrap="square" lIns="68559" tIns="34280" rIns="68559" bIns="34280">
            <a:spAutoFit/>
          </a:bodyPr>
          <a:lstStyle/>
          <a:p>
            <a:pPr algn="ctr"/>
            <a:r>
              <a:rPr lang="en-US" altLang="zh-CN" sz="1800" b="1" dirty="0">
                <a:solidFill>
                  <a:schemeClr val="tx1">
                    <a:lumMod val="75000"/>
                    <a:lumOff val="25000"/>
                  </a:schemeClr>
                </a:solidFill>
                <a:cs typeface="+mn-ea"/>
                <a:sym typeface="+mn-lt"/>
              </a:rPr>
              <a:t>04</a:t>
            </a:r>
            <a:endParaRPr lang="zh-CN" altLang="en-US" sz="1800" b="1" dirty="0">
              <a:solidFill>
                <a:schemeClr val="tx1">
                  <a:lumMod val="75000"/>
                  <a:lumOff val="25000"/>
                </a:schemeClr>
              </a:solidFill>
              <a:cs typeface="+mn-ea"/>
              <a:sym typeface="+mn-lt"/>
            </a:endParaRPr>
          </a:p>
        </p:txBody>
      </p:sp>
      <p:sp>
        <p:nvSpPr>
          <p:cNvPr id="40" name="矩形 39"/>
          <p:cNvSpPr/>
          <p:nvPr/>
        </p:nvSpPr>
        <p:spPr>
          <a:xfrm>
            <a:off x="710316" y="1236741"/>
            <a:ext cx="2144825" cy="854080"/>
          </a:xfrm>
          <a:prstGeom prst="rect">
            <a:avLst/>
          </a:prstGeom>
        </p:spPr>
        <p:txBody>
          <a:bodyPr wrap="square">
            <a:spAutoFit/>
          </a:bodyPr>
          <a:lstStyle/>
          <a:p>
            <a:pPr>
              <a:lnSpc>
                <a:spcPct val="150000"/>
              </a:lnSpc>
            </a:pPr>
            <a:r>
              <a:rPr lang="zh-CN" altLang="zh-CN" sz="1100" dirty="0">
                <a:solidFill>
                  <a:schemeClr val="tx1">
                    <a:lumMod val="75000"/>
                    <a:lumOff val="25000"/>
                  </a:schemeClr>
                </a:solidFill>
                <a:cs typeface="+mn-ea"/>
                <a:sym typeface="+mn-lt"/>
              </a:rPr>
              <a:t>我想问一下，主管们会不会去把自己当成一个新人一样去向新来的员工请教。</a:t>
            </a:r>
          </a:p>
        </p:txBody>
      </p:sp>
      <p:sp>
        <p:nvSpPr>
          <p:cNvPr id="55" name="矩形 54"/>
          <p:cNvSpPr/>
          <p:nvPr/>
        </p:nvSpPr>
        <p:spPr>
          <a:xfrm>
            <a:off x="6194235" y="1604636"/>
            <a:ext cx="2141135" cy="1615827"/>
          </a:xfrm>
          <a:prstGeom prst="rect">
            <a:avLst/>
          </a:prstGeom>
        </p:spPr>
        <p:txBody>
          <a:bodyPr wrap="square">
            <a:spAutoFit/>
          </a:bodyPr>
          <a:lstStyle/>
          <a:p>
            <a:pPr>
              <a:lnSpc>
                <a:spcPct val="150000"/>
              </a:lnSpc>
            </a:pPr>
            <a:r>
              <a:rPr lang="zh-CN" altLang="en-US" sz="1100" dirty="0">
                <a:solidFill>
                  <a:schemeClr val="tx1">
                    <a:lumMod val="75000"/>
                    <a:lumOff val="25000"/>
                  </a:schemeClr>
                </a:solidFill>
                <a:cs typeface="+mn-ea"/>
                <a:sym typeface="+mn-lt"/>
              </a:rPr>
              <a:t>任何人都有相对较弱的地方。也许你在某个行业已经满腹经纶，也许你已经具备了丰富的技能，但是你对于新的企业、新的工作、新的客户、新的同事，你仍然是你，没有任何的特别。</a:t>
            </a:r>
          </a:p>
        </p:txBody>
      </p:sp>
      <p:sp>
        <p:nvSpPr>
          <p:cNvPr id="56" name="矩形 55"/>
          <p:cNvSpPr/>
          <p:nvPr/>
        </p:nvSpPr>
        <p:spPr>
          <a:xfrm>
            <a:off x="6177651" y="3957184"/>
            <a:ext cx="2298212" cy="854080"/>
          </a:xfrm>
          <a:prstGeom prst="rect">
            <a:avLst/>
          </a:prstGeom>
        </p:spPr>
        <p:txBody>
          <a:bodyPr wrap="square">
            <a:spAutoFit/>
          </a:bodyPr>
          <a:lstStyle/>
          <a:p>
            <a:pPr>
              <a:lnSpc>
                <a:spcPct val="150000"/>
              </a:lnSpc>
            </a:pPr>
            <a:r>
              <a:rPr lang="zh-CN" altLang="en-US" sz="1100" dirty="0">
                <a:solidFill>
                  <a:schemeClr val="tx1">
                    <a:lumMod val="75000"/>
                    <a:lumOff val="25000"/>
                  </a:schemeClr>
                </a:solidFill>
                <a:cs typeface="+mn-ea"/>
                <a:sym typeface="+mn-lt"/>
              </a:rPr>
              <a:t>把自己融入到团队之中，不管自己是什么岗位，什么职位，你永远把自己永远当成新人。</a:t>
            </a:r>
          </a:p>
        </p:txBody>
      </p:sp>
      <p:sp>
        <p:nvSpPr>
          <p:cNvPr id="28" name="Rectangle 1"/>
          <p:cNvSpPr>
            <a:spLocks noChangeArrowheads="1"/>
          </p:cNvSpPr>
          <p:nvPr/>
        </p:nvSpPr>
        <p:spPr bwMode="auto">
          <a:xfrm>
            <a:off x="1328524" y="360070"/>
            <a:ext cx="3344505"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第三心态：空杯的心态</a:t>
            </a:r>
          </a:p>
        </p:txBody>
      </p:sp>
      <p:sp>
        <p:nvSpPr>
          <p:cNvPr id="4" name="矩形 3"/>
          <p:cNvSpPr/>
          <p:nvPr/>
        </p:nvSpPr>
        <p:spPr>
          <a:xfrm>
            <a:off x="668137" y="2756855"/>
            <a:ext cx="2187004" cy="1361911"/>
          </a:xfrm>
          <a:prstGeom prst="rect">
            <a:avLst/>
          </a:prstGeom>
        </p:spPr>
        <p:txBody>
          <a:bodyPr wrap="square">
            <a:spAutoFit/>
          </a:bodyPr>
          <a:lstStyle/>
          <a:p>
            <a:pPr>
              <a:lnSpc>
                <a:spcPct val="150000"/>
              </a:lnSpc>
            </a:pPr>
            <a:r>
              <a:rPr lang="zh-CN" altLang="en-US" sz="1100" dirty="0">
                <a:solidFill>
                  <a:schemeClr val="tx1">
                    <a:lumMod val="75000"/>
                    <a:lumOff val="25000"/>
                  </a:schemeClr>
                </a:solidFill>
                <a:cs typeface="+mn-ea"/>
                <a:sym typeface="+mn-lt"/>
              </a:rPr>
              <a:t>你需要用空杯的心态重新去整理自己的智慧，去吸收现在的、别人正确的、优秀的东西。只要他的方法他的经验是正确的、合理的，我们就必须去领悟，去感受。</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700" fill="hold"/>
                                        <p:tgtEl>
                                          <p:spTgt spid="19"/>
                                        </p:tgtEl>
                                        <p:attrNameLst>
                                          <p:attrName>ppt_x</p:attrName>
                                        </p:attrNameLst>
                                      </p:cBhvr>
                                      <p:tavLst>
                                        <p:tav tm="0">
                                          <p:val>
                                            <p:strVal val="#ppt_x"/>
                                          </p:val>
                                        </p:tav>
                                        <p:tav tm="100000">
                                          <p:val>
                                            <p:strVal val="#ppt_x"/>
                                          </p:val>
                                        </p:tav>
                                      </p:tavLst>
                                    </p:anim>
                                    <p:anim calcmode="lin" valueType="num">
                                      <p:cBhvr additive="base">
                                        <p:cTn id="11" dur="700" fill="hold"/>
                                        <p:tgtEl>
                                          <p:spTgt spid="19"/>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60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700" fill="hold"/>
                                        <p:tgtEl>
                                          <p:spTgt spid="29"/>
                                        </p:tgtEl>
                                        <p:attrNameLst>
                                          <p:attrName>ppt_x</p:attrName>
                                        </p:attrNameLst>
                                      </p:cBhvr>
                                      <p:tavLst>
                                        <p:tav tm="0">
                                          <p:val>
                                            <p:strVal val="#ppt_x"/>
                                          </p:val>
                                        </p:tav>
                                        <p:tav tm="100000">
                                          <p:val>
                                            <p:strVal val="#ppt_x"/>
                                          </p:val>
                                        </p:tav>
                                      </p:tavLst>
                                    </p:anim>
                                    <p:anim calcmode="lin" valueType="num">
                                      <p:cBhvr additive="base">
                                        <p:cTn id="15" dur="700" fill="hold"/>
                                        <p:tgtEl>
                                          <p:spTgt spid="29"/>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120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700" fill="hold"/>
                                        <p:tgtEl>
                                          <p:spTgt spid="31"/>
                                        </p:tgtEl>
                                        <p:attrNameLst>
                                          <p:attrName>ppt_x</p:attrName>
                                        </p:attrNameLst>
                                      </p:cBhvr>
                                      <p:tavLst>
                                        <p:tav tm="0">
                                          <p:val>
                                            <p:strVal val="#ppt_x"/>
                                          </p:val>
                                        </p:tav>
                                        <p:tav tm="100000">
                                          <p:val>
                                            <p:strVal val="#ppt_x"/>
                                          </p:val>
                                        </p:tav>
                                      </p:tavLst>
                                    </p:anim>
                                    <p:anim calcmode="lin" valueType="num">
                                      <p:cBhvr additive="base">
                                        <p:cTn id="19" dur="700" fill="hold"/>
                                        <p:tgtEl>
                                          <p:spTgt spid="31"/>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190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700" fill="hold"/>
                                        <p:tgtEl>
                                          <p:spTgt spid="33"/>
                                        </p:tgtEl>
                                        <p:attrNameLst>
                                          <p:attrName>ppt_x</p:attrName>
                                        </p:attrNameLst>
                                      </p:cBhvr>
                                      <p:tavLst>
                                        <p:tav tm="0">
                                          <p:val>
                                            <p:strVal val="#ppt_x"/>
                                          </p:val>
                                        </p:tav>
                                        <p:tav tm="100000">
                                          <p:val>
                                            <p:strVal val="#ppt_x"/>
                                          </p:val>
                                        </p:tav>
                                      </p:tavLst>
                                    </p:anim>
                                    <p:anim calcmode="lin" valueType="num">
                                      <p:cBhvr additive="base">
                                        <p:cTn id="23" dur="700" fill="hold"/>
                                        <p:tgtEl>
                                          <p:spTgt spid="33"/>
                                        </p:tgtEl>
                                        <p:attrNameLst>
                                          <p:attrName>ppt_y</p:attrName>
                                        </p:attrNameLst>
                                      </p:cBhvr>
                                      <p:tavLst>
                                        <p:tav tm="0">
                                          <p:val>
                                            <p:strVal val="0-#ppt_h/2"/>
                                          </p:val>
                                        </p:tav>
                                        <p:tav tm="100000">
                                          <p:val>
                                            <p:strVal val="#ppt_y"/>
                                          </p:val>
                                        </p:tav>
                                      </p:tavLst>
                                    </p:anim>
                                  </p:childTnLst>
                                </p:cTn>
                              </p:par>
                              <p:par>
                                <p:cTn id="24" presetID="2" presetClass="entr" presetSubtype="8" fill="hold" grpId="0" nodeType="withEffect">
                                  <p:stCondLst>
                                    <p:cond delay="18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0-#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32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600" fill="hold"/>
                                        <p:tgtEl>
                                          <p:spTgt spid="20"/>
                                        </p:tgtEl>
                                        <p:attrNameLst>
                                          <p:attrName>ppt_x</p:attrName>
                                        </p:attrNameLst>
                                      </p:cBhvr>
                                      <p:tavLst>
                                        <p:tav tm="0">
                                          <p:val>
                                            <p:strVal val="0-#ppt_w/2"/>
                                          </p:val>
                                        </p:tav>
                                        <p:tav tm="100000">
                                          <p:val>
                                            <p:strVal val="#ppt_x"/>
                                          </p:val>
                                        </p:tav>
                                      </p:tavLst>
                                    </p:anim>
                                    <p:anim calcmode="lin" valueType="num">
                                      <p:cBhvr additive="base">
                                        <p:cTn id="31" dur="6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4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30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7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grpId="0" nodeType="withEffect">
                                  <p:stCondLst>
                                    <p:cond delay="130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80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53" presetClass="entr" presetSubtype="16" fill="hold" nodeType="withEffect">
                                  <p:stCondLst>
                                    <p:cond delay="325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par>
                                <p:cTn id="65" presetID="53" presetClass="entr" presetSubtype="16" fill="hold" grpId="0" nodeType="withEffect">
                                  <p:stCondLst>
                                    <p:cond delay="325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par>
                                <p:cTn id="70" presetID="53" presetClass="entr" presetSubtype="16" fill="hold" grpId="0" nodeType="withEffect">
                                  <p:stCondLst>
                                    <p:cond delay="140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nodeType="withEffect">
                                  <p:stCondLst>
                                    <p:cond delay="325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p:cTn id="83" dur="500" fill="hold"/>
                                        <p:tgtEl>
                                          <p:spTgt spid="55"/>
                                        </p:tgtEl>
                                        <p:attrNameLst>
                                          <p:attrName>ppt_w</p:attrName>
                                        </p:attrNameLst>
                                      </p:cBhvr>
                                      <p:tavLst>
                                        <p:tav tm="0">
                                          <p:val>
                                            <p:fltVal val="0"/>
                                          </p:val>
                                        </p:tav>
                                        <p:tav tm="100000">
                                          <p:val>
                                            <p:strVal val="#ppt_w"/>
                                          </p:val>
                                        </p:tav>
                                      </p:tavLst>
                                    </p:anim>
                                    <p:anim calcmode="lin" valueType="num">
                                      <p:cBhvr>
                                        <p:cTn id="84" dur="500" fill="hold"/>
                                        <p:tgtEl>
                                          <p:spTgt spid="55"/>
                                        </p:tgtEl>
                                        <p:attrNameLst>
                                          <p:attrName>ppt_h</p:attrName>
                                        </p:attrNameLst>
                                      </p:cBhvr>
                                      <p:tavLst>
                                        <p:tav tm="0">
                                          <p:val>
                                            <p:fltVal val="0"/>
                                          </p:val>
                                        </p:tav>
                                        <p:tav tm="100000">
                                          <p:val>
                                            <p:strVal val="#ppt_h"/>
                                          </p:val>
                                        </p:tav>
                                      </p:tavLst>
                                    </p:anim>
                                    <p:animEffect transition="in" filter="fade">
                                      <p:cBhvr>
                                        <p:cTn id="85" dur="500"/>
                                        <p:tgtEl>
                                          <p:spTgt spid="55"/>
                                        </p:tgtEl>
                                      </p:cBhvr>
                                    </p:animEffect>
                                  </p:childTnLst>
                                </p:cTn>
                              </p:par>
                            </p:childTnLst>
                          </p:cTn>
                        </p:par>
                        <p:par>
                          <p:cTn id="86" fill="hold">
                            <p:stCondLst>
                              <p:cond delay="10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500" fill="hold"/>
                                        <p:tgtEl>
                                          <p:spTgt spid="40"/>
                                        </p:tgtEl>
                                        <p:attrNameLst>
                                          <p:attrName>ppt_w</p:attrName>
                                        </p:attrNameLst>
                                      </p:cBhvr>
                                      <p:tavLst>
                                        <p:tav tm="0">
                                          <p:val>
                                            <p:fltVal val="0"/>
                                          </p:val>
                                        </p:tav>
                                        <p:tav tm="100000">
                                          <p:val>
                                            <p:strVal val="#ppt_w"/>
                                          </p:val>
                                        </p:tav>
                                      </p:tavLst>
                                    </p:anim>
                                    <p:anim calcmode="lin" valueType="num">
                                      <p:cBhvr>
                                        <p:cTn id="90" dur="500" fill="hold"/>
                                        <p:tgtEl>
                                          <p:spTgt spid="40"/>
                                        </p:tgtEl>
                                        <p:attrNameLst>
                                          <p:attrName>ppt_h</p:attrName>
                                        </p:attrNameLst>
                                      </p:cBhvr>
                                      <p:tavLst>
                                        <p:tav tm="0">
                                          <p:val>
                                            <p:fltVal val="0"/>
                                          </p:val>
                                        </p:tav>
                                        <p:tav tm="100000">
                                          <p:val>
                                            <p:strVal val="#ppt_h"/>
                                          </p:val>
                                        </p:tav>
                                      </p:tavLst>
                                    </p:anim>
                                    <p:animEffect transition="in" filter="fade">
                                      <p:cBhvr>
                                        <p:cTn id="91" dur="500"/>
                                        <p:tgtEl>
                                          <p:spTgt spid="40"/>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barn(inVertical)">
                                      <p:cBhvr>
                                        <p:cTn id="96" dur="500"/>
                                        <p:tgtEl>
                                          <p:spTgt spid="4"/>
                                        </p:tgtEl>
                                      </p:cBhvr>
                                    </p:animEffect>
                                  </p:childTnLst>
                                </p:cTn>
                              </p:par>
                            </p:childTnLst>
                          </p:cTn>
                        </p:par>
                        <p:par>
                          <p:cTn id="97" fill="hold">
                            <p:stCondLst>
                              <p:cond delay="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9" grpId="0" animBg="1"/>
      <p:bldP spid="31" grpId="0" animBg="1"/>
      <p:bldP spid="33" grpId="0" animBg="1"/>
      <p:bldP spid="38" grpId="0" animBg="1"/>
      <p:bldP spid="39" grpId="0" animBg="1"/>
      <p:bldP spid="43" grpId="0"/>
      <p:bldP spid="44" grpId="0"/>
      <p:bldP spid="45" grpId="0"/>
      <p:bldP spid="46" grpId="0"/>
      <p:bldP spid="40" grpId="0"/>
      <p:bldP spid="55" grpId="0"/>
      <p:bldP spid="56" grpId="0"/>
      <p:bldP spid="28"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8"/>
          <p:cNvSpPr txBox="1"/>
          <p:nvPr/>
        </p:nvSpPr>
        <p:spPr>
          <a:xfrm>
            <a:off x="309475" y="1192540"/>
            <a:ext cx="2398993" cy="86275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zh-CN" sz="1100" dirty="0">
                <a:solidFill>
                  <a:schemeClr val="tx1">
                    <a:lumMod val="75000"/>
                    <a:lumOff val="25000"/>
                  </a:schemeClr>
                </a:solidFill>
                <a:latin typeface="+mn-lt"/>
                <a:cs typeface="+mn-ea"/>
                <a:sym typeface="+mn-lt"/>
              </a:rPr>
              <a:t>杀头的事情有人干，亏本的买卖没人干，这是商业规则。你必须站在双赢的心态上去处理你与企业之间的、企业与商家之间的、企业和消费者之间的关系。</a:t>
            </a:r>
            <a:endParaRPr lang="en-US" altLang="zh-CN" sz="1100" dirty="0">
              <a:solidFill>
                <a:schemeClr val="tx1">
                  <a:lumMod val="75000"/>
                  <a:lumOff val="25000"/>
                </a:schemeClr>
              </a:solidFill>
              <a:latin typeface="+mn-lt"/>
              <a:cs typeface="+mn-ea"/>
              <a:sym typeface="+mn-lt"/>
            </a:endParaRPr>
          </a:p>
        </p:txBody>
      </p:sp>
      <p:sp>
        <p:nvSpPr>
          <p:cNvPr id="60" name="Text Placeholder 8"/>
          <p:cNvSpPr txBox="1"/>
          <p:nvPr/>
        </p:nvSpPr>
        <p:spPr>
          <a:xfrm>
            <a:off x="482468" y="3643752"/>
            <a:ext cx="2087309" cy="94808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a:lnSpc>
                <a:spcPct val="150000"/>
              </a:lnSpc>
            </a:pPr>
            <a:r>
              <a:rPr lang="zh-CN" altLang="zh-CN" sz="1100" dirty="0">
                <a:solidFill>
                  <a:schemeClr val="tx1">
                    <a:lumMod val="75000"/>
                    <a:lumOff val="25000"/>
                  </a:schemeClr>
                </a:solidFill>
                <a:latin typeface="+mn-lt"/>
                <a:ea typeface="+mn-ea"/>
                <a:cs typeface="+mn-ea"/>
                <a:sym typeface="+mn-lt"/>
              </a:rPr>
              <a:t>我们也不能破坏企业与消费者之间的双赢规则，只要某一方失去了利益，必定就会放弃这样的合作。</a:t>
            </a:r>
            <a:endParaRPr lang="en-US" altLang="zh-CN" sz="1100" dirty="0">
              <a:solidFill>
                <a:schemeClr val="tx1">
                  <a:lumMod val="75000"/>
                  <a:lumOff val="25000"/>
                </a:schemeClr>
              </a:solidFill>
              <a:latin typeface="+mn-lt"/>
              <a:ea typeface="+mn-ea"/>
              <a:cs typeface="+mn-ea"/>
              <a:sym typeface="+mn-lt"/>
            </a:endParaRPr>
          </a:p>
        </p:txBody>
      </p:sp>
      <p:sp>
        <p:nvSpPr>
          <p:cNvPr id="63" name="Text Placeholder 8"/>
          <p:cNvSpPr txBox="1"/>
          <p:nvPr/>
        </p:nvSpPr>
        <p:spPr>
          <a:xfrm>
            <a:off x="6172200" y="1013075"/>
            <a:ext cx="2398996" cy="94808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a:lnSpc>
                <a:spcPct val="150000"/>
              </a:lnSpc>
            </a:pPr>
            <a:r>
              <a:rPr lang="zh-CN" altLang="zh-CN" sz="1100" dirty="0">
                <a:solidFill>
                  <a:schemeClr val="tx1">
                    <a:lumMod val="75000"/>
                    <a:lumOff val="25000"/>
                  </a:schemeClr>
                </a:solidFill>
                <a:latin typeface="+mn-lt"/>
                <a:ea typeface="+mn-ea"/>
                <a:cs typeface="+mn-ea"/>
                <a:sym typeface="+mn-lt"/>
              </a:rPr>
              <a:t>你不能为了自身的利益去损坏企业的利益。没有大家哪有小家？企业首先是一个利润中心，企业都没有了利益，你也肯定没有利益。</a:t>
            </a:r>
            <a:endParaRPr lang="en-US" altLang="zh-CN" sz="1100" dirty="0">
              <a:solidFill>
                <a:schemeClr val="tx1">
                  <a:lumMod val="75000"/>
                  <a:lumOff val="25000"/>
                </a:schemeClr>
              </a:solidFill>
              <a:latin typeface="+mn-lt"/>
              <a:ea typeface="+mn-ea"/>
              <a:cs typeface="+mn-ea"/>
              <a:sym typeface="+mn-lt"/>
            </a:endParaRPr>
          </a:p>
        </p:txBody>
      </p:sp>
      <p:sp>
        <p:nvSpPr>
          <p:cNvPr id="66" name="Text Placeholder 8"/>
          <p:cNvSpPr txBox="1"/>
          <p:nvPr/>
        </p:nvSpPr>
        <p:spPr>
          <a:xfrm>
            <a:off x="6662650" y="3558419"/>
            <a:ext cx="2087309" cy="94808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a:lnSpc>
                <a:spcPct val="150000"/>
              </a:lnSpc>
            </a:pPr>
            <a:r>
              <a:rPr lang="zh-CN" altLang="zh-CN" sz="1100" dirty="0">
                <a:solidFill>
                  <a:schemeClr val="tx1">
                    <a:lumMod val="75000"/>
                    <a:lumOff val="25000"/>
                  </a:schemeClr>
                </a:solidFill>
                <a:latin typeface="+mn-lt"/>
                <a:ea typeface="+mn-ea"/>
                <a:cs typeface="+mn-ea"/>
                <a:sym typeface="+mn-lt"/>
              </a:rPr>
              <a:t>消费者满足自己的需求，而企业实现自己的产品价值，这同样也是一个双赢，任何一方的利益受到损坏都会付出代价。 </a:t>
            </a:r>
          </a:p>
        </p:txBody>
      </p:sp>
      <p:cxnSp>
        <p:nvCxnSpPr>
          <p:cNvPr id="67" name="直接连接符 66"/>
          <p:cNvCxnSpPr>
            <a:stCxn id="20" idx="0"/>
          </p:cNvCxnSpPr>
          <p:nvPr/>
        </p:nvCxnSpPr>
        <p:spPr>
          <a:xfrm flipV="1">
            <a:off x="2784668" y="1729459"/>
            <a:ext cx="0" cy="41116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03015" y="1729457"/>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3966164" y="1729459"/>
            <a:ext cx="0" cy="41116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966164" y="1729457"/>
            <a:ext cx="2053636"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5147660" y="3558420"/>
            <a:ext cx="4923" cy="474042"/>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503014" y="4032464"/>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flipH="1">
            <a:off x="6386816" y="3558421"/>
            <a:ext cx="1" cy="47403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6363989" y="4032452"/>
            <a:ext cx="298661" cy="1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075771" y="2140626"/>
            <a:ext cx="1417795" cy="1417795"/>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en-US" sz="1350" dirty="0">
                <a:cs typeface="+mn-ea"/>
                <a:sym typeface="+mn-lt"/>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mn-lt"/>
                  <a:cs typeface="+mn-ea"/>
                  <a:sym typeface="+mn-lt"/>
                </a:rPr>
                <a:t>第一</a:t>
              </a:r>
              <a:endParaRPr lang="en-US" altLang="zh-CN" sz="1800" b="1" dirty="0">
                <a:solidFill>
                  <a:schemeClr val="bg1"/>
                </a:solidFill>
                <a:latin typeface="+mn-lt"/>
                <a:cs typeface="+mn-ea"/>
                <a:sym typeface="+mn-lt"/>
              </a:endParaRPr>
            </a:p>
          </p:txBody>
        </p:sp>
      </p:grpSp>
      <p:grpSp>
        <p:nvGrpSpPr>
          <p:cNvPr id="79" name="组合 78"/>
          <p:cNvGrpSpPr/>
          <p:nvPr/>
        </p:nvGrpSpPr>
        <p:grpSpPr>
          <a:xfrm>
            <a:off x="3257266" y="2140626"/>
            <a:ext cx="1417795" cy="1417795"/>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rgbClr val="00B0F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en-US" sz="1350" dirty="0">
                <a:cs typeface="+mn-ea"/>
                <a:sym typeface="+mn-lt"/>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mn-lt"/>
                  <a:cs typeface="+mn-ea"/>
                  <a:sym typeface="+mn-lt"/>
                </a:rPr>
                <a:t>第二</a:t>
              </a:r>
              <a:endParaRPr lang="en-US" altLang="zh-CN" sz="1800" b="1" dirty="0">
                <a:solidFill>
                  <a:schemeClr val="bg1"/>
                </a:solidFill>
                <a:latin typeface="+mn-lt"/>
                <a:cs typeface="+mn-ea"/>
                <a:sym typeface="+mn-lt"/>
              </a:endParaRPr>
            </a:p>
          </p:txBody>
        </p:sp>
      </p:grpSp>
      <p:grpSp>
        <p:nvGrpSpPr>
          <p:cNvPr id="80" name="组合 79"/>
          <p:cNvGrpSpPr/>
          <p:nvPr/>
        </p:nvGrpSpPr>
        <p:grpSpPr>
          <a:xfrm>
            <a:off x="4438763" y="2140626"/>
            <a:ext cx="1417795" cy="1417795"/>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en-US" sz="1350" dirty="0">
                <a:cs typeface="+mn-ea"/>
                <a:sym typeface="+mn-lt"/>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mn-lt"/>
                  <a:cs typeface="+mn-ea"/>
                  <a:sym typeface="+mn-lt"/>
                </a:rPr>
                <a:t>第三</a:t>
              </a:r>
              <a:endParaRPr lang="en-US" altLang="zh-CN" sz="1800" b="1" dirty="0">
                <a:solidFill>
                  <a:schemeClr val="bg1"/>
                </a:solidFill>
                <a:latin typeface="+mn-lt"/>
                <a:cs typeface="+mn-ea"/>
                <a:sym typeface="+mn-lt"/>
              </a:endParaRPr>
            </a:p>
          </p:txBody>
        </p:sp>
      </p:grpSp>
      <p:grpSp>
        <p:nvGrpSpPr>
          <p:cNvPr id="81" name="组合 80"/>
          <p:cNvGrpSpPr/>
          <p:nvPr/>
        </p:nvGrpSpPr>
        <p:grpSpPr>
          <a:xfrm>
            <a:off x="5677919" y="2140626"/>
            <a:ext cx="1417795" cy="1417795"/>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rgbClr val="00B0F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en-US" sz="1350" dirty="0">
                <a:cs typeface="+mn-ea"/>
                <a:sym typeface="+mn-lt"/>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800" b="1" dirty="0">
                  <a:solidFill>
                    <a:schemeClr val="bg1"/>
                  </a:solidFill>
                  <a:latin typeface="+mn-lt"/>
                  <a:cs typeface="+mn-ea"/>
                  <a:sym typeface="+mn-lt"/>
                </a:rPr>
                <a:t>第四</a:t>
              </a:r>
              <a:endParaRPr lang="en-US" altLang="zh-CN" sz="1800" b="1" dirty="0">
                <a:solidFill>
                  <a:schemeClr val="bg1"/>
                </a:solidFill>
                <a:latin typeface="+mn-lt"/>
                <a:cs typeface="+mn-ea"/>
                <a:sym typeface="+mn-lt"/>
              </a:endParaRPr>
            </a:p>
          </p:txBody>
        </p:sp>
      </p:grpSp>
      <p:sp>
        <p:nvSpPr>
          <p:cNvPr id="34" name="Rectangle 1"/>
          <p:cNvSpPr>
            <a:spLocks noChangeArrowheads="1"/>
          </p:cNvSpPr>
          <p:nvPr/>
        </p:nvSpPr>
        <p:spPr bwMode="auto">
          <a:xfrm>
            <a:off x="1328524" y="360070"/>
            <a:ext cx="3344505"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第四心态：双赢的心态</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left)">
                                      <p:cBhvr>
                                        <p:cTn id="27" dur="500"/>
                                        <p:tgtEl>
                                          <p:spTgt spid="7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up)">
                                      <p:cBhvr>
                                        <p:cTn id="35" dur="500"/>
                                        <p:tgtEl>
                                          <p:spTgt spid="71"/>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right)">
                                      <p:cBhvr>
                                        <p:cTn id="39" dur="500"/>
                                        <p:tgtEl>
                                          <p:spTgt spid="7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wipe(up)">
                                      <p:cBhvr>
                                        <p:cTn id="47" dur="500"/>
                                        <p:tgtEl>
                                          <p:spTgt spid="73"/>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left)">
                                      <p:cBhvr>
                                        <p:cTn id="51" dur="500"/>
                                        <p:tgtEl>
                                          <p:spTgt spid="7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randombar(horizontal)">
                                      <p:cBhvr>
                                        <p:cTn id="63" dur="500"/>
                                        <p:tgtEl>
                                          <p:spTgt spid="6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randombar(horizontal)">
                                      <p:cBhvr>
                                        <p:cTn id="66" dur="500"/>
                                        <p:tgtEl>
                                          <p:spTgt spid="60"/>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randombar(horizontal)">
                                      <p:cBhvr>
                                        <p:cTn id="6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543038" y="3347956"/>
            <a:ext cx="2304256" cy="561946"/>
          </a:xfrm>
          <a:prstGeom prst="ellipse">
            <a:avLst/>
          </a:prstGeom>
          <a:gradFill flip="none" rotWithShape="1">
            <a:gsLst>
              <a:gs pos="0">
                <a:schemeClr val="tx1">
                  <a:alpha val="38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5" name="组合 14"/>
          <p:cNvGrpSpPr/>
          <p:nvPr/>
        </p:nvGrpSpPr>
        <p:grpSpPr>
          <a:xfrm>
            <a:off x="4097231" y="1511902"/>
            <a:ext cx="1562289" cy="1069108"/>
            <a:chOff x="4097229" y="1904756"/>
            <a:chExt cx="1562289" cy="1069108"/>
          </a:xfrm>
        </p:grpSpPr>
        <p:sp>
          <p:nvSpPr>
            <p:cNvPr id="16" name="矩形 5"/>
            <p:cNvSpPr/>
            <p:nvPr/>
          </p:nvSpPr>
          <p:spPr>
            <a:xfrm>
              <a:off x="4097229" y="1945520"/>
              <a:ext cx="1562289" cy="1028344"/>
            </a:xfrm>
            <a:custGeom>
              <a:avLst/>
              <a:gdLst>
                <a:gd name="connsiteX0" fmla="*/ 0 w 1440160"/>
                <a:gd name="connsiteY0" fmla="*/ 0 h 492857"/>
                <a:gd name="connsiteX1" fmla="*/ 1440160 w 1440160"/>
                <a:gd name="connsiteY1" fmla="*/ 0 h 492857"/>
                <a:gd name="connsiteX2" fmla="*/ 1440160 w 1440160"/>
                <a:gd name="connsiteY2" fmla="*/ 492857 h 492857"/>
                <a:gd name="connsiteX3" fmla="*/ 0 w 1440160"/>
                <a:gd name="connsiteY3" fmla="*/ 492857 h 492857"/>
                <a:gd name="connsiteX4" fmla="*/ 0 w 1440160"/>
                <a:gd name="connsiteY4" fmla="*/ 0 h 492857"/>
                <a:gd name="connsiteX0-1" fmla="*/ 306888 w 1440160"/>
                <a:gd name="connsiteY0-2" fmla="*/ 0 h 852980"/>
                <a:gd name="connsiteX1-3" fmla="*/ 1440160 w 1440160"/>
                <a:gd name="connsiteY1-4" fmla="*/ 360123 h 852980"/>
                <a:gd name="connsiteX2-5" fmla="*/ 1440160 w 1440160"/>
                <a:gd name="connsiteY2-6" fmla="*/ 852980 h 852980"/>
                <a:gd name="connsiteX3-7" fmla="*/ 0 w 1440160"/>
                <a:gd name="connsiteY3-8" fmla="*/ 852980 h 852980"/>
                <a:gd name="connsiteX4-9" fmla="*/ 306888 w 1440160"/>
                <a:gd name="connsiteY4-10" fmla="*/ 0 h 852980"/>
                <a:gd name="connsiteX0-11" fmla="*/ 93946 w 1227218"/>
                <a:gd name="connsiteY0-12" fmla="*/ 0 h 852980"/>
                <a:gd name="connsiteX1-13" fmla="*/ 1227218 w 1227218"/>
                <a:gd name="connsiteY1-14" fmla="*/ 360123 h 852980"/>
                <a:gd name="connsiteX2-15" fmla="*/ 1227218 w 1227218"/>
                <a:gd name="connsiteY2-16" fmla="*/ 852980 h 852980"/>
                <a:gd name="connsiteX3-17" fmla="*/ 0 w 1227218"/>
                <a:gd name="connsiteY3-18" fmla="*/ 289309 h 852980"/>
                <a:gd name="connsiteX4-19" fmla="*/ 93946 w 1227218"/>
                <a:gd name="connsiteY4-20" fmla="*/ 0 h 852980"/>
                <a:gd name="connsiteX0-21" fmla="*/ 93946 w 1405714"/>
                <a:gd name="connsiteY0-22" fmla="*/ 0 h 1028344"/>
                <a:gd name="connsiteX1-23" fmla="*/ 1227218 w 1405714"/>
                <a:gd name="connsiteY1-24" fmla="*/ 360123 h 1028344"/>
                <a:gd name="connsiteX2-25" fmla="*/ 1405714 w 1405714"/>
                <a:gd name="connsiteY2-26" fmla="*/ 1028344 h 1028344"/>
                <a:gd name="connsiteX3-27" fmla="*/ 0 w 1405714"/>
                <a:gd name="connsiteY3-28" fmla="*/ 289309 h 1028344"/>
                <a:gd name="connsiteX4-29" fmla="*/ 93946 w 1405714"/>
                <a:gd name="connsiteY4-30" fmla="*/ 0 h 1028344"/>
                <a:gd name="connsiteX0-31" fmla="*/ 93946 w 1543500"/>
                <a:gd name="connsiteY0-32" fmla="*/ 0 h 1028344"/>
                <a:gd name="connsiteX1-33" fmla="*/ 1543500 w 1543500"/>
                <a:gd name="connsiteY1-34" fmla="*/ 767219 h 1028344"/>
                <a:gd name="connsiteX2-35" fmla="*/ 1405714 w 1543500"/>
                <a:gd name="connsiteY2-36" fmla="*/ 1028344 h 1028344"/>
                <a:gd name="connsiteX3-37" fmla="*/ 0 w 1543500"/>
                <a:gd name="connsiteY3-38" fmla="*/ 289309 h 1028344"/>
                <a:gd name="connsiteX4-39" fmla="*/ 93946 w 1543500"/>
                <a:gd name="connsiteY4-40" fmla="*/ 0 h 1028344"/>
                <a:gd name="connsiteX0-41" fmla="*/ 93946 w 1543500"/>
                <a:gd name="connsiteY0-42" fmla="*/ 0 h 1028344"/>
                <a:gd name="connsiteX1-43" fmla="*/ 1543500 w 1543500"/>
                <a:gd name="connsiteY1-44" fmla="*/ 767219 h 1028344"/>
                <a:gd name="connsiteX2-45" fmla="*/ 1405714 w 1543500"/>
                <a:gd name="connsiteY2-46" fmla="*/ 1028344 h 1028344"/>
                <a:gd name="connsiteX3-47" fmla="*/ 0 w 1543500"/>
                <a:gd name="connsiteY3-48" fmla="*/ 289309 h 1028344"/>
                <a:gd name="connsiteX4-49" fmla="*/ 93946 w 1543500"/>
                <a:gd name="connsiteY4-50" fmla="*/ 0 h 1028344"/>
                <a:gd name="connsiteX0-51" fmla="*/ 93946 w 1543500"/>
                <a:gd name="connsiteY0-52" fmla="*/ 0 h 1028344"/>
                <a:gd name="connsiteX1-53" fmla="*/ 1543500 w 1543500"/>
                <a:gd name="connsiteY1-54" fmla="*/ 767219 h 1028344"/>
                <a:gd name="connsiteX2-55" fmla="*/ 1405714 w 1543500"/>
                <a:gd name="connsiteY2-56" fmla="*/ 1028344 h 1028344"/>
                <a:gd name="connsiteX3-57" fmla="*/ 0 w 1543500"/>
                <a:gd name="connsiteY3-58" fmla="*/ 289309 h 1028344"/>
                <a:gd name="connsiteX4-59" fmla="*/ 93946 w 1543500"/>
                <a:gd name="connsiteY4-60" fmla="*/ 0 h 1028344"/>
                <a:gd name="connsiteX0-61" fmla="*/ 93946 w 1543500"/>
                <a:gd name="connsiteY0-62" fmla="*/ 0 h 1028344"/>
                <a:gd name="connsiteX1-63" fmla="*/ 1543500 w 1543500"/>
                <a:gd name="connsiteY1-64" fmla="*/ 767219 h 1028344"/>
                <a:gd name="connsiteX2-65" fmla="*/ 1405714 w 1543500"/>
                <a:gd name="connsiteY2-66" fmla="*/ 1028344 h 1028344"/>
                <a:gd name="connsiteX3-67" fmla="*/ 0 w 1543500"/>
                <a:gd name="connsiteY3-68" fmla="*/ 289309 h 1028344"/>
                <a:gd name="connsiteX4-69" fmla="*/ 93946 w 1543500"/>
                <a:gd name="connsiteY4-70" fmla="*/ 0 h 1028344"/>
                <a:gd name="connsiteX0-71" fmla="*/ 93946 w 1543500"/>
                <a:gd name="connsiteY0-72" fmla="*/ 0 h 1028344"/>
                <a:gd name="connsiteX1-73" fmla="*/ 1321330 w 1543500"/>
                <a:gd name="connsiteY1-74" fmla="*/ 645560 h 1028344"/>
                <a:gd name="connsiteX2-75" fmla="*/ 1543500 w 1543500"/>
                <a:gd name="connsiteY2-76" fmla="*/ 767219 h 1028344"/>
                <a:gd name="connsiteX3-77" fmla="*/ 1405714 w 1543500"/>
                <a:gd name="connsiteY3-78" fmla="*/ 1028344 h 1028344"/>
                <a:gd name="connsiteX4-79" fmla="*/ 0 w 1543500"/>
                <a:gd name="connsiteY4-80" fmla="*/ 289309 h 1028344"/>
                <a:gd name="connsiteX5" fmla="*/ 93946 w 1543500"/>
                <a:gd name="connsiteY5" fmla="*/ 0 h 1028344"/>
                <a:gd name="connsiteX0-81" fmla="*/ 93946 w 1543500"/>
                <a:gd name="connsiteY0-82" fmla="*/ 0 h 1028344"/>
                <a:gd name="connsiteX1-83" fmla="*/ 1299409 w 1543500"/>
                <a:gd name="connsiteY1-84" fmla="*/ 717584 h 1028344"/>
                <a:gd name="connsiteX2-85" fmla="*/ 1543500 w 1543500"/>
                <a:gd name="connsiteY2-86" fmla="*/ 767219 h 1028344"/>
                <a:gd name="connsiteX3-87" fmla="*/ 1405714 w 1543500"/>
                <a:gd name="connsiteY3-88" fmla="*/ 1028344 h 1028344"/>
                <a:gd name="connsiteX4-89" fmla="*/ 0 w 1543500"/>
                <a:gd name="connsiteY4-90" fmla="*/ 289309 h 1028344"/>
                <a:gd name="connsiteX5-91" fmla="*/ 93946 w 1543500"/>
                <a:gd name="connsiteY5-92" fmla="*/ 0 h 1028344"/>
                <a:gd name="connsiteX0-93" fmla="*/ 122129 w 1571683"/>
                <a:gd name="connsiteY0-94" fmla="*/ 0 h 1028344"/>
                <a:gd name="connsiteX1-95" fmla="*/ 1327592 w 1571683"/>
                <a:gd name="connsiteY1-96" fmla="*/ 717584 h 1028344"/>
                <a:gd name="connsiteX2-97" fmla="*/ 1571683 w 1571683"/>
                <a:gd name="connsiteY2-98" fmla="*/ 767219 h 1028344"/>
                <a:gd name="connsiteX3-99" fmla="*/ 1433897 w 1571683"/>
                <a:gd name="connsiteY3-100" fmla="*/ 1028344 h 1028344"/>
                <a:gd name="connsiteX4-101" fmla="*/ 0 w 1571683"/>
                <a:gd name="connsiteY4-102" fmla="*/ 279915 h 1028344"/>
                <a:gd name="connsiteX5-103" fmla="*/ 122129 w 1571683"/>
                <a:gd name="connsiteY5-104" fmla="*/ 0 h 1028344"/>
                <a:gd name="connsiteX0-105" fmla="*/ 112735 w 1562289"/>
                <a:gd name="connsiteY0-106" fmla="*/ 0 h 1028344"/>
                <a:gd name="connsiteX1-107" fmla="*/ 1318198 w 1562289"/>
                <a:gd name="connsiteY1-108" fmla="*/ 717584 h 1028344"/>
                <a:gd name="connsiteX2-109" fmla="*/ 1562289 w 1562289"/>
                <a:gd name="connsiteY2-110" fmla="*/ 767219 h 1028344"/>
                <a:gd name="connsiteX3-111" fmla="*/ 1424503 w 1562289"/>
                <a:gd name="connsiteY3-112" fmla="*/ 1028344 h 1028344"/>
                <a:gd name="connsiteX4-113" fmla="*/ 0 w 1562289"/>
                <a:gd name="connsiteY4-114" fmla="*/ 264257 h 1028344"/>
                <a:gd name="connsiteX5-115" fmla="*/ 112735 w 1562289"/>
                <a:gd name="connsiteY5-116" fmla="*/ 0 h 1028344"/>
                <a:gd name="connsiteX0-117" fmla="*/ 112735 w 1562289"/>
                <a:gd name="connsiteY0-118" fmla="*/ 0 h 1028344"/>
                <a:gd name="connsiteX1-119" fmla="*/ 582295 w 1562289"/>
                <a:gd name="connsiteY1-120" fmla="*/ 279173 h 1028344"/>
                <a:gd name="connsiteX2-121" fmla="*/ 1318198 w 1562289"/>
                <a:gd name="connsiteY2-122" fmla="*/ 717584 h 1028344"/>
                <a:gd name="connsiteX3-123" fmla="*/ 1562289 w 1562289"/>
                <a:gd name="connsiteY3-124" fmla="*/ 767219 h 1028344"/>
                <a:gd name="connsiteX4-125" fmla="*/ 1424503 w 1562289"/>
                <a:gd name="connsiteY4-126" fmla="*/ 1028344 h 1028344"/>
                <a:gd name="connsiteX5-127" fmla="*/ 0 w 1562289"/>
                <a:gd name="connsiteY5-128" fmla="*/ 264257 h 1028344"/>
                <a:gd name="connsiteX6" fmla="*/ 112735 w 1562289"/>
                <a:gd name="connsiteY6" fmla="*/ 0 h 1028344"/>
                <a:gd name="connsiteX0-129" fmla="*/ 112735 w 1562289"/>
                <a:gd name="connsiteY0-130" fmla="*/ 0 h 1028344"/>
                <a:gd name="connsiteX1-131" fmla="*/ 582295 w 1562289"/>
                <a:gd name="connsiteY1-132" fmla="*/ 279173 h 1028344"/>
                <a:gd name="connsiteX2-133" fmla="*/ 1318198 w 1562289"/>
                <a:gd name="connsiteY2-134" fmla="*/ 717584 h 1028344"/>
                <a:gd name="connsiteX3-135" fmla="*/ 1562289 w 1562289"/>
                <a:gd name="connsiteY3-136" fmla="*/ 767219 h 1028344"/>
                <a:gd name="connsiteX4-137" fmla="*/ 1424503 w 1562289"/>
                <a:gd name="connsiteY4-138" fmla="*/ 1028344 h 1028344"/>
                <a:gd name="connsiteX5-139" fmla="*/ 0 w 1562289"/>
                <a:gd name="connsiteY5-140" fmla="*/ 264257 h 1028344"/>
                <a:gd name="connsiteX6-141" fmla="*/ 112735 w 1562289"/>
                <a:gd name="connsiteY6-142" fmla="*/ 0 h 1028344"/>
                <a:gd name="connsiteX0-143" fmla="*/ 112735 w 1562289"/>
                <a:gd name="connsiteY0-144" fmla="*/ 0 h 1028344"/>
                <a:gd name="connsiteX1-145" fmla="*/ 469560 w 1562289"/>
                <a:gd name="connsiteY1-146" fmla="*/ 232201 h 1028344"/>
                <a:gd name="connsiteX2-147" fmla="*/ 1318198 w 1562289"/>
                <a:gd name="connsiteY2-148" fmla="*/ 717584 h 1028344"/>
                <a:gd name="connsiteX3-149" fmla="*/ 1562289 w 1562289"/>
                <a:gd name="connsiteY3-150" fmla="*/ 767219 h 1028344"/>
                <a:gd name="connsiteX4-151" fmla="*/ 1424503 w 1562289"/>
                <a:gd name="connsiteY4-152" fmla="*/ 1028344 h 1028344"/>
                <a:gd name="connsiteX5-153" fmla="*/ 0 w 1562289"/>
                <a:gd name="connsiteY5-154" fmla="*/ 264257 h 1028344"/>
                <a:gd name="connsiteX6-155" fmla="*/ 112735 w 1562289"/>
                <a:gd name="connsiteY6-156" fmla="*/ 0 h 1028344"/>
                <a:gd name="connsiteX0-157" fmla="*/ 112735 w 1562289"/>
                <a:gd name="connsiteY0-158" fmla="*/ 0 h 1028344"/>
                <a:gd name="connsiteX1-159" fmla="*/ 469560 w 1562289"/>
                <a:gd name="connsiteY1-160" fmla="*/ 232201 h 1028344"/>
                <a:gd name="connsiteX2-161" fmla="*/ 1230516 w 1562289"/>
                <a:gd name="connsiteY2-162" fmla="*/ 661217 h 1028344"/>
                <a:gd name="connsiteX3-163" fmla="*/ 1562289 w 1562289"/>
                <a:gd name="connsiteY3-164" fmla="*/ 767219 h 1028344"/>
                <a:gd name="connsiteX4-165" fmla="*/ 1424503 w 1562289"/>
                <a:gd name="connsiteY4-166" fmla="*/ 1028344 h 1028344"/>
                <a:gd name="connsiteX5-167" fmla="*/ 0 w 1562289"/>
                <a:gd name="connsiteY5-168" fmla="*/ 264257 h 1028344"/>
                <a:gd name="connsiteX6-169" fmla="*/ 112735 w 1562289"/>
                <a:gd name="connsiteY6-170" fmla="*/ 0 h 1028344"/>
                <a:gd name="connsiteX0-171" fmla="*/ 112735 w 1562289"/>
                <a:gd name="connsiteY0-172" fmla="*/ 0 h 1028344"/>
                <a:gd name="connsiteX1-173" fmla="*/ 469560 w 1562289"/>
                <a:gd name="connsiteY1-174" fmla="*/ 232201 h 1028344"/>
                <a:gd name="connsiteX2-175" fmla="*/ 1230516 w 1562289"/>
                <a:gd name="connsiteY2-176" fmla="*/ 661217 h 1028344"/>
                <a:gd name="connsiteX3-177" fmla="*/ 1562289 w 1562289"/>
                <a:gd name="connsiteY3-178" fmla="*/ 767219 h 1028344"/>
                <a:gd name="connsiteX4-179" fmla="*/ 1424503 w 1562289"/>
                <a:gd name="connsiteY4-180" fmla="*/ 1028344 h 1028344"/>
                <a:gd name="connsiteX5-181" fmla="*/ 0 w 1562289"/>
                <a:gd name="connsiteY5-182" fmla="*/ 264257 h 1028344"/>
                <a:gd name="connsiteX6-183" fmla="*/ 112735 w 1562289"/>
                <a:gd name="connsiteY6-184" fmla="*/ 0 h 1028344"/>
                <a:gd name="connsiteX0-185" fmla="*/ 112735 w 1562289"/>
                <a:gd name="connsiteY0-186" fmla="*/ 0 h 1028344"/>
                <a:gd name="connsiteX1-187" fmla="*/ 469560 w 1562289"/>
                <a:gd name="connsiteY1-188" fmla="*/ 232201 h 1028344"/>
                <a:gd name="connsiteX2-189" fmla="*/ 1230516 w 1562289"/>
                <a:gd name="connsiteY2-190" fmla="*/ 661217 h 1028344"/>
                <a:gd name="connsiteX3-191" fmla="*/ 1562289 w 1562289"/>
                <a:gd name="connsiteY3-192" fmla="*/ 767219 h 1028344"/>
                <a:gd name="connsiteX4-193" fmla="*/ 1424503 w 1562289"/>
                <a:gd name="connsiteY4-194" fmla="*/ 1028344 h 1028344"/>
                <a:gd name="connsiteX5-195" fmla="*/ 0 w 1562289"/>
                <a:gd name="connsiteY5-196" fmla="*/ 264257 h 1028344"/>
                <a:gd name="connsiteX6-197" fmla="*/ 112735 w 1562289"/>
                <a:gd name="connsiteY6-198" fmla="*/ 0 h 1028344"/>
                <a:gd name="connsiteX0-199" fmla="*/ 112735 w 1562289"/>
                <a:gd name="connsiteY0-200" fmla="*/ 0 h 1028344"/>
                <a:gd name="connsiteX1-201" fmla="*/ 469560 w 1562289"/>
                <a:gd name="connsiteY1-202" fmla="*/ 232201 h 1028344"/>
                <a:gd name="connsiteX2-203" fmla="*/ 1230516 w 1562289"/>
                <a:gd name="connsiteY2-204" fmla="*/ 661217 h 1028344"/>
                <a:gd name="connsiteX3-205" fmla="*/ 1562289 w 1562289"/>
                <a:gd name="connsiteY3-206" fmla="*/ 767219 h 1028344"/>
                <a:gd name="connsiteX4-207" fmla="*/ 1424503 w 1562289"/>
                <a:gd name="connsiteY4-208" fmla="*/ 1028344 h 1028344"/>
                <a:gd name="connsiteX5-209" fmla="*/ 0 w 1562289"/>
                <a:gd name="connsiteY5-210" fmla="*/ 264257 h 1028344"/>
                <a:gd name="connsiteX6-211" fmla="*/ 112735 w 1562289"/>
                <a:gd name="connsiteY6-212" fmla="*/ 0 h 1028344"/>
                <a:gd name="connsiteX0-213" fmla="*/ 112735 w 1562289"/>
                <a:gd name="connsiteY0-214" fmla="*/ 0 h 1028344"/>
                <a:gd name="connsiteX1-215" fmla="*/ 469560 w 1562289"/>
                <a:gd name="connsiteY1-216" fmla="*/ 232201 h 1028344"/>
                <a:gd name="connsiteX2-217" fmla="*/ 1230516 w 1562289"/>
                <a:gd name="connsiteY2-218" fmla="*/ 661217 h 1028344"/>
                <a:gd name="connsiteX3-219" fmla="*/ 1562289 w 1562289"/>
                <a:gd name="connsiteY3-220" fmla="*/ 767219 h 1028344"/>
                <a:gd name="connsiteX4-221" fmla="*/ 1424503 w 1562289"/>
                <a:gd name="connsiteY4-222" fmla="*/ 1028344 h 1028344"/>
                <a:gd name="connsiteX5-223" fmla="*/ 0 w 1562289"/>
                <a:gd name="connsiteY5-224" fmla="*/ 264257 h 1028344"/>
                <a:gd name="connsiteX6-225" fmla="*/ 112735 w 1562289"/>
                <a:gd name="connsiteY6-226" fmla="*/ 0 h 1028344"/>
                <a:gd name="connsiteX0-227" fmla="*/ 112735 w 1562289"/>
                <a:gd name="connsiteY0-228" fmla="*/ 0 h 1028344"/>
                <a:gd name="connsiteX1-229" fmla="*/ 469560 w 1562289"/>
                <a:gd name="connsiteY1-230" fmla="*/ 232201 h 1028344"/>
                <a:gd name="connsiteX2-231" fmla="*/ 1230516 w 1562289"/>
                <a:gd name="connsiteY2-232" fmla="*/ 661217 h 1028344"/>
                <a:gd name="connsiteX3-233" fmla="*/ 1562289 w 1562289"/>
                <a:gd name="connsiteY3-234" fmla="*/ 767219 h 1028344"/>
                <a:gd name="connsiteX4-235" fmla="*/ 1424503 w 1562289"/>
                <a:gd name="connsiteY4-236" fmla="*/ 1028344 h 1028344"/>
                <a:gd name="connsiteX5-237" fmla="*/ 0 w 1562289"/>
                <a:gd name="connsiteY5-238" fmla="*/ 264257 h 1028344"/>
                <a:gd name="connsiteX6-239" fmla="*/ 112735 w 1562289"/>
                <a:gd name="connsiteY6-240" fmla="*/ 0 h 1028344"/>
                <a:gd name="connsiteX0-241" fmla="*/ 112735 w 1562289"/>
                <a:gd name="connsiteY0-242" fmla="*/ 0 h 1028344"/>
                <a:gd name="connsiteX1-243" fmla="*/ 469560 w 1562289"/>
                <a:gd name="connsiteY1-244" fmla="*/ 232201 h 1028344"/>
                <a:gd name="connsiteX2-245" fmla="*/ 1230516 w 1562289"/>
                <a:gd name="connsiteY2-246" fmla="*/ 661217 h 1028344"/>
                <a:gd name="connsiteX3-247" fmla="*/ 1562289 w 1562289"/>
                <a:gd name="connsiteY3-248" fmla="*/ 767219 h 1028344"/>
                <a:gd name="connsiteX4-249" fmla="*/ 1424503 w 1562289"/>
                <a:gd name="connsiteY4-250" fmla="*/ 1028344 h 1028344"/>
                <a:gd name="connsiteX5-251" fmla="*/ 0 w 1562289"/>
                <a:gd name="connsiteY5-252" fmla="*/ 264257 h 1028344"/>
                <a:gd name="connsiteX6-253" fmla="*/ 112735 w 1562289"/>
                <a:gd name="connsiteY6-254" fmla="*/ 0 h 1028344"/>
                <a:gd name="connsiteX0-255" fmla="*/ 112735 w 1562289"/>
                <a:gd name="connsiteY0-256" fmla="*/ 0 h 1028344"/>
                <a:gd name="connsiteX1-257" fmla="*/ 469560 w 1562289"/>
                <a:gd name="connsiteY1-258" fmla="*/ 232201 h 1028344"/>
                <a:gd name="connsiteX2-259" fmla="*/ 1230516 w 1562289"/>
                <a:gd name="connsiteY2-260" fmla="*/ 661217 h 1028344"/>
                <a:gd name="connsiteX3-261" fmla="*/ 1562289 w 1562289"/>
                <a:gd name="connsiteY3-262" fmla="*/ 767219 h 1028344"/>
                <a:gd name="connsiteX4-263" fmla="*/ 1424503 w 1562289"/>
                <a:gd name="connsiteY4-264" fmla="*/ 1028344 h 1028344"/>
                <a:gd name="connsiteX5-265" fmla="*/ 0 w 1562289"/>
                <a:gd name="connsiteY5-266" fmla="*/ 264257 h 1028344"/>
                <a:gd name="connsiteX6-267" fmla="*/ 112735 w 1562289"/>
                <a:gd name="connsiteY6-268" fmla="*/ 0 h 1028344"/>
                <a:gd name="connsiteX0-269" fmla="*/ 112735 w 1562289"/>
                <a:gd name="connsiteY0-270" fmla="*/ 0 h 1028344"/>
                <a:gd name="connsiteX1-271" fmla="*/ 469560 w 1562289"/>
                <a:gd name="connsiteY1-272" fmla="*/ 232201 h 1028344"/>
                <a:gd name="connsiteX2-273" fmla="*/ 1230516 w 1562289"/>
                <a:gd name="connsiteY2-274" fmla="*/ 661217 h 1028344"/>
                <a:gd name="connsiteX3-275" fmla="*/ 1562289 w 1562289"/>
                <a:gd name="connsiteY3-276" fmla="*/ 767219 h 1028344"/>
                <a:gd name="connsiteX4-277" fmla="*/ 1424503 w 1562289"/>
                <a:gd name="connsiteY4-278" fmla="*/ 1028344 h 1028344"/>
                <a:gd name="connsiteX5-279" fmla="*/ 722421 w 1562289"/>
                <a:gd name="connsiteY5-280" fmla="*/ 607180 h 1028344"/>
                <a:gd name="connsiteX6-281" fmla="*/ 0 w 1562289"/>
                <a:gd name="connsiteY6-282" fmla="*/ 264257 h 1028344"/>
                <a:gd name="connsiteX7" fmla="*/ 112735 w 1562289"/>
                <a:gd name="connsiteY7" fmla="*/ 0 h 1028344"/>
                <a:gd name="connsiteX0-283" fmla="*/ 112735 w 1562289"/>
                <a:gd name="connsiteY0-284" fmla="*/ 0 h 1028344"/>
                <a:gd name="connsiteX1-285" fmla="*/ 469560 w 1562289"/>
                <a:gd name="connsiteY1-286" fmla="*/ 232201 h 1028344"/>
                <a:gd name="connsiteX2-287" fmla="*/ 1230516 w 1562289"/>
                <a:gd name="connsiteY2-288" fmla="*/ 661217 h 1028344"/>
                <a:gd name="connsiteX3-289" fmla="*/ 1562289 w 1562289"/>
                <a:gd name="connsiteY3-290" fmla="*/ 767219 h 1028344"/>
                <a:gd name="connsiteX4-291" fmla="*/ 1424503 w 1562289"/>
                <a:gd name="connsiteY4-292" fmla="*/ 1028344 h 1028344"/>
                <a:gd name="connsiteX5-293" fmla="*/ 722421 w 1562289"/>
                <a:gd name="connsiteY5-294" fmla="*/ 607180 h 1028344"/>
                <a:gd name="connsiteX6-295" fmla="*/ 0 w 1562289"/>
                <a:gd name="connsiteY6-296" fmla="*/ 264257 h 1028344"/>
                <a:gd name="connsiteX7-297" fmla="*/ 112735 w 1562289"/>
                <a:gd name="connsiteY7-298" fmla="*/ 0 h 1028344"/>
                <a:gd name="connsiteX0-299" fmla="*/ 112735 w 1562289"/>
                <a:gd name="connsiteY0-300" fmla="*/ 0 h 1028344"/>
                <a:gd name="connsiteX1-301" fmla="*/ 469560 w 1562289"/>
                <a:gd name="connsiteY1-302" fmla="*/ 232201 h 1028344"/>
                <a:gd name="connsiteX2-303" fmla="*/ 1230516 w 1562289"/>
                <a:gd name="connsiteY2-304" fmla="*/ 661217 h 1028344"/>
                <a:gd name="connsiteX3-305" fmla="*/ 1562289 w 1562289"/>
                <a:gd name="connsiteY3-306" fmla="*/ 767219 h 1028344"/>
                <a:gd name="connsiteX4-307" fmla="*/ 1424503 w 1562289"/>
                <a:gd name="connsiteY4-308" fmla="*/ 1028344 h 1028344"/>
                <a:gd name="connsiteX5-309" fmla="*/ 722421 w 1562289"/>
                <a:gd name="connsiteY5-310" fmla="*/ 607180 h 1028344"/>
                <a:gd name="connsiteX6-311" fmla="*/ 0 w 1562289"/>
                <a:gd name="connsiteY6-312" fmla="*/ 264257 h 1028344"/>
                <a:gd name="connsiteX7-313" fmla="*/ 112735 w 1562289"/>
                <a:gd name="connsiteY7-314" fmla="*/ 0 h 1028344"/>
                <a:gd name="connsiteX0-315" fmla="*/ 112735 w 1562289"/>
                <a:gd name="connsiteY0-316" fmla="*/ 0 h 1028344"/>
                <a:gd name="connsiteX1-317" fmla="*/ 469560 w 1562289"/>
                <a:gd name="connsiteY1-318" fmla="*/ 232201 h 1028344"/>
                <a:gd name="connsiteX2-319" fmla="*/ 1230516 w 1562289"/>
                <a:gd name="connsiteY2-320" fmla="*/ 661217 h 1028344"/>
                <a:gd name="connsiteX3-321" fmla="*/ 1562289 w 1562289"/>
                <a:gd name="connsiteY3-322" fmla="*/ 767219 h 1028344"/>
                <a:gd name="connsiteX4-323" fmla="*/ 1424503 w 1562289"/>
                <a:gd name="connsiteY4-324" fmla="*/ 1028344 h 1028344"/>
                <a:gd name="connsiteX5-325" fmla="*/ 722421 w 1562289"/>
                <a:gd name="connsiteY5-326" fmla="*/ 607180 h 1028344"/>
                <a:gd name="connsiteX6-327" fmla="*/ 0 w 1562289"/>
                <a:gd name="connsiteY6-328" fmla="*/ 264257 h 1028344"/>
                <a:gd name="connsiteX7-329" fmla="*/ 112735 w 1562289"/>
                <a:gd name="connsiteY7-330" fmla="*/ 0 h 1028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 ang="0">
                  <a:pos x="connsiteX6-141" y="connsiteY6-142"/>
                </a:cxn>
                <a:cxn ang="0">
                  <a:pos x="connsiteX7-297" y="connsiteY7-298"/>
                </a:cxn>
              </a:cxnLst>
              <a:rect l="l" t="t" r="r" b="b"/>
              <a:pathLst>
                <a:path w="1562289" h="1028344">
                  <a:moveTo>
                    <a:pt x="112735" y="0"/>
                  </a:moveTo>
                  <a:cubicBezTo>
                    <a:pt x="216020" y="187003"/>
                    <a:pt x="272330" y="198642"/>
                    <a:pt x="469560" y="232201"/>
                  </a:cubicBezTo>
                  <a:cubicBezTo>
                    <a:pt x="986259" y="300050"/>
                    <a:pt x="1089598" y="493160"/>
                    <a:pt x="1230516" y="661217"/>
                  </a:cubicBezTo>
                  <a:cubicBezTo>
                    <a:pt x="1344239" y="746655"/>
                    <a:pt x="1464224" y="763200"/>
                    <a:pt x="1562289" y="767219"/>
                  </a:cubicBezTo>
                  <a:lnTo>
                    <a:pt x="1424503" y="1028344"/>
                  </a:lnTo>
                  <a:cubicBezTo>
                    <a:pt x="1271825" y="1022308"/>
                    <a:pt x="950313" y="791678"/>
                    <a:pt x="722421" y="607180"/>
                  </a:cubicBezTo>
                  <a:cubicBezTo>
                    <a:pt x="304029" y="508407"/>
                    <a:pt x="88914" y="386091"/>
                    <a:pt x="0" y="264257"/>
                  </a:cubicBezTo>
                  <a:lnTo>
                    <a:pt x="112735" y="0"/>
                  </a:lnTo>
                  <a:close/>
                </a:path>
              </a:pathLst>
            </a:custGeom>
            <a:gradFill>
              <a:gsLst>
                <a:gs pos="20000">
                  <a:schemeClr val="accent4"/>
                </a:gs>
                <a:gs pos="52000">
                  <a:schemeClr val="accent3">
                    <a:lumMod val="75000"/>
                  </a:schemeClr>
                </a:gs>
              </a:gsLst>
              <a:lin ang="17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矩形 4"/>
            <p:cNvSpPr/>
            <p:nvPr/>
          </p:nvSpPr>
          <p:spPr>
            <a:xfrm>
              <a:off x="4209882" y="1904756"/>
              <a:ext cx="1446390" cy="807579"/>
            </a:xfrm>
            <a:custGeom>
              <a:avLst/>
              <a:gdLst>
                <a:gd name="connsiteX0" fmla="*/ 0 w 1584176"/>
                <a:gd name="connsiteY0" fmla="*/ 0 h 423268"/>
                <a:gd name="connsiteX1" fmla="*/ 1584176 w 1584176"/>
                <a:gd name="connsiteY1" fmla="*/ 0 h 423268"/>
                <a:gd name="connsiteX2" fmla="*/ 1584176 w 1584176"/>
                <a:gd name="connsiteY2" fmla="*/ 423268 h 423268"/>
                <a:gd name="connsiteX3" fmla="*/ 0 w 1584176"/>
                <a:gd name="connsiteY3" fmla="*/ 423268 h 423268"/>
                <a:gd name="connsiteX4" fmla="*/ 0 w 1584176"/>
                <a:gd name="connsiteY4" fmla="*/ 0 h 423268"/>
                <a:gd name="connsiteX0-1" fmla="*/ 0 w 1634280"/>
                <a:gd name="connsiteY0-2" fmla="*/ 72024 h 423268"/>
                <a:gd name="connsiteX1-3" fmla="*/ 1634280 w 1634280"/>
                <a:gd name="connsiteY1-4" fmla="*/ 0 h 423268"/>
                <a:gd name="connsiteX2-5" fmla="*/ 1634280 w 1634280"/>
                <a:gd name="connsiteY2-6" fmla="*/ 423268 h 423268"/>
                <a:gd name="connsiteX3-7" fmla="*/ 50104 w 1634280"/>
                <a:gd name="connsiteY3-8" fmla="*/ 423268 h 423268"/>
                <a:gd name="connsiteX4-9" fmla="*/ 0 w 1634280"/>
                <a:gd name="connsiteY4-10" fmla="*/ 72024 h 423268"/>
                <a:gd name="connsiteX0-11" fmla="*/ 0 w 1634280"/>
                <a:gd name="connsiteY0-12" fmla="*/ 72024 h 423268"/>
                <a:gd name="connsiteX1-13" fmla="*/ 1634280 w 1634280"/>
                <a:gd name="connsiteY1-14" fmla="*/ 0 h 423268"/>
                <a:gd name="connsiteX2-15" fmla="*/ 1634280 w 1634280"/>
                <a:gd name="connsiteY2-16" fmla="*/ 423268 h 423268"/>
                <a:gd name="connsiteX3-17" fmla="*/ 291230 w 1634280"/>
                <a:gd name="connsiteY3-18" fmla="*/ 310534 h 423268"/>
                <a:gd name="connsiteX4-19" fmla="*/ 0 w 1634280"/>
                <a:gd name="connsiteY4-20" fmla="*/ 72024 h 423268"/>
                <a:gd name="connsiteX0-21" fmla="*/ 0 w 1634280"/>
                <a:gd name="connsiteY0-22" fmla="*/ 72024 h 773997"/>
                <a:gd name="connsiteX1-23" fmla="*/ 1634280 w 1634280"/>
                <a:gd name="connsiteY1-24" fmla="*/ 0 h 773997"/>
                <a:gd name="connsiteX2-25" fmla="*/ 1180212 w 1634280"/>
                <a:gd name="connsiteY2-26" fmla="*/ 773997 h 773997"/>
                <a:gd name="connsiteX3-27" fmla="*/ 291230 w 1634280"/>
                <a:gd name="connsiteY3-28" fmla="*/ 310534 h 773997"/>
                <a:gd name="connsiteX4-29" fmla="*/ 0 w 1634280"/>
                <a:gd name="connsiteY4-30" fmla="*/ 72024 h 773997"/>
                <a:gd name="connsiteX0-31" fmla="*/ 0 w 1443258"/>
                <a:gd name="connsiteY0-32" fmla="*/ 0 h 770351"/>
                <a:gd name="connsiteX1-33" fmla="*/ 1443258 w 1443258"/>
                <a:gd name="connsiteY1-34" fmla="*/ 770351 h 770351"/>
                <a:gd name="connsiteX2-35" fmla="*/ 1180212 w 1443258"/>
                <a:gd name="connsiteY2-36" fmla="*/ 701973 h 770351"/>
                <a:gd name="connsiteX3-37" fmla="*/ 291230 w 1443258"/>
                <a:gd name="connsiteY3-38" fmla="*/ 238510 h 770351"/>
                <a:gd name="connsiteX4-39" fmla="*/ 0 w 1443258"/>
                <a:gd name="connsiteY4-40" fmla="*/ 0 h 770351"/>
                <a:gd name="connsiteX0-41" fmla="*/ 0 w 1443258"/>
                <a:gd name="connsiteY0-42" fmla="*/ 10951 h 781302"/>
                <a:gd name="connsiteX1-43" fmla="*/ 1443258 w 1443258"/>
                <a:gd name="connsiteY1-44" fmla="*/ 781302 h 781302"/>
                <a:gd name="connsiteX2-45" fmla="*/ 1180212 w 1443258"/>
                <a:gd name="connsiteY2-46" fmla="*/ 712924 h 781302"/>
                <a:gd name="connsiteX3-47" fmla="*/ 291230 w 1443258"/>
                <a:gd name="connsiteY3-48" fmla="*/ 249461 h 781302"/>
                <a:gd name="connsiteX4-49" fmla="*/ 0 w 1443258"/>
                <a:gd name="connsiteY4-50" fmla="*/ 10951 h 781302"/>
                <a:gd name="connsiteX0-51" fmla="*/ 0 w 1443258"/>
                <a:gd name="connsiteY0-52" fmla="*/ 18660 h 789011"/>
                <a:gd name="connsiteX1-53" fmla="*/ 1443258 w 1443258"/>
                <a:gd name="connsiteY1-54" fmla="*/ 789011 h 789011"/>
                <a:gd name="connsiteX2-55" fmla="*/ 1180212 w 1443258"/>
                <a:gd name="connsiteY2-56" fmla="*/ 720633 h 789011"/>
                <a:gd name="connsiteX3-57" fmla="*/ 291230 w 1443258"/>
                <a:gd name="connsiteY3-58" fmla="*/ 257170 h 789011"/>
                <a:gd name="connsiteX4-59" fmla="*/ 0 w 1443258"/>
                <a:gd name="connsiteY4-60" fmla="*/ 18660 h 789011"/>
                <a:gd name="connsiteX0-61" fmla="*/ 0 w 1443258"/>
                <a:gd name="connsiteY0-62" fmla="*/ 33226 h 803577"/>
                <a:gd name="connsiteX1-63" fmla="*/ 1443258 w 1443258"/>
                <a:gd name="connsiteY1-64" fmla="*/ 803577 h 803577"/>
                <a:gd name="connsiteX2-65" fmla="*/ 1180212 w 1443258"/>
                <a:gd name="connsiteY2-66" fmla="*/ 735199 h 803577"/>
                <a:gd name="connsiteX3-67" fmla="*/ 291230 w 1443258"/>
                <a:gd name="connsiteY3-68" fmla="*/ 271736 h 803577"/>
                <a:gd name="connsiteX4-69" fmla="*/ 0 w 1443258"/>
                <a:gd name="connsiteY4-70" fmla="*/ 33226 h 803577"/>
                <a:gd name="connsiteX0-71" fmla="*/ 0 w 1443258"/>
                <a:gd name="connsiteY0-72" fmla="*/ 33226 h 803577"/>
                <a:gd name="connsiteX1-73" fmla="*/ 1443258 w 1443258"/>
                <a:gd name="connsiteY1-74" fmla="*/ 803577 h 803577"/>
                <a:gd name="connsiteX2-75" fmla="*/ 1180212 w 1443258"/>
                <a:gd name="connsiteY2-76" fmla="*/ 735199 h 803577"/>
                <a:gd name="connsiteX3-77" fmla="*/ 291230 w 1443258"/>
                <a:gd name="connsiteY3-78" fmla="*/ 271736 h 803577"/>
                <a:gd name="connsiteX4-79" fmla="*/ 0 w 1443258"/>
                <a:gd name="connsiteY4-80" fmla="*/ 33226 h 803577"/>
                <a:gd name="connsiteX0-81" fmla="*/ 0 w 1443258"/>
                <a:gd name="connsiteY0-82" fmla="*/ 33226 h 803577"/>
                <a:gd name="connsiteX1-83" fmla="*/ 1443258 w 1443258"/>
                <a:gd name="connsiteY1-84" fmla="*/ 803577 h 803577"/>
                <a:gd name="connsiteX2-85" fmla="*/ 1180212 w 1443258"/>
                <a:gd name="connsiteY2-86" fmla="*/ 735199 h 803577"/>
                <a:gd name="connsiteX3-87" fmla="*/ 291230 w 1443258"/>
                <a:gd name="connsiteY3-88" fmla="*/ 271736 h 803577"/>
                <a:gd name="connsiteX4-89" fmla="*/ 0 w 1443258"/>
                <a:gd name="connsiteY4-90" fmla="*/ 33226 h 803577"/>
                <a:gd name="connsiteX0-91" fmla="*/ 0 w 1443258"/>
                <a:gd name="connsiteY0-92" fmla="*/ 33226 h 803577"/>
                <a:gd name="connsiteX1-93" fmla="*/ 1443258 w 1443258"/>
                <a:gd name="connsiteY1-94" fmla="*/ 803577 h 803577"/>
                <a:gd name="connsiteX2-95" fmla="*/ 1180212 w 1443258"/>
                <a:gd name="connsiteY2-96" fmla="*/ 735199 h 803577"/>
                <a:gd name="connsiteX3-97" fmla="*/ 291230 w 1443258"/>
                <a:gd name="connsiteY3-98" fmla="*/ 271736 h 803577"/>
                <a:gd name="connsiteX4-99" fmla="*/ 0 w 1443258"/>
                <a:gd name="connsiteY4-100" fmla="*/ 33226 h 803577"/>
                <a:gd name="connsiteX0-101" fmla="*/ 0 w 1443258"/>
                <a:gd name="connsiteY0-102" fmla="*/ 33226 h 803577"/>
                <a:gd name="connsiteX1-103" fmla="*/ 1443258 w 1443258"/>
                <a:gd name="connsiteY1-104" fmla="*/ 803577 h 803577"/>
                <a:gd name="connsiteX2-105" fmla="*/ 1180212 w 1443258"/>
                <a:gd name="connsiteY2-106" fmla="*/ 735199 h 803577"/>
                <a:gd name="connsiteX3-107" fmla="*/ 291230 w 1443258"/>
                <a:gd name="connsiteY3-108" fmla="*/ 271736 h 803577"/>
                <a:gd name="connsiteX4-109" fmla="*/ 0 w 1443258"/>
                <a:gd name="connsiteY4-110" fmla="*/ 33226 h 803577"/>
                <a:gd name="connsiteX0-111" fmla="*/ 0 w 1443258"/>
                <a:gd name="connsiteY0-112" fmla="*/ 33226 h 803577"/>
                <a:gd name="connsiteX1-113" fmla="*/ 1443258 w 1443258"/>
                <a:gd name="connsiteY1-114" fmla="*/ 803577 h 803577"/>
                <a:gd name="connsiteX2-115" fmla="*/ 1180212 w 1443258"/>
                <a:gd name="connsiteY2-116" fmla="*/ 735199 h 803577"/>
                <a:gd name="connsiteX3-117" fmla="*/ 291230 w 1443258"/>
                <a:gd name="connsiteY3-118" fmla="*/ 271736 h 803577"/>
                <a:gd name="connsiteX4-119" fmla="*/ 0 w 1443258"/>
                <a:gd name="connsiteY4-120" fmla="*/ 33226 h 803577"/>
                <a:gd name="connsiteX0-121" fmla="*/ 0 w 1443258"/>
                <a:gd name="connsiteY0-122" fmla="*/ 33226 h 803577"/>
                <a:gd name="connsiteX1-123" fmla="*/ 1443258 w 1443258"/>
                <a:gd name="connsiteY1-124" fmla="*/ 803577 h 803577"/>
                <a:gd name="connsiteX2-125" fmla="*/ 1142634 w 1443258"/>
                <a:gd name="connsiteY2-126" fmla="*/ 725804 h 803577"/>
                <a:gd name="connsiteX3-127" fmla="*/ 291230 w 1443258"/>
                <a:gd name="connsiteY3-128" fmla="*/ 271736 h 803577"/>
                <a:gd name="connsiteX4-129" fmla="*/ 0 w 1443258"/>
                <a:gd name="connsiteY4-130" fmla="*/ 33226 h 803577"/>
                <a:gd name="connsiteX0-131" fmla="*/ 0 w 1443258"/>
                <a:gd name="connsiteY0-132" fmla="*/ 33226 h 803577"/>
                <a:gd name="connsiteX1-133" fmla="*/ 1443258 w 1443258"/>
                <a:gd name="connsiteY1-134" fmla="*/ 803577 h 803577"/>
                <a:gd name="connsiteX2-135" fmla="*/ 1142634 w 1443258"/>
                <a:gd name="connsiteY2-136" fmla="*/ 725804 h 803577"/>
                <a:gd name="connsiteX3-137" fmla="*/ 291230 w 1443258"/>
                <a:gd name="connsiteY3-138" fmla="*/ 271736 h 803577"/>
                <a:gd name="connsiteX4-139" fmla="*/ 0 w 1443258"/>
                <a:gd name="connsiteY4-140" fmla="*/ 33226 h 803577"/>
                <a:gd name="connsiteX0-141" fmla="*/ 0 w 1443258"/>
                <a:gd name="connsiteY0-142" fmla="*/ 33226 h 803577"/>
                <a:gd name="connsiteX1-143" fmla="*/ 1443258 w 1443258"/>
                <a:gd name="connsiteY1-144" fmla="*/ 803577 h 803577"/>
                <a:gd name="connsiteX2-145" fmla="*/ 1142634 w 1443258"/>
                <a:gd name="connsiteY2-146" fmla="*/ 725804 h 803577"/>
                <a:gd name="connsiteX3-147" fmla="*/ 291230 w 1443258"/>
                <a:gd name="connsiteY3-148" fmla="*/ 271736 h 803577"/>
                <a:gd name="connsiteX4-149" fmla="*/ 0 w 1443258"/>
                <a:gd name="connsiteY4-150" fmla="*/ 33226 h 803577"/>
                <a:gd name="connsiteX0-151" fmla="*/ 0 w 1443258"/>
                <a:gd name="connsiteY0-152" fmla="*/ 33226 h 803577"/>
                <a:gd name="connsiteX1-153" fmla="*/ 1443258 w 1443258"/>
                <a:gd name="connsiteY1-154" fmla="*/ 803577 h 803577"/>
                <a:gd name="connsiteX2-155" fmla="*/ 1142634 w 1443258"/>
                <a:gd name="connsiteY2-156" fmla="*/ 725804 h 803577"/>
                <a:gd name="connsiteX3-157" fmla="*/ 291230 w 1443258"/>
                <a:gd name="connsiteY3-158" fmla="*/ 271736 h 803577"/>
                <a:gd name="connsiteX4-159" fmla="*/ 0 w 1443258"/>
                <a:gd name="connsiteY4-160" fmla="*/ 33226 h 803577"/>
                <a:gd name="connsiteX0-161" fmla="*/ 0 w 1443258"/>
                <a:gd name="connsiteY0-162" fmla="*/ 33226 h 803577"/>
                <a:gd name="connsiteX1-163" fmla="*/ 1443258 w 1443258"/>
                <a:gd name="connsiteY1-164" fmla="*/ 803577 h 803577"/>
                <a:gd name="connsiteX2-165" fmla="*/ 1142634 w 1443258"/>
                <a:gd name="connsiteY2-166" fmla="*/ 725804 h 803577"/>
                <a:gd name="connsiteX3-167" fmla="*/ 291230 w 1443258"/>
                <a:gd name="connsiteY3-168" fmla="*/ 271736 h 803577"/>
                <a:gd name="connsiteX4-169" fmla="*/ 0 w 1443258"/>
                <a:gd name="connsiteY4-170" fmla="*/ 33226 h 803577"/>
                <a:gd name="connsiteX0-171" fmla="*/ 0 w 1443258"/>
                <a:gd name="connsiteY0-172" fmla="*/ 33226 h 803577"/>
                <a:gd name="connsiteX1-173" fmla="*/ 1443258 w 1443258"/>
                <a:gd name="connsiteY1-174" fmla="*/ 803577 h 803577"/>
                <a:gd name="connsiteX2-175" fmla="*/ 1142634 w 1443258"/>
                <a:gd name="connsiteY2-176" fmla="*/ 725804 h 803577"/>
                <a:gd name="connsiteX3-177" fmla="*/ 241126 w 1443258"/>
                <a:gd name="connsiteY3-178" fmla="*/ 259210 h 803577"/>
                <a:gd name="connsiteX4-179" fmla="*/ 0 w 1443258"/>
                <a:gd name="connsiteY4-180" fmla="*/ 33226 h 803577"/>
                <a:gd name="connsiteX0-181" fmla="*/ 0 w 1443258"/>
                <a:gd name="connsiteY0-182" fmla="*/ 33226 h 803577"/>
                <a:gd name="connsiteX1-183" fmla="*/ 1443258 w 1443258"/>
                <a:gd name="connsiteY1-184" fmla="*/ 803577 h 803577"/>
                <a:gd name="connsiteX2-185" fmla="*/ 1142634 w 1443258"/>
                <a:gd name="connsiteY2-186" fmla="*/ 725804 h 803577"/>
                <a:gd name="connsiteX3-187" fmla="*/ 241126 w 1443258"/>
                <a:gd name="connsiteY3-188" fmla="*/ 259210 h 803577"/>
                <a:gd name="connsiteX4-189" fmla="*/ 0 w 1443258"/>
                <a:gd name="connsiteY4-190" fmla="*/ 33226 h 803577"/>
                <a:gd name="connsiteX0-191" fmla="*/ 0 w 1443258"/>
                <a:gd name="connsiteY0-192" fmla="*/ 33226 h 803577"/>
                <a:gd name="connsiteX1-193" fmla="*/ 1443258 w 1443258"/>
                <a:gd name="connsiteY1-194" fmla="*/ 803577 h 803577"/>
                <a:gd name="connsiteX2-195" fmla="*/ 1142634 w 1443258"/>
                <a:gd name="connsiteY2-196" fmla="*/ 725804 h 803577"/>
                <a:gd name="connsiteX3-197" fmla="*/ 241126 w 1443258"/>
                <a:gd name="connsiteY3-198" fmla="*/ 259210 h 803577"/>
                <a:gd name="connsiteX4-199" fmla="*/ 0 w 1443258"/>
                <a:gd name="connsiteY4-200" fmla="*/ 33226 h 803577"/>
                <a:gd name="connsiteX0-201" fmla="*/ 0 w 1443258"/>
                <a:gd name="connsiteY0-202" fmla="*/ 33226 h 803577"/>
                <a:gd name="connsiteX1-203" fmla="*/ 1443258 w 1443258"/>
                <a:gd name="connsiteY1-204" fmla="*/ 803577 h 803577"/>
                <a:gd name="connsiteX2-205" fmla="*/ 1142634 w 1443258"/>
                <a:gd name="connsiteY2-206" fmla="*/ 725804 h 803577"/>
                <a:gd name="connsiteX3-207" fmla="*/ 241126 w 1443258"/>
                <a:gd name="connsiteY3-208" fmla="*/ 259210 h 803577"/>
                <a:gd name="connsiteX4-209" fmla="*/ 0 w 1443258"/>
                <a:gd name="connsiteY4-210" fmla="*/ 33226 h 803577"/>
                <a:gd name="connsiteX0-211" fmla="*/ 0 w 1443258"/>
                <a:gd name="connsiteY0-212" fmla="*/ 33226 h 803577"/>
                <a:gd name="connsiteX1-213" fmla="*/ 1443258 w 1443258"/>
                <a:gd name="connsiteY1-214" fmla="*/ 803577 h 803577"/>
                <a:gd name="connsiteX2-215" fmla="*/ 1142634 w 1443258"/>
                <a:gd name="connsiteY2-216" fmla="*/ 725804 h 803577"/>
                <a:gd name="connsiteX3-217" fmla="*/ 241126 w 1443258"/>
                <a:gd name="connsiteY3-218" fmla="*/ 259210 h 803577"/>
                <a:gd name="connsiteX4-219" fmla="*/ 0 w 1443258"/>
                <a:gd name="connsiteY4-220" fmla="*/ 33226 h 803577"/>
                <a:gd name="connsiteX0-221" fmla="*/ 0 w 1443258"/>
                <a:gd name="connsiteY0-222" fmla="*/ 33226 h 804937"/>
                <a:gd name="connsiteX1-223" fmla="*/ 1443258 w 1443258"/>
                <a:gd name="connsiteY1-224" fmla="*/ 803577 h 804937"/>
                <a:gd name="connsiteX2-225" fmla="*/ 1142634 w 1443258"/>
                <a:gd name="connsiteY2-226" fmla="*/ 725804 h 804937"/>
                <a:gd name="connsiteX3-227" fmla="*/ 241126 w 1443258"/>
                <a:gd name="connsiteY3-228" fmla="*/ 259210 h 804937"/>
                <a:gd name="connsiteX4-229" fmla="*/ 0 w 1443258"/>
                <a:gd name="connsiteY4-230" fmla="*/ 33226 h 804937"/>
                <a:gd name="connsiteX0-231" fmla="*/ 0 w 1443258"/>
                <a:gd name="connsiteY0-232" fmla="*/ 33226 h 804937"/>
                <a:gd name="connsiteX1-233" fmla="*/ 1443258 w 1443258"/>
                <a:gd name="connsiteY1-234" fmla="*/ 803577 h 804937"/>
                <a:gd name="connsiteX2-235" fmla="*/ 1142634 w 1443258"/>
                <a:gd name="connsiteY2-236" fmla="*/ 725804 h 804937"/>
                <a:gd name="connsiteX3-237" fmla="*/ 241126 w 1443258"/>
                <a:gd name="connsiteY3-238" fmla="*/ 259210 h 804937"/>
                <a:gd name="connsiteX4-239" fmla="*/ 0 w 1443258"/>
                <a:gd name="connsiteY4-240" fmla="*/ 33226 h 804937"/>
                <a:gd name="connsiteX0-241" fmla="*/ 0 w 1443258"/>
                <a:gd name="connsiteY0-242" fmla="*/ 41673 h 813384"/>
                <a:gd name="connsiteX1-243" fmla="*/ 1443258 w 1443258"/>
                <a:gd name="connsiteY1-244" fmla="*/ 812024 h 813384"/>
                <a:gd name="connsiteX2-245" fmla="*/ 1142634 w 1443258"/>
                <a:gd name="connsiteY2-246" fmla="*/ 734251 h 813384"/>
                <a:gd name="connsiteX3-247" fmla="*/ 241126 w 1443258"/>
                <a:gd name="connsiteY3-248" fmla="*/ 267657 h 813384"/>
                <a:gd name="connsiteX4-249" fmla="*/ 0 w 1443258"/>
                <a:gd name="connsiteY4-250" fmla="*/ 41673 h 813384"/>
                <a:gd name="connsiteX0-251" fmla="*/ 0 w 1452652"/>
                <a:gd name="connsiteY0-252" fmla="*/ 41901 h 810481"/>
                <a:gd name="connsiteX1-253" fmla="*/ 1452652 w 1452652"/>
                <a:gd name="connsiteY1-254" fmla="*/ 809121 h 810481"/>
                <a:gd name="connsiteX2-255" fmla="*/ 1152028 w 1452652"/>
                <a:gd name="connsiteY2-256" fmla="*/ 731348 h 810481"/>
                <a:gd name="connsiteX3-257" fmla="*/ 250520 w 1452652"/>
                <a:gd name="connsiteY3-258" fmla="*/ 264754 h 810481"/>
                <a:gd name="connsiteX4-259" fmla="*/ 0 w 1452652"/>
                <a:gd name="connsiteY4-260" fmla="*/ 41901 h 810481"/>
                <a:gd name="connsiteX0-261" fmla="*/ 0 w 1452652"/>
                <a:gd name="connsiteY0-262" fmla="*/ 42598 h 801784"/>
                <a:gd name="connsiteX1-263" fmla="*/ 1452652 w 1452652"/>
                <a:gd name="connsiteY1-264" fmla="*/ 800424 h 801784"/>
                <a:gd name="connsiteX2-265" fmla="*/ 1152028 w 1452652"/>
                <a:gd name="connsiteY2-266" fmla="*/ 722651 h 801784"/>
                <a:gd name="connsiteX3-267" fmla="*/ 250520 w 1452652"/>
                <a:gd name="connsiteY3-268" fmla="*/ 256057 h 801784"/>
                <a:gd name="connsiteX4-269" fmla="*/ 0 w 1452652"/>
                <a:gd name="connsiteY4-270" fmla="*/ 42598 h 801784"/>
                <a:gd name="connsiteX0-271" fmla="*/ 0 w 1449521"/>
                <a:gd name="connsiteY0-272" fmla="*/ 42598 h 801784"/>
                <a:gd name="connsiteX1-273" fmla="*/ 1449521 w 1449521"/>
                <a:gd name="connsiteY1-274" fmla="*/ 800424 h 801784"/>
                <a:gd name="connsiteX2-275" fmla="*/ 1148897 w 1449521"/>
                <a:gd name="connsiteY2-276" fmla="*/ 722651 h 801784"/>
                <a:gd name="connsiteX3-277" fmla="*/ 247389 w 1449521"/>
                <a:gd name="connsiteY3-278" fmla="*/ 256057 h 801784"/>
                <a:gd name="connsiteX4-279" fmla="*/ 0 w 1449521"/>
                <a:gd name="connsiteY4-280" fmla="*/ 42598 h 801784"/>
                <a:gd name="connsiteX0-281" fmla="*/ 0 w 1446390"/>
                <a:gd name="connsiteY0-282" fmla="*/ 42130 h 807579"/>
                <a:gd name="connsiteX1-283" fmla="*/ 1446390 w 1446390"/>
                <a:gd name="connsiteY1-284" fmla="*/ 806219 h 807579"/>
                <a:gd name="connsiteX2-285" fmla="*/ 1145766 w 1446390"/>
                <a:gd name="connsiteY2-286" fmla="*/ 728446 h 807579"/>
                <a:gd name="connsiteX3-287" fmla="*/ 244258 w 1446390"/>
                <a:gd name="connsiteY3-288" fmla="*/ 261852 h 807579"/>
                <a:gd name="connsiteX4-289" fmla="*/ 0 w 1446390"/>
                <a:gd name="connsiteY4-290" fmla="*/ 42130 h 8075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6390" h="807579">
                  <a:moveTo>
                    <a:pt x="0" y="42130"/>
                  </a:moveTo>
                  <a:cubicBezTo>
                    <a:pt x="637662" y="-130103"/>
                    <a:pt x="1256534" y="245679"/>
                    <a:pt x="1446390" y="806219"/>
                  </a:cubicBezTo>
                  <a:cubicBezTo>
                    <a:pt x="1336788" y="814741"/>
                    <a:pt x="1233448" y="782554"/>
                    <a:pt x="1145766" y="728446"/>
                  </a:cubicBezTo>
                  <a:cubicBezTo>
                    <a:pt x="1018539" y="642852"/>
                    <a:pt x="903840" y="322395"/>
                    <a:pt x="244258" y="261852"/>
                  </a:cubicBezTo>
                  <a:cubicBezTo>
                    <a:pt x="90812" y="238716"/>
                    <a:pt x="40710" y="146686"/>
                    <a:pt x="0" y="42130"/>
                  </a:cubicBezTo>
                  <a:close/>
                </a:path>
              </a:pathLst>
            </a:custGeom>
            <a:gradFill>
              <a:gsLst>
                <a:gs pos="22000">
                  <a:schemeClr val="accent4"/>
                </a:gs>
                <a:gs pos="88333">
                  <a:schemeClr val="accent3">
                    <a:lumMod val="75000"/>
                  </a:schemeClr>
                </a:gs>
                <a:gs pos="80000">
                  <a:schemeClr val="accent3">
                    <a:lumMod val="75000"/>
                  </a:schemeClr>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8" name="组合 17"/>
          <p:cNvGrpSpPr/>
          <p:nvPr/>
        </p:nvGrpSpPr>
        <p:grpSpPr>
          <a:xfrm>
            <a:off x="4121735" y="1823399"/>
            <a:ext cx="1174986" cy="1164499"/>
            <a:chOff x="3128964" y="2287587"/>
            <a:chExt cx="1233385" cy="1222376"/>
          </a:xfrm>
        </p:grpSpPr>
        <p:sp>
          <p:nvSpPr>
            <p:cNvPr id="19" name="Oval 6"/>
            <p:cNvSpPr>
              <a:spLocks noChangeArrowheads="1"/>
            </p:cNvSpPr>
            <p:nvPr/>
          </p:nvSpPr>
          <p:spPr bwMode="auto">
            <a:xfrm>
              <a:off x="3128964" y="2287587"/>
              <a:ext cx="1220787" cy="1222375"/>
            </a:xfrm>
            <a:prstGeom prst="ellipse">
              <a:avLst/>
            </a:prstGeom>
            <a:gradFill flip="none" rotWithShape="1">
              <a:gsLst>
                <a:gs pos="100000">
                  <a:schemeClr val="accent5"/>
                </a:gs>
                <a:gs pos="11000">
                  <a:schemeClr val="accent6"/>
                </a:gs>
                <a:gs pos="0">
                  <a:schemeClr val="accent5"/>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accent5"/>
                </a:gs>
                <a:gs pos="87000">
                  <a:schemeClr val="accent6"/>
                </a:gs>
              </a:gsLst>
              <a:lin ang="0" scaled="0"/>
              <a:tileRect/>
            </a:gra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 name="Oval 16"/>
            <p:cNvSpPr>
              <a:spLocks noChangeArrowheads="1"/>
            </p:cNvSpPr>
            <p:nvPr/>
          </p:nvSpPr>
          <p:spPr bwMode="auto">
            <a:xfrm>
              <a:off x="3180555" y="2366168"/>
              <a:ext cx="1117600" cy="1117600"/>
            </a:xfrm>
            <a:prstGeom prst="ellipse">
              <a:avLst/>
            </a:prstGeom>
            <a:gradFill flip="none" rotWithShape="1">
              <a:gsLst>
                <a:gs pos="50000">
                  <a:schemeClr val="accent6"/>
                </a:gs>
                <a:gs pos="100000">
                  <a:schemeClr val="accent5"/>
                </a:gs>
              </a:gsLst>
              <a:path path="shape">
                <a:fillToRect l="50000" t="50000" r="50000" b="50000"/>
              </a:path>
              <a:tileRect/>
            </a:gra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accent5"/>
                </a:gs>
                <a:gs pos="100000">
                  <a:schemeClr val="accent6"/>
                </a:gs>
              </a:gsLst>
              <a:lin ang="17400000" scaled="0"/>
              <a:tileRect/>
            </a:gra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 name="Freeform 28"/>
            <p:cNvSpPr/>
            <p:nvPr/>
          </p:nvSpPr>
          <p:spPr bwMode="auto">
            <a:xfrm>
              <a:off x="3192361" y="2366963"/>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accent5"/>
                </a:gs>
                <a:gs pos="100000">
                  <a:schemeClr val="accent6"/>
                </a:gs>
                <a:gs pos="52000">
                  <a:schemeClr val="accent6"/>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96000">
                  <a:schemeClr val="bg1">
                    <a:alpha val="63000"/>
                  </a:schemeClr>
                </a:gs>
                <a:gs pos="3000">
                  <a:schemeClr val="accent6"/>
                </a:gs>
              </a:gsLst>
              <a:path path="circle">
                <a:fillToRect t="100000" r="100000"/>
              </a:path>
            </a:gra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34" name="组合 33"/>
          <p:cNvGrpSpPr/>
          <p:nvPr/>
        </p:nvGrpSpPr>
        <p:grpSpPr>
          <a:xfrm>
            <a:off x="3615989" y="1613417"/>
            <a:ext cx="726357" cy="1637579"/>
            <a:chOff x="3564830" y="2205362"/>
            <a:chExt cx="726357" cy="1637579"/>
          </a:xfrm>
        </p:grpSpPr>
        <p:grpSp>
          <p:nvGrpSpPr>
            <p:cNvPr id="35" name="组合 34"/>
            <p:cNvGrpSpPr/>
            <p:nvPr/>
          </p:nvGrpSpPr>
          <p:grpSpPr>
            <a:xfrm>
              <a:off x="3564830" y="2205362"/>
              <a:ext cx="726357" cy="1637579"/>
              <a:chOff x="3564830" y="2205362"/>
              <a:chExt cx="726357" cy="1637579"/>
            </a:xfrm>
          </p:grpSpPr>
          <p:sp>
            <p:nvSpPr>
              <p:cNvPr id="37" name="等腰三角形 2"/>
              <p:cNvSpPr/>
              <p:nvPr/>
            </p:nvSpPr>
            <p:spPr>
              <a:xfrm>
                <a:off x="3564830" y="2540385"/>
                <a:ext cx="706795" cy="1302556"/>
              </a:xfrm>
              <a:custGeom>
                <a:avLst/>
                <a:gdLst>
                  <a:gd name="connsiteX0" fmla="*/ 0 w 648072"/>
                  <a:gd name="connsiteY0" fmla="*/ 648072 h 648072"/>
                  <a:gd name="connsiteX1" fmla="*/ 324036 w 648072"/>
                  <a:gd name="connsiteY1" fmla="*/ 0 h 648072"/>
                  <a:gd name="connsiteX2" fmla="*/ 648072 w 648072"/>
                  <a:gd name="connsiteY2" fmla="*/ 648072 h 648072"/>
                  <a:gd name="connsiteX3" fmla="*/ 0 w 648072"/>
                  <a:gd name="connsiteY3" fmla="*/ 648072 h 648072"/>
                  <a:gd name="connsiteX0-1" fmla="*/ 0 w 878313"/>
                  <a:gd name="connsiteY0-2" fmla="*/ 895461 h 895461"/>
                  <a:gd name="connsiteX1-3" fmla="*/ 878313 w 878313"/>
                  <a:gd name="connsiteY1-4" fmla="*/ 0 h 895461"/>
                  <a:gd name="connsiteX2-5" fmla="*/ 648072 w 878313"/>
                  <a:gd name="connsiteY2-6" fmla="*/ 895461 h 895461"/>
                  <a:gd name="connsiteX3-7" fmla="*/ 0 w 878313"/>
                  <a:gd name="connsiteY3-8" fmla="*/ 895461 h 895461"/>
                  <a:gd name="connsiteX0-9" fmla="*/ 0 w 1365187"/>
                  <a:gd name="connsiteY0-10" fmla="*/ 895461 h 1073957"/>
                  <a:gd name="connsiteX1-11" fmla="*/ 878313 w 1365187"/>
                  <a:gd name="connsiteY1-12" fmla="*/ 0 h 1073957"/>
                  <a:gd name="connsiteX2-13" fmla="*/ 1365187 w 1365187"/>
                  <a:gd name="connsiteY2-14" fmla="*/ 1073957 h 1073957"/>
                  <a:gd name="connsiteX3-15" fmla="*/ 0 w 1365187"/>
                  <a:gd name="connsiteY3-16" fmla="*/ 895461 h 1073957"/>
                  <a:gd name="connsiteX0-17" fmla="*/ 349237 w 486874"/>
                  <a:gd name="connsiteY0-18" fmla="*/ 1302556 h 1302556"/>
                  <a:gd name="connsiteX1-19" fmla="*/ 0 w 486874"/>
                  <a:gd name="connsiteY1-20" fmla="*/ 0 h 1302556"/>
                  <a:gd name="connsiteX2-21" fmla="*/ 486874 w 486874"/>
                  <a:gd name="connsiteY2-22" fmla="*/ 1073957 h 1302556"/>
                  <a:gd name="connsiteX3-23" fmla="*/ 349237 w 486874"/>
                  <a:gd name="connsiteY3-24" fmla="*/ 1302556 h 1302556"/>
                  <a:gd name="connsiteX0-25" fmla="*/ 349237 w 486874"/>
                  <a:gd name="connsiteY0-26" fmla="*/ 1302556 h 1302556"/>
                  <a:gd name="connsiteX1-27" fmla="*/ 0 w 486874"/>
                  <a:gd name="connsiteY1-28" fmla="*/ 0 h 1302556"/>
                  <a:gd name="connsiteX2-29" fmla="*/ 486874 w 486874"/>
                  <a:gd name="connsiteY2-30" fmla="*/ 1073957 h 1302556"/>
                  <a:gd name="connsiteX3-31" fmla="*/ 349237 w 486874"/>
                  <a:gd name="connsiteY3-32" fmla="*/ 1302556 h 1302556"/>
                  <a:gd name="connsiteX0-33" fmla="*/ 502951 w 640588"/>
                  <a:gd name="connsiteY0-34" fmla="*/ 1302556 h 1302556"/>
                  <a:gd name="connsiteX1-35" fmla="*/ 153714 w 640588"/>
                  <a:gd name="connsiteY1-36" fmla="*/ 0 h 1302556"/>
                  <a:gd name="connsiteX2-37" fmla="*/ 640588 w 640588"/>
                  <a:gd name="connsiteY2-38" fmla="*/ 1073957 h 1302556"/>
                  <a:gd name="connsiteX3-39" fmla="*/ 502951 w 640588"/>
                  <a:gd name="connsiteY3-40" fmla="*/ 1302556 h 1302556"/>
                  <a:gd name="connsiteX0-41" fmla="*/ 510790 w 648427"/>
                  <a:gd name="connsiteY0-42" fmla="*/ 1302556 h 1302556"/>
                  <a:gd name="connsiteX1-43" fmla="*/ 161553 w 648427"/>
                  <a:gd name="connsiteY1-44" fmla="*/ 0 h 1302556"/>
                  <a:gd name="connsiteX2-45" fmla="*/ 648427 w 648427"/>
                  <a:gd name="connsiteY2-46" fmla="*/ 1073957 h 1302556"/>
                  <a:gd name="connsiteX3-47" fmla="*/ 510790 w 648427"/>
                  <a:gd name="connsiteY3-48" fmla="*/ 1302556 h 1302556"/>
                  <a:gd name="connsiteX0-49" fmla="*/ 519054 w 644165"/>
                  <a:gd name="connsiteY0-50" fmla="*/ 1302556 h 1302556"/>
                  <a:gd name="connsiteX1-51" fmla="*/ 157291 w 644165"/>
                  <a:gd name="connsiteY1-52" fmla="*/ 0 h 1302556"/>
                  <a:gd name="connsiteX2-53" fmla="*/ 644165 w 644165"/>
                  <a:gd name="connsiteY2-54" fmla="*/ 1073957 h 1302556"/>
                  <a:gd name="connsiteX3-55" fmla="*/ 519054 w 644165"/>
                  <a:gd name="connsiteY3-56" fmla="*/ 1302556 h 1302556"/>
                  <a:gd name="connsiteX0-57" fmla="*/ 519054 w 644165"/>
                  <a:gd name="connsiteY0-58" fmla="*/ 1302556 h 1302556"/>
                  <a:gd name="connsiteX1-59" fmla="*/ 157291 w 644165"/>
                  <a:gd name="connsiteY1-60" fmla="*/ 0 h 1302556"/>
                  <a:gd name="connsiteX2-61" fmla="*/ 644165 w 644165"/>
                  <a:gd name="connsiteY2-62" fmla="*/ 1073957 h 1302556"/>
                  <a:gd name="connsiteX3-63" fmla="*/ 519054 w 644165"/>
                  <a:gd name="connsiteY3-64" fmla="*/ 1302556 h 1302556"/>
                  <a:gd name="connsiteX0-65" fmla="*/ 519054 w 644165"/>
                  <a:gd name="connsiteY0-66" fmla="*/ 1302556 h 1302556"/>
                  <a:gd name="connsiteX1-67" fmla="*/ 157291 w 644165"/>
                  <a:gd name="connsiteY1-68" fmla="*/ 0 h 1302556"/>
                  <a:gd name="connsiteX2-69" fmla="*/ 644165 w 644165"/>
                  <a:gd name="connsiteY2-70" fmla="*/ 1073957 h 1302556"/>
                  <a:gd name="connsiteX3-71" fmla="*/ 519054 w 644165"/>
                  <a:gd name="connsiteY3-72" fmla="*/ 1302556 h 1302556"/>
                  <a:gd name="connsiteX0-73" fmla="*/ 519054 w 644165"/>
                  <a:gd name="connsiteY0-74" fmla="*/ 1302556 h 1302556"/>
                  <a:gd name="connsiteX1-75" fmla="*/ 157291 w 644165"/>
                  <a:gd name="connsiteY1-76" fmla="*/ 0 h 1302556"/>
                  <a:gd name="connsiteX2-77" fmla="*/ 644165 w 644165"/>
                  <a:gd name="connsiteY2-78" fmla="*/ 1073957 h 1302556"/>
                  <a:gd name="connsiteX3-79" fmla="*/ 519054 w 644165"/>
                  <a:gd name="connsiteY3-80" fmla="*/ 1302556 h 1302556"/>
                  <a:gd name="connsiteX0-81" fmla="*/ 519054 w 641034"/>
                  <a:gd name="connsiteY0-82" fmla="*/ 1302556 h 1302556"/>
                  <a:gd name="connsiteX1-83" fmla="*/ 157291 w 641034"/>
                  <a:gd name="connsiteY1-84" fmla="*/ 0 h 1302556"/>
                  <a:gd name="connsiteX2-85" fmla="*/ 641034 w 641034"/>
                  <a:gd name="connsiteY2-86" fmla="*/ 1061431 h 1302556"/>
                  <a:gd name="connsiteX3-87" fmla="*/ 519054 w 641034"/>
                  <a:gd name="connsiteY3-88" fmla="*/ 1302556 h 1302556"/>
                  <a:gd name="connsiteX0-89" fmla="*/ 519054 w 709927"/>
                  <a:gd name="connsiteY0-90" fmla="*/ 1302556 h 1302556"/>
                  <a:gd name="connsiteX1-91" fmla="*/ 157291 w 709927"/>
                  <a:gd name="connsiteY1-92" fmla="*/ 0 h 1302556"/>
                  <a:gd name="connsiteX2-93" fmla="*/ 709927 w 709927"/>
                  <a:gd name="connsiteY2-94" fmla="*/ 964355 h 1302556"/>
                  <a:gd name="connsiteX3-95" fmla="*/ 519054 w 709927"/>
                  <a:gd name="connsiteY3-96" fmla="*/ 1302556 h 1302556"/>
                  <a:gd name="connsiteX0-97" fmla="*/ 519054 w 706795"/>
                  <a:gd name="connsiteY0-98" fmla="*/ 1302556 h 1302556"/>
                  <a:gd name="connsiteX1-99" fmla="*/ 157291 w 706795"/>
                  <a:gd name="connsiteY1-100" fmla="*/ 0 h 1302556"/>
                  <a:gd name="connsiteX2-101" fmla="*/ 706795 w 706795"/>
                  <a:gd name="connsiteY2-102" fmla="*/ 951829 h 1302556"/>
                  <a:gd name="connsiteX3-103" fmla="*/ 519054 w 706795"/>
                  <a:gd name="connsiteY3-104" fmla="*/ 1302556 h 1302556"/>
                </a:gdLst>
                <a:ahLst/>
                <a:cxnLst>
                  <a:cxn ang="0">
                    <a:pos x="connsiteX0-1" y="connsiteY0-2"/>
                  </a:cxn>
                  <a:cxn ang="0">
                    <a:pos x="connsiteX1-3" y="connsiteY1-4"/>
                  </a:cxn>
                  <a:cxn ang="0">
                    <a:pos x="connsiteX2-5" y="connsiteY2-6"/>
                  </a:cxn>
                  <a:cxn ang="0">
                    <a:pos x="connsiteX3-7" y="connsiteY3-8"/>
                  </a:cxn>
                </a:cxnLst>
                <a:rect l="l" t="t" r="r" b="b"/>
                <a:pathLst>
                  <a:path w="706795" h="1302556">
                    <a:moveTo>
                      <a:pt x="519054" y="1302556"/>
                    </a:moveTo>
                    <a:cubicBezTo>
                      <a:pt x="-89005" y="846450"/>
                      <a:pt x="-95814" y="421659"/>
                      <a:pt x="157291" y="0"/>
                    </a:cubicBezTo>
                    <a:cubicBezTo>
                      <a:pt x="47141" y="370512"/>
                      <a:pt x="297115" y="662736"/>
                      <a:pt x="706795" y="951829"/>
                    </a:cubicBezTo>
                    <a:lnTo>
                      <a:pt x="519054" y="1302556"/>
                    </a:lnTo>
                    <a:close/>
                  </a:path>
                </a:pathLst>
              </a:custGeom>
              <a:gradFill>
                <a:gsLst>
                  <a:gs pos="20000">
                    <a:schemeClr val="bg2"/>
                  </a:gs>
                  <a:gs pos="76000">
                    <a:schemeClr val="tx2">
                      <a:lumMod val="75000"/>
                    </a:schemeClr>
                  </a:gs>
                </a:gsLst>
                <a:lin ang="9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8" name="矩形 1"/>
              <p:cNvSpPr/>
              <p:nvPr/>
            </p:nvSpPr>
            <p:spPr>
              <a:xfrm>
                <a:off x="3675390" y="2205362"/>
                <a:ext cx="615797" cy="1409045"/>
              </a:xfrm>
              <a:custGeom>
                <a:avLst/>
                <a:gdLst>
                  <a:gd name="connsiteX0" fmla="*/ 0 w 792088"/>
                  <a:gd name="connsiteY0" fmla="*/ 0 h 576064"/>
                  <a:gd name="connsiteX1" fmla="*/ 792088 w 792088"/>
                  <a:gd name="connsiteY1" fmla="*/ 0 h 576064"/>
                  <a:gd name="connsiteX2" fmla="*/ 792088 w 792088"/>
                  <a:gd name="connsiteY2" fmla="*/ 576064 h 576064"/>
                  <a:gd name="connsiteX3" fmla="*/ 0 w 792088"/>
                  <a:gd name="connsiteY3" fmla="*/ 576064 h 576064"/>
                  <a:gd name="connsiteX4" fmla="*/ 0 w 792088"/>
                  <a:gd name="connsiteY4" fmla="*/ 0 h 576064"/>
                  <a:gd name="connsiteX0-1" fmla="*/ 0 w 857850"/>
                  <a:gd name="connsiteY0-2" fmla="*/ 90814 h 666878"/>
                  <a:gd name="connsiteX1-3" fmla="*/ 857850 w 857850"/>
                  <a:gd name="connsiteY1-4" fmla="*/ 0 h 666878"/>
                  <a:gd name="connsiteX2-5" fmla="*/ 792088 w 857850"/>
                  <a:gd name="connsiteY2-6" fmla="*/ 666878 h 666878"/>
                  <a:gd name="connsiteX3-7" fmla="*/ 0 w 857850"/>
                  <a:gd name="connsiteY3-8" fmla="*/ 666878 h 666878"/>
                  <a:gd name="connsiteX4-9" fmla="*/ 0 w 857850"/>
                  <a:gd name="connsiteY4-10" fmla="*/ 90814 h 666878"/>
                  <a:gd name="connsiteX0-11" fmla="*/ 723378 w 857850"/>
                  <a:gd name="connsiteY0-12" fmla="*/ 0 h 942451"/>
                  <a:gd name="connsiteX1-13" fmla="*/ 857850 w 857850"/>
                  <a:gd name="connsiteY1-14" fmla="*/ 275573 h 942451"/>
                  <a:gd name="connsiteX2-15" fmla="*/ 792088 w 857850"/>
                  <a:gd name="connsiteY2-16" fmla="*/ 942451 h 942451"/>
                  <a:gd name="connsiteX3-17" fmla="*/ 0 w 857850"/>
                  <a:gd name="connsiteY3-18" fmla="*/ 942451 h 942451"/>
                  <a:gd name="connsiteX4-19" fmla="*/ 723378 w 857850"/>
                  <a:gd name="connsiteY4-20" fmla="*/ 0 h 942451"/>
                  <a:gd name="connsiteX0-21" fmla="*/ 0 w 203548"/>
                  <a:gd name="connsiteY0-22" fmla="*/ 0 h 1409045"/>
                  <a:gd name="connsiteX1-23" fmla="*/ 134472 w 203548"/>
                  <a:gd name="connsiteY1-24" fmla="*/ 275573 h 1409045"/>
                  <a:gd name="connsiteX2-25" fmla="*/ 68710 w 203548"/>
                  <a:gd name="connsiteY2-26" fmla="*/ 942451 h 1409045"/>
                  <a:gd name="connsiteX3-27" fmla="*/ 203548 w 203548"/>
                  <a:gd name="connsiteY3-28" fmla="*/ 1409045 h 1409045"/>
                  <a:gd name="connsiteX4-29" fmla="*/ 0 w 203548"/>
                  <a:gd name="connsiteY4-30" fmla="*/ 0 h 1409045"/>
                  <a:gd name="connsiteX0-31" fmla="*/ 0 w 240943"/>
                  <a:gd name="connsiteY0-32" fmla="*/ 0 h 1409045"/>
                  <a:gd name="connsiteX1-33" fmla="*/ 134472 w 240943"/>
                  <a:gd name="connsiteY1-34" fmla="*/ 275573 h 1409045"/>
                  <a:gd name="connsiteX2-35" fmla="*/ 240943 w 240943"/>
                  <a:gd name="connsiteY2-36" fmla="*/ 1039528 h 1409045"/>
                  <a:gd name="connsiteX3-37" fmla="*/ 203548 w 240943"/>
                  <a:gd name="connsiteY3-38" fmla="*/ 1409045 h 1409045"/>
                  <a:gd name="connsiteX4-39" fmla="*/ 0 w 240943"/>
                  <a:gd name="connsiteY4-40" fmla="*/ 0 h 1409045"/>
                  <a:gd name="connsiteX0-41" fmla="*/ 213019 w 453962"/>
                  <a:gd name="connsiteY0-42" fmla="*/ 0 h 1409045"/>
                  <a:gd name="connsiteX1-43" fmla="*/ 347491 w 453962"/>
                  <a:gd name="connsiteY1-44" fmla="*/ 275573 h 1409045"/>
                  <a:gd name="connsiteX2-45" fmla="*/ 453962 w 453962"/>
                  <a:gd name="connsiteY2-46" fmla="*/ 1039528 h 1409045"/>
                  <a:gd name="connsiteX3-47" fmla="*/ 416567 w 453962"/>
                  <a:gd name="connsiteY3-48" fmla="*/ 1409045 h 1409045"/>
                  <a:gd name="connsiteX4-49" fmla="*/ 213019 w 453962"/>
                  <a:gd name="connsiteY4-50" fmla="*/ 0 h 1409045"/>
                  <a:gd name="connsiteX0-51" fmla="*/ 305613 w 546556"/>
                  <a:gd name="connsiteY0-52" fmla="*/ 0 h 1409045"/>
                  <a:gd name="connsiteX1-53" fmla="*/ 440085 w 546556"/>
                  <a:gd name="connsiteY1-54" fmla="*/ 275573 h 1409045"/>
                  <a:gd name="connsiteX2-55" fmla="*/ 546556 w 546556"/>
                  <a:gd name="connsiteY2-56" fmla="*/ 1039528 h 1409045"/>
                  <a:gd name="connsiteX3-57" fmla="*/ 509161 w 546556"/>
                  <a:gd name="connsiteY3-58" fmla="*/ 1409045 h 1409045"/>
                  <a:gd name="connsiteX4-59" fmla="*/ 305613 w 546556"/>
                  <a:gd name="connsiteY4-60" fmla="*/ 0 h 1409045"/>
                  <a:gd name="connsiteX0-61" fmla="*/ 324706 w 565649"/>
                  <a:gd name="connsiteY0-62" fmla="*/ 0 h 1409045"/>
                  <a:gd name="connsiteX1-63" fmla="*/ 459178 w 565649"/>
                  <a:gd name="connsiteY1-64" fmla="*/ 275573 h 1409045"/>
                  <a:gd name="connsiteX2-65" fmla="*/ 565649 w 565649"/>
                  <a:gd name="connsiteY2-66" fmla="*/ 1039528 h 1409045"/>
                  <a:gd name="connsiteX3-67" fmla="*/ 528254 w 565649"/>
                  <a:gd name="connsiteY3-68" fmla="*/ 1409045 h 1409045"/>
                  <a:gd name="connsiteX4-69" fmla="*/ 324706 w 565649"/>
                  <a:gd name="connsiteY4-70" fmla="*/ 0 h 1409045"/>
                  <a:gd name="connsiteX0-71" fmla="*/ 323844 w 564787"/>
                  <a:gd name="connsiteY0-72" fmla="*/ 0 h 1409045"/>
                  <a:gd name="connsiteX1-73" fmla="*/ 458316 w 564787"/>
                  <a:gd name="connsiteY1-74" fmla="*/ 275573 h 1409045"/>
                  <a:gd name="connsiteX2-75" fmla="*/ 564787 w 564787"/>
                  <a:gd name="connsiteY2-76" fmla="*/ 1039528 h 1409045"/>
                  <a:gd name="connsiteX3-77" fmla="*/ 527392 w 564787"/>
                  <a:gd name="connsiteY3-78" fmla="*/ 1409045 h 1409045"/>
                  <a:gd name="connsiteX4-79" fmla="*/ 323844 w 564787"/>
                  <a:gd name="connsiteY4-80" fmla="*/ 0 h 1409045"/>
                  <a:gd name="connsiteX0-81" fmla="*/ 323844 w 604774"/>
                  <a:gd name="connsiteY0-82" fmla="*/ 0 h 1409045"/>
                  <a:gd name="connsiteX1-83" fmla="*/ 458316 w 604774"/>
                  <a:gd name="connsiteY1-84" fmla="*/ 275573 h 1409045"/>
                  <a:gd name="connsiteX2-85" fmla="*/ 564787 w 604774"/>
                  <a:gd name="connsiteY2-86" fmla="*/ 1039528 h 1409045"/>
                  <a:gd name="connsiteX3-87" fmla="*/ 527392 w 604774"/>
                  <a:gd name="connsiteY3-88" fmla="*/ 1409045 h 1409045"/>
                  <a:gd name="connsiteX4-89" fmla="*/ 323844 w 604774"/>
                  <a:gd name="connsiteY4-90" fmla="*/ 0 h 1409045"/>
                  <a:gd name="connsiteX0-91" fmla="*/ 323844 w 604774"/>
                  <a:gd name="connsiteY0-92" fmla="*/ 0 h 1409045"/>
                  <a:gd name="connsiteX1-93" fmla="*/ 458316 w 604774"/>
                  <a:gd name="connsiteY1-94" fmla="*/ 275573 h 1409045"/>
                  <a:gd name="connsiteX2-95" fmla="*/ 564787 w 604774"/>
                  <a:gd name="connsiteY2-96" fmla="*/ 1039528 h 1409045"/>
                  <a:gd name="connsiteX3-97" fmla="*/ 527392 w 604774"/>
                  <a:gd name="connsiteY3-98" fmla="*/ 1409045 h 1409045"/>
                  <a:gd name="connsiteX4-99" fmla="*/ 323844 w 604774"/>
                  <a:gd name="connsiteY4-100" fmla="*/ 0 h 1409045"/>
                  <a:gd name="connsiteX0-101" fmla="*/ 323844 w 604774"/>
                  <a:gd name="connsiteY0-102" fmla="*/ 0 h 1409045"/>
                  <a:gd name="connsiteX1-103" fmla="*/ 458316 w 604774"/>
                  <a:gd name="connsiteY1-104" fmla="*/ 275573 h 1409045"/>
                  <a:gd name="connsiteX2-105" fmla="*/ 564787 w 604774"/>
                  <a:gd name="connsiteY2-106" fmla="*/ 1039528 h 1409045"/>
                  <a:gd name="connsiteX3-107" fmla="*/ 527392 w 604774"/>
                  <a:gd name="connsiteY3-108" fmla="*/ 1409045 h 1409045"/>
                  <a:gd name="connsiteX4-109" fmla="*/ 323844 w 604774"/>
                  <a:gd name="connsiteY4-110" fmla="*/ 0 h 1409045"/>
                  <a:gd name="connsiteX0-111" fmla="*/ 323844 w 604774"/>
                  <a:gd name="connsiteY0-112" fmla="*/ 0 h 1409045"/>
                  <a:gd name="connsiteX1-113" fmla="*/ 458316 w 604774"/>
                  <a:gd name="connsiteY1-114" fmla="*/ 275573 h 1409045"/>
                  <a:gd name="connsiteX2-115" fmla="*/ 564787 w 604774"/>
                  <a:gd name="connsiteY2-116" fmla="*/ 1039528 h 1409045"/>
                  <a:gd name="connsiteX3-117" fmla="*/ 527392 w 604774"/>
                  <a:gd name="connsiteY3-118" fmla="*/ 1409045 h 1409045"/>
                  <a:gd name="connsiteX4-119" fmla="*/ 323844 w 604774"/>
                  <a:gd name="connsiteY4-120" fmla="*/ 0 h 1409045"/>
                  <a:gd name="connsiteX0-121" fmla="*/ 323844 w 604774"/>
                  <a:gd name="connsiteY0-122" fmla="*/ 0 h 1409045"/>
                  <a:gd name="connsiteX1-123" fmla="*/ 458316 w 604774"/>
                  <a:gd name="connsiteY1-124" fmla="*/ 275573 h 1409045"/>
                  <a:gd name="connsiteX2-125" fmla="*/ 564787 w 604774"/>
                  <a:gd name="connsiteY2-126" fmla="*/ 1039528 h 1409045"/>
                  <a:gd name="connsiteX3-127" fmla="*/ 527392 w 604774"/>
                  <a:gd name="connsiteY3-128" fmla="*/ 1409045 h 1409045"/>
                  <a:gd name="connsiteX4-129" fmla="*/ 323844 w 604774"/>
                  <a:gd name="connsiteY4-130" fmla="*/ 0 h 1409045"/>
                  <a:gd name="connsiteX0-131" fmla="*/ 323844 w 604774"/>
                  <a:gd name="connsiteY0-132" fmla="*/ 0 h 1409045"/>
                  <a:gd name="connsiteX1-133" fmla="*/ 458316 w 604774"/>
                  <a:gd name="connsiteY1-134" fmla="*/ 275573 h 1409045"/>
                  <a:gd name="connsiteX2-135" fmla="*/ 564787 w 604774"/>
                  <a:gd name="connsiteY2-136" fmla="*/ 1039528 h 1409045"/>
                  <a:gd name="connsiteX3-137" fmla="*/ 527392 w 604774"/>
                  <a:gd name="connsiteY3-138" fmla="*/ 1409045 h 1409045"/>
                  <a:gd name="connsiteX4-139" fmla="*/ 323844 w 604774"/>
                  <a:gd name="connsiteY4-140" fmla="*/ 0 h 1409045"/>
                  <a:gd name="connsiteX0-141" fmla="*/ 323844 w 604774"/>
                  <a:gd name="connsiteY0-142" fmla="*/ 0 h 1409045"/>
                  <a:gd name="connsiteX1-143" fmla="*/ 458316 w 604774"/>
                  <a:gd name="connsiteY1-144" fmla="*/ 275573 h 1409045"/>
                  <a:gd name="connsiteX2-145" fmla="*/ 564787 w 604774"/>
                  <a:gd name="connsiteY2-146" fmla="*/ 1039528 h 1409045"/>
                  <a:gd name="connsiteX3-147" fmla="*/ 527392 w 604774"/>
                  <a:gd name="connsiteY3-148" fmla="*/ 1409045 h 1409045"/>
                  <a:gd name="connsiteX4-149" fmla="*/ 323844 w 604774"/>
                  <a:gd name="connsiteY4-150" fmla="*/ 0 h 1409045"/>
                  <a:gd name="connsiteX0-151" fmla="*/ 323844 w 604774"/>
                  <a:gd name="connsiteY0-152" fmla="*/ 0 h 1409045"/>
                  <a:gd name="connsiteX1-153" fmla="*/ 458316 w 604774"/>
                  <a:gd name="connsiteY1-154" fmla="*/ 275573 h 1409045"/>
                  <a:gd name="connsiteX2-155" fmla="*/ 564787 w 604774"/>
                  <a:gd name="connsiteY2-156" fmla="*/ 1039528 h 1409045"/>
                  <a:gd name="connsiteX3-157" fmla="*/ 527392 w 604774"/>
                  <a:gd name="connsiteY3-158" fmla="*/ 1409045 h 1409045"/>
                  <a:gd name="connsiteX4-159" fmla="*/ 323844 w 604774"/>
                  <a:gd name="connsiteY4-160" fmla="*/ 0 h 1409045"/>
                  <a:gd name="connsiteX0-161" fmla="*/ 323844 w 604774"/>
                  <a:gd name="connsiteY0-162" fmla="*/ 0 h 1409045"/>
                  <a:gd name="connsiteX1-163" fmla="*/ 458316 w 604774"/>
                  <a:gd name="connsiteY1-164" fmla="*/ 275573 h 1409045"/>
                  <a:gd name="connsiteX2-165" fmla="*/ 564787 w 604774"/>
                  <a:gd name="connsiteY2-166" fmla="*/ 1039528 h 1409045"/>
                  <a:gd name="connsiteX3-167" fmla="*/ 527392 w 604774"/>
                  <a:gd name="connsiteY3-168" fmla="*/ 1409045 h 1409045"/>
                  <a:gd name="connsiteX4-169" fmla="*/ 323844 w 604774"/>
                  <a:gd name="connsiteY4-170" fmla="*/ 0 h 1409045"/>
                  <a:gd name="connsiteX0-171" fmla="*/ 323844 w 604774"/>
                  <a:gd name="connsiteY0-172" fmla="*/ 0 h 1409045"/>
                  <a:gd name="connsiteX1-173" fmla="*/ 458316 w 604774"/>
                  <a:gd name="connsiteY1-174" fmla="*/ 275573 h 1409045"/>
                  <a:gd name="connsiteX2-175" fmla="*/ 564787 w 604774"/>
                  <a:gd name="connsiteY2-176" fmla="*/ 1039528 h 1409045"/>
                  <a:gd name="connsiteX3-177" fmla="*/ 527392 w 604774"/>
                  <a:gd name="connsiteY3-178" fmla="*/ 1409045 h 1409045"/>
                  <a:gd name="connsiteX4-179" fmla="*/ 323844 w 604774"/>
                  <a:gd name="connsiteY4-180" fmla="*/ 0 h 1409045"/>
                  <a:gd name="connsiteX0-181" fmla="*/ 323844 w 604774"/>
                  <a:gd name="connsiteY0-182" fmla="*/ 0 h 1409045"/>
                  <a:gd name="connsiteX1-183" fmla="*/ 458316 w 604774"/>
                  <a:gd name="connsiteY1-184" fmla="*/ 275573 h 1409045"/>
                  <a:gd name="connsiteX2-185" fmla="*/ 564787 w 604774"/>
                  <a:gd name="connsiteY2-186" fmla="*/ 1039528 h 1409045"/>
                  <a:gd name="connsiteX3-187" fmla="*/ 527392 w 604774"/>
                  <a:gd name="connsiteY3-188" fmla="*/ 1409045 h 1409045"/>
                  <a:gd name="connsiteX4-189" fmla="*/ 323844 w 604774"/>
                  <a:gd name="connsiteY4-190" fmla="*/ 0 h 1409045"/>
                  <a:gd name="connsiteX0-191" fmla="*/ 323844 w 608857"/>
                  <a:gd name="connsiteY0-192" fmla="*/ 0 h 1409045"/>
                  <a:gd name="connsiteX1-193" fmla="*/ 458316 w 608857"/>
                  <a:gd name="connsiteY1-194" fmla="*/ 275573 h 1409045"/>
                  <a:gd name="connsiteX2-195" fmla="*/ 564787 w 608857"/>
                  <a:gd name="connsiteY2-196" fmla="*/ 1039528 h 1409045"/>
                  <a:gd name="connsiteX3-197" fmla="*/ 527392 w 608857"/>
                  <a:gd name="connsiteY3-198" fmla="*/ 1409045 h 1409045"/>
                  <a:gd name="connsiteX4-199" fmla="*/ 323844 w 608857"/>
                  <a:gd name="connsiteY4-200" fmla="*/ 0 h 1409045"/>
                  <a:gd name="connsiteX0-201" fmla="*/ 323844 w 615797"/>
                  <a:gd name="connsiteY0-202" fmla="*/ 0 h 1409045"/>
                  <a:gd name="connsiteX1-203" fmla="*/ 458316 w 615797"/>
                  <a:gd name="connsiteY1-204" fmla="*/ 275573 h 1409045"/>
                  <a:gd name="connsiteX2-205" fmla="*/ 564787 w 615797"/>
                  <a:gd name="connsiteY2-206" fmla="*/ 1039528 h 1409045"/>
                  <a:gd name="connsiteX3-207" fmla="*/ 527392 w 615797"/>
                  <a:gd name="connsiteY3-208" fmla="*/ 1409045 h 1409045"/>
                  <a:gd name="connsiteX4-209" fmla="*/ 323844 w 615797"/>
                  <a:gd name="connsiteY4-210" fmla="*/ 0 h 14090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5797" h="1409045">
                    <a:moveTo>
                      <a:pt x="323844" y="0"/>
                    </a:moveTo>
                    <a:cubicBezTo>
                      <a:pt x="403114" y="32359"/>
                      <a:pt x="494911" y="177453"/>
                      <a:pt x="458316" y="275573"/>
                    </a:cubicBezTo>
                    <a:cubicBezTo>
                      <a:pt x="274601" y="661749"/>
                      <a:pt x="372723" y="809928"/>
                      <a:pt x="564787" y="1039528"/>
                    </a:cubicBezTo>
                    <a:cubicBezTo>
                      <a:pt x="683845" y="1237856"/>
                      <a:pt x="561777" y="1348503"/>
                      <a:pt x="527392" y="1409045"/>
                    </a:cubicBezTo>
                    <a:cubicBezTo>
                      <a:pt x="49316" y="1102201"/>
                      <a:pt x="-272187" y="422709"/>
                      <a:pt x="323844" y="0"/>
                    </a:cubicBezTo>
                    <a:close/>
                  </a:path>
                </a:pathLst>
              </a:custGeom>
              <a:gradFill>
                <a:gsLst>
                  <a:gs pos="12000">
                    <a:schemeClr val="bg2"/>
                  </a:gs>
                  <a:gs pos="88000">
                    <a:schemeClr val="tx2"/>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6" name="矩形 1"/>
            <p:cNvSpPr/>
            <p:nvPr/>
          </p:nvSpPr>
          <p:spPr>
            <a:xfrm>
              <a:off x="3675408" y="2623385"/>
              <a:ext cx="615778" cy="999334"/>
            </a:xfrm>
            <a:custGeom>
              <a:avLst/>
              <a:gdLst/>
              <a:ahLst/>
              <a:cxnLst/>
              <a:rect l="l" t="t" r="r" b="b"/>
              <a:pathLst>
                <a:path w="615778" h="999334">
                  <a:moveTo>
                    <a:pt x="395170" y="0"/>
                  </a:moveTo>
                  <a:lnTo>
                    <a:pt x="402204" y="307"/>
                  </a:lnTo>
                  <a:cubicBezTo>
                    <a:pt x="300615" y="290405"/>
                    <a:pt x="396742" y="428953"/>
                    <a:pt x="564768" y="629817"/>
                  </a:cubicBezTo>
                  <a:cubicBezTo>
                    <a:pt x="683826" y="828145"/>
                    <a:pt x="561758" y="938792"/>
                    <a:pt x="527373" y="999334"/>
                  </a:cubicBezTo>
                  <a:cubicBezTo>
                    <a:pt x="198798" y="788444"/>
                    <a:pt x="-55819" y="401529"/>
                    <a:pt x="10597" y="42937"/>
                  </a:cubicBezTo>
                  <a:cubicBezTo>
                    <a:pt x="133366" y="14333"/>
                    <a:pt x="262330" y="0"/>
                    <a:pt x="395170" y="0"/>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9" name="组合 38"/>
          <p:cNvGrpSpPr/>
          <p:nvPr/>
        </p:nvGrpSpPr>
        <p:grpSpPr>
          <a:xfrm>
            <a:off x="4239476" y="2655956"/>
            <a:ext cx="1650634" cy="722749"/>
            <a:chOff x="4188318" y="3247901"/>
            <a:chExt cx="1650634" cy="722749"/>
          </a:xfrm>
        </p:grpSpPr>
        <p:grpSp>
          <p:nvGrpSpPr>
            <p:cNvPr id="40" name="组合 39"/>
            <p:cNvGrpSpPr/>
            <p:nvPr/>
          </p:nvGrpSpPr>
          <p:grpSpPr>
            <a:xfrm rot="3371838" flipH="1">
              <a:off x="4652260" y="2783959"/>
              <a:ext cx="722749" cy="1650634"/>
              <a:chOff x="3568438" y="2192306"/>
              <a:chExt cx="722749" cy="1650634"/>
            </a:xfrm>
          </p:grpSpPr>
          <p:sp>
            <p:nvSpPr>
              <p:cNvPr id="42" name="等腰三角形 2"/>
              <p:cNvSpPr/>
              <p:nvPr/>
            </p:nvSpPr>
            <p:spPr>
              <a:xfrm>
                <a:off x="3568438" y="2472284"/>
                <a:ext cx="703187" cy="1370656"/>
              </a:xfrm>
              <a:custGeom>
                <a:avLst/>
                <a:gdLst>
                  <a:gd name="connsiteX0" fmla="*/ 0 w 648072"/>
                  <a:gd name="connsiteY0" fmla="*/ 648072 h 648072"/>
                  <a:gd name="connsiteX1" fmla="*/ 324036 w 648072"/>
                  <a:gd name="connsiteY1" fmla="*/ 0 h 648072"/>
                  <a:gd name="connsiteX2" fmla="*/ 648072 w 648072"/>
                  <a:gd name="connsiteY2" fmla="*/ 648072 h 648072"/>
                  <a:gd name="connsiteX3" fmla="*/ 0 w 648072"/>
                  <a:gd name="connsiteY3" fmla="*/ 648072 h 648072"/>
                  <a:gd name="connsiteX0-1" fmla="*/ 0 w 878313"/>
                  <a:gd name="connsiteY0-2" fmla="*/ 895461 h 895461"/>
                  <a:gd name="connsiteX1-3" fmla="*/ 878313 w 878313"/>
                  <a:gd name="connsiteY1-4" fmla="*/ 0 h 895461"/>
                  <a:gd name="connsiteX2-5" fmla="*/ 648072 w 878313"/>
                  <a:gd name="connsiteY2-6" fmla="*/ 895461 h 895461"/>
                  <a:gd name="connsiteX3-7" fmla="*/ 0 w 878313"/>
                  <a:gd name="connsiteY3-8" fmla="*/ 895461 h 895461"/>
                  <a:gd name="connsiteX0-9" fmla="*/ 0 w 1365187"/>
                  <a:gd name="connsiteY0-10" fmla="*/ 895461 h 1073957"/>
                  <a:gd name="connsiteX1-11" fmla="*/ 878313 w 1365187"/>
                  <a:gd name="connsiteY1-12" fmla="*/ 0 h 1073957"/>
                  <a:gd name="connsiteX2-13" fmla="*/ 1365187 w 1365187"/>
                  <a:gd name="connsiteY2-14" fmla="*/ 1073957 h 1073957"/>
                  <a:gd name="connsiteX3-15" fmla="*/ 0 w 1365187"/>
                  <a:gd name="connsiteY3-16" fmla="*/ 895461 h 1073957"/>
                  <a:gd name="connsiteX0-17" fmla="*/ 349237 w 486874"/>
                  <a:gd name="connsiteY0-18" fmla="*/ 1302556 h 1302556"/>
                  <a:gd name="connsiteX1-19" fmla="*/ 0 w 486874"/>
                  <a:gd name="connsiteY1-20" fmla="*/ 0 h 1302556"/>
                  <a:gd name="connsiteX2-21" fmla="*/ 486874 w 486874"/>
                  <a:gd name="connsiteY2-22" fmla="*/ 1073957 h 1302556"/>
                  <a:gd name="connsiteX3-23" fmla="*/ 349237 w 486874"/>
                  <a:gd name="connsiteY3-24" fmla="*/ 1302556 h 1302556"/>
                  <a:gd name="connsiteX0-25" fmla="*/ 349237 w 486874"/>
                  <a:gd name="connsiteY0-26" fmla="*/ 1302556 h 1302556"/>
                  <a:gd name="connsiteX1-27" fmla="*/ 0 w 486874"/>
                  <a:gd name="connsiteY1-28" fmla="*/ 0 h 1302556"/>
                  <a:gd name="connsiteX2-29" fmla="*/ 486874 w 486874"/>
                  <a:gd name="connsiteY2-30" fmla="*/ 1073957 h 1302556"/>
                  <a:gd name="connsiteX3-31" fmla="*/ 349237 w 486874"/>
                  <a:gd name="connsiteY3-32" fmla="*/ 1302556 h 1302556"/>
                  <a:gd name="connsiteX0-33" fmla="*/ 502951 w 640588"/>
                  <a:gd name="connsiteY0-34" fmla="*/ 1302556 h 1302556"/>
                  <a:gd name="connsiteX1-35" fmla="*/ 153714 w 640588"/>
                  <a:gd name="connsiteY1-36" fmla="*/ 0 h 1302556"/>
                  <a:gd name="connsiteX2-37" fmla="*/ 640588 w 640588"/>
                  <a:gd name="connsiteY2-38" fmla="*/ 1073957 h 1302556"/>
                  <a:gd name="connsiteX3-39" fmla="*/ 502951 w 640588"/>
                  <a:gd name="connsiteY3-40" fmla="*/ 1302556 h 1302556"/>
                  <a:gd name="connsiteX0-41" fmla="*/ 510790 w 648427"/>
                  <a:gd name="connsiteY0-42" fmla="*/ 1302556 h 1302556"/>
                  <a:gd name="connsiteX1-43" fmla="*/ 161553 w 648427"/>
                  <a:gd name="connsiteY1-44" fmla="*/ 0 h 1302556"/>
                  <a:gd name="connsiteX2-45" fmla="*/ 648427 w 648427"/>
                  <a:gd name="connsiteY2-46" fmla="*/ 1073957 h 1302556"/>
                  <a:gd name="connsiteX3-47" fmla="*/ 510790 w 648427"/>
                  <a:gd name="connsiteY3-48" fmla="*/ 1302556 h 1302556"/>
                  <a:gd name="connsiteX0-49" fmla="*/ 519054 w 644165"/>
                  <a:gd name="connsiteY0-50" fmla="*/ 1302556 h 1302556"/>
                  <a:gd name="connsiteX1-51" fmla="*/ 157291 w 644165"/>
                  <a:gd name="connsiteY1-52" fmla="*/ 0 h 1302556"/>
                  <a:gd name="connsiteX2-53" fmla="*/ 644165 w 644165"/>
                  <a:gd name="connsiteY2-54" fmla="*/ 1073957 h 1302556"/>
                  <a:gd name="connsiteX3-55" fmla="*/ 519054 w 644165"/>
                  <a:gd name="connsiteY3-56" fmla="*/ 1302556 h 1302556"/>
                  <a:gd name="connsiteX0-57" fmla="*/ 519054 w 644165"/>
                  <a:gd name="connsiteY0-58" fmla="*/ 1302556 h 1302556"/>
                  <a:gd name="connsiteX1-59" fmla="*/ 157291 w 644165"/>
                  <a:gd name="connsiteY1-60" fmla="*/ 0 h 1302556"/>
                  <a:gd name="connsiteX2-61" fmla="*/ 644165 w 644165"/>
                  <a:gd name="connsiteY2-62" fmla="*/ 1073957 h 1302556"/>
                  <a:gd name="connsiteX3-63" fmla="*/ 519054 w 644165"/>
                  <a:gd name="connsiteY3-64" fmla="*/ 1302556 h 1302556"/>
                  <a:gd name="connsiteX0-65" fmla="*/ 519054 w 644165"/>
                  <a:gd name="connsiteY0-66" fmla="*/ 1302556 h 1302556"/>
                  <a:gd name="connsiteX1-67" fmla="*/ 157291 w 644165"/>
                  <a:gd name="connsiteY1-68" fmla="*/ 0 h 1302556"/>
                  <a:gd name="connsiteX2-69" fmla="*/ 644165 w 644165"/>
                  <a:gd name="connsiteY2-70" fmla="*/ 1073957 h 1302556"/>
                  <a:gd name="connsiteX3-71" fmla="*/ 519054 w 644165"/>
                  <a:gd name="connsiteY3-72" fmla="*/ 1302556 h 1302556"/>
                  <a:gd name="connsiteX0-73" fmla="*/ 519054 w 644165"/>
                  <a:gd name="connsiteY0-74" fmla="*/ 1302556 h 1302556"/>
                  <a:gd name="connsiteX1-75" fmla="*/ 157291 w 644165"/>
                  <a:gd name="connsiteY1-76" fmla="*/ 0 h 1302556"/>
                  <a:gd name="connsiteX2-77" fmla="*/ 644165 w 644165"/>
                  <a:gd name="connsiteY2-78" fmla="*/ 1073957 h 1302556"/>
                  <a:gd name="connsiteX3-79" fmla="*/ 519054 w 644165"/>
                  <a:gd name="connsiteY3-80" fmla="*/ 1302556 h 1302556"/>
                  <a:gd name="connsiteX0-81" fmla="*/ 519054 w 641034"/>
                  <a:gd name="connsiteY0-82" fmla="*/ 1302556 h 1302556"/>
                  <a:gd name="connsiteX1-83" fmla="*/ 157291 w 641034"/>
                  <a:gd name="connsiteY1-84" fmla="*/ 0 h 1302556"/>
                  <a:gd name="connsiteX2-85" fmla="*/ 641034 w 641034"/>
                  <a:gd name="connsiteY2-86" fmla="*/ 1061431 h 1302556"/>
                  <a:gd name="connsiteX3-87" fmla="*/ 519054 w 641034"/>
                  <a:gd name="connsiteY3-88" fmla="*/ 1302556 h 1302556"/>
                  <a:gd name="connsiteX0-89" fmla="*/ 519054 w 709927"/>
                  <a:gd name="connsiteY0-90" fmla="*/ 1302556 h 1302556"/>
                  <a:gd name="connsiteX1-91" fmla="*/ 157291 w 709927"/>
                  <a:gd name="connsiteY1-92" fmla="*/ 0 h 1302556"/>
                  <a:gd name="connsiteX2-93" fmla="*/ 709927 w 709927"/>
                  <a:gd name="connsiteY2-94" fmla="*/ 964355 h 1302556"/>
                  <a:gd name="connsiteX3-95" fmla="*/ 519054 w 709927"/>
                  <a:gd name="connsiteY3-96" fmla="*/ 1302556 h 1302556"/>
                  <a:gd name="connsiteX0-97" fmla="*/ 519054 w 706795"/>
                  <a:gd name="connsiteY0-98" fmla="*/ 1302556 h 1302556"/>
                  <a:gd name="connsiteX1-99" fmla="*/ 157291 w 706795"/>
                  <a:gd name="connsiteY1-100" fmla="*/ 0 h 1302556"/>
                  <a:gd name="connsiteX2-101" fmla="*/ 706795 w 706795"/>
                  <a:gd name="connsiteY2-102" fmla="*/ 951829 h 1302556"/>
                  <a:gd name="connsiteX3-103" fmla="*/ 519054 w 706795"/>
                  <a:gd name="connsiteY3-104" fmla="*/ 1302556 h 1302556"/>
                  <a:gd name="connsiteX0-105" fmla="*/ 499333 w 687074"/>
                  <a:gd name="connsiteY0-106" fmla="*/ 1368660 h 1368660"/>
                  <a:gd name="connsiteX1-107" fmla="*/ 167820 w 687074"/>
                  <a:gd name="connsiteY1-108" fmla="*/ 0 h 1368660"/>
                  <a:gd name="connsiteX2-109" fmla="*/ 687074 w 687074"/>
                  <a:gd name="connsiteY2-110" fmla="*/ 1017933 h 1368660"/>
                  <a:gd name="connsiteX3-111" fmla="*/ 499333 w 687074"/>
                  <a:gd name="connsiteY3-112" fmla="*/ 1368660 h 1368660"/>
                  <a:gd name="connsiteX0-113" fmla="*/ 499333 w 687074"/>
                  <a:gd name="connsiteY0-114" fmla="*/ 1368660 h 1368660"/>
                  <a:gd name="connsiteX1-115" fmla="*/ 167820 w 687074"/>
                  <a:gd name="connsiteY1-116" fmla="*/ 0 h 1368660"/>
                  <a:gd name="connsiteX2-117" fmla="*/ 687074 w 687074"/>
                  <a:gd name="connsiteY2-118" fmla="*/ 1017933 h 1368660"/>
                  <a:gd name="connsiteX3-119" fmla="*/ 499333 w 687074"/>
                  <a:gd name="connsiteY3-120" fmla="*/ 1368660 h 1368660"/>
                  <a:gd name="connsiteX0-121" fmla="*/ 504739 w 692480"/>
                  <a:gd name="connsiteY0-122" fmla="*/ 1368660 h 1368660"/>
                  <a:gd name="connsiteX1-123" fmla="*/ 173226 w 692480"/>
                  <a:gd name="connsiteY1-124" fmla="*/ 0 h 1368660"/>
                  <a:gd name="connsiteX2-125" fmla="*/ 692480 w 692480"/>
                  <a:gd name="connsiteY2-126" fmla="*/ 1017933 h 1368660"/>
                  <a:gd name="connsiteX3-127" fmla="*/ 504739 w 692480"/>
                  <a:gd name="connsiteY3-128" fmla="*/ 1368660 h 1368660"/>
                  <a:gd name="connsiteX0-129" fmla="*/ 511573 w 699314"/>
                  <a:gd name="connsiteY0-130" fmla="*/ 1368660 h 1368660"/>
                  <a:gd name="connsiteX1-131" fmla="*/ 180060 w 699314"/>
                  <a:gd name="connsiteY1-132" fmla="*/ 0 h 1368660"/>
                  <a:gd name="connsiteX2-133" fmla="*/ 699314 w 699314"/>
                  <a:gd name="connsiteY2-134" fmla="*/ 1017933 h 1368660"/>
                  <a:gd name="connsiteX3-135" fmla="*/ 511573 w 699314"/>
                  <a:gd name="connsiteY3-136" fmla="*/ 1368660 h 1368660"/>
                  <a:gd name="connsiteX0-137" fmla="*/ 506912 w 694653"/>
                  <a:gd name="connsiteY0-138" fmla="*/ 1370656 h 1370656"/>
                  <a:gd name="connsiteX1-139" fmla="*/ 182661 w 694653"/>
                  <a:gd name="connsiteY1-140" fmla="*/ 0 h 1370656"/>
                  <a:gd name="connsiteX2-141" fmla="*/ 694653 w 694653"/>
                  <a:gd name="connsiteY2-142" fmla="*/ 1019929 h 1370656"/>
                  <a:gd name="connsiteX3-143" fmla="*/ 506912 w 694653"/>
                  <a:gd name="connsiteY3-144" fmla="*/ 1370656 h 1370656"/>
                  <a:gd name="connsiteX0-145" fmla="*/ 506912 w 694653"/>
                  <a:gd name="connsiteY0-146" fmla="*/ 1370656 h 1370656"/>
                  <a:gd name="connsiteX1-147" fmla="*/ 182661 w 694653"/>
                  <a:gd name="connsiteY1-148" fmla="*/ 0 h 1370656"/>
                  <a:gd name="connsiteX2-149" fmla="*/ 694653 w 694653"/>
                  <a:gd name="connsiteY2-150" fmla="*/ 1019929 h 1370656"/>
                  <a:gd name="connsiteX3-151" fmla="*/ 506912 w 694653"/>
                  <a:gd name="connsiteY3-152" fmla="*/ 1370656 h 1370656"/>
                  <a:gd name="connsiteX0-153" fmla="*/ 515446 w 703187"/>
                  <a:gd name="connsiteY0-154" fmla="*/ 1370656 h 1370656"/>
                  <a:gd name="connsiteX1-155" fmla="*/ 191195 w 703187"/>
                  <a:gd name="connsiteY1-156" fmla="*/ 0 h 1370656"/>
                  <a:gd name="connsiteX2-157" fmla="*/ 703187 w 703187"/>
                  <a:gd name="connsiteY2-158" fmla="*/ 1019929 h 1370656"/>
                  <a:gd name="connsiteX3-159" fmla="*/ 515446 w 703187"/>
                  <a:gd name="connsiteY3-160" fmla="*/ 1370656 h 1370656"/>
                </a:gdLst>
                <a:ahLst/>
                <a:cxnLst>
                  <a:cxn ang="0">
                    <a:pos x="connsiteX0-1" y="connsiteY0-2"/>
                  </a:cxn>
                  <a:cxn ang="0">
                    <a:pos x="connsiteX1-3" y="connsiteY1-4"/>
                  </a:cxn>
                  <a:cxn ang="0">
                    <a:pos x="connsiteX2-5" y="connsiteY2-6"/>
                  </a:cxn>
                  <a:cxn ang="0">
                    <a:pos x="connsiteX3-7" y="connsiteY3-8"/>
                  </a:cxn>
                </a:cxnLst>
                <a:rect l="l" t="t" r="r" b="b"/>
                <a:pathLst>
                  <a:path w="703187" h="1370656">
                    <a:moveTo>
                      <a:pt x="515446" y="1370656"/>
                    </a:moveTo>
                    <a:cubicBezTo>
                      <a:pt x="-92613" y="914550"/>
                      <a:pt x="-110187" y="388072"/>
                      <a:pt x="191195" y="0"/>
                    </a:cubicBezTo>
                    <a:cubicBezTo>
                      <a:pt x="20910" y="353458"/>
                      <a:pt x="293507" y="730836"/>
                      <a:pt x="703187" y="1019929"/>
                    </a:cubicBezTo>
                    <a:lnTo>
                      <a:pt x="515446" y="1370656"/>
                    </a:lnTo>
                    <a:close/>
                  </a:path>
                </a:pathLst>
              </a:custGeom>
              <a:gradFill>
                <a:gsLst>
                  <a:gs pos="20000">
                    <a:schemeClr val="accent2"/>
                  </a:gs>
                  <a:gs pos="76000">
                    <a:schemeClr val="accent1">
                      <a:lumMod val="75000"/>
                    </a:schemeClr>
                  </a:gs>
                </a:gsLst>
                <a:lin ang="9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矩形 1"/>
              <p:cNvSpPr/>
              <p:nvPr/>
            </p:nvSpPr>
            <p:spPr>
              <a:xfrm>
                <a:off x="3684587" y="2192306"/>
                <a:ext cx="606600" cy="1422100"/>
              </a:xfrm>
              <a:custGeom>
                <a:avLst/>
                <a:gdLst>
                  <a:gd name="connsiteX0" fmla="*/ 0 w 792088"/>
                  <a:gd name="connsiteY0" fmla="*/ 0 h 576064"/>
                  <a:gd name="connsiteX1" fmla="*/ 792088 w 792088"/>
                  <a:gd name="connsiteY1" fmla="*/ 0 h 576064"/>
                  <a:gd name="connsiteX2" fmla="*/ 792088 w 792088"/>
                  <a:gd name="connsiteY2" fmla="*/ 576064 h 576064"/>
                  <a:gd name="connsiteX3" fmla="*/ 0 w 792088"/>
                  <a:gd name="connsiteY3" fmla="*/ 576064 h 576064"/>
                  <a:gd name="connsiteX4" fmla="*/ 0 w 792088"/>
                  <a:gd name="connsiteY4" fmla="*/ 0 h 576064"/>
                  <a:gd name="connsiteX0-1" fmla="*/ 0 w 857850"/>
                  <a:gd name="connsiteY0-2" fmla="*/ 90814 h 666878"/>
                  <a:gd name="connsiteX1-3" fmla="*/ 857850 w 857850"/>
                  <a:gd name="connsiteY1-4" fmla="*/ 0 h 666878"/>
                  <a:gd name="connsiteX2-5" fmla="*/ 792088 w 857850"/>
                  <a:gd name="connsiteY2-6" fmla="*/ 666878 h 666878"/>
                  <a:gd name="connsiteX3-7" fmla="*/ 0 w 857850"/>
                  <a:gd name="connsiteY3-8" fmla="*/ 666878 h 666878"/>
                  <a:gd name="connsiteX4-9" fmla="*/ 0 w 857850"/>
                  <a:gd name="connsiteY4-10" fmla="*/ 90814 h 666878"/>
                  <a:gd name="connsiteX0-11" fmla="*/ 723378 w 857850"/>
                  <a:gd name="connsiteY0-12" fmla="*/ 0 h 942451"/>
                  <a:gd name="connsiteX1-13" fmla="*/ 857850 w 857850"/>
                  <a:gd name="connsiteY1-14" fmla="*/ 275573 h 942451"/>
                  <a:gd name="connsiteX2-15" fmla="*/ 792088 w 857850"/>
                  <a:gd name="connsiteY2-16" fmla="*/ 942451 h 942451"/>
                  <a:gd name="connsiteX3-17" fmla="*/ 0 w 857850"/>
                  <a:gd name="connsiteY3-18" fmla="*/ 942451 h 942451"/>
                  <a:gd name="connsiteX4-19" fmla="*/ 723378 w 857850"/>
                  <a:gd name="connsiteY4-20" fmla="*/ 0 h 942451"/>
                  <a:gd name="connsiteX0-21" fmla="*/ 0 w 203548"/>
                  <a:gd name="connsiteY0-22" fmla="*/ 0 h 1409045"/>
                  <a:gd name="connsiteX1-23" fmla="*/ 134472 w 203548"/>
                  <a:gd name="connsiteY1-24" fmla="*/ 275573 h 1409045"/>
                  <a:gd name="connsiteX2-25" fmla="*/ 68710 w 203548"/>
                  <a:gd name="connsiteY2-26" fmla="*/ 942451 h 1409045"/>
                  <a:gd name="connsiteX3-27" fmla="*/ 203548 w 203548"/>
                  <a:gd name="connsiteY3-28" fmla="*/ 1409045 h 1409045"/>
                  <a:gd name="connsiteX4-29" fmla="*/ 0 w 203548"/>
                  <a:gd name="connsiteY4-30" fmla="*/ 0 h 1409045"/>
                  <a:gd name="connsiteX0-31" fmla="*/ 0 w 240943"/>
                  <a:gd name="connsiteY0-32" fmla="*/ 0 h 1409045"/>
                  <a:gd name="connsiteX1-33" fmla="*/ 134472 w 240943"/>
                  <a:gd name="connsiteY1-34" fmla="*/ 275573 h 1409045"/>
                  <a:gd name="connsiteX2-35" fmla="*/ 240943 w 240943"/>
                  <a:gd name="connsiteY2-36" fmla="*/ 1039528 h 1409045"/>
                  <a:gd name="connsiteX3-37" fmla="*/ 203548 w 240943"/>
                  <a:gd name="connsiteY3-38" fmla="*/ 1409045 h 1409045"/>
                  <a:gd name="connsiteX4-39" fmla="*/ 0 w 240943"/>
                  <a:gd name="connsiteY4-40" fmla="*/ 0 h 1409045"/>
                  <a:gd name="connsiteX0-41" fmla="*/ 213019 w 453962"/>
                  <a:gd name="connsiteY0-42" fmla="*/ 0 h 1409045"/>
                  <a:gd name="connsiteX1-43" fmla="*/ 347491 w 453962"/>
                  <a:gd name="connsiteY1-44" fmla="*/ 275573 h 1409045"/>
                  <a:gd name="connsiteX2-45" fmla="*/ 453962 w 453962"/>
                  <a:gd name="connsiteY2-46" fmla="*/ 1039528 h 1409045"/>
                  <a:gd name="connsiteX3-47" fmla="*/ 416567 w 453962"/>
                  <a:gd name="connsiteY3-48" fmla="*/ 1409045 h 1409045"/>
                  <a:gd name="connsiteX4-49" fmla="*/ 213019 w 453962"/>
                  <a:gd name="connsiteY4-50" fmla="*/ 0 h 1409045"/>
                  <a:gd name="connsiteX0-51" fmla="*/ 305613 w 546556"/>
                  <a:gd name="connsiteY0-52" fmla="*/ 0 h 1409045"/>
                  <a:gd name="connsiteX1-53" fmla="*/ 440085 w 546556"/>
                  <a:gd name="connsiteY1-54" fmla="*/ 275573 h 1409045"/>
                  <a:gd name="connsiteX2-55" fmla="*/ 546556 w 546556"/>
                  <a:gd name="connsiteY2-56" fmla="*/ 1039528 h 1409045"/>
                  <a:gd name="connsiteX3-57" fmla="*/ 509161 w 546556"/>
                  <a:gd name="connsiteY3-58" fmla="*/ 1409045 h 1409045"/>
                  <a:gd name="connsiteX4-59" fmla="*/ 305613 w 546556"/>
                  <a:gd name="connsiteY4-60" fmla="*/ 0 h 1409045"/>
                  <a:gd name="connsiteX0-61" fmla="*/ 324706 w 565649"/>
                  <a:gd name="connsiteY0-62" fmla="*/ 0 h 1409045"/>
                  <a:gd name="connsiteX1-63" fmla="*/ 459178 w 565649"/>
                  <a:gd name="connsiteY1-64" fmla="*/ 275573 h 1409045"/>
                  <a:gd name="connsiteX2-65" fmla="*/ 565649 w 565649"/>
                  <a:gd name="connsiteY2-66" fmla="*/ 1039528 h 1409045"/>
                  <a:gd name="connsiteX3-67" fmla="*/ 528254 w 565649"/>
                  <a:gd name="connsiteY3-68" fmla="*/ 1409045 h 1409045"/>
                  <a:gd name="connsiteX4-69" fmla="*/ 324706 w 565649"/>
                  <a:gd name="connsiteY4-70" fmla="*/ 0 h 1409045"/>
                  <a:gd name="connsiteX0-71" fmla="*/ 323844 w 564787"/>
                  <a:gd name="connsiteY0-72" fmla="*/ 0 h 1409045"/>
                  <a:gd name="connsiteX1-73" fmla="*/ 458316 w 564787"/>
                  <a:gd name="connsiteY1-74" fmla="*/ 275573 h 1409045"/>
                  <a:gd name="connsiteX2-75" fmla="*/ 564787 w 564787"/>
                  <a:gd name="connsiteY2-76" fmla="*/ 1039528 h 1409045"/>
                  <a:gd name="connsiteX3-77" fmla="*/ 527392 w 564787"/>
                  <a:gd name="connsiteY3-78" fmla="*/ 1409045 h 1409045"/>
                  <a:gd name="connsiteX4-79" fmla="*/ 323844 w 564787"/>
                  <a:gd name="connsiteY4-80" fmla="*/ 0 h 1409045"/>
                  <a:gd name="connsiteX0-81" fmla="*/ 323844 w 604774"/>
                  <a:gd name="connsiteY0-82" fmla="*/ 0 h 1409045"/>
                  <a:gd name="connsiteX1-83" fmla="*/ 458316 w 604774"/>
                  <a:gd name="connsiteY1-84" fmla="*/ 275573 h 1409045"/>
                  <a:gd name="connsiteX2-85" fmla="*/ 564787 w 604774"/>
                  <a:gd name="connsiteY2-86" fmla="*/ 1039528 h 1409045"/>
                  <a:gd name="connsiteX3-87" fmla="*/ 527392 w 604774"/>
                  <a:gd name="connsiteY3-88" fmla="*/ 1409045 h 1409045"/>
                  <a:gd name="connsiteX4-89" fmla="*/ 323844 w 604774"/>
                  <a:gd name="connsiteY4-90" fmla="*/ 0 h 1409045"/>
                  <a:gd name="connsiteX0-91" fmla="*/ 323844 w 604774"/>
                  <a:gd name="connsiteY0-92" fmla="*/ 0 h 1409045"/>
                  <a:gd name="connsiteX1-93" fmla="*/ 458316 w 604774"/>
                  <a:gd name="connsiteY1-94" fmla="*/ 275573 h 1409045"/>
                  <a:gd name="connsiteX2-95" fmla="*/ 564787 w 604774"/>
                  <a:gd name="connsiteY2-96" fmla="*/ 1039528 h 1409045"/>
                  <a:gd name="connsiteX3-97" fmla="*/ 527392 w 604774"/>
                  <a:gd name="connsiteY3-98" fmla="*/ 1409045 h 1409045"/>
                  <a:gd name="connsiteX4-99" fmla="*/ 323844 w 604774"/>
                  <a:gd name="connsiteY4-100" fmla="*/ 0 h 1409045"/>
                  <a:gd name="connsiteX0-101" fmla="*/ 323844 w 604774"/>
                  <a:gd name="connsiteY0-102" fmla="*/ 0 h 1409045"/>
                  <a:gd name="connsiteX1-103" fmla="*/ 458316 w 604774"/>
                  <a:gd name="connsiteY1-104" fmla="*/ 275573 h 1409045"/>
                  <a:gd name="connsiteX2-105" fmla="*/ 564787 w 604774"/>
                  <a:gd name="connsiteY2-106" fmla="*/ 1039528 h 1409045"/>
                  <a:gd name="connsiteX3-107" fmla="*/ 527392 w 604774"/>
                  <a:gd name="connsiteY3-108" fmla="*/ 1409045 h 1409045"/>
                  <a:gd name="connsiteX4-109" fmla="*/ 323844 w 604774"/>
                  <a:gd name="connsiteY4-110" fmla="*/ 0 h 1409045"/>
                  <a:gd name="connsiteX0-111" fmla="*/ 323844 w 604774"/>
                  <a:gd name="connsiteY0-112" fmla="*/ 0 h 1409045"/>
                  <a:gd name="connsiteX1-113" fmla="*/ 458316 w 604774"/>
                  <a:gd name="connsiteY1-114" fmla="*/ 275573 h 1409045"/>
                  <a:gd name="connsiteX2-115" fmla="*/ 564787 w 604774"/>
                  <a:gd name="connsiteY2-116" fmla="*/ 1039528 h 1409045"/>
                  <a:gd name="connsiteX3-117" fmla="*/ 527392 w 604774"/>
                  <a:gd name="connsiteY3-118" fmla="*/ 1409045 h 1409045"/>
                  <a:gd name="connsiteX4-119" fmla="*/ 323844 w 604774"/>
                  <a:gd name="connsiteY4-120" fmla="*/ 0 h 1409045"/>
                  <a:gd name="connsiteX0-121" fmla="*/ 323844 w 604774"/>
                  <a:gd name="connsiteY0-122" fmla="*/ 0 h 1409045"/>
                  <a:gd name="connsiteX1-123" fmla="*/ 458316 w 604774"/>
                  <a:gd name="connsiteY1-124" fmla="*/ 275573 h 1409045"/>
                  <a:gd name="connsiteX2-125" fmla="*/ 564787 w 604774"/>
                  <a:gd name="connsiteY2-126" fmla="*/ 1039528 h 1409045"/>
                  <a:gd name="connsiteX3-127" fmla="*/ 527392 w 604774"/>
                  <a:gd name="connsiteY3-128" fmla="*/ 1409045 h 1409045"/>
                  <a:gd name="connsiteX4-129" fmla="*/ 323844 w 604774"/>
                  <a:gd name="connsiteY4-130" fmla="*/ 0 h 1409045"/>
                  <a:gd name="connsiteX0-131" fmla="*/ 323844 w 604774"/>
                  <a:gd name="connsiteY0-132" fmla="*/ 0 h 1409045"/>
                  <a:gd name="connsiteX1-133" fmla="*/ 458316 w 604774"/>
                  <a:gd name="connsiteY1-134" fmla="*/ 275573 h 1409045"/>
                  <a:gd name="connsiteX2-135" fmla="*/ 564787 w 604774"/>
                  <a:gd name="connsiteY2-136" fmla="*/ 1039528 h 1409045"/>
                  <a:gd name="connsiteX3-137" fmla="*/ 527392 w 604774"/>
                  <a:gd name="connsiteY3-138" fmla="*/ 1409045 h 1409045"/>
                  <a:gd name="connsiteX4-139" fmla="*/ 323844 w 604774"/>
                  <a:gd name="connsiteY4-140" fmla="*/ 0 h 1409045"/>
                  <a:gd name="connsiteX0-141" fmla="*/ 323844 w 604774"/>
                  <a:gd name="connsiteY0-142" fmla="*/ 0 h 1409045"/>
                  <a:gd name="connsiteX1-143" fmla="*/ 458316 w 604774"/>
                  <a:gd name="connsiteY1-144" fmla="*/ 275573 h 1409045"/>
                  <a:gd name="connsiteX2-145" fmla="*/ 564787 w 604774"/>
                  <a:gd name="connsiteY2-146" fmla="*/ 1039528 h 1409045"/>
                  <a:gd name="connsiteX3-147" fmla="*/ 527392 w 604774"/>
                  <a:gd name="connsiteY3-148" fmla="*/ 1409045 h 1409045"/>
                  <a:gd name="connsiteX4-149" fmla="*/ 323844 w 604774"/>
                  <a:gd name="connsiteY4-150" fmla="*/ 0 h 1409045"/>
                  <a:gd name="connsiteX0-151" fmla="*/ 323844 w 604774"/>
                  <a:gd name="connsiteY0-152" fmla="*/ 0 h 1409045"/>
                  <a:gd name="connsiteX1-153" fmla="*/ 458316 w 604774"/>
                  <a:gd name="connsiteY1-154" fmla="*/ 275573 h 1409045"/>
                  <a:gd name="connsiteX2-155" fmla="*/ 564787 w 604774"/>
                  <a:gd name="connsiteY2-156" fmla="*/ 1039528 h 1409045"/>
                  <a:gd name="connsiteX3-157" fmla="*/ 527392 w 604774"/>
                  <a:gd name="connsiteY3-158" fmla="*/ 1409045 h 1409045"/>
                  <a:gd name="connsiteX4-159" fmla="*/ 323844 w 604774"/>
                  <a:gd name="connsiteY4-160" fmla="*/ 0 h 1409045"/>
                  <a:gd name="connsiteX0-161" fmla="*/ 323844 w 604774"/>
                  <a:gd name="connsiteY0-162" fmla="*/ 0 h 1409045"/>
                  <a:gd name="connsiteX1-163" fmla="*/ 458316 w 604774"/>
                  <a:gd name="connsiteY1-164" fmla="*/ 275573 h 1409045"/>
                  <a:gd name="connsiteX2-165" fmla="*/ 564787 w 604774"/>
                  <a:gd name="connsiteY2-166" fmla="*/ 1039528 h 1409045"/>
                  <a:gd name="connsiteX3-167" fmla="*/ 527392 w 604774"/>
                  <a:gd name="connsiteY3-168" fmla="*/ 1409045 h 1409045"/>
                  <a:gd name="connsiteX4-169" fmla="*/ 323844 w 604774"/>
                  <a:gd name="connsiteY4-170" fmla="*/ 0 h 1409045"/>
                  <a:gd name="connsiteX0-171" fmla="*/ 323844 w 604774"/>
                  <a:gd name="connsiteY0-172" fmla="*/ 0 h 1409045"/>
                  <a:gd name="connsiteX1-173" fmla="*/ 458316 w 604774"/>
                  <a:gd name="connsiteY1-174" fmla="*/ 275573 h 1409045"/>
                  <a:gd name="connsiteX2-175" fmla="*/ 564787 w 604774"/>
                  <a:gd name="connsiteY2-176" fmla="*/ 1039528 h 1409045"/>
                  <a:gd name="connsiteX3-177" fmla="*/ 527392 w 604774"/>
                  <a:gd name="connsiteY3-178" fmla="*/ 1409045 h 1409045"/>
                  <a:gd name="connsiteX4-179" fmla="*/ 323844 w 604774"/>
                  <a:gd name="connsiteY4-180" fmla="*/ 0 h 1409045"/>
                  <a:gd name="connsiteX0-181" fmla="*/ 323844 w 604774"/>
                  <a:gd name="connsiteY0-182" fmla="*/ 0 h 1409045"/>
                  <a:gd name="connsiteX1-183" fmla="*/ 458316 w 604774"/>
                  <a:gd name="connsiteY1-184" fmla="*/ 275573 h 1409045"/>
                  <a:gd name="connsiteX2-185" fmla="*/ 564787 w 604774"/>
                  <a:gd name="connsiteY2-186" fmla="*/ 1039528 h 1409045"/>
                  <a:gd name="connsiteX3-187" fmla="*/ 527392 w 604774"/>
                  <a:gd name="connsiteY3-188" fmla="*/ 1409045 h 1409045"/>
                  <a:gd name="connsiteX4-189" fmla="*/ 323844 w 604774"/>
                  <a:gd name="connsiteY4-190" fmla="*/ 0 h 1409045"/>
                  <a:gd name="connsiteX0-191" fmla="*/ 323844 w 608857"/>
                  <a:gd name="connsiteY0-192" fmla="*/ 0 h 1409045"/>
                  <a:gd name="connsiteX1-193" fmla="*/ 458316 w 608857"/>
                  <a:gd name="connsiteY1-194" fmla="*/ 275573 h 1409045"/>
                  <a:gd name="connsiteX2-195" fmla="*/ 564787 w 608857"/>
                  <a:gd name="connsiteY2-196" fmla="*/ 1039528 h 1409045"/>
                  <a:gd name="connsiteX3-197" fmla="*/ 527392 w 608857"/>
                  <a:gd name="connsiteY3-198" fmla="*/ 1409045 h 1409045"/>
                  <a:gd name="connsiteX4-199" fmla="*/ 323844 w 608857"/>
                  <a:gd name="connsiteY4-200" fmla="*/ 0 h 1409045"/>
                  <a:gd name="connsiteX0-201" fmla="*/ 323844 w 615797"/>
                  <a:gd name="connsiteY0-202" fmla="*/ 0 h 1409045"/>
                  <a:gd name="connsiteX1-203" fmla="*/ 458316 w 615797"/>
                  <a:gd name="connsiteY1-204" fmla="*/ 275573 h 1409045"/>
                  <a:gd name="connsiteX2-205" fmla="*/ 564787 w 615797"/>
                  <a:gd name="connsiteY2-206" fmla="*/ 1039528 h 1409045"/>
                  <a:gd name="connsiteX3-207" fmla="*/ 527392 w 615797"/>
                  <a:gd name="connsiteY3-208" fmla="*/ 1409045 h 1409045"/>
                  <a:gd name="connsiteX4-209" fmla="*/ 323844 w 615797"/>
                  <a:gd name="connsiteY4-210" fmla="*/ 0 h 1409045"/>
                  <a:gd name="connsiteX0-211" fmla="*/ 328518 w 606600"/>
                  <a:gd name="connsiteY0-212" fmla="*/ 0 h 1422100"/>
                  <a:gd name="connsiteX1-213" fmla="*/ 449119 w 606600"/>
                  <a:gd name="connsiteY1-214" fmla="*/ 288628 h 1422100"/>
                  <a:gd name="connsiteX2-215" fmla="*/ 555590 w 606600"/>
                  <a:gd name="connsiteY2-216" fmla="*/ 1052583 h 1422100"/>
                  <a:gd name="connsiteX3-217" fmla="*/ 518195 w 606600"/>
                  <a:gd name="connsiteY3-218" fmla="*/ 1422100 h 1422100"/>
                  <a:gd name="connsiteX4-219" fmla="*/ 328518 w 606600"/>
                  <a:gd name="connsiteY4-220" fmla="*/ 0 h 1422100"/>
                  <a:gd name="connsiteX0-221" fmla="*/ 328518 w 606600"/>
                  <a:gd name="connsiteY0-222" fmla="*/ 0 h 1422100"/>
                  <a:gd name="connsiteX1-223" fmla="*/ 468260 w 606600"/>
                  <a:gd name="connsiteY1-224" fmla="*/ 305961 h 1422100"/>
                  <a:gd name="connsiteX2-225" fmla="*/ 555590 w 606600"/>
                  <a:gd name="connsiteY2-226" fmla="*/ 1052583 h 1422100"/>
                  <a:gd name="connsiteX3-227" fmla="*/ 518195 w 606600"/>
                  <a:gd name="connsiteY3-228" fmla="*/ 1422100 h 1422100"/>
                  <a:gd name="connsiteX4-229" fmla="*/ 328518 w 606600"/>
                  <a:gd name="connsiteY4-230" fmla="*/ 0 h 1422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6600" h="1422100">
                    <a:moveTo>
                      <a:pt x="328518" y="0"/>
                    </a:moveTo>
                    <a:cubicBezTo>
                      <a:pt x="407788" y="32359"/>
                      <a:pt x="504855" y="207841"/>
                      <a:pt x="468260" y="305961"/>
                    </a:cubicBezTo>
                    <a:cubicBezTo>
                      <a:pt x="284545" y="692137"/>
                      <a:pt x="363526" y="822983"/>
                      <a:pt x="555590" y="1052583"/>
                    </a:cubicBezTo>
                    <a:cubicBezTo>
                      <a:pt x="674648" y="1250911"/>
                      <a:pt x="552580" y="1361558"/>
                      <a:pt x="518195" y="1422100"/>
                    </a:cubicBezTo>
                    <a:cubicBezTo>
                      <a:pt x="40119" y="1115256"/>
                      <a:pt x="-267513" y="422709"/>
                      <a:pt x="328518" y="0"/>
                    </a:cubicBezTo>
                    <a:close/>
                  </a:path>
                </a:pathLst>
              </a:custGeom>
              <a:gradFill>
                <a:gsLst>
                  <a:gs pos="12000">
                    <a:schemeClr val="accent2"/>
                  </a:gs>
                  <a:gs pos="88000">
                    <a:schemeClr val="accent1"/>
                  </a:gs>
                </a:gsLst>
                <a:lin ang="19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1" name="矩形 1"/>
            <p:cNvSpPr/>
            <p:nvPr/>
          </p:nvSpPr>
          <p:spPr>
            <a:xfrm rot="3371838" flipH="1">
              <a:off x="4645938" y="3035636"/>
              <a:ext cx="605791" cy="1115902"/>
            </a:xfrm>
            <a:custGeom>
              <a:avLst/>
              <a:gdLst/>
              <a:ahLst/>
              <a:cxnLst/>
              <a:rect l="l" t="t" r="r" b="b"/>
              <a:pathLst>
                <a:path w="605791" h="1115902">
                  <a:moveTo>
                    <a:pt x="461533" y="12861"/>
                  </a:moveTo>
                  <a:cubicBezTo>
                    <a:pt x="323737" y="-6934"/>
                    <a:pt x="185415" y="-4085"/>
                    <a:pt x="51798" y="22852"/>
                  </a:cubicBezTo>
                  <a:cubicBezTo>
                    <a:pt x="-116966" y="416122"/>
                    <a:pt x="149839" y="879999"/>
                    <a:pt x="517386" y="1115902"/>
                  </a:cubicBezTo>
                  <a:cubicBezTo>
                    <a:pt x="551771" y="1055361"/>
                    <a:pt x="673839" y="944713"/>
                    <a:pt x="554781" y="746385"/>
                  </a:cubicBezTo>
                  <a:cubicBezTo>
                    <a:pt x="364888" y="519381"/>
                    <a:pt x="285536" y="388910"/>
                    <a:pt x="461533" y="12861"/>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cxnSp>
        <p:nvCxnSpPr>
          <p:cNvPr id="44" name="直接连接符 43"/>
          <p:cNvCxnSpPr/>
          <p:nvPr/>
        </p:nvCxnSpPr>
        <p:spPr>
          <a:xfrm>
            <a:off x="4878376" y="1647233"/>
            <a:ext cx="3653025" cy="0"/>
          </a:xfrm>
          <a:prstGeom prst="line">
            <a:avLst/>
          </a:prstGeom>
          <a:ln>
            <a:solidFill>
              <a:srgbClr val="00B0F0"/>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756401" y="1673070"/>
            <a:ext cx="2735262" cy="854080"/>
          </a:xfrm>
          <a:prstGeom prst="rect">
            <a:avLst/>
          </a:prstGeom>
        </p:spPr>
        <p:txBody>
          <a:bodyPr wrap="square">
            <a:spAutoFit/>
          </a:bodyPr>
          <a:lstStyle/>
          <a:p>
            <a:pPr algn="just">
              <a:lnSpc>
                <a:spcPct val="150000"/>
              </a:lnSpc>
            </a:pPr>
            <a:r>
              <a:rPr lang="zh-CN" altLang="zh-CN" sz="1100" dirty="0">
                <a:solidFill>
                  <a:schemeClr val="tx1">
                    <a:lumMod val="75000"/>
                    <a:lumOff val="25000"/>
                  </a:schemeClr>
                </a:solidFill>
                <a:cs typeface="+mn-ea"/>
                <a:sym typeface="+mn-lt"/>
              </a:rPr>
              <a:t>我们是为客户提供服务的，满足客户需求的，这就要求我们学会包容，包容他人的不同喜好，包容别人的挑剔。</a:t>
            </a:r>
            <a:endParaRPr lang="en-US" altLang="zh-CN" sz="1100" dirty="0">
              <a:solidFill>
                <a:schemeClr val="tx1">
                  <a:lumMod val="75000"/>
                  <a:lumOff val="25000"/>
                </a:schemeClr>
              </a:solidFill>
              <a:cs typeface="+mn-ea"/>
              <a:sym typeface="+mn-lt"/>
            </a:endParaRPr>
          </a:p>
        </p:txBody>
      </p:sp>
      <p:sp>
        <p:nvSpPr>
          <p:cNvPr id="46" name="Text Box 11"/>
          <p:cNvSpPr txBox="1">
            <a:spLocks noChangeArrowheads="1"/>
          </p:cNvSpPr>
          <p:nvPr/>
        </p:nvSpPr>
        <p:spPr bwMode="auto">
          <a:xfrm>
            <a:off x="7924800" y="1349448"/>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r>
              <a:rPr lang="zh-CN" altLang="en-US" sz="1400" b="1" dirty="0">
                <a:solidFill>
                  <a:srgbClr val="0070C0"/>
                </a:solidFill>
                <a:latin typeface="+mn-lt"/>
                <a:ea typeface="+mn-ea"/>
                <a:cs typeface="+mn-ea"/>
                <a:sym typeface="+mn-lt"/>
              </a:rPr>
              <a:t>第二</a:t>
            </a:r>
          </a:p>
        </p:txBody>
      </p:sp>
      <p:cxnSp>
        <p:nvCxnSpPr>
          <p:cNvPr id="47" name="直接连接符 46"/>
          <p:cNvCxnSpPr/>
          <p:nvPr/>
        </p:nvCxnSpPr>
        <p:spPr>
          <a:xfrm>
            <a:off x="4878376" y="3039551"/>
            <a:ext cx="3653025" cy="0"/>
          </a:xfrm>
          <a:prstGeom prst="line">
            <a:avLst/>
          </a:prstGeom>
          <a:ln>
            <a:solidFill>
              <a:srgbClr val="00B0F0"/>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756401" y="3065388"/>
            <a:ext cx="2735262" cy="854080"/>
          </a:xfrm>
          <a:prstGeom prst="rect">
            <a:avLst/>
          </a:prstGeom>
        </p:spPr>
        <p:txBody>
          <a:bodyPr wrap="square">
            <a:spAutoFit/>
          </a:bodyPr>
          <a:lstStyle/>
          <a:p>
            <a:pPr algn="just">
              <a:lnSpc>
                <a:spcPct val="150000"/>
              </a:lnSpc>
            </a:pPr>
            <a:r>
              <a:rPr lang="zh-CN" altLang="zh-CN" sz="1100" dirty="0">
                <a:solidFill>
                  <a:schemeClr val="tx1">
                    <a:lumMod val="75000"/>
                    <a:lumOff val="25000"/>
                  </a:schemeClr>
                </a:solidFill>
                <a:cs typeface="+mn-ea"/>
                <a:sym typeface="+mn-lt"/>
              </a:rPr>
              <a:t>你的同事也许与你也有不同的喜好，有不同的做事风格，你也应该去包容、去宽容他。</a:t>
            </a:r>
            <a:endParaRPr lang="en-US" altLang="zh-CN" sz="1100" dirty="0">
              <a:solidFill>
                <a:schemeClr val="tx1">
                  <a:lumMod val="75000"/>
                  <a:lumOff val="25000"/>
                </a:schemeClr>
              </a:solidFill>
              <a:cs typeface="+mn-ea"/>
              <a:sym typeface="+mn-lt"/>
            </a:endParaRPr>
          </a:p>
        </p:txBody>
      </p:sp>
      <p:sp>
        <p:nvSpPr>
          <p:cNvPr id="49" name="Text Box 11"/>
          <p:cNvSpPr txBox="1">
            <a:spLocks noChangeArrowheads="1"/>
          </p:cNvSpPr>
          <p:nvPr/>
        </p:nvSpPr>
        <p:spPr bwMode="auto">
          <a:xfrm>
            <a:off x="8001000" y="2693865"/>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r>
              <a:rPr lang="zh-CN" altLang="en-US" sz="1400" b="1" dirty="0">
                <a:solidFill>
                  <a:srgbClr val="0070C0"/>
                </a:solidFill>
                <a:latin typeface="+mn-lt"/>
                <a:ea typeface="+mn-ea"/>
                <a:cs typeface="+mn-ea"/>
                <a:sym typeface="+mn-lt"/>
              </a:rPr>
              <a:t>第三</a:t>
            </a:r>
          </a:p>
        </p:txBody>
      </p:sp>
      <p:sp>
        <p:nvSpPr>
          <p:cNvPr id="51" name="Text Box 11"/>
          <p:cNvSpPr txBox="1">
            <a:spLocks noChangeArrowheads="1"/>
          </p:cNvSpPr>
          <p:nvPr/>
        </p:nvSpPr>
        <p:spPr bwMode="auto">
          <a:xfrm>
            <a:off x="614378" y="1478873"/>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r>
              <a:rPr lang="zh-CN" altLang="en-US" sz="1400" b="1" dirty="0">
                <a:solidFill>
                  <a:srgbClr val="0070C0"/>
                </a:solidFill>
                <a:latin typeface="+mn-lt"/>
                <a:ea typeface="+mn-ea"/>
                <a:cs typeface="+mn-ea"/>
                <a:sym typeface="+mn-lt"/>
              </a:rPr>
              <a:t>第一</a:t>
            </a:r>
          </a:p>
        </p:txBody>
      </p:sp>
      <p:sp>
        <p:nvSpPr>
          <p:cNvPr id="52" name="矩形 51"/>
          <p:cNvSpPr/>
          <p:nvPr/>
        </p:nvSpPr>
        <p:spPr>
          <a:xfrm>
            <a:off x="615419" y="1837141"/>
            <a:ext cx="2735262" cy="1107996"/>
          </a:xfrm>
          <a:prstGeom prst="rect">
            <a:avLst/>
          </a:prstGeom>
        </p:spPr>
        <p:txBody>
          <a:bodyPr wrap="square">
            <a:spAutoFit/>
          </a:bodyPr>
          <a:lstStyle/>
          <a:p>
            <a:pPr>
              <a:lnSpc>
                <a:spcPct val="150000"/>
              </a:lnSpc>
            </a:pPr>
            <a:r>
              <a:rPr lang="zh-CN" altLang="zh-CN" sz="1100" dirty="0">
                <a:solidFill>
                  <a:schemeClr val="tx1">
                    <a:lumMod val="75000"/>
                    <a:lumOff val="25000"/>
                  </a:schemeClr>
                </a:solidFill>
                <a:cs typeface="+mn-ea"/>
                <a:sym typeface="+mn-lt"/>
              </a:rPr>
              <a:t>作为销售人员，你会接触到各种各样的经销商、零售店，也会接触到各种各样的消费者。这个经销商有这样的爱好，那个消费者有那样的需求。</a:t>
            </a:r>
            <a:endParaRPr lang="en-US" altLang="zh-CN" sz="1100" dirty="0">
              <a:solidFill>
                <a:schemeClr val="tx1">
                  <a:lumMod val="75000"/>
                  <a:lumOff val="25000"/>
                </a:schemeClr>
              </a:solidFill>
              <a:cs typeface="+mn-ea"/>
              <a:sym typeface="+mn-lt"/>
            </a:endParaRPr>
          </a:p>
        </p:txBody>
      </p:sp>
      <p:cxnSp>
        <p:nvCxnSpPr>
          <p:cNvPr id="53" name="直接连接符 52"/>
          <p:cNvCxnSpPr/>
          <p:nvPr/>
        </p:nvCxnSpPr>
        <p:spPr>
          <a:xfrm>
            <a:off x="585286" y="1811304"/>
            <a:ext cx="3384098" cy="0"/>
          </a:xfrm>
          <a:prstGeom prst="line">
            <a:avLst/>
          </a:prstGeom>
          <a:ln>
            <a:solidFill>
              <a:srgbClr val="00B0F0"/>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1910026" y="4449186"/>
            <a:ext cx="1367244" cy="296169"/>
          </a:xfrm>
          <a:prstGeom prst="ellipse">
            <a:avLst/>
          </a:prstGeom>
          <a:gradFill flip="none" rotWithShape="1">
            <a:gsLst>
              <a:gs pos="0">
                <a:schemeClr val="tx1">
                  <a:alpha val="60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55" name="Group 26"/>
          <p:cNvGrpSpPr>
            <a:grpSpLocks noChangeAspect="1"/>
          </p:cNvGrpSpPr>
          <p:nvPr/>
        </p:nvGrpSpPr>
        <p:grpSpPr bwMode="auto">
          <a:xfrm>
            <a:off x="1899893" y="3138666"/>
            <a:ext cx="1621698" cy="1542471"/>
            <a:chOff x="768" y="518"/>
            <a:chExt cx="1965" cy="1869"/>
          </a:xfrm>
        </p:grpSpPr>
        <p:sp>
          <p:nvSpPr>
            <p:cNvPr id="56" name="AutoShape 25"/>
            <p:cNvSpPr>
              <a:spLocks noChangeAspect="1" noChangeArrowheads="1" noTextEdit="1"/>
            </p:cNvSpPr>
            <p:nvPr/>
          </p:nvSpPr>
          <p:spPr bwMode="auto">
            <a:xfrm>
              <a:off x="768" y="530"/>
              <a:ext cx="1963" cy="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7" name="Freeform 27"/>
            <p:cNvSpPr/>
            <p:nvPr/>
          </p:nvSpPr>
          <p:spPr bwMode="auto">
            <a:xfrm>
              <a:off x="2183" y="1333"/>
              <a:ext cx="404" cy="626"/>
            </a:xfrm>
            <a:custGeom>
              <a:avLst/>
              <a:gdLst>
                <a:gd name="T0" fmla="*/ 37 w 171"/>
                <a:gd name="T1" fmla="*/ 30 h 265"/>
                <a:gd name="T2" fmla="*/ 0 w 171"/>
                <a:gd name="T3" fmla="*/ 0 h 265"/>
                <a:gd name="T4" fmla="*/ 120 w 171"/>
                <a:gd name="T5" fmla="*/ 202 h 265"/>
                <a:gd name="T6" fmla="*/ 81 w 171"/>
                <a:gd name="T7" fmla="*/ 265 h 265"/>
                <a:gd name="T8" fmla="*/ 117 w 171"/>
                <a:gd name="T9" fmla="*/ 254 h 265"/>
                <a:gd name="T10" fmla="*/ 130 w 171"/>
                <a:gd name="T11" fmla="*/ 241 h 265"/>
                <a:gd name="T12" fmla="*/ 171 w 171"/>
                <a:gd name="T13" fmla="*/ 202 h 265"/>
                <a:gd name="T14" fmla="*/ 135 w 171"/>
                <a:gd name="T15" fmla="*/ 158 h 265"/>
                <a:gd name="T16" fmla="*/ 37 w 171"/>
                <a:gd name="T17" fmla="*/ 3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265">
                  <a:moveTo>
                    <a:pt x="37" y="30"/>
                  </a:moveTo>
                  <a:cubicBezTo>
                    <a:pt x="28" y="14"/>
                    <a:pt x="15" y="4"/>
                    <a:pt x="0" y="0"/>
                  </a:cubicBezTo>
                  <a:cubicBezTo>
                    <a:pt x="120" y="202"/>
                    <a:pt x="120" y="202"/>
                    <a:pt x="120" y="202"/>
                  </a:cubicBezTo>
                  <a:cubicBezTo>
                    <a:pt x="114" y="226"/>
                    <a:pt x="102" y="247"/>
                    <a:pt x="81" y="265"/>
                  </a:cubicBezTo>
                  <a:cubicBezTo>
                    <a:pt x="95" y="264"/>
                    <a:pt x="107" y="261"/>
                    <a:pt x="117" y="254"/>
                  </a:cubicBezTo>
                  <a:cubicBezTo>
                    <a:pt x="122" y="250"/>
                    <a:pt x="126" y="246"/>
                    <a:pt x="130" y="241"/>
                  </a:cubicBezTo>
                  <a:cubicBezTo>
                    <a:pt x="171" y="202"/>
                    <a:pt x="171" y="202"/>
                    <a:pt x="171" y="202"/>
                  </a:cubicBezTo>
                  <a:cubicBezTo>
                    <a:pt x="135" y="158"/>
                    <a:pt x="135" y="158"/>
                    <a:pt x="135" y="158"/>
                  </a:cubicBezTo>
                  <a:cubicBezTo>
                    <a:pt x="37" y="30"/>
                    <a:pt x="37" y="30"/>
                    <a:pt x="37" y="30"/>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8" name="Freeform 28"/>
            <p:cNvSpPr>
              <a:spLocks noEditPoints="1"/>
            </p:cNvSpPr>
            <p:nvPr/>
          </p:nvSpPr>
          <p:spPr bwMode="auto">
            <a:xfrm>
              <a:off x="1609" y="1326"/>
              <a:ext cx="857" cy="633"/>
            </a:xfrm>
            <a:custGeom>
              <a:avLst/>
              <a:gdLst>
                <a:gd name="T0" fmla="*/ 243 w 363"/>
                <a:gd name="T1" fmla="*/ 3 h 268"/>
                <a:gd name="T2" fmla="*/ 220 w 363"/>
                <a:gd name="T3" fmla="*/ 0 h 268"/>
                <a:gd name="T4" fmla="*/ 186 w 363"/>
                <a:gd name="T5" fmla="*/ 4 h 268"/>
                <a:gd name="T6" fmla="*/ 174 w 363"/>
                <a:gd name="T7" fmla="*/ 6 h 268"/>
                <a:gd name="T8" fmla="*/ 162 w 363"/>
                <a:gd name="T9" fmla="*/ 8 h 268"/>
                <a:gd name="T10" fmla="*/ 111 w 363"/>
                <a:gd name="T11" fmla="*/ 21 h 268"/>
                <a:gd name="T12" fmla="*/ 63 w 363"/>
                <a:gd name="T13" fmla="*/ 37 h 268"/>
                <a:gd name="T14" fmla="*/ 0 w 363"/>
                <a:gd name="T15" fmla="*/ 58 h 268"/>
                <a:gd name="T16" fmla="*/ 49 w 363"/>
                <a:gd name="T17" fmla="*/ 93 h 268"/>
                <a:gd name="T18" fmla="*/ 190 w 363"/>
                <a:gd name="T19" fmla="*/ 51 h 268"/>
                <a:gd name="T20" fmla="*/ 227 w 363"/>
                <a:gd name="T21" fmla="*/ 62 h 268"/>
                <a:gd name="T22" fmla="*/ 241 w 363"/>
                <a:gd name="T23" fmla="*/ 66 h 268"/>
                <a:gd name="T24" fmla="*/ 262 w 363"/>
                <a:gd name="T25" fmla="*/ 95 h 268"/>
                <a:gd name="T26" fmla="*/ 310 w 363"/>
                <a:gd name="T27" fmla="*/ 221 h 268"/>
                <a:gd name="T28" fmla="*/ 324 w 363"/>
                <a:gd name="T29" fmla="*/ 268 h 268"/>
                <a:gd name="T30" fmla="*/ 363 w 363"/>
                <a:gd name="T31" fmla="*/ 205 h 268"/>
                <a:gd name="T32" fmla="*/ 243 w 363"/>
                <a:gd name="T33" fmla="*/ 3 h 268"/>
                <a:gd name="T34" fmla="*/ 242 w 363"/>
                <a:gd name="T35" fmla="*/ 4 h 268"/>
                <a:gd name="T36" fmla="*/ 249 w 363"/>
                <a:gd name="T37" fmla="*/ 16 h 268"/>
                <a:gd name="T38" fmla="*/ 151 w 363"/>
                <a:gd name="T39" fmla="*/ 21 h 268"/>
                <a:gd name="T40" fmla="*/ 14 w 363"/>
                <a:gd name="T41" fmla="*/ 65 h 268"/>
                <a:gd name="T42" fmla="*/ 4 w 363"/>
                <a:gd name="T43" fmla="*/ 58 h 268"/>
                <a:gd name="T44" fmla="*/ 111 w 363"/>
                <a:gd name="T45" fmla="*/ 23 h 268"/>
                <a:gd name="T46" fmla="*/ 163 w 363"/>
                <a:gd name="T47" fmla="*/ 10 h 268"/>
                <a:gd name="T48" fmla="*/ 174 w 363"/>
                <a:gd name="T49" fmla="*/ 8 h 268"/>
                <a:gd name="T50" fmla="*/ 187 w 363"/>
                <a:gd name="T51" fmla="*/ 6 h 268"/>
                <a:gd name="T52" fmla="*/ 220 w 363"/>
                <a:gd name="T53" fmla="*/ 2 h 268"/>
                <a:gd name="T54" fmla="*/ 242 w 363"/>
                <a:gd name="T55" fmla="*/ 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3" h="268">
                  <a:moveTo>
                    <a:pt x="243" y="3"/>
                  </a:moveTo>
                  <a:cubicBezTo>
                    <a:pt x="236" y="0"/>
                    <a:pt x="228" y="0"/>
                    <a:pt x="220" y="0"/>
                  </a:cubicBezTo>
                  <a:cubicBezTo>
                    <a:pt x="208" y="1"/>
                    <a:pt x="197" y="2"/>
                    <a:pt x="186" y="4"/>
                  </a:cubicBezTo>
                  <a:cubicBezTo>
                    <a:pt x="182" y="4"/>
                    <a:pt x="178" y="5"/>
                    <a:pt x="174" y="6"/>
                  </a:cubicBezTo>
                  <a:cubicBezTo>
                    <a:pt x="170" y="6"/>
                    <a:pt x="166" y="7"/>
                    <a:pt x="162" y="8"/>
                  </a:cubicBezTo>
                  <a:cubicBezTo>
                    <a:pt x="145" y="11"/>
                    <a:pt x="128" y="16"/>
                    <a:pt x="111" y="21"/>
                  </a:cubicBezTo>
                  <a:cubicBezTo>
                    <a:pt x="63" y="37"/>
                    <a:pt x="63" y="37"/>
                    <a:pt x="63" y="37"/>
                  </a:cubicBezTo>
                  <a:cubicBezTo>
                    <a:pt x="0" y="58"/>
                    <a:pt x="0" y="58"/>
                    <a:pt x="0" y="58"/>
                  </a:cubicBezTo>
                  <a:cubicBezTo>
                    <a:pt x="49" y="93"/>
                    <a:pt x="49" y="93"/>
                    <a:pt x="49" y="93"/>
                  </a:cubicBezTo>
                  <a:cubicBezTo>
                    <a:pt x="190" y="51"/>
                    <a:pt x="190" y="51"/>
                    <a:pt x="190" y="51"/>
                  </a:cubicBezTo>
                  <a:cubicBezTo>
                    <a:pt x="227" y="62"/>
                    <a:pt x="227" y="62"/>
                    <a:pt x="227" y="62"/>
                  </a:cubicBezTo>
                  <a:cubicBezTo>
                    <a:pt x="232" y="62"/>
                    <a:pt x="237" y="63"/>
                    <a:pt x="241" y="66"/>
                  </a:cubicBezTo>
                  <a:cubicBezTo>
                    <a:pt x="251" y="71"/>
                    <a:pt x="258" y="81"/>
                    <a:pt x="262" y="95"/>
                  </a:cubicBezTo>
                  <a:cubicBezTo>
                    <a:pt x="310" y="221"/>
                    <a:pt x="310" y="221"/>
                    <a:pt x="310" y="221"/>
                  </a:cubicBezTo>
                  <a:cubicBezTo>
                    <a:pt x="324" y="268"/>
                    <a:pt x="324" y="268"/>
                    <a:pt x="324" y="268"/>
                  </a:cubicBezTo>
                  <a:cubicBezTo>
                    <a:pt x="345" y="250"/>
                    <a:pt x="357" y="229"/>
                    <a:pt x="363" y="205"/>
                  </a:cubicBezTo>
                  <a:cubicBezTo>
                    <a:pt x="243" y="3"/>
                    <a:pt x="243" y="3"/>
                    <a:pt x="243" y="3"/>
                  </a:cubicBezTo>
                  <a:close/>
                  <a:moveTo>
                    <a:pt x="242" y="4"/>
                  </a:moveTo>
                  <a:cubicBezTo>
                    <a:pt x="249" y="16"/>
                    <a:pt x="249" y="16"/>
                    <a:pt x="249" y="16"/>
                  </a:cubicBezTo>
                  <a:cubicBezTo>
                    <a:pt x="216" y="11"/>
                    <a:pt x="184" y="13"/>
                    <a:pt x="151" y="21"/>
                  </a:cubicBezTo>
                  <a:cubicBezTo>
                    <a:pt x="14" y="65"/>
                    <a:pt x="14" y="65"/>
                    <a:pt x="14" y="65"/>
                  </a:cubicBezTo>
                  <a:cubicBezTo>
                    <a:pt x="4" y="58"/>
                    <a:pt x="4" y="58"/>
                    <a:pt x="4" y="58"/>
                  </a:cubicBezTo>
                  <a:cubicBezTo>
                    <a:pt x="111" y="23"/>
                    <a:pt x="111" y="23"/>
                    <a:pt x="111" y="23"/>
                  </a:cubicBezTo>
                  <a:cubicBezTo>
                    <a:pt x="128" y="18"/>
                    <a:pt x="145" y="13"/>
                    <a:pt x="163" y="10"/>
                  </a:cubicBezTo>
                  <a:cubicBezTo>
                    <a:pt x="167" y="9"/>
                    <a:pt x="171" y="8"/>
                    <a:pt x="174" y="8"/>
                  </a:cubicBezTo>
                  <a:cubicBezTo>
                    <a:pt x="178" y="7"/>
                    <a:pt x="183" y="6"/>
                    <a:pt x="187" y="6"/>
                  </a:cubicBezTo>
                  <a:cubicBezTo>
                    <a:pt x="198" y="4"/>
                    <a:pt x="209" y="3"/>
                    <a:pt x="220" y="2"/>
                  </a:cubicBezTo>
                  <a:cubicBezTo>
                    <a:pt x="228" y="2"/>
                    <a:pt x="235" y="2"/>
                    <a:pt x="242" y="4"/>
                  </a:cubicBezTo>
                  <a:close/>
                </a:path>
              </a:pathLst>
            </a:custGeom>
            <a:solidFill>
              <a:srgbClr val="C1AB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9" name="Freeform 29"/>
            <p:cNvSpPr/>
            <p:nvPr/>
          </p:nvSpPr>
          <p:spPr bwMode="auto">
            <a:xfrm>
              <a:off x="1618" y="1331"/>
              <a:ext cx="579" cy="149"/>
            </a:xfrm>
            <a:custGeom>
              <a:avLst/>
              <a:gdLst>
                <a:gd name="T0" fmla="*/ 245 w 245"/>
                <a:gd name="T1" fmla="*/ 14 h 63"/>
                <a:gd name="T2" fmla="*/ 238 w 245"/>
                <a:gd name="T3" fmla="*/ 2 h 63"/>
                <a:gd name="T4" fmla="*/ 216 w 245"/>
                <a:gd name="T5" fmla="*/ 0 h 63"/>
                <a:gd name="T6" fmla="*/ 183 w 245"/>
                <a:gd name="T7" fmla="*/ 4 h 63"/>
                <a:gd name="T8" fmla="*/ 170 w 245"/>
                <a:gd name="T9" fmla="*/ 6 h 63"/>
                <a:gd name="T10" fmla="*/ 159 w 245"/>
                <a:gd name="T11" fmla="*/ 8 h 63"/>
                <a:gd name="T12" fmla="*/ 107 w 245"/>
                <a:gd name="T13" fmla="*/ 21 h 63"/>
                <a:gd name="T14" fmla="*/ 0 w 245"/>
                <a:gd name="T15" fmla="*/ 56 h 63"/>
                <a:gd name="T16" fmla="*/ 10 w 245"/>
                <a:gd name="T17" fmla="*/ 63 h 63"/>
                <a:gd name="T18" fmla="*/ 147 w 245"/>
                <a:gd name="T19" fmla="*/ 19 h 63"/>
                <a:gd name="T20" fmla="*/ 245 w 245"/>
                <a:gd name="T21" fmla="*/ 1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63">
                  <a:moveTo>
                    <a:pt x="245" y="14"/>
                  </a:moveTo>
                  <a:cubicBezTo>
                    <a:pt x="238" y="2"/>
                    <a:pt x="238" y="2"/>
                    <a:pt x="238" y="2"/>
                  </a:cubicBezTo>
                  <a:cubicBezTo>
                    <a:pt x="231" y="0"/>
                    <a:pt x="224" y="0"/>
                    <a:pt x="216" y="0"/>
                  </a:cubicBezTo>
                  <a:cubicBezTo>
                    <a:pt x="205" y="1"/>
                    <a:pt x="194" y="2"/>
                    <a:pt x="183" y="4"/>
                  </a:cubicBezTo>
                  <a:cubicBezTo>
                    <a:pt x="179" y="4"/>
                    <a:pt x="174" y="5"/>
                    <a:pt x="170" y="6"/>
                  </a:cubicBezTo>
                  <a:cubicBezTo>
                    <a:pt x="167" y="6"/>
                    <a:pt x="163" y="7"/>
                    <a:pt x="159" y="8"/>
                  </a:cubicBezTo>
                  <a:cubicBezTo>
                    <a:pt x="141" y="11"/>
                    <a:pt x="124" y="16"/>
                    <a:pt x="107" y="21"/>
                  </a:cubicBezTo>
                  <a:cubicBezTo>
                    <a:pt x="0" y="56"/>
                    <a:pt x="0" y="56"/>
                    <a:pt x="0" y="56"/>
                  </a:cubicBezTo>
                  <a:cubicBezTo>
                    <a:pt x="10" y="63"/>
                    <a:pt x="10" y="63"/>
                    <a:pt x="10" y="63"/>
                  </a:cubicBezTo>
                  <a:cubicBezTo>
                    <a:pt x="147" y="19"/>
                    <a:pt x="147" y="19"/>
                    <a:pt x="147" y="19"/>
                  </a:cubicBezTo>
                  <a:cubicBezTo>
                    <a:pt x="180" y="11"/>
                    <a:pt x="212" y="9"/>
                    <a:pt x="245" y="14"/>
                  </a:cubicBezTo>
                  <a:close/>
                </a:path>
              </a:pathLst>
            </a:custGeom>
            <a:solidFill>
              <a:srgbClr val="E3D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0" name="Freeform 30"/>
            <p:cNvSpPr/>
            <p:nvPr/>
          </p:nvSpPr>
          <p:spPr bwMode="auto">
            <a:xfrm>
              <a:off x="1878" y="1201"/>
              <a:ext cx="170" cy="139"/>
            </a:xfrm>
            <a:custGeom>
              <a:avLst/>
              <a:gdLst>
                <a:gd name="T0" fmla="*/ 72 w 72"/>
                <a:gd name="T1" fmla="*/ 57 h 59"/>
                <a:gd name="T2" fmla="*/ 37 w 72"/>
                <a:gd name="T3" fmla="*/ 20 h 59"/>
                <a:gd name="T4" fmla="*/ 34 w 72"/>
                <a:gd name="T5" fmla="*/ 17 h 59"/>
                <a:gd name="T6" fmla="*/ 14 w 72"/>
                <a:gd name="T7" fmla="*/ 0 h 59"/>
                <a:gd name="T8" fmla="*/ 0 w 72"/>
                <a:gd name="T9" fmla="*/ 17 h 59"/>
                <a:gd name="T10" fmla="*/ 38 w 72"/>
                <a:gd name="T11" fmla="*/ 33 h 59"/>
                <a:gd name="T12" fmla="*/ 60 w 72"/>
                <a:gd name="T13" fmla="*/ 59 h 59"/>
                <a:gd name="T14" fmla="*/ 72 w 72"/>
                <a:gd name="T15" fmla="*/ 5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59">
                  <a:moveTo>
                    <a:pt x="72" y="57"/>
                  </a:moveTo>
                  <a:cubicBezTo>
                    <a:pt x="65" y="45"/>
                    <a:pt x="54" y="33"/>
                    <a:pt x="37" y="20"/>
                  </a:cubicBezTo>
                  <a:cubicBezTo>
                    <a:pt x="34" y="17"/>
                    <a:pt x="34" y="17"/>
                    <a:pt x="34" y="17"/>
                  </a:cubicBezTo>
                  <a:cubicBezTo>
                    <a:pt x="14" y="0"/>
                    <a:pt x="14" y="0"/>
                    <a:pt x="14" y="0"/>
                  </a:cubicBezTo>
                  <a:cubicBezTo>
                    <a:pt x="8" y="6"/>
                    <a:pt x="4" y="12"/>
                    <a:pt x="0" y="17"/>
                  </a:cubicBezTo>
                  <a:cubicBezTo>
                    <a:pt x="38" y="33"/>
                    <a:pt x="38" y="33"/>
                    <a:pt x="38" y="33"/>
                  </a:cubicBezTo>
                  <a:cubicBezTo>
                    <a:pt x="60" y="59"/>
                    <a:pt x="60" y="59"/>
                    <a:pt x="60" y="59"/>
                  </a:cubicBezTo>
                  <a:cubicBezTo>
                    <a:pt x="64" y="58"/>
                    <a:pt x="68" y="57"/>
                    <a:pt x="72" y="5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1" name="Freeform 31"/>
            <p:cNvSpPr/>
            <p:nvPr/>
          </p:nvSpPr>
          <p:spPr bwMode="auto">
            <a:xfrm>
              <a:off x="1869" y="1241"/>
              <a:ext cx="151" cy="104"/>
            </a:xfrm>
            <a:custGeom>
              <a:avLst/>
              <a:gdLst>
                <a:gd name="T0" fmla="*/ 52 w 64"/>
                <a:gd name="T1" fmla="*/ 44 h 44"/>
                <a:gd name="T2" fmla="*/ 64 w 64"/>
                <a:gd name="T3" fmla="*/ 42 h 44"/>
                <a:gd name="T4" fmla="*/ 42 w 64"/>
                <a:gd name="T5" fmla="*/ 16 h 44"/>
                <a:gd name="T6" fmla="*/ 4 w 64"/>
                <a:gd name="T7" fmla="*/ 0 h 44"/>
                <a:gd name="T8" fmla="*/ 0 w 64"/>
                <a:gd name="T9" fmla="*/ 8 h 44"/>
                <a:gd name="T10" fmla="*/ 34 w 64"/>
                <a:gd name="T11" fmla="*/ 23 h 44"/>
                <a:gd name="T12" fmla="*/ 52 w 6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52" y="44"/>
                  </a:moveTo>
                  <a:cubicBezTo>
                    <a:pt x="56" y="43"/>
                    <a:pt x="60" y="42"/>
                    <a:pt x="64" y="42"/>
                  </a:cubicBezTo>
                  <a:cubicBezTo>
                    <a:pt x="42" y="16"/>
                    <a:pt x="42" y="16"/>
                    <a:pt x="42" y="16"/>
                  </a:cubicBezTo>
                  <a:cubicBezTo>
                    <a:pt x="4" y="0"/>
                    <a:pt x="4" y="0"/>
                    <a:pt x="4" y="0"/>
                  </a:cubicBezTo>
                  <a:cubicBezTo>
                    <a:pt x="2" y="3"/>
                    <a:pt x="1" y="5"/>
                    <a:pt x="0" y="8"/>
                  </a:cubicBezTo>
                  <a:cubicBezTo>
                    <a:pt x="34" y="23"/>
                    <a:pt x="34" y="23"/>
                    <a:pt x="34" y="23"/>
                  </a:cubicBezTo>
                  <a:cubicBezTo>
                    <a:pt x="52" y="44"/>
                    <a:pt x="52" y="44"/>
                    <a:pt x="52" y="44"/>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2" name="Freeform 32"/>
            <p:cNvSpPr/>
            <p:nvPr/>
          </p:nvSpPr>
          <p:spPr bwMode="auto">
            <a:xfrm>
              <a:off x="1673" y="1182"/>
              <a:ext cx="319" cy="232"/>
            </a:xfrm>
            <a:custGeom>
              <a:avLst/>
              <a:gdLst>
                <a:gd name="T0" fmla="*/ 135 w 135"/>
                <a:gd name="T1" fmla="*/ 69 h 98"/>
                <a:gd name="T2" fmla="*/ 117 w 135"/>
                <a:gd name="T3" fmla="*/ 48 h 98"/>
                <a:gd name="T4" fmla="*/ 83 w 135"/>
                <a:gd name="T5" fmla="*/ 33 h 98"/>
                <a:gd name="T6" fmla="*/ 80 w 135"/>
                <a:gd name="T7" fmla="*/ 38 h 98"/>
                <a:gd name="T8" fmla="*/ 41 w 135"/>
                <a:gd name="T9" fmla="*/ 9 h 98"/>
                <a:gd name="T10" fmla="*/ 1 w 135"/>
                <a:gd name="T11" fmla="*/ 0 h 98"/>
                <a:gd name="T12" fmla="*/ 13 w 135"/>
                <a:gd name="T13" fmla="*/ 74 h 98"/>
                <a:gd name="T14" fmla="*/ 36 w 135"/>
                <a:gd name="T15" fmla="*/ 98 h 98"/>
                <a:gd name="T16" fmla="*/ 84 w 135"/>
                <a:gd name="T17" fmla="*/ 82 h 98"/>
                <a:gd name="T18" fmla="*/ 135 w 135"/>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98">
                  <a:moveTo>
                    <a:pt x="135" y="69"/>
                  </a:moveTo>
                  <a:cubicBezTo>
                    <a:pt x="117" y="48"/>
                    <a:pt x="117" y="48"/>
                    <a:pt x="117" y="48"/>
                  </a:cubicBezTo>
                  <a:cubicBezTo>
                    <a:pt x="83" y="33"/>
                    <a:pt x="83" y="33"/>
                    <a:pt x="83" y="33"/>
                  </a:cubicBezTo>
                  <a:cubicBezTo>
                    <a:pt x="82" y="35"/>
                    <a:pt x="81" y="36"/>
                    <a:pt x="80" y="38"/>
                  </a:cubicBezTo>
                  <a:cubicBezTo>
                    <a:pt x="41" y="9"/>
                    <a:pt x="41" y="9"/>
                    <a:pt x="41" y="9"/>
                  </a:cubicBezTo>
                  <a:cubicBezTo>
                    <a:pt x="1" y="0"/>
                    <a:pt x="1" y="0"/>
                    <a:pt x="1" y="0"/>
                  </a:cubicBezTo>
                  <a:cubicBezTo>
                    <a:pt x="0" y="25"/>
                    <a:pt x="4" y="50"/>
                    <a:pt x="13" y="74"/>
                  </a:cubicBezTo>
                  <a:cubicBezTo>
                    <a:pt x="36" y="98"/>
                    <a:pt x="36" y="98"/>
                    <a:pt x="36" y="98"/>
                  </a:cubicBezTo>
                  <a:cubicBezTo>
                    <a:pt x="84" y="82"/>
                    <a:pt x="84" y="82"/>
                    <a:pt x="84" y="82"/>
                  </a:cubicBezTo>
                  <a:cubicBezTo>
                    <a:pt x="101" y="77"/>
                    <a:pt x="118" y="72"/>
                    <a:pt x="135" y="69"/>
                  </a:cubicBezTo>
                  <a:close/>
                </a:path>
              </a:pathLst>
            </a:custGeom>
            <a:solidFill>
              <a:srgbClr val="43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3" name="Freeform 33"/>
            <p:cNvSpPr>
              <a:spLocks noEditPoints="1"/>
            </p:cNvSpPr>
            <p:nvPr/>
          </p:nvSpPr>
          <p:spPr bwMode="auto">
            <a:xfrm>
              <a:off x="1843" y="1480"/>
              <a:ext cx="501" cy="709"/>
            </a:xfrm>
            <a:custGeom>
              <a:avLst/>
              <a:gdLst>
                <a:gd name="T0" fmla="*/ 105 w 212"/>
                <a:gd name="T1" fmla="*/ 0 h 300"/>
                <a:gd name="T2" fmla="*/ 77 w 212"/>
                <a:gd name="T3" fmla="*/ 13 h 300"/>
                <a:gd name="T4" fmla="*/ 0 w 212"/>
                <a:gd name="T5" fmla="*/ 64 h 300"/>
                <a:gd name="T6" fmla="*/ 8 w 212"/>
                <a:gd name="T7" fmla="*/ 69 h 300"/>
                <a:gd name="T8" fmla="*/ 17 w 212"/>
                <a:gd name="T9" fmla="*/ 73 h 300"/>
                <a:gd name="T10" fmla="*/ 99 w 212"/>
                <a:gd name="T11" fmla="*/ 55 h 300"/>
                <a:gd name="T12" fmla="*/ 105 w 212"/>
                <a:gd name="T13" fmla="*/ 68 h 300"/>
                <a:gd name="T14" fmla="*/ 112 w 212"/>
                <a:gd name="T15" fmla="*/ 81 h 300"/>
                <a:gd name="T16" fmla="*/ 120 w 212"/>
                <a:gd name="T17" fmla="*/ 112 h 300"/>
                <a:gd name="T18" fmla="*/ 138 w 212"/>
                <a:gd name="T19" fmla="*/ 178 h 300"/>
                <a:gd name="T20" fmla="*/ 160 w 212"/>
                <a:gd name="T21" fmla="*/ 232 h 300"/>
                <a:gd name="T22" fmla="*/ 165 w 212"/>
                <a:gd name="T23" fmla="*/ 299 h 300"/>
                <a:gd name="T24" fmla="*/ 170 w 212"/>
                <a:gd name="T25" fmla="*/ 300 h 300"/>
                <a:gd name="T26" fmla="*/ 212 w 212"/>
                <a:gd name="T27" fmla="*/ 263 h 300"/>
                <a:gd name="T28" fmla="*/ 200 w 212"/>
                <a:gd name="T29" fmla="*/ 218 h 300"/>
                <a:gd name="T30" fmla="*/ 177 w 212"/>
                <a:gd name="T31" fmla="*/ 171 h 300"/>
                <a:gd name="T32" fmla="*/ 160 w 212"/>
                <a:gd name="T33" fmla="*/ 58 h 300"/>
                <a:gd name="T34" fmla="*/ 105 w 212"/>
                <a:gd name="T35" fmla="*/ 0 h 300"/>
                <a:gd name="T36" fmla="*/ 114 w 212"/>
                <a:gd name="T37" fmla="*/ 80 h 300"/>
                <a:gd name="T38" fmla="*/ 107 w 212"/>
                <a:gd name="T39" fmla="*/ 67 h 300"/>
                <a:gd name="T40" fmla="*/ 101 w 212"/>
                <a:gd name="T41" fmla="*/ 54 h 300"/>
                <a:gd name="T42" fmla="*/ 122 w 212"/>
                <a:gd name="T43" fmla="*/ 69 h 300"/>
                <a:gd name="T44" fmla="*/ 156 w 212"/>
                <a:gd name="T45" fmla="*/ 203 h 300"/>
                <a:gd name="T46" fmla="*/ 175 w 212"/>
                <a:gd name="T47" fmla="*/ 229 h 300"/>
                <a:gd name="T48" fmla="*/ 177 w 212"/>
                <a:gd name="T49" fmla="*/ 291 h 300"/>
                <a:gd name="T50" fmla="*/ 170 w 212"/>
                <a:gd name="T51" fmla="*/ 298 h 300"/>
                <a:gd name="T52" fmla="*/ 167 w 212"/>
                <a:gd name="T53" fmla="*/ 297 h 300"/>
                <a:gd name="T54" fmla="*/ 162 w 212"/>
                <a:gd name="T55" fmla="*/ 232 h 300"/>
                <a:gd name="T56" fmla="*/ 162 w 212"/>
                <a:gd name="T57" fmla="*/ 230 h 300"/>
                <a:gd name="T58" fmla="*/ 161 w 212"/>
                <a:gd name="T59" fmla="*/ 230 h 300"/>
                <a:gd name="T60" fmla="*/ 140 w 212"/>
                <a:gd name="T61" fmla="*/ 178 h 300"/>
                <a:gd name="T62" fmla="*/ 140 w 212"/>
                <a:gd name="T63" fmla="*/ 178 h 300"/>
                <a:gd name="T64" fmla="*/ 114 w 212"/>
                <a:gd name="T65" fmla="*/ 81 h 300"/>
                <a:gd name="T66" fmla="*/ 114 w 212"/>
                <a:gd name="T67" fmla="*/ 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300">
                  <a:moveTo>
                    <a:pt x="105" y="0"/>
                  </a:moveTo>
                  <a:cubicBezTo>
                    <a:pt x="96" y="3"/>
                    <a:pt x="87" y="7"/>
                    <a:pt x="77" y="13"/>
                  </a:cubicBezTo>
                  <a:cubicBezTo>
                    <a:pt x="0" y="64"/>
                    <a:pt x="0" y="64"/>
                    <a:pt x="0" y="64"/>
                  </a:cubicBezTo>
                  <a:cubicBezTo>
                    <a:pt x="8" y="69"/>
                    <a:pt x="8" y="69"/>
                    <a:pt x="8" y="69"/>
                  </a:cubicBezTo>
                  <a:cubicBezTo>
                    <a:pt x="11" y="70"/>
                    <a:pt x="14" y="72"/>
                    <a:pt x="17" y="73"/>
                  </a:cubicBezTo>
                  <a:cubicBezTo>
                    <a:pt x="99" y="55"/>
                    <a:pt x="99" y="55"/>
                    <a:pt x="99" y="55"/>
                  </a:cubicBezTo>
                  <a:cubicBezTo>
                    <a:pt x="105" y="68"/>
                    <a:pt x="105" y="68"/>
                    <a:pt x="105" y="68"/>
                  </a:cubicBezTo>
                  <a:cubicBezTo>
                    <a:pt x="112" y="81"/>
                    <a:pt x="112" y="81"/>
                    <a:pt x="112" y="81"/>
                  </a:cubicBezTo>
                  <a:cubicBezTo>
                    <a:pt x="120" y="112"/>
                    <a:pt x="120" y="112"/>
                    <a:pt x="120" y="112"/>
                  </a:cubicBezTo>
                  <a:cubicBezTo>
                    <a:pt x="138" y="178"/>
                    <a:pt x="138" y="178"/>
                    <a:pt x="138" y="178"/>
                  </a:cubicBezTo>
                  <a:cubicBezTo>
                    <a:pt x="141" y="209"/>
                    <a:pt x="148" y="227"/>
                    <a:pt x="160" y="232"/>
                  </a:cubicBezTo>
                  <a:cubicBezTo>
                    <a:pt x="165" y="299"/>
                    <a:pt x="165" y="299"/>
                    <a:pt x="165" y="299"/>
                  </a:cubicBezTo>
                  <a:cubicBezTo>
                    <a:pt x="167" y="299"/>
                    <a:pt x="169" y="300"/>
                    <a:pt x="170" y="300"/>
                  </a:cubicBezTo>
                  <a:cubicBezTo>
                    <a:pt x="212" y="263"/>
                    <a:pt x="212" y="263"/>
                    <a:pt x="212" y="263"/>
                  </a:cubicBezTo>
                  <a:cubicBezTo>
                    <a:pt x="200" y="218"/>
                    <a:pt x="200" y="218"/>
                    <a:pt x="200" y="218"/>
                  </a:cubicBezTo>
                  <a:cubicBezTo>
                    <a:pt x="177" y="171"/>
                    <a:pt x="177" y="171"/>
                    <a:pt x="177" y="171"/>
                  </a:cubicBezTo>
                  <a:cubicBezTo>
                    <a:pt x="160" y="58"/>
                    <a:pt x="160" y="58"/>
                    <a:pt x="160" y="58"/>
                  </a:cubicBezTo>
                  <a:cubicBezTo>
                    <a:pt x="155" y="33"/>
                    <a:pt x="136" y="14"/>
                    <a:pt x="105" y="0"/>
                  </a:cubicBezTo>
                  <a:close/>
                  <a:moveTo>
                    <a:pt x="114" y="80"/>
                  </a:moveTo>
                  <a:cubicBezTo>
                    <a:pt x="107" y="67"/>
                    <a:pt x="107" y="67"/>
                    <a:pt x="107" y="67"/>
                  </a:cubicBezTo>
                  <a:cubicBezTo>
                    <a:pt x="101" y="54"/>
                    <a:pt x="101" y="54"/>
                    <a:pt x="101" y="54"/>
                  </a:cubicBezTo>
                  <a:cubicBezTo>
                    <a:pt x="122" y="69"/>
                    <a:pt x="122" y="69"/>
                    <a:pt x="122" y="69"/>
                  </a:cubicBezTo>
                  <a:cubicBezTo>
                    <a:pt x="156" y="203"/>
                    <a:pt x="156" y="203"/>
                    <a:pt x="156" y="203"/>
                  </a:cubicBezTo>
                  <a:cubicBezTo>
                    <a:pt x="175" y="229"/>
                    <a:pt x="175" y="229"/>
                    <a:pt x="175" y="229"/>
                  </a:cubicBezTo>
                  <a:cubicBezTo>
                    <a:pt x="177" y="291"/>
                    <a:pt x="177" y="291"/>
                    <a:pt x="177" y="291"/>
                  </a:cubicBezTo>
                  <a:cubicBezTo>
                    <a:pt x="170" y="298"/>
                    <a:pt x="170" y="298"/>
                    <a:pt x="170" y="298"/>
                  </a:cubicBezTo>
                  <a:cubicBezTo>
                    <a:pt x="169" y="298"/>
                    <a:pt x="168" y="298"/>
                    <a:pt x="167" y="297"/>
                  </a:cubicBezTo>
                  <a:cubicBezTo>
                    <a:pt x="162" y="232"/>
                    <a:pt x="162" y="232"/>
                    <a:pt x="162" y="232"/>
                  </a:cubicBezTo>
                  <a:cubicBezTo>
                    <a:pt x="162" y="231"/>
                    <a:pt x="162" y="231"/>
                    <a:pt x="162" y="230"/>
                  </a:cubicBezTo>
                  <a:cubicBezTo>
                    <a:pt x="162" y="230"/>
                    <a:pt x="161" y="230"/>
                    <a:pt x="161" y="230"/>
                  </a:cubicBezTo>
                  <a:cubicBezTo>
                    <a:pt x="150" y="225"/>
                    <a:pt x="143" y="208"/>
                    <a:pt x="140" y="178"/>
                  </a:cubicBezTo>
                  <a:cubicBezTo>
                    <a:pt x="140" y="178"/>
                    <a:pt x="140" y="178"/>
                    <a:pt x="140" y="178"/>
                  </a:cubicBezTo>
                  <a:cubicBezTo>
                    <a:pt x="114" y="81"/>
                    <a:pt x="114" y="81"/>
                    <a:pt x="114" y="81"/>
                  </a:cubicBezTo>
                  <a:cubicBezTo>
                    <a:pt x="114" y="81"/>
                    <a:pt x="114" y="81"/>
                    <a:pt x="114" y="80"/>
                  </a:cubicBezTo>
                  <a:close/>
                </a:path>
              </a:pathLst>
            </a:custGeom>
            <a:solidFill>
              <a:srgbClr val="C1AB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4" name="Freeform 34"/>
            <p:cNvSpPr/>
            <p:nvPr/>
          </p:nvSpPr>
          <p:spPr bwMode="auto">
            <a:xfrm>
              <a:off x="2081" y="1607"/>
              <a:ext cx="180" cy="577"/>
            </a:xfrm>
            <a:custGeom>
              <a:avLst/>
              <a:gdLst>
                <a:gd name="T0" fmla="*/ 6 w 76"/>
                <a:gd name="T1" fmla="*/ 13 h 244"/>
                <a:gd name="T2" fmla="*/ 13 w 76"/>
                <a:gd name="T3" fmla="*/ 26 h 244"/>
                <a:gd name="T4" fmla="*/ 13 w 76"/>
                <a:gd name="T5" fmla="*/ 27 h 244"/>
                <a:gd name="T6" fmla="*/ 39 w 76"/>
                <a:gd name="T7" fmla="*/ 124 h 244"/>
                <a:gd name="T8" fmla="*/ 39 w 76"/>
                <a:gd name="T9" fmla="*/ 124 h 244"/>
                <a:gd name="T10" fmla="*/ 60 w 76"/>
                <a:gd name="T11" fmla="*/ 176 h 244"/>
                <a:gd name="T12" fmla="*/ 61 w 76"/>
                <a:gd name="T13" fmla="*/ 176 h 244"/>
                <a:gd name="T14" fmla="*/ 61 w 76"/>
                <a:gd name="T15" fmla="*/ 178 h 244"/>
                <a:gd name="T16" fmla="*/ 66 w 76"/>
                <a:gd name="T17" fmla="*/ 243 h 244"/>
                <a:gd name="T18" fmla="*/ 69 w 76"/>
                <a:gd name="T19" fmla="*/ 244 h 244"/>
                <a:gd name="T20" fmla="*/ 76 w 76"/>
                <a:gd name="T21" fmla="*/ 237 h 244"/>
                <a:gd name="T22" fmla="*/ 74 w 76"/>
                <a:gd name="T23" fmla="*/ 175 h 244"/>
                <a:gd name="T24" fmla="*/ 55 w 76"/>
                <a:gd name="T25" fmla="*/ 149 h 244"/>
                <a:gd name="T26" fmla="*/ 21 w 76"/>
                <a:gd name="T27" fmla="*/ 15 h 244"/>
                <a:gd name="T28" fmla="*/ 0 w 76"/>
                <a:gd name="T29" fmla="*/ 0 h 244"/>
                <a:gd name="T30" fmla="*/ 6 w 76"/>
                <a:gd name="T31" fmla="*/ 1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244">
                  <a:moveTo>
                    <a:pt x="6" y="13"/>
                  </a:moveTo>
                  <a:cubicBezTo>
                    <a:pt x="13" y="26"/>
                    <a:pt x="13" y="26"/>
                    <a:pt x="13" y="26"/>
                  </a:cubicBezTo>
                  <a:cubicBezTo>
                    <a:pt x="13" y="27"/>
                    <a:pt x="13" y="27"/>
                    <a:pt x="13" y="27"/>
                  </a:cubicBezTo>
                  <a:cubicBezTo>
                    <a:pt x="39" y="124"/>
                    <a:pt x="39" y="124"/>
                    <a:pt x="39" y="124"/>
                  </a:cubicBezTo>
                  <a:cubicBezTo>
                    <a:pt x="39" y="124"/>
                    <a:pt x="39" y="124"/>
                    <a:pt x="39" y="124"/>
                  </a:cubicBezTo>
                  <a:cubicBezTo>
                    <a:pt x="42" y="154"/>
                    <a:pt x="49" y="171"/>
                    <a:pt x="60" y="176"/>
                  </a:cubicBezTo>
                  <a:cubicBezTo>
                    <a:pt x="60" y="176"/>
                    <a:pt x="61" y="176"/>
                    <a:pt x="61" y="176"/>
                  </a:cubicBezTo>
                  <a:cubicBezTo>
                    <a:pt x="61" y="177"/>
                    <a:pt x="61" y="177"/>
                    <a:pt x="61" y="178"/>
                  </a:cubicBezTo>
                  <a:cubicBezTo>
                    <a:pt x="66" y="243"/>
                    <a:pt x="66" y="243"/>
                    <a:pt x="66" y="243"/>
                  </a:cubicBezTo>
                  <a:cubicBezTo>
                    <a:pt x="67" y="244"/>
                    <a:pt x="68" y="244"/>
                    <a:pt x="69" y="244"/>
                  </a:cubicBezTo>
                  <a:cubicBezTo>
                    <a:pt x="76" y="237"/>
                    <a:pt x="76" y="237"/>
                    <a:pt x="76" y="237"/>
                  </a:cubicBezTo>
                  <a:cubicBezTo>
                    <a:pt x="74" y="175"/>
                    <a:pt x="74" y="175"/>
                    <a:pt x="74" y="175"/>
                  </a:cubicBezTo>
                  <a:cubicBezTo>
                    <a:pt x="55" y="149"/>
                    <a:pt x="55" y="149"/>
                    <a:pt x="55" y="149"/>
                  </a:cubicBezTo>
                  <a:cubicBezTo>
                    <a:pt x="21" y="15"/>
                    <a:pt x="21" y="15"/>
                    <a:pt x="21" y="15"/>
                  </a:cubicBezTo>
                  <a:cubicBezTo>
                    <a:pt x="0" y="0"/>
                    <a:pt x="0" y="0"/>
                    <a:pt x="0" y="0"/>
                  </a:cubicBezTo>
                  <a:cubicBezTo>
                    <a:pt x="6" y="13"/>
                    <a:pt x="6" y="13"/>
                    <a:pt x="6" y="13"/>
                  </a:cubicBezTo>
                  <a:close/>
                </a:path>
              </a:pathLst>
            </a:custGeom>
            <a:solidFill>
              <a:srgbClr val="E3D7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5" name="Freeform 35"/>
            <p:cNvSpPr/>
            <p:nvPr/>
          </p:nvSpPr>
          <p:spPr bwMode="auto">
            <a:xfrm>
              <a:off x="1725" y="1447"/>
              <a:ext cx="713" cy="751"/>
            </a:xfrm>
            <a:custGeom>
              <a:avLst/>
              <a:gdLst>
                <a:gd name="T0" fmla="*/ 127 w 302"/>
                <a:gd name="T1" fmla="*/ 27 h 318"/>
                <a:gd name="T2" fmla="*/ 155 w 302"/>
                <a:gd name="T3" fmla="*/ 14 h 318"/>
                <a:gd name="T4" fmla="*/ 210 w 302"/>
                <a:gd name="T5" fmla="*/ 72 h 318"/>
                <a:gd name="T6" fmla="*/ 227 w 302"/>
                <a:gd name="T7" fmla="*/ 185 h 318"/>
                <a:gd name="T8" fmla="*/ 250 w 302"/>
                <a:gd name="T9" fmla="*/ 232 h 318"/>
                <a:gd name="T10" fmla="*/ 262 w 302"/>
                <a:gd name="T11" fmla="*/ 277 h 318"/>
                <a:gd name="T12" fmla="*/ 220 w 302"/>
                <a:gd name="T13" fmla="*/ 314 h 318"/>
                <a:gd name="T14" fmla="*/ 234 w 302"/>
                <a:gd name="T15" fmla="*/ 316 h 318"/>
                <a:gd name="T16" fmla="*/ 275 w 302"/>
                <a:gd name="T17" fmla="*/ 313 h 318"/>
                <a:gd name="T18" fmla="*/ 288 w 302"/>
                <a:gd name="T19" fmla="*/ 308 h 318"/>
                <a:gd name="T20" fmla="*/ 302 w 302"/>
                <a:gd name="T21" fmla="*/ 302 h 318"/>
                <a:gd name="T22" fmla="*/ 289 w 302"/>
                <a:gd name="T23" fmla="*/ 261 h 318"/>
                <a:gd name="T24" fmla="*/ 283 w 302"/>
                <a:gd name="T25" fmla="*/ 242 h 318"/>
                <a:gd name="T26" fmla="*/ 275 w 302"/>
                <a:gd name="T27" fmla="*/ 217 h 318"/>
                <a:gd name="T28" fmla="*/ 261 w 302"/>
                <a:gd name="T29" fmla="*/ 170 h 318"/>
                <a:gd name="T30" fmla="*/ 213 w 302"/>
                <a:gd name="T31" fmla="*/ 44 h 318"/>
                <a:gd name="T32" fmla="*/ 192 w 302"/>
                <a:gd name="T33" fmla="*/ 15 h 318"/>
                <a:gd name="T34" fmla="*/ 178 w 302"/>
                <a:gd name="T35" fmla="*/ 11 h 318"/>
                <a:gd name="T36" fmla="*/ 141 w 302"/>
                <a:gd name="T37" fmla="*/ 0 h 318"/>
                <a:gd name="T38" fmla="*/ 0 w 302"/>
                <a:gd name="T39" fmla="*/ 42 h 318"/>
                <a:gd name="T40" fmla="*/ 50 w 302"/>
                <a:gd name="T41" fmla="*/ 78 h 318"/>
                <a:gd name="T42" fmla="*/ 127 w 302"/>
                <a:gd name="T43" fmla="*/ 2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 h="318">
                  <a:moveTo>
                    <a:pt x="127" y="27"/>
                  </a:moveTo>
                  <a:cubicBezTo>
                    <a:pt x="137" y="21"/>
                    <a:pt x="146" y="17"/>
                    <a:pt x="155" y="14"/>
                  </a:cubicBezTo>
                  <a:cubicBezTo>
                    <a:pt x="186" y="28"/>
                    <a:pt x="205" y="47"/>
                    <a:pt x="210" y="72"/>
                  </a:cubicBezTo>
                  <a:cubicBezTo>
                    <a:pt x="227" y="185"/>
                    <a:pt x="227" y="185"/>
                    <a:pt x="227" y="185"/>
                  </a:cubicBezTo>
                  <a:cubicBezTo>
                    <a:pt x="250" y="232"/>
                    <a:pt x="250" y="232"/>
                    <a:pt x="250" y="232"/>
                  </a:cubicBezTo>
                  <a:cubicBezTo>
                    <a:pt x="262" y="277"/>
                    <a:pt x="262" y="277"/>
                    <a:pt x="262" y="277"/>
                  </a:cubicBezTo>
                  <a:cubicBezTo>
                    <a:pt x="220" y="314"/>
                    <a:pt x="220" y="314"/>
                    <a:pt x="220" y="314"/>
                  </a:cubicBezTo>
                  <a:cubicBezTo>
                    <a:pt x="225" y="315"/>
                    <a:pt x="230" y="316"/>
                    <a:pt x="234" y="316"/>
                  </a:cubicBezTo>
                  <a:cubicBezTo>
                    <a:pt x="248" y="318"/>
                    <a:pt x="261" y="317"/>
                    <a:pt x="275" y="313"/>
                  </a:cubicBezTo>
                  <a:cubicBezTo>
                    <a:pt x="279" y="312"/>
                    <a:pt x="284" y="310"/>
                    <a:pt x="288" y="308"/>
                  </a:cubicBezTo>
                  <a:cubicBezTo>
                    <a:pt x="293" y="306"/>
                    <a:pt x="297" y="304"/>
                    <a:pt x="302" y="302"/>
                  </a:cubicBezTo>
                  <a:cubicBezTo>
                    <a:pt x="289" y="261"/>
                    <a:pt x="289" y="261"/>
                    <a:pt x="289" y="261"/>
                  </a:cubicBezTo>
                  <a:cubicBezTo>
                    <a:pt x="283" y="242"/>
                    <a:pt x="283" y="242"/>
                    <a:pt x="283" y="242"/>
                  </a:cubicBezTo>
                  <a:cubicBezTo>
                    <a:pt x="275" y="217"/>
                    <a:pt x="275" y="217"/>
                    <a:pt x="275" y="217"/>
                  </a:cubicBezTo>
                  <a:cubicBezTo>
                    <a:pt x="261" y="170"/>
                    <a:pt x="261" y="170"/>
                    <a:pt x="261" y="170"/>
                  </a:cubicBezTo>
                  <a:cubicBezTo>
                    <a:pt x="213" y="44"/>
                    <a:pt x="213" y="44"/>
                    <a:pt x="213" y="44"/>
                  </a:cubicBezTo>
                  <a:cubicBezTo>
                    <a:pt x="209" y="30"/>
                    <a:pt x="202" y="20"/>
                    <a:pt x="192" y="15"/>
                  </a:cubicBezTo>
                  <a:cubicBezTo>
                    <a:pt x="188" y="12"/>
                    <a:pt x="183" y="11"/>
                    <a:pt x="178" y="11"/>
                  </a:cubicBezTo>
                  <a:cubicBezTo>
                    <a:pt x="141" y="0"/>
                    <a:pt x="141" y="0"/>
                    <a:pt x="141" y="0"/>
                  </a:cubicBezTo>
                  <a:cubicBezTo>
                    <a:pt x="0" y="42"/>
                    <a:pt x="0" y="42"/>
                    <a:pt x="0" y="42"/>
                  </a:cubicBezTo>
                  <a:cubicBezTo>
                    <a:pt x="50" y="78"/>
                    <a:pt x="50" y="78"/>
                    <a:pt x="50" y="78"/>
                  </a:cubicBezTo>
                  <a:cubicBezTo>
                    <a:pt x="127" y="27"/>
                    <a:pt x="127" y="27"/>
                    <a:pt x="127" y="27"/>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6" name="Freeform 36"/>
            <p:cNvSpPr/>
            <p:nvPr/>
          </p:nvSpPr>
          <p:spPr bwMode="auto">
            <a:xfrm>
              <a:off x="1883" y="1610"/>
              <a:ext cx="208" cy="54"/>
            </a:xfrm>
            <a:custGeom>
              <a:avLst/>
              <a:gdLst>
                <a:gd name="T0" fmla="*/ 88 w 88"/>
                <a:gd name="T1" fmla="*/ 13 h 23"/>
                <a:gd name="T2" fmla="*/ 82 w 88"/>
                <a:gd name="T3" fmla="*/ 0 h 23"/>
                <a:gd name="T4" fmla="*/ 0 w 88"/>
                <a:gd name="T5" fmla="*/ 18 h 23"/>
                <a:gd name="T6" fmla="*/ 16 w 88"/>
                <a:gd name="T7" fmla="*/ 23 h 23"/>
                <a:gd name="T8" fmla="*/ 88 w 88"/>
                <a:gd name="T9" fmla="*/ 13 h 23"/>
              </a:gdLst>
              <a:ahLst/>
              <a:cxnLst>
                <a:cxn ang="0">
                  <a:pos x="T0" y="T1"/>
                </a:cxn>
                <a:cxn ang="0">
                  <a:pos x="T2" y="T3"/>
                </a:cxn>
                <a:cxn ang="0">
                  <a:pos x="T4" y="T5"/>
                </a:cxn>
                <a:cxn ang="0">
                  <a:pos x="T6" y="T7"/>
                </a:cxn>
                <a:cxn ang="0">
                  <a:pos x="T8" y="T9"/>
                </a:cxn>
              </a:cxnLst>
              <a:rect l="0" t="0" r="r" b="b"/>
              <a:pathLst>
                <a:path w="88" h="23">
                  <a:moveTo>
                    <a:pt x="88" y="13"/>
                  </a:moveTo>
                  <a:cubicBezTo>
                    <a:pt x="82" y="0"/>
                    <a:pt x="82" y="0"/>
                    <a:pt x="82" y="0"/>
                  </a:cubicBezTo>
                  <a:cubicBezTo>
                    <a:pt x="0" y="18"/>
                    <a:pt x="0" y="18"/>
                    <a:pt x="0" y="18"/>
                  </a:cubicBezTo>
                  <a:cubicBezTo>
                    <a:pt x="5" y="20"/>
                    <a:pt x="11" y="21"/>
                    <a:pt x="16" y="23"/>
                  </a:cubicBezTo>
                  <a:cubicBezTo>
                    <a:pt x="88" y="13"/>
                    <a:pt x="88" y="13"/>
                    <a:pt x="88" y="13"/>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7" name="Freeform 37"/>
            <p:cNvSpPr/>
            <p:nvPr/>
          </p:nvSpPr>
          <p:spPr bwMode="auto">
            <a:xfrm>
              <a:off x="1921" y="1640"/>
              <a:ext cx="186" cy="43"/>
            </a:xfrm>
            <a:custGeom>
              <a:avLst/>
              <a:gdLst>
                <a:gd name="T0" fmla="*/ 72 w 79"/>
                <a:gd name="T1" fmla="*/ 0 h 18"/>
                <a:gd name="T2" fmla="*/ 0 w 79"/>
                <a:gd name="T3" fmla="*/ 10 h 18"/>
                <a:gd name="T4" fmla="*/ 79 w 79"/>
                <a:gd name="T5" fmla="*/ 13 h 18"/>
                <a:gd name="T6" fmla="*/ 72 w 79"/>
                <a:gd name="T7" fmla="*/ 0 h 18"/>
              </a:gdLst>
              <a:ahLst/>
              <a:cxnLst>
                <a:cxn ang="0">
                  <a:pos x="T0" y="T1"/>
                </a:cxn>
                <a:cxn ang="0">
                  <a:pos x="T2" y="T3"/>
                </a:cxn>
                <a:cxn ang="0">
                  <a:pos x="T4" y="T5"/>
                </a:cxn>
                <a:cxn ang="0">
                  <a:pos x="T6" y="T7"/>
                </a:cxn>
              </a:cxnLst>
              <a:rect l="0" t="0" r="r" b="b"/>
              <a:pathLst>
                <a:path w="79" h="18">
                  <a:moveTo>
                    <a:pt x="72" y="0"/>
                  </a:moveTo>
                  <a:cubicBezTo>
                    <a:pt x="0" y="10"/>
                    <a:pt x="0" y="10"/>
                    <a:pt x="0" y="10"/>
                  </a:cubicBezTo>
                  <a:cubicBezTo>
                    <a:pt x="26" y="16"/>
                    <a:pt x="52" y="18"/>
                    <a:pt x="79" y="13"/>
                  </a:cubicBezTo>
                  <a:cubicBezTo>
                    <a:pt x="72" y="0"/>
                    <a:pt x="72" y="0"/>
                    <a:pt x="72" y="0"/>
                  </a:cubicBezTo>
                  <a:close/>
                </a:path>
              </a:pathLst>
            </a:custGeom>
            <a:solidFill>
              <a:srgbClr val="43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8" name="Freeform 38"/>
            <p:cNvSpPr/>
            <p:nvPr/>
          </p:nvSpPr>
          <p:spPr bwMode="auto">
            <a:xfrm>
              <a:off x="1217" y="1305"/>
              <a:ext cx="909" cy="454"/>
            </a:xfrm>
            <a:custGeom>
              <a:avLst/>
              <a:gdLst>
                <a:gd name="T0" fmla="*/ 377 w 385"/>
                <a:gd name="T1" fmla="*/ 155 h 192"/>
                <a:gd name="T2" fmla="*/ 298 w 385"/>
                <a:gd name="T3" fmla="*/ 152 h 192"/>
                <a:gd name="T4" fmla="*/ 282 w 385"/>
                <a:gd name="T5" fmla="*/ 147 h 192"/>
                <a:gd name="T6" fmla="*/ 273 w 385"/>
                <a:gd name="T7" fmla="*/ 143 h 192"/>
                <a:gd name="T8" fmla="*/ 265 w 385"/>
                <a:gd name="T9" fmla="*/ 138 h 192"/>
                <a:gd name="T10" fmla="*/ 215 w 385"/>
                <a:gd name="T11" fmla="*/ 102 h 192"/>
                <a:gd name="T12" fmla="*/ 166 w 385"/>
                <a:gd name="T13" fmla="*/ 67 h 192"/>
                <a:gd name="T14" fmla="*/ 150 w 385"/>
                <a:gd name="T15" fmla="*/ 55 h 192"/>
                <a:gd name="T16" fmla="*/ 120 w 385"/>
                <a:gd name="T17" fmla="*/ 34 h 192"/>
                <a:gd name="T18" fmla="*/ 51 w 385"/>
                <a:gd name="T19" fmla="*/ 7 h 192"/>
                <a:gd name="T20" fmla="*/ 4 w 385"/>
                <a:gd name="T21" fmla="*/ 0 h 192"/>
                <a:gd name="T22" fmla="*/ 0 w 385"/>
                <a:gd name="T23" fmla="*/ 10 h 192"/>
                <a:gd name="T24" fmla="*/ 90 w 385"/>
                <a:gd name="T25" fmla="*/ 32 h 192"/>
                <a:gd name="T26" fmla="*/ 239 w 385"/>
                <a:gd name="T27" fmla="*/ 151 h 192"/>
                <a:gd name="T28" fmla="*/ 348 w 385"/>
                <a:gd name="T29" fmla="*/ 191 h 192"/>
                <a:gd name="T30" fmla="*/ 349 w 385"/>
                <a:gd name="T31" fmla="*/ 191 h 192"/>
                <a:gd name="T32" fmla="*/ 385 w 385"/>
                <a:gd name="T33" fmla="*/ 186 h 192"/>
                <a:gd name="T34" fmla="*/ 377 w 385"/>
                <a:gd name="T35" fmla="*/ 15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192">
                  <a:moveTo>
                    <a:pt x="377" y="155"/>
                  </a:moveTo>
                  <a:cubicBezTo>
                    <a:pt x="350" y="160"/>
                    <a:pt x="324" y="158"/>
                    <a:pt x="298" y="152"/>
                  </a:cubicBezTo>
                  <a:cubicBezTo>
                    <a:pt x="293" y="150"/>
                    <a:pt x="287" y="149"/>
                    <a:pt x="282" y="147"/>
                  </a:cubicBezTo>
                  <a:cubicBezTo>
                    <a:pt x="279" y="146"/>
                    <a:pt x="276" y="144"/>
                    <a:pt x="273" y="143"/>
                  </a:cubicBezTo>
                  <a:cubicBezTo>
                    <a:pt x="265" y="138"/>
                    <a:pt x="265" y="138"/>
                    <a:pt x="265" y="138"/>
                  </a:cubicBezTo>
                  <a:cubicBezTo>
                    <a:pt x="215" y="102"/>
                    <a:pt x="215" y="102"/>
                    <a:pt x="215" y="102"/>
                  </a:cubicBezTo>
                  <a:cubicBezTo>
                    <a:pt x="166" y="67"/>
                    <a:pt x="166" y="67"/>
                    <a:pt x="166" y="67"/>
                  </a:cubicBezTo>
                  <a:cubicBezTo>
                    <a:pt x="150" y="55"/>
                    <a:pt x="150" y="55"/>
                    <a:pt x="150" y="55"/>
                  </a:cubicBezTo>
                  <a:cubicBezTo>
                    <a:pt x="120" y="34"/>
                    <a:pt x="120" y="34"/>
                    <a:pt x="120" y="34"/>
                  </a:cubicBezTo>
                  <a:cubicBezTo>
                    <a:pt x="102" y="20"/>
                    <a:pt x="79" y="11"/>
                    <a:pt x="51" y="7"/>
                  </a:cubicBezTo>
                  <a:cubicBezTo>
                    <a:pt x="4" y="0"/>
                    <a:pt x="4" y="0"/>
                    <a:pt x="4" y="0"/>
                  </a:cubicBezTo>
                  <a:cubicBezTo>
                    <a:pt x="0" y="10"/>
                    <a:pt x="0" y="10"/>
                    <a:pt x="0" y="10"/>
                  </a:cubicBezTo>
                  <a:cubicBezTo>
                    <a:pt x="36" y="11"/>
                    <a:pt x="66" y="18"/>
                    <a:pt x="90" y="32"/>
                  </a:cubicBezTo>
                  <a:cubicBezTo>
                    <a:pt x="239" y="151"/>
                    <a:pt x="239" y="151"/>
                    <a:pt x="239" y="151"/>
                  </a:cubicBezTo>
                  <a:cubicBezTo>
                    <a:pt x="276" y="178"/>
                    <a:pt x="312" y="192"/>
                    <a:pt x="348" y="191"/>
                  </a:cubicBezTo>
                  <a:cubicBezTo>
                    <a:pt x="349" y="191"/>
                    <a:pt x="349" y="191"/>
                    <a:pt x="349" y="191"/>
                  </a:cubicBezTo>
                  <a:cubicBezTo>
                    <a:pt x="361" y="191"/>
                    <a:pt x="373" y="189"/>
                    <a:pt x="385" y="186"/>
                  </a:cubicBezTo>
                  <a:cubicBezTo>
                    <a:pt x="377" y="155"/>
                    <a:pt x="377" y="155"/>
                    <a:pt x="377" y="155"/>
                  </a:cubicBezTo>
                  <a:close/>
                </a:path>
              </a:pathLst>
            </a:custGeom>
            <a:solidFill>
              <a:srgbClr val="7E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9" name="Freeform 39"/>
            <p:cNvSpPr/>
            <p:nvPr/>
          </p:nvSpPr>
          <p:spPr bwMode="auto">
            <a:xfrm>
              <a:off x="2393" y="1988"/>
              <a:ext cx="340" cy="130"/>
            </a:xfrm>
            <a:custGeom>
              <a:avLst/>
              <a:gdLst>
                <a:gd name="T0" fmla="*/ 0 w 144"/>
                <a:gd name="T1" fmla="*/ 13 h 55"/>
                <a:gd name="T2" fmla="*/ 6 w 144"/>
                <a:gd name="T3" fmla="*/ 32 h 55"/>
                <a:gd name="T4" fmla="*/ 24 w 144"/>
                <a:gd name="T5" fmla="*/ 55 h 55"/>
                <a:gd name="T6" fmla="*/ 35 w 144"/>
                <a:gd name="T7" fmla="*/ 55 h 55"/>
                <a:gd name="T8" fmla="*/ 29 w 144"/>
                <a:gd name="T9" fmla="*/ 29 h 55"/>
                <a:gd name="T10" fmla="*/ 80 w 144"/>
                <a:gd name="T11" fmla="*/ 50 h 55"/>
                <a:gd name="T12" fmla="*/ 144 w 144"/>
                <a:gd name="T13" fmla="*/ 13 h 55"/>
                <a:gd name="T14" fmla="*/ 99 w 144"/>
                <a:gd name="T15" fmla="*/ 0 h 55"/>
                <a:gd name="T16" fmla="*/ 55 w 144"/>
                <a:gd name="T17" fmla="*/ 25 h 55"/>
                <a:gd name="T18" fmla="*/ 37 w 144"/>
                <a:gd name="T19" fmla="*/ 19 h 55"/>
                <a:gd name="T20" fmla="*/ 0 w 144"/>
                <a:gd name="T21"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55">
                  <a:moveTo>
                    <a:pt x="0" y="13"/>
                  </a:moveTo>
                  <a:cubicBezTo>
                    <a:pt x="6" y="32"/>
                    <a:pt x="6" y="32"/>
                    <a:pt x="6" y="32"/>
                  </a:cubicBezTo>
                  <a:cubicBezTo>
                    <a:pt x="24" y="55"/>
                    <a:pt x="24" y="55"/>
                    <a:pt x="24" y="55"/>
                  </a:cubicBezTo>
                  <a:cubicBezTo>
                    <a:pt x="35" y="55"/>
                    <a:pt x="35" y="55"/>
                    <a:pt x="35" y="55"/>
                  </a:cubicBezTo>
                  <a:cubicBezTo>
                    <a:pt x="29" y="29"/>
                    <a:pt x="29" y="29"/>
                    <a:pt x="29" y="29"/>
                  </a:cubicBezTo>
                  <a:cubicBezTo>
                    <a:pt x="44" y="30"/>
                    <a:pt x="61" y="37"/>
                    <a:pt x="80" y="50"/>
                  </a:cubicBezTo>
                  <a:cubicBezTo>
                    <a:pt x="111" y="45"/>
                    <a:pt x="133" y="33"/>
                    <a:pt x="144" y="13"/>
                  </a:cubicBezTo>
                  <a:cubicBezTo>
                    <a:pt x="134" y="5"/>
                    <a:pt x="119" y="1"/>
                    <a:pt x="99" y="0"/>
                  </a:cubicBezTo>
                  <a:cubicBezTo>
                    <a:pt x="55" y="25"/>
                    <a:pt x="55" y="25"/>
                    <a:pt x="55" y="25"/>
                  </a:cubicBezTo>
                  <a:cubicBezTo>
                    <a:pt x="49" y="22"/>
                    <a:pt x="43" y="20"/>
                    <a:pt x="37" y="19"/>
                  </a:cubicBezTo>
                  <a:cubicBezTo>
                    <a:pt x="25" y="15"/>
                    <a:pt x="12" y="14"/>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0" name="Freeform 40"/>
            <p:cNvSpPr/>
            <p:nvPr/>
          </p:nvSpPr>
          <p:spPr bwMode="auto">
            <a:xfrm>
              <a:off x="2374" y="1933"/>
              <a:ext cx="137" cy="100"/>
            </a:xfrm>
            <a:custGeom>
              <a:avLst/>
              <a:gdLst>
                <a:gd name="T0" fmla="*/ 0 w 58"/>
                <a:gd name="T1" fmla="*/ 11 h 42"/>
                <a:gd name="T2" fmla="*/ 8 w 58"/>
                <a:gd name="T3" fmla="*/ 36 h 42"/>
                <a:gd name="T4" fmla="*/ 45 w 58"/>
                <a:gd name="T5" fmla="*/ 42 h 42"/>
                <a:gd name="T6" fmla="*/ 58 w 58"/>
                <a:gd name="T7" fmla="*/ 22 h 42"/>
                <a:gd name="T8" fmla="*/ 36 w 58"/>
                <a:gd name="T9" fmla="*/ 0 h 42"/>
                <a:gd name="T10" fmla="*/ 0 w 58"/>
                <a:gd name="T11" fmla="*/ 11 h 42"/>
              </a:gdLst>
              <a:ahLst/>
              <a:cxnLst>
                <a:cxn ang="0">
                  <a:pos x="T0" y="T1"/>
                </a:cxn>
                <a:cxn ang="0">
                  <a:pos x="T2" y="T3"/>
                </a:cxn>
                <a:cxn ang="0">
                  <a:pos x="T4" y="T5"/>
                </a:cxn>
                <a:cxn ang="0">
                  <a:pos x="T6" y="T7"/>
                </a:cxn>
                <a:cxn ang="0">
                  <a:pos x="T8" y="T9"/>
                </a:cxn>
                <a:cxn ang="0">
                  <a:pos x="T10" y="T11"/>
                </a:cxn>
              </a:cxnLst>
              <a:rect l="0" t="0" r="r" b="b"/>
              <a:pathLst>
                <a:path w="58" h="42">
                  <a:moveTo>
                    <a:pt x="0" y="11"/>
                  </a:moveTo>
                  <a:cubicBezTo>
                    <a:pt x="8" y="36"/>
                    <a:pt x="8" y="36"/>
                    <a:pt x="8" y="36"/>
                  </a:cubicBezTo>
                  <a:cubicBezTo>
                    <a:pt x="20" y="37"/>
                    <a:pt x="33" y="38"/>
                    <a:pt x="45" y="42"/>
                  </a:cubicBezTo>
                  <a:cubicBezTo>
                    <a:pt x="58" y="22"/>
                    <a:pt x="58" y="22"/>
                    <a:pt x="58" y="22"/>
                  </a:cubicBezTo>
                  <a:cubicBezTo>
                    <a:pt x="36" y="0"/>
                    <a:pt x="36" y="0"/>
                    <a:pt x="36" y="0"/>
                  </a:cubicBezTo>
                  <a:cubicBezTo>
                    <a:pt x="26" y="7"/>
                    <a:pt x="14" y="10"/>
                    <a:pt x="0" y="1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1" name="Freeform 41"/>
            <p:cNvSpPr/>
            <p:nvPr/>
          </p:nvSpPr>
          <p:spPr bwMode="auto">
            <a:xfrm>
              <a:off x="2459" y="1903"/>
              <a:ext cx="168" cy="144"/>
            </a:xfrm>
            <a:custGeom>
              <a:avLst/>
              <a:gdLst>
                <a:gd name="T0" fmla="*/ 22 w 71"/>
                <a:gd name="T1" fmla="*/ 35 h 61"/>
                <a:gd name="T2" fmla="*/ 9 w 71"/>
                <a:gd name="T3" fmla="*/ 55 h 61"/>
                <a:gd name="T4" fmla="*/ 27 w 71"/>
                <a:gd name="T5" fmla="*/ 61 h 61"/>
                <a:gd name="T6" fmla="*/ 71 w 71"/>
                <a:gd name="T7" fmla="*/ 36 h 61"/>
                <a:gd name="T8" fmla="*/ 13 w 71"/>
                <a:gd name="T9" fmla="*/ 0 h 61"/>
                <a:gd name="T10" fmla="*/ 0 w 71"/>
                <a:gd name="T11" fmla="*/ 13 h 61"/>
                <a:gd name="T12" fmla="*/ 22 w 71"/>
                <a:gd name="T13" fmla="*/ 35 h 61"/>
              </a:gdLst>
              <a:ahLst/>
              <a:cxnLst>
                <a:cxn ang="0">
                  <a:pos x="T0" y="T1"/>
                </a:cxn>
                <a:cxn ang="0">
                  <a:pos x="T2" y="T3"/>
                </a:cxn>
                <a:cxn ang="0">
                  <a:pos x="T4" y="T5"/>
                </a:cxn>
                <a:cxn ang="0">
                  <a:pos x="T6" y="T7"/>
                </a:cxn>
                <a:cxn ang="0">
                  <a:pos x="T8" y="T9"/>
                </a:cxn>
                <a:cxn ang="0">
                  <a:pos x="T10" y="T11"/>
                </a:cxn>
                <a:cxn ang="0">
                  <a:pos x="T12" y="T13"/>
                </a:cxn>
              </a:cxnLst>
              <a:rect l="0" t="0" r="r" b="b"/>
              <a:pathLst>
                <a:path w="71" h="61">
                  <a:moveTo>
                    <a:pt x="22" y="35"/>
                  </a:moveTo>
                  <a:cubicBezTo>
                    <a:pt x="9" y="55"/>
                    <a:pt x="9" y="55"/>
                    <a:pt x="9" y="55"/>
                  </a:cubicBezTo>
                  <a:cubicBezTo>
                    <a:pt x="15" y="56"/>
                    <a:pt x="21" y="58"/>
                    <a:pt x="27" y="61"/>
                  </a:cubicBezTo>
                  <a:cubicBezTo>
                    <a:pt x="71" y="36"/>
                    <a:pt x="71" y="36"/>
                    <a:pt x="71" y="36"/>
                  </a:cubicBezTo>
                  <a:cubicBezTo>
                    <a:pt x="13" y="0"/>
                    <a:pt x="13" y="0"/>
                    <a:pt x="13" y="0"/>
                  </a:cubicBezTo>
                  <a:cubicBezTo>
                    <a:pt x="9" y="5"/>
                    <a:pt x="5" y="9"/>
                    <a:pt x="0" y="13"/>
                  </a:cubicBezTo>
                  <a:cubicBezTo>
                    <a:pt x="22" y="35"/>
                    <a:pt x="22" y="35"/>
                    <a:pt x="22" y="3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2" name="Freeform 42"/>
            <p:cNvSpPr/>
            <p:nvPr/>
          </p:nvSpPr>
          <p:spPr bwMode="auto">
            <a:xfrm>
              <a:off x="2244" y="2189"/>
              <a:ext cx="331" cy="198"/>
            </a:xfrm>
            <a:custGeom>
              <a:avLst/>
              <a:gdLst>
                <a:gd name="T0" fmla="*/ 70 w 140"/>
                <a:gd name="T1" fmla="*/ 78 h 84"/>
                <a:gd name="T2" fmla="*/ 140 w 140"/>
                <a:gd name="T3" fmla="*/ 84 h 84"/>
                <a:gd name="T4" fmla="*/ 102 w 140"/>
                <a:gd name="T5" fmla="*/ 37 h 84"/>
                <a:gd name="T6" fmla="*/ 79 w 140"/>
                <a:gd name="T7" fmla="*/ 71 h 84"/>
                <a:gd name="T8" fmla="*/ 40 w 140"/>
                <a:gd name="T9" fmla="*/ 22 h 84"/>
                <a:gd name="T10" fmla="*/ 14 w 140"/>
                <a:gd name="T11" fmla="*/ 2 h 84"/>
                <a:gd name="T12" fmla="*/ 0 w 140"/>
                <a:gd name="T13" fmla="*/ 0 h 84"/>
                <a:gd name="T14" fmla="*/ 13 w 140"/>
                <a:gd name="T15" fmla="*/ 65 h 84"/>
                <a:gd name="T16" fmla="*/ 27 w 140"/>
                <a:gd name="T17" fmla="*/ 65 h 84"/>
                <a:gd name="T18" fmla="*/ 27 w 140"/>
                <a:gd name="T19" fmla="*/ 27 h 84"/>
                <a:gd name="T20" fmla="*/ 70 w 140"/>
                <a:gd name="T21"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84">
                  <a:moveTo>
                    <a:pt x="70" y="78"/>
                  </a:moveTo>
                  <a:cubicBezTo>
                    <a:pt x="140" y="84"/>
                    <a:pt x="140" y="84"/>
                    <a:pt x="140" y="84"/>
                  </a:cubicBezTo>
                  <a:cubicBezTo>
                    <a:pt x="138" y="63"/>
                    <a:pt x="126" y="47"/>
                    <a:pt x="102" y="37"/>
                  </a:cubicBezTo>
                  <a:cubicBezTo>
                    <a:pt x="79" y="71"/>
                    <a:pt x="79" y="71"/>
                    <a:pt x="79" y="71"/>
                  </a:cubicBezTo>
                  <a:cubicBezTo>
                    <a:pt x="40" y="22"/>
                    <a:pt x="40" y="22"/>
                    <a:pt x="40" y="22"/>
                  </a:cubicBezTo>
                  <a:cubicBezTo>
                    <a:pt x="14" y="2"/>
                    <a:pt x="14" y="2"/>
                    <a:pt x="14" y="2"/>
                  </a:cubicBezTo>
                  <a:cubicBezTo>
                    <a:pt x="10" y="2"/>
                    <a:pt x="5" y="1"/>
                    <a:pt x="0" y="0"/>
                  </a:cubicBezTo>
                  <a:cubicBezTo>
                    <a:pt x="13" y="65"/>
                    <a:pt x="13" y="65"/>
                    <a:pt x="13" y="65"/>
                  </a:cubicBezTo>
                  <a:cubicBezTo>
                    <a:pt x="27" y="65"/>
                    <a:pt x="27" y="65"/>
                    <a:pt x="27" y="65"/>
                  </a:cubicBezTo>
                  <a:cubicBezTo>
                    <a:pt x="27" y="27"/>
                    <a:pt x="27" y="27"/>
                    <a:pt x="27" y="27"/>
                  </a:cubicBezTo>
                  <a:cubicBezTo>
                    <a:pt x="70" y="78"/>
                    <a:pt x="70" y="78"/>
                    <a:pt x="70" y="7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3" name="Freeform 43"/>
            <p:cNvSpPr/>
            <p:nvPr/>
          </p:nvSpPr>
          <p:spPr bwMode="auto">
            <a:xfrm>
              <a:off x="2374" y="2174"/>
              <a:ext cx="111" cy="182"/>
            </a:xfrm>
            <a:custGeom>
              <a:avLst/>
              <a:gdLst>
                <a:gd name="T0" fmla="*/ 0 w 47"/>
                <a:gd name="T1" fmla="*/ 5 h 77"/>
                <a:gd name="T2" fmla="*/ 25 w 47"/>
                <a:gd name="T3" fmla="*/ 50 h 77"/>
                <a:gd name="T4" fmla="*/ 24 w 47"/>
                <a:gd name="T5" fmla="*/ 77 h 77"/>
                <a:gd name="T6" fmla="*/ 47 w 47"/>
                <a:gd name="T7" fmla="*/ 43 h 77"/>
                <a:gd name="T8" fmla="*/ 13 w 47"/>
                <a:gd name="T9" fmla="*/ 0 h 77"/>
                <a:gd name="T10" fmla="*/ 0 w 47"/>
                <a:gd name="T11" fmla="*/ 5 h 77"/>
              </a:gdLst>
              <a:ahLst/>
              <a:cxnLst>
                <a:cxn ang="0">
                  <a:pos x="T0" y="T1"/>
                </a:cxn>
                <a:cxn ang="0">
                  <a:pos x="T2" y="T3"/>
                </a:cxn>
                <a:cxn ang="0">
                  <a:pos x="T4" y="T5"/>
                </a:cxn>
                <a:cxn ang="0">
                  <a:pos x="T6" y="T7"/>
                </a:cxn>
                <a:cxn ang="0">
                  <a:pos x="T8" y="T9"/>
                </a:cxn>
                <a:cxn ang="0">
                  <a:pos x="T10" y="T11"/>
                </a:cxn>
              </a:cxnLst>
              <a:rect l="0" t="0" r="r" b="b"/>
              <a:pathLst>
                <a:path w="47" h="77">
                  <a:moveTo>
                    <a:pt x="0" y="5"/>
                  </a:moveTo>
                  <a:cubicBezTo>
                    <a:pt x="25" y="50"/>
                    <a:pt x="25" y="50"/>
                    <a:pt x="25" y="50"/>
                  </a:cubicBezTo>
                  <a:cubicBezTo>
                    <a:pt x="24" y="77"/>
                    <a:pt x="24" y="77"/>
                    <a:pt x="24" y="77"/>
                  </a:cubicBezTo>
                  <a:cubicBezTo>
                    <a:pt x="47" y="43"/>
                    <a:pt x="47" y="43"/>
                    <a:pt x="47" y="43"/>
                  </a:cubicBezTo>
                  <a:cubicBezTo>
                    <a:pt x="13" y="0"/>
                    <a:pt x="13" y="0"/>
                    <a:pt x="13" y="0"/>
                  </a:cubicBezTo>
                  <a:cubicBezTo>
                    <a:pt x="9" y="2"/>
                    <a:pt x="4" y="4"/>
                    <a:pt x="0" y="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4" name="Freeform 44"/>
            <p:cNvSpPr/>
            <p:nvPr/>
          </p:nvSpPr>
          <p:spPr bwMode="auto">
            <a:xfrm>
              <a:off x="2278" y="2186"/>
              <a:ext cx="155" cy="170"/>
            </a:xfrm>
            <a:custGeom>
              <a:avLst/>
              <a:gdLst>
                <a:gd name="T0" fmla="*/ 66 w 66"/>
                <a:gd name="T1" fmla="*/ 45 h 72"/>
                <a:gd name="T2" fmla="*/ 41 w 66"/>
                <a:gd name="T3" fmla="*/ 0 h 72"/>
                <a:gd name="T4" fmla="*/ 0 w 66"/>
                <a:gd name="T5" fmla="*/ 3 h 72"/>
                <a:gd name="T6" fmla="*/ 26 w 66"/>
                <a:gd name="T7" fmla="*/ 23 h 72"/>
                <a:gd name="T8" fmla="*/ 65 w 66"/>
                <a:gd name="T9" fmla="*/ 72 h 72"/>
                <a:gd name="T10" fmla="*/ 66 w 66"/>
                <a:gd name="T11" fmla="*/ 45 h 72"/>
              </a:gdLst>
              <a:ahLst/>
              <a:cxnLst>
                <a:cxn ang="0">
                  <a:pos x="T0" y="T1"/>
                </a:cxn>
                <a:cxn ang="0">
                  <a:pos x="T2" y="T3"/>
                </a:cxn>
                <a:cxn ang="0">
                  <a:pos x="T4" y="T5"/>
                </a:cxn>
                <a:cxn ang="0">
                  <a:pos x="T6" y="T7"/>
                </a:cxn>
                <a:cxn ang="0">
                  <a:pos x="T8" y="T9"/>
                </a:cxn>
                <a:cxn ang="0">
                  <a:pos x="T10" y="T11"/>
                </a:cxn>
              </a:cxnLst>
              <a:rect l="0" t="0" r="r" b="b"/>
              <a:pathLst>
                <a:path w="66" h="72">
                  <a:moveTo>
                    <a:pt x="66" y="45"/>
                  </a:moveTo>
                  <a:cubicBezTo>
                    <a:pt x="41" y="0"/>
                    <a:pt x="41" y="0"/>
                    <a:pt x="41" y="0"/>
                  </a:cubicBezTo>
                  <a:cubicBezTo>
                    <a:pt x="27" y="4"/>
                    <a:pt x="14" y="5"/>
                    <a:pt x="0" y="3"/>
                  </a:cubicBezTo>
                  <a:cubicBezTo>
                    <a:pt x="26" y="23"/>
                    <a:pt x="26" y="23"/>
                    <a:pt x="26" y="23"/>
                  </a:cubicBezTo>
                  <a:cubicBezTo>
                    <a:pt x="65" y="72"/>
                    <a:pt x="65" y="72"/>
                    <a:pt x="65" y="72"/>
                  </a:cubicBezTo>
                  <a:cubicBezTo>
                    <a:pt x="66" y="45"/>
                    <a:pt x="66" y="45"/>
                    <a:pt x="66" y="4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5" name="Freeform 45"/>
            <p:cNvSpPr/>
            <p:nvPr/>
          </p:nvSpPr>
          <p:spPr bwMode="auto">
            <a:xfrm>
              <a:off x="1500" y="2099"/>
              <a:ext cx="586" cy="224"/>
            </a:xfrm>
            <a:custGeom>
              <a:avLst/>
              <a:gdLst>
                <a:gd name="T0" fmla="*/ 207 w 248"/>
                <a:gd name="T1" fmla="*/ 78 h 95"/>
                <a:gd name="T2" fmla="*/ 246 w 248"/>
                <a:gd name="T3" fmla="*/ 51 h 95"/>
                <a:gd name="T4" fmla="*/ 248 w 248"/>
                <a:gd name="T5" fmla="*/ 45 h 95"/>
                <a:gd name="T6" fmla="*/ 248 w 248"/>
                <a:gd name="T7" fmla="*/ 44 h 95"/>
                <a:gd name="T8" fmla="*/ 248 w 248"/>
                <a:gd name="T9" fmla="*/ 44 h 95"/>
                <a:gd name="T10" fmla="*/ 207 w 248"/>
                <a:gd name="T11" fmla="*/ 10 h 95"/>
                <a:gd name="T12" fmla="*/ 161 w 248"/>
                <a:gd name="T13" fmla="*/ 0 h 95"/>
                <a:gd name="T14" fmla="*/ 182 w 248"/>
                <a:gd name="T15" fmla="*/ 33 h 95"/>
                <a:gd name="T16" fmla="*/ 0 w 248"/>
                <a:gd name="T17" fmla="*/ 78 h 95"/>
                <a:gd name="T18" fmla="*/ 9 w 248"/>
                <a:gd name="T19" fmla="*/ 82 h 95"/>
                <a:gd name="T20" fmla="*/ 108 w 248"/>
                <a:gd name="T21" fmla="*/ 94 h 95"/>
                <a:gd name="T22" fmla="*/ 207 w 248"/>
                <a:gd name="T23"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95">
                  <a:moveTo>
                    <a:pt x="207" y="78"/>
                  </a:moveTo>
                  <a:cubicBezTo>
                    <a:pt x="229" y="70"/>
                    <a:pt x="242" y="61"/>
                    <a:pt x="246" y="51"/>
                  </a:cubicBezTo>
                  <a:cubicBezTo>
                    <a:pt x="247" y="49"/>
                    <a:pt x="248" y="47"/>
                    <a:pt x="248" y="45"/>
                  </a:cubicBezTo>
                  <a:cubicBezTo>
                    <a:pt x="248" y="44"/>
                    <a:pt x="248" y="44"/>
                    <a:pt x="248" y="44"/>
                  </a:cubicBezTo>
                  <a:cubicBezTo>
                    <a:pt x="248" y="44"/>
                    <a:pt x="248" y="44"/>
                    <a:pt x="248" y="44"/>
                  </a:cubicBezTo>
                  <a:cubicBezTo>
                    <a:pt x="248" y="30"/>
                    <a:pt x="234" y="19"/>
                    <a:pt x="207" y="10"/>
                  </a:cubicBezTo>
                  <a:cubicBezTo>
                    <a:pt x="193" y="6"/>
                    <a:pt x="178" y="2"/>
                    <a:pt x="161" y="0"/>
                  </a:cubicBezTo>
                  <a:cubicBezTo>
                    <a:pt x="191" y="8"/>
                    <a:pt x="198" y="19"/>
                    <a:pt x="182" y="33"/>
                  </a:cubicBezTo>
                  <a:cubicBezTo>
                    <a:pt x="141" y="66"/>
                    <a:pt x="80" y="81"/>
                    <a:pt x="0" y="78"/>
                  </a:cubicBezTo>
                  <a:cubicBezTo>
                    <a:pt x="3" y="79"/>
                    <a:pt x="6" y="81"/>
                    <a:pt x="9" y="82"/>
                  </a:cubicBezTo>
                  <a:cubicBezTo>
                    <a:pt x="36" y="91"/>
                    <a:pt x="69" y="95"/>
                    <a:pt x="108" y="94"/>
                  </a:cubicBezTo>
                  <a:cubicBezTo>
                    <a:pt x="147" y="94"/>
                    <a:pt x="179" y="88"/>
                    <a:pt x="207" y="78"/>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6" name="Freeform 46"/>
            <p:cNvSpPr/>
            <p:nvPr/>
          </p:nvSpPr>
          <p:spPr bwMode="auto">
            <a:xfrm>
              <a:off x="1425" y="2205"/>
              <a:ext cx="661" cy="154"/>
            </a:xfrm>
            <a:custGeom>
              <a:avLst/>
              <a:gdLst>
                <a:gd name="T0" fmla="*/ 278 w 280"/>
                <a:gd name="T1" fmla="*/ 6 h 65"/>
                <a:gd name="T2" fmla="*/ 239 w 280"/>
                <a:gd name="T3" fmla="*/ 33 h 65"/>
                <a:gd name="T4" fmla="*/ 140 w 280"/>
                <a:gd name="T5" fmla="*/ 49 h 65"/>
                <a:gd name="T6" fmla="*/ 41 w 280"/>
                <a:gd name="T7" fmla="*/ 37 h 65"/>
                <a:gd name="T8" fmla="*/ 32 w 280"/>
                <a:gd name="T9" fmla="*/ 33 h 65"/>
                <a:gd name="T10" fmla="*/ 2 w 280"/>
                <a:gd name="T11" fmla="*/ 10 h 65"/>
                <a:gd name="T12" fmla="*/ 0 w 280"/>
                <a:gd name="T13" fmla="*/ 4 h 65"/>
                <a:gd name="T14" fmla="*/ 0 w 280"/>
                <a:gd name="T15" fmla="*/ 16 h 65"/>
                <a:gd name="T16" fmla="*/ 0 w 280"/>
                <a:gd name="T17" fmla="*/ 18 h 65"/>
                <a:gd name="T18" fmla="*/ 0 w 280"/>
                <a:gd name="T19" fmla="*/ 20 h 65"/>
                <a:gd name="T20" fmla="*/ 41 w 280"/>
                <a:gd name="T21" fmla="*/ 51 h 65"/>
                <a:gd name="T22" fmla="*/ 140 w 280"/>
                <a:gd name="T23" fmla="*/ 64 h 65"/>
                <a:gd name="T24" fmla="*/ 239 w 280"/>
                <a:gd name="T25" fmla="*/ 48 h 65"/>
                <a:gd name="T26" fmla="*/ 280 w 280"/>
                <a:gd name="T27" fmla="*/ 14 h 65"/>
                <a:gd name="T28" fmla="*/ 280 w 280"/>
                <a:gd name="T29" fmla="*/ 0 h 65"/>
                <a:gd name="T30" fmla="*/ 278 w 280"/>
                <a:gd name="T3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 h="65">
                  <a:moveTo>
                    <a:pt x="278" y="6"/>
                  </a:moveTo>
                  <a:cubicBezTo>
                    <a:pt x="274" y="16"/>
                    <a:pt x="261" y="25"/>
                    <a:pt x="239" y="33"/>
                  </a:cubicBezTo>
                  <a:cubicBezTo>
                    <a:pt x="211" y="43"/>
                    <a:pt x="179" y="49"/>
                    <a:pt x="140" y="49"/>
                  </a:cubicBezTo>
                  <a:cubicBezTo>
                    <a:pt x="101" y="50"/>
                    <a:pt x="68" y="46"/>
                    <a:pt x="41" y="37"/>
                  </a:cubicBezTo>
                  <a:cubicBezTo>
                    <a:pt x="38" y="36"/>
                    <a:pt x="35" y="34"/>
                    <a:pt x="32" y="33"/>
                  </a:cubicBezTo>
                  <a:cubicBezTo>
                    <a:pt x="15" y="27"/>
                    <a:pt x="5" y="19"/>
                    <a:pt x="2" y="10"/>
                  </a:cubicBezTo>
                  <a:cubicBezTo>
                    <a:pt x="1" y="8"/>
                    <a:pt x="0" y="6"/>
                    <a:pt x="0" y="4"/>
                  </a:cubicBezTo>
                  <a:cubicBezTo>
                    <a:pt x="0" y="16"/>
                    <a:pt x="0" y="16"/>
                    <a:pt x="0" y="16"/>
                  </a:cubicBezTo>
                  <a:cubicBezTo>
                    <a:pt x="0" y="16"/>
                    <a:pt x="0" y="17"/>
                    <a:pt x="0" y="18"/>
                  </a:cubicBezTo>
                  <a:cubicBezTo>
                    <a:pt x="0" y="18"/>
                    <a:pt x="0" y="19"/>
                    <a:pt x="0" y="20"/>
                  </a:cubicBezTo>
                  <a:cubicBezTo>
                    <a:pt x="1" y="32"/>
                    <a:pt x="15" y="43"/>
                    <a:pt x="41" y="51"/>
                  </a:cubicBezTo>
                  <a:cubicBezTo>
                    <a:pt x="68" y="60"/>
                    <a:pt x="101" y="65"/>
                    <a:pt x="140" y="64"/>
                  </a:cubicBezTo>
                  <a:cubicBezTo>
                    <a:pt x="179" y="63"/>
                    <a:pt x="211" y="58"/>
                    <a:pt x="239" y="48"/>
                  </a:cubicBezTo>
                  <a:cubicBezTo>
                    <a:pt x="266" y="38"/>
                    <a:pt x="280" y="27"/>
                    <a:pt x="280" y="14"/>
                  </a:cubicBezTo>
                  <a:cubicBezTo>
                    <a:pt x="280" y="0"/>
                    <a:pt x="280" y="0"/>
                    <a:pt x="280" y="0"/>
                  </a:cubicBezTo>
                  <a:cubicBezTo>
                    <a:pt x="280" y="2"/>
                    <a:pt x="279" y="4"/>
                    <a:pt x="278" y="6"/>
                  </a:cubicBezTo>
                  <a:close/>
                </a:path>
              </a:pathLst>
            </a:custGeom>
            <a:solidFill>
              <a:srgbClr val="7373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7" name="Freeform 47"/>
            <p:cNvSpPr/>
            <p:nvPr/>
          </p:nvSpPr>
          <p:spPr bwMode="auto">
            <a:xfrm>
              <a:off x="1401" y="603"/>
              <a:ext cx="187" cy="317"/>
            </a:xfrm>
            <a:custGeom>
              <a:avLst/>
              <a:gdLst>
                <a:gd name="T0" fmla="*/ 74 w 79"/>
                <a:gd name="T1" fmla="*/ 58 h 134"/>
                <a:gd name="T2" fmla="*/ 79 w 79"/>
                <a:gd name="T3" fmla="*/ 29 h 134"/>
                <a:gd name="T4" fmla="*/ 45 w 79"/>
                <a:gd name="T5" fmla="*/ 0 h 134"/>
                <a:gd name="T6" fmla="*/ 16 w 79"/>
                <a:gd name="T7" fmla="*/ 22 h 134"/>
                <a:gd name="T8" fmla="*/ 0 w 79"/>
                <a:gd name="T9" fmla="*/ 38 h 134"/>
                <a:gd name="T10" fmla="*/ 17 w 79"/>
                <a:gd name="T11" fmla="*/ 29 h 134"/>
                <a:gd name="T12" fmla="*/ 48 w 79"/>
                <a:gd name="T13" fmla="*/ 7 h 134"/>
                <a:gd name="T14" fmla="*/ 71 w 79"/>
                <a:gd name="T15" fmla="*/ 28 h 134"/>
                <a:gd name="T16" fmla="*/ 59 w 79"/>
                <a:gd name="T17" fmla="*/ 80 h 134"/>
                <a:gd name="T18" fmla="*/ 1 w 79"/>
                <a:gd name="T19" fmla="*/ 75 h 134"/>
                <a:gd name="T20" fmla="*/ 21 w 79"/>
                <a:gd name="T21" fmla="*/ 95 h 134"/>
                <a:gd name="T22" fmla="*/ 38 w 79"/>
                <a:gd name="T23" fmla="*/ 105 h 134"/>
                <a:gd name="T24" fmla="*/ 38 w 79"/>
                <a:gd name="T25" fmla="*/ 116 h 134"/>
                <a:gd name="T26" fmla="*/ 21 w 79"/>
                <a:gd name="T27" fmla="*/ 128 h 134"/>
                <a:gd name="T28" fmla="*/ 38 w 79"/>
                <a:gd name="T29" fmla="*/ 128 h 134"/>
                <a:gd name="T30" fmla="*/ 44 w 79"/>
                <a:gd name="T31" fmla="*/ 134 h 134"/>
                <a:gd name="T32" fmla="*/ 44 w 79"/>
                <a:gd name="T33" fmla="*/ 120 h 134"/>
                <a:gd name="T34" fmla="*/ 43 w 79"/>
                <a:gd name="T35" fmla="*/ 106 h 134"/>
                <a:gd name="T36" fmla="*/ 74 w 79"/>
                <a:gd name="T37" fmla="*/ 5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134">
                  <a:moveTo>
                    <a:pt x="74" y="58"/>
                  </a:moveTo>
                  <a:cubicBezTo>
                    <a:pt x="79" y="29"/>
                    <a:pt x="79" y="29"/>
                    <a:pt x="79" y="29"/>
                  </a:cubicBezTo>
                  <a:cubicBezTo>
                    <a:pt x="71" y="11"/>
                    <a:pt x="60" y="1"/>
                    <a:pt x="45" y="0"/>
                  </a:cubicBezTo>
                  <a:cubicBezTo>
                    <a:pt x="36" y="9"/>
                    <a:pt x="26" y="16"/>
                    <a:pt x="16" y="22"/>
                  </a:cubicBezTo>
                  <a:cubicBezTo>
                    <a:pt x="9" y="26"/>
                    <a:pt x="4" y="31"/>
                    <a:pt x="0" y="38"/>
                  </a:cubicBezTo>
                  <a:cubicBezTo>
                    <a:pt x="17" y="29"/>
                    <a:pt x="17" y="29"/>
                    <a:pt x="17" y="29"/>
                  </a:cubicBezTo>
                  <a:cubicBezTo>
                    <a:pt x="29" y="25"/>
                    <a:pt x="39" y="17"/>
                    <a:pt x="48" y="7"/>
                  </a:cubicBezTo>
                  <a:cubicBezTo>
                    <a:pt x="58" y="13"/>
                    <a:pt x="66" y="20"/>
                    <a:pt x="71" y="28"/>
                  </a:cubicBezTo>
                  <a:cubicBezTo>
                    <a:pt x="70" y="48"/>
                    <a:pt x="66" y="66"/>
                    <a:pt x="59" y="80"/>
                  </a:cubicBezTo>
                  <a:cubicBezTo>
                    <a:pt x="49" y="102"/>
                    <a:pt x="30" y="100"/>
                    <a:pt x="1" y="75"/>
                  </a:cubicBezTo>
                  <a:cubicBezTo>
                    <a:pt x="5" y="82"/>
                    <a:pt x="12" y="89"/>
                    <a:pt x="21" y="95"/>
                  </a:cubicBezTo>
                  <a:cubicBezTo>
                    <a:pt x="28" y="100"/>
                    <a:pt x="34" y="103"/>
                    <a:pt x="38" y="105"/>
                  </a:cubicBezTo>
                  <a:cubicBezTo>
                    <a:pt x="38" y="116"/>
                    <a:pt x="38" y="116"/>
                    <a:pt x="38" y="116"/>
                  </a:cubicBezTo>
                  <a:cubicBezTo>
                    <a:pt x="21" y="128"/>
                    <a:pt x="21" y="128"/>
                    <a:pt x="21" y="128"/>
                  </a:cubicBezTo>
                  <a:cubicBezTo>
                    <a:pt x="38" y="128"/>
                    <a:pt x="38" y="128"/>
                    <a:pt x="38" y="128"/>
                  </a:cubicBezTo>
                  <a:cubicBezTo>
                    <a:pt x="44" y="134"/>
                    <a:pt x="44" y="134"/>
                    <a:pt x="44" y="134"/>
                  </a:cubicBezTo>
                  <a:cubicBezTo>
                    <a:pt x="44" y="120"/>
                    <a:pt x="44" y="120"/>
                    <a:pt x="44" y="120"/>
                  </a:cubicBezTo>
                  <a:cubicBezTo>
                    <a:pt x="43" y="106"/>
                    <a:pt x="43" y="106"/>
                    <a:pt x="43" y="106"/>
                  </a:cubicBezTo>
                  <a:cubicBezTo>
                    <a:pt x="59" y="98"/>
                    <a:pt x="69" y="82"/>
                    <a:pt x="74" y="5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8" name="Freeform 48"/>
            <p:cNvSpPr>
              <a:spLocks noEditPoints="1"/>
            </p:cNvSpPr>
            <p:nvPr/>
          </p:nvSpPr>
          <p:spPr bwMode="auto">
            <a:xfrm>
              <a:off x="1302" y="518"/>
              <a:ext cx="300" cy="390"/>
            </a:xfrm>
            <a:custGeom>
              <a:avLst/>
              <a:gdLst>
                <a:gd name="T0" fmla="*/ 121 w 127"/>
                <a:gd name="T1" fmla="*/ 65 h 165"/>
                <a:gd name="T2" fmla="*/ 116 w 127"/>
                <a:gd name="T3" fmla="*/ 94 h 165"/>
                <a:gd name="T4" fmla="*/ 85 w 127"/>
                <a:gd name="T5" fmla="*/ 142 h 165"/>
                <a:gd name="T6" fmla="*/ 86 w 127"/>
                <a:gd name="T7" fmla="*/ 156 h 165"/>
                <a:gd name="T8" fmla="*/ 112 w 127"/>
                <a:gd name="T9" fmla="*/ 165 h 165"/>
                <a:gd name="T10" fmla="*/ 127 w 127"/>
                <a:gd name="T11" fmla="*/ 70 h 165"/>
                <a:gd name="T12" fmla="*/ 111 w 127"/>
                <a:gd name="T13" fmla="*/ 20 h 165"/>
                <a:gd name="T14" fmla="*/ 51 w 127"/>
                <a:gd name="T15" fmla="*/ 14 h 165"/>
                <a:gd name="T16" fmla="*/ 28 w 127"/>
                <a:gd name="T17" fmla="*/ 52 h 165"/>
                <a:gd name="T18" fmla="*/ 16 w 127"/>
                <a:gd name="T19" fmla="*/ 89 h 165"/>
                <a:gd name="T20" fmla="*/ 3 w 127"/>
                <a:gd name="T21" fmla="*/ 154 h 165"/>
                <a:gd name="T22" fmla="*/ 0 w 127"/>
                <a:gd name="T23" fmla="*/ 163 h 165"/>
                <a:gd name="T24" fmla="*/ 12 w 127"/>
                <a:gd name="T25" fmla="*/ 160 h 165"/>
                <a:gd name="T26" fmla="*/ 15 w 127"/>
                <a:gd name="T27" fmla="*/ 160 h 165"/>
                <a:gd name="T28" fmla="*/ 32 w 127"/>
                <a:gd name="T29" fmla="*/ 138 h 165"/>
                <a:gd name="T30" fmla="*/ 42 w 127"/>
                <a:gd name="T31" fmla="*/ 147 h 165"/>
                <a:gd name="T32" fmla="*/ 43 w 127"/>
                <a:gd name="T33" fmla="*/ 111 h 165"/>
                <a:gd name="T34" fmla="*/ 38 w 127"/>
                <a:gd name="T35" fmla="*/ 95 h 165"/>
                <a:gd name="T36" fmla="*/ 28 w 127"/>
                <a:gd name="T37" fmla="*/ 82 h 165"/>
                <a:gd name="T38" fmla="*/ 28 w 127"/>
                <a:gd name="T39" fmla="*/ 62 h 165"/>
                <a:gd name="T40" fmla="*/ 42 w 127"/>
                <a:gd name="T41" fmla="*/ 74 h 165"/>
                <a:gd name="T42" fmla="*/ 58 w 127"/>
                <a:gd name="T43" fmla="*/ 58 h 165"/>
                <a:gd name="T44" fmla="*/ 87 w 127"/>
                <a:gd name="T45" fmla="*/ 36 h 165"/>
                <a:gd name="T46" fmla="*/ 121 w 127"/>
                <a:gd name="T47" fmla="*/ 65 h 165"/>
                <a:gd name="T48" fmla="*/ 29 w 127"/>
                <a:gd name="T49" fmla="*/ 58 h 165"/>
                <a:gd name="T50" fmla="*/ 30 w 127"/>
                <a:gd name="T51" fmla="*/ 53 h 165"/>
                <a:gd name="T52" fmla="*/ 30 w 127"/>
                <a:gd name="T53" fmla="*/ 53 h 165"/>
                <a:gd name="T54" fmla="*/ 52 w 127"/>
                <a:gd name="T55" fmla="*/ 15 h 165"/>
                <a:gd name="T56" fmla="*/ 104 w 127"/>
                <a:gd name="T57" fmla="*/ 17 h 165"/>
                <a:gd name="T58" fmla="*/ 42 w 127"/>
                <a:gd name="T59" fmla="*/ 37 h 165"/>
                <a:gd name="T60" fmla="*/ 34 w 127"/>
                <a:gd name="T61" fmla="*/ 57 h 165"/>
                <a:gd name="T62" fmla="*/ 31 w 127"/>
                <a:gd name="T63" fmla="*/ 57 h 165"/>
                <a:gd name="T64" fmla="*/ 29 w 127"/>
                <a:gd name="T65" fmla="*/ 58 h 165"/>
                <a:gd name="T66" fmla="*/ 27 w 127"/>
                <a:gd name="T67" fmla="*/ 84 h 165"/>
                <a:gd name="T68" fmla="*/ 23 w 127"/>
                <a:gd name="T69" fmla="*/ 94 h 165"/>
                <a:gd name="T70" fmla="*/ 10 w 127"/>
                <a:gd name="T71" fmla="*/ 158 h 165"/>
                <a:gd name="T72" fmla="*/ 3 w 127"/>
                <a:gd name="T73" fmla="*/ 159 h 165"/>
                <a:gd name="T74" fmla="*/ 5 w 127"/>
                <a:gd name="T75" fmla="*/ 155 h 165"/>
                <a:gd name="T76" fmla="*/ 5 w 127"/>
                <a:gd name="T77" fmla="*/ 154 h 165"/>
                <a:gd name="T78" fmla="*/ 18 w 127"/>
                <a:gd name="T79" fmla="*/ 89 h 165"/>
                <a:gd name="T80" fmla="*/ 24 w 127"/>
                <a:gd name="T81" fmla="*/ 72 h 165"/>
                <a:gd name="T82" fmla="*/ 27 w 127"/>
                <a:gd name="T83" fmla="*/ 8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65">
                  <a:moveTo>
                    <a:pt x="121" y="65"/>
                  </a:moveTo>
                  <a:cubicBezTo>
                    <a:pt x="116" y="94"/>
                    <a:pt x="116" y="94"/>
                    <a:pt x="116" y="94"/>
                  </a:cubicBezTo>
                  <a:cubicBezTo>
                    <a:pt x="111" y="118"/>
                    <a:pt x="101" y="134"/>
                    <a:pt x="85" y="142"/>
                  </a:cubicBezTo>
                  <a:cubicBezTo>
                    <a:pt x="86" y="156"/>
                    <a:pt x="86" y="156"/>
                    <a:pt x="86" y="156"/>
                  </a:cubicBezTo>
                  <a:cubicBezTo>
                    <a:pt x="112" y="165"/>
                    <a:pt x="112" y="165"/>
                    <a:pt x="112" y="165"/>
                  </a:cubicBezTo>
                  <a:cubicBezTo>
                    <a:pt x="127" y="70"/>
                    <a:pt x="127" y="70"/>
                    <a:pt x="127" y="70"/>
                  </a:cubicBezTo>
                  <a:cubicBezTo>
                    <a:pt x="127" y="47"/>
                    <a:pt x="122" y="30"/>
                    <a:pt x="111" y="20"/>
                  </a:cubicBezTo>
                  <a:cubicBezTo>
                    <a:pt x="90" y="2"/>
                    <a:pt x="70" y="0"/>
                    <a:pt x="51" y="14"/>
                  </a:cubicBezTo>
                  <a:cubicBezTo>
                    <a:pt x="38" y="23"/>
                    <a:pt x="30" y="36"/>
                    <a:pt x="28" y="52"/>
                  </a:cubicBezTo>
                  <a:cubicBezTo>
                    <a:pt x="16" y="89"/>
                    <a:pt x="16" y="89"/>
                    <a:pt x="16" y="89"/>
                  </a:cubicBezTo>
                  <a:cubicBezTo>
                    <a:pt x="3" y="154"/>
                    <a:pt x="3" y="154"/>
                    <a:pt x="3" y="154"/>
                  </a:cubicBezTo>
                  <a:cubicBezTo>
                    <a:pt x="0" y="163"/>
                    <a:pt x="0" y="163"/>
                    <a:pt x="0" y="163"/>
                  </a:cubicBezTo>
                  <a:cubicBezTo>
                    <a:pt x="3" y="161"/>
                    <a:pt x="7" y="160"/>
                    <a:pt x="12" y="160"/>
                  </a:cubicBezTo>
                  <a:cubicBezTo>
                    <a:pt x="13" y="160"/>
                    <a:pt x="14" y="160"/>
                    <a:pt x="15" y="160"/>
                  </a:cubicBezTo>
                  <a:cubicBezTo>
                    <a:pt x="32" y="138"/>
                    <a:pt x="32" y="138"/>
                    <a:pt x="32" y="138"/>
                  </a:cubicBezTo>
                  <a:cubicBezTo>
                    <a:pt x="42" y="147"/>
                    <a:pt x="42" y="147"/>
                    <a:pt x="42" y="147"/>
                  </a:cubicBezTo>
                  <a:cubicBezTo>
                    <a:pt x="43" y="111"/>
                    <a:pt x="43" y="111"/>
                    <a:pt x="43" y="111"/>
                  </a:cubicBezTo>
                  <a:cubicBezTo>
                    <a:pt x="40" y="106"/>
                    <a:pt x="38" y="101"/>
                    <a:pt x="38" y="95"/>
                  </a:cubicBezTo>
                  <a:cubicBezTo>
                    <a:pt x="33" y="91"/>
                    <a:pt x="30" y="86"/>
                    <a:pt x="28" y="82"/>
                  </a:cubicBezTo>
                  <a:cubicBezTo>
                    <a:pt x="25" y="75"/>
                    <a:pt x="25" y="68"/>
                    <a:pt x="28" y="62"/>
                  </a:cubicBezTo>
                  <a:cubicBezTo>
                    <a:pt x="32" y="55"/>
                    <a:pt x="37" y="59"/>
                    <a:pt x="42" y="74"/>
                  </a:cubicBezTo>
                  <a:cubicBezTo>
                    <a:pt x="46" y="67"/>
                    <a:pt x="51" y="62"/>
                    <a:pt x="58" y="58"/>
                  </a:cubicBezTo>
                  <a:cubicBezTo>
                    <a:pt x="68" y="52"/>
                    <a:pt x="78" y="45"/>
                    <a:pt x="87" y="36"/>
                  </a:cubicBezTo>
                  <a:cubicBezTo>
                    <a:pt x="102" y="37"/>
                    <a:pt x="113" y="47"/>
                    <a:pt x="121" y="65"/>
                  </a:cubicBezTo>
                  <a:close/>
                  <a:moveTo>
                    <a:pt x="29" y="58"/>
                  </a:moveTo>
                  <a:cubicBezTo>
                    <a:pt x="30" y="53"/>
                    <a:pt x="30" y="53"/>
                    <a:pt x="30" y="53"/>
                  </a:cubicBezTo>
                  <a:cubicBezTo>
                    <a:pt x="30" y="53"/>
                    <a:pt x="30" y="53"/>
                    <a:pt x="30" y="53"/>
                  </a:cubicBezTo>
                  <a:cubicBezTo>
                    <a:pt x="32" y="37"/>
                    <a:pt x="40" y="25"/>
                    <a:pt x="52" y="15"/>
                  </a:cubicBezTo>
                  <a:cubicBezTo>
                    <a:pt x="69" y="3"/>
                    <a:pt x="86" y="4"/>
                    <a:pt x="104" y="17"/>
                  </a:cubicBezTo>
                  <a:cubicBezTo>
                    <a:pt x="74" y="9"/>
                    <a:pt x="53" y="16"/>
                    <a:pt x="42" y="37"/>
                  </a:cubicBezTo>
                  <a:cubicBezTo>
                    <a:pt x="34" y="57"/>
                    <a:pt x="34" y="57"/>
                    <a:pt x="34" y="57"/>
                  </a:cubicBezTo>
                  <a:cubicBezTo>
                    <a:pt x="33" y="56"/>
                    <a:pt x="32" y="56"/>
                    <a:pt x="31" y="57"/>
                  </a:cubicBezTo>
                  <a:cubicBezTo>
                    <a:pt x="30" y="57"/>
                    <a:pt x="29" y="57"/>
                    <a:pt x="29" y="58"/>
                  </a:cubicBezTo>
                  <a:close/>
                  <a:moveTo>
                    <a:pt x="27" y="84"/>
                  </a:moveTo>
                  <a:cubicBezTo>
                    <a:pt x="23" y="94"/>
                    <a:pt x="23" y="94"/>
                    <a:pt x="23" y="94"/>
                  </a:cubicBezTo>
                  <a:cubicBezTo>
                    <a:pt x="10" y="158"/>
                    <a:pt x="10" y="158"/>
                    <a:pt x="10" y="158"/>
                  </a:cubicBezTo>
                  <a:cubicBezTo>
                    <a:pt x="8" y="158"/>
                    <a:pt x="5" y="159"/>
                    <a:pt x="3" y="159"/>
                  </a:cubicBezTo>
                  <a:cubicBezTo>
                    <a:pt x="5" y="155"/>
                    <a:pt x="5" y="155"/>
                    <a:pt x="5" y="155"/>
                  </a:cubicBezTo>
                  <a:cubicBezTo>
                    <a:pt x="5" y="155"/>
                    <a:pt x="5" y="155"/>
                    <a:pt x="5" y="154"/>
                  </a:cubicBezTo>
                  <a:cubicBezTo>
                    <a:pt x="18" y="89"/>
                    <a:pt x="18" y="89"/>
                    <a:pt x="18" y="89"/>
                  </a:cubicBezTo>
                  <a:cubicBezTo>
                    <a:pt x="24" y="72"/>
                    <a:pt x="24" y="72"/>
                    <a:pt x="24" y="72"/>
                  </a:cubicBezTo>
                  <a:cubicBezTo>
                    <a:pt x="24" y="76"/>
                    <a:pt x="25" y="80"/>
                    <a:pt x="27" y="8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9" name="Freeform 49"/>
            <p:cNvSpPr/>
            <p:nvPr/>
          </p:nvSpPr>
          <p:spPr bwMode="auto">
            <a:xfrm>
              <a:off x="1370" y="525"/>
              <a:ext cx="178" cy="130"/>
            </a:xfrm>
            <a:custGeom>
              <a:avLst/>
              <a:gdLst>
                <a:gd name="T0" fmla="*/ 1 w 75"/>
                <a:gd name="T1" fmla="*/ 50 h 55"/>
                <a:gd name="T2" fmla="*/ 0 w 75"/>
                <a:gd name="T3" fmla="*/ 55 h 55"/>
                <a:gd name="T4" fmla="*/ 2 w 75"/>
                <a:gd name="T5" fmla="*/ 54 h 55"/>
                <a:gd name="T6" fmla="*/ 5 w 75"/>
                <a:gd name="T7" fmla="*/ 54 h 55"/>
                <a:gd name="T8" fmla="*/ 13 w 75"/>
                <a:gd name="T9" fmla="*/ 34 h 55"/>
                <a:gd name="T10" fmla="*/ 75 w 75"/>
                <a:gd name="T11" fmla="*/ 14 h 55"/>
                <a:gd name="T12" fmla="*/ 23 w 75"/>
                <a:gd name="T13" fmla="*/ 12 h 55"/>
                <a:gd name="T14" fmla="*/ 1 w 75"/>
                <a:gd name="T15" fmla="*/ 50 h 55"/>
                <a:gd name="T16" fmla="*/ 1 w 75"/>
                <a:gd name="T17"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55">
                  <a:moveTo>
                    <a:pt x="1" y="50"/>
                  </a:moveTo>
                  <a:cubicBezTo>
                    <a:pt x="0" y="55"/>
                    <a:pt x="0" y="55"/>
                    <a:pt x="0" y="55"/>
                  </a:cubicBezTo>
                  <a:cubicBezTo>
                    <a:pt x="0" y="54"/>
                    <a:pt x="1" y="54"/>
                    <a:pt x="2" y="54"/>
                  </a:cubicBezTo>
                  <a:cubicBezTo>
                    <a:pt x="3" y="53"/>
                    <a:pt x="4" y="53"/>
                    <a:pt x="5" y="54"/>
                  </a:cubicBezTo>
                  <a:cubicBezTo>
                    <a:pt x="13" y="34"/>
                    <a:pt x="13" y="34"/>
                    <a:pt x="13" y="34"/>
                  </a:cubicBezTo>
                  <a:cubicBezTo>
                    <a:pt x="24" y="13"/>
                    <a:pt x="45" y="6"/>
                    <a:pt x="75" y="14"/>
                  </a:cubicBezTo>
                  <a:cubicBezTo>
                    <a:pt x="57" y="1"/>
                    <a:pt x="40" y="0"/>
                    <a:pt x="23" y="12"/>
                  </a:cubicBezTo>
                  <a:cubicBezTo>
                    <a:pt x="11" y="22"/>
                    <a:pt x="3" y="34"/>
                    <a:pt x="1" y="50"/>
                  </a:cubicBezTo>
                  <a:cubicBezTo>
                    <a:pt x="1" y="50"/>
                    <a:pt x="1" y="50"/>
                    <a:pt x="1" y="5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0" name="Freeform 50"/>
            <p:cNvSpPr/>
            <p:nvPr/>
          </p:nvSpPr>
          <p:spPr bwMode="auto">
            <a:xfrm>
              <a:off x="1309" y="688"/>
              <a:ext cx="57" cy="206"/>
            </a:xfrm>
            <a:custGeom>
              <a:avLst/>
              <a:gdLst>
                <a:gd name="T0" fmla="*/ 20 w 24"/>
                <a:gd name="T1" fmla="*/ 22 h 87"/>
                <a:gd name="T2" fmla="*/ 24 w 24"/>
                <a:gd name="T3" fmla="*/ 12 h 87"/>
                <a:gd name="T4" fmla="*/ 21 w 24"/>
                <a:gd name="T5" fmla="*/ 0 h 87"/>
                <a:gd name="T6" fmla="*/ 15 w 24"/>
                <a:gd name="T7" fmla="*/ 17 h 87"/>
                <a:gd name="T8" fmla="*/ 2 w 24"/>
                <a:gd name="T9" fmla="*/ 82 h 87"/>
                <a:gd name="T10" fmla="*/ 2 w 24"/>
                <a:gd name="T11" fmla="*/ 83 h 87"/>
                <a:gd name="T12" fmla="*/ 0 w 24"/>
                <a:gd name="T13" fmla="*/ 87 h 87"/>
                <a:gd name="T14" fmla="*/ 7 w 24"/>
                <a:gd name="T15" fmla="*/ 86 h 87"/>
                <a:gd name="T16" fmla="*/ 20 w 24"/>
                <a:gd name="T17"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7">
                  <a:moveTo>
                    <a:pt x="20" y="22"/>
                  </a:moveTo>
                  <a:cubicBezTo>
                    <a:pt x="24" y="12"/>
                    <a:pt x="24" y="12"/>
                    <a:pt x="24" y="12"/>
                  </a:cubicBezTo>
                  <a:cubicBezTo>
                    <a:pt x="22" y="8"/>
                    <a:pt x="21" y="4"/>
                    <a:pt x="21" y="0"/>
                  </a:cubicBezTo>
                  <a:cubicBezTo>
                    <a:pt x="15" y="17"/>
                    <a:pt x="15" y="17"/>
                    <a:pt x="15" y="17"/>
                  </a:cubicBezTo>
                  <a:cubicBezTo>
                    <a:pt x="2" y="82"/>
                    <a:pt x="2" y="82"/>
                    <a:pt x="2" y="82"/>
                  </a:cubicBezTo>
                  <a:cubicBezTo>
                    <a:pt x="2" y="83"/>
                    <a:pt x="2" y="83"/>
                    <a:pt x="2" y="83"/>
                  </a:cubicBezTo>
                  <a:cubicBezTo>
                    <a:pt x="0" y="87"/>
                    <a:pt x="0" y="87"/>
                    <a:pt x="0" y="87"/>
                  </a:cubicBezTo>
                  <a:cubicBezTo>
                    <a:pt x="2" y="87"/>
                    <a:pt x="5" y="86"/>
                    <a:pt x="7" y="86"/>
                  </a:cubicBezTo>
                  <a:cubicBezTo>
                    <a:pt x="20" y="22"/>
                    <a:pt x="20" y="22"/>
                    <a:pt x="20" y="2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1" name="Freeform 51"/>
            <p:cNvSpPr>
              <a:spLocks noEditPoints="1"/>
            </p:cNvSpPr>
            <p:nvPr/>
          </p:nvSpPr>
          <p:spPr bwMode="auto">
            <a:xfrm>
              <a:off x="1361" y="620"/>
              <a:ext cx="208" cy="224"/>
            </a:xfrm>
            <a:custGeom>
              <a:avLst/>
              <a:gdLst>
                <a:gd name="T0" fmla="*/ 3 w 88"/>
                <a:gd name="T1" fmla="*/ 19 h 95"/>
                <a:gd name="T2" fmla="*/ 3 w 88"/>
                <a:gd name="T3" fmla="*/ 39 h 95"/>
                <a:gd name="T4" fmla="*/ 13 w 88"/>
                <a:gd name="T5" fmla="*/ 52 h 95"/>
                <a:gd name="T6" fmla="*/ 18 w 88"/>
                <a:gd name="T7" fmla="*/ 68 h 95"/>
                <a:gd name="T8" fmla="*/ 76 w 88"/>
                <a:gd name="T9" fmla="*/ 73 h 95"/>
                <a:gd name="T10" fmla="*/ 88 w 88"/>
                <a:gd name="T11" fmla="*/ 21 h 95"/>
                <a:gd name="T12" fmla="*/ 65 w 88"/>
                <a:gd name="T13" fmla="*/ 0 h 95"/>
                <a:gd name="T14" fmla="*/ 34 w 88"/>
                <a:gd name="T15" fmla="*/ 22 h 95"/>
                <a:gd name="T16" fmla="*/ 17 w 88"/>
                <a:gd name="T17" fmla="*/ 31 h 95"/>
                <a:gd name="T18" fmla="*/ 3 w 88"/>
                <a:gd name="T19" fmla="*/ 19 h 95"/>
                <a:gd name="T20" fmla="*/ 8 w 88"/>
                <a:gd name="T21" fmla="*/ 18 h 95"/>
                <a:gd name="T22" fmla="*/ 10 w 88"/>
                <a:gd name="T23" fmla="*/ 20 h 95"/>
                <a:gd name="T24" fmla="*/ 17 w 88"/>
                <a:gd name="T25" fmla="*/ 46 h 95"/>
                <a:gd name="T26" fmla="*/ 24 w 88"/>
                <a:gd name="T27" fmla="*/ 62 h 95"/>
                <a:gd name="T28" fmla="*/ 54 w 88"/>
                <a:gd name="T29" fmla="*/ 86 h 95"/>
                <a:gd name="T30" fmla="*/ 20 w 88"/>
                <a:gd name="T31" fmla="*/ 67 h 95"/>
                <a:gd name="T32" fmla="*/ 20 w 88"/>
                <a:gd name="T33" fmla="*/ 66 h 95"/>
                <a:gd name="T34" fmla="*/ 15 w 88"/>
                <a:gd name="T35" fmla="*/ 52 h 95"/>
                <a:gd name="T36" fmla="*/ 15 w 88"/>
                <a:gd name="T37" fmla="*/ 51 h 95"/>
                <a:gd name="T38" fmla="*/ 4 w 88"/>
                <a:gd name="T39" fmla="*/ 20 h 95"/>
                <a:gd name="T40" fmla="*/ 7 w 88"/>
                <a:gd name="T41" fmla="*/ 17 h 95"/>
                <a:gd name="T42" fmla="*/ 8 w 88"/>
                <a:gd name="T4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95">
                  <a:moveTo>
                    <a:pt x="3" y="19"/>
                  </a:moveTo>
                  <a:cubicBezTo>
                    <a:pt x="0" y="25"/>
                    <a:pt x="0" y="32"/>
                    <a:pt x="3" y="39"/>
                  </a:cubicBezTo>
                  <a:cubicBezTo>
                    <a:pt x="5" y="43"/>
                    <a:pt x="8" y="48"/>
                    <a:pt x="13" y="52"/>
                  </a:cubicBezTo>
                  <a:cubicBezTo>
                    <a:pt x="13" y="58"/>
                    <a:pt x="15" y="63"/>
                    <a:pt x="18" y="68"/>
                  </a:cubicBezTo>
                  <a:cubicBezTo>
                    <a:pt x="47" y="93"/>
                    <a:pt x="66" y="95"/>
                    <a:pt x="76" y="73"/>
                  </a:cubicBezTo>
                  <a:cubicBezTo>
                    <a:pt x="83" y="59"/>
                    <a:pt x="87" y="41"/>
                    <a:pt x="88" y="21"/>
                  </a:cubicBezTo>
                  <a:cubicBezTo>
                    <a:pt x="83" y="13"/>
                    <a:pt x="75" y="6"/>
                    <a:pt x="65" y="0"/>
                  </a:cubicBezTo>
                  <a:cubicBezTo>
                    <a:pt x="56" y="10"/>
                    <a:pt x="46" y="18"/>
                    <a:pt x="34" y="22"/>
                  </a:cubicBezTo>
                  <a:cubicBezTo>
                    <a:pt x="17" y="31"/>
                    <a:pt x="17" y="31"/>
                    <a:pt x="17" y="31"/>
                  </a:cubicBezTo>
                  <a:cubicBezTo>
                    <a:pt x="12" y="16"/>
                    <a:pt x="7" y="12"/>
                    <a:pt x="3" y="19"/>
                  </a:cubicBezTo>
                  <a:close/>
                  <a:moveTo>
                    <a:pt x="8" y="18"/>
                  </a:moveTo>
                  <a:cubicBezTo>
                    <a:pt x="9" y="19"/>
                    <a:pt x="10" y="19"/>
                    <a:pt x="10" y="20"/>
                  </a:cubicBezTo>
                  <a:cubicBezTo>
                    <a:pt x="6" y="27"/>
                    <a:pt x="9" y="36"/>
                    <a:pt x="17" y="46"/>
                  </a:cubicBezTo>
                  <a:cubicBezTo>
                    <a:pt x="24" y="62"/>
                    <a:pt x="24" y="62"/>
                    <a:pt x="24" y="62"/>
                  </a:cubicBezTo>
                  <a:cubicBezTo>
                    <a:pt x="54" y="86"/>
                    <a:pt x="54" y="86"/>
                    <a:pt x="54" y="86"/>
                  </a:cubicBezTo>
                  <a:cubicBezTo>
                    <a:pt x="45" y="85"/>
                    <a:pt x="34" y="79"/>
                    <a:pt x="20" y="67"/>
                  </a:cubicBezTo>
                  <a:cubicBezTo>
                    <a:pt x="20" y="66"/>
                    <a:pt x="20" y="66"/>
                    <a:pt x="20" y="66"/>
                  </a:cubicBezTo>
                  <a:cubicBezTo>
                    <a:pt x="17" y="62"/>
                    <a:pt x="15" y="57"/>
                    <a:pt x="15" y="52"/>
                  </a:cubicBezTo>
                  <a:cubicBezTo>
                    <a:pt x="15" y="52"/>
                    <a:pt x="15" y="51"/>
                    <a:pt x="15" y="51"/>
                  </a:cubicBezTo>
                  <a:cubicBezTo>
                    <a:pt x="4" y="41"/>
                    <a:pt x="0" y="30"/>
                    <a:pt x="4" y="20"/>
                  </a:cubicBezTo>
                  <a:cubicBezTo>
                    <a:pt x="5" y="18"/>
                    <a:pt x="6" y="18"/>
                    <a:pt x="7" y="17"/>
                  </a:cubicBezTo>
                  <a:cubicBezTo>
                    <a:pt x="7" y="17"/>
                    <a:pt x="8" y="18"/>
                    <a:pt x="8" y="18"/>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2" name="Freeform 52"/>
            <p:cNvSpPr/>
            <p:nvPr/>
          </p:nvSpPr>
          <p:spPr bwMode="auto">
            <a:xfrm>
              <a:off x="1361" y="660"/>
              <a:ext cx="128" cy="163"/>
            </a:xfrm>
            <a:custGeom>
              <a:avLst/>
              <a:gdLst>
                <a:gd name="T0" fmla="*/ 10 w 54"/>
                <a:gd name="T1" fmla="*/ 3 h 69"/>
                <a:gd name="T2" fmla="*/ 8 w 54"/>
                <a:gd name="T3" fmla="*/ 1 h 69"/>
                <a:gd name="T4" fmla="*/ 7 w 54"/>
                <a:gd name="T5" fmla="*/ 0 h 69"/>
                <a:gd name="T6" fmla="*/ 4 w 54"/>
                <a:gd name="T7" fmla="*/ 3 h 69"/>
                <a:gd name="T8" fmla="*/ 15 w 54"/>
                <a:gd name="T9" fmla="*/ 34 h 69"/>
                <a:gd name="T10" fmla="*/ 15 w 54"/>
                <a:gd name="T11" fmla="*/ 35 h 69"/>
                <a:gd name="T12" fmla="*/ 20 w 54"/>
                <a:gd name="T13" fmla="*/ 49 h 69"/>
                <a:gd name="T14" fmla="*/ 20 w 54"/>
                <a:gd name="T15" fmla="*/ 50 h 69"/>
                <a:gd name="T16" fmla="*/ 54 w 54"/>
                <a:gd name="T17" fmla="*/ 69 h 69"/>
                <a:gd name="T18" fmla="*/ 24 w 54"/>
                <a:gd name="T19" fmla="*/ 45 h 69"/>
                <a:gd name="T20" fmla="*/ 17 w 54"/>
                <a:gd name="T21" fmla="*/ 29 h 69"/>
                <a:gd name="T22" fmla="*/ 10 w 54"/>
                <a:gd name="T2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9">
                  <a:moveTo>
                    <a:pt x="10" y="3"/>
                  </a:moveTo>
                  <a:cubicBezTo>
                    <a:pt x="10" y="2"/>
                    <a:pt x="9" y="2"/>
                    <a:pt x="8" y="1"/>
                  </a:cubicBezTo>
                  <a:cubicBezTo>
                    <a:pt x="8" y="1"/>
                    <a:pt x="7" y="0"/>
                    <a:pt x="7" y="0"/>
                  </a:cubicBezTo>
                  <a:cubicBezTo>
                    <a:pt x="6" y="1"/>
                    <a:pt x="5" y="1"/>
                    <a:pt x="4" y="3"/>
                  </a:cubicBezTo>
                  <a:cubicBezTo>
                    <a:pt x="0" y="13"/>
                    <a:pt x="4" y="24"/>
                    <a:pt x="15" y="34"/>
                  </a:cubicBezTo>
                  <a:cubicBezTo>
                    <a:pt x="15" y="34"/>
                    <a:pt x="15" y="35"/>
                    <a:pt x="15" y="35"/>
                  </a:cubicBezTo>
                  <a:cubicBezTo>
                    <a:pt x="15" y="40"/>
                    <a:pt x="17" y="45"/>
                    <a:pt x="20" y="49"/>
                  </a:cubicBezTo>
                  <a:cubicBezTo>
                    <a:pt x="20" y="50"/>
                    <a:pt x="20" y="50"/>
                    <a:pt x="20" y="50"/>
                  </a:cubicBezTo>
                  <a:cubicBezTo>
                    <a:pt x="34" y="62"/>
                    <a:pt x="45" y="68"/>
                    <a:pt x="54" y="69"/>
                  </a:cubicBezTo>
                  <a:cubicBezTo>
                    <a:pt x="24" y="45"/>
                    <a:pt x="24" y="45"/>
                    <a:pt x="24" y="45"/>
                  </a:cubicBezTo>
                  <a:cubicBezTo>
                    <a:pt x="17" y="29"/>
                    <a:pt x="17" y="29"/>
                    <a:pt x="17" y="29"/>
                  </a:cubicBezTo>
                  <a:cubicBezTo>
                    <a:pt x="9" y="19"/>
                    <a:pt x="6" y="10"/>
                    <a:pt x="10" y="3"/>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3" name="Freeform 53"/>
            <p:cNvSpPr>
              <a:spLocks noEditPoints="1"/>
            </p:cNvSpPr>
            <p:nvPr/>
          </p:nvSpPr>
          <p:spPr bwMode="auto">
            <a:xfrm>
              <a:off x="1401" y="780"/>
              <a:ext cx="90" cy="126"/>
            </a:xfrm>
            <a:custGeom>
              <a:avLst/>
              <a:gdLst>
                <a:gd name="T0" fmla="*/ 38 w 38"/>
                <a:gd name="T1" fmla="*/ 30 h 53"/>
                <a:gd name="T2" fmla="*/ 21 w 38"/>
                <a:gd name="T3" fmla="*/ 20 h 53"/>
                <a:gd name="T4" fmla="*/ 1 w 38"/>
                <a:gd name="T5" fmla="*/ 0 h 53"/>
                <a:gd name="T6" fmla="*/ 0 w 38"/>
                <a:gd name="T7" fmla="*/ 36 h 53"/>
                <a:gd name="T8" fmla="*/ 21 w 38"/>
                <a:gd name="T9" fmla="*/ 53 h 53"/>
                <a:gd name="T10" fmla="*/ 38 w 38"/>
                <a:gd name="T11" fmla="*/ 41 h 53"/>
                <a:gd name="T12" fmla="*/ 38 w 38"/>
                <a:gd name="T13" fmla="*/ 30 h 53"/>
                <a:gd name="T14" fmla="*/ 3 w 38"/>
                <a:gd name="T15" fmla="*/ 6 h 53"/>
                <a:gd name="T16" fmla="*/ 8 w 38"/>
                <a:gd name="T17" fmla="*/ 12 h 53"/>
                <a:gd name="T18" fmla="*/ 6 w 38"/>
                <a:gd name="T19" fmla="*/ 38 h 53"/>
                <a:gd name="T20" fmla="*/ 2 w 38"/>
                <a:gd name="T21" fmla="*/ 35 h 53"/>
                <a:gd name="T22" fmla="*/ 3 w 38"/>
                <a:gd name="T23"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53">
                  <a:moveTo>
                    <a:pt x="38" y="30"/>
                  </a:moveTo>
                  <a:cubicBezTo>
                    <a:pt x="34" y="28"/>
                    <a:pt x="28" y="25"/>
                    <a:pt x="21" y="20"/>
                  </a:cubicBezTo>
                  <a:cubicBezTo>
                    <a:pt x="12" y="14"/>
                    <a:pt x="5" y="7"/>
                    <a:pt x="1" y="0"/>
                  </a:cubicBezTo>
                  <a:cubicBezTo>
                    <a:pt x="0" y="36"/>
                    <a:pt x="0" y="36"/>
                    <a:pt x="0" y="36"/>
                  </a:cubicBezTo>
                  <a:cubicBezTo>
                    <a:pt x="21" y="53"/>
                    <a:pt x="21" y="53"/>
                    <a:pt x="21" y="53"/>
                  </a:cubicBezTo>
                  <a:cubicBezTo>
                    <a:pt x="38" y="41"/>
                    <a:pt x="38" y="41"/>
                    <a:pt x="38" y="41"/>
                  </a:cubicBezTo>
                  <a:cubicBezTo>
                    <a:pt x="38" y="30"/>
                    <a:pt x="38" y="30"/>
                    <a:pt x="38" y="30"/>
                  </a:cubicBezTo>
                  <a:close/>
                  <a:moveTo>
                    <a:pt x="3" y="6"/>
                  </a:moveTo>
                  <a:cubicBezTo>
                    <a:pt x="4" y="8"/>
                    <a:pt x="6" y="10"/>
                    <a:pt x="8" y="12"/>
                  </a:cubicBezTo>
                  <a:cubicBezTo>
                    <a:pt x="6" y="38"/>
                    <a:pt x="6" y="38"/>
                    <a:pt x="6" y="38"/>
                  </a:cubicBezTo>
                  <a:cubicBezTo>
                    <a:pt x="2" y="35"/>
                    <a:pt x="2" y="35"/>
                    <a:pt x="2" y="35"/>
                  </a:cubicBezTo>
                  <a:cubicBezTo>
                    <a:pt x="3" y="6"/>
                    <a:pt x="3" y="6"/>
                    <a:pt x="3" y="6"/>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4" name="Freeform 54"/>
            <p:cNvSpPr/>
            <p:nvPr/>
          </p:nvSpPr>
          <p:spPr bwMode="auto">
            <a:xfrm>
              <a:off x="1406" y="795"/>
              <a:ext cx="14" cy="75"/>
            </a:xfrm>
            <a:custGeom>
              <a:avLst/>
              <a:gdLst>
                <a:gd name="T0" fmla="*/ 6 w 6"/>
                <a:gd name="T1" fmla="*/ 6 h 32"/>
                <a:gd name="T2" fmla="*/ 1 w 6"/>
                <a:gd name="T3" fmla="*/ 0 h 32"/>
                <a:gd name="T4" fmla="*/ 0 w 6"/>
                <a:gd name="T5" fmla="*/ 29 h 32"/>
                <a:gd name="T6" fmla="*/ 4 w 6"/>
                <a:gd name="T7" fmla="*/ 32 h 32"/>
                <a:gd name="T8" fmla="*/ 6 w 6"/>
                <a:gd name="T9" fmla="*/ 6 h 32"/>
              </a:gdLst>
              <a:ahLst/>
              <a:cxnLst>
                <a:cxn ang="0">
                  <a:pos x="T0" y="T1"/>
                </a:cxn>
                <a:cxn ang="0">
                  <a:pos x="T2" y="T3"/>
                </a:cxn>
                <a:cxn ang="0">
                  <a:pos x="T4" y="T5"/>
                </a:cxn>
                <a:cxn ang="0">
                  <a:pos x="T6" y="T7"/>
                </a:cxn>
                <a:cxn ang="0">
                  <a:pos x="T8" y="T9"/>
                </a:cxn>
              </a:cxnLst>
              <a:rect l="0" t="0" r="r" b="b"/>
              <a:pathLst>
                <a:path w="6" h="32">
                  <a:moveTo>
                    <a:pt x="6" y="6"/>
                  </a:moveTo>
                  <a:cubicBezTo>
                    <a:pt x="4" y="4"/>
                    <a:pt x="2" y="2"/>
                    <a:pt x="1" y="0"/>
                  </a:cubicBezTo>
                  <a:cubicBezTo>
                    <a:pt x="0" y="29"/>
                    <a:pt x="0" y="29"/>
                    <a:pt x="0" y="29"/>
                  </a:cubicBezTo>
                  <a:cubicBezTo>
                    <a:pt x="4" y="32"/>
                    <a:pt x="4" y="32"/>
                    <a:pt x="4" y="32"/>
                  </a:cubicBezTo>
                  <a:cubicBezTo>
                    <a:pt x="6" y="6"/>
                    <a:pt x="6" y="6"/>
                    <a:pt x="6" y="6"/>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5" name="Freeform 55"/>
            <p:cNvSpPr/>
            <p:nvPr/>
          </p:nvSpPr>
          <p:spPr bwMode="auto">
            <a:xfrm>
              <a:off x="1337" y="844"/>
              <a:ext cx="114" cy="83"/>
            </a:xfrm>
            <a:custGeom>
              <a:avLst/>
              <a:gdLst>
                <a:gd name="T0" fmla="*/ 64 w 114"/>
                <a:gd name="T1" fmla="*/ 22 h 83"/>
                <a:gd name="T2" fmla="*/ 40 w 114"/>
                <a:gd name="T3" fmla="*/ 0 h 83"/>
                <a:gd name="T4" fmla="*/ 0 w 114"/>
                <a:gd name="T5" fmla="*/ 52 h 83"/>
                <a:gd name="T6" fmla="*/ 52 w 114"/>
                <a:gd name="T7" fmla="*/ 83 h 83"/>
                <a:gd name="T8" fmla="*/ 114 w 114"/>
                <a:gd name="T9" fmla="*/ 62 h 83"/>
                <a:gd name="T10" fmla="*/ 64 w 114"/>
                <a:gd name="T11" fmla="*/ 22 h 83"/>
                <a:gd name="T12" fmla="*/ 64 w 114"/>
                <a:gd name="T13" fmla="*/ 22 h 83"/>
              </a:gdLst>
              <a:ahLst/>
              <a:cxnLst>
                <a:cxn ang="0">
                  <a:pos x="T0" y="T1"/>
                </a:cxn>
                <a:cxn ang="0">
                  <a:pos x="T2" y="T3"/>
                </a:cxn>
                <a:cxn ang="0">
                  <a:pos x="T4" y="T5"/>
                </a:cxn>
                <a:cxn ang="0">
                  <a:pos x="T6" y="T7"/>
                </a:cxn>
                <a:cxn ang="0">
                  <a:pos x="T8" y="T9"/>
                </a:cxn>
                <a:cxn ang="0">
                  <a:pos x="T10" y="T11"/>
                </a:cxn>
                <a:cxn ang="0">
                  <a:pos x="T12" y="T13"/>
                </a:cxn>
              </a:cxnLst>
              <a:rect l="0" t="0" r="r" b="b"/>
              <a:pathLst>
                <a:path w="114" h="83">
                  <a:moveTo>
                    <a:pt x="64" y="22"/>
                  </a:moveTo>
                  <a:lnTo>
                    <a:pt x="40" y="0"/>
                  </a:lnTo>
                  <a:lnTo>
                    <a:pt x="0" y="52"/>
                  </a:lnTo>
                  <a:lnTo>
                    <a:pt x="52" y="83"/>
                  </a:lnTo>
                  <a:lnTo>
                    <a:pt x="114" y="62"/>
                  </a:lnTo>
                  <a:lnTo>
                    <a:pt x="64" y="22"/>
                  </a:lnTo>
                  <a:lnTo>
                    <a:pt x="64" y="2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6" name="Freeform 56"/>
            <p:cNvSpPr/>
            <p:nvPr/>
          </p:nvSpPr>
          <p:spPr bwMode="auto">
            <a:xfrm>
              <a:off x="1330" y="887"/>
              <a:ext cx="274" cy="90"/>
            </a:xfrm>
            <a:custGeom>
              <a:avLst/>
              <a:gdLst>
                <a:gd name="T0" fmla="*/ 0 w 116"/>
                <a:gd name="T1" fmla="*/ 4 h 38"/>
                <a:gd name="T2" fmla="*/ 22 w 116"/>
                <a:gd name="T3" fmla="*/ 26 h 38"/>
                <a:gd name="T4" fmla="*/ 54 w 116"/>
                <a:gd name="T5" fmla="*/ 15 h 38"/>
                <a:gd name="T6" fmla="*/ 90 w 116"/>
                <a:gd name="T7" fmla="*/ 38 h 38"/>
                <a:gd name="T8" fmla="*/ 98 w 116"/>
                <a:gd name="T9" fmla="*/ 25 h 38"/>
                <a:gd name="T10" fmla="*/ 112 w 116"/>
                <a:gd name="T11" fmla="*/ 35 h 38"/>
                <a:gd name="T12" fmla="*/ 116 w 116"/>
                <a:gd name="T13" fmla="*/ 28 h 38"/>
                <a:gd name="T14" fmla="*/ 107 w 116"/>
                <a:gd name="T15" fmla="*/ 19 h 38"/>
                <a:gd name="T16" fmla="*/ 110 w 116"/>
                <a:gd name="T17" fmla="*/ 27 h 38"/>
                <a:gd name="T18" fmla="*/ 74 w 116"/>
                <a:gd name="T19" fmla="*/ 0 h 38"/>
                <a:gd name="T20" fmla="*/ 88 w 116"/>
                <a:gd name="T21" fmla="*/ 18 h 38"/>
                <a:gd name="T22" fmla="*/ 91 w 116"/>
                <a:gd name="T23" fmla="*/ 33 h 38"/>
                <a:gd name="T24" fmla="*/ 74 w 116"/>
                <a:gd name="T25" fmla="*/ 14 h 38"/>
                <a:gd name="T26" fmla="*/ 68 w 116"/>
                <a:gd name="T27" fmla="*/ 8 h 38"/>
                <a:gd name="T28" fmla="*/ 51 w 116"/>
                <a:gd name="T29" fmla="*/ 8 h 38"/>
                <a:gd name="T30" fmla="*/ 25 w 116"/>
                <a:gd name="T31" fmla="*/ 17 h 38"/>
                <a:gd name="T32" fmla="*/ 3 w 116"/>
                <a:gd name="T33" fmla="*/ 4 h 38"/>
                <a:gd name="T34" fmla="*/ 0 w 116"/>
                <a:gd name="T3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38">
                  <a:moveTo>
                    <a:pt x="0" y="4"/>
                  </a:moveTo>
                  <a:cubicBezTo>
                    <a:pt x="22" y="26"/>
                    <a:pt x="22" y="26"/>
                    <a:pt x="22" y="26"/>
                  </a:cubicBezTo>
                  <a:cubicBezTo>
                    <a:pt x="54" y="15"/>
                    <a:pt x="54" y="15"/>
                    <a:pt x="54" y="15"/>
                  </a:cubicBezTo>
                  <a:cubicBezTo>
                    <a:pt x="90" y="38"/>
                    <a:pt x="90" y="38"/>
                    <a:pt x="90" y="38"/>
                  </a:cubicBezTo>
                  <a:cubicBezTo>
                    <a:pt x="98" y="25"/>
                    <a:pt x="98" y="25"/>
                    <a:pt x="98" y="25"/>
                  </a:cubicBezTo>
                  <a:cubicBezTo>
                    <a:pt x="112" y="35"/>
                    <a:pt x="112" y="35"/>
                    <a:pt x="112" y="35"/>
                  </a:cubicBezTo>
                  <a:cubicBezTo>
                    <a:pt x="116" y="28"/>
                    <a:pt x="116" y="28"/>
                    <a:pt x="116" y="28"/>
                  </a:cubicBezTo>
                  <a:cubicBezTo>
                    <a:pt x="107" y="19"/>
                    <a:pt x="107" y="19"/>
                    <a:pt x="107" y="19"/>
                  </a:cubicBezTo>
                  <a:cubicBezTo>
                    <a:pt x="110" y="27"/>
                    <a:pt x="110" y="27"/>
                    <a:pt x="110" y="27"/>
                  </a:cubicBezTo>
                  <a:cubicBezTo>
                    <a:pt x="74" y="0"/>
                    <a:pt x="74" y="0"/>
                    <a:pt x="74" y="0"/>
                  </a:cubicBezTo>
                  <a:cubicBezTo>
                    <a:pt x="88" y="18"/>
                    <a:pt x="88" y="18"/>
                    <a:pt x="88" y="18"/>
                  </a:cubicBezTo>
                  <a:cubicBezTo>
                    <a:pt x="91" y="33"/>
                    <a:pt x="91" y="33"/>
                    <a:pt x="91" y="33"/>
                  </a:cubicBezTo>
                  <a:cubicBezTo>
                    <a:pt x="74" y="14"/>
                    <a:pt x="74" y="14"/>
                    <a:pt x="74" y="14"/>
                  </a:cubicBezTo>
                  <a:cubicBezTo>
                    <a:pt x="68" y="8"/>
                    <a:pt x="68" y="8"/>
                    <a:pt x="68" y="8"/>
                  </a:cubicBezTo>
                  <a:cubicBezTo>
                    <a:pt x="51" y="8"/>
                    <a:pt x="51" y="8"/>
                    <a:pt x="51" y="8"/>
                  </a:cubicBezTo>
                  <a:cubicBezTo>
                    <a:pt x="25" y="17"/>
                    <a:pt x="25" y="17"/>
                    <a:pt x="25" y="17"/>
                  </a:cubicBezTo>
                  <a:cubicBezTo>
                    <a:pt x="3" y="4"/>
                    <a:pt x="3" y="4"/>
                    <a:pt x="3" y="4"/>
                  </a:cubicBezTo>
                  <a:cubicBezTo>
                    <a:pt x="2" y="4"/>
                    <a:pt x="1" y="4"/>
                    <a:pt x="0" y="4"/>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7" name="Freeform 57"/>
            <p:cNvSpPr>
              <a:spLocks noEditPoints="1"/>
            </p:cNvSpPr>
            <p:nvPr/>
          </p:nvSpPr>
          <p:spPr bwMode="auto">
            <a:xfrm>
              <a:off x="1188" y="896"/>
              <a:ext cx="723" cy="444"/>
            </a:xfrm>
            <a:custGeom>
              <a:avLst/>
              <a:gdLst>
                <a:gd name="T0" fmla="*/ 82 w 306"/>
                <a:gd name="T1" fmla="*/ 22 h 188"/>
                <a:gd name="T2" fmla="*/ 60 w 306"/>
                <a:gd name="T3" fmla="*/ 0 h 188"/>
                <a:gd name="T4" fmla="*/ 48 w 306"/>
                <a:gd name="T5" fmla="*/ 3 h 188"/>
                <a:gd name="T6" fmla="*/ 26 w 306"/>
                <a:gd name="T7" fmla="*/ 30 h 188"/>
                <a:gd name="T8" fmla="*/ 5 w 306"/>
                <a:gd name="T9" fmla="*/ 105 h 188"/>
                <a:gd name="T10" fmla="*/ 0 w 306"/>
                <a:gd name="T11" fmla="*/ 135 h 188"/>
                <a:gd name="T12" fmla="*/ 59 w 306"/>
                <a:gd name="T13" fmla="*/ 152 h 188"/>
                <a:gd name="T14" fmla="*/ 79 w 306"/>
                <a:gd name="T15" fmla="*/ 136 h 188"/>
                <a:gd name="T16" fmla="*/ 89 w 306"/>
                <a:gd name="T17" fmla="*/ 131 h 188"/>
                <a:gd name="T18" fmla="*/ 61 w 306"/>
                <a:gd name="T19" fmla="*/ 109 h 188"/>
                <a:gd name="T20" fmla="*/ 43 w 306"/>
                <a:gd name="T21" fmla="*/ 105 h 188"/>
                <a:gd name="T22" fmla="*/ 87 w 306"/>
                <a:gd name="T23" fmla="*/ 53 h 188"/>
                <a:gd name="T24" fmla="*/ 70 w 306"/>
                <a:gd name="T25" fmla="*/ 97 h 188"/>
                <a:gd name="T26" fmla="*/ 89 w 306"/>
                <a:gd name="T27" fmla="*/ 131 h 188"/>
                <a:gd name="T28" fmla="*/ 89 w 306"/>
                <a:gd name="T29" fmla="*/ 143 h 188"/>
                <a:gd name="T30" fmla="*/ 147 w 306"/>
                <a:gd name="T31" fmla="*/ 188 h 188"/>
                <a:gd name="T32" fmla="*/ 186 w 306"/>
                <a:gd name="T33" fmla="*/ 178 h 188"/>
                <a:gd name="T34" fmla="*/ 186 w 306"/>
                <a:gd name="T35" fmla="*/ 119 h 188"/>
                <a:gd name="T36" fmla="*/ 177 w 306"/>
                <a:gd name="T37" fmla="*/ 66 h 188"/>
                <a:gd name="T38" fmla="*/ 177 w 306"/>
                <a:gd name="T39" fmla="*/ 36 h 188"/>
                <a:gd name="T40" fmla="*/ 183 w 306"/>
                <a:gd name="T41" fmla="*/ 59 h 188"/>
                <a:gd name="T42" fmla="*/ 207 w 306"/>
                <a:gd name="T43" fmla="*/ 97 h 188"/>
                <a:gd name="T44" fmla="*/ 256 w 306"/>
                <a:gd name="T45" fmla="*/ 115 h 188"/>
                <a:gd name="T46" fmla="*/ 292 w 306"/>
                <a:gd name="T47" fmla="*/ 146 h 188"/>
                <a:gd name="T48" fmla="*/ 306 w 306"/>
                <a:gd name="T49" fmla="*/ 129 h 188"/>
                <a:gd name="T50" fmla="*/ 239 w 306"/>
                <a:gd name="T51" fmla="*/ 85 h 188"/>
                <a:gd name="T52" fmla="*/ 176 w 306"/>
                <a:gd name="T53" fmla="*/ 24 h 188"/>
                <a:gd name="T54" fmla="*/ 172 w 306"/>
                <a:gd name="T55" fmla="*/ 31 h 188"/>
                <a:gd name="T56" fmla="*/ 158 w 306"/>
                <a:gd name="T57" fmla="*/ 21 h 188"/>
                <a:gd name="T58" fmla="*/ 150 w 306"/>
                <a:gd name="T59" fmla="*/ 34 h 188"/>
                <a:gd name="T60" fmla="*/ 114 w 306"/>
                <a:gd name="T61" fmla="*/ 11 h 188"/>
                <a:gd name="T62" fmla="*/ 82 w 306"/>
                <a:gd name="T63" fmla="*/ 22 h 188"/>
                <a:gd name="T64" fmla="*/ 41 w 306"/>
                <a:gd name="T65" fmla="*/ 21 h 188"/>
                <a:gd name="T66" fmla="*/ 63 w 306"/>
                <a:gd name="T67" fmla="*/ 21 h 188"/>
                <a:gd name="T68" fmla="*/ 7 w 306"/>
                <a:gd name="T69" fmla="*/ 132 h 188"/>
                <a:gd name="T70" fmla="*/ 41 w 306"/>
                <a:gd name="T71" fmla="*/ 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188">
                  <a:moveTo>
                    <a:pt x="82" y="22"/>
                  </a:moveTo>
                  <a:cubicBezTo>
                    <a:pt x="60" y="0"/>
                    <a:pt x="60" y="0"/>
                    <a:pt x="60" y="0"/>
                  </a:cubicBezTo>
                  <a:cubicBezTo>
                    <a:pt x="55" y="0"/>
                    <a:pt x="51" y="1"/>
                    <a:pt x="48" y="3"/>
                  </a:cubicBezTo>
                  <a:cubicBezTo>
                    <a:pt x="37" y="7"/>
                    <a:pt x="30" y="16"/>
                    <a:pt x="26" y="30"/>
                  </a:cubicBezTo>
                  <a:cubicBezTo>
                    <a:pt x="5" y="105"/>
                    <a:pt x="5" y="105"/>
                    <a:pt x="5" y="105"/>
                  </a:cubicBezTo>
                  <a:cubicBezTo>
                    <a:pt x="0" y="135"/>
                    <a:pt x="0" y="135"/>
                    <a:pt x="0" y="135"/>
                  </a:cubicBezTo>
                  <a:cubicBezTo>
                    <a:pt x="20" y="150"/>
                    <a:pt x="40" y="155"/>
                    <a:pt x="59" y="152"/>
                  </a:cubicBezTo>
                  <a:cubicBezTo>
                    <a:pt x="63" y="146"/>
                    <a:pt x="69" y="140"/>
                    <a:pt x="79" y="136"/>
                  </a:cubicBezTo>
                  <a:cubicBezTo>
                    <a:pt x="82" y="134"/>
                    <a:pt x="86" y="133"/>
                    <a:pt x="89" y="131"/>
                  </a:cubicBezTo>
                  <a:cubicBezTo>
                    <a:pt x="61" y="109"/>
                    <a:pt x="61" y="109"/>
                    <a:pt x="61" y="109"/>
                  </a:cubicBezTo>
                  <a:cubicBezTo>
                    <a:pt x="43" y="105"/>
                    <a:pt x="43" y="105"/>
                    <a:pt x="43" y="105"/>
                  </a:cubicBezTo>
                  <a:cubicBezTo>
                    <a:pt x="87" y="53"/>
                    <a:pt x="87" y="53"/>
                    <a:pt x="87" y="53"/>
                  </a:cubicBezTo>
                  <a:cubicBezTo>
                    <a:pt x="70" y="97"/>
                    <a:pt x="70" y="97"/>
                    <a:pt x="70" y="97"/>
                  </a:cubicBezTo>
                  <a:cubicBezTo>
                    <a:pt x="89" y="131"/>
                    <a:pt x="89" y="131"/>
                    <a:pt x="89" y="131"/>
                  </a:cubicBezTo>
                  <a:cubicBezTo>
                    <a:pt x="89" y="143"/>
                    <a:pt x="89" y="143"/>
                    <a:pt x="89" y="143"/>
                  </a:cubicBezTo>
                  <a:cubicBezTo>
                    <a:pt x="147" y="188"/>
                    <a:pt x="147" y="188"/>
                    <a:pt x="147" y="188"/>
                  </a:cubicBezTo>
                  <a:cubicBezTo>
                    <a:pt x="186" y="178"/>
                    <a:pt x="186" y="178"/>
                    <a:pt x="186" y="178"/>
                  </a:cubicBezTo>
                  <a:cubicBezTo>
                    <a:pt x="186" y="119"/>
                    <a:pt x="186" y="119"/>
                    <a:pt x="186" y="119"/>
                  </a:cubicBezTo>
                  <a:cubicBezTo>
                    <a:pt x="195" y="103"/>
                    <a:pt x="192" y="85"/>
                    <a:pt x="177" y="66"/>
                  </a:cubicBezTo>
                  <a:cubicBezTo>
                    <a:pt x="177" y="36"/>
                    <a:pt x="177" y="36"/>
                    <a:pt x="177" y="36"/>
                  </a:cubicBezTo>
                  <a:cubicBezTo>
                    <a:pt x="183" y="59"/>
                    <a:pt x="183" y="59"/>
                    <a:pt x="183" y="59"/>
                  </a:cubicBezTo>
                  <a:cubicBezTo>
                    <a:pt x="196" y="71"/>
                    <a:pt x="204" y="84"/>
                    <a:pt x="207" y="97"/>
                  </a:cubicBezTo>
                  <a:cubicBezTo>
                    <a:pt x="256" y="115"/>
                    <a:pt x="256" y="115"/>
                    <a:pt x="256" y="115"/>
                  </a:cubicBezTo>
                  <a:cubicBezTo>
                    <a:pt x="292" y="146"/>
                    <a:pt x="292" y="146"/>
                    <a:pt x="292" y="146"/>
                  </a:cubicBezTo>
                  <a:cubicBezTo>
                    <a:pt x="296" y="141"/>
                    <a:pt x="300" y="135"/>
                    <a:pt x="306" y="129"/>
                  </a:cubicBezTo>
                  <a:cubicBezTo>
                    <a:pt x="239" y="85"/>
                    <a:pt x="239" y="85"/>
                    <a:pt x="239" y="85"/>
                  </a:cubicBezTo>
                  <a:cubicBezTo>
                    <a:pt x="176" y="24"/>
                    <a:pt x="176" y="24"/>
                    <a:pt x="176" y="24"/>
                  </a:cubicBezTo>
                  <a:cubicBezTo>
                    <a:pt x="172" y="31"/>
                    <a:pt x="172" y="31"/>
                    <a:pt x="172" y="31"/>
                  </a:cubicBezTo>
                  <a:cubicBezTo>
                    <a:pt x="158" y="21"/>
                    <a:pt x="158" y="21"/>
                    <a:pt x="158" y="21"/>
                  </a:cubicBezTo>
                  <a:cubicBezTo>
                    <a:pt x="150" y="34"/>
                    <a:pt x="150" y="34"/>
                    <a:pt x="150" y="34"/>
                  </a:cubicBezTo>
                  <a:cubicBezTo>
                    <a:pt x="114" y="11"/>
                    <a:pt x="114" y="11"/>
                    <a:pt x="114" y="11"/>
                  </a:cubicBezTo>
                  <a:cubicBezTo>
                    <a:pt x="82" y="22"/>
                    <a:pt x="82" y="22"/>
                    <a:pt x="82" y="22"/>
                  </a:cubicBezTo>
                  <a:close/>
                  <a:moveTo>
                    <a:pt x="41" y="21"/>
                  </a:moveTo>
                  <a:cubicBezTo>
                    <a:pt x="52" y="2"/>
                    <a:pt x="60" y="2"/>
                    <a:pt x="63" y="21"/>
                  </a:cubicBezTo>
                  <a:cubicBezTo>
                    <a:pt x="43" y="40"/>
                    <a:pt x="24" y="77"/>
                    <a:pt x="7" y="132"/>
                  </a:cubicBezTo>
                  <a:cubicBezTo>
                    <a:pt x="12" y="93"/>
                    <a:pt x="23" y="56"/>
                    <a:pt x="41" y="2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8" name="Freeform 58"/>
            <p:cNvSpPr/>
            <p:nvPr/>
          </p:nvSpPr>
          <p:spPr bwMode="auto">
            <a:xfrm>
              <a:off x="1205" y="901"/>
              <a:ext cx="132" cy="307"/>
            </a:xfrm>
            <a:custGeom>
              <a:avLst/>
              <a:gdLst>
                <a:gd name="T0" fmla="*/ 56 w 56"/>
                <a:gd name="T1" fmla="*/ 19 h 130"/>
                <a:gd name="T2" fmla="*/ 34 w 56"/>
                <a:gd name="T3" fmla="*/ 19 h 130"/>
                <a:gd name="T4" fmla="*/ 0 w 56"/>
                <a:gd name="T5" fmla="*/ 130 h 130"/>
                <a:gd name="T6" fmla="*/ 56 w 56"/>
                <a:gd name="T7" fmla="*/ 19 h 130"/>
              </a:gdLst>
              <a:ahLst/>
              <a:cxnLst>
                <a:cxn ang="0">
                  <a:pos x="T0" y="T1"/>
                </a:cxn>
                <a:cxn ang="0">
                  <a:pos x="T2" y="T3"/>
                </a:cxn>
                <a:cxn ang="0">
                  <a:pos x="T4" y="T5"/>
                </a:cxn>
                <a:cxn ang="0">
                  <a:pos x="T6" y="T7"/>
                </a:cxn>
              </a:cxnLst>
              <a:rect l="0" t="0" r="r" b="b"/>
              <a:pathLst>
                <a:path w="56" h="130">
                  <a:moveTo>
                    <a:pt x="56" y="19"/>
                  </a:moveTo>
                  <a:cubicBezTo>
                    <a:pt x="53" y="0"/>
                    <a:pt x="45" y="0"/>
                    <a:pt x="34" y="19"/>
                  </a:cubicBezTo>
                  <a:cubicBezTo>
                    <a:pt x="16" y="54"/>
                    <a:pt x="5" y="91"/>
                    <a:pt x="0" y="130"/>
                  </a:cubicBezTo>
                  <a:cubicBezTo>
                    <a:pt x="17" y="75"/>
                    <a:pt x="36" y="38"/>
                    <a:pt x="56"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89" name="Freeform 59"/>
            <p:cNvSpPr/>
            <p:nvPr/>
          </p:nvSpPr>
          <p:spPr bwMode="auto">
            <a:xfrm>
              <a:off x="1505" y="887"/>
              <a:ext cx="40" cy="78"/>
            </a:xfrm>
            <a:custGeom>
              <a:avLst/>
              <a:gdLst>
                <a:gd name="T0" fmla="*/ 0 w 40"/>
                <a:gd name="T1" fmla="*/ 0 h 78"/>
                <a:gd name="T2" fmla="*/ 0 w 40"/>
                <a:gd name="T3" fmla="*/ 33 h 78"/>
                <a:gd name="T4" fmla="*/ 40 w 40"/>
                <a:gd name="T5" fmla="*/ 78 h 78"/>
                <a:gd name="T6" fmla="*/ 33 w 40"/>
                <a:gd name="T7" fmla="*/ 42 h 78"/>
                <a:gd name="T8" fmla="*/ 0 w 40"/>
                <a:gd name="T9" fmla="*/ 0 h 78"/>
                <a:gd name="T10" fmla="*/ 0 w 40"/>
                <a:gd name="T11" fmla="*/ 0 h 78"/>
              </a:gdLst>
              <a:ahLst/>
              <a:cxnLst>
                <a:cxn ang="0">
                  <a:pos x="T0" y="T1"/>
                </a:cxn>
                <a:cxn ang="0">
                  <a:pos x="T2" y="T3"/>
                </a:cxn>
                <a:cxn ang="0">
                  <a:pos x="T4" y="T5"/>
                </a:cxn>
                <a:cxn ang="0">
                  <a:pos x="T6" y="T7"/>
                </a:cxn>
                <a:cxn ang="0">
                  <a:pos x="T8" y="T9"/>
                </a:cxn>
                <a:cxn ang="0">
                  <a:pos x="T10" y="T11"/>
                </a:cxn>
              </a:cxnLst>
              <a:rect l="0" t="0" r="r" b="b"/>
              <a:pathLst>
                <a:path w="40" h="78">
                  <a:moveTo>
                    <a:pt x="0" y="0"/>
                  </a:moveTo>
                  <a:lnTo>
                    <a:pt x="0" y="33"/>
                  </a:lnTo>
                  <a:lnTo>
                    <a:pt x="40" y="78"/>
                  </a:lnTo>
                  <a:lnTo>
                    <a:pt x="33" y="42"/>
                  </a:lnTo>
                  <a:lnTo>
                    <a:pt x="0" y="0"/>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0" name="Freeform 60"/>
            <p:cNvSpPr/>
            <p:nvPr/>
          </p:nvSpPr>
          <p:spPr bwMode="auto">
            <a:xfrm>
              <a:off x="1290" y="1021"/>
              <a:ext cx="109" cy="185"/>
            </a:xfrm>
            <a:custGeom>
              <a:avLst/>
              <a:gdLst>
                <a:gd name="T0" fmla="*/ 43 w 109"/>
                <a:gd name="T1" fmla="*/ 133 h 185"/>
                <a:gd name="T2" fmla="*/ 109 w 109"/>
                <a:gd name="T3" fmla="*/ 185 h 185"/>
                <a:gd name="T4" fmla="*/ 64 w 109"/>
                <a:gd name="T5" fmla="*/ 104 h 185"/>
                <a:gd name="T6" fmla="*/ 104 w 109"/>
                <a:gd name="T7" fmla="*/ 0 h 185"/>
                <a:gd name="T8" fmla="*/ 0 w 109"/>
                <a:gd name="T9" fmla="*/ 123 h 185"/>
                <a:gd name="T10" fmla="*/ 43 w 109"/>
                <a:gd name="T11" fmla="*/ 133 h 185"/>
                <a:gd name="T12" fmla="*/ 43 w 109"/>
                <a:gd name="T13" fmla="*/ 133 h 185"/>
              </a:gdLst>
              <a:ahLst/>
              <a:cxnLst>
                <a:cxn ang="0">
                  <a:pos x="T0" y="T1"/>
                </a:cxn>
                <a:cxn ang="0">
                  <a:pos x="T2" y="T3"/>
                </a:cxn>
                <a:cxn ang="0">
                  <a:pos x="T4" y="T5"/>
                </a:cxn>
                <a:cxn ang="0">
                  <a:pos x="T6" y="T7"/>
                </a:cxn>
                <a:cxn ang="0">
                  <a:pos x="T8" y="T9"/>
                </a:cxn>
                <a:cxn ang="0">
                  <a:pos x="T10" y="T11"/>
                </a:cxn>
                <a:cxn ang="0">
                  <a:pos x="T12" y="T13"/>
                </a:cxn>
              </a:cxnLst>
              <a:rect l="0" t="0" r="r" b="b"/>
              <a:pathLst>
                <a:path w="109" h="185">
                  <a:moveTo>
                    <a:pt x="43" y="133"/>
                  </a:moveTo>
                  <a:lnTo>
                    <a:pt x="109" y="185"/>
                  </a:lnTo>
                  <a:lnTo>
                    <a:pt x="64" y="104"/>
                  </a:lnTo>
                  <a:lnTo>
                    <a:pt x="104" y="0"/>
                  </a:lnTo>
                  <a:lnTo>
                    <a:pt x="0" y="123"/>
                  </a:lnTo>
                  <a:lnTo>
                    <a:pt x="43" y="133"/>
                  </a:lnTo>
                  <a:lnTo>
                    <a:pt x="43" y="13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2" name="Freeform 61"/>
            <p:cNvSpPr/>
            <p:nvPr/>
          </p:nvSpPr>
          <p:spPr bwMode="auto">
            <a:xfrm>
              <a:off x="1375" y="1206"/>
              <a:ext cx="24" cy="28"/>
            </a:xfrm>
            <a:custGeom>
              <a:avLst/>
              <a:gdLst>
                <a:gd name="T0" fmla="*/ 10 w 10"/>
                <a:gd name="T1" fmla="*/ 0 h 12"/>
                <a:gd name="T2" fmla="*/ 0 w 10"/>
                <a:gd name="T3" fmla="*/ 5 h 12"/>
                <a:gd name="T4" fmla="*/ 10 w 10"/>
                <a:gd name="T5" fmla="*/ 12 h 12"/>
                <a:gd name="T6" fmla="*/ 10 w 10"/>
                <a:gd name="T7" fmla="*/ 0 h 12"/>
              </a:gdLst>
              <a:ahLst/>
              <a:cxnLst>
                <a:cxn ang="0">
                  <a:pos x="T0" y="T1"/>
                </a:cxn>
                <a:cxn ang="0">
                  <a:pos x="T2" y="T3"/>
                </a:cxn>
                <a:cxn ang="0">
                  <a:pos x="T4" y="T5"/>
                </a:cxn>
                <a:cxn ang="0">
                  <a:pos x="T6" y="T7"/>
                </a:cxn>
              </a:cxnLst>
              <a:rect l="0" t="0" r="r" b="b"/>
              <a:pathLst>
                <a:path w="10" h="12">
                  <a:moveTo>
                    <a:pt x="10" y="0"/>
                  </a:moveTo>
                  <a:cubicBezTo>
                    <a:pt x="7" y="2"/>
                    <a:pt x="3" y="3"/>
                    <a:pt x="0" y="5"/>
                  </a:cubicBezTo>
                  <a:cubicBezTo>
                    <a:pt x="10" y="12"/>
                    <a:pt x="10" y="12"/>
                    <a:pt x="10" y="12"/>
                  </a:cubicBezTo>
                  <a:cubicBezTo>
                    <a:pt x="10" y="0"/>
                    <a:pt x="10" y="0"/>
                    <a:pt x="10" y="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3" name="Freeform 62"/>
            <p:cNvSpPr/>
            <p:nvPr/>
          </p:nvSpPr>
          <p:spPr bwMode="auto">
            <a:xfrm>
              <a:off x="1328" y="1218"/>
              <a:ext cx="243" cy="200"/>
            </a:xfrm>
            <a:custGeom>
              <a:avLst/>
              <a:gdLst>
                <a:gd name="T0" fmla="*/ 30 w 103"/>
                <a:gd name="T1" fmla="*/ 7 h 85"/>
                <a:gd name="T2" fmla="*/ 20 w 103"/>
                <a:gd name="T3" fmla="*/ 0 h 85"/>
                <a:gd name="T4" fmla="*/ 0 w 103"/>
                <a:gd name="T5" fmla="*/ 16 h 85"/>
                <a:gd name="T6" fmla="*/ 65 w 103"/>
                <a:gd name="T7" fmla="*/ 51 h 85"/>
                <a:gd name="T8" fmla="*/ 103 w 103"/>
                <a:gd name="T9" fmla="*/ 85 h 85"/>
                <a:gd name="T10" fmla="*/ 96 w 103"/>
                <a:gd name="T11" fmla="*/ 62 h 85"/>
                <a:gd name="T12" fmla="*/ 88 w 103"/>
                <a:gd name="T13" fmla="*/ 52 h 85"/>
                <a:gd name="T14" fmla="*/ 30 w 103"/>
                <a:gd name="T15" fmla="*/ 7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85">
                  <a:moveTo>
                    <a:pt x="30" y="7"/>
                  </a:moveTo>
                  <a:cubicBezTo>
                    <a:pt x="20" y="0"/>
                    <a:pt x="20" y="0"/>
                    <a:pt x="20" y="0"/>
                  </a:cubicBezTo>
                  <a:cubicBezTo>
                    <a:pt x="10" y="4"/>
                    <a:pt x="4" y="10"/>
                    <a:pt x="0" y="16"/>
                  </a:cubicBezTo>
                  <a:cubicBezTo>
                    <a:pt x="65" y="51"/>
                    <a:pt x="65" y="51"/>
                    <a:pt x="65" y="51"/>
                  </a:cubicBezTo>
                  <a:cubicBezTo>
                    <a:pt x="83" y="62"/>
                    <a:pt x="96" y="73"/>
                    <a:pt x="103" y="85"/>
                  </a:cubicBezTo>
                  <a:cubicBezTo>
                    <a:pt x="102" y="77"/>
                    <a:pt x="100" y="70"/>
                    <a:pt x="96" y="62"/>
                  </a:cubicBezTo>
                  <a:cubicBezTo>
                    <a:pt x="94" y="59"/>
                    <a:pt x="91" y="55"/>
                    <a:pt x="88" y="52"/>
                  </a:cubicBezTo>
                  <a:cubicBezTo>
                    <a:pt x="30" y="7"/>
                    <a:pt x="30" y="7"/>
                    <a:pt x="30" y="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4" name="Freeform 63"/>
            <p:cNvSpPr/>
            <p:nvPr/>
          </p:nvSpPr>
          <p:spPr bwMode="auto">
            <a:xfrm>
              <a:off x="1505" y="887"/>
              <a:ext cx="85" cy="64"/>
            </a:xfrm>
            <a:custGeom>
              <a:avLst/>
              <a:gdLst>
                <a:gd name="T0" fmla="*/ 85 w 85"/>
                <a:gd name="T1" fmla="*/ 64 h 64"/>
                <a:gd name="T2" fmla="*/ 78 w 85"/>
                <a:gd name="T3" fmla="*/ 45 h 64"/>
                <a:gd name="T4" fmla="*/ 71 w 85"/>
                <a:gd name="T5" fmla="*/ 26 h 64"/>
                <a:gd name="T6" fmla="*/ 61 w 85"/>
                <a:gd name="T7" fmla="*/ 21 h 64"/>
                <a:gd name="T8" fmla="*/ 0 w 85"/>
                <a:gd name="T9" fmla="*/ 0 h 64"/>
                <a:gd name="T10" fmla="*/ 85 w 85"/>
                <a:gd name="T11" fmla="*/ 64 h 64"/>
                <a:gd name="T12" fmla="*/ 85 w 85"/>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85" y="64"/>
                  </a:moveTo>
                  <a:lnTo>
                    <a:pt x="78" y="45"/>
                  </a:lnTo>
                  <a:lnTo>
                    <a:pt x="71" y="26"/>
                  </a:lnTo>
                  <a:lnTo>
                    <a:pt x="61" y="21"/>
                  </a:lnTo>
                  <a:lnTo>
                    <a:pt x="0" y="0"/>
                  </a:lnTo>
                  <a:lnTo>
                    <a:pt x="85" y="64"/>
                  </a:lnTo>
                  <a:lnTo>
                    <a:pt x="85" y="64"/>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5" name="Freeform 64"/>
            <p:cNvSpPr/>
            <p:nvPr/>
          </p:nvSpPr>
          <p:spPr bwMode="auto">
            <a:xfrm>
              <a:off x="1536" y="981"/>
              <a:ext cx="342" cy="385"/>
            </a:xfrm>
            <a:custGeom>
              <a:avLst/>
              <a:gdLst>
                <a:gd name="T0" fmla="*/ 60 w 145"/>
                <a:gd name="T1" fmla="*/ 61 h 163"/>
                <a:gd name="T2" fmla="*/ 36 w 145"/>
                <a:gd name="T3" fmla="*/ 23 h 163"/>
                <a:gd name="T4" fmla="*/ 30 w 145"/>
                <a:gd name="T5" fmla="*/ 0 h 163"/>
                <a:gd name="T6" fmla="*/ 30 w 145"/>
                <a:gd name="T7" fmla="*/ 30 h 163"/>
                <a:gd name="T8" fmla="*/ 39 w 145"/>
                <a:gd name="T9" fmla="*/ 83 h 163"/>
                <a:gd name="T10" fmla="*/ 39 w 145"/>
                <a:gd name="T11" fmla="*/ 142 h 163"/>
                <a:gd name="T12" fmla="*/ 0 w 145"/>
                <a:gd name="T13" fmla="*/ 152 h 163"/>
                <a:gd name="T14" fmla="*/ 8 w 145"/>
                <a:gd name="T15" fmla="*/ 162 h 163"/>
                <a:gd name="T16" fmla="*/ 71 w 145"/>
                <a:gd name="T17" fmla="*/ 159 h 163"/>
                <a:gd name="T18" fmla="*/ 59 w 145"/>
                <a:gd name="T19" fmla="*/ 85 h 163"/>
                <a:gd name="T20" fmla="*/ 99 w 145"/>
                <a:gd name="T21" fmla="*/ 94 h 163"/>
                <a:gd name="T22" fmla="*/ 138 w 145"/>
                <a:gd name="T23" fmla="*/ 123 h 163"/>
                <a:gd name="T24" fmla="*/ 141 w 145"/>
                <a:gd name="T25" fmla="*/ 118 h 163"/>
                <a:gd name="T26" fmla="*/ 145 w 145"/>
                <a:gd name="T27" fmla="*/ 110 h 163"/>
                <a:gd name="T28" fmla="*/ 109 w 145"/>
                <a:gd name="T29" fmla="*/ 79 h 163"/>
                <a:gd name="T30" fmla="*/ 60 w 145"/>
                <a:gd name="T31" fmla="*/ 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63">
                  <a:moveTo>
                    <a:pt x="60" y="61"/>
                  </a:moveTo>
                  <a:cubicBezTo>
                    <a:pt x="57" y="48"/>
                    <a:pt x="49" y="35"/>
                    <a:pt x="36" y="23"/>
                  </a:cubicBezTo>
                  <a:cubicBezTo>
                    <a:pt x="30" y="0"/>
                    <a:pt x="30" y="0"/>
                    <a:pt x="30" y="0"/>
                  </a:cubicBezTo>
                  <a:cubicBezTo>
                    <a:pt x="30" y="30"/>
                    <a:pt x="30" y="30"/>
                    <a:pt x="30" y="30"/>
                  </a:cubicBezTo>
                  <a:cubicBezTo>
                    <a:pt x="45" y="49"/>
                    <a:pt x="48" y="67"/>
                    <a:pt x="39" y="83"/>
                  </a:cubicBezTo>
                  <a:cubicBezTo>
                    <a:pt x="39" y="142"/>
                    <a:pt x="39" y="142"/>
                    <a:pt x="39" y="142"/>
                  </a:cubicBezTo>
                  <a:cubicBezTo>
                    <a:pt x="0" y="152"/>
                    <a:pt x="0" y="152"/>
                    <a:pt x="0" y="152"/>
                  </a:cubicBezTo>
                  <a:cubicBezTo>
                    <a:pt x="3" y="155"/>
                    <a:pt x="6" y="159"/>
                    <a:pt x="8" y="162"/>
                  </a:cubicBezTo>
                  <a:cubicBezTo>
                    <a:pt x="31" y="163"/>
                    <a:pt x="52" y="162"/>
                    <a:pt x="71" y="159"/>
                  </a:cubicBezTo>
                  <a:cubicBezTo>
                    <a:pt x="62" y="135"/>
                    <a:pt x="58" y="110"/>
                    <a:pt x="59" y="85"/>
                  </a:cubicBezTo>
                  <a:cubicBezTo>
                    <a:pt x="99" y="94"/>
                    <a:pt x="99" y="94"/>
                    <a:pt x="99" y="94"/>
                  </a:cubicBezTo>
                  <a:cubicBezTo>
                    <a:pt x="138" y="123"/>
                    <a:pt x="138" y="123"/>
                    <a:pt x="138" y="123"/>
                  </a:cubicBezTo>
                  <a:cubicBezTo>
                    <a:pt x="139" y="121"/>
                    <a:pt x="140" y="120"/>
                    <a:pt x="141" y="118"/>
                  </a:cubicBezTo>
                  <a:cubicBezTo>
                    <a:pt x="142" y="115"/>
                    <a:pt x="143" y="113"/>
                    <a:pt x="145" y="110"/>
                  </a:cubicBezTo>
                  <a:cubicBezTo>
                    <a:pt x="109" y="79"/>
                    <a:pt x="109" y="79"/>
                    <a:pt x="109" y="79"/>
                  </a:cubicBezTo>
                  <a:cubicBezTo>
                    <a:pt x="60" y="61"/>
                    <a:pt x="60" y="61"/>
                    <a:pt x="60" y="61"/>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6" name="Freeform 65"/>
            <p:cNvSpPr/>
            <p:nvPr/>
          </p:nvSpPr>
          <p:spPr bwMode="auto">
            <a:xfrm>
              <a:off x="1555" y="1357"/>
              <a:ext cx="203" cy="106"/>
            </a:xfrm>
            <a:custGeom>
              <a:avLst/>
              <a:gdLst>
                <a:gd name="T0" fmla="*/ 0 w 86"/>
                <a:gd name="T1" fmla="*/ 3 h 45"/>
                <a:gd name="T2" fmla="*/ 7 w 86"/>
                <a:gd name="T3" fmla="*/ 26 h 45"/>
                <a:gd name="T4" fmla="*/ 7 w 86"/>
                <a:gd name="T5" fmla="*/ 33 h 45"/>
                <a:gd name="T6" fmla="*/ 23 w 86"/>
                <a:gd name="T7" fmla="*/ 45 h 45"/>
                <a:gd name="T8" fmla="*/ 86 w 86"/>
                <a:gd name="T9" fmla="*/ 24 h 45"/>
                <a:gd name="T10" fmla="*/ 63 w 86"/>
                <a:gd name="T11" fmla="*/ 0 h 45"/>
                <a:gd name="T12" fmla="*/ 0 w 86"/>
                <a:gd name="T13" fmla="*/ 3 h 45"/>
              </a:gdLst>
              <a:ahLst/>
              <a:cxnLst>
                <a:cxn ang="0">
                  <a:pos x="T0" y="T1"/>
                </a:cxn>
                <a:cxn ang="0">
                  <a:pos x="T2" y="T3"/>
                </a:cxn>
                <a:cxn ang="0">
                  <a:pos x="T4" y="T5"/>
                </a:cxn>
                <a:cxn ang="0">
                  <a:pos x="T6" y="T7"/>
                </a:cxn>
                <a:cxn ang="0">
                  <a:pos x="T8" y="T9"/>
                </a:cxn>
                <a:cxn ang="0">
                  <a:pos x="T10" y="T11"/>
                </a:cxn>
                <a:cxn ang="0">
                  <a:pos x="T12" y="T13"/>
                </a:cxn>
              </a:cxnLst>
              <a:rect l="0" t="0" r="r" b="b"/>
              <a:pathLst>
                <a:path w="86" h="45">
                  <a:moveTo>
                    <a:pt x="0" y="3"/>
                  </a:moveTo>
                  <a:cubicBezTo>
                    <a:pt x="4" y="11"/>
                    <a:pt x="6" y="18"/>
                    <a:pt x="7" y="26"/>
                  </a:cubicBezTo>
                  <a:cubicBezTo>
                    <a:pt x="7" y="28"/>
                    <a:pt x="7" y="31"/>
                    <a:pt x="7" y="33"/>
                  </a:cubicBezTo>
                  <a:cubicBezTo>
                    <a:pt x="23" y="45"/>
                    <a:pt x="23" y="45"/>
                    <a:pt x="23" y="45"/>
                  </a:cubicBezTo>
                  <a:cubicBezTo>
                    <a:pt x="86" y="24"/>
                    <a:pt x="86" y="24"/>
                    <a:pt x="86" y="24"/>
                  </a:cubicBezTo>
                  <a:cubicBezTo>
                    <a:pt x="63" y="0"/>
                    <a:pt x="63" y="0"/>
                    <a:pt x="63" y="0"/>
                  </a:cubicBezTo>
                  <a:cubicBezTo>
                    <a:pt x="44" y="3"/>
                    <a:pt x="23" y="4"/>
                    <a:pt x="0" y="3"/>
                  </a:cubicBezTo>
                  <a:close/>
                </a:path>
              </a:pathLst>
            </a:custGeom>
            <a:solidFill>
              <a:srgbClr val="8F71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7" name="Freeform 66"/>
            <p:cNvSpPr/>
            <p:nvPr/>
          </p:nvSpPr>
          <p:spPr bwMode="auto">
            <a:xfrm>
              <a:off x="1318" y="1255"/>
              <a:ext cx="253" cy="180"/>
            </a:xfrm>
            <a:custGeom>
              <a:avLst/>
              <a:gdLst>
                <a:gd name="T0" fmla="*/ 107 w 107"/>
                <a:gd name="T1" fmla="*/ 76 h 76"/>
                <a:gd name="T2" fmla="*/ 107 w 107"/>
                <a:gd name="T3" fmla="*/ 69 h 76"/>
                <a:gd name="T4" fmla="*/ 69 w 107"/>
                <a:gd name="T5" fmla="*/ 35 h 76"/>
                <a:gd name="T6" fmla="*/ 4 w 107"/>
                <a:gd name="T7" fmla="*/ 0 h 76"/>
                <a:gd name="T8" fmla="*/ 8 w 107"/>
                <a:gd name="T9" fmla="*/ 28 h 76"/>
                <a:gd name="T10" fmla="*/ 77 w 107"/>
                <a:gd name="T11" fmla="*/ 55 h 76"/>
                <a:gd name="T12" fmla="*/ 107 w 107"/>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107" h="76">
                  <a:moveTo>
                    <a:pt x="107" y="76"/>
                  </a:moveTo>
                  <a:cubicBezTo>
                    <a:pt x="107" y="74"/>
                    <a:pt x="107" y="71"/>
                    <a:pt x="107" y="69"/>
                  </a:cubicBezTo>
                  <a:cubicBezTo>
                    <a:pt x="100" y="57"/>
                    <a:pt x="87" y="46"/>
                    <a:pt x="69" y="35"/>
                  </a:cubicBezTo>
                  <a:cubicBezTo>
                    <a:pt x="4" y="0"/>
                    <a:pt x="4" y="0"/>
                    <a:pt x="4" y="0"/>
                  </a:cubicBezTo>
                  <a:cubicBezTo>
                    <a:pt x="0" y="8"/>
                    <a:pt x="1" y="17"/>
                    <a:pt x="8" y="28"/>
                  </a:cubicBezTo>
                  <a:cubicBezTo>
                    <a:pt x="36" y="32"/>
                    <a:pt x="59" y="41"/>
                    <a:pt x="77" y="55"/>
                  </a:cubicBezTo>
                  <a:cubicBezTo>
                    <a:pt x="107" y="76"/>
                    <a:pt x="107" y="76"/>
                    <a:pt x="107" y="76"/>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8" name="Freeform 67"/>
            <p:cNvSpPr/>
            <p:nvPr/>
          </p:nvSpPr>
          <p:spPr bwMode="auto">
            <a:xfrm>
              <a:off x="1181" y="1215"/>
              <a:ext cx="156" cy="107"/>
            </a:xfrm>
            <a:custGeom>
              <a:avLst/>
              <a:gdLst>
                <a:gd name="T0" fmla="*/ 19 w 66"/>
                <a:gd name="T1" fmla="*/ 38 h 45"/>
                <a:gd name="T2" fmla="*/ 66 w 66"/>
                <a:gd name="T3" fmla="*/ 45 h 45"/>
                <a:gd name="T4" fmla="*/ 62 w 66"/>
                <a:gd name="T5" fmla="*/ 17 h 45"/>
                <a:gd name="T6" fmla="*/ 3 w 66"/>
                <a:gd name="T7" fmla="*/ 0 h 45"/>
                <a:gd name="T8" fmla="*/ 19 w 66"/>
                <a:gd name="T9" fmla="*/ 38 h 45"/>
              </a:gdLst>
              <a:ahLst/>
              <a:cxnLst>
                <a:cxn ang="0">
                  <a:pos x="T0" y="T1"/>
                </a:cxn>
                <a:cxn ang="0">
                  <a:pos x="T2" y="T3"/>
                </a:cxn>
                <a:cxn ang="0">
                  <a:pos x="T4" y="T5"/>
                </a:cxn>
                <a:cxn ang="0">
                  <a:pos x="T6" y="T7"/>
                </a:cxn>
                <a:cxn ang="0">
                  <a:pos x="T8" y="T9"/>
                </a:cxn>
              </a:cxnLst>
              <a:rect l="0" t="0" r="r" b="b"/>
              <a:pathLst>
                <a:path w="66" h="45">
                  <a:moveTo>
                    <a:pt x="19" y="38"/>
                  </a:moveTo>
                  <a:cubicBezTo>
                    <a:pt x="66" y="45"/>
                    <a:pt x="66" y="45"/>
                    <a:pt x="66" y="45"/>
                  </a:cubicBezTo>
                  <a:cubicBezTo>
                    <a:pt x="59" y="34"/>
                    <a:pt x="58" y="25"/>
                    <a:pt x="62" y="17"/>
                  </a:cubicBezTo>
                  <a:cubicBezTo>
                    <a:pt x="43" y="20"/>
                    <a:pt x="23" y="15"/>
                    <a:pt x="3" y="0"/>
                  </a:cubicBezTo>
                  <a:cubicBezTo>
                    <a:pt x="0" y="18"/>
                    <a:pt x="6" y="31"/>
                    <a:pt x="19" y="3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99" name="Freeform 68"/>
            <p:cNvSpPr>
              <a:spLocks noEditPoints="1"/>
            </p:cNvSpPr>
            <p:nvPr/>
          </p:nvSpPr>
          <p:spPr bwMode="auto">
            <a:xfrm>
              <a:off x="1217" y="1329"/>
              <a:ext cx="822" cy="458"/>
            </a:xfrm>
            <a:custGeom>
              <a:avLst/>
              <a:gdLst>
                <a:gd name="T0" fmla="*/ 90 w 348"/>
                <a:gd name="T1" fmla="*/ 22 h 194"/>
                <a:gd name="T2" fmla="*/ 0 w 348"/>
                <a:gd name="T3" fmla="*/ 0 h 194"/>
                <a:gd name="T4" fmla="*/ 58 w 348"/>
                <a:gd name="T5" fmla="*/ 133 h 194"/>
                <a:gd name="T6" fmla="*/ 190 w 348"/>
                <a:gd name="T7" fmla="*/ 187 h 194"/>
                <a:gd name="T8" fmla="*/ 215 w 348"/>
                <a:gd name="T9" fmla="*/ 186 h 194"/>
                <a:gd name="T10" fmla="*/ 219 w 348"/>
                <a:gd name="T11" fmla="*/ 186 h 194"/>
                <a:gd name="T12" fmla="*/ 228 w 348"/>
                <a:gd name="T13" fmla="*/ 186 h 194"/>
                <a:gd name="T14" fmla="*/ 240 w 348"/>
                <a:gd name="T15" fmla="*/ 186 h 194"/>
                <a:gd name="T16" fmla="*/ 348 w 348"/>
                <a:gd name="T17" fmla="*/ 181 h 194"/>
                <a:gd name="T18" fmla="*/ 239 w 348"/>
                <a:gd name="T19" fmla="*/ 141 h 194"/>
                <a:gd name="T20" fmla="*/ 90 w 348"/>
                <a:gd name="T21" fmla="*/ 22 h 194"/>
                <a:gd name="T22" fmla="*/ 21 w 348"/>
                <a:gd name="T23" fmla="*/ 12 h 194"/>
                <a:gd name="T24" fmla="*/ 38 w 348"/>
                <a:gd name="T25" fmla="*/ 15 h 194"/>
                <a:gd name="T26" fmla="*/ 162 w 348"/>
                <a:gd name="T27" fmla="*/ 179 h 194"/>
                <a:gd name="T28" fmla="*/ 72 w 348"/>
                <a:gd name="T29" fmla="*/ 129 h 194"/>
                <a:gd name="T30" fmla="*/ 21 w 348"/>
                <a:gd name="T31" fmla="*/ 1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 h="194">
                  <a:moveTo>
                    <a:pt x="90" y="22"/>
                  </a:moveTo>
                  <a:cubicBezTo>
                    <a:pt x="66" y="8"/>
                    <a:pt x="36" y="1"/>
                    <a:pt x="0" y="0"/>
                  </a:cubicBezTo>
                  <a:cubicBezTo>
                    <a:pt x="58" y="133"/>
                    <a:pt x="58" y="133"/>
                    <a:pt x="58" y="133"/>
                  </a:cubicBezTo>
                  <a:cubicBezTo>
                    <a:pt x="88" y="176"/>
                    <a:pt x="132" y="194"/>
                    <a:pt x="190" y="187"/>
                  </a:cubicBezTo>
                  <a:cubicBezTo>
                    <a:pt x="215" y="186"/>
                    <a:pt x="215" y="186"/>
                    <a:pt x="215" y="186"/>
                  </a:cubicBezTo>
                  <a:cubicBezTo>
                    <a:pt x="219" y="186"/>
                    <a:pt x="219" y="186"/>
                    <a:pt x="219" y="186"/>
                  </a:cubicBezTo>
                  <a:cubicBezTo>
                    <a:pt x="228" y="186"/>
                    <a:pt x="228" y="186"/>
                    <a:pt x="228" y="186"/>
                  </a:cubicBezTo>
                  <a:cubicBezTo>
                    <a:pt x="240" y="186"/>
                    <a:pt x="240" y="186"/>
                    <a:pt x="240" y="186"/>
                  </a:cubicBezTo>
                  <a:cubicBezTo>
                    <a:pt x="348" y="181"/>
                    <a:pt x="348" y="181"/>
                    <a:pt x="348" y="181"/>
                  </a:cubicBezTo>
                  <a:cubicBezTo>
                    <a:pt x="312" y="182"/>
                    <a:pt x="276" y="168"/>
                    <a:pt x="239" y="141"/>
                  </a:cubicBezTo>
                  <a:cubicBezTo>
                    <a:pt x="90" y="22"/>
                    <a:pt x="90" y="22"/>
                    <a:pt x="90" y="22"/>
                  </a:cubicBezTo>
                  <a:close/>
                  <a:moveTo>
                    <a:pt x="21" y="12"/>
                  </a:moveTo>
                  <a:cubicBezTo>
                    <a:pt x="38" y="15"/>
                    <a:pt x="38" y="15"/>
                    <a:pt x="38" y="15"/>
                  </a:cubicBezTo>
                  <a:cubicBezTo>
                    <a:pt x="56" y="94"/>
                    <a:pt x="98" y="149"/>
                    <a:pt x="162" y="179"/>
                  </a:cubicBezTo>
                  <a:cubicBezTo>
                    <a:pt x="128" y="178"/>
                    <a:pt x="98" y="162"/>
                    <a:pt x="72" y="129"/>
                  </a:cubicBezTo>
                  <a:cubicBezTo>
                    <a:pt x="50" y="92"/>
                    <a:pt x="33" y="53"/>
                    <a:pt x="21" y="12"/>
                  </a:cubicBezTo>
                  <a:close/>
                </a:path>
              </a:pathLst>
            </a:custGeom>
            <a:solidFill>
              <a:srgbClr val="C1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0" name="Freeform 69"/>
            <p:cNvSpPr/>
            <p:nvPr/>
          </p:nvSpPr>
          <p:spPr bwMode="auto">
            <a:xfrm>
              <a:off x="1266" y="1357"/>
              <a:ext cx="334" cy="395"/>
            </a:xfrm>
            <a:custGeom>
              <a:avLst/>
              <a:gdLst>
                <a:gd name="T0" fmla="*/ 17 w 141"/>
                <a:gd name="T1" fmla="*/ 3 h 167"/>
                <a:gd name="T2" fmla="*/ 0 w 141"/>
                <a:gd name="T3" fmla="*/ 0 h 167"/>
                <a:gd name="T4" fmla="*/ 51 w 141"/>
                <a:gd name="T5" fmla="*/ 117 h 167"/>
                <a:gd name="T6" fmla="*/ 141 w 141"/>
                <a:gd name="T7" fmla="*/ 167 h 167"/>
                <a:gd name="T8" fmla="*/ 17 w 141"/>
                <a:gd name="T9" fmla="*/ 3 h 167"/>
              </a:gdLst>
              <a:ahLst/>
              <a:cxnLst>
                <a:cxn ang="0">
                  <a:pos x="T0" y="T1"/>
                </a:cxn>
                <a:cxn ang="0">
                  <a:pos x="T2" y="T3"/>
                </a:cxn>
                <a:cxn ang="0">
                  <a:pos x="T4" y="T5"/>
                </a:cxn>
                <a:cxn ang="0">
                  <a:pos x="T6" y="T7"/>
                </a:cxn>
                <a:cxn ang="0">
                  <a:pos x="T8" y="T9"/>
                </a:cxn>
              </a:cxnLst>
              <a:rect l="0" t="0" r="r" b="b"/>
              <a:pathLst>
                <a:path w="141" h="167">
                  <a:moveTo>
                    <a:pt x="17" y="3"/>
                  </a:moveTo>
                  <a:cubicBezTo>
                    <a:pt x="0" y="0"/>
                    <a:pt x="0" y="0"/>
                    <a:pt x="0" y="0"/>
                  </a:cubicBezTo>
                  <a:cubicBezTo>
                    <a:pt x="12" y="41"/>
                    <a:pt x="29" y="80"/>
                    <a:pt x="51" y="117"/>
                  </a:cubicBezTo>
                  <a:cubicBezTo>
                    <a:pt x="77" y="150"/>
                    <a:pt x="107" y="166"/>
                    <a:pt x="141" y="167"/>
                  </a:cubicBezTo>
                  <a:cubicBezTo>
                    <a:pt x="77" y="137"/>
                    <a:pt x="35" y="82"/>
                    <a:pt x="17" y="3"/>
                  </a:cubicBezTo>
                  <a:close/>
                </a:path>
              </a:pathLst>
            </a:custGeom>
            <a:solidFill>
              <a:srgbClr val="FC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1" name="Freeform 70"/>
            <p:cNvSpPr/>
            <p:nvPr/>
          </p:nvSpPr>
          <p:spPr bwMode="auto">
            <a:xfrm>
              <a:off x="1725" y="1768"/>
              <a:ext cx="9" cy="432"/>
            </a:xfrm>
            <a:custGeom>
              <a:avLst/>
              <a:gdLst>
                <a:gd name="T0" fmla="*/ 9 w 9"/>
                <a:gd name="T1" fmla="*/ 0 h 432"/>
                <a:gd name="T2" fmla="*/ 0 w 9"/>
                <a:gd name="T3" fmla="*/ 0 h 432"/>
                <a:gd name="T4" fmla="*/ 0 w 9"/>
                <a:gd name="T5" fmla="*/ 326 h 432"/>
                <a:gd name="T6" fmla="*/ 0 w 9"/>
                <a:gd name="T7" fmla="*/ 432 h 432"/>
                <a:gd name="T8" fmla="*/ 9 w 9"/>
                <a:gd name="T9" fmla="*/ 432 h 432"/>
                <a:gd name="T10" fmla="*/ 9 w 9"/>
                <a:gd name="T11" fmla="*/ 0 h 432"/>
                <a:gd name="T12" fmla="*/ 9 w 9"/>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9" h="432">
                  <a:moveTo>
                    <a:pt x="9" y="0"/>
                  </a:moveTo>
                  <a:lnTo>
                    <a:pt x="0" y="0"/>
                  </a:lnTo>
                  <a:lnTo>
                    <a:pt x="0" y="326"/>
                  </a:lnTo>
                  <a:lnTo>
                    <a:pt x="0" y="432"/>
                  </a:lnTo>
                  <a:lnTo>
                    <a:pt x="9" y="432"/>
                  </a:lnTo>
                  <a:lnTo>
                    <a:pt x="9" y="0"/>
                  </a:lnTo>
                  <a:lnTo>
                    <a:pt x="9" y="0"/>
                  </a:ln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2" name="Freeform 71"/>
            <p:cNvSpPr/>
            <p:nvPr/>
          </p:nvSpPr>
          <p:spPr bwMode="auto">
            <a:xfrm>
              <a:off x="1755" y="1768"/>
              <a:ext cx="29" cy="432"/>
            </a:xfrm>
            <a:custGeom>
              <a:avLst/>
              <a:gdLst>
                <a:gd name="T0" fmla="*/ 29 w 29"/>
                <a:gd name="T1" fmla="*/ 0 h 432"/>
                <a:gd name="T2" fmla="*/ 0 w 29"/>
                <a:gd name="T3" fmla="*/ 0 h 432"/>
                <a:gd name="T4" fmla="*/ 0 w 29"/>
                <a:gd name="T5" fmla="*/ 432 h 432"/>
                <a:gd name="T6" fmla="*/ 26 w 29"/>
                <a:gd name="T7" fmla="*/ 432 h 432"/>
                <a:gd name="T8" fmla="*/ 29 w 29"/>
                <a:gd name="T9" fmla="*/ 326 h 432"/>
                <a:gd name="T10" fmla="*/ 29 w 29"/>
                <a:gd name="T11" fmla="*/ 0 h 432"/>
                <a:gd name="T12" fmla="*/ 29 w 29"/>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29" h="432">
                  <a:moveTo>
                    <a:pt x="29" y="0"/>
                  </a:moveTo>
                  <a:lnTo>
                    <a:pt x="0" y="0"/>
                  </a:lnTo>
                  <a:lnTo>
                    <a:pt x="0" y="432"/>
                  </a:lnTo>
                  <a:lnTo>
                    <a:pt x="26" y="432"/>
                  </a:lnTo>
                  <a:lnTo>
                    <a:pt x="29" y="326"/>
                  </a:lnTo>
                  <a:lnTo>
                    <a:pt x="29" y="0"/>
                  </a:lnTo>
                  <a:lnTo>
                    <a:pt x="29" y="0"/>
                  </a:ln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3" name="Freeform 72"/>
            <p:cNvSpPr/>
            <p:nvPr/>
          </p:nvSpPr>
          <p:spPr bwMode="auto">
            <a:xfrm>
              <a:off x="1734" y="1768"/>
              <a:ext cx="21" cy="432"/>
            </a:xfrm>
            <a:custGeom>
              <a:avLst/>
              <a:gdLst>
                <a:gd name="T0" fmla="*/ 21 w 21"/>
                <a:gd name="T1" fmla="*/ 0 h 432"/>
                <a:gd name="T2" fmla="*/ 0 w 21"/>
                <a:gd name="T3" fmla="*/ 0 h 432"/>
                <a:gd name="T4" fmla="*/ 0 w 21"/>
                <a:gd name="T5" fmla="*/ 432 h 432"/>
                <a:gd name="T6" fmla="*/ 21 w 21"/>
                <a:gd name="T7" fmla="*/ 432 h 432"/>
                <a:gd name="T8" fmla="*/ 21 w 21"/>
                <a:gd name="T9" fmla="*/ 0 h 432"/>
                <a:gd name="T10" fmla="*/ 21 w 21"/>
                <a:gd name="T11" fmla="*/ 0 h 432"/>
              </a:gdLst>
              <a:ahLst/>
              <a:cxnLst>
                <a:cxn ang="0">
                  <a:pos x="T0" y="T1"/>
                </a:cxn>
                <a:cxn ang="0">
                  <a:pos x="T2" y="T3"/>
                </a:cxn>
                <a:cxn ang="0">
                  <a:pos x="T4" y="T5"/>
                </a:cxn>
                <a:cxn ang="0">
                  <a:pos x="T6" y="T7"/>
                </a:cxn>
                <a:cxn ang="0">
                  <a:pos x="T8" y="T9"/>
                </a:cxn>
                <a:cxn ang="0">
                  <a:pos x="T10" y="T11"/>
                </a:cxn>
              </a:cxnLst>
              <a:rect l="0" t="0" r="r" b="b"/>
              <a:pathLst>
                <a:path w="21" h="432">
                  <a:moveTo>
                    <a:pt x="21" y="0"/>
                  </a:moveTo>
                  <a:lnTo>
                    <a:pt x="0" y="0"/>
                  </a:lnTo>
                  <a:lnTo>
                    <a:pt x="0" y="432"/>
                  </a:lnTo>
                  <a:lnTo>
                    <a:pt x="21" y="432"/>
                  </a:lnTo>
                  <a:lnTo>
                    <a:pt x="21" y="0"/>
                  </a:lnTo>
                  <a:lnTo>
                    <a:pt x="21"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4" name="Freeform 73"/>
            <p:cNvSpPr>
              <a:spLocks noEditPoints="1"/>
            </p:cNvSpPr>
            <p:nvPr/>
          </p:nvSpPr>
          <p:spPr bwMode="auto">
            <a:xfrm>
              <a:off x="1415" y="2094"/>
              <a:ext cx="553" cy="196"/>
            </a:xfrm>
            <a:custGeom>
              <a:avLst/>
              <a:gdLst>
                <a:gd name="T0" fmla="*/ 197 w 234"/>
                <a:gd name="T1" fmla="*/ 2 h 83"/>
                <a:gd name="T2" fmla="*/ 156 w 234"/>
                <a:gd name="T3" fmla="*/ 0 h 83"/>
                <a:gd name="T4" fmla="*/ 155 w 234"/>
                <a:gd name="T5" fmla="*/ 45 h 83"/>
                <a:gd name="T6" fmla="*/ 144 w 234"/>
                <a:gd name="T7" fmla="*/ 45 h 83"/>
                <a:gd name="T8" fmla="*/ 135 w 234"/>
                <a:gd name="T9" fmla="*/ 45 h 83"/>
                <a:gd name="T10" fmla="*/ 131 w 234"/>
                <a:gd name="T11" fmla="*/ 45 h 83"/>
                <a:gd name="T12" fmla="*/ 131 w 234"/>
                <a:gd name="T13" fmla="*/ 0 h 83"/>
                <a:gd name="T14" fmla="*/ 45 w 234"/>
                <a:gd name="T15" fmla="*/ 15 h 83"/>
                <a:gd name="T16" fmla="*/ 4 w 234"/>
                <a:gd name="T17" fmla="*/ 50 h 83"/>
                <a:gd name="T18" fmla="*/ 4 w 234"/>
                <a:gd name="T19" fmla="*/ 50 h 83"/>
                <a:gd name="T20" fmla="*/ 4 w 234"/>
                <a:gd name="T21" fmla="*/ 51 h 83"/>
                <a:gd name="T22" fmla="*/ 4 w 234"/>
                <a:gd name="T23" fmla="*/ 51 h 83"/>
                <a:gd name="T24" fmla="*/ 6 w 234"/>
                <a:gd name="T25" fmla="*/ 57 h 83"/>
                <a:gd name="T26" fmla="*/ 36 w 234"/>
                <a:gd name="T27" fmla="*/ 80 h 83"/>
                <a:gd name="T28" fmla="*/ 218 w 234"/>
                <a:gd name="T29" fmla="*/ 35 h 83"/>
                <a:gd name="T30" fmla="*/ 197 w 234"/>
                <a:gd name="T31" fmla="*/ 2 h 83"/>
                <a:gd name="T32" fmla="*/ 119 w 234"/>
                <a:gd name="T33" fmla="*/ 8 h 83"/>
                <a:gd name="T34" fmla="*/ 119 w 234"/>
                <a:gd name="T35" fmla="*/ 23 h 83"/>
                <a:gd name="T36" fmla="*/ 22 w 234"/>
                <a:gd name="T37" fmla="*/ 64 h 83"/>
                <a:gd name="T38" fmla="*/ 119 w 234"/>
                <a:gd name="T39"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83">
                  <a:moveTo>
                    <a:pt x="197" y="2"/>
                  </a:moveTo>
                  <a:cubicBezTo>
                    <a:pt x="184" y="1"/>
                    <a:pt x="171" y="0"/>
                    <a:pt x="156" y="0"/>
                  </a:cubicBezTo>
                  <a:cubicBezTo>
                    <a:pt x="155" y="45"/>
                    <a:pt x="155" y="45"/>
                    <a:pt x="155" y="45"/>
                  </a:cubicBezTo>
                  <a:cubicBezTo>
                    <a:pt x="144" y="45"/>
                    <a:pt x="144" y="45"/>
                    <a:pt x="144" y="45"/>
                  </a:cubicBezTo>
                  <a:cubicBezTo>
                    <a:pt x="135" y="45"/>
                    <a:pt x="135" y="45"/>
                    <a:pt x="135" y="45"/>
                  </a:cubicBezTo>
                  <a:cubicBezTo>
                    <a:pt x="131" y="45"/>
                    <a:pt x="131" y="45"/>
                    <a:pt x="131" y="45"/>
                  </a:cubicBezTo>
                  <a:cubicBezTo>
                    <a:pt x="131" y="0"/>
                    <a:pt x="131" y="0"/>
                    <a:pt x="131" y="0"/>
                  </a:cubicBezTo>
                  <a:cubicBezTo>
                    <a:pt x="98" y="2"/>
                    <a:pt x="69" y="7"/>
                    <a:pt x="45" y="15"/>
                  </a:cubicBezTo>
                  <a:cubicBezTo>
                    <a:pt x="18" y="25"/>
                    <a:pt x="4" y="37"/>
                    <a:pt x="4" y="50"/>
                  </a:cubicBezTo>
                  <a:cubicBezTo>
                    <a:pt x="4" y="50"/>
                    <a:pt x="4" y="50"/>
                    <a:pt x="4" y="50"/>
                  </a:cubicBezTo>
                  <a:cubicBezTo>
                    <a:pt x="4" y="50"/>
                    <a:pt x="4" y="51"/>
                    <a:pt x="4" y="51"/>
                  </a:cubicBezTo>
                  <a:cubicBezTo>
                    <a:pt x="4" y="51"/>
                    <a:pt x="4" y="51"/>
                    <a:pt x="4" y="51"/>
                  </a:cubicBezTo>
                  <a:cubicBezTo>
                    <a:pt x="4" y="53"/>
                    <a:pt x="5" y="55"/>
                    <a:pt x="6" y="57"/>
                  </a:cubicBezTo>
                  <a:cubicBezTo>
                    <a:pt x="9" y="66"/>
                    <a:pt x="19" y="74"/>
                    <a:pt x="36" y="80"/>
                  </a:cubicBezTo>
                  <a:cubicBezTo>
                    <a:pt x="116" y="83"/>
                    <a:pt x="177" y="68"/>
                    <a:pt x="218" y="35"/>
                  </a:cubicBezTo>
                  <a:cubicBezTo>
                    <a:pt x="234" y="21"/>
                    <a:pt x="227" y="10"/>
                    <a:pt x="197" y="2"/>
                  </a:cubicBezTo>
                  <a:close/>
                  <a:moveTo>
                    <a:pt x="119" y="8"/>
                  </a:moveTo>
                  <a:cubicBezTo>
                    <a:pt x="119" y="23"/>
                    <a:pt x="119" y="23"/>
                    <a:pt x="119" y="23"/>
                  </a:cubicBezTo>
                  <a:cubicBezTo>
                    <a:pt x="54" y="25"/>
                    <a:pt x="22" y="39"/>
                    <a:pt x="22" y="64"/>
                  </a:cubicBezTo>
                  <a:cubicBezTo>
                    <a:pt x="0" y="41"/>
                    <a:pt x="32" y="23"/>
                    <a:pt x="119" y="8"/>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05" name="Freeform 74"/>
            <p:cNvSpPr/>
            <p:nvPr/>
          </p:nvSpPr>
          <p:spPr bwMode="auto">
            <a:xfrm>
              <a:off x="1415" y="2113"/>
              <a:ext cx="281" cy="132"/>
            </a:xfrm>
            <a:custGeom>
              <a:avLst/>
              <a:gdLst>
                <a:gd name="T0" fmla="*/ 119 w 119"/>
                <a:gd name="T1" fmla="*/ 15 h 56"/>
                <a:gd name="T2" fmla="*/ 119 w 119"/>
                <a:gd name="T3" fmla="*/ 0 h 56"/>
                <a:gd name="T4" fmla="*/ 22 w 119"/>
                <a:gd name="T5" fmla="*/ 56 h 56"/>
                <a:gd name="T6" fmla="*/ 119 w 119"/>
                <a:gd name="T7" fmla="*/ 15 h 56"/>
              </a:gdLst>
              <a:ahLst/>
              <a:cxnLst>
                <a:cxn ang="0">
                  <a:pos x="T0" y="T1"/>
                </a:cxn>
                <a:cxn ang="0">
                  <a:pos x="T2" y="T3"/>
                </a:cxn>
                <a:cxn ang="0">
                  <a:pos x="T4" y="T5"/>
                </a:cxn>
                <a:cxn ang="0">
                  <a:pos x="T6" y="T7"/>
                </a:cxn>
              </a:cxnLst>
              <a:rect l="0" t="0" r="r" b="b"/>
              <a:pathLst>
                <a:path w="119" h="56">
                  <a:moveTo>
                    <a:pt x="119" y="15"/>
                  </a:moveTo>
                  <a:cubicBezTo>
                    <a:pt x="119" y="0"/>
                    <a:pt x="119" y="0"/>
                    <a:pt x="119" y="0"/>
                  </a:cubicBezTo>
                  <a:cubicBezTo>
                    <a:pt x="32" y="15"/>
                    <a:pt x="0" y="33"/>
                    <a:pt x="22" y="56"/>
                  </a:cubicBezTo>
                  <a:cubicBezTo>
                    <a:pt x="22" y="31"/>
                    <a:pt x="54" y="17"/>
                    <a:pt x="119" y="15"/>
                  </a:cubicBezTo>
                  <a:close/>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91" name="Rectangle 1"/>
          <p:cNvSpPr>
            <a:spLocks noChangeArrowheads="1"/>
          </p:cNvSpPr>
          <p:nvPr/>
        </p:nvSpPr>
        <p:spPr bwMode="auto">
          <a:xfrm>
            <a:off x="1328524" y="360070"/>
            <a:ext cx="3344505"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第五心态：包容的心态</a:t>
            </a:r>
          </a:p>
        </p:txBody>
      </p:sp>
    </p:spTree>
  </p:cSld>
  <p:clrMapOvr>
    <a:masterClrMapping/>
  </p:clrMapOvr>
  <p:transition spd="med"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319">
                                              <p:stCondLst>
                                                <p:cond delay="0"/>
                                              </p:stCondLst>
                                            </p:cTn>
                                            <p:tgtEl>
                                              <p:spTgt spid="18"/>
                                            </p:tgtEl>
                                          </p:cBhvr>
                                        </p:animEffect>
                                        <p:anim calcmode="lin" valueType="num">
                                          <p:cBhvr>
                                            <p:cTn id="8" dur="100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1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1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18"/>
                                            </p:tgtEl>
                                            <p:attrNameLst>
                                              <p:attrName>ppt_y</p:attrName>
                                            </p:attrNameLst>
                                          </p:cBhvr>
                                          <p:tavLst>
                                            <p:tav tm="0" fmla="#ppt_y-sin(pi*$)/81">
                                              <p:val>
                                                <p:fltVal val="0"/>
                                              </p:val>
                                            </p:tav>
                                            <p:tav tm="100000">
                                              <p:val>
                                                <p:fltVal val="1"/>
                                              </p:val>
                                            </p:tav>
                                          </p:tavLst>
                                        </p:anim>
                                        <p:animScale>
                                          <p:cBhvr>
                                            <p:cTn id="13" dur="14">
                                              <p:stCondLst>
                                                <p:cond delay="357"/>
                                              </p:stCondLst>
                                            </p:cTn>
                                            <p:tgtEl>
                                              <p:spTgt spid="18"/>
                                            </p:tgtEl>
                                          </p:cBhvr>
                                          <p:to x="100000" y="60000"/>
                                        </p:animScale>
                                        <p:animScale>
                                          <p:cBhvr>
                                            <p:cTn id="14" dur="91" decel="50000">
                                              <p:stCondLst>
                                                <p:cond delay="372"/>
                                              </p:stCondLst>
                                            </p:cTn>
                                            <p:tgtEl>
                                              <p:spTgt spid="18"/>
                                            </p:tgtEl>
                                          </p:cBhvr>
                                          <p:to x="100000" y="100000"/>
                                        </p:animScale>
                                        <p:animScale>
                                          <p:cBhvr>
                                            <p:cTn id="15" dur="14">
                                              <p:stCondLst>
                                                <p:cond delay="722"/>
                                              </p:stCondLst>
                                            </p:cTn>
                                            <p:tgtEl>
                                              <p:spTgt spid="18"/>
                                            </p:tgtEl>
                                          </p:cBhvr>
                                          <p:to x="100000" y="80000"/>
                                        </p:animScale>
                                        <p:animScale>
                                          <p:cBhvr>
                                            <p:cTn id="16" dur="91" decel="50000">
                                              <p:stCondLst>
                                                <p:cond delay="736"/>
                                              </p:stCondLst>
                                            </p:cTn>
                                            <p:tgtEl>
                                              <p:spTgt spid="18"/>
                                            </p:tgtEl>
                                          </p:cBhvr>
                                          <p:to x="100000" y="100000"/>
                                        </p:animScale>
                                        <p:animScale>
                                          <p:cBhvr>
                                            <p:cTn id="17" dur="14">
                                              <p:stCondLst>
                                                <p:cond delay="903"/>
                                              </p:stCondLst>
                                            </p:cTn>
                                            <p:tgtEl>
                                              <p:spTgt spid="18"/>
                                            </p:tgtEl>
                                          </p:cBhvr>
                                          <p:to x="100000" y="90000"/>
                                        </p:animScale>
                                        <p:animScale>
                                          <p:cBhvr>
                                            <p:cTn id="18" dur="91" decel="50000">
                                              <p:stCondLst>
                                                <p:cond delay="917"/>
                                              </p:stCondLst>
                                            </p:cTn>
                                            <p:tgtEl>
                                              <p:spTgt spid="18"/>
                                            </p:tgtEl>
                                          </p:cBhvr>
                                          <p:to x="100000" y="100000"/>
                                        </p:animScale>
                                        <p:animScale>
                                          <p:cBhvr>
                                            <p:cTn id="19" dur="14">
                                              <p:stCondLst>
                                                <p:cond delay="994"/>
                                              </p:stCondLst>
                                            </p:cTn>
                                            <p:tgtEl>
                                              <p:spTgt spid="18"/>
                                            </p:tgtEl>
                                          </p:cBhvr>
                                          <p:to x="100000" y="95000"/>
                                        </p:animScale>
                                        <p:animScale>
                                          <p:cBhvr>
                                            <p:cTn id="20" dur="91" decel="50000">
                                              <p:stCondLst>
                                                <p:cond delay="1009"/>
                                              </p:stCondLst>
                                            </p:cTn>
                                            <p:tgtEl>
                                              <p:spTgt spid="18"/>
                                            </p:tgtEl>
                                          </p:cBhvr>
                                          <p:to x="100000" y="100000"/>
                                        </p:animScale>
                                      </p:childTnLst>
                                    </p:cTn>
                                  </p:par>
                                </p:childTnLst>
                              </p:cTn>
                            </p:par>
                            <p:par>
                              <p:cTn id="21" fill="hold">
                                <p:stCondLst>
                                  <p:cond delay="1500"/>
                                </p:stCondLst>
                                <p:childTnLst>
                                  <p:par>
                                    <p:cTn id="22" presetID="2" presetClass="entr" presetSubtype="8" fill="hold" nodeType="afterEffect" p14:presetBounceEnd="47000">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14:bounceEnd="47000">
                                          <p:cBhvr additive="base">
                                            <p:cTn id="24" dur="400" fill="hold"/>
                                            <p:tgtEl>
                                              <p:spTgt spid="34"/>
                                            </p:tgtEl>
                                            <p:attrNameLst>
                                              <p:attrName>ppt_x</p:attrName>
                                            </p:attrNameLst>
                                          </p:cBhvr>
                                          <p:tavLst>
                                            <p:tav tm="0">
                                              <p:val>
                                                <p:strVal val="0-#ppt_w/2"/>
                                              </p:val>
                                            </p:tav>
                                            <p:tav tm="100000">
                                              <p:val>
                                                <p:strVal val="#ppt_x"/>
                                              </p:val>
                                            </p:tav>
                                          </p:tavLst>
                                        </p:anim>
                                        <p:anim calcmode="lin" valueType="num" p14:bounceEnd="47000">
                                          <p:cBhvr additive="base">
                                            <p:cTn id="25" dur="4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6" fill="hold" nodeType="withEffect" p14:presetBounceEnd="47000">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14:bounceEnd="47000">
                                          <p:cBhvr additive="base">
                                            <p:cTn id="28" dur="400" fill="hold"/>
                                            <p:tgtEl>
                                              <p:spTgt spid="39"/>
                                            </p:tgtEl>
                                            <p:attrNameLst>
                                              <p:attrName>ppt_x</p:attrName>
                                            </p:attrNameLst>
                                          </p:cBhvr>
                                          <p:tavLst>
                                            <p:tav tm="0">
                                              <p:val>
                                                <p:strVal val="1+#ppt_w/2"/>
                                              </p:val>
                                            </p:tav>
                                            <p:tav tm="100000">
                                              <p:val>
                                                <p:strVal val="#ppt_x"/>
                                              </p:val>
                                            </p:tav>
                                          </p:tavLst>
                                        </p:anim>
                                        <p:anim calcmode="lin" valueType="num" p14:bounceEnd="47000">
                                          <p:cBhvr additive="base">
                                            <p:cTn id="29" dur="400" fill="hold"/>
                                            <p:tgtEl>
                                              <p:spTgt spid="39"/>
                                            </p:tgtEl>
                                            <p:attrNameLst>
                                              <p:attrName>ppt_y</p:attrName>
                                            </p:attrNameLst>
                                          </p:cBhvr>
                                          <p:tavLst>
                                            <p:tav tm="0">
                                              <p:val>
                                                <p:strVal val="1+#ppt_h/2"/>
                                              </p:val>
                                            </p:tav>
                                            <p:tav tm="100000">
                                              <p:val>
                                                <p:strVal val="#ppt_y"/>
                                              </p:val>
                                            </p:tav>
                                          </p:tavLst>
                                        </p:anim>
                                      </p:childTnLst>
                                    </p:cTn>
                                  </p:par>
                                  <p:par>
                                    <p:cTn id="30" presetID="2" presetClass="entr" presetSubtype="3" fill="hold" nodeType="withEffect" p14:presetBounceEnd="47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47000">
                                          <p:cBhvr additive="base">
                                            <p:cTn id="32" dur="400" fill="hold"/>
                                            <p:tgtEl>
                                              <p:spTgt spid="15"/>
                                            </p:tgtEl>
                                            <p:attrNameLst>
                                              <p:attrName>ppt_x</p:attrName>
                                            </p:attrNameLst>
                                          </p:cBhvr>
                                          <p:tavLst>
                                            <p:tav tm="0">
                                              <p:val>
                                                <p:strVal val="1+#ppt_w/2"/>
                                              </p:val>
                                            </p:tav>
                                            <p:tav tm="100000">
                                              <p:val>
                                                <p:strVal val="#ppt_x"/>
                                              </p:val>
                                            </p:tav>
                                          </p:tavLst>
                                        </p:anim>
                                        <p:anim calcmode="lin" valueType="num" p14:bounceEnd="47000">
                                          <p:cBhvr additive="base">
                                            <p:cTn id="33" dur="400" fill="hold"/>
                                            <p:tgtEl>
                                              <p:spTgt spid="15"/>
                                            </p:tgtEl>
                                            <p:attrNameLst>
                                              <p:attrName>ppt_y</p:attrName>
                                            </p:attrNameLst>
                                          </p:cBhvr>
                                          <p:tavLst>
                                            <p:tav tm="0">
                                              <p:val>
                                                <p:strVal val="0-#ppt_h/2"/>
                                              </p:val>
                                            </p:tav>
                                            <p:tav tm="100000">
                                              <p:val>
                                                <p:strVal val="#ppt_y"/>
                                              </p:val>
                                            </p:tav>
                                          </p:tavLst>
                                        </p:anim>
                                      </p:childTnLst>
                                    </p:cTn>
                                  </p:par>
                                  <p:par>
                                    <p:cTn id="34" presetID="6" presetClass="entr" presetSubtype="32"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Effect transition="in" filter="circle(out)">
                                          <p:cBhvr>
                                            <p:cTn id="36" dur="300"/>
                                            <p:tgtEl>
                                              <p:spTgt spid="14"/>
                                            </p:tgtEl>
                                          </p:cBhvr>
                                        </p:animEffect>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right)">
                                          <p:cBhvr>
                                            <p:cTn id="40" dur="500"/>
                                            <p:tgtEl>
                                              <p:spTgt spid="53"/>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400"/>
                                            <p:tgtEl>
                                              <p:spTgt spid="51"/>
                                            </p:tgtEl>
                                          </p:cBhvr>
                                        </p:animEffect>
                                        <p:anim calcmode="lin" valueType="num">
                                          <p:cBhvr>
                                            <p:cTn id="45" dur="400" fill="hold"/>
                                            <p:tgtEl>
                                              <p:spTgt spid="51"/>
                                            </p:tgtEl>
                                            <p:attrNameLst>
                                              <p:attrName>ppt_x</p:attrName>
                                            </p:attrNameLst>
                                          </p:cBhvr>
                                          <p:tavLst>
                                            <p:tav tm="0">
                                              <p:val>
                                                <p:strVal val="#ppt_x"/>
                                              </p:val>
                                            </p:tav>
                                            <p:tav tm="100000">
                                              <p:val>
                                                <p:strVal val="#ppt_x"/>
                                              </p:val>
                                            </p:tav>
                                          </p:tavLst>
                                        </p:anim>
                                        <p:anim calcmode="lin" valueType="num">
                                          <p:cBhvr>
                                            <p:cTn id="46" dur="400" fill="hold"/>
                                            <p:tgtEl>
                                              <p:spTgt spid="5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400"/>
                                            <p:tgtEl>
                                              <p:spTgt spid="52"/>
                                            </p:tgtEl>
                                          </p:cBhvr>
                                        </p:animEffect>
                                        <p:anim calcmode="lin" valueType="num">
                                          <p:cBhvr>
                                            <p:cTn id="50" dur="400" fill="hold"/>
                                            <p:tgtEl>
                                              <p:spTgt spid="52"/>
                                            </p:tgtEl>
                                            <p:attrNameLst>
                                              <p:attrName>ppt_x</p:attrName>
                                            </p:attrNameLst>
                                          </p:cBhvr>
                                          <p:tavLst>
                                            <p:tav tm="0">
                                              <p:val>
                                                <p:strVal val="#ppt_x"/>
                                              </p:val>
                                            </p:tav>
                                            <p:tav tm="100000">
                                              <p:val>
                                                <p:strVal val="#ppt_x"/>
                                              </p:val>
                                            </p:tav>
                                          </p:tavLst>
                                        </p:anim>
                                        <p:anim calcmode="lin" valueType="num">
                                          <p:cBhvr>
                                            <p:cTn id="51" dur="400" fill="hold"/>
                                            <p:tgtEl>
                                              <p:spTgt spid="52"/>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400"/>
                                            <p:tgtEl>
                                              <p:spTgt spid="46"/>
                                            </p:tgtEl>
                                          </p:cBhvr>
                                        </p:animEffect>
                                        <p:anim calcmode="lin" valueType="num">
                                          <p:cBhvr>
                                            <p:cTn id="60" dur="400" fill="hold"/>
                                            <p:tgtEl>
                                              <p:spTgt spid="46"/>
                                            </p:tgtEl>
                                            <p:attrNameLst>
                                              <p:attrName>ppt_x</p:attrName>
                                            </p:attrNameLst>
                                          </p:cBhvr>
                                          <p:tavLst>
                                            <p:tav tm="0">
                                              <p:val>
                                                <p:strVal val="#ppt_x"/>
                                              </p:val>
                                            </p:tav>
                                            <p:tav tm="100000">
                                              <p:val>
                                                <p:strVal val="#ppt_x"/>
                                              </p:val>
                                            </p:tav>
                                          </p:tavLst>
                                        </p:anim>
                                        <p:anim calcmode="lin" valueType="num">
                                          <p:cBhvr>
                                            <p:cTn id="61" dur="400" fill="hold"/>
                                            <p:tgtEl>
                                              <p:spTgt spid="46"/>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400"/>
                                            <p:tgtEl>
                                              <p:spTgt spid="45"/>
                                            </p:tgtEl>
                                          </p:cBhvr>
                                        </p:animEffect>
                                        <p:anim calcmode="lin" valueType="num">
                                          <p:cBhvr>
                                            <p:cTn id="65" dur="400" fill="hold"/>
                                            <p:tgtEl>
                                              <p:spTgt spid="45"/>
                                            </p:tgtEl>
                                            <p:attrNameLst>
                                              <p:attrName>ppt_x</p:attrName>
                                            </p:attrNameLst>
                                          </p:cBhvr>
                                          <p:tavLst>
                                            <p:tav tm="0">
                                              <p:val>
                                                <p:strVal val="#ppt_x"/>
                                              </p:val>
                                            </p:tav>
                                            <p:tav tm="100000">
                                              <p:val>
                                                <p:strVal val="#ppt_x"/>
                                              </p:val>
                                            </p:tav>
                                          </p:tavLst>
                                        </p:anim>
                                        <p:anim calcmode="lin" valueType="num">
                                          <p:cBhvr>
                                            <p:cTn id="66" dur="4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400"/>
                                            <p:tgtEl>
                                              <p:spTgt spid="49"/>
                                            </p:tgtEl>
                                          </p:cBhvr>
                                        </p:animEffect>
                                        <p:anim calcmode="lin" valueType="num">
                                          <p:cBhvr>
                                            <p:cTn id="75" dur="400" fill="hold"/>
                                            <p:tgtEl>
                                              <p:spTgt spid="49"/>
                                            </p:tgtEl>
                                            <p:attrNameLst>
                                              <p:attrName>ppt_x</p:attrName>
                                            </p:attrNameLst>
                                          </p:cBhvr>
                                          <p:tavLst>
                                            <p:tav tm="0">
                                              <p:val>
                                                <p:strVal val="#ppt_x"/>
                                              </p:val>
                                            </p:tav>
                                            <p:tav tm="100000">
                                              <p:val>
                                                <p:strVal val="#ppt_x"/>
                                              </p:val>
                                            </p:tav>
                                          </p:tavLst>
                                        </p:anim>
                                        <p:anim calcmode="lin" valueType="num">
                                          <p:cBhvr>
                                            <p:cTn id="76" dur="400" fill="hold"/>
                                            <p:tgtEl>
                                              <p:spTgt spid="49"/>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400"/>
                                            <p:tgtEl>
                                              <p:spTgt spid="48"/>
                                            </p:tgtEl>
                                          </p:cBhvr>
                                        </p:animEffect>
                                        <p:anim calcmode="lin" valueType="num">
                                          <p:cBhvr>
                                            <p:cTn id="80" dur="400" fill="hold"/>
                                            <p:tgtEl>
                                              <p:spTgt spid="48"/>
                                            </p:tgtEl>
                                            <p:attrNameLst>
                                              <p:attrName>ppt_x</p:attrName>
                                            </p:attrNameLst>
                                          </p:cBhvr>
                                          <p:tavLst>
                                            <p:tav tm="0">
                                              <p:val>
                                                <p:strVal val="#ppt_x"/>
                                              </p:val>
                                            </p:tav>
                                            <p:tav tm="100000">
                                              <p:val>
                                                <p:strVal val="#ppt_x"/>
                                              </p:val>
                                            </p:tav>
                                          </p:tavLst>
                                        </p:anim>
                                        <p:anim calcmode="lin" valueType="num">
                                          <p:cBhvr>
                                            <p:cTn id="81" dur="400" fill="hold"/>
                                            <p:tgtEl>
                                              <p:spTgt spid="48"/>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12" presetClass="entr" presetSubtype="4"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300"/>
                                            <p:tgtEl>
                                              <p:spTgt spid="55"/>
                                            </p:tgtEl>
                                            <p:attrNameLst>
                                              <p:attrName>ppt_y</p:attrName>
                                            </p:attrNameLst>
                                          </p:cBhvr>
                                          <p:tavLst>
                                            <p:tav tm="0">
                                              <p:val>
                                                <p:strVal val="#ppt_y+#ppt_h*1.125000"/>
                                              </p:val>
                                            </p:tav>
                                            <p:tav tm="100000">
                                              <p:val>
                                                <p:strVal val="#ppt_y"/>
                                              </p:val>
                                            </p:tav>
                                          </p:tavLst>
                                        </p:anim>
                                        <p:animEffect transition="in" filter="wipe(up)">
                                          <p:cBhvr>
                                            <p:cTn id="86" dur="300"/>
                                            <p:tgtEl>
                                              <p:spTgt spid="55"/>
                                            </p:tgtEl>
                                          </p:cBhvr>
                                        </p:animEffect>
                                      </p:childTnLst>
                                    </p:cTn>
                                  </p:par>
                                  <p:par>
                                    <p:cTn id="87" presetID="6" presetClass="entr" presetSubtype="32"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circle(out)">
                                          <p:cBhvr>
                                            <p:cTn id="89" dur="300"/>
                                            <p:tgtEl>
                                              <p:spTgt spid="54"/>
                                            </p:tgtEl>
                                          </p:cBhvr>
                                        </p:animEffect>
                                      </p:childTnLst>
                                    </p:cTn>
                                  </p:par>
                                </p:childTnLst>
                              </p:cTn>
                            </p:par>
                            <p:par>
                              <p:cTn id="90" fill="hold">
                                <p:stCondLst>
                                  <p:cond delay="55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5" grpId="0"/>
          <p:bldP spid="46" grpId="0"/>
          <p:bldP spid="48" grpId="0"/>
          <p:bldP spid="49" grpId="0"/>
          <p:bldP spid="51" grpId="0"/>
          <p:bldP spid="52" grpId="0"/>
          <p:bldP spid="54" grpId="0" animBg="1"/>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319">
                                              <p:stCondLst>
                                                <p:cond delay="0"/>
                                              </p:stCondLst>
                                            </p:cTn>
                                            <p:tgtEl>
                                              <p:spTgt spid="18"/>
                                            </p:tgtEl>
                                          </p:cBhvr>
                                        </p:animEffect>
                                        <p:anim calcmode="lin" valueType="num">
                                          <p:cBhvr>
                                            <p:cTn id="8" dur="100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1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1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18"/>
                                            </p:tgtEl>
                                            <p:attrNameLst>
                                              <p:attrName>ppt_y</p:attrName>
                                            </p:attrNameLst>
                                          </p:cBhvr>
                                          <p:tavLst>
                                            <p:tav tm="0" fmla="#ppt_y-sin(pi*$)/81">
                                              <p:val>
                                                <p:fltVal val="0"/>
                                              </p:val>
                                            </p:tav>
                                            <p:tav tm="100000">
                                              <p:val>
                                                <p:fltVal val="1"/>
                                              </p:val>
                                            </p:tav>
                                          </p:tavLst>
                                        </p:anim>
                                        <p:animScale>
                                          <p:cBhvr>
                                            <p:cTn id="13" dur="14">
                                              <p:stCondLst>
                                                <p:cond delay="357"/>
                                              </p:stCondLst>
                                            </p:cTn>
                                            <p:tgtEl>
                                              <p:spTgt spid="18"/>
                                            </p:tgtEl>
                                          </p:cBhvr>
                                          <p:to x="100000" y="60000"/>
                                        </p:animScale>
                                        <p:animScale>
                                          <p:cBhvr>
                                            <p:cTn id="14" dur="91" decel="50000">
                                              <p:stCondLst>
                                                <p:cond delay="372"/>
                                              </p:stCondLst>
                                            </p:cTn>
                                            <p:tgtEl>
                                              <p:spTgt spid="18"/>
                                            </p:tgtEl>
                                          </p:cBhvr>
                                          <p:to x="100000" y="100000"/>
                                        </p:animScale>
                                        <p:animScale>
                                          <p:cBhvr>
                                            <p:cTn id="15" dur="14">
                                              <p:stCondLst>
                                                <p:cond delay="722"/>
                                              </p:stCondLst>
                                            </p:cTn>
                                            <p:tgtEl>
                                              <p:spTgt spid="18"/>
                                            </p:tgtEl>
                                          </p:cBhvr>
                                          <p:to x="100000" y="80000"/>
                                        </p:animScale>
                                        <p:animScale>
                                          <p:cBhvr>
                                            <p:cTn id="16" dur="91" decel="50000">
                                              <p:stCondLst>
                                                <p:cond delay="736"/>
                                              </p:stCondLst>
                                            </p:cTn>
                                            <p:tgtEl>
                                              <p:spTgt spid="18"/>
                                            </p:tgtEl>
                                          </p:cBhvr>
                                          <p:to x="100000" y="100000"/>
                                        </p:animScale>
                                        <p:animScale>
                                          <p:cBhvr>
                                            <p:cTn id="17" dur="14">
                                              <p:stCondLst>
                                                <p:cond delay="903"/>
                                              </p:stCondLst>
                                            </p:cTn>
                                            <p:tgtEl>
                                              <p:spTgt spid="18"/>
                                            </p:tgtEl>
                                          </p:cBhvr>
                                          <p:to x="100000" y="90000"/>
                                        </p:animScale>
                                        <p:animScale>
                                          <p:cBhvr>
                                            <p:cTn id="18" dur="91" decel="50000">
                                              <p:stCondLst>
                                                <p:cond delay="917"/>
                                              </p:stCondLst>
                                            </p:cTn>
                                            <p:tgtEl>
                                              <p:spTgt spid="18"/>
                                            </p:tgtEl>
                                          </p:cBhvr>
                                          <p:to x="100000" y="100000"/>
                                        </p:animScale>
                                        <p:animScale>
                                          <p:cBhvr>
                                            <p:cTn id="19" dur="14">
                                              <p:stCondLst>
                                                <p:cond delay="994"/>
                                              </p:stCondLst>
                                            </p:cTn>
                                            <p:tgtEl>
                                              <p:spTgt spid="18"/>
                                            </p:tgtEl>
                                          </p:cBhvr>
                                          <p:to x="100000" y="95000"/>
                                        </p:animScale>
                                        <p:animScale>
                                          <p:cBhvr>
                                            <p:cTn id="20" dur="91" decel="50000">
                                              <p:stCondLst>
                                                <p:cond delay="1009"/>
                                              </p:stCondLst>
                                            </p:cTn>
                                            <p:tgtEl>
                                              <p:spTgt spid="18"/>
                                            </p:tgtEl>
                                          </p:cBhvr>
                                          <p:to x="100000" y="100000"/>
                                        </p:animScale>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400" fill="hold"/>
                                            <p:tgtEl>
                                              <p:spTgt spid="34"/>
                                            </p:tgtEl>
                                            <p:attrNameLst>
                                              <p:attrName>ppt_x</p:attrName>
                                            </p:attrNameLst>
                                          </p:cBhvr>
                                          <p:tavLst>
                                            <p:tav tm="0">
                                              <p:val>
                                                <p:strVal val="0-#ppt_w/2"/>
                                              </p:val>
                                            </p:tav>
                                            <p:tav tm="100000">
                                              <p:val>
                                                <p:strVal val="#ppt_x"/>
                                              </p:val>
                                            </p:tav>
                                          </p:tavLst>
                                        </p:anim>
                                        <p:anim calcmode="lin" valueType="num">
                                          <p:cBhvr additive="base">
                                            <p:cTn id="25" dur="4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400" fill="hold"/>
                                            <p:tgtEl>
                                              <p:spTgt spid="39"/>
                                            </p:tgtEl>
                                            <p:attrNameLst>
                                              <p:attrName>ppt_x</p:attrName>
                                            </p:attrNameLst>
                                          </p:cBhvr>
                                          <p:tavLst>
                                            <p:tav tm="0">
                                              <p:val>
                                                <p:strVal val="1+#ppt_w/2"/>
                                              </p:val>
                                            </p:tav>
                                            <p:tav tm="100000">
                                              <p:val>
                                                <p:strVal val="#ppt_x"/>
                                              </p:val>
                                            </p:tav>
                                          </p:tavLst>
                                        </p:anim>
                                        <p:anim calcmode="lin" valueType="num">
                                          <p:cBhvr additive="base">
                                            <p:cTn id="29" dur="400" fill="hold"/>
                                            <p:tgtEl>
                                              <p:spTgt spid="39"/>
                                            </p:tgtEl>
                                            <p:attrNameLst>
                                              <p:attrName>ppt_y</p:attrName>
                                            </p:attrNameLst>
                                          </p:cBhvr>
                                          <p:tavLst>
                                            <p:tav tm="0">
                                              <p:val>
                                                <p:strVal val="1+#ppt_h/2"/>
                                              </p:val>
                                            </p:tav>
                                            <p:tav tm="100000">
                                              <p:val>
                                                <p:strVal val="#ppt_y"/>
                                              </p:val>
                                            </p:tav>
                                          </p:tavLst>
                                        </p:anim>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400" fill="hold"/>
                                            <p:tgtEl>
                                              <p:spTgt spid="15"/>
                                            </p:tgtEl>
                                            <p:attrNameLst>
                                              <p:attrName>ppt_x</p:attrName>
                                            </p:attrNameLst>
                                          </p:cBhvr>
                                          <p:tavLst>
                                            <p:tav tm="0">
                                              <p:val>
                                                <p:strVal val="1+#ppt_w/2"/>
                                              </p:val>
                                            </p:tav>
                                            <p:tav tm="100000">
                                              <p:val>
                                                <p:strVal val="#ppt_x"/>
                                              </p:val>
                                            </p:tav>
                                          </p:tavLst>
                                        </p:anim>
                                        <p:anim calcmode="lin" valueType="num">
                                          <p:cBhvr additive="base">
                                            <p:cTn id="33" dur="400" fill="hold"/>
                                            <p:tgtEl>
                                              <p:spTgt spid="15"/>
                                            </p:tgtEl>
                                            <p:attrNameLst>
                                              <p:attrName>ppt_y</p:attrName>
                                            </p:attrNameLst>
                                          </p:cBhvr>
                                          <p:tavLst>
                                            <p:tav tm="0">
                                              <p:val>
                                                <p:strVal val="0-#ppt_h/2"/>
                                              </p:val>
                                            </p:tav>
                                            <p:tav tm="100000">
                                              <p:val>
                                                <p:strVal val="#ppt_y"/>
                                              </p:val>
                                            </p:tav>
                                          </p:tavLst>
                                        </p:anim>
                                      </p:childTnLst>
                                    </p:cTn>
                                  </p:par>
                                  <p:par>
                                    <p:cTn id="34" presetID="6" presetClass="entr" presetSubtype="32" fill="hold" grpId="0" nodeType="withEffect">
                                      <p:stCondLst>
                                        <p:cond delay="100"/>
                                      </p:stCondLst>
                                      <p:childTnLst>
                                        <p:set>
                                          <p:cBhvr>
                                            <p:cTn id="35" dur="1" fill="hold">
                                              <p:stCondLst>
                                                <p:cond delay="0"/>
                                              </p:stCondLst>
                                            </p:cTn>
                                            <p:tgtEl>
                                              <p:spTgt spid="14"/>
                                            </p:tgtEl>
                                            <p:attrNameLst>
                                              <p:attrName>style.visibility</p:attrName>
                                            </p:attrNameLst>
                                          </p:cBhvr>
                                          <p:to>
                                            <p:strVal val="visible"/>
                                          </p:to>
                                        </p:set>
                                        <p:animEffect transition="in" filter="circle(out)">
                                          <p:cBhvr>
                                            <p:cTn id="36" dur="300"/>
                                            <p:tgtEl>
                                              <p:spTgt spid="14"/>
                                            </p:tgtEl>
                                          </p:cBhvr>
                                        </p:animEffect>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right)">
                                          <p:cBhvr>
                                            <p:cTn id="40" dur="500"/>
                                            <p:tgtEl>
                                              <p:spTgt spid="53"/>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400"/>
                                            <p:tgtEl>
                                              <p:spTgt spid="51"/>
                                            </p:tgtEl>
                                          </p:cBhvr>
                                        </p:animEffect>
                                        <p:anim calcmode="lin" valueType="num">
                                          <p:cBhvr>
                                            <p:cTn id="45" dur="400" fill="hold"/>
                                            <p:tgtEl>
                                              <p:spTgt spid="51"/>
                                            </p:tgtEl>
                                            <p:attrNameLst>
                                              <p:attrName>ppt_x</p:attrName>
                                            </p:attrNameLst>
                                          </p:cBhvr>
                                          <p:tavLst>
                                            <p:tav tm="0">
                                              <p:val>
                                                <p:strVal val="#ppt_x"/>
                                              </p:val>
                                            </p:tav>
                                            <p:tav tm="100000">
                                              <p:val>
                                                <p:strVal val="#ppt_x"/>
                                              </p:val>
                                            </p:tav>
                                          </p:tavLst>
                                        </p:anim>
                                        <p:anim calcmode="lin" valueType="num">
                                          <p:cBhvr>
                                            <p:cTn id="46" dur="400" fill="hold"/>
                                            <p:tgtEl>
                                              <p:spTgt spid="51"/>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400"/>
                                            <p:tgtEl>
                                              <p:spTgt spid="52"/>
                                            </p:tgtEl>
                                          </p:cBhvr>
                                        </p:animEffect>
                                        <p:anim calcmode="lin" valueType="num">
                                          <p:cBhvr>
                                            <p:cTn id="50" dur="400" fill="hold"/>
                                            <p:tgtEl>
                                              <p:spTgt spid="52"/>
                                            </p:tgtEl>
                                            <p:attrNameLst>
                                              <p:attrName>ppt_x</p:attrName>
                                            </p:attrNameLst>
                                          </p:cBhvr>
                                          <p:tavLst>
                                            <p:tav tm="0">
                                              <p:val>
                                                <p:strVal val="#ppt_x"/>
                                              </p:val>
                                            </p:tav>
                                            <p:tav tm="100000">
                                              <p:val>
                                                <p:strVal val="#ppt_x"/>
                                              </p:val>
                                            </p:tav>
                                          </p:tavLst>
                                        </p:anim>
                                        <p:anim calcmode="lin" valueType="num">
                                          <p:cBhvr>
                                            <p:cTn id="51" dur="400" fill="hold"/>
                                            <p:tgtEl>
                                              <p:spTgt spid="52"/>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400"/>
                                            <p:tgtEl>
                                              <p:spTgt spid="46"/>
                                            </p:tgtEl>
                                          </p:cBhvr>
                                        </p:animEffect>
                                        <p:anim calcmode="lin" valueType="num">
                                          <p:cBhvr>
                                            <p:cTn id="60" dur="400" fill="hold"/>
                                            <p:tgtEl>
                                              <p:spTgt spid="46"/>
                                            </p:tgtEl>
                                            <p:attrNameLst>
                                              <p:attrName>ppt_x</p:attrName>
                                            </p:attrNameLst>
                                          </p:cBhvr>
                                          <p:tavLst>
                                            <p:tav tm="0">
                                              <p:val>
                                                <p:strVal val="#ppt_x"/>
                                              </p:val>
                                            </p:tav>
                                            <p:tav tm="100000">
                                              <p:val>
                                                <p:strVal val="#ppt_x"/>
                                              </p:val>
                                            </p:tav>
                                          </p:tavLst>
                                        </p:anim>
                                        <p:anim calcmode="lin" valueType="num">
                                          <p:cBhvr>
                                            <p:cTn id="61" dur="400" fill="hold"/>
                                            <p:tgtEl>
                                              <p:spTgt spid="46"/>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400"/>
                                            <p:tgtEl>
                                              <p:spTgt spid="45"/>
                                            </p:tgtEl>
                                          </p:cBhvr>
                                        </p:animEffect>
                                        <p:anim calcmode="lin" valueType="num">
                                          <p:cBhvr>
                                            <p:cTn id="65" dur="400" fill="hold"/>
                                            <p:tgtEl>
                                              <p:spTgt spid="45"/>
                                            </p:tgtEl>
                                            <p:attrNameLst>
                                              <p:attrName>ppt_x</p:attrName>
                                            </p:attrNameLst>
                                          </p:cBhvr>
                                          <p:tavLst>
                                            <p:tav tm="0">
                                              <p:val>
                                                <p:strVal val="#ppt_x"/>
                                              </p:val>
                                            </p:tav>
                                            <p:tav tm="100000">
                                              <p:val>
                                                <p:strVal val="#ppt_x"/>
                                              </p:val>
                                            </p:tav>
                                          </p:tavLst>
                                        </p:anim>
                                        <p:anim calcmode="lin" valueType="num">
                                          <p:cBhvr>
                                            <p:cTn id="66" dur="4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400"/>
                                            <p:tgtEl>
                                              <p:spTgt spid="49"/>
                                            </p:tgtEl>
                                          </p:cBhvr>
                                        </p:animEffect>
                                        <p:anim calcmode="lin" valueType="num">
                                          <p:cBhvr>
                                            <p:cTn id="75" dur="400" fill="hold"/>
                                            <p:tgtEl>
                                              <p:spTgt spid="49"/>
                                            </p:tgtEl>
                                            <p:attrNameLst>
                                              <p:attrName>ppt_x</p:attrName>
                                            </p:attrNameLst>
                                          </p:cBhvr>
                                          <p:tavLst>
                                            <p:tav tm="0">
                                              <p:val>
                                                <p:strVal val="#ppt_x"/>
                                              </p:val>
                                            </p:tav>
                                            <p:tav tm="100000">
                                              <p:val>
                                                <p:strVal val="#ppt_x"/>
                                              </p:val>
                                            </p:tav>
                                          </p:tavLst>
                                        </p:anim>
                                        <p:anim calcmode="lin" valueType="num">
                                          <p:cBhvr>
                                            <p:cTn id="76" dur="400" fill="hold"/>
                                            <p:tgtEl>
                                              <p:spTgt spid="49"/>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400"/>
                                            <p:tgtEl>
                                              <p:spTgt spid="48"/>
                                            </p:tgtEl>
                                          </p:cBhvr>
                                        </p:animEffect>
                                        <p:anim calcmode="lin" valueType="num">
                                          <p:cBhvr>
                                            <p:cTn id="80" dur="400" fill="hold"/>
                                            <p:tgtEl>
                                              <p:spTgt spid="48"/>
                                            </p:tgtEl>
                                            <p:attrNameLst>
                                              <p:attrName>ppt_x</p:attrName>
                                            </p:attrNameLst>
                                          </p:cBhvr>
                                          <p:tavLst>
                                            <p:tav tm="0">
                                              <p:val>
                                                <p:strVal val="#ppt_x"/>
                                              </p:val>
                                            </p:tav>
                                            <p:tav tm="100000">
                                              <p:val>
                                                <p:strVal val="#ppt_x"/>
                                              </p:val>
                                            </p:tav>
                                          </p:tavLst>
                                        </p:anim>
                                        <p:anim calcmode="lin" valueType="num">
                                          <p:cBhvr>
                                            <p:cTn id="81" dur="400" fill="hold"/>
                                            <p:tgtEl>
                                              <p:spTgt spid="48"/>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12" presetClass="entr" presetSubtype="4"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300"/>
                                            <p:tgtEl>
                                              <p:spTgt spid="55"/>
                                            </p:tgtEl>
                                            <p:attrNameLst>
                                              <p:attrName>ppt_y</p:attrName>
                                            </p:attrNameLst>
                                          </p:cBhvr>
                                          <p:tavLst>
                                            <p:tav tm="0">
                                              <p:val>
                                                <p:strVal val="#ppt_y+#ppt_h*1.125000"/>
                                              </p:val>
                                            </p:tav>
                                            <p:tav tm="100000">
                                              <p:val>
                                                <p:strVal val="#ppt_y"/>
                                              </p:val>
                                            </p:tav>
                                          </p:tavLst>
                                        </p:anim>
                                        <p:animEffect transition="in" filter="wipe(up)">
                                          <p:cBhvr>
                                            <p:cTn id="86" dur="300"/>
                                            <p:tgtEl>
                                              <p:spTgt spid="55"/>
                                            </p:tgtEl>
                                          </p:cBhvr>
                                        </p:animEffect>
                                      </p:childTnLst>
                                    </p:cTn>
                                  </p:par>
                                  <p:par>
                                    <p:cTn id="87" presetID="6" presetClass="entr" presetSubtype="32"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circle(out)">
                                          <p:cBhvr>
                                            <p:cTn id="89" dur="300"/>
                                            <p:tgtEl>
                                              <p:spTgt spid="54"/>
                                            </p:tgtEl>
                                          </p:cBhvr>
                                        </p:animEffect>
                                      </p:childTnLst>
                                    </p:cTn>
                                  </p:par>
                                </p:childTnLst>
                              </p:cTn>
                            </p:par>
                            <p:par>
                              <p:cTn id="90" fill="hold">
                                <p:stCondLst>
                                  <p:cond delay="55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5" grpId="0"/>
          <p:bldP spid="46" grpId="0"/>
          <p:bldP spid="48" grpId="0"/>
          <p:bldP spid="49" grpId="0"/>
          <p:bldP spid="51" grpId="0"/>
          <p:bldP spid="52" grpId="0"/>
          <p:bldP spid="54" grpId="0" animBg="1"/>
          <p:bldP spid="9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1"/>
          <p:cNvSpPr/>
          <p:nvPr/>
        </p:nvSpPr>
        <p:spPr bwMode="auto">
          <a:xfrm>
            <a:off x="6468890" y="4408673"/>
            <a:ext cx="1743456" cy="0"/>
          </a:xfrm>
          <a:custGeom>
            <a:avLst/>
            <a:gdLst>
              <a:gd name="T0" fmla="*/ 1984 w 1984"/>
              <a:gd name="T1" fmla="*/ 0 w 1984"/>
              <a:gd name="T2" fmla="*/ 1984 w 1984"/>
            </a:gdLst>
            <a:ahLst/>
            <a:cxnLst>
              <a:cxn ang="0">
                <a:pos x="T0" y="0"/>
              </a:cxn>
              <a:cxn ang="0">
                <a:pos x="T1" y="0"/>
              </a:cxn>
              <a:cxn ang="0">
                <a:pos x="T2" y="0"/>
              </a:cxn>
            </a:cxnLst>
            <a:rect l="0" t="0" r="r" b="b"/>
            <a:pathLst>
              <a:path w="1984">
                <a:moveTo>
                  <a:pt x="1984" y="0"/>
                </a:moveTo>
                <a:lnTo>
                  <a:pt x="0" y="0"/>
                </a:lnTo>
                <a:lnTo>
                  <a:pt x="1984"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 name="Line 12"/>
          <p:cNvSpPr>
            <a:spLocks noChangeShapeType="1"/>
          </p:cNvSpPr>
          <p:nvPr/>
        </p:nvSpPr>
        <p:spPr bwMode="auto">
          <a:xfrm flipH="1">
            <a:off x="6468890" y="4408673"/>
            <a:ext cx="1743456" cy="0"/>
          </a:xfrm>
          <a:prstGeom prst="lin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cxnSp>
        <p:nvCxnSpPr>
          <p:cNvPr id="21" name="直接连接符 20"/>
          <p:cNvCxnSpPr/>
          <p:nvPr/>
        </p:nvCxnSpPr>
        <p:spPr>
          <a:xfrm flipV="1">
            <a:off x="594392" y="1702987"/>
            <a:ext cx="2209" cy="2001821"/>
          </a:xfrm>
          <a:prstGeom prst="line">
            <a:avLst/>
          </a:prstGeom>
          <a:ln>
            <a:solidFill>
              <a:srgbClr val="00B0F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575702" y="1702987"/>
            <a:ext cx="30865" cy="1939278"/>
          </a:xfrm>
          <a:prstGeom prst="line">
            <a:avLst/>
          </a:prstGeom>
          <a:ln>
            <a:solidFill>
              <a:srgbClr val="00B0F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4594098" y="1702988"/>
            <a:ext cx="5669" cy="2001820"/>
          </a:xfrm>
          <a:prstGeom prst="line">
            <a:avLst/>
          </a:prstGeom>
          <a:ln>
            <a:solidFill>
              <a:srgbClr val="00B0F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6569143" y="1702987"/>
            <a:ext cx="13400" cy="1939278"/>
          </a:xfrm>
          <a:prstGeom prst="line">
            <a:avLst/>
          </a:prstGeom>
          <a:ln>
            <a:solidFill>
              <a:srgbClr val="00B0F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537434" y="3765423"/>
            <a:ext cx="2023780" cy="643251"/>
            <a:chOff x="6575446" y="3440667"/>
            <a:chExt cx="2023780" cy="643251"/>
          </a:xfrm>
        </p:grpSpPr>
        <p:sp>
          <p:nvSpPr>
            <p:cNvPr id="26" name="Freeform 13"/>
            <p:cNvSpPr/>
            <p:nvPr/>
          </p:nvSpPr>
          <p:spPr bwMode="auto">
            <a:xfrm>
              <a:off x="6575446" y="3440667"/>
              <a:ext cx="2023780" cy="643251"/>
            </a:xfrm>
            <a:custGeom>
              <a:avLst/>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27" name="组合 26"/>
            <p:cNvGrpSpPr/>
            <p:nvPr/>
          </p:nvGrpSpPr>
          <p:grpSpPr>
            <a:xfrm>
              <a:off x="6964552" y="3576351"/>
              <a:ext cx="983174" cy="371881"/>
              <a:chOff x="1491944" y="1784655"/>
              <a:chExt cx="983174" cy="371881"/>
            </a:xfrm>
          </p:grpSpPr>
          <p:grpSp>
            <p:nvGrpSpPr>
              <p:cNvPr id="28" name="Group 6"/>
              <p:cNvGrpSpPr>
                <a:grpSpLocks noChangeAspect="1"/>
              </p:cNvGrpSpPr>
              <p:nvPr/>
            </p:nvGrpSpPr>
            <p:grpSpPr bwMode="auto">
              <a:xfrm>
                <a:off x="1491944" y="1784655"/>
                <a:ext cx="415760" cy="371881"/>
                <a:chOff x="833" y="1348"/>
                <a:chExt cx="379" cy="339"/>
              </a:xfrm>
              <a:solidFill>
                <a:schemeClr val="bg1"/>
              </a:solidFill>
              <a:effectLst>
                <a:outerShdw blurRad="25400" dist="25400" dir="2700000" algn="tl" rotWithShape="0">
                  <a:prstClr val="black">
                    <a:alpha val="40000"/>
                  </a:prstClr>
                </a:outerShdw>
              </a:effectLst>
            </p:grpSpPr>
            <p:sp>
              <p:nvSpPr>
                <p:cNvPr id="30" name="Freeform 7"/>
                <p:cNvSpPr/>
                <p:nvPr/>
              </p:nvSpPr>
              <p:spPr bwMode="auto">
                <a:xfrm>
                  <a:off x="1101" y="1360"/>
                  <a:ext cx="111" cy="315"/>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 name="Freeform 8"/>
                <p:cNvSpPr/>
                <p:nvPr/>
              </p:nvSpPr>
              <p:spPr bwMode="auto">
                <a:xfrm>
                  <a:off x="1060" y="1389"/>
                  <a:ext cx="99" cy="257"/>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 name="Freeform 9"/>
                <p:cNvSpPr/>
                <p:nvPr/>
              </p:nvSpPr>
              <p:spPr bwMode="auto">
                <a:xfrm>
                  <a:off x="915" y="1348"/>
                  <a:ext cx="110" cy="339"/>
                </a:xfrm>
                <a:custGeom>
                  <a:avLst/>
                  <a:gdLst>
                    <a:gd name="T0" fmla="*/ 0 w 110"/>
                    <a:gd name="T1" fmla="*/ 99 h 339"/>
                    <a:gd name="T2" fmla="*/ 0 w 110"/>
                    <a:gd name="T3" fmla="*/ 240 h 339"/>
                    <a:gd name="T4" fmla="*/ 70 w 110"/>
                    <a:gd name="T5" fmla="*/ 298 h 339"/>
                    <a:gd name="T6" fmla="*/ 70 w 110"/>
                    <a:gd name="T7" fmla="*/ 175 h 339"/>
                    <a:gd name="T8" fmla="*/ 81 w 110"/>
                    <a:gd name="T9" fmla="*/ 175 h 339"/>
                    <a:gd name="T10" fmla="*/ 81 w 110"/>
                    <a:gd name="T11" fmla="*/ 310 h 339"/>
                    <a:gd name="T12" fmla="*/ 110 w 110"/>
                    <a:gd name="T13" fmla="*/ 339 h 339"/>
                    <a:gd name="T14" fmla="*/ 110 w 110"/>
                    <a:gd name="T15" fmla="*/ 0 h 339"/>
                    <a:gd name="T16" fmla="*/ 0 w 110"/>
                    <a:gd name="T17" fmla="*/ 9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39">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 name="Freeform 10"/>
                <p:cNvSpPr/>
                <p:nvPr/>
              </p:nvSpPr>
              <p:spPr bwMode="auto">
                <a:xfrm>
                  <a:off x="833" y="1453"/>
                  <a:ext cx="64" cy="129"/>
                </a:xfrm>
                <a:custGeom>
                  <a:avLst/>
                  <a:gdLst>
                    <a:gd name="T0" fmla="*/ 0 w 64"/>
                    <a:gd name="T1" fmla="*/ 0 h 129"/>
                    <a:gd name="T2" fmla="*/ 0 w 64"/>
                    <a:gd name="T3" fmla="*/ 129 h 129"/>
                    <a:gd name="T4" fmla="*/ 35 w 64"/>
                    <a:gd name="T5" fmla="*/ 129 h 129"/>
                    <a:gd name="T6" fmla="*/ 35 w 64"/>
                    <a:gd name="T7" fmla="*/ 59 h 129"/>
                    <a:gd name="T8" fmla="*/ 47 w 64"/>
                    <a:gd name="T9" fmla="*/ 59 h 129"/>
                    <a:gd name="T10" fmla="*/ 47 w 64"/>
                    <a:gd name="T11" fmla="*/ 129 h 129"/>
                    <a:gd name="T12" fmla="*/ 64 w 64"/>
                    <a:gd name="T13" fmla="*/ 129 h 129"/>
                    <a:gd name="T14" fmla="*/ 64 w 64"/>
                    <a:gd name="T15" fmla="*/ 0 h 129"/>
                    <a:gd name="T16" fmla="*/ 0 w 64"/>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9">
                      <a:moveTo>
                        <a:pt x="0" y="0"/>
                      </a:moveTo>
                      <a:lnTo>
                        <a:pt x="0" y="129"/>
                      </a:lnTo>
                      <a:lnTo>
                        <a:pt x="35" y="129"/>
                      </a:lnTo>
                      <a:lnTo>
                        <a:pt x="35" y="59"/>
                      </a:lnTo>
                      <a:lnTo>
                        <a:pt x="47" y="59"/>
                      </a:lnTo>
                      <a:lnTo>
                        <a:pt x="47" y="129"/>
                      </a:lnTo>
                      <a:lnTo>
                        <a:pt x="64" y="129"/>
                      </a:lnTo>
                      <a:lnTo>
                        <a:pt x="6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29" name="TextBox 28"/>
              <p:cNvSpPr txBox="1"/>
              <p:nvPr/>
            </p:nvSpPr>
            <p:spPr>
              <a:xfrm>
                <a:off x="1931379" y="1831925"/>
                <a:ext cx="543739" cy="307777"/>
              </a:xfrm>
              <a:prstGeom prst="rect">
                <a:avLst/>
              </a:prstGeom>
              <a:noFill/>
            </p:spPr>
            <p:txBody>
              <a:bodyPr wrap="none" rtlCol="0">
                <a:spAutoFit/>
              </a:bodyPr>
              <a:lstStyle/>
              <a:p>
                <a:r>
                  <a:rPr lang="zh-CN" altLang="en-US" sz="1400" dirty="0">
                    <a:solidFill>
                      <a:prstClr val="white"/>
                    </a:solidFill>
                    <a:cs typeface="+mn-ea"/>
                    <a:sym typeface="+mn-lt"/>
                  </a:rPr>
                  <a:t>第四</a:t>
                </a:r>
              </a:p>
            </p:txBody>
          </p:sp>
        </p:grpSp>
      </p:grpSp>
      <p:grpSp>
        <p:nvGrpSpPr>
          <p:cNvPr id="34" name="组合 33"/>
          <p:cNvGrpSpPr/>
          <p:nvPr/>
        </p:nvGrpSpPr>
        <p:grpSpPr>
          <a:xfrm>
            <a:off x="4556127" y="3765423"/>
            <a:ext cx="2026416" cy="643251"/>
            <a:chOff x="4594140" y="3440667"/>
            <a:chExt cx="2026416" cy="643251"/>
          </a:xfrm>
        </p:grpSpPr>
        <p:sp>
          <p:nvSpPr>
            <p:cNvPr id="35" name="Freeform 8"/>
            <p:cNvSpPr/>
            <p:nvPr/>
          </p:nvSpPr>
          <p:spPr bwMode="auto">
            <a:xfrm>
              <a:off x="4594140" y="3440667"/>
              <a:ext cx="2026416" cy="643251"/>
            </a:xfrm>
            <a:custGeom>
              <a:avLst/>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36" name="组合 35"/>
            <p:cNvGrpSpPr/>
            <p:nvPr/>
          </p:nvGrpSpPr>
          <p:grpSpPr>
            <a:xfrm>
              <a:off x="5068931" y="3515742"/>
              <a:ext cx="817958" cy="493098"/>
              <a:chOff x="6086862" y="1851804"/>
              <a:chExt cx="817958" cy="493098"/>
            </a:xfrm>
          </p:grpSpPr>
          <p:grpSp>
            <p:nvGrpSpPr>
              <p:cNvPr id="37" name="Group 29"/>
              <p:cNvGrpSpPr>
                <a:grpSpLocks noChangeAspect="1"/>
              </p:cNvGrpSpPr>
              <p:nvPr/>
            </p:nvGrpSpPr>
            <p:grpSpPr bwMode="auto">
              <a:xfrm>
                <a:off x="6086862" y="1851804"/>
                <a:ext cx="234382" cy="493098"/>
                <a:chOff x="4377" y="1861"/>
                <a:chExt cx="183" cy="385"/>
              </a:xfrm>
              <a:solidFill>
                <a:schemeClr val="bg1"/>
              </a:solidFill>
              <a:effectLst>
                <a:outerShdw blurRad="25400" dist="25400" dir="2700000" algn="tl" rotWithShape="0">
                  <a:prstClr val="black">
                    <a:alpha val="40000"/>
                  </a:prstClr>
                </a:outerShdw>
              </a:effectLst>
            </p:grpSpPr>
            <p:sp>
              <p:nvSpPr>
                <p:cNvPr id="47" name="Freeform 30"/>
                <p:cNvSpPr/>
                <p:nvPr/>
              </p:nvSpPr>
              <p:spPr bwMode="auto">
                <a:xfrm>
                  <a:off x="4473" y="1967"/>
                  <a:ext cx="87" cy="125"/>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 name="Freeform 31"/>
                <p:cNvSpPr/>
                <p:nvPr/>
              </p:nvSpPr>
              <p:spPr bwMode="auto">
                <a:xfrm>
                  <a:off x="4464" y="1952"/>
                  <a:ext cx="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 name="Freeform 32"/>
                <p:cNvSpPr>
                  <a:spLocks noEditPoints="1"/>
                </p:cNvSpPr>
                <p:nvPr/>
              </p:nvSpPr>
              <p:spPr bwMode="auto">
                <a:xfrm>
                  <a:off x="4377" y="2106"/>
                  <a:ext cx="183" cy="140"/>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9">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 name="Freeform 33"/>
                <p:cNvSpPr/>
                <p:nvPr/>
              </p:nvSpPr>
              <p:spPr bwMode="auto">
                <a:xfrm>
                  <a:off x="4377" y="1967"/>
                  <a:ext cx="87" cy="125"/>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 name="Freeform 34"/>
                <p:cNvSpPr/>
                <p:nvPr/>
              </p:nvSpPr>
              <p:spPr bwMode="auto">
                <a:xfrm>
                  <a:off x="4469" y="1952"/>
                  <a:ext cx="4"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 name="Freeform 35"/>
                <p:cNvSpPr/>
                <p:nvPr/>
              </p:nvSpPr>
              <p:spPr bwMode="auto">
                <a:xfrm>
                  <a:off x="4425" y="1861"/>
                  <a:ext cx="58" cy="91"/>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46" name="TextBox 45"/>
              <p:cNvSpPr txBox="1"/>
              <p:nvPr/>
            </p:nvSpPr>
            <p:spPr>
              <a:xfrm>
                <a:off x="6361081" y="1968354"/>
                <a:ext cx="543739" cy="307777"/>
              </a:xfrm>
              <a:prstGeom prst="rect">
                <a:avLst/>
              </a:prstGeom>
              <a:noFill/>
            </p:spPr>
            <p:txBody>
              <a:bodyPr wrap="none" rtlCol="0">
                <a:spAutoFit/>
              </a:bodyPr>
              <a:lstStyle/>
              <a:p>
                <a:r>
                  <a:rPr lang="zh-CN" altLang="en-US" sz="1400" dirty="0">
                    <a:solidFill>
                      <a:prstClr val="white"/>
                    </a:solidFill>
                    <a:cs typeface="+mn-ea"/>
                    <a:sym typeface="+mn-lt"/>
                  </a:rPr>
                  <a:t>第三</a:t>
                </a:r>
              </a:p>
            </p:txBody>
          </p:sp>
        </p:grpSp>
      </p:grpSp>
      <p:grpSp>
        <p:nvGrpSpPr>
          <p:cNvPr id="53" name="组合 52"/>
          <p:cNvGrpSpPr/>
          <p:nvPr/>
        </p:nvGrpSpPr>
        <p:grpSpPr>
          <a:xfrm>
            <a:off x="2575702" y="3765423"/>
            <a:ext cx="2025537" cy="643251"/>
            <a:chOff x="2613712" y="3440667"/>
            <a:chExt cx="2025537" cy="643251"/>
          </a:xfrm>
        </p:grpSpPr>
        <p:sp>
          <p:nvSpPr>
            <p:cNvPr id="54" name="Freeform 7"/>
            <p:cNvSpPr/>
            <p:nvPr/>
          </p:nvSpPr>
          <p:spPr bwMode="auto">
            <a:xfrm>
              <a:off x="2613712" y="3440667"/>
              <a:ext cx="2025537" cy="643251"/>
            </a:xfrm>
            <a:custGeom>
              <a:avLst/>
              <a:gdLst>
                <a:gd name="T0" fmla="*/ 1984 w 2305"/>
                <a:gd name="T1" fmla="*/ 732 h 732"/>
                <a:gd name="T2" fmla="*/ 0 w 2305"/>
                <a:gd name="T3" fmla="*/ 732 h 732"/>
                <a:gd name="T4" fmla="*/ 321 w 2305"/>
                <a:gd name="T5" fmla="*/ 366 h 732"/>
                <a:gd name="T6" fmla="*/ 0 w 2305"/>
                <a:gd name="T7" fmla="*/ 0 h 732"/>
                <a:gd name="T8" fmla="*/ 1984 w 2305"/>
                <a:gd name="T9" fmla="*/ 0 h 732"/>
                <a:gd name="T10" fmla="*/ 2305 w 2305"/>
                <a:gd name="T11" fmla="*/ 366 h 732"/>
                <a:gd name="T12" fmla="*/ 1984 w 2305"/>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5" h="732">
                  <a:moveTo>
                    <a:pt x="1984" y="732"/>
                  </a:moveTo>
                  <a:lnTo>
                    <a:pt x="0" y="732"/>
                  </a:lnTo>
                  <a:lnTo>
                    <a:pt x="321" y="366"/>
                  </a:lnTo>
                  <a:lnTo>
                    <a:pt x="0" y="0"/>
                  </a:lnTo>
                  <a:lnTo>
                    <a:pt x="1984" y="0"/>
                  </a:lnTo>
                  <a:lnTo>
                    <a:pt x="2305" y="366"/>
                  </a:lnTo>
                  <a:lnTo>
                    <a:pt x="1984" y="7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55" name="组合 54"/>
            <p:cNvGrpSpPr/>
            <p:nvPr/>
          </p:nvGrpSpPr>
          <p:grpSpPr>
            <a:xfrm>
              <a:off x="2973796" y="3605948"/>
              <a:ext cx="954065" cy="343122"/>
              <a:chOff x="1641394" y="3123021"/>
              <a:chExt cx="954065" cy="343122"/>
            </a:xfrm>
          </p:grpSpPr>
          <p:grpSp>
            <p:nvGrpSpPr>
              <p:cNvPr id="56" name="Group 20"/>
              <p:cNvGrpSpPr>
                <a:grpSpLocks noChangeAspect="1"/>
              </p:cNvGrpSpPr>
              <p:nvPr/>
            </p:nvGrpSpPr>
            <p:grpSpPr bwMode="auto">
              <a:xfrm>
                <a:off x="1641394" y="3123021"/>
                <a:ext cx="433721" cy="332887"/>
                <a:chOff x="1066" y="1895"/>
                <a:chExt cx="314" cy="241"/>
              </a:xfrm>
              <a:solidFill>
                <a:schemeClr val="bg1"/>
              </a:solidFill>
              <a:effectLst>
                <a:outerShdw blurRad="25400" dist="25400" dir="2700000" algn="tl" rotWithShape="0">
                  <a:prstClr val="black">
                    <a:alpha val="40000"/>
                  </a:prstClr>
                </a:outerShdw>
              </a:effectLst>
            </p:grpSpPr>
            <p:sp>
              <p:nvSpPr>
                <p:cNvPr id="58"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5"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6"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7"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8"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7" name="TextBox 56"/>
              <p:cNvSpPr txBox="1"/>
              <p:nvPr/>
            </p:nvSpPr>
            <p:spPr>
              <a:xfrm>
                <a:off x="2051720" y="3158366"/>
                <a:ext cx="543739" cy="307777"/>
              </a:xfrm>
              <a:prstGeom prst="rect">
                <a:avLst/>
              </a:prstGeom>
              <a:noFill/>
            </p:spPr>
            <p:txBody>
              <a:bodyPr wrap="none" rtlCol="0">
                <a:spAutoFit/>
              </a:bodyPr>
              <a:lstStyle/>
              <a:p>
                <a:r>
                  <a:rPr lang="zh-CN" altLang="en-US" sz="1400" dirty="0">
                    <a:solidFill>
                      <a:prstClr val="white"/>
                    </a:solidFill>
                    <a:cs typeface="+mn-ea"/>
                    <a:sym typeface="+mn-lt"/>
                  </a:rPr>
                  <a:t>第二</a:t>
                </a:r>
              </a:p>
            </p:txBody>
          </p:sp>
        </p:grpSp>
      </p:grpSp>
      <p:grpSp>
        <p:nvGrpSpPr>
          <p:cNvPr id="69" name="组合 68"/>
          <p:cNvGrpSpPr/>
          <p:nvPr/>
        </p:nvGrpSpPr>
        <p:grpSpPr>
          <a:xfrm>
            <a:off x="594392" y="3765423"/>
            <a:ext cx="2026416" cy="643251"/>
            <a:chOff x="632405" y="3440667"/>
            <a:chExt cx="2026416" cy="643251"/>
          </a:xfrm>
        </p:grpSpPr>
        <p:sp>
          <p:nvSpPr>
            <p:cNvPr id="70" name="Freeform 6"/>
            <p:cNvSpPr/>
            <p:nvPr/>
          </p:nvSpPr>
          <p:spPr bwMode="auto">
            <a:xfrm>
              <a:off x="632405" y="3440667"/>
              <a:ext cx="2026416" cy="643251"/>
            </a:xfrm>
            <a:custGeom>
              <a:avLst/>
              <a:gdLst>
                <a:gd name="T0" fmla="*/ 1984 w 2306"/>
                <a:gd name="T1" fmla="*/ 732 h 732"/>
                <a:gd name="T2" fmla="*/ 0 w 2306"/>
                <a:gd name="T3" fmla="*/ 732 h 732"/>
                <a:gd name="T4" fmla="*/ 321 w 2306"/>
                <a:gd name="T5" fmla="*/ 366 h 732"/>
                <a:gd name="T6" fmla="*/ 0 w 2306"/>
                <a:gd name="T7" fmla="*/ 0 h 732"/>
                <a:gd name="T8" fmla="*/ 1984 w 2306"/>
                <a:gd name="T9" fmla="*/ 0 h 732"/>
                <a:gd name="T10" fmla="*/ 2306 w 2306"/>
                <a:gd name="T11" fmla="*/ 366 h 732"/>
                <a:gd name="T12" fmla="*/ 1984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4" y="732"/>
                  </a:moveTo>
                  <a:lnTo>
                    <a:pt x="0" y="732"/>
                  </a:lnTo>
                  <a:lnTo>
                    <a:pt x="321" y="366"/>
                  </a:lnTo>
                  <a:lnTo>
                    <a:pt x="0" y="0"/>
                  </a:lnTo>
                  <a:lnTo>
                    <a:pt x="1984" y="0"/>
                  </a:lnTo>
                  <a:lnTo>
                    <a:pt x="2306" y="366"/>
                  </a:lnTo>
                  <a:lnTo>
                    <a:pt x="1984" y="732"/>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71" name="组合 70"/>
            <p:cNvGrpSpPr/>
            <p:nvPr/>
          </p:nvGrpSpPr>
          <p:grpSpPr>
            <a:xfrm>
              <a:off x="1072594" y="3573700"/>
              <a:ext cx="974494" cy="351800"/>
              <a:chOff x="6008914" y="3093443"/>
              <a:chExt cx="974494" cy="351800"/>
            </a:xfrm>
          </p:grpSpPr>
          <p:grpSp>
            <p:nvGrpSpPr>
              <p:cNvPr id="72" name="Group 14"/>
              <p:cNvGrpSpPr>
                <a:grpSpLocks noChangeAspect="1"/>
              </p:cNvGrpSpPr>
              <p:nvPr/>
            </p:nvGrpSpPr>
            <p:grpSpPr bwMode="auto">
              <a:xfrm>
                <a:off x="6008914" y="3093443"/>
                <a:ext cx="390557" cy="351799"/>
                <a:chOff x="4645" y="1318"/>
                <a:chExt cx="262" cy="236"/>
              </a:xfrm>
              <a:solidFill>
                <a:schemeClr val="bg1"/>
              </a:solidFill>
              <a:effectLst>
                <a:outerShdw blurRad="25400" dist="25400" dir="2700000" algn="tl" rotWithShape="0">
                  <a:prstClr val="black">
                    <a:alpha val="40000"/>
                  </a:prstClr>
                </a:outerShdw>
              </a:effectLst>
            </p:grpSpPr>
            <p:sp>
              <p:nvSpPr>
                <p:cNvPr id="74" name="Freeform 15"/>
                <p:cNvSpPr/>
                <p:nvPr/>
              </p:nvSpPr>
              <p:spPr bwMode="auto">
                <a:xfrm>
                  <a:off x="4645" y="1425"/>
                  <a:ext cx="262" cy="129"/>
                </a:xfrm>
                <a:custGeom>
                  <a:avLst/>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5" name="Freeform 16"/>
                <p:cNvSpPr>
                  <a:spLocks noEditPoints="1"/>
                </p:cNvSpPr>
                <p:nvPr/>
              </p:nvSpPr>
              <p:spPr bwMode="auto">
                <a:xfrm>
                  <a:off x="4645" y="1318"/>
                  <a:ext cx="262" cy="100"/>
                </a:xfrm>
                <a:custGeom>
                  <a:avLst/>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73" name="TextBox 72"/>
              <p:cNvSpPr txBox="1"/>
              <p:nvPr/>
            </p:nvSpPr>
            <p:spPr>
              <a:xfrm>
                <a:off x="6439669" y="3137466"/>
                <a:ext cx="543739" cy="307777"/>
              </a:xfrm>
              <a:prstGeom prst="rect">
                <a:avLst/>
              </a:prstGeom>
              <a:noFill/>
            </p:spPr>
            <p:txBody>
              <a:bodyPr wrap="none" rtlCol="0">
                <a:spAutoFit/>
              </a:bodyPr>
              <a:lstStyle/>
              <a:p>
                <a:r>
                  <a:rPr lang="zh-CN" altLang="en-US" sz="1400" dirty="0">
                    <a:solidFill>
                      <a:prstClr val="white"/>
                    </a:solidFill>
                    <a:cs typeface="+mn-ea"/>
                    <a:sym typeface="+mn-lt"/>
                  </a:rPr>
                  <a:t>第一</a:t>
                </a:r>
              </a:p>
            </p:txBody>
          </p:sp>
        </p:grpSp>
      </p:grpSp>
      <p:sp>
        <p:nvSpPr>
          <p:cNvPr id="76" name="矩形 1"/>
          <p:cNvSpPr>
            <a:spLocks noChangeArrowheads="1"/>
          </p:cNvSpPr>
          <p:nvPr/>
        </p:nvSpPr>
        <p:spPr bwMode="auto">
          <a:xfrm>
            <a:off x="6711808" y="1581150"/>
            <a:ext cx="1632017"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100" dirty="0">
                <a:solidFill>
                  <a:schemeClr val="tx1">
                    <a:lumMod val="75000"/>
                    <a:lumOff val="25000"/>
                  </a:schemeClr>
                </a:solidFill>
                <a:cs typeface="+mn-ea"/>
                <a:sym typeface="+mn-lt"/>
              </a:rPr>
              <a:t>如果你充满了自信，你也就会充满了干劲，你开始感觉到这些事情是我们可以完成的，是我们应该完成的。 </a:t>
            </a:r>
          </a:p>
        </p:txBody>
      </p:sp>
      <p:sp>
        <p:nvSpPr>
          <p:cNvPr id="77" name="矩形 1"/>
          <p:cNvSpPr>
            <a:spLocks noChangeArrowheads="1"/>
          </p:cNvSpPr>
          <p:nvPr/>
        </p:nvSpPr>
        <p:spPr bwMode="auto">
          <a:xfrm>
            <a:off x="4719586" y="1581150"/>
            <a:ext cx="1632017"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100" dirty="0">
                <a:solidFill>
                  <a:schemeClr val="tx1">
                    <a:lumMod val="75000"/>
                    <a:lumOff val="25000"/>
                  </a:schemeClr>
                </a:solidFill>
                <a:cs typeface="+mn-ea"/>
                <a:sym typeface="+mn-lt"/>
              </a:rPr>
              <a:t>很多销售人员不相信自己的能力，不相信自己的产品，所以在拜访客户的时候非常慌张犹豫不定，甚至不敢去介绍自己不敢去介绍自己的产品。 </a:t>
            </a:r>
          </a:p>
        </p:txBody>
      </p:sp>
      <p:sp>
        <p:nvSpPr>
          <p:cNvPr id="78" name="矩形 1"/>
          <p:cNvSpPr>
            <a:spLocks noChangeArrowheads="1"/>
          </p:cNvSpPr>
          <p:nvPr/>
        </p:nvSpPr>
        <p:spPr bwMode="auto">
          <a:xfrm>
            <a:off x="2727365" y="1581150"/>
            <a:ext cx="16320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100" dirty="0">
                <a:solidFill>
                  <a:schemeClr val="tx1">
                    <a:lumMod val="75000"/>
                    <a:lumOff val="25000"/>
                  </a:schemeClr>
                </a:solidFill>
                <a:cs typeface="+mn-ea"/>
                <a:sym typeface="+mn-lt"/>
              </a:rPr>
              <a:t>自己是将优良的产品推荐给我们的消费者去满足他们的需求，我们的一切活动都是有价值的。很多销售人员自己都不相信自己的产品，又怎么样说服别人相信自己的产品。</a:t>
            </a:r>
            <a:endParaRPr lang="en-US" altLang="zh-CN" sz="1100" dirty="0">
              <a:solidFill>
                <a:schemeClr val="tx1">
                  <a:lumMod val="75000"/>
                  <a:lumOff val="25000"/>
                </a:schemeClr>
              </a:solidFill>
              <a:cs typeface="+mn-ea"/>
              <a:sym typeface="+mn-lt"/>
            </a:endParaRPr>
          </a:p>
        </p:txBody>
      </p:sp>
      <p:sp>
        <p:nvSpPr>
          <p:cNvPr id="79" name="矩形 1"/>
          <p:cNvSpPr>
            <a:spLocks noChangeArrowheads="1"/>
          </p:cNvSpPr>
          <p:nvPr/>
        </p:nvSpPr>
        <p:spPr bwMode="auto">
          <a:xfrm>
            <a:off x="735144" y="1581150"/>
            <a:ext cx="16320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100" dirty="0">
                <a:solidFill>
                  <a:schemeClr val="tx1">
                    <a:lumMod val="75000"/>
                    <a:lumOff val="25000"/>
                  </a:schemeClr>
                </a:solidFill>
                <a:cs typeface="+mn-ea"/>
                <a:sym typeface="+mn-lt"/>
              </a:rPr>
              <a:t>自信是一切行动的源动力，没有了自信就没有动力去行动。我们对自己服务的企业充满自信，对我们的产品充满自信，对自己的能力充满自信，对同事充满自信，对未来充满自信。</a:t>
            </a:r>
            <a:endParaRPr lang="en-US" altLang="zh-CN" sz="1100" dirty="0">
              <a:solidFill>
                <a:schemeClr val="tx1">
                  <a:lumMod val="75000"/>
                  <a:lumOff val="25000"/>
                </a:schemeClr>
              </a:solidFill>
              <a:cs typeface="+mn-ea"/>
              <a:sym typeface="+mn-lt"/>
            </a:endParaRPr>
          </a:p>
        </p:txBody>
      </p:sp>
      <p:sp>
        <p:nvSpPr>
          <p:cNvPr id="59" name="Rectangle 1"/>
          <p:cNvSpPr>
            <a:spLocks noChangeArrowheads="1"/>
          </p:cNvSpPr>
          <p:nvPr/>
        </p:nvSpPr>
        <p:spPr bwMode="auto">
          <a:xfrm>
            <a:off x="1328524" y="360070"/>
            <a:ext cx="3344505"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第六心态：自信的心态</a:t>
            </a:r>
          </a:p>
        </p:txBody>
      </p:sp>
    </p:spTree>
  </p:cSld>
  <p:clrMapOvr>
    <a:masterClrMapping/>
  </p:clrMapOvr>
  <p:transition spd="med"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 presetClass="entr" presetSubtype="8" decel="5200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decel="52000" fill="hold" nodeType="withEffect">
                                      <p:stCondLst>
                                        <p:cond delay="3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6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decel="52000" fill="hold" nodeType="withEffect">
                                      <p:stCondLst>
                                        <p:cond delay="90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0-#ppt_w/2"/>
                                              </p:val>
                                            </p:tav>
                                            <p:tav tm="100000">
                                              <p:val>
                                                <p:strVal val="#ppt_x"/>
                                              </p:val>
                                            </p:tav>
                                          </p:tavLst>
                                        </p:anim>
                                        <p:anim calcmode="lin" valueType="num">
                                          <p:cBhvr additive="base">
                                            <p:cTn id="24" dur="500" fill="hold"/>
                                            <p:tgtEl>
                                              <p:spTgt spid="6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400"/>
                                            <p:tgtEl>
                                              <p:spTgt spid="24"/>
                                            </p:tgtEl>
                                          </p:cBhvr>
                                        </p:animEffect>
                                      </p:childTnLst>
                                    </p:cTn>
                                  </p:par>
                                  <p:par>
                                    <p:cTn id="29" presetID="22" presetClass="entr" presetSubtype="4" fill="hold" nodeType="withEffect">
                                      <p:stCondLst>
                                        <p:cond delay="2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400"/>
                                            <p:tgtEl>
                                              <p:spTgt spid="23"/>
                                            </p:tgtEl>
                                          </p:cBhvr>
                                        </p:animEffect>
                                      </p:childTnLst>
                                    </p:cTn>
                                  </p:par>
                                  <p:par>
                                    <p:cTn id="32" presetID="22" presetClass="entr" presetSubtype="4" fill="hold" nodeType="withEffect">
                                      <p:stCondLst>
                                        <p:cond delay="40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400"/>
                                            <p:tgtEl>
                                              <p:spTgt spid="22"/>
                                            </p:tgtEl>
                                          </p:cBhvr>
                                        </p:animEffect>
                                      </p:childTnLst>
                                    </p:cTn>
                                  </p:par>
                                  <p:par>
                                    <p:cTn id="35" presetID="22" presetClass="entr" presetSubtype="4" fill="hold" nodeType="withEffect">
                                      <p:stCondLst>
                                        <p:cond delay="60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400"/>
                                            <p:tgtEl>
                                              <p:spTgt spid="21"/>
                                            </p:tgtEl>
                                          </p:cBhvr>
                                        </p:animEffect>
                                      </p:childTnLst>
                                    </p:cTn>
                                  </p:par>
                                </p:childTnLst>
                              </p:cTn>
                            </p:par>
                            <p:par>
                              <p:cTn id="38" fill="hold">
                                <p:stCondLst>
                                  <p:cond delay="1500"/>
                                </p:stCondLst>
                                <p:childTnLst>
                                  <p:par>
                                    <p:cTn id="39" presetID="2" presetClass="entr" presetSubtype="2" fill="hold" grpId="0" nodeType="afterEffect" p14:presetBounceEnd="50000">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14:bounceEnd="50000">
                                          <p:cBhvr additive="base">
                                            <p:cTn id="41" dur="300" fill="hold"/>
                                            <p:tgtEl>
                                              <p:spTgt spid="76"/>
                                            </p:tgtEl>
                                            <p:attrNameLst>
                                              <p:attrName>ppt_x</p:attrName>
                                            </p:attrNameLst>
                                          </p:cBhvr>
                                          <p:tavLst>
                                            <p:tav tm="0">
                                              <p:val>
                                                <p:strVal val="1+#ppt_w/2"/>
                                              </p:val>
                                            </p:tav>
                                            <p:tav tm="100000">
                                              <p:val>
                                                <p:strVal val="#ppt_x"/>
                                              </p:val>
                                            </p:tav>
                                          </p:tavLst>
                                        </p:anim>
                                        <p:anim calcmode="lin" valueType="num" p14:bounceEnd="50000">
                                          <p:cBhvr additive="base">
                                            <p:cTn id="42" dur="300" fill="hold"/>
                                            <p:tgtEl>
                                              <p:spTgt spid="76"/>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grpId="0" nodeType="afterEffect" p14:presetBounceEnd="50000">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14:bounceEnd="50000">
                                          <p:cBhvr additive="base">
                                            <p:cTn id="46" dur="300" fill="hold"/>
                                            <p:tgtEl>
                                              <p:spTgt spid="77"/>
                                            </p:tgtEl>
                                            <p:attrNameLst>
                                              <p:attrName>ppt_x</p:attrName>
                                            </p:attrNameLst>
                                          </p:cBhvr>
                                          <p:tavLst>
                                            <p:tav tm="0">
                                              <p:val>
                                                <p:strVal val="1+#ppt_w/2"/>
                                              </p:val>
                                            </p:tav>
                                            <p:tav tm="100000">
                                              <p:val>
                                                <p:strVal val="#ppt_x"/>
                                              </p:val>
                                            </p:tav>
                                          </p:tavLst>
                                        </p:anim>
                                        <p:anim calcmode="lin" valueType="num" p14:bounceEnd="50000">
                                          <p:cBhvr additive="base">
                                            <p:cTn id="47" dur="300" fill="hold"/>
                                            <p:tgtEl>
                                              <p:spTgt spid="77"/>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2" fill="hold" grpId="0" nodeType="afterEffect" p14:presetBounceEnd="50000">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14:bounceEnd="50000">
                                          <p:cBhvr additive="base">
                                            <p:cTn id="51" dur="300" fill="hold"/>
                                            <p:tgtEl>
                                              <p:spTgt spid="78"/>
                                            </p:tgtEl>
                                            <p:attrNameLst>
                                              <p:attrName>ppt_x</p:attrName>
                                            </p:attrNameLst>
                                          </p:cBhvr>
                                          <p:tavLst>
                                            <p:tav tm="0">
                                              <p:val>
                                                <p:strVal val="1+#ppt_w/2"/>
                                              </p:val>
                                            </p:tav>
                                            <p:tav tm="100000">
                                              <p:val>
                                                <p:strVal val="#ppt_x"/>
                                              </p:val>
                                            </p:tav>
                                          </p:tavLst>
                                        </p:anim>
                                        <p:anim calcmode="lin" valueType="num" p14:bounceEnd="50000">
                                          <p:cBhvr additive="base">
                                            <p:cTn id="52" dur="300" fill="hold"/>
                                            <p:tgtEl>
                                              <p:spTgt spid="78"/>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 presetClass="entr" presetSubtype="2" fill="hold" grpId="0" nodeType="afterEffect" p14:presetBounceEnd="50000">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14:bounceEnd="50000">
                                          <p:cBhvr additive="base">
                                            <p:cTn id="56" dur="300" fill="hold"/>
                                            <p:tgtEl>
                                              <p:spTgt spid="79"/>
                                            </p:tgtEl>
                                            <p:attrNameLst>
                                              <p:attrName>ppt_x</p:attrName>
                                            </p:attrNameLst>
                                          </p:cBhvr>
                                          <p:tavLst>
                                            <p:tav tm="0">
                                              <p:val>
                                                <p:strVal val="1+#ppt_w/2"/>
                                              </p:val>
                                            </p:tav>
                                            <p:tav tm="100000">
                                              <p:val>
                                                <p:strVal val="#ppt_x"/>
                                              </p:val>
                                            </p:tav>
                                          </p:tavLst>
                                        </p:anim>
                                        <p:anim calcmode="lin" valueType="num" p14:bounceEnd="50000">
                                          <p:cBhvr additive="base">
                                            <p:cTn id="57"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 presetClass="entr" presetSubtype="8" decel="5200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decel="52000" fill="hold" nodeType="withEffect">
                                      <p:stCondLst>
                                        <p:cond delay="3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decel="52000" fill="hold" nodeType="withEffect">
                                      <p:stCondLst>
                                        <p:cond delay="6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decel="52000" fill="hold" nodeType="withEffect">
                                      <p:stCondLst>
                                        <p:cond delay="90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0-#ppt_w/2"/>
                                              </p:val>
                                            </p:tav>
                                            <p:tav tm="100000">
                                              <p:val>
                                                <p:strVal val="#ppt_x"/>
                                              </p:val>
                                            </p:tav>
                                          </p:tavLst>
                                        </p:anim>
                                        <p:anim calcmode="lin" valueType="num">
                                          <p:cBhvr additive="base">
                                            <p:cTn id="24" dur="500" fill="hold"/>
                                            <p:tgtEl>
                                              <p:spTgt spid="6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400"/>
                                            <p:tgtEl>
                                              <p:spTgt spid="24"/>
                                            </p:tgtEl>
                                          </p:cBhvr>
                                        </p:animEffect>
                                      </p:childTnLst>
                                    </p:cTn>
                                  </p:par>
                                  <p:par>
                                    <p:cTn id="29" presetID="22" presetClass="entr" presetSubtype="4" fill="hold" nodeType="withEffect">
                                      <p:stCondLst>
                                        <p:cond delay="2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400"/>
                                            <p:tgtEl>
                                              <p:spTgt spid="23"/>
                                            </p:tgtEl>
                                          </p:cBhvr>
                                        </p:animEffect>
                                      </p:childTnLst>
                                    </p:cTn>
                                  </p:par>
                                  <p:par>
                                    <p:cTn id="32" presetID="22" presetClass="entr" presetSubtype="4" fill="hold" nodeType="withEffect">
                                      <p:stCondLst>
                                        <p:cond delay="40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400"/>
                                            <p:tgtEl>
                                              <p:spTgt spid="22"/>
                                            </p:tgtEl>
                                          </p:cBhvr>
                                        </p:animEffect>
                                      </p:childTnLst>
                                    </p:cTn>
                                  </p:par>
                                  <p:par>
                                    <p:cTn id="35" presetID="22" presetClass="entr" presetSubtype="4" fill="hold" nodeType="withEffect">
                                      <p:stCondLst>
                                        <p:cond delay="60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400"/>
                                            <p:tgtEl>
                                              <p:spTgt spid="21"/>
                                            </p:tgtEl>
                                          </p:cBhvr>
                                        </p:animEffect>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additive="base">
                                            <p:cTn id="41" dur="300" fill="hold"/>
                                            <p:tgtEl>
                                              <p:spTgt spid="76"/>
                                            </p:tgtEl>
                                            <p:attrNameLst>
                                              <p:attrName>ppt_x</p:attrName>
                                            </p:attrNameLst>
                                          </p:cBhvr>
                                          <p:tavLst>
                                            <p:tav tm="0">
                                              <p:val>
                                                <p:strVal val="1+#ppt_w/2"/>
                                              </p:val>
                                            </p:tav>
                                            <p:tav tm="100000">
                                              <p:val>
                                                <p:strVal val="#ppt_x"/>
                                              </p:val>
                                            </p:tav>
                                          </p:tavLst>
                                        </p:anim>
                                        <p:anim calcmode="lin" valueType="num">
                                          <p:cBhvr additive="base">
                                            <p:cTn id="42" dur="300" fill="hold"/>
                                            <p:tgtEl>
                                              <p:spTgt spid="76"/>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grpId="0" nodeType="after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additive="base">
                                            <p:cTn id="46" dur="300" fill="hold"/>
                                            <p:tgtEl>
                                              <p:spTgt spid="77"/>
                                            </p:tgtEl>
                                            <p:attrNameLst>
                                              <p:attrName>ppt_x</p:attrName>
                                            </p:attrNameLst>
                                          </p:cBhvr>
                                          <p:tavLst>
                                            <p:tav tm="0">
                                              <p:val>
                                                <p:strVal val="1+#ppt_w/2"/>
                                              </p:val>
                                            </p:tav>
                                            <p:tav tm="100000">
                                              <p:val>
                                                <p:strVal val="#ppt_x"/>
                                              </p:val>
                                            </p:tav>
                                          </p:tavLst>
                                        </p:anim>
                                        <p:anim calcmode="lin" valueType="num">
                                          <p:cBhvr additive="base">
                                            <p:cTn id="47" dur="300" fill="hold"/>
                                            <p:tgtEl>
                                              <p:spTgt spid="77"/>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2"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300" fill="hold"/>
                                            <p:tgtEl>
                                              <p:spTgt spid="78"/>
                                            </p:tgtEl>
                                            <p:attrNameLst>
                                              <p:attrName>ppt_x</p:attrName>
                                            </p:attrNameLst>
                                          </p:cBhvr>
                                          <p:tavLst>
                                            <p:tav tm="0">
                                              <p:val>
                                                <p:strVal val="1+#ppt_w/2"/>
                                              </p:val>
                                            </p:tav>
                                            <p:tav tm="100000">
                                              <p:val>
                                                <p:strVal val="#ppt_x"/>
                                              </p:val>
                                            </p:tav>
                                          </p:tavLst>
                                        </p:anim>
                                        <p:anim calcmode="lin" valueType="num">
                                          <p:cBhvr additive="base">
                                            <p:cTn id="52" dur="300" fill="hold"/>
                                            <p:tgtEl>
                                              <p:spTgt spid="78"/>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 presetClass="entr" presetSubtype="2"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300" fill="hold"/>
                                            <p:tgtEl>
                                              <p:spTgt spid="79"/>
                                            </p:tgtEl>
                                            <p:attrNameLst>
                                              <p:attrName>ppt_x</p:attrName>
                                            </p:attrNameLst>
                                          </p:cBhvr>
                                          <p:tavLst>
                                            <p:tav tm="0">
                                              <p:val>
                                                <p:strVal val="1+#ppt_w/2"/>
                                              </p:val>
                                            </p:tav>
                                            <p:tav tm="100000">
                                              <p:val>
                                                <p:strVal val="#ppt_x"/>
                                              </p:val>
                                            </p:tav>
                                          </p:tavLst>
                                        </p:anim>
                                        <p:anim calcmode="lin" valueType="num">
                                          <p:cBhvr additive="base">
                                            <p:cTn id="57"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5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600" y="1581150"/>
            <a:ext cx="3505200" cy="289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Rectangle 1"/>
          <p:cNvSpPr>
            <a:spLocks noChangeArrowheads="1"/>
          </p:cNvSpPr>
          <p:nvPr/>
        </p:nvSpPr>
        <p:spPr bwMode="auto">
          <a:xfrm>
            <a:off x="1328524" y="360070"/>
            <a:ext cx="3344505"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第七心态：给予的心态</a:t>
            </a:r>
          </a:p>
        </p:txBody>
      </p:sp>
      <p:sp>
        <p:nvSpPr>
          <p:cNvPr id="2" name="矩形 1"/>
          <p:cNvSpPr/>
          <p:nvPr/>
        </p:nvSpPr>
        <p:spPr>
          <a:xfrm>
            <a:off x="1371600" y="1874788"/>
            <a:ext cx="2743200" cy="2308324"/>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a:t>
            </a:r>
            <a:r>
              <a:rPr lang="zh-CN" altLang="zh-CN" sz="1600" b="1" dirty="0">
                <a:solidFill>
                  <a:schemeClr val="accent1">
                    <a:lumMod val="50000"/>
                  </a:schemeClr>
                </a:solidFill>
                <a:cs typeface="+mn-ea"/>
                <a:sym typeface="+mn-lt"/>
              </a:rPr>
              <a:t>付出终有回报</a:t>
            </a:r>
            <a:r>
              <a:rPr lang="zh-CN" altLang="zh-CN" sz="1600" dirty="0">
                <a:solidFill>
                  <a:schemeClr val="tx1">
                    <a:lumMod val="75000"/>
                    <a:lumOff val="25000"/>
                  </a:schemeClr>
                </a:solidFill>
                <a:cs typeface="+mn-ea"/>
                <a:sym typeface="+mn-lt"/>
              </a:rPr>
              <a:t>”，要索取，首先学会给予。没有给予，你就不可能索取。唯有给予是永恒的，因为给予不会受到别人的拒绝，反而会得到别人的感激。 </a:t>
            </a:r>
            <a:endParaRPr lang="zh-CN" altLang="en-US" sz="1600" dirty="0">
              <a:solidFill>
                <a:schemeClr val="tx1">
                  <a:lumMod val="75000"/>
                  <a:lumOff val="25000"/>
                </a:schemeClr>
              </a:solidFill>
              <a:cs typeface="+mn-ea"/>
              <a:sym typeface="+mn-lt"/>
            </a:endParaRPr>
          </a:p>
        </p:txBody>
      </p:sp>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029" y="1688839"/>
            <a:ext cx="3778287" cy="268022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a:spLocks noChangeArrowheads="1"/>
          </p:cNvSpPr>
          <p:nvPr/>
        </p:nvSpPr>
        <p:spPr bwMode="auto">
          <a:xfrm>
            <a:off x="1328524" y="360070"/>
            <a:ext cx="3344505"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第八心态：行动的心态</a:t>
            </a:r>
          </a:p>
        </p:txBody>
      </p:sp>
      <p:sp>
        <p:nvSpPr>
          <p:cNvPr id="20" name="Line 7"/>
          <p:cNvSpPr>
            <a:spLocks noChangeShapeType="1"/>
          </p:cNvSpPr>
          <p:nvPr/>
        </p:nvSpPr>
        <p:spPr bwMode="auto">
          <a:xfrm>
            <a:off x="2224377" y="1639491"/>
            <a:ext cx="1975505" cy="0"/>
          </a:xfrm>
          <a:prstGeom prst="line">
            <a:avLst/>
          </a:prstGeom>
          <a:noFill/>
          <a:ln w="11">
            <a:solidFill>
              <a:srgbClr val="6F6F6F"/>
            </a:solidFill>
            <a:prstDash val="dash"/>
            <a:round/>
          </a:ln>
          <a:extLst>
            <a:ext uri="{909E8E84-426E-40DD-AFC4-6F175D3DCCD1}">
              <a14:hiddenFill xmlns:a14="http://schemas.microsoft.com/office/drawing/2010/main">
                <a:noFill/>
              </a14:hiddenFill>
            </a:ext>
          </a:extLst>
        </p:spPr>
        <p:txBody>
          <a:bodyPr/>
          <a:lstStyle/>
          <a:p>
            <a:pPr defTabSz="685800">
              <a:defRPr/>
            </a:pPr>
            <a:endParaRPr lang="zh-CN" altLang="en-US" sz="1350" kern="0">
              <a:solidFill>
                <a:sysClr val="windowText" lastClr="000000"/>
              </a:solidFill>
              <a:cs typeface="+mn-ea"/>
              <a:sym typeface="+mn-lt"/>
            </a:endParaRPr>
          </a:p>
        </p:txBody>
      </p:sp>
      <p:sp>
        <p:nvSpPr>
          <p:cNvPr id="21" name="Line 8"/>
          <p:cNvSpPr>
            <a:spLocks noChangeShapeType="1"/>
          </p:cNvSpPr>
          <p:nvPr/>
        </p:nvSpPr>
        <p:spPr bwMode="auto">
          <a:xfrm>
            <a:off x="2020755" y="2188369"/>
            <a:ext cx="1312240" cy="919163"/>
          </a:xfrm>
          <a:prstGeom prst="line">
            <a:avLst/>
          </a:prstGeom>
          <a:noFill/>
          <a:ln w="11">
            <a:solidFill>
              <a:srgbClr val="6F6F6F"/>
            </a:solidFill>
            <a:prstDash val="dash"/>
            <a:round/>
          </a:ln>
          <a:extLst>
            <a:ext uri="{909E8E84-426E-40DD-AFC4-6F175D3DCCD1}">
              <a14:hiddenFill xmlns:a14="http://schemas.microsoft.com/office/drawing/2010/main">
                <a:noFill/>
              </a14:hiddenFill>
            </a:ext>
          </a:extLst>
        </p:spPr>
        <p:txBody>
          <a:bodyPr/>
          <a:lstStyle/>
          <a:p>
            <a:pPr defTabSz="685800">
              <a:defRPr/>
            </a:pPr>
            <a:endParaRPr lang="zh-CN" altLang="en-US" sz="1350" kern="0">
              <a:solidFill>
                <a:sysClr val="windowText" lastClr="000000"/>
              </a:solidFill>
              <a:cs typeface="+mn-ea"/>
              <a:sym typeface="+mn-lt"/>
            </a:endParaRPr>
          </a:p>
        </p:txBody>
      </p:sp>
      <p:sp>
        <p:nvSpPr>
          <p:cNvPr id="22" name="Line 9"/>
          <p:cNvSpPr>
            <a:spLocks noChangeShapeType="1"/>
          </p:cNvSpPr>
          <p:nvPr/>
        </p:nvSpPr>
        <p:spPr bwMode="auto">
          <a:xfrm>
            <a:off x="1381305" y="2482454"/>
            <a:ext cx="0" cy="1200150"/>
          </a:xfrm>
          <a:prstGeom prst="line">
            <a:avLst/>
          </a:prstGeom>
          <a:noFill/>
          <a:ln w="11">
            <a:solidFill>
              <a:srgbClr val="6F6F6F"/>
            </a:solidFill>
            <a:prstDash val="dash"/>
            <a:round/>
          </a:ln>
          <a:extLst>
            <a:ext uri="{909E8E84-426E-40DD-AFC4-6F175D3DCCD1}">
              <a14:hiddenFill xmlns:a14="http://schemas.microsoft.com/office/drawing/2010/main">
                <a:noFill/>
              </a14:hiddenFill>
            </a:ext>
          </a:extLst>
        </p:spPr>
        <p:txBody>
          <a:bodyPr/>
          <a:lstStyle/>
          <a:p>
            <a:pPr defTabSz="685800">
              <a:defRPr/>
            </a:pPr>
            <a:endParaRPr lang="zh-CN" altLang="en-US" sz="1350" kern="0">
              <a:solidFill>
                <a:sysClr val="windowText" lastClr="000000"/>
              </a:solidFill>
              <a:cs typeface="+mn-ea"/>
              <a:sym typeface="+mn-lt"/>
            </a:endParaRPr>
          </a:p>
        </p:txBody>
      </p:sp>
      <p:sp>
        <p:nvSpPr>
          <p:cNvPr id="23" name="Oval 10"/>
          <p:cNvSpPr>
            <a:spLocks noChangeArrowheads="1"/>
          </p:cNvSpPr>
          <p:nvPr/>
        </p:nvSpPr>
        <p:spPr bwMode="auto">
          <a:xfrm>
            <a:off x="4243940" y="1185864"/>
            <a:ext cx="927618" cy="927497"/>
          </a:xfrm>
          <a:prstGeom prst="ellipse">
            <a:avLst/>
          </a:pr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sz="1350" kern="0">
              <a:solidFill>
                <a:sysClr val="windowText" lastClr="000000"/>
              </a:solidFill>
              <a:cs typeface="+mn-ea"/>
              <a:sym typeface="+mn-lt"/>
            </a:endParaRPr>
          </a:p>
        </p:txBody>
      </p:sp>
      <p:sp>
        <p:nvSpPr>
          <p:cNvPr id="28" name="Oval 11"/>
          <p:cNvSpPr>
            <a:spLocks noChangeArrowheads="1"/>
          </p:cNvSpPr>
          <p:nvPr/>
        </p:nvSpPr>
        <p:spPr bwMode="auto">
          <a:xfrm>
            <a:off x="4317768" y="1259681"/>
            <a:ext cx="758528" cy="758429"/>
          </a:xfrm>
          <a:prstGeom prst="ellipse">
            <a:avLst/>
          </a:prstGeom>
          <a:solidFill>
            <a:srgbClr val="609ED6"/>
          </a:solidFill>
          <a:ln>
            <a:noFill/>
          </a:ln>
        </p:spPr>
        <p:txBody>
          <a:bodyPr/>
          <a:lstStyle/>
          <a:p>
            <a:pPr defTabSz="685800">
              <a:defRPr/>
            </a:pPr>
            <a:endParaRPr lang="zh-CN" altLang="en-US" sz="1350" kern="0">
              <a:solidFill>
                <a:sysClr val="windowText" lastClr="000000"/>
              </a:solidFill>
              <a:cs typeface="+mn-ea"/>
              <a:sym typeface="+mn-lt"/>
            </a:endParaRPr>
          </a:p>
        </p:txBody>
      </p:sp>
      <p:sp>
        <p:nvSpPr>
          <p:cNvPr id="29" name="Oval 12"/>
          <p:cNvSpPr>
            <a:spLocks noChangeArrowheads="1"/>
          </p:cNvSpPr>
          <p:nvPr/>
        </p:nvSpPr>
        <p:spPr bwMode="auto">
          <a:xfrm>
            <a:off x="3292507" y="2842022"/>
            <a:ext cx="927617" cy="928688"/>
          </a:xfrm>
          <a:prstGeom prst="ellipse">
            <a:avLst/>
          </a:pr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sz="1350" kern="0">
              <a:solidFill>
                <a:sysClr val="windowText" lastClr="000000"/>
              </a:solidFill>
              <a:cs typeface="+mn-ea"/>
              <a:sym typeface="+mn-lt"/>
            </a:endParaRPr>
          </a:p>
        </p:txBody>
      </p:sp>
      <p:sp>
        <p:nvSpPr>
          <p:cNvPr id="30" name="Oval 13"/>
          <p:cNvSpPr>
            <a:spLocks noChangeArrowheads="1"/>
          </p:cNvSpPr>
          <p:nvPr/>
        </p:nvSpPr>
        <p:spPr bwMode="auto">
          <a:xfrm>
            <a:off x="3377052" y="2927748"/>
            <a:ext cx="758528" cy="758428"/>
          </a:xfrm>
          <a:prstGeom prst="ellipse">
            <a:avLst/>
          </a:prstGeom>
          <a:solidFill>
            <a:srgbClr val="609ED6"/>
          </a:solidFill>
          <a:ln>
            <a:noFill/>
          </a:ln>
        </p:spPr>
        <p:txBody>
          <a:bodyPr/>
          <a:lstStyle/>
          <a:p>
            <a:pPr defTabSz="685800">
              <a:defRPr/>
            </a:pPr>
            <a:endParaRPr lang="zh-CN" altLang="en-US" sz="1350" kern="0">
              <a:solidFill>
                <a:sysClr val="windowText" lastClr="000000"/>
              </a:solidFill>
              <a:cs typeface="+mn-ea"/>
              <a:sym typeface="+mn-lt"/>
            </a:endParaRPr>
          </a:p>
        </p:txBody>
      </p:sp>
      <p:sp>
        <p:nvSpPr>
          <p:cNvPr id="31" name="Oval 14"/>
          <p:cNvSpPr>
            <a:spLocks noChangeArrowheads="1"/>
          </p:cNvSpPr>
          <p:nvPr/>
        </p:nvSpPr>
        <p:spPr bwMode="auto">
          <a:xfrm>
            <a:off x="916901" y="3679031"/>
            <a:ext cx="927618" cy="928688"/>
          </a:xfrm>
          <a:prstGeom prst="ellipse">
            <a:avLst/>
          </a:pr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sz="1350" kern="0">
              <a:solidFill>
                <a:sysClr val="windowText" lastClr="000000"/>
              </a:solidFill>
              <a:cs typeface="+mn-ea"/>
              <a:sym typeface="+mn-lt"/>
            </a:endParaRPr>
          </a:p>
        </p:txBody>
      </p:sp>
      <p:sp>
        <p:nvSpPr>
          <p:cNvPr id="32" name="Oval 15"/>
          <p:cNvSpPr>
            <a:spLocks noChangeArrowheads="1"/>
          </p:cNvSpPr>
          <p:nvPr/>
        </p:nvSpPr>
        <p:spPr bwMode="auto">
          <a:xfrm>
            <a:off x="1001447" y="3763567"/>
            <a:ext cx="758527" cy="758428"/>
          </a:xfrm>
          <a:prstGeom prst="ellipse">
            <a:avLst/>
          </a:prstGeom>
          <a:solidFill>
            <a:srgbClr val="609ED6"/>
          </a:solidFill>
          <a:ln>
            <a:noFill/>
          </a:ln>
        </p:spPr>
        <p:txBody>
          <a:bodyPr/>
          <a:lstStyle/>
          <a:p>
            <a:pPr defTabSz="685800">
              <a:defRPr/>
            </a:pPr>
            <a:endParaRPr lang="zh-CN" altLang="en-US" sz="1350" kern="0">
              <a:solidFill>
                <a:sysClr val="windowText" lastClr="000000"/>
              </a:solidFill>
              <a:cs typeface="+mn-ea"/>
              <a:sym typeface="+mn-lt"/>
            </a:endParaRPr>
          </a:p>
        </p:txBody>
      </p:sp>
      <p:grpSp>
        <p:nvGrpSpPr>
          <p:cNvPr id="2" name="组合 1"/>
          <p:cNvGrpSpPr/>
          <p:nvPr/>
        </p:nvGrpSpPr>
        <p:grpSpPr>
          <a:xfrm>
            <a:off x="797823" y="1056084"/>
            <a:ext cx="1426555" cy="1426370"/>
            <a:chOff x="537043" y="795338"/>
            <a:chExt cx="1687335" cy="1687116"/>
          </a:xfrm>
        </p:grpSpPr>
        <p:sp>
          <p:nvSpPr>
            <p:cNvPr id="13" name="Oval 6"/>
            <p:cNvSpPr>
              <a:spLocks noChangeArrowheads="1"/>
            </p:cNvSpPr>
            <p:nvPr/>
          </p:nvSpPr>
          <p:spPr bwMode="auto">
            <a:xfrm>
              <a:off x="537043" y="795338"/>
              <a:ext cx="1687335" cy="1687116"/>
            </a:xfrm>
            <a:prstGeom prst="ellipse">
              <a:avLst/>
            </a:prstGeom>
            <a:solidFill>
              <a:srgbClr val="609ED6"/>
            </a:solidFill>
            <a:ln>
              <a:noFill/>
            </a:ln>
          </p:spPr>
          <p:txBody>
            <a:bodyPr/>
            <a:lstStyle/>
            <a:p>
              <a:pPr defTabSz="685800">
                <a:defRPr/>
              </a:pPr>
              <a:endParaRPr lang="zh-CN" altLang="en-US" sz="1350" kern="0">
                <a:solidFill>
                  <a:sysClr val="windowText" lastClr="000000"/>
                </a:solidFill>
                <a:cs typeface="+mn-ea"/>
                <a:sym typeface="+mn-lt"/>
              </a:endParaRPr>
            </a:p>
          </p:txBody>
        </p:sp>
        <p:sp>
          <p:nvSpPr>
            <p:cNvPr id="33" name="Oval 16"/>
            <p:cNvSpPr>
              <a:spLocks noChangeArrowheads="1"/>
            </p:cNvSpPr>
            <p:nvPr/>
          </p:nvSpPr>
          <p:spPr bwMode="auto">
            <a:xfrm>
              <a:off x="632305" y="890589"/>
              <a:ext cx="1496810" cy="1497806"/>
            </a:xfrm>
            <a:prstGeom prst="ellipse">
              <a:avLst/>
            </a:pr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sz="1350" kern="0">
                <a:solidFill>
                  <a:sysClr val="windowText" lastClr="000000"/>
                </a:solidFill>
                <a:cs typeface="+mn-ea"/>
                <a:sym typeface="+mn-lt"/>
              </a:endParaRPr>
            </a:p>
          </p:txBody>
        </p:sp>
        <p:sp>
          <p:nvSpPr>
            <p:cNvPr id="34" name="TextBox 18"/>
            <p:cNvSpPr txBox="1">
              <a:spLocks noChangeArrowheads="1"/>
            </p:cNvSpPr>
            <p:nvPr/>
          </p:nvSpPr>
          <p:spPr bwMode="auto">
            <a:xfrm>
              <a:off x="727568" y="1273220"/>
              <a:ext cx="1293187" cy="87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100" b="1" dirty="0">
                  <a:solidFill>
                    <a:schemeClr val="accent1">
                      <a:lumMod val="50000"/>
                    </a:schemeClr>
                  </a:solidFill>
                  <a:latin typeface="+mn-lt"/>
                  <a:ea typeface="+mn-ea"/>
                  <a:cs typeface="+mn-ea"/>
                  <a:sym typeface="+mn-lt"/>
                </a:rPr>
                <a:t>行动的心态</a:t>
              </a:r>
            </a:p>
          </p:txBody>
        </p:sp>
      </p:grpSp>
      <p:sp>
        <p:nvSpPr>
          <p:cNvPr id="35" name="TextBox 19"/>
          <p:cNvSpPr txBox="1">
            <a:spLocks noChangeArrowheads="1"/>
          </p:cNvSpPr>
          <p:nvPr/>
        </p:nvSpPr>
        <p:spPr bwMode="auto">
          <a:xfrm>
            <a:off x="1051459" y="3900489"/>
            <a:ext cx="6513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en-US" altLang="zh-CN" sz="2700" b="1" kern="0" dirty="0">
                <a:solidFill>
                  <a:sysClr val="window" lastClr="FFFFFF"/>
                </a:solidFill>
                <a:latin typeface="+mn-lt"/>
                <a:ea typeface="+mn-ea"/>
                <a:cs typeface="+mn-ea"/>
                <a:sym typeface="+mn-lt"/>
              </a:rPr>
              <a:t>3</a:t>
            </a:r>
            <a:endParaRPr lang="zh-CN" altLang="en-US" sz="2700" b="1" kern="0" dirty="0">
              <a:solidFill>
                <a:sysClr val="window" lastClr="FFFFFF"/>
              </a:solidFill>
              <a:latin typeface="+mn-lt"/>
              <a:ea typeface="+mn-ea"/>
              <a:cs typeface="+mn-ea"/>
              <a:sym typeface="+mn-lt"/>
            </a:endParaRPr>
          </a:p>
        </p:txBody>
      </p:sp>
      <p:sp>
        <p:nvSpPr>
          <p:cNvPr id="36" name="TextBox 20"/>
          <p:cNvSpPr txBox="1">
            <a:spLocks noChangeArrowheads="1"/>
          </p:cNvSpPr>
          <p:nvPr/>
        </p:nvSpPr>
        <p:spPr bwMode="auto">
          <a:xfrm>
            <a:off x="3416349" y="3081339"/>
            <a:ext cx="6513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en-US" altLang="zh-CN" sz="2700" b="1" kern="0" dirty="0">
                <a:solidFill>
                  <a:srgbClr val="FFFFFF"/>
                </a:solidFill>
                <a:latin typeface="+mn-lt"/>
                <a:ea typeface="+mn-ea"/>
                <a:cs typeface="+mn-ea"/>
                <a:sym typeface="+mn-lt"/>
              </a:rPr>
              <a:t>2</a:t>
            </a:r>
            <a:endParaRPr lang="zh-CN" altLang="en-US" sz="2700" b="1" kern="0" dirty="0">
              <a:solidFill>
                <a:srgbClr val="FFFFFF"/>
              </a:solidFill>
              <a:latin typeface="+mn-lt"/>
              <a:ea typeface="+mn-ea"/>
              <a:cs typeface="+mn-ea"/>
              <a:sym typeface="+mn-lt"/>
            </a:endParaRPr>
          </a:p>
        </p:txBody>
      </p:sp>
      <p:sp>
        <p:nvSpPr>
          <p:cNvPr id="37" name="TextBox 21"/>
          <p:cNvSpPr txBox="1">
            <a:spLocks noChangeArrowheads="1"/>
          </p:cNvSpPr>
          <p:nvPr/>
        </p:nvSpPr>
        <p:spPr bwMode="auto">
          <a:xfrm>
            <a:off x="4367781" y="1383880"/>
            <a:ext cx="6513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defRPr/>
            </a:pPr>
            <a:r>
              <a:rPr lang="en-US" altLang="zh-CN" sz="3000" b="1" kern="0" dirty="0">
                <a:solidFill>
                  <a:srgbClr val="FFFFFF"/>
                </a:solidFill>
                <a:latin typeface="+mn-lt"/>
                <a:ea typeface="+mn-ea"/>
                <a:cs typeface="+mn-ea"/>
                <a:sym typeface="+mn-lt"/>
              </a:rPr>
              <a:t>1</a:t>
            </a:r>
            <a:endParaRPr lang="zh-CN" altLang="en-US" sz="3000" b="1" kern="0" dirty="0">
              <a:solidFill>
                <a:srgbClr val="FFFFFF"/>
              </a:solidFill>
              <a:latin typeface="+mn-lt"/>
              <a:ea typeface="+mn-ea"/>
              <a:cs typeface="+mn-ea"/>
              <a:sym typeface="+mn-lt"/>
            </a:endParaRPr>
          </a:p>
        </p:txBody>
      </p:sp>
      <p:sp>
        <p:nvSpPr>
          <p:cNvPr id="38" name="TextBox 23"/>
          <p:cNvSpPr txBox="1">
            <a:spLocks noChangeArrowheads="1"/>
          </p:cNvSpPr>
          <p:nvPr/>
        </p:nvSpPr>
        <p:spPr bwMode="auto">
          <a:xfrm>
            <a:off x="5375181" y="1293019"/>
            <a:ext cx="29709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1200" dirty="0">
                <a:solidFill>
                  <a:schemeClr val="tx1">
                    <a:lumMod val="75000"/>
                    <a:lumOff val="25000"/>
                  </a:schemeClr>
                </a:solidFill>
                <a:latin typeface="+mn-lt"/>
                <a:ea typeface="+mn-ea"/>
                <a:cs typeface="+mn-ea"/>
                <a:sym typeface="+mn-lt"/>
              </a:rPr>
              <a:t>行动是最有说服力的。千百句美丽的雄辩胜不过真实的行动。我们需要用行动去证明自己的存在，证明自己的价值；</a:t>
            </a:r>
            <a:endParaRPr lang="en-US" altLang="zh-CN" sz="1200" dirty="0">
              <a:solidFill>
                <a:schemeClr val="tx1">
                  <a:lumMod val="75000"/>
                  <a:lumOff val="25000"/>
                </a:schemeClr>
              </a:solidFill>
              <a:latin typeface="+mn-lt"/>
              <a:ea typeface="+mn-ea"/>
              <a:cs typeface="+mn-ea"/>
              <a:sym typeface="+mn-lt"/>
            </a:endParaRPr>
          </a:p>
        </p:txBody>
      </p:sp>
      <p:sp>
        <p:nvSpPr>
          <p:cNvPr id="39" name="TextBox 24"/>
          <p:cNvSpPr txBox="1">
            <a:spLocks noChangeArrowheads="1"/>
          </p:cNvSpPr>
          <p:nvPr/>
        </p:nvSpPr>
        <p:spPr bwMode="auto">
          <a:xfrm>
            <a:off x="4367781" y="3182669"/>
            <a:ext cx="30662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200" dirty="0">
                <a:solidFill>
                  <a:schemeClr val="tx1">
                    <a:lumMod val="75000"/>
                    <a:lumOff val="25000"/>
                  </a:schemeClr>
                </a:solidFill>
                <a:latin typeface="+mn-lt"/>
                <a:ea typeface="+mn-ea"/>
                <a:cs typeface="+mn-ea"/>
                <a:sym typeface="+mn-lt"/>
              </a:rPr>
              <a:t>我们需要用行动去真正的关怀我们的客户</a:t>
            </a:r>
            <a:endParaRPr lang="zh-CN" altLang="en-US" sz="1350" dirty="0">
              <a:solidFill>
                <a:schemeClr val="tx1">
                  <a:lumMod val="75000"/>
                  <a:lumOff val="25000"/>
                </a:schemeClr>
              </a:solidFill>
              <a:latin typeface="+mn-lt"/>
              <a:ea typeface="+mn-ea"/>
              <a:cs typeface="+mn-ea"/>
              <a:sym typeface="+mn-lt"/>
            </a:endParaRPr>
          </a:p>
        </p:txBody>
      </p:sp>
      <p:sp>
        <p:nvSpPr>
          <p:cNvPr id="40" name="TextBox 26"/>
          <p:cNvSpPr txBox="1">
            <a:spLocks noChangeArrowheads="1"/>
          </p:cNvSpPr>
          <p:nvPr/>
        </p:nvSpPr>
        <p:spPr bwMode="auto">
          <a:xfrm>
            <a:off x="1868468" y="3913041"/>
            <a:ext cx="5903932" cy="6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1200" dirty="0">
                <a:solidFill>
                  <a:schemeClr val="tx1">
                    <a:lumMod val="75000"/>
                    <a:lumOff val="25000"/>
                  </a:schemeClr>
                </a:solidFill>
                <a:latin typeface="+mn-lt"/>
                <a:ea typeface="+mn-ea"/>
                <a:cs typeface="+mn-ea"/>
                <a:sym typeface="+mn-lt"/>
              </a:rPr>
              <a:t>我们需要用行动去完成我们的目标。如果一切计划、一切目标、一切愿景都是停留在纸上，不去付诸行动，那计划就不能执行，目标就不能实现，愿景就是肥皂泡。</a:t>
            </a:r>
          </a:p>
        </p:txBody>
      </p:sp>
    </p:spTree>
  </p:cSld>
  <p:clrMapOvr>
    <a:masterClrMapping/>
  </p:clrMapOvr>
  <mc:AlternateContent xmlns:mc="http://schemas.openxmlformats.org/markup-compatibility/2006" xmlns:p14="http://schemas.microsoft.com/office/powerpoint/2010/main">
    <mc:Choice Requires="p14">
      <p:transition spd="slow" p14:dur="1250" advTm="1500">
        <p14:switch dir="r"/>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1500"/>
                            </p:stCondLst>
                            <p:childTnLst>
                              <p:par>
                                <p:cTn id="50" presetID="31"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 calcmode="lin" valueType="num">
                                      <p:cBhvr>
                                        <p:cTn id="54" dur="500" fill="hold"/>
                                        <p:tgtEl>
                                          <p:spTgt spid="37"/>
                                        </p:tgtEl>
                                        <p:attrNameLst>
                                          <p:attrName>style.rotation</p:attrName>
                                        </p:attrNameLst>
                                      </p:cBhvr>
                                      <p:tavLst>
                                        <p:tav tm="0">
                                          <p:val>
                                            <p:fltVal val="90"/>
                                          </p:val>
                                        </p:tav>
                                        <p:tav tm="100000">
                                          <p:val>
                                            <p:fltVal val="0"/>
                                          </p:val>
                                        </p:tav>
                                      </p:tavLst>
                                    </p:anim>
                                    <p:animEffect transition="in" filter="fade">
                                      <p:cBhvr>
                                        <p:cTn id="55" dur="500"/>
                                        <p:tgtEl>
                                          <p:spTgt spid="37"/>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left)">
                                      <p:cBhvr>
                                        <p:cTn id="59" dur="500"/>
                                        <p:tgtEl>
                                          <p:spTgt spid="38"/>
                                        </p:tgtEl>
                                      </p:cBhvr>
                                    </p:animEffect>
                                  </p:childTnLst>
                                </p:cTn>
                              </p:par>
                            </p:childTnLst>
                          </p:cTn>
                        </p:par>
                        <p:par>
                          <p:cTn id="60" fill="hold">
                            <p:stCondLst>
                              <p:cond delay="2500"/>
                            </p:stCondLst>
                            <p:childTnLst>
                              <p:par>
                                <p:cTn id="61" presetID="31"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 calcmode="lin" valueType="num">
                                      <p:cBhvr>
                                        <p:cTn id="65" dur="500" fill="hold"/>
                                        <p:tgtEl>
                                          <p:spTgt spid="36"/>
                                        </p:tgtEl>
                                        <p:attrNameLst>
                                          <p:attrName>style.rotation</p:attrName>
                                        </p:attrNameLst>
                                      </p:cBhvr>
                                      <p:tavLst>
                                        <p:tav tm="0">
                                          <p:val>
                                            <p:fltVal val="90"/>
                                          </p:val>
                                        </p:tav>
                                        <p:tav tm="100000">
                                          <p:val>
                                            <p:fltVal val="0"/>
                                          </p:val>
                                        </p:tav>
                                      </p:tavLst>
                                    </p:anim>
                                    <p:animEffect transition="in" filter="fade">
                                      <p:cBhvr>
                                        <p:cTn id="66" dur="500"/>
                                        <p:tgtEl>
                                          <p:spTgt spid="36"/>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childTnLst>
                          </p:cTn>
                        </p:par>
                        <p:par>
                          <p:cTn id="71" fill="hold">
                            <p:stCondLst>
                              <p:cond delay="3500"/>
                            </p:stCondLst>
                            <p:childTnLst>
                              <p:par>
                                <p:cTn id="72" presetID="31" presetClass="entr" presetSubtype="0"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anim calcmode="lin" valueType="num">
                                      <p:cBhvr>
                                        <p:cTn id="76" dur="500" fill="hold"/>
                                        <p:tgtEl>
                                          <p:spTgt spid="35"/>
                                        </p:tgtEl>
                                        <p:attrNameLst>
                                          <p:attrName>style.rotation</p:attrName>
                                        </p:attrNameLst>
                                      </p:cBhvr>
                                      <p:tavLst>
                                        <p:tav tm="0">
                                          <p:val>
                                            <p:fltVal val="90"/>
                                          </p:val>
                                        </p:tav>
                                        <p:tav tm="100000">
                                          <p:val>
                                            <p:fltVal val="0"/>
                                          </p:val>
                                        </p:tav>
                                      </p:tavLst>
                                    </p:anim>
                                    <p:animEffect transition="in" filter="fade">
                                      <p:cBhvr>
                                        <p:cTn id="77" dur="500"/>
                                        <p:tgtEl>
                                          <p:spTgt spid="35"/>
                                        </p:tgtEl>
                                      </p:cBhvr>
                                    </p:animEffect>
                                  </p:childTnLst>
                                </p:cTn>
                              </p:par>
                            </p:childTnLst>
                          </p:cTn>
                        </p:par>
                        <p:par>
                          <p:cTn id="78" fill="hold">
                            <p:stCondLst>
                              <p:cond delay="4000"/>
                            </p:stCondLst>
                            <p:childTnLst>
                              <p:par>
                                <p:cTn id="79" presetID="22" presetClass="entr" presetSubtype="8"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0" grpId="0" animBg="1"/>
      <p:bldP spid="21" grpId="0" animBg="1"/>
      <p:bldP spid="22" grpId="0" animBg="1"/>
      <p:bldP spid="23" grpId="0" animBg="1" autoUpdateAnimBg="0"/>
      <p:bldP spid="28" grpId="0" animBg="1" autoUpdateAnimBg="0"/>
      <p:bldP spid="29" grpId="0" animBg="1" autoUpdateAnimBg="0"/>
      <p:bldP spid="30" grpId="0" animBg="1" autoUpdateAnimBg="0"/>
      <p:bldP spid="31" grpId="0" animBg="1" autoUpdateAnimBg="0"/>
      <p:bldP spid="32" grpId="0" animBg="1" autoUpdateAnimBg="0"/>
      <p:bldP spid="35" grpId="0" autoUpdateAnimBg="0"/>
      <p:bldP spid="36" grpId="0" autoUpdateAnimBg="0"/>
      <p:bldP spid="37" grpId="0" autoUpdateAnimBg="0"/>
      <p:bldP spid="38" grpId="0" autoUpdateAnimBg="0"/>
      <p:bldP spid="39" grpId="0" autoUpdateAnimBg="0"/>
      <p:bldP spid="4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a:spLocks noChangeArrowheads="1"/>
          </p:cNvSpPr>
          <p:nvPr/>
        </p:nvSpPr>
        <p:spPr bwMode="auto">
          <a:xfrm>
            <a:off x="1328524" y="360070"/>
            <a:ext cx="3344505"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第九心态：学习的心态</a:t>
            </a:r>
          </a:p>
        </p:txBody>
      </p:sp>
      <p:sp>
        <p:nvSpPr>
          <p:cNvPr id="3" name="矩形 2"/>
          <p:cNvSpPr/>
          <p:nvPr/>
        </p:nvSpPr>
        <p:spPr>
          <a:xfrm>
            <a:off x="4114799" y="1200150"/>
            <a:ext cx="4038597" cy="3647152"/>
          </a:xfrm>
          <a:prstGeom prst="rect">
            <a:avLst/>
          </a:prstGeom>
        </p:spPr>
        <p:txBody>
          <a:bodyPr wrap="square">
            <a:spAutoFit/>
          </a:bodyPr>
          <a:lstStyle/>
          <a:p>
            <a:pPr marL="342900" indent="-342900">
              <a:lnSpc>
                <a:spcPct val="150000"/>
              </a:lnSpc>
              <a:buFont typeface="Wingdings" panose="05000000000000000000" pitchFamily="2" charset="2"/>
              <a:buChar char="u"/>
            </a:pPr>
            <a:r>
              <a:rPr lang="zh-CN" altLang="zh-CN" sz="1400" dirty="0">
                <a:solidFill>
                  <a:schemeClr val="tx1">
                    <a:lumMod val="75000"/>
                    <a:lumOff val="25000"/>
                  </a:schemeClr>
                </a:solidFill>
                <a:cs typeface="+mn-ea"/>
                <a:sym typeface="+mn-lt"/>
              </a:rPr>
              <a:t>干到老，学到老。竞争在加剧，实力和能力的打拼将越加激烈。</a:t>
            </a:r>
            <a:endParaRPr lang="en-US" altLang="zh-CN" sz="1400" dirty="0">
              <a:solidFill>
                <a:schemeClr val="tx1">
                  <a:lumMod val="75000"/>
                  <a:lumOff val="25000"/>
                </a:schemeClr>
              </a:solidFill>
              <a:cs typeface="+mn-ea"/>
              <a:sym typeface="+mn-lt"/>
            </a:endParaRPr>
          </a:p>
          <a:p>
            <a:pPr marL="342900" indent="-342900">
              <a:lnSpc>
                <a:spcPct val="150000"/>
              </a:lnSpc>
              <a:buFont typeface="Wingdings" panose="05000000000000000000" pitchFamily="2" charset="2"/>
              <a:buChar char="u"/>
            </a:pPr>
            <a:r>
              <a:rPr lang="zh-CN" altLang="zh-CN" sz="1400" dirty="0">
                <a:solidFill>
                  <a:schemeClr val="tx1">
                    <a:lumMod val="75000"/>
                    <a:lumOff val="25000"/>
                  </a:schemeClr>
                </a:solidFill>
                <a:cs typeface="+mn-ea"/>
                <a:sym typeface="+mn-lt"/>
              </a:rPr>
              <a:t>谁不去学习，谁就不能提高，谁就不会去创新，谁的武器就会落后。</a:t>
            </a:r>
            <a:endParaRPr lang="en-US" altLang="zh-CN" sz="1400" dirty="0">
              <a:solidFill>
                <a:schemeClr val="tx1">
                  <a:lumMod val="75000"/>
                  <a:lumOff val="25000"/>
                </a:schemeClr>
              </a:solidFill>
              <a:cs typeface="+mn-ea"/>
              <a:sym typeface="+mn-lt"/>
            </a:endParaRPr>
          </a:p>
          <a:p>
            <a:pPr marL="342900" indent="-342900">
              <a:lnSpc>
                <a:spcPct val="150000"/>
              </a:lnSpc>
              <a:buFont typeface="Wingdings" panose="05000000000000000000" pitchFamily="2" charset="2"/>
              <a:buChar char="u"/>
            </a:pPr>
            <a:r>
              <a:rPr lang="zh-CN" altLang="zh-CN" sz="1400" dirty="0">
                <a:solidFill>
                  <a:schemeClr val="tx1">
                    <a:lumMod val="75000"/>
                    <a:lumOff val="25000"/>
                  </a:schemeClr>
                </a:solidFill>
                <a:cs typeface="+mn-ea"/>
                <a:sym typeface="+mn-lt"/>
              </a:rPr>
              <a:t>同事是老师；上级是老师；客户是老师；竞争对手是老师。</a:t>
            </a:r>
            <a:endParaRPr lang="en-US" altLang="zh-CN" sz="1400" dirty="0">
              <a:solidFill>
                <a:schemeClr val="tx1">
                  <a:lumMod val="75000"/>
                  <a:lumOff val="25000"/>
                </a:schemeClr>
              </a:solidFill>
              <a:cs typeface="+mn-ea"/>
              <a:sym typeface="+mn-lt"/>
            </a:endParaRPr>
          </a:p>
          <a:p>
            <a:pPr marL="342900" indent="-342900">
              <a:lnSpc>
                <a:spcPct val="150000"/>
              </a:lnSpc>
              <a:buFont typeface="Wingdings" panose="05000000000000000000" pitchFamily="2" charset="2"/>
              <a:buChar char="u"/>
            </a:pPr>
            <a:r>
              <a:rPr lang="zh-CN" altLang="zh-CN" sz="1400" dirty="0">
                <a:solidFill>
                  <a:schemeClr val="tx1">
                    <a:lumMod val="75000"/>
                    <a:lumOff val="25000"/>
                  </a:schemeClr>
                </a:solidFill>
                <a:cs typeface="+mn-ea"/>
                <a:sym typeface="+mn-lt"/>
              </a:rPr>
              <a:t>学习不但是一种心态，更应该是我们的一种生活方式。</a:t>
            </a:r>
            <a:endParaRPr lang="en-US" altLang="zh-CN" sz="1400" dirty="0">
              <a:solidFill>
                <a:schemeClr val="tx1">
                  <a:lumMod val="75000"/>
                  <a:lumOff val="25000"/>
                </a:schemeClr>
              </a:solidFill>
              <a:cs typeface="+mn-ea"/>
              <a:sym typeface="+mn-lt"/>
            </a:endParaRPr>
          </a:p>
          <a:p>
            <a:pPr marL="342900" indent="-342900">
              <a:lnSpc>
                <a:spcPct val="150000"/>
              </a:lnSpc>
              <a:buFont typeface="Wingdings" panose="05000000000000000000" pitchFamily="2" charset="2"/>
              <a:buChar char="u"/>
            </a:pPr>
            <a:r>
              <a:rPr lang="zh-CN" altLang="zh-CN" sz="1400" dirty="0">
                <a:solidFill>
                  <a:schemeClr val="tx1">
                    <a:lumMod val="75000"/>
                    <a:lumOff val="25000"/>
                  </a:schemeClr>
                </a:solidFill>
                <a:cs typeface="+mn-ea"/>
                <a:sym typeface="+mn-lt"/>
              </a:rPr>
              <a:t>二十一世纪，谁会学习，谁就会成功，学习成为了自己的竞争力，也成为了企业的竞争力。</a:t>
            </a:r>
          </a:p>
        </p:txBody>
      </p:sp>
      <p:cxnSp>
        <p:nvCxnSpPr>
          <p:cNvPr id="5" name="直接连接符 4"/>
          <p:cNvCxnSpPr/>
          <p:nvPr/>
        </p:nvCxnSpPr>
        <p:spPr>
          <a:xfrm>
            <a:off x="3810000" y="1309226"/>
            <a:ext cx="0" cy="342900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316302"/>
            <a:ext cx="2366830" cy="148404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023726"/>
            <a:ext cx="2366823" cy="157788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250" advTm="1500">
        <p14:switch dir="r"/>
      </p:transition>
    </mc:Choice>
    <mc:Fallback xmlns="">
      <p:transition spd="slow" advTm="1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rot="2700000">
            <a:off x="386772" y="1671961"/>
            <a:ext cx="1899880" cy="1905547"/>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58" tIns="41128" rIns="82258" bIns="41128" numCol="1" anchor="t" anchorCtr="0" compatLnSpc="1"/>
          <a:lstStyle/>
          <a:p>
            <a:endParaRPr lang="zh-CN" altLang="en-US" sz="700" dirty="0">
              <a:cs typeface="+mn-ea"/>
              <a:sym typeface="+mn-lt"/>
            </a:endParaRPr>
          </a:p>
        </p:txBody>
      </p:sp>
      <p:sp>
        <p:nvSpPr>
          <p:cNvPr id="5" name="Freeform 7"/>
          <p:cNvSpPr/>
          <p:nvPr/>
        </p:nvSpPr>
        <p:spPr bwMode="auto">
          <a:xfrm rot="2700000">
            <a:off x="1956765" y="2985832"/>
            <a:ext cx="1537492" cy="1542078"/>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58" tIns="41128" rIns="82258" bIns="41128" numCol="1" anchor="t" anchorCtr="0" compatLnSpc="1"/>
          <a:lstStyle/>
          <a:p>
            <a:endParaRPr lang="zh-CN" altLang="en-US" sz="700" dirty="0">
              <a:cs typeface="+mn-ea"/>
              <a:sym typeface="+mn-lt"/>
            </a:endParaRPr>
          </a:p>
        </p:txBody>
      </p:sp>
      <p:sp>
        <p:nvSpPr>
          <p:cNvPr id="6" name="Freeform 5"/>
          <p:cNvSpPr/>
          <p:nvPr/>
        </p:nvSpPr>
        <p:spPr bwMode="auto">
          <a:xfrm rot="2700000">
            <a:off x="2222517" y="1354914"/>
            <a:ext cx="1005988" cy="100891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58" tIns="41128" rIns="82258" bIns="41128" numCol="1" anchor="t" anchorCtr="0" compatLnSpc="1"/>
          <a:lstStyle/>
          <a:p>
            <a:endParaRPr lang="zh-CN" altLang="en-US" sz="700" dirty="0">
              <a:cs typeface="+mn-ea"/>
              <a:sym typeface="+mn-lt"/>
            </a:endParaRPr>
          </a:p>
        </p:txBody>
      </p:sp>
      <p:sp>
        <p:nvSpPr>
          <p:cNvPr id="7" name="矩形 6"/>
          <p:cNvSpPr/>
          <p:nvPr/>
        </p:nvSpPr>
        <p:spPr>
          <a:xfrm>
            <a:off x="4455279" y="2287539"/>
            <a:ext cx="3117714" cy="830975"/>
          </a:xfrm>
          <a:prstGeom prst="rect">
            <a:avLst/>
          </a:prstGeom>
        </p:spPr>
        <p:txBody>
          <a:bodyPr wrap="square" lIns="68559" tIns="34279" rIns="68559" bIns="34279">
            <a:spAutoFit/>
          </a:bodyPr>
          <a:lstStyle/>
          <a:p>
            <a:pPr>
              <a:lnSpc>
                <a:spcPct val="150000"/>
              </a:lnSpc>
            </a:pPr>
            <a:r>
              <a:rPr lang="zh-CN" altLang="zh-CN" sz="1100" dirty="0">
                <a:solidFill>
                  <a:schemeClr val="tx1">
                    <a:lumMod val="75000"/>
                    <a:lumOff val="25000"/>
                  </a:schemeClr>
                </a:solidFill>
                <a:cs typeface="+mn-ea"/>
                <a:sym typeface="+mn-lt"/>
              </a:rPr>
              <a:t>反之，你就会得过且过，不付责任，认为自己永远是打工者，企业的命运与自己无关。对公司的态度，其实也是你对自己的态度。</a:t>
            </a:r>
            <a:endParaRPr lang="en-US" altLang="zh-CN" sz="1100" dirty="0">
              <a:solidFill>
                <a:schemeClr val="tx1">
                  <a:lumMod val="75000"/>
                  <a:lumOff val="25000"/>
                </a:schemeClr>
              </a:solidFill>
              <a:cs typeface="+mn-ea"/>
              <a:sym typeface="+mn-lt"/>
            </a:endParaRPr>
          </a:p>
        </p:txBody>
      </p:sp>
      <p:sp>
        <p:nvSpPr>
          <p:cNvPr id="8" name="矩形 7"/>
          <p:cNvSpPr/>
          <p:nvPr/>
        </p:nvSpPr>
        <p:spPr>
          <a:xfrm>
            <a:off x="3295568" y="1149217"/>
            <a:ext cx="3835297" cy="830975"/>
          </a:xfrm>
          <a:prstGeom prst="rect">
            <a:avLst/>
          </a:prstGeom>
        </p:spPr>
        <p:txBody>
          <a:bodyPr wrap="square" lIns="68559" tIns="34279" rIns="68559" bIns="34279">
            <a:spAutoFit/>
          </a:bodyPr>
          <a:lstStyle/>
          <a:p>
            <a:pPr>
              <a:lnSpc>
                <a:spcPct val="150000"/>
              </a:lnSpc>
            </a:pPr>
            <a:r>
              <a:rPr lang="zh-CN" altLang="zh-CN" sz="1100" dirty="0">
                <a:solidFill>
                  <a:schemeClr val="tx1">
                    <a:lumMod val="75000"/>
                    <a:lumOff val="25000"/>
                  </a:schemeClr>
                </a:solidFill>
                <a:cs typeface="+mn-ea"/>
                <a:sym typeface="+mn-lt"/>
              </a:rPr>
              <a:t>你具备了老板的心态，你就会去考虑企业的成长，考虑企业的费用，你会感觉到企业的事情就是自己的事情。你知道什么是自己应该去做的，什么是自己不应该做的。</a:t>
            </a:r>
            <a:endParaRPr lang="en-US" altLang="zh-CN" sz="1100" dirty="0">
              <a:solidFill>
                <a:schemeClr val="tx1">
                  <a:lumMod val="75000"/>
                  <a:lumOff val="25000"/>
                </a:schemeClr>
              </a:solidFill>
              <a:cs typeface="+mn-ea"/>
              <a:sym typeface="+mn-lt"/>
            </a:endParaRPr>
          </a:p>
        </p:txBody>
      </p:sp>
      <p:sp>
        <p:nvSpPr>
          <p:cNvPr id="9" name="矩形 8"/>
          <p:cNvSpPr/>
          <p:nvPr/>
        </p:nvSpPr>
        <p:spPr>
          <a:xfrm>
            <a:off x="3660184" y="3516528"/>
            <a:ext cx="3655015" cy="830975"/>
          </a:xfrm>
          <a:prstGeom prst="rect">
            <a:avLst/>
          </a:prstGeom>
        </p:spPr>
        <p:txBody>
          <a:bodyPr wrap="square" lIns="68559" tIns="34279" rIns="68559" bIns="34279">
            <a:spAutoFit/>
          </a:bodyPr>
          <a:lstStyle/>
          <a:p>
            <a:pPr>
              <a:lnSpc>
                <a:spcPct val="150000"/>
              </a:lnSpc>
            </a:pPr>
            <a:r>
              <a:rPr lang="zh-CN" altLang="zh-CN" sz="1100" dirty="0">
                <a:solidFill>
                  <a:schemeClr val="tx1">
                    <a:lumMod val="75000"/>
                    <a:lumOff val="25000"/>
                  </a:schemeClr>
                </a:solidFill>
                <a:cs typeface="+mn-ea"/>
                <a:sym typeface="+mn-lt"/>
              </a:rPr>
              <a:t>自己不会有压力，不会有强烈的责任心，如果你不能把自己放到更高的位子去思考问题，那你永远都不会成长，不会进步，面临的不只有公司的淘汰。而是社会的淘汰。。</a:t>
            </a:r>
          </a:p>
        </p:txBody>
      </p:sp>
      <p:grpSp>
        <p:nvGrpSpPr>
          <p:cNvPr id="2" name="Group 93"/>
          <p:cNvGrpSpPr>
            <a:grpSpLocks noChangeAspect="1"/>
          </p:cNvGrpSpPr>
          <p:nvPr/>
        </p:nvGrpSpPr>
        <p:grpSpPr bwMode="auto">
          <a:xfrm>
            <a:off x="2166343" y="2507852"/>
            <a:ext cx="274419" cy="255757"/>
            <a:chOff x="2775" y="2062"/>
            <a:chExt cx="205" cy="191"/>
          </a:xfrm>
          <a:solidFill>
            <a:schemeClr val="bg1"/>
          </a:solidFill>
        </p:grpSpPr>
        <p:sp>
          <p:nvSpPr>
            <p:cNvPr id="12" name="Freeform 95"/>
            <p:cNvSpPr/>
            <p:nvPr/>
          </p:nvSpPr>
          <p:spPr bwMode="auto">
            <a:xfrm>
              <a:off x="2775" y="2062"/>
              <a:ext cx="205" cy="160"/>
            </a:xfrm>
            <a:custGeom>
              <a:avLst/>
              <a:gdLst>
                <a:gd name="T0" fmla="*/ 67 w 85"/>
                <a:gd name="T1" fmla="*/ 19 h 66"/>
                <a:gd name="T2" fmla="*/ 63 w 85"/>
                <a:gd name="T3" fmla="*/ 23 h 66"/>
                <a:gd name="T4" fmla="*/ 30 w 85"/>
                <a:gd name="T5" fmla="*/ 53 h 66"/>
                <a:gd name="T6" fmla="*/ 28 w 85"/>
                <a:gd name="T7" fmla="*/ 54 h 66"/>
                <a:gd name="T8" fmla="*/ 1 w 85"/>
                <a:gd name="T9" fmla="*/ 45 h 66"/>
                <a:gd name="T10" fmla="*/ 0 w 85"/>
                <a:gd name="T11" fmla="*/ 44 h 66"/>
                <a:gd name="T12" fmla="*/ 1 w 85"/>
                <a:gd name="T13" fmla="*/ 43 h 66"/>
                <a:gd name="T14" fmla="*/ 14 w 85"/>
                <a:gd name="T15" fmla="*/ 36 h 66"/>
                <a:gd name="T16" fmla="*/ 84 w 85"/>
                <a:gd name="T17" fmla="*/ 1 h 66"/>
                <a:gd name="T18" fmla="*/ 84 w 85"/>
                <a:gd name="T19" fmla="*/ 1 h 66"/>
                <a:gd name="T20" fmla="*/ 85 w 85"/>
                <a:gd name="T21" fmla="*/ 2 h 66"/>
                <a:gd name="T22" fmla="*/ 85 w 85"/>
                <a:gd name="T23" fmla="*/ 3 h 66"/>
                <a:gd name="T24" fmla="*/ 71 w 85"/>
                <a:gd name="T25" fmla="*/ 62 h 66"/>
                <a:gd name="T26" fmla="*/ 70 w 85"/>
                <a:gd name="T27" fmla="*/ 65 h 66"/>
                <a:gd name="T28" fmla="*/ 68 w 85"/>
                <a:gd name="T29" fmla="*/ 66 h 66"/>
                <a:gd name="T30" fmla="*/ 38 w 85"/>
                <a:gd name="T31" fmla="*/ 57 h 66"/>
                <a:gd name="T32" fmla="*/ 37 w 85"/>
                <a:gd name="T33" fmla="*/ 56 h 66"/>
                <a:gd name="T34" fmla="*/ 37 w 85"/>
                <a:gd name="T35" fmla="*/ 55 h 66"/>
                <a:gd name="T36" fmla="*/ 45 w 85"/>
                <a:gd name="T37" fmla="*/ 46 h 66"/>
                <a:gd name="T38" fmla="*/ 67 w 85"/>
                <a:gd name="T39" fmla="*/ 20 h 66"/>
                <a:gd name="T40" fmla="*/ 67 w 85"/>
                <a:gd name="T41" fmla="*/ 20 h 66"/>
                <a:gd name="T42" fmla="*/ 67 w 85"/>
                <a:gd name="T43"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67" y="19"/>
                  </a:moveTo>
                  <a:cubicBezTo>
                    <a:pt x="66" y="21"/>
                    <a:pt x="65" y="22"/>
                    <a:pt x="63" y="23"/>
                  </a:cubicBezTo>
                  <a:cubicBezTo>
                    <a:pt x="52" y="33"/>
                    <a:pt x="41" y="43"/>
                    <a:pt x="30" y="53"/>
                  </a:cubicBezTo>
                  <a:cubicBezTo>
                    <a:pt x="29" y="54"/>
                    <a:pt x="29" y="54"/>
                    <a:pt x="28" y="54"/>
                  </a:cubicBezTo>
                  <a:cubicBezTo>
                    <a:pt x="19" y="51"/>
                    <a:pt x="10" y="48"/>
                    <a:pt x="1" y="45"/>
                  </a:cubicBezTo>
                  <a:cubicBezTo>
                    <a:pt x="0" y="45"/>
                    <a:pt x="0" y="44"/>
                    <a:pt x="0" y="44"/>
                  </a:cubicBezTo>
                  <a:cubicBezTo>
                    <a:pt x="0" y="44"/>
                    <a:pt x="0" y="43"/>
                    <a:pt x="1" y="43"/>
                  </a:cubicBezTo>
                  <a:cubicBezTo>
                    <a:pt x="5" y="41"/>
                    <a:pt x="10" y="39"/>
                    <a:pt x="14" y="36"/>
                  </a:cubicBezTo>
                  <a:cubicBezTo>
                    <a:pt x="37" y="24"/>
                    <a:pt x="61" y="13"/>
                    <a:pt x="84" y="1"/>
                  </a:cubicBezTo>
                  <a:cubicBezTo>
                    <a:pt x="84" y="1"/>
                    <a:pt x="84" y="1"/>
                    <a:pt x="84" y="1"/>
                  </a:cubicBezTo>
                  <a:cubicBezTo>
                    <a:pt x="85" y="0"/>
                    <a:pt x="85" y="1"/>
                    <a:pt x="85" y="2"/>
                  </a:cubicBezTo>
                  <a:cubicBezTo>
                    <a:pt x="85" y="2"/>
                    <a:pt x="85" y="2"/>
                    <a:pt x="85" y="3"/>
                  </a:cubicBezTo>
                  <a:cubicBezTo>
                    <a:pt x="80" y="22"/>
                    <a:pt x="75" y="42"/>
                    <a:pt x="71" y="62"/>
                  </a:cubicBezTo>
                  <a:cubicBezTo>
                    <a:pt x="70" y="63"/>
                    <a:pt x="70" y="64"/>
                    <a:pt x="70" y="65"/>
                  </a:cubicBezTo>
                  <a:cubicBezTo>
                    <a:pt x="70" y="66"/>
                    <a:pt x="69" y="66"/>
                    <a:pt x="68" y="66"/>
                  </a:cubicBezTo>
                  <a:cubicBezTo>
                    <a:pt x="58" y="63"/>
                    <a:pt x="48" y="60"/>
                    <a:pt x="38" y="57"/>
                  </a:cubicBezTo>
                  <a:cubicBezTo>
                    <a:pt x="38" y="57"/>
                    <a:pt x="37" y="57"/>
                    <a:pt x="37" y="56"/>
                  </a:cubicBezTo>
                  <a:cubicBezTo>
                    <a:pt x="37" y="56"/>
                    <a:pt x="37" y="56"/>
                    <a:pt x="37" y="55"/>
                  </a:cubicBezTo>
                  <a:cubicBezTo>
                    <a:pt x="40" y="52"/>
                    <a:pt x="42" y="49"/>
                    <a:pt x="45" y="46"/>
                  </a:cubicBezTo>
                  <a:cubicBezTo>
                    <a:pt x="52" y="38"/>
                    <a:pt x="60" y="29"/>
                    <a:pt x="67" y="20"/>
                  </a:cubicBezTo>
                  <a:cubicBezTo>
                    <a:pt x="67" y="20"/>
                    <a:pt x="67" y="20"/>
                    <a:pt x="67" y="20"/>
                  </a:cubicBezTo>
                  <a:cubicBezTo>
                    <a:pt x="67" y="19"/>
                    <a:pt x="67" y="19"/>
                    <a:pt x="6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sp>
          <p:nvSpPr>
            <p:cNvPr id="13" name="Freeform 96"/>
            <p:cNvSpPr/>
            <p:nvPr/>
          </p:nvSpPr>
          <p:spPr bwMode="auto">
            <a:xfrm>
              <a:off x="2864" y="2210"/>
              <a:ext cx="24" cy="43"/>
            </a:xfrm>
            <a:custGeom>
              <a:avLst/>
              <a:gdLst>
                <a:gd name="T0" fmla="*/ 0 w 10"/>
                <a:gd name="T1" fmla="*/ 9 h 18"/>
                <a:gd name="T2" fmla="*/ 0 w 10"/>
                <a:gd name="T3" fmla="*/ 1 h 18"/>
                <a:gd name="T4" fmla="*/ 1 w 10"/>
                <a:gd name="T5" fmla="*/ 0 h 18"/>
                <a:gd name="T6" fmla="*/ 9 w 10"/>
                <a:gd name="T7" fmla="*/ 3 h 18"/>
                <a:gd name="T8" fmla="*/ 10 w 10"/>
                <a:gd name="T9" fmla="*/ 4 h 18"/>
                <a:gd name="T10" fmla="*/ 2 w 10"/>
                <a:gd name="T11" fmla="*/ 17 h 18"/>
                <a:gd name="T12" fmla="*/ 1 w 10"/>
                <a:gd name="T13" fmla="*/ 17 h 18"/>
                <a:gd name="T14" fmla="*/ 0 w 10"/>
                <a:gd name="T15" fmla="*/ 18 h 18"/>
                <a:gd name="T16" fmla="*/ 0 w 10"/>
                <a:gd name="T17" fmla="*/ 17 h 18"/>
                <a:gd name="T18" fmla="*/ 0 w 10"/>
                <a:gd name="T19" fmla="*/ 13 h 18"/>
                <a:gd name="T20" fmla="*/ 0 w 10"/>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9"/>
                  </a:moveTo>
                  <a:cubicBezTo>
                    <a:pt x="0" y="6"/>
                    <a:pt x="0" y="4"/>
                    <a:pt x="0" y="1"/>
                  </a:cubicBezTo>
                  <a:cubicBezTo>
                    <a:pt x="0" y="0"/>
                    <a:pt x="0" y="0"/>
                    <a:pt x="1" y="0"/>
                  </a:cubicBezTo>
                  <a:cubicBezTo>
                    <a:pt x="4" y="1"/>
                    <a:pt x="7" y="2"/>
                    <a:pt x="9" y="3"/>
                  </a:cubicBezTo>
                  <a:cubicBezTo>
                    <a:pt x="10" y="3"/>
                    <a:pt x="10" y="3"/>
                    <a:pt x="10" y="4"/>
                  </a:cubicBezTo>
                  <a:cubicBezTo>
                    <a:pt x="7" y="9"/>
                    <a:pt x="4" y="13"/>
                    <a:pt x="2" y="17"/>
                  </a:cubicBezTo>
                  <a:cubicBezTo>
                    <a:pt x="2" y="17"/>
                    <a:pt x="2" y="17"/>
                    <a:pt x="1" y="17"/>
                  </a:cubicBezTo>
                  <a:cubicBezTo>
                    <a:pt x="1" y="18"/>
                    <a:pt x="1" y="18"/>
                    <a:pt x="0" y="18"/>
                  </a:cubicBezTo>
                  <a:cubicBezTo>
                    <a:pt x="0" y="18"/>
                    <a:pt x="0" y="17"/>
                    <a:pt x="0" y="17"/>
                  </a:cubicBezTo>
                  <a:cubicBezTo>
                    <a:pt x="0" y="16"/>
                    <a:pt x="0" y="14"/>
                    <a:pt x="0" y="13"/>
                  </a:cubicBezTo>
                  <a:cubicBezTo>
                    <a:pt x="0" y="12"/>
                    <a:pt x="0" y="1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grpSp>
      <p:grpSp>
        <p:nvGrpSpPr>
          <p:cNvPr id="3" name="Group 15"/>
          <p:cNvGrpSpPr>
            <a:grpSpLocks noChangeAspect="1"/>
          </p:cNvGrpSpPr>
          <p:nvPr/>
        </p:nvGrpSpPr>
        <p:grpSpPr bwMode="auto">
          <a:xfrm>
            <a:off x="2566721" y="2079927"/>
            <a:ext cx="291067" cy="275125"/>
            <a:chOff x="864" y="477"/>
            <a:chExt cx="563" cy="532"/>
          </a:xfrm>
          <a:solidFill>
            <a:schemeClr val="bg1"/>
          </a:solidFill>
        </p:grpSpPr>
        <p:sp>
          <p:nvSpPr>
            <p:cNvPr id="15"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sp>
          <p:nvSpPr>
            <p:cNvPr id="16"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sp>
          <p:nvSpPr>
            <p:cNvPr id="17"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grpSp>
      <p:sp>
        <p:nvSpPr>
          <p:cNvPr id="18" name="矩形 3"/>
          <p:cNvSpPr>
            <a:spLocks noChangeArrowheads="1"/>
          </p:cNvSpPr>
          <p:nvPr/>
        </p:nvSpPr>
        <p:spPr bwMode="auto">
          <a:xfrm>
            <a:off x="2281005" y="1643334"/>
            <a:ext cx="925405" cy="284605"/>
          </a:xfrm>
          <a:prstGeom prst="rect">
            <a:avLst/>
          </a:prstGeom>
        </p:spPr>
        <p:txBody>
          <a:bodyPr wrap="square" lIns="68559" tIns="34279" rIns="68559" bIns="34279">
            <a:spAutoFit/>
          </a:bodyPr>
          <a:lstStyle/>
          <a:p>
            <a:pPr algn="ctr"/>
            <a:r>
              <a:rPr lang="en-US" altLang="zh-CN" sz="1400" b="1" kern="100" dirty="0">
                <a:solidFill>
                  <a:schemeClr val="bg1"/>
                </a:solidFill>
                <a:cs typeface="+mn-ea"/>
                <a:sym typeface="+mn-lt"/>
              </a:rPr>
              <a:t>01</a:t>
            </a:r>
            <a:endParaRPr lang="zh-CN" altLang="en-US" sz="1400" b="1" kern="100" dirty="0">
              <a:solidFill>
                <a:schemeClr val="bg1"/>
              </a:solidFill>
              <a:cs typeface="+mn-ea"/>
              <a:sym typeface="+mn-lt"/>
            </a:endParaRPr>
          </a:p>
        </p:txBody>
      </p:sp>
      <p:sp>
        <p:nvSpPr>
          <p:cNvPr id="19" name="Freeform 13"/>
          <p:cNvSpPr>
            <a:spLocks noEditPoints="1"/>
          </p:cNvSpPr>
          <p:nvPr/>
        </p:nvSpPr>
        <p:spPr bwMode="auto">
          <a:xfrm>
            <a:off x="2608830" y="2892291"/>
            <a:ext cx="252386" cy="246988"/>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ctr"/>
            <a:endParaRPr lang="zh-CN" altLang="en-US" sz="1800">
              <a:cs typeface="+mn-ea"/>
              <a:sym typeface="+mn-lt"/>
            </a:endParaRPr>
          </a:p>
        </p:txBody>
      </p:sp>
      <p:sp>
        <p:nvSpPr>
          <p:cNvPr id="20" name="矩形 3"/>
          <p:cNvSpPr>
            <a:spLocks noChangeArrowheads="1"/>
          </p:cNvSpPr>
          <p:nvPr/>
        </p:nvSpPr>
        <p:spPr bwMode="auto">
          <a:xfrm>
            <a:off x="2183082" y="3570733"/>
            <a:ext cx="1100870" cy="284605"/>
          </a:xfrm>
          <a:prstGeom prst="rect">
            <a:avLst/>
          </a:prstGeom>
        </p:spPr>
        <p:txBody>
          <a:bodyPr wrap="square" lIns="68559" tIns="34279" rIns="68559" bIns="34279">
            <a:spAutoFit/>
          </a:bodyPr>
          <a:lstStyle/>
          <a:p>
            <a:pPr algn="ctr"/>
            <a:r>
              <a:rPr lang="en-US" altLang="zh-CN" sz="1400" b="1" kern="100" dirty="0">
                <a:solidFill>
                  <a:schemeClr val="bg1"/>
                </a:solidFill>
                <a:cs typeface="+mn-ea"/>
                <a:sym typeface="+mn-lt"/>
              </a:rPr>
              <a:t>03</a:t>
            </a:r>
            <a:endParaRPr lang="zh-CN" altLang="en-US" sz="1400" b="1" kern="100" dirty="0">
              <a:solidFill>
                <a:schemeClr val="bg1"/>
              </a:solidFill>
              <a:cs typeface="+mn-ea"/>
              <a:sym typeface="+mn-lt"/>
            </a:endParaRPr>
          </a:p>
        </p:txBody>
      </p:sp>
      <p:sp>
        <p:nvSpPr>
          <p:cNvPr id="21" name="矩形 3"/>
          <p:cNvSpPr>
            <a:spLocks noChangeArrowheads="1"/>
          </p:cNvSpPr>
          <p:nvPr/>
        </p:nvSpPr>
        <p:spPr bwMode="auto">
          <a:xfrm>
            <a:off x="627036" y="2369857"/>
            <a:ext cx="1493265" cy="500115"/>
          </a:xfrm>
          <a:prstGeom prst="rect">
            <a:avLst/>
          </a:prstGeom>
        </p:spPr>
        <p:txBody>
          <a:bodyPr wrap="square" lIns="68559" tIns="34279" rIns="68559" bIns="34279">
            <a:spAutoFit/>
          </a:bodyPr>
          <a:lstStyle/>
          <a:p>
            <a:pPr algn="ctr"/>
            <a:r>
              <a:rPr lang="zh-CN" altLang="en-US" sz="1400" b="1" dirty="0">
                <a:solidFill>
                  <a:schemeClr val="bg1"/>
                </a:solidFill>
                <a:cs typeface="+mn-ea"/>
                <a:sym typeface="+mn-lt"/>
              </a:rPr>
              <a:t>像</a:t>
            </a:r>
            <a:r>
              <a:rPr lang="zh-CN" altLang="zh-CN" sz="1400" b="1" dirty="0">
                <a:solidFill>
                  <a:schemeClr val="bg1"/>
                </a:solidFill>
                <a:cs typeface="+mn-ea"/>
                <a:sym typeface="+mn-lt"/>
              </a:rPr>
              <a:t>老板一样思考</a:t>
            </a:r>
            <a:r>
              <a:rPr lang="zh-CN" altLang="en-US" sz="1400" b="1" dirty="0">
                <a:solidFill>
                  <a:schemeClr val="bg1"/>
                </a:solidFill>
                <a:cs typeface="+mn-ea"/>
                <a:sym typeface="+mn-lt"/>
              </a:rPr>
              <a:t>像</a:t>
            </a:r>
            <a:r>
              <a:rPr lang="zh-CN" altLang="zh-CN" sz="1400" b="1" dirty="0">
                <a:solidFill>
                  <a:schemeClr val="bg1"/>
                </a:solidFill>
                <a:cs typeface="+mn-ea"/>
                <a:sym typeface="+mn-lt"/>
              </a:rPr>
              <a:t>老板一样行动</a:t>
            </a:r>
            <a:endParaRPr lang="zh-CN" altLang="en-US" sz="1400" b="1" kern="100" dirty="0">
              <a:solidFill>
                <a:schemeClr val="bg1"/>
              </a:solidFill>
              <a:cs typeface="+mn-ea"/>
              <a:sym typeface="+mn-lt"/>
            </a:endParaRPr>
          </a:p>
        </p:txBody>
      </p:sp>
      <p:sp>
        <p:nvSpPr>
          <p:cNvPr id="22" name="Freeform 5"/>
          <p:cNvSpPr/>
          <p:nvPr/>
        </p:nvSpPr>
        <p:spPr bwMode="auto">
          <a:xfrm rot="2700000" flipH="1">
            <a:off x="3030400" y="2013651"/>
            <a:ext cx="1218617" cy="122216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58" tIns="41128" rIns="82258" bIns="41128" numCol="1" anchor="t" anchorCtr="0" compatLnSpc="1"/>
          <a:lstStyle/>
          <a:p>
            <a:endParaRPr lang="zh-CN" altLang="en-US" sz="700" dirty="0">
              <a:cs typeface="+mn-ea"/>
              <a:sym typeface="+mn-lt"/>
            </a:endParaRPr>
          </a:p>
        </p:txBody>
      </p:sp>
      <p:grpSp>
        <p:nvGrpSpPr>
          <p:cNvPr id="11" name="Group 85"/>
          <p:cNvGrpSpPr>
            <a:grpSpLocks noChangeAspect="1"/>
          </p:cNvGrpSpPr>
          <p:nvPr/>
        </p:nvGrpSpPr>
        <p:grpSpPr bwMode="auto">
          <a:xfrm>
            <a:off x="3005590" y="2516267"/>
            <a:ext cx="224834" cy="198256"/>
            <a:chOff x="2772" y="2067"/>
            <a:chExt cx="211" cy="186"/>
          </a:xfrm>
          <a:solidFill>
            <a:schemeClr val="bg1"/>
          </a:solidFill>
        </p:grpSpPr>
        <p:sp>
          <p:nvSpPr>
            <p:cNvPr id="24"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sp>
          <p:nvSpPr>
            <p:cNvPr id="25"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sp>
          <p:nvSpPr>
            <p:cNvPr id="26"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cs typeface="+mn-ea"/>
                <a:sym typeface="+mn-lt"/>
              </a:endParaRPr>
            </a:p>
          </p:txBody>
        </p:sp>
      </p:grpSp>
      <p:sp>
        <p:nvSpPr>
          <p:cNvPr id="27" name="矩形 3"/>
          <p:cNvSpPr>
            <a:spLocks noChangeArrowheads="1"/>
          </p:cNvSpPr>
          <p:nvPr/>
        </p:nvSpPr>
        <p:spPr bwMode="auto">
          <a:xfrm>
            <a:off x="3230610" y="2489908"/>
            <a:ext cx="925405" cy="284605"/>
          </a:xfrm>
          <a:prstGeom prst="rect">
            <a:avLst/>
          </a:prstGeom>
        </p:spPr>
        <p:txBody>
          <a:bodyPr wrap="square" lIns="68559" tIns="34279" rIns="68559" bIns="34279">
            <a:spAutoFit/>
          </a:bodyPr>
          <a:lstStyle/>
          <a:p>
            <a:pPr algn="ctr"/>
            <a:r>
              <a:rPr lang="en-US" altLang="zh-CN" sz="1400" b="1" kern="100" dirty="0">
                <a:solidFill>
                  <a:schemeClr val="bg1"/>
                </a:solidFill>
                <a:cs typeface="+mn-ea"/>
                <a:sym typeface="+mn-lt"/>
              </a:rPr>
              <a:t>02</a:t>
            </a:r>
            <a:endParaRPr lang="zh-CN" altLang="en-US" sz="1400" b="1" kern="100" dirty="0">
              <a:solidFill>
                <a:schemeClr val="bg1"/>
              </a:solidFill>
              <a:cs typeface="+mn-ea"/>
              <a:sym typeface="+mn-lt"/>
            </a:endParaRPr>
          </a:p>
        </p:txBody>
      </p:sp>
      <p:sp>
        <p:nvSpPr>
          <p:cNvPr id="28" name="Rectangle 1"/>
          <p:cNvSpPr>
            <a:spLocks noChangeArrowheads="1"/>
          </p:cNvSpPr>
          <p:nvPr/>
        </p:nvSpPr>
        <p:spPr bwMode="auto">
          <a:xfrm>
            <a:off x="1328524" y="360070"/>
            <a:ext cx="3344505"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第十心态：老板的心态</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2500"/>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100" fill="hold"/>
                                        <p:tgtEl>
                                          <p:spTgt spid="9"/>
                                        </p:tgtEl>
                                        <p:attrNameLst>
                                          <p:attrName>ppt_w</p:attrName>
                                        </p:attrNameLst>
                                      </p:cBhvr>
                                      <p:tavLst>
                                        <p:tav tm="0">
                                          <p:val>
                                            <p:fltVal val="0"/>
                                          </p:val>
                                        </p:tav>
                                        <p:tav tm="100000">
                                          <p:val>
                                            <p:strVal val="#ppt_w"/>
                                          </p:val>
                                        </p:tav>
                                      </p:tavLst>
                                    </p:anim>
                                    <p:anim calcmode="lin" valueType="num">
                                      <p:cBhvr>
                                        <p:cTn id="53" dur="100" fill="hold"/>
                                        <p:tgtEl>
                                          <p:spTgt spid="9"/>
                                        </p:tgtEl>
                                        <p:attrNameLst>
                                          <p:attrName>ppt_h</p:attrName>
                                        </p:attrNameLst>
                                      </p:cBhvr>
                                      <p:tavLst>
                                        <p:tav tm="0">
                                          <p:val>
                                            <p:fltVal val="0"/>
                                          </p:val>
                                        </p:tav>
                                        <p:tav tm="100000">
                                          <p:val>
                                            <p:strVal val="#ppt_h"/>
                                          </p:val>
                                        </p:tav>
                                      </p:tavLst>
                                    </p:anim>
                                    <p:animEffect transition="in" filter="fade">
                                      <p:cBhvr>
                                        <p:cTn id="54" dur="100"/>
                                        <p:tgtEl>
                                          <p:spTgt spid="9"/>
                                        </p:tgtEl>
                                      </p:cBhvr>
                                    </p:animEffect>
                                  </p:childTnLst>
                                </p:cTn>
                              </p:par>
                            </p:childTnLst>
                          </p:cTn>
                        </p:par>
                        <p:par>
                          <p:cTn id="55" fill="hold">
                            <p:stCondLst>
                              <p:cond delay="409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459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childTnLst>
                          </p:cTn>
                        </p:par>
                        <p:par>
                          <p:cTn id="67" fill="hold">
                            <p:stCondLst>
                              <p:cond delay="509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7"/>
                                        </p:tgtEl>
                                        <p:attrNameLst>
                                          <p:attrName>style.visibility</p:attrName>
                                        </p:attrNameLst>
                                      </p:cBhvr>
                                      <p:to>
                                        <p:strVal val="visible"/>
                                      </p:to>
                                    </p:set>
                                    <p:anim calcmode="lin" valueType="num">
                                      <p:cBhvr>
                                        <p:cTn id="70" dur="100" fill="hold"/>
                                        <p:tgtEl>
                                          <p:spTgt spid="7"/>
                                        </p:tgtEl>
                                        <p:attrNameLst>
                                          <p:attrName>ppt_w</p:attrName>
                                        </p:attrNameLst>
                                      </p:cBhvr>
                                      <p:tavLst>
                                        <p:tav tm="0">
                                          <p:val>
                                            <p:fltVal val="0"/>
                                          </p:val>
                                        </p:tav>
                                        <p:tav tm="100000">
                                          <p:val>
                                            <p:strVal val="#ppt_w"/>
                                          </p:val>
                                        </p:tav>
                                      </p:tavLst>
                                    </p:anim>
                                    <p:anim calcmode="lin" valueType="num">
                                      <p:cBhvr>
                                        <p:cTn id="71" dur="100" fill="hold"/>
                                        <p:tgtEl>
                                          <p:spTgt spid="7"/>
                                        </p:tgtEl>
                                        <p:attrNameLst>
                                          <p:attrName>ppt_h</p:attrName>
                                        </p:attrNameLst>
                                      </p:cBhvr>
                                      <p:tavLst>
                                        <p:tav tm="0">
                                          <p:val>
                                            <p:fltVal val="0"/>
                                          </p:val>
                                        </p:tav>
                                        <p:tav tm="100000">
                                          <p:val>
                                            <p:strVal val="#ppt_h"/>
                                          </p:val>
                                        </p:tav>
                                      </p:tavLst>
                                    </p:anim>
                                    <p:animEffect transition="in" filter="fade">
                                      <p:cBhvr>
                                        <p:cTn id="72" dur="100"/>
                                        <p:tgtEl>
                                          <p:spTgt spid="7"/>
                                        </p:tgtEl>
                                      </p:cBhvr>
                                    </p:animEffect>
                                  </p:childTnLst>
                                </p:cTn>
                              </p:par>
                            </p:childTnLst>
                          </p:cTn>
                        </p:par>
                        <p:par>
                          <p:cTn id="73" fill="hold">
                            <p:stCondLst>
                              <p:cond delay="5750"/>
                            </p:stCondLst>
                            <p:childTnLst>
                              <p:par>
                                <p:cTn id="74" presetID="53" presetClass="entr" presetSubtype="16"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p:cTn id="76" dur="500" fill="hold"/>
                                        <p:tgtEl>
                                          <p:spTgt spid="3"/>
                                        </p:tgtEl>
                                        <p:attrNameLst>
                                          <p:attrName>ppt_w</p:attrName>
                                        </p:attrNameLst>
                                      </p:cBhvr>
                                      <p:tavLst>
                                        <p:tav tm="0">
                                          <p:val>
                                            <p:fltVal val="0"/>
                                          </p:val>
                                        </p:tav>
                                        <p:tav tm="100000">
                                          <p:val>
                                            <p:strVal val="#ppt_w"/>
                                          </p:val>
                                        </p:tav>
                                      </p:tavLst>
                                    </p:anim>
                                    <p:anim calcmode="lin" valueType="num">
                                      <p:cBhvr>
                                        <p:cTn id="77" dur="500" fill="hold"/>
                                        <p:tgtEl>
                                          <p:spTgt spid="3"/>
                                        </p:tgtEl>
                                        <p:attrNameLst>
                                          <p:attrName>ppt_h</p:attrName>
                                        </p:attrNameLst>
                                      </p:cBhvr>
                                      <p:tavLst>
                                        <p:tav tm="0">
                                          <p:val>
                                            <p:fltVal val="0"/>
                                          </p:val>
                                        </p:tav>
                                        <p:tav tm="100000">
                                          <p:val>
                                            <p:strVal val="#ppt_h"/>
                                          </p:val>
                                        </p:tav>
                                      </p:tavLst>
                                    </p:anim>
                                    <p:animEffect transition="in" filter="fade">
                                      <p:cBhvr>
                                        <p:cTn id="78" dur="500"/>
                                        <p:tgtEl>
                                          <p:spTgt spid="3"/>
                                        </p:tgtEl>
                                      </p:cBhvr>
                                    </p:animEffect>
                                  </p:childTnLst>
                                </p:cTn>
                              </p:par>
                            </p:childTnLst>
                          </p:cTn>
                        </p:par>
                        <p:par>
                          <p:cTn id="79" fill="hold">
                            <p:stCondLst>
                              <p:cond delay="6250"/>
                            </p:stCondLst>
                            <p:childTnLst>
                              <p:par>
                                <p:cTn id="80" presetID="53" presetClass="entr" presetSubtype="1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par>
                          <p:cTn id="85" fill="hold">
                            <p:stCondLst>
                              <p:cond delay="6750"/>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8"/>
                                        </p:tgtEl>
                                        <p:attrNameLst>
                                          <p:attrName>style.visibility</p:attrName>
                                        </p:attrNameLst>
                                      </p:cBhvr>
                                      <p:to>
                                        <p:strVal val="visible"/>
                                      </p:to>
                                    </p:set>
                                    <p:anim calcmode="lin" valueType="num">
                                      <p:cBhvr>
                                        <p:cTn id="88" dur="100" fill="hold"/>
                                        <p:tgtEl>
                                          <p:spTgt spid="8"/>
                                        </p:tgtEl>
                                        <p:attrNameLst>
                                          <p:attrName>ppt_w</p:attrName>
                                        </p:attrNameLst>
                                      </p:cBhvr>
                                      <p:tavLst>
                                        <p:tav tm="0">
                                          <p:val>
                                            <p:fltVal val="0"/>
                                          </p:val>
                                        </p:tav>
                                        <p:tav tm="100000">
                                          <p:val>
                                            <p:strVal val="#ppt_w"/>
                                          </p:val>
                                        </p:tav>
                                      </p:tavLst>
                                    </p:anim>
                                    <p:anim calcmode="lin" valueType="num">
                                      <p:cBhvr>
                                        <p:cTn id="89" dur="100" fill="hold"/>
                                        <p:tgtEl>
                                          <p:spTgt spid="8"/>
                                        </p:tgtEl>
                                        <p:attrNameLst>
                                          <p:attrName>ppt_h</p:attrName>
                                        </p:attrNameLst>
                                      </p:cBhvr>
                                      <p:tavLst>
                                        <p:tav tm="0">
                                          <p:val>
                                            <p:fltVal val="0"/>
                                          </p:val>
                                        </p:tav>
                                        <p:tav tm="100000">
                                          <p:val>
                                            <p:strVal val="#ppt_h"/>
                                          </p:val>
                                        </p:tav>
                                      </p:tavLst>
                                    </p:anim>
                                    <p:animEffect transition="in" filter="fade">
                                      <p:cBhvr>
                                        <p:cTn id="90" dur="100"/>
                                        <p:tgtEl>
                                          <p:spTgt spid="8"/>
                                        </p:tgtEl>
                                      </p:cBhvr>
                                    </p:animEffect>
                                  </p:childTnLst>
                                </p:cTn>
                              </p:par>
                            </p:childTnLst>
                          </p:cTn>
                        </p:par>
                        <p:par>
                          <p:cTn id="91" fill="hold">
                            <p:stCondLst>
                              <p:cond delay="7570"/>
                            </p:stCondLst>
                            <p:childTnLst>
                              <p:par>
                                <p:cTn id="92" presetID="22" presetClass="entr" presetSubtype="8"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left)">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8" grpId="0"/>
      <p:bldP spid="19" grpId="0" animBg="1"/>
      <p:bldP spid="20" grpId="0"/>
      <p:bldP spid="21" grpId="0"/>
      <p:bldP spid="22" grpId="0" animBg="1"/>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64462"/>
            <a:ext cx="9165729" cy="208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KSO_Shape"/>
            <p:cNvSpPr/>
            <p:nvPr/>
          </p:nvSpPr>
          <p:spPr bwMode="auto">
            <a:xfrm>
              <a:off x="4152603" y="1585350"/>
              <a:ext cx="608597" cy="77037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sp>
        <p:nvSpPr>
          <p:cNvPr id="10" name="矩形 9"/>
          <p:cNvSpPr/>
          <p:nvPr/>
        </p:nvSpPr>
        <p:spPr>
          <a:xfrm flipH="1">
            <a:off x="3775285" y="2087005"/>
            <a:ext cx="2954655" cy="700769"/>
          </a:xfrm>
          <a:prstGeom prst="rect">
            <a:avLst/>
          </a:prstGeom>
          <a:ln>
            <a:noFill/>
          </a:ln>
        </p:spPr>
        <p:txBody>
          <a:bodyPr wrap="none">
            <a:spAutoFit/>
          </a:bodyPr>
          <a:lstStyle/>
          <a:p>
            <a:pPr fontAlgn="base">
              <a:lnSpc>
                <a:spcPct val="120000"/>
              </a:lnSpc>
            </a:pPr>
            <a:r>
              <a:rPr lang="zh-CN" altLang="en-US" sz="3600" b="1" dirty="0">
                <a:solidFill>
                  <a:schemeClr val="bg1"/>
                </a:solidFill>
                <a:cs typeface="+mn-ea"/>
                <a:sym typeface="+mn-lt"/>
              </a:rPr>
              <a:t>我在为谁工作</a:t>
            </a:r>
          </a:p>
        </p:txBody>
      </p:sp>
      <p:cxnSp>
        <p:nvCxnSpPr>
          <p:cNvPr id="12" name="直接连接符 11"/>
          <p:cNvCxnSpPr/>
          <p:nvPr/>
        </p:nvCxnSpPr>
        <p:spPr>
          <a:xfrm>
            <a:off x="3775285" y="2787774"/>
            <a:ext cx="2854115"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828569" y="2791432"/>
            <a:ext cx="2854114" cy="328551"/>
          </a:xfrm>
          <a:prstGeom prst="rect">
            <a:avLst/>
          </a:prstGeom>
        </p:spPr>
        <p:txBody>
          <a:bodyPr wrap="square">
            <a:spAutoFit/>
          </a:bodyPr>
          <a:lstStyle/>
          <a:p>
            <a:pPr algn="dist" fontAlgn="base">
              <a:lnSpc>
                <a:spcPct val="120000"/>
              </a:lnSpc>
            </a:pPr>
            <a:r>
              <a:rPr lang="en-US" altLang="zh-CN" sz="1400" dirty="0">
                <a:solidFill>
                  <a:schemeClr val="bg1"/>
                </a:solidFill>
                <a:cs typeface="+mn-ea"/>
                <a:sym typeface="+mn-lt"/>
              </a:rPr>
              <a:t>Who am I working for</a:t>
            </a:r>
            <a:endParaRPr lang="zh-CN" altLang="en-US" sz="1400" dirty="0">
              <a:solidFill>
                <a:schemeClr val="bg1"/>
              </a:solidFill>
              <a:cs typeface="+mn-ea"/>
              <a:sym typeface="+mn-lt"/>
            </a:endParaRPr>
          </a:p>
        </p:txBody>
      </p:sp>
      <p:pic>
        <p:nvPicPr>
          <p:cNvPr id="11" name="图片 10"/>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a:off x="-575676" y="-176730"/>
            <a:ext cx="1940477" cy="1265776"/>
          </a:xfrm>
          <a:prstGeom prst="rect">
            <a:avLst/>
          </a:prstGeom>
        </p:spPr>
      </p:pic>
      <p:pic>
        <p:nvPicPr>
          <p:cNvPr id="14" name="图片 13"/>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flipV="1">
            <a:off x="7805300" y="4081830"/>
            <a:ext cx="1940477" cy="13538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p:stCondLst>
                              <p:cond delay="4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5400000">
            <a:off x="-985594" y="969020"/>
            <a:ext cx="5155011" cy="3216976"/>
          </a:xfrm>
          <a:prstGeom prst="rect">
            <a:avLst/>
          </a:prstGeom>
        </p:spPr>
      </p:pic>
      <p:sp>
        <p:nvSpPr>
          <p:cNvPr id="55" name="矩形 54"/>
          <p:cNvSpPr/>
          <p:nvPr/>
        </p:nvSpPr>
        <p:spPr>
          <a:xfrm>
            <a:off x="683018" y="1719718"/>
            <a:ext cx="2297188" cy="769441"/>
          </a:xfrm>
          <a:prstGeom prst="rect">
            <a:avLst/>
          </a:prstGeom>
        </p:spPr>
        <p:txBody>
          <a:bodyPr wrap="square">
            <a:spAutoFit/>
          </a:bodyPr>
          <a:lstStyle/>
          <a:p>
            <a:pPr algn="ctr"/>
            <a:r>
              <a:rPr lang="zh-CN" altLang="en-US" sz="4400" b="1" dirty="0">
                <a:solidFill>
                  <a:schemeClr val="tx1">
                    <a:lumMod val="75000"/>
                    <a:lumOff val="25000"/>
                  </a:schemeClr>
                </a:solidFill>
                <a:cs typeface="+mn-ea"/>
                <a:sym typeface="+mn-lt"/>
              </a:rPr>
              <a:t>目 录</a:t>
            </a:r>
          </a:p>
        </p:txBody>
      </p:sp>
      <p:sp>
        <p:nvSpPr>
          <p:cNvPr id="56" name="矩形 55"/>
          <p:cNvSpPr/>
          <p:nvPr/>
        </p:nvSpPr>
        <p:spPr>
          <a:xfrm>
            <a:off x="1117634" y="2489159"/>
            <a:ext cx="1736373" cy="430887"/>
          </a:xfrm>
          <a:prstGeom prst="rect">
            <a:avLst/>
          </a:prstGeom>
        </p:spPr>
        <p:txBody>
          <a:bodyPr wrap="none">
            <a:spAutoFit/>
          </a:bodyPr>
          <a:lstStyle/>
          <a:p>
            <a:r>
              <a:rPr lang="en-US" altLang="zh-CN" sz="2200" dirty="0">
                <a:solidFill>
                  <a:schemeClr val="tx1">
                    <a:lumMod val="75000"/>
                    <a:lumOff val="25000"/>
                  </a:schemeClr>
                </a:solidFill>
                <a:cs typeface="+mn-ea"/>
                <a:sym typeface="+mn-lt"/>
              </a:rPr>
              <a:t>CONTENTS</a:t>
            </a:r>
          </a:p>
        </p:txBody>
      </p:sp>
      <p:pic>
        <p:nvPicPr>
          <p:cNvPr id="57" name="图片 56"/>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5400000" flipV="1">
            <a:off x="5080594" y="1085849"/>
            <a:ext cx="5155011" cy="2971802"/>
          </a:xfrm>
          <a:prstGeom prst="rect">
            <a:avLst/>
          </a:prstGeom>
        </p:spPr>
      </p:pic>
      <p:grpSp>
        <p:nvGrpSpPr>
          <p:cNvPr id="58" name="组合 57"/>
          <p:cNvGrpSpPr>
            <a:grpSpLocks noChangeAspect="1"/>
          </p:cNvGrpSpPr>
          <p:nvPr/>
        </p:nvGrpSpPr>
        <p:grpSpPr>
          <a:xfrm>
            <a:off x="3392371" y="611241"/>
            <a:ext cx="702000" cy="702000"/>
            <a:chOff x="3028062" y="1547460"/>
            <a:chExt cx="1803167" cy="1803167"/>
          </a:xfrm>
        </p:grpSpPr>
        <p:grpSp>
          <p:nvGrpSpPr>
            <p:cNvPr id="59" name="组合 58"/>
            <p:cNvGrpSpPr/>
            <p:nvPr/>
          </p:nvGrpSpPr>
          <p:grpSpPr>
            <a:xfrm>
              <a:off x="3028062" y="1547460"/>
              <a:ext cx="1803167" cy="1803167"/>
              <a:chOff x="552261" y="1848682"/>
              <a:chExt cx="842337" cy="842337"/>
            </a:xfrm>
          </p:grpSpPr>
          <p:sp>
            <p:nvSpPr>
              <p:cNvPr id="61" name="椭圆 60"/>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2" name="椭圆 61"/>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3" name="椭圆 62"/>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0" name="文本框 59"/>
            <p:cNvSpPr txBox="1"/>
            <p:nvPr/>
          </p:nvSpPr>
          <p:spPr>
            <a:xfrm>
              <a:off x="3490631" y="1922804"/>
              <a:ext cx="914909" cy="1185839"/>
            </a:xfrm>
            <a:prstGeom prst="rect">
              <a:avLst/>
            </a:prstGeom>
            <a:noFill/>
          </p:spPr>
          <p:txBody>
            <a:bodyPr wrap="none" rtlCol="0">
              <a:spAutoFit/>
            </a:bodyPr>
            <a:lstStyle/>
            <a:p>
              <a:r>
                <a:rPr lang="en-US" altLang="zh-CN" sz="2400" b="1" dirty="0">
                  <a:solidFill>
                    <a:schemeClr val="bg1"/>
                  </a:solidFill>
                  <a:cs typeface="+mn-ea"/>
                  <a:sym typeface="+mn-lt"/>
                </a:rPr>
                <a:t>1</a:t>
              </a:r>
              <a:endParaRPr lang="zh-CN" altLang="en-US" sz="2400" b="1" dirty="0">
                <a:solidFill>
                  <a:schemeClr val="bg1"/>
                </a:solidFill>
                <a:cs typeface="+mn-ea"/>
                <a:sym typeface="+mn-lt"/>
              </a:endParaRPr>
            </a:p>
          </p:txBody>
        </p:sp>
      </p:grpSp>
      <p:sp>
        <p:nvSpPr>
          <p:cNvPr id="64" name="文本框 63"/>
          <p:cNvSpPr txBox="1"/>
          <p:nvPr/>
        </p:nvSpPr>
        <p:spPr>
          <a:xfrm>
            <a:off x="4296412" y="742950"/>
            <a:ext cx="1723549" cy="461665"/>
          </a:xfrm>
          <a:prstGeom prst="rect">
            <a:avLst/>
          </a:prstGeom>
          <a:solidFill>
            <a:srgbClr val="FFFFFF"/>
          </a:solidFill>
          <a:ln>
            <a:solidFill>
              <a:srgbClr val="FFFFFF"/>
            </a:solidFill>
          </a:ln>
        </p:spPr>
        <p:txBody>
          <a:bodyPr wrap="none" rtlCol="0">
            <a:spAutoFit/>
          </a:bodyPr>
          <a:lstStyle/>
          <a:p>
            <a:r>
              <a:rPr lang="zh-CN" altLang="en-US" sz="2400" b="1" dirty="0">
                <a:solidFill>
                  <a:srgbClr val="404040"/>
                </a:solidFill>
                <a:cs typeface="+mn-ea"/>
                <a:sym typeface="+mn-lt"/>
              </a:rPr>
              <a:t>什么是心态</a:t>
            </a:r>
          </a:p>
        </p:txBody>
      </p:sp>
      <p:grpSp>
        <p:nvGrpSpPr>
          <p:cNvPr id="65" name="组合 64"/>
          <p:cNvGrpSpPr>
            <a:grpSpLocks noChangeAspect="1"/>
          </p:cNvGrpSpPr>
          <p:nvPr/>
        </p:nvGrpSpPr>
        <p:grpSpPr>
          <a:xfrm>
            <a:off x="3392371" y="1661345"/>
            <a:ext cx="702000" cy="702000"/>
            <a:chOff x="3028062" y="1547460"/>
            <a:chExt cx="1803167" cy="1803167"/>
          </a:xfrm>
        </p:grpSpPr>
        <p:grpSp>
          <p:nvGrpSpPr>
            <p:cNvPr id="66" name="组合 65"/>
            <p:cNvGrpSpPr/>
            <p:nvPr/>
          </p:nvGrpSpPr>
          <p:grpSpPr>
            <a:xfrm>
              <a:off x="3028062" y="1547460"/>
              <a:ext cx="1803167" cy="1803167"/>
              <a:chOff x="552261" y="1848682"/>
              <a:chExt cx="842337" cy="842337"/>
            </a:xfrm>
          </p:grpSpPr>
          <p:sp>
            <p:nvSpPr>
              <p:cNvPr id="68" name="椭圆 67"/>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9" name="椭圆 68"/>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0" name="椭圆 69"/>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67" name="文本框 66"/>
            <p:cNvSpPr txBox="1"/>
            <p:nvPr/>
          </p:nvSpPr>
          <p:spPr>
            <a:xfrm>
              <a:off x="3472191" y="1898245"/>
              <a:ext cx="914909" cy="1185839"/>
            </a:xfrm>
            <a:prstGeom prst="rect">
              <a:avLst/>
            </a:prstGeom>
            <a:noFill/>
          </p:spPr>
          <p:txBody>
            <a:bodyPr wrap="none" rtlCol="0">
              <a:spAutoFit/>
            </a:bodyPr>
            <a:lstStyle/>
            <a:p>
              <a:r>
                <a:rPr lang="en-US" altLang="zh-CN" sz="2400" b="1" dirty="0">
                  <a:solidFill>
                    <a:schemeClr val="bg1"/>
                  </a:solidFill>
                  <a:cs typeface="+mn-ea"/>
                  <a:sym typeface="+mn-lt"/>
                </a:rPr>
                <a:t>2</a:t>
              </a:r>
              <a:endParaRPr lang="zh-CN" altLang="en-US" sz="2400" b="1" dirty="0">
                <a:solidFill>
                  <a:schemeClr val="bg1"/>
                </a:solidFill>
                <a:cs typeface="+mn-ea"/>
                <a:sym typeface="+mn-lt"/>
              </a:endParaRPr>
            </a:p>
          </p:txBody>
        </p:sp>
      </p:grpSp>
      <p:sp>
        <p:nvSpPr>
          <p:cNvPr id="71" name="文本框 70"/>
          <p:cNvSpPr txBox="1"/>
          <p:nvPr/>
        </p:nvSpPr>
        <p:spPr>
          <a:xfrm>
            <a:off x="4296412" y="1797912"/>
            <a:ext cx="2646878" cy="461665"/>
          </a:xfrm>
          <a:prstGeom prst="rect">
            <a:avLst/>
          </a:prstGeom>
          <a:solidFill>
            <a:srgbClr val="FFFFFF"/>
          </a:solidFill>
          <a:ln>
            <a:solidFill>
              <a:srgbClr val="FFFFFF"/>
            </a:solidFill>
          </a:ln>
        </p:spPr>
        <p:txBody>
          <a:bodyPr wrap="none" rtlCol="0">
            <a:spAutoFit/>
          </a:bodyPr>
          <a:lstStyle/>
          <a:p>
            <a:r>
              <a:rPr lang="zh-CN" altLang="en-US" sz="2400" b="1" dirty="0">
                <a:solidFill>
                  <a:srgbClr val="404040"/>
                </a:solidFill>
                <a:cs typeface="+mn-ea"/>
                <a:sym typeface="+mn-lt"/>
              </a:rPr>
              <a:t>销售人员十大心态</a:t>
            </a:r>
          </a:p>
        </p:txBody>
      </p:sp>
      <p:grpSp>
        <p:nvGrpSpPr>
          <p:cNvPr id="72" name="组合 71"/>
          <p:cNvGrpSpPr>
            <a:grpSpLocks noChangeAspect="1"/>
          </p:cNvGrpSpPr>
          <p:nvPr/>
        </p:nvGrpSpPr>
        <p:grpSpPr>
          <a:xfrm>
            <a:off x="3392371" y="2711450"/>
            <a:ext cx="702000" cy="702000"/>
            <a:chOff x="3028062" y="1547460"/>
            <a:chExt cx="1803167" cy="1803167"/>
          </a:xfrm>
        </p:grpSpPr>
        <p:grpSp>
          <p:nvGrpSpPr>
            <p:cNvPr id="73" name="组合 72"/>
            <p:cNvGrpSpPr/>
            <p:nvPr/>
          </p:nvGrpSpPr>
          <p:grpSpPr>
            <a:xfrm>
              <a:off x="3028062" y="1547460"/>
              <a:ext cx="1803167" cy="1803167"/>
              <a:chOff x="552261" y="1848682"/>
              <a:chExt cx="842337" cy="842337"/>
            </a:xfrm>
          </p:grpSpPr>
          <p:sp>
            <p:nvSpPr>
              <p:cNvPr id="75" name="椭圆 74"/>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6" name="椭圆 75"/>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7" name="椭圆 76"/>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74" name="文本框 73"/>
            <p:cNvSpPr txBox="1"/>
            <p:nvPr/>
          </p:nvSpPr>
          <p:spPr>
            <a:xfrm>
              <a:off x="3472191" y="1910721"/>
              <a:ext cx="914909" cy="1185839"/>
            </a:xfrm>
            <a:prstGeom prst="rect">
              <a:avLst/>
            </a:prstGeom>
            <a:noFill/>
          </p:spPr>
          <p:txBody>
            <a:bodyPr wrap="none" rtlCol="0">
              <a:spAutoFit/>
            </a:bodyPr>
            <a:lstStyle/>
            <a:p>
              <a:r>
                <a:rPr lang="en-US" altLang="zh-CN" sz="2400" b="1" dirty="0">
                  <a:solidFill>
                    <a:schemeClr val="bg1"/>
                  </a:solidFill>
                  <a:cs typeface="+mn-ea"/>
                  <a:sym typeface="+mn-lt"/>
                </a:rPr>
                <a:t>3</a:t>
              </a:r>
              <a:endParaRPr lang="zh-CN" altLang="en-US" sz="2400" b="1" dirty="0">
                <a:solidFill>
                  <a:schemeClr val="bg1"/>
                </a:solidFill>
                <a:cs typeface="+mn-ea"/>
                <a:sym typeface="+mn-lt"/>
              </a:endParaRPr>
            </a:p>
          </p:txBody>
        </p:sp>
      </p:grpSp>
      <p:sp>
        <p:nvSpPr>
          <p:cNvPr id="78" name="文本框 77"/>
          <p:cNvSpPr txBox="1"/>
          <p:nvPr/>
        </p:nvSpPr>
        <p:spPr>
          <a:xfrm>
            <a:off x="4296412" y="2852873"/>
            <a:ext cx="2031325" cy="461665"/>
          </a:xfrm>
          <a:prstGeom prst="rect">
            <a:avLst/>
          </a:prstGeom>
          <a:solidFill>
            <a:srgbClr val="FFFFFF"/>
          </a:solidFill>
          <a:ln>
            <a:solidFill>
              <a:srgbClr val="FFFFFF"/>
            </a:solidFill>
          </a:ln>
        </p:spPr>
        <p:txBody>
          <a:bodyPr wrap="none" rtlCol="0">
            <a:spAutoFit/>
          </a:bodyPr>
          <a:lstStyle/>
          <a:p>
            <a:r>
              <a:rPr lang="zh-CN" altLang="en-US" sz="2400" b="1" dirty="0">
                <a:solidFill>
                  <a:srgbClr val="404040"/>
                </a:solidFill>
                <a:cs typeface="+mn-ea"/>
                <a:sym typeface="+mn-lt"/>
              </a:rPr>
              <a:t>我在为谁工作</a:t>
            </a:r>
          </a:p>
        </p:txBody>
      </p:sp>
      <p:grpSp>
        <p:nvGrpSpPr>
          <p:cNvPr id="79" name="组合 78"/>
          <p:cNvGrpSpPr>
            <a:grpSpLocks noChangeAspect="1"/>
          </p:cNvGrpSpPr>
          <p:nvPr/>
        </p:nvGrpSpPr>
        <p:grpSpPr>
          <a:xfrm>
            <a:off x="3392371" y="3761555"/>
            <a:ext cx="702000" cy="702000"/>
            <a:chOff x="3028062" y="1547460"/>
            <a:chExt cx="1803167" cy="1803167"/>
          </a:xfrm>
        </p:grpSpPr>
        <p:grpSp>
          <p:nvGrpSpPr>
            <p:cNvPr id="80" name="组合 79"/>
            <p:cNvGrpSpPr/>
            <p:nvPr/>
          </p:nvGrpSpPr>
          <p:grpSpPr>
            <a:xfrm>
              <a:off x="3028062" y="1547460"/>
              <a:ext cx="1803167" cy="1803167"/>
              <a:chOff x="552261" y="1848682"/>
              <a:chExt cx="842337" cy="842337"/>
            </a:xfrm>
          </p:grpSpPr>
          <p:sp>
            <p:nvSpPr>
              <p:cNvPr id="82" name="椭圆 81"/>
              <p:cNvSpPr/>
              <p:nvPr/>
            </p:nvSpPr>
            <p:spPr>
              <a:xfrm>
                <a:off x="552261" y="1848682"/>
                <a:ext cx="842337" cy="842337"/>
              </a:xfrm>
              <a:prstGeom prst="ellipse">
                <a:avLst/>
              </a:prstGeom>
              <a:noFill/>
              <a:ln>
                <a:solidFill>
                  <a:srgbClr val="609ED6"/>
                </a:solidFill>
                <a:prstDash val="sys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3" name="椭圆 82"/>
              <p:cNvSpPr/>
              <p:nvPr/>
            </p:nvSpPr>
            <p:spPr>
              <a:xfrm>
                <a:off x="645162" y="1941583"/>
                <a:ext cx="656536" cy="656536"/>
              </a:xfrm>
              <a:prstGeom prst="ellipse">
                <a:avLst/>
              </a:prstGeom>
              <a:gradFill flip="none" rotWithShape="1">
                <a:gsLst>
                  <a:gs pos="100000">
                    <a:srgbClr val="FCFCFC"/>
                  </a:gs>
                  <a:gs pos="0">
                    <a:srgbClr val="CCCCCC"/>
                  </a:gs>
                </a:gsLst>
                <a:lin ang="4200000" scaled="0"/>
                <a:tileRect/>
              </a:gradFill>
              <a:ln w="12700">
                <a:gradFill>
                  <a:gsLst>
                    <a:gs pos="89000">
                      <a:schemeClr val="bg1">
                        <a:lumMod val="85000"/>
                      </a:schemeClr>
                    </a:gs>
                    <a:gs pos="0">
                      <a:schemeClr val="bg1"/>
                    </a:gs>
                  </a:gsLst>
                  <a:lin ang="4200000" scaled="0"/>
                </a:gradFill>
              </a:ln>
              <a:effectLst>
                <a:outerShdw blurRad="254000" dist="127000" dir="42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4" name="椭圆 83"/>
              <p:cNvSpPr/>
              <p:nvPr/>
            </p:nvSpPr>
            <p:spPr>
              <a:xfrm>
                <a:off x="727784" y="2024205"/>
                <a:ext cx="491291" cy="491291"/>
              </a:xfrm>
              <a:prstGeom prst="ellipse">
                <a:avLst/>
              </a:prstGeom>
              <a:solidFill>
                <a:srgbClr val="609ED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81" name="文本框 80"/>
            <p:cNvSpPr txBox="1"/>
            <p:nvPr/>
          </p:nvSpPr>
          <p:spPr>
            <a:xfrm>
              <a:off x="3477975" y="1872582"/>
              <a:ext cx="914909" cy="1185839"/>
            </a:xfrm>
            <a:prstGeom prst="rect">
              <a:avLst/>
            </a:prstGeom>
            <a:noFill/>
          </p:spPr>
          <p:txBody>
            <a:bodyPr wrap="none" rtlCol="0">
              <a:spAutoFit/>
            </a:bodyPr>
            <a:lstStyle/>
            <a:p>
              <a:r>
                <a:rPr lang="en-US" altLang="zh-CN" sz="2400" b="1" dirty="0">
                  <a:solidFill>
                    <a:schemeClr val="bg1"/>
                  </a:solidFill>
                  <a:cs typeface="+mn-ea"/>
                  <a:sym typeface="+mn-lt"/>
                </a:rPr>
                <a:t>4</a:t>
              </a:r>
              <a:endParaRPr lang="zh-CN" altLang="en-US" sz="2400" b="1" dirty="0">
                <a:solidFill>
                  <a:schemeClr val="bg1"/>
                </a:solidFill>
                <a:cs typeface="+mn-ea"/>
                <a:sym typeface="+mn-lt"/>
              </a:endParaRPr>
            </a:p>
          </p:txBody>
        </p:sp>
      </p:grpSp>
      <p:sp>
        <p:nvSpPr>
          <p:cNvPr id="85" name="文本框 84"/>
          <p:cNvSpPr txBox="1"/>
          <p:nvPr/>
        </p:nvSpPr>
        <p:spPr>
          <a:xfrm>
            <a:off x="4296412" y="3907834"/>
            <a:ext cx="2954655" cy="461665"/>
          </a:xfrm>
          <a:prstGeom prst="rect">
            <a:avLst/>
          </a:prstGeom>
          <a:solidFill>
            <a:srgbClr val="FFFFFF"/>
          </a:solidFill>
          <a:ln>
            <a:solidFill>
              <a:srgbClr val="FFFFFF"/>
            </a:solidFill>
          </a:ln>
        </p:spPr>
        <p:txBody>
          <a:bodyPr wrap="none" rtlCol="0">
            <a:spAutoFit/>
          </a:bodyPr>
          <a:lstStyle/>
          <a:p>
            <a:r>
              <a:rPr lang="zh-CN" altLang="en-US" sz="2400" b="1" dirty="0">
                <a:solidFill>
                  <a:srgbClr val="404040"/>
                </a:solidFill>
                <a:cs typeface="+mn-ea"/>
                <a:sym typeface="+mn-lt"/>
              </a:rPr>
              <a:t>腐蚀业绩的不良心态</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arn(inVertical)">
                                      <p:cBhvr>
                                        <p:cTn id="13" dur="500"/>
                                        <p:tgtEl>
                                          <p:spTgt spid="5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4"/>
                                        </p:tgtEl>
                                        <p:attrNameLst>
                                          <p:attrName>ppt_y</p:attrName>
                                        </p:attrNameLst>
                                      </p:cBhvr>
                                      <p:tavLst>
                                        <p:tav tm="0">
                                          <p:val>
                                            <p:strVal val="#ppt_y"/>
                                          </p:val>
                                        </p:tav>
                                        <p:tav tm="100000">
                                          <p:val>
                                            <p:strVal val="#ppt_y"/>
                                          </p:val>
                                        </p:tav>
                                      </p:tavLst>
                                    </p:anim>
                                    <p:anim calcmode="lin" valueType="num">
                                      <p:cBhvr>
                                        <p:cTn id="25"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4"/>
                                        </p:tgtEl>
                                      </p:cBhvr>
                                    </p:animEffect>
                                  </p:childTnLst>
                                </p:cTn>
                              </p:par>
                            </p:childTnLst>
                          </p:cTn>
                        </p:par>
                        <p:par>
                          <p:cTn id="28" fill="hold">
                            <p:stCondLst>
                              <p:cond delay="1700"/>
                            </p:stCondLst>
                            <p:childTnLst>
                              <p:par>
                                <p:cTn id="29" presetID="53" presetClass="entr" presetSubtype="16"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fltVal val="0"/>
                                          </p:val>
                                        </p:tav>
                                        <p:tav tm="100000">
                                          <p:val>
                                            <p:strVal val="#ppt_w"/>
                                          </p:val>
                                        </p:tav>
                                      </p:tavLst>
                                    </p:anim>
                                    <p:anim calcmode="lin" valueType="num">
                                      <p:cBhvr>
                                        <p:cTn id="32" dur="500" fill="hold"/>
                                        <p:tgtEl>
                                          <p:spTgt spid="65"/>
                                        </p:tgtEl>
                                        <p:attrNameLst>
                                          <p:attrName>ppt_h</p:attrName>
                                        </p:attrNameLst>
                                      </p:cBhvr>
                                      <p:tavLst>
                                        <p:tav tm="0">
                                          <p:val>
                                            <p:fltVal val="0"/>
                                          </p:val>
                                        </p:tav>
                                        <p:tav tm="100000">
                                          <p:val>
                                            <p:strVal val="#ppt_h"/>
                                          </p:val>
                                        </p:tav>
                                      </p:tavLst>
                                    </p:anim>
                                    <p:animEffect transition="in" filter="fade">
                                      <p:cBhvr>
                                        <p:cTn id="33" dur="500"/>
                                        <p:tgtEl>
                                          <p:spTgt spid="65"/>
                                        </p:tgtEl>
                                      </p:cBhvr>
                                    </p:animEffect>
                                  </p:childTnLst>
                                </p:cTn>
                              </p:par>
                            </p:childTnLst>
                          </p:cTn>
                        </p:par>
                        <p:par>
                          <p:cTn id="34" fill="hold">
                            <p:stCondLst>
                              <p:cond delay="22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1"/>
                                        </p:tgtEl>
                                        <p:attrNameLst>
                                          <p:attrName>ppt_y</p:attrName>
                                        </p:attrNameLst>
                                      </p:cBhvr>
                                      <p:tavLst>
                                        <p:tav tm="0">
                                          <p:val>
                                            <p:strVal val="#ppt_y"/>
                                          </p:val>
                                        </p:tav>
                                        <p:tav tm="100000">
                                          <p:val>
                                            <p:strVal val="#ppt_y"/>
                                          </p:val>
                                        </p:tav>
                                      </p:tavLst>
                                    </p:anim>
                                    <p:anim calcmode="lin" valueType="num">
                                      <p:cBhvr>
                                        <p:cTn id="3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1"/>
                                        </p:tgtEl>
                                      </p:cBhvr>
                                    </p:animEffect>
                                  </p:childTnLst>
                                </p:cTn>
                              </p:par>
                            </p:childTnLst>
                          </p:cTn>
                        </p:par>
                        <p:par>
                          <p:cTn id="42" fill="hold">
                            <p:stCondLst>
                              <p:cond delay="3049"/>
                            </p:stCondLst>
                            <p:childTnLst>
                              <p:par>
                                <p:cTn id="43" presetID="53" presetClass="entr" presetSubtype="16" fill="hold" nodeType="after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549"/>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78"/>
                                        </p:tgtEl>
                                        <p:attrNameLst>
                                          <p:attrName>ppt_y</p:attrName>
                                        </p:attrNameLst>
                                      </p:cBhvr>
                                      <p:tavLst>
                                        <p:tav tm="0">
                                          <p:val>
                                            <p:strVal val="#ppt_y"/>
                                          </p:val>
                                        </p:tav>
                                        <p:tav tm="100000">
                                          <p:val>
                                            <p:strVal val="#ppt_y"/>
                                          </p:val>
                                        </p:tav>
                                      </p:tavLst>
                                    </p:anim>
                                    <p:anim calcmode="lin" valueType="num">
                                      <p:cBhvr>
                                        <p:cTn id="53"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78"/>
                                        </p:tgtEl>
                                      </p:cBhvr>
                                    </p:animEffect>
                                  </p:childTnLst>
                                </p:cTn>
                              </p:par>
                            </p:childTnLst>
                          </p:cTn>
                        </p:par>
                        <p:par>
                          <p:cTn id="56" fill="hold">
                            <p:stCondLst>
                              <p:cond delay="4300"/>
                            </p:stCondLst>
                            <p:childTnLst>
                              <p:par>
                                <p:cTn id="57" presetID="53" presetClass="entr" presetSubtype="16"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p:cTn id="59" dur="500" fill="hold"/>
                                        <p:tgtEl>
                                          <p:spTgt spid="79"/>
                                        </p:tgtEl>
                                        <p:attrNameLst>
                                          <p:attrName>ppt_w</p:attrName>
                                        </p:attrNameLst>
                                      </p:cBhvr>
                                      <p:tavLst>
                                        <p:tav tm="0">
                                          <p:val>
                                            <p:fltVal val="0"/>
                                          </p:val>
                                        </p:tav>
                                        <p:tav tm="100000">
                                          <p:val>
                                            <p:strVal val="#ppt_w"/>
                                          </p:val>
                                        </p:tav>
                                      </p:tavLst>
                                    </p:anim>
                                    <p:anim calcmode="lin" valueType="num">
                                      <p:cBhvr>
                                        <p:cTn id="60" dur="500" fill="hold"/>
                                        <p:tgtEl>
                                          <p:spTgt spid="79"/>
                                        </p:tgtEl>
                                        <p:attrNameLst>
                                          <p:attrName>ppt_h</p:attrName>
                                        </p:attrNameLst>
                                      </p:cBhvr>
                                      <p:tavLst>
                                        <p:tav tm="0">
                                          <p:val>
                                            <p:fltVal val="0"/>
                                          </p:val>
                                        </p:tav>
                                        <p:tav tm="100000">
                                          <p:val>
                                            <p:strVal val="#ppt_h"/>
                                          </p:val>
                                        </p:tav>
                                      </p:tavLst>
                                    </p:anim>
                                    <p:animEffect transition="in" filter="fade">
                                      <p:cBhvr>
                                        <p:cTn id="61" dur="500"/>
                                        <p:tgtEl>
                                          <p:spTgt spid="79"/>
                                        </p:tgtEl>
                                      </p:cBhvr>
                                    </p:animEffect>
                                  </p:childTnLst>
                                </p:cTn>
                              </p:par>
                            </p:childTnLst>
                          </p:cTn>
                        </p:par>
                        <p:par>
                          <p:cTn id="62" fill="hold">
                            <p:stCondLst>
                              <p:cond delay="48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85"/>
                                        </p:tgtEl>
                                        <p:attrNameLst>
                                          <p:attrName>style.visibility</p:attrName>
                                        </p:attrNameLst>
                                      </p:cBhvr>
                                      <p:to>
                                        <p:strVal val="visible"/>
                                      </p:to>
                                    </p:set>
                                    <p:anim calcmode="lin" valueType="num">
                                      <p:cBhvr>
                                        <p:cTn id="65"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85"/>
                                        </p:tgtEl>
                                        <p:attrNameLst>
                                          <p:attrName>ppt_y</p:attrName>
                                        </p:attrNameLst>
                                      </p:cBhvr>
                                      <p:tavLst>
                                        <p:tav tm="0">
                                          <p:val>
                                            <p:strVal val="#ppt_y"/>
                                          </p:val>
                                        </p:tav>
                                        <p:tav tm="100000">
                                          <p:val>
                                            <p:strVal val="#ppt_y"/>
                                          </p:val>
                                        </p:tav>
                                      </p:tavLst>
                                    </p:anim>
                                    <p:anim calcmode="lin" valueType="num">
                                      <p:cBhvr>
                                        <p:cTn id="67"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4" grpId="0" animBg="1"/>
      <p:bldP spid="71" grpId="0" animBg="1"/>
      <p:bldP spid="78" grpId="0" animBg="1"/>
      <p:bldP spid="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579614" y="1200150"/>
            <a:ext cx="1986434" cy="330961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rgbClr val="00B0F0"/>
          </a:solidFill>
          <a:ln>
            <a:noFill/>
          </a:ln>
        </p:spPr>
        <p:txBody>
          <a:bodyPr/>
          <a:lstStyle/>
          <a:p>
            <a:endParaRPr lang="zh-CN" altLang="en-US" sz="1350" dirty="0">
              <a:cs typeface="+mn-ea"/>
              <a:sym typeface="+mn-lt"/>
            </a:endParaRPr>
          </a:p>
        </p:txBody>
      </p:sp>
      <p:sp>
        <p:nvSpPr>
          <p:cNvPr id="6" name="TextBox 9"/>
          <p:cNvSpPr txBox="1"/>
          <p:nvPr/>
        </p:nvSpPr>
        <p:spPr>
          <a:xfrm>
            <a:off x="3912683" y="1800356"/>
            <a:ext cx="1414889" cy="923330"/>
          </a:xfrm>
          <a:prstGeom prst="rect">
            <a:avLst/>
          </a:prstGeom>
          <a:noFill/>
        </p:spPr>
        <p:txBody>
          <a:bodyPr wrap="square" rtlCol="0">
            <a:spAutoFit/>
          </a:bodyPr>
          <a:lstStyle/>
          <a:p>
            <a:pPr algn="ctr">
              <a:lnSpc>
                <a:spcPct val="150000"/>
              </a:lnSpc>
            </a:pPr>
            <a:r>
              <a:rPr lang="zh-CN" altLang="en-US" sz="1200" b="1" dirty="0">
                <a:solidFill>
                  <a:schemeClr val="bg1"/>
                </a:solidFill>
                <a:cs typeface="+mn-ea"/>
                <a:sym typeface="+mn-lt"/>
              </a:rPr>
              <a:t>为公司？</a:t>
            </a:r>
            <a:endParaRPr lang="en-US" altLang="zh-CN" sz="1200" b="1" dirty="0">
              <a:solidFill>
                <a:schemeClr val="bg1"/>
              </a:solidFill>
              <a:cs typeface="+mn-ea"/>
              <a:sym typeface="+mn-lt"/>
            </a:endParaRPr>
          </a:p>
          <a:p>
            <a:pPr algn="ctr">
              <a:lnSpc>
                <a:spcPct val="150000"/>
              </a:lnSpc>
            </a:pPr>
            <a:r>
              <a:rPr lang="zh-CN" altLang="en-US" sz="1200" b="1" dirty="0">
                <a:solidFill>
                  <a:schemeClr val="bg1"/>
                </a:solidFill>
                <a:cs typeface="+mn-ea"/>
                <a:sym typeface="+mn-lt"/>
              </a:rPr>
              <a:t>为老板？</a:t>
            </a:r>
            <a:endParaRPr lang="en-US" altLang="zh-CN" sz="1200" b="1" dirty="0">
              <a:solidFill>
                <a:schemeClr val="bg1"/>
              </a:solidFill>
              <a:cs typeface="+mn-ea"/>
              <a:sym typeface="+mn-lt"/>
            </a:endParaRPr>
          </a:p>
          <a:p>
            <a:pPr algn="ctr">
              <a:lnSpc>
                <a:spcPct val="150000"/>
              </a:lnSpc>
            </a:pPr>
            <a:r>
              <a:rPr lang="zh-CN" altLang="en-US" sz="1200" b="1" dirty="0">
                <a:solidFill>
                  <a:schemeClr val="bg1"/>
                </a:solidFill>
                <a:cs typeface="+mn-ea"/>
                <a:sym typeface="+mn-lt"/>
              </a:rPr>
              <a:t>还是为谁？</a:t>
            </a:r>
            <a:endParaRPr lang="en-US" altLang="zh-CN" sz="1200" b="1" dirty="0">
              <a:solidFill>
                <a:schemeClr val="bg1"/>
              </a:solidFill>
              <a:cs typeface="+mn-ea"/>
              <a:sym typeface="+mn-lt"/>
            </a:endParaRPr>
          </a:p>
        </p:txBody>
      </p:sp>
      <p:sp>
        <p:nvSpPr>
          <p:cNvPr id="7" name="Freeform 17"/>
          <p:cNvSpPr>
            <a:spLocks noEditPoints="1"/>
          </p:cNvSpPr>
          <p:nvPr/>
        </p:nvSpPr>
        <p:spPr bwMode="auto">
          <a:xfrm>
            <a:off x="4371564" y="3295477"/>
            <a:ext cx="428839" cy="412554"/>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a:lstStyle/>
          <a:p>
            <a:endParaRPr lang="zh-CN" altLang="en-US" sz="1350">
              <a:cs typeface="+mn-ea"/>
              <a:sym typeface="+mn-lt"/>
            </a:endParaRPr>
          </a:p>
        </p:txBody>
      </p:sp>
      <p:sp>
        <p:nvSpPr>
          <p:cNvPr id="25" name="Freeform 6"/>
          <p:cNvSpPr/>
          <p:nvPr/>
        </p:nvSpPr>
        <p:spPr bwMode="auto">
          <a:xfrm>
            <a:off x="5965984" y="1534970"/>
            <a:ext cx="1672114" cy="278606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rgbClr val="0F6FC6"/>
          </a:solidFill>
          <a:ln>
            <a:noFill/>
          </a:ln>
        </p:spPr>
        <p:txBody>
          <a:bodyPr/>
          <a:lstStyle/>
          <a:p>
            <a:endParaRPr lang="zh-CN" altLang="en-US" sz="1350">
              <a:cs typeface="+mn-ea"/>
              <a:sym typeface="+mn-lt"/>
            </a:endParaRPr>
          </a:p>
        </p:txBody>
      </p:sp>
      <p:sp>
        <p:nvSpPr>
          <p:cNvPr id="33" name="TextBox 11"/>
          <p:cNvSpPr txBox="1"/>
          <p:nvPr/>
        </p:nvSpPr>
        <p:spPr>
          <a:xfrm>
            <a:off x="6151543" y="2090942"/>
            <a:ext cx="1414889" cy="613373"/>
          </a:xfrm>
          <a:prstGeom prst="rect">
            <a:avLst/>
          </a:prstGeom>
          <a:noFill/>
        </p:spPr>
        <p:txBody>
          <a:bodyPr wrap="square" rtlCol="0">
            <a:spAutoFit/>
          </a:bodyPr>
          <a:lstStyle/>
          <a:p>
            <a:pPr algn="ctr">
              <a:lnSpc>
                <a:spcPct val="150000"/>
              </a:lnSpc>
            </a:pPr>
            <a:r>
              <a:rPr lang="zh-CN" altLang="en-US" sz="1200" b="1" dirty="0">
                <a:solidFill>
                  <a:schemeClr val="bg1"/>
                </a:solidFill>
                <a:cs typeface="+mn-ea"/>
                <a:sym typeface="+mn-lt"/>
              </a:rPr>
              <a:t>我们工作就是为自己而工作！</a:t>
            </a:r>
          </a:p>
        </p:txBody>
      </p:sp>
      <p:grpSp>
        <p:nvGrpSpPr>
          <p:cNvPr id="34" name="组合 33"/>
          <p:cNvGrpSpPr/>
          <p:nvPr/>
        </p:nvGrpSpPr>
        <p:grpSpPr>
          <a:xfrm>
            <a:off x="6576073" y="3333855"/>
            <a:ext cx="465440" cy="374177"/>
            <a:chOff x="976313" y="4519613"/>
            <a:chExt cx="485775" cy="390525"/>
          </a:xfrm>
          <a:solidFill>
            <a:srgbClr val="F8F8F8"/>
          </a:solidFill>
        </p:grpSpPr>
        <p:sp>
          <p:nvSpPr>
            <p:cNvPr id="35"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cs typeface="+mn-ea"/>
                <a:sym typeface="+mn-lt"/>
              </a:endParaRPr>
            </a:p>
          </p:txBody>
        </p:sp>
        <p:sp>
          <p:nvSpPr>
            <p:cNvPr id="36"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cs typeface="+mn-ea"/>
                <a:sym typeface="+mn-lt"/>
              </a:endParaRPr>
            </a:p>
          </p:txBody>
        </p:sp>
      </p:grpSp>
      <p:sp>
        <p:nvSpPr>
          <p:cNvPr id="37" name="Freeform 6"/>
          <p:cNvSpPr/>
          <p:nvPr/>
        </p:nvSpPr>
        <p:spPr bwMode="auto">
          <a:xfrm>
            <a:off x="1550670" y="1580690"/>
            <a:ext cx="1672114" cy="278606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rgbClr val="0F6FC6"/>
          </a:solidFill>
          <a:ln>
            <a:noFill/>
          </a:ln>
        </p:spPr>
        <p:txBody>
          <a:bodyPr/>
          <a:lstStyle/>
          <a:p>
            <a:endParaRPr lang="zh-CN" altLang="en-US" sz="1350">
              <a:cs typeface="+mn-ea"/>
              <a:sym typeface="+mn-lt"/>
            </a:endParaRPr>
          </a:p>
        </p:txBody>
      </p:sp>
      <p:sp>
        <p:nvSpPr>
          <p:cNvPr id="39" name="TextBox 11"/>
          <p:cNvSpPr txBox="1"/>
          <p:nvPr/>
        </p:nvSpPr>
        <p:spPr>
          <a:xfrm>
            <a:off x="1736229" y="2136662"/>
            <a:ext cx="1414889" cy="923330"/>
          </a:xfrm>
          <a:prstGeom prst="rect">
            <a:avLst/>
          </a:prstGeom>
          <a:noFill/>
        </p:spPr>
        <p:txBody>
          <a:bodyPr wrap="square" rtlCol="0">
            <a:spAutoFit/>
          </a:bodyPr>
          <a:lstStyle/>
          <a:p>
            <a:pPr algn="ctr">
              <a:lnSpc>
                <a:spcPct val="150000"/>
              </a:lnSpc>
            </a:pPr>
            <a:r>
              <a:rPr lang="zh-CN" altLang="en-US" sz="1200" b="1" dirty="0">
                <a:solidFill>
                  <a:schemeClr val="bg1"/>
                </a:solidFill>
                <a:cs typeface="+mn-ea"/>
                <a:sym typeface="+mn-lt"/>
              </a:rPr>
              <a:t>每日忙忙碌碌，那么我们到底为谁在工作呢？</a:t>
            </a:r>
          </a:p>
        </p:txBody>
      </p:sp>
      <p:grpSp>
        <p:nvGrpSpPr>
          <p:cNvPr id="40" name="组合 39"/>
          <p:cNvGrpSpPr/>
          <p:nvPr/>
        </p:nvGrpSpPr>
        <p:grpSpPr>
          <a:xfrm>
            <a:off x="2160760" y="3333855"/>
            <a:ext cx="465440" cy="374177"/>
            <a:chOff x="976313" y="4519613"/>
            <a:chExt cx="485775" cy="390525"/>
          </a:xfrm>
          <a:solidFill>
            <a:srgbClr val="F8F8F8"/>
          </a:solidFill>
        </p:grpSpPr>
        <p:sp>
          <p:nvSpPr>
            <p:cNvPr id="41"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cs typeface="+mn-ea"/>
                <a:sym typeface="+mn-lt"/>
              </a:endParaRPr>
            </a:p>
          </p:txBody>
        </p:sp>
        <p:sp>
          <p:nvSpPr>
            <p:cNvPr id="42"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0">
                <a:cs typeface="+mn-ea"/>
                <a:sym typeface="+mn-lt"/>
              </a:endParaRPr>
            </a:p>
          </p:txBody>
        </p:sp>
      </p:grpSp>
      <p:sp>
        <p:nvSpPr>
          <p:cNvPr id="18" name="Rectangle 1"/>
          <p:cNvSpPr>
            <a:spLocks noChangeArrowheads="1"/>
          </p:cNvSpPr>
          <p:nvPr/>
        </p:nvSpPr>
        <p:spPr bwMode="auto">
          <a:xfrm>
            <a:off x="1328524" y="360070"/>
            <a:ext cx="2062103"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我在为谁工作</a:t>
            </a:r>
          </a:p>
        </p:txBody>
      </p:sp>
    </p:spTree>
  </p:cSld>
  <p:clrMapOvr>
    <a:masterClrMapping/>
  </p:clrMapOvr>
  <p:transition spd="slow" advTm="15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500"/>
                            </p:stCondLst>
                            <p:childTnLst>
                              <p:par>
                                <p:cTn id="28" presetID="31"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 calcmode="lin" valueType="num">
                                      <p:cBhvr>
                                        <p:cTn id="32" dur="500" fill="hold"/>
                                        <p:tgtEl>
                                          <p:spTgt spid="34"/>
                                        </p:tgtEl>
                                        <p:attrNameLst>
                                          <p:attrName>style.rotation</p:attrName>
                                        </p:attrNameLst>
                                      </p:cBhvr>
                                      <p:tavLst>
                                        <p:tav tm="0">
                                          <p:val>
                                            <p:fltVal val="90"/>
                                          </p:val>
                                        </p:tav>
                                        <p:tav tm="100000">
                                          <p:val>
                                            <p:fltVal val="0"/>
                                          </p:val>
                                        </p:tav>
                                      </p:tavLst>
                                    </p:anim>
                                    <p:animEffect transition="in" filter="fade">
                                      <p:cBhvr>
                                        <p:cTn id="33" dur="500"/>
                                        <p:tgtEl>
                                          <p:spTgt spid="3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 calcmode="lin" valueType="num">
                                      <p:cBhvr>
                                        <p:cTn id="38" dur="500" fill="hold"/>
                                        <p:tgtEl>
                                          <p:spTgt spid="33"/>
                                        </p:tgtEl>
                                        <p:attrNameLst>
                                          <p:attrName>style.rotation</p:attrName>
                                        </p:attrNameLst>
                                      </p:cBhvr>
                                      <p:tavLst>
                                        <p:tav tm="0">
                                          <p:val>
                                            <p:fltVal val="90"/>
                                          </p:val>
                                        </p:tav>
                                        <p:tav tm="100000">
                                          <p:val>
                                            <p:fltVal val="0"/>
                                          </p:val>
                                        </p:tav>
                                      </p:tavLst>
                                    </p:anim>
                                    <p:animEffect transition="in" filter="fade">
                                      <p:cBhvr>
                                        <p:cTn id="39" dur="500"/>
                                        <p:tgtEl>
                                          <p:spTgt spid="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 calcmode="lin" valueType="num">
                                      <p:cBhvr>
                                        <p:cTn id="50" dur="500" fill="hold"/>
                                        <p:tgtEl>
                                          <p:spTgt spid="40"/>
                                        </p:tgtEl>
                                        <p:attrNameLst>
                                          <p:attrName>style.rotation</p:attrName>
                                        </p:attrNameLst>
                                      </p:cBhvr>
                                      <p:tavLst>
                                        <p:tav tm="0">
                                          <p:val>
                                            <p:fltVal val="90"/>
                                          </p:val>
                                        </p:tav>
                                        <p:tav tm="100000">
                                          <p:val>
                                            <p:fltVal val="0"/>
                                          </p:val>
                                        </p:tav>
                                      </p:tavLst>
                                    </p:anim>
                                    <p:animEffect transition="in" filter="fade">
                                      <p:cBhvr>
                                        <p:cTn id="51" dur="500"/>
                                        <p:tgtEl>
                                          <p:spTgt spid="4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 calcmode="lin" valueType="num">
                                      <p:cBhvr>
                                        <p:cTn id="56" dur="500" fill="hold"/>
                                        <p:tgtEl>
                                          <p:spTgt spid="39"/>
                                        </p:tgtEl>
                                        <p:attrNameLst>
                                          <p:attrName>style.rotation</p:attrName>
                                        </p:attrNameLst>
                                      </p:cBhvr>
                                      <p:tavLst>
                                        <p:tav tm="0">
                                          <p:val>
                                            <p:fltVal val="90"/>
                                          </p:val>
                                        </p:tav>
                                        <p:tav tm="100000">
                                          <p:val>
                                            <p:fltVal val="0"/>
                                          </p:val>
                                        </p:tav>
                                      </p:tavLst>
                                    </p:anim>
                                    <p:animEffect transition="in" filter="fade">
                                      <p:cBhvr>
                                        <p:cTn id="57" dur="500"/>
                                        <p:tgtEl>
                                          <p:spTgt spid="39"/>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7" grpId="0" bldLvl="0" animBg="1"/>
      <p:bldP spid="25" grpId="0" bldLvl="0" animBg="1"/>
      <p:bldP spid="33" grpId="0"/>
      <p:bldP spid="37" grpId="0" bldLvl="0" animBg="1"/>
      <p:bldP spid="39"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燕尾形 89"/>
          <p:cNvSpPr/>
          <p:nvPr/>
        </p:nvSpPr>
        <p:spPr>
          <a:xfrm>
            <a:off x="2589954" y="1491911"/>
            <a:ext cx="863871" cy="1457782"/>
          </a:xfrm>
          <a:prstGeom prst="chevron">
            <a:avLst/>
          </a:prstGeom>
          <a:solidFill>
            <a:srgbClr val="0070C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92" name="燕尾形 91"/>
          <p:cNvSpPr/>
          <p:nvPr/>
        </p:nvSpPr>
        <p:spPr>
          <a:xfrm>
            <a:off x="4785940" y="1491911"/>
            <a:ext cx="863871" cy="1457782"/>
          </a:xfrm>
          <a:prstGeom prst="chevron">
            <a:avLst/>
          </a:prstGeom>
          <a:solidFill>
            <a:srgbClr val="00B0F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94" name="燕尾形 93"/>
          <p:cNvSpPr/>
          <p:nvPr/>
        </p:nvSpPr>
        <p:spPr>
          <a:xfrm>
            <a:off x="7001637" y="1491911"/>
            <a:ext cx="863871" cy="1457782"/>
          </a:xfrm>
          <a:prstGeom prst="chevron">
            <a:avLst/>
          </a:prstGeom>
          <a:solidFill>
            <a:srgbClr val="0070C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97" name="文本框 48"/>
          <p:cNvSpPr txBox="1"/>
          <p:nvPr/>
        </p:nvSpPr>
        <p:spPr>
          <a:xfrm>
            <a:off x="1224500" y="1932467"/>
            <a:ext cx="1457782" cy="569964"/>
          </a:xfrm>
          <a:prstGeom prst="rect">
            <a:avLst/>
          </a:prstGeom>
          <a:noFill/>
          <a:effectLst/>
        </p:spPr>
        <p:txBody>
          <a:bodyPr wrap="square" rtlCol="0">
            <a:spAutoFit/>
          </a:bodyPr>
          <a:lstStyle/>
          <a:p>
            <a:pPr>
              <a:lnSpc>
                <a:spcPct val="150000"/>
              </a:lnSpc>
            </a:pPr>
            <a:r>
              <a:rPr lang="zh-CN" altLang="en-US" sz="1100" dirty="0">
                <a:solidFill>
                  <a:schemeClr val="tx1">
                    <a:lumMod val="75000"/>
                    <a:lumOff val="25000"/>
                  </a:schemeClr>
                </a:solidFill>
                <a:cs typeface="+mn-ea"/>
                <a:sym typeface="+mn-lt"/>
              </a:rPr>
              <a:t>工作首先是谋生的必须途径。</a:t>
            </a:r>
            <a:endParaRPr lang="en-US" altLang="zh-CN" sz="1100" dirty="0">
              <a:solidFill>
                <a:schemeClr val="tx1">
                  <a:lumMod val="75000"/>
                  <a:lumOff val="25000"/>
                </a:schemeClr>
              </a:solidFill>
              <a:cs typeface="+mn-ea"/>
              <a:sym typeface="+mn-lt"/>
            </a:endParaRPr>
          </a:p>
        </p:txBody>
      </p:sp>
      <p:grpSp>
        <p:nvGrpSpPr>
          <p:cNvPr id="85" name="组合 84"/>
          <p:cNvGrpSpPr/>
          <p:nvPr/>
        </p:nvGrpSpPr>
        <p:grpSpPr>
          <a:xfrm>
            <a:off x="2729076" y="1950843"/>
            <a:ext cx="539919" cy="539919"/>
            <a:chOff x="3639715" y="2600908"/>
            <a:chExt cx="720080" cy="720080"/>
          </a:xfrm>
        </p:grpSpPr>
        <p:sp>
          <p:nvSpPr>
            <p:cNvPr id="91" name="椭圆 90"/>
            <p:cNvSpPr/>
            <p:nvPr/>
          </p:nvSpPr>
          <p:spPr>
            <a:xfrm>
              <a:off x="3639715" y="2600908"/>
              <a:ext cx="720080" cy="720080"/>
            </a:xfrm>
            <a:prstGeom prst="ellipse">
              <a:avLst/>
            </a:prstGeom>
            <a:solidFill>
              <a:schemeClr val="bg1">
                <a:lumMod val="85000"/>
              </a:schemeClr>
            </a:solidFill>
            <a:ln w="57150">
              <a:solidFill>
                <a:srgbClr val="00B0F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99" name="Freeform 66"/>
            <p:cNvSpPr>
              <a:spLocks noEditPoints="1"/>
            </p:cNvSpPr>
            <p:nvPr/>
          </p:nvSpPr>
          <p:spPr bwMode="auto">
            <a:xfrm>
              <a:off x="3807803" y="2722630"/>
              <a:ext cx="379591" cy="468907"/>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rgbClr val="0070C0"/>
            </a:solidFill>
            <a:ln>
              <a:noFill/>
            </a:ln>
            <a:effectLst/>
          </p:spPr>
          <p:txBody>
            <a:bodyPr vert="horz" wrap="square" lIns="68562" tIns="34281" rIns="68562" bIns="34281" numCol="1" anchor="t" anchorCtr="0" compatLnSpc="1"/>
            <a:lstStyle/>
            <a:p>
              <a:endParaRPr lang="zh-CN" altLang="en-US" sz="1350">
                <a:solidFill>
                  <a:srgbClr val="0070C0"/>
                </a:solidFill>
                <a:cs typeface="+mn-ea"/>
                <a:sym typeface="+mn-lt"/>
              </a:endParaRPr>
            </a:p>
          </p:txBody>
        </p:sp>
      </p:grpSp>
      <p:grpSp>
        <p:nvGrpSpPr>
          <p:cNvPr id="112" name="组合 111"/>
          <p:cNvGrpSpPr/>
          <p:nvPr/>
        </p:nvGrpSpPr>
        <p:grpSpPr>
          <a:xfrm>
            <a:off x="4925062" y="1950843"/>
            <a:ext cx="539919" cy="539919"/>
            <a:chOff x="6568459" y="2600908"/>
            <a:chExt cx="720080" cy="720080"/>
          </a:xfrm>
        </p:grpSpPr>
        <p:sp>
          <p:nvSpPr>
            <p:cNvPr id="93" name="椭圆 92"/>
            <p:cNvSpPr/>
            <p:nvPr/>
          </p:nvSpPr>
          <p:spPr>
            <a:xfrm>
              <a:off x="6568459" y="2600908"/>
              <a:ext cx="720080" cy="720080"/>
            </a:xfrm>
            <a:prstGeom prst="ellipse">
              <a:avLst/>
            </a:prstGeom>
            <a:solidFill>
              <a:schemeClr val="bg1">
                <a:lumMod val="85000"/>
              </a:schemeClr>
            </a:solidFill>
            <a:ln w="57150">
              <a:solidFill>
                <a:srgbClr val="0070C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100" name="Freeform 107"/>
            <p:cNvSpPr>
              <a:spLocks noEditPoints="1"/>
            </p:cNvSpPr>
            <p:nvPr/>
          </p:nvSpPr>
          <p:spPr bwMode="auto">
            <a:xfrm>
              <a:off x="6746415" y="2820736"/>
              <a:ext cx="364168" cy="332120"/>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rgbClr val="0070C0"/>
            </a:solidFill>
            <a:ln>
              <a:noFill/>
            </a:ln>
            <a:effectLst/>
          </p:spPr>
          <p:txBody>
            <a:bodyPr vert="horz" wrap="square" lIns="68562" tIns="34281" rIns="68562" bIns="34281" numCol="1" anchor="t" anchorCtr="0" compatLnSpc="1"/>
            <a:lstStyle/>
            <a:p>
              <a:endParaRPr lang="zh-CN" altLang="en-US" sz="1350">
                <a:solidFill>
                  <a:srgbClr val="0070C0"/>
                </a:solidFill>
                <a:cs typeface="+mn-ea"/>
                <a:sym typeface="+mn-lt"/>
              </a:endParaRPr>
            </a:p>
          </p:txBody>
        </p:sp>
      </p:grpSp>
      <p:grpSp>
        <p:nvGrpSpPr>
          <p:cNvPr id="113" name="组合 112"/>
          <p:cNvGrpSpPr/>
          <p:nvPr/>
        </p:nvGrpSpPr>
        <p:grpSpPr>
          <a:xfrm>
            <a:off x="7140759" y="1950843"/>
            <a:ext cx="539919" cy="539919"/>
            <a:chOff x="9523491" y="2600908"/>
            <a:chExt cx="720080" cy="720080"/>
          </a:xfrm>
        </p:grpSpPr>
        <p:sp>
          <p:nvSpPr>
            <p:cNvPr id="95" name="椭圆 94"/>
            <p:cNvSpPr/>
            <p:nvPr/>
          </p:nvSpPr>
          <p:spPr>
            <a:xfrm>
              <a:off x="9523491" y="2600908"/>
              <a:ext cx="720080" cy="720080"/>
            </a:xfrm>
            <a:prstGeom prst="ellipse">
              <a:avLst/>
            </a:prstGeom>
            <a:solidFill>
              <a:schemeClr val="bg1">
                <a:lumMod val="85000"/>
              </a:schemeClr>
            </a:solidFill>
            <a:ln w="57150">
              <a:solidFill>
                <a:srgbClr val="00B0F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101" name="Freeform 105"/>
            <p:cNvSpPr/>
            <p:nvPr/>
          </p:nvSpPr>
          <p:spPr bwMode="auto">
            <a:xfrm>
              <a:off x="9704217" y="2782283"/>
              <a:ext cx="367080" cy="349600"/>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rgbClr val="0070C0"/>
            </a:solidFill>
            <a:ln>
              <a:noFill/>
            </a:ln>
            <a:effectLst/>
          </p:spPr>
          <p:txBody>
            <a:bodyPr vert="horz" wrap="square" lIns="68562" tIns="34281" rIns="68562" bIns="34281" numCol="1" anchor="t" anchorCtr="0" compatLnSpc="1"/>
            <a:lstStyle/>
            <a:p>
              <a:endParaRPr lang="zh-CN" altLang="en-US" sz="1350">
                <a:solidFill>
                  <a:srgbClr val="0070C0"/>
                </a:solidFill>
                <a:cs typeface="+mn-ea"/>
                <a:sym typeface="+mn-lt"/>
              </a:endParaRPr>
            </a:p>
          </p:txBody>
        </p:sp>
      </p:grpSp>
      <p:sp>
        <p:nvSpPr>
          <p:cNvPr id="103" name="文本框 48"/>
          <p:cNvSpPr txBox="1"/>
          <p:nvPr/>
        </p:nvSpPr>
        <p:spPr>
          <a:xfrm>
            <a:off x="3443588" y="1932467"/>
            <a:ext cx="1457782" cy="854080"/>
          </a:xfrm>
          <a:prstGeom prst="rect">
            <a:avLst/>
          </a:prstGeom>
          <a:noFill/>
          <a:effectLst/>
        </p:spPr>
        <p:txBody>
          <a:bodyPr wrap="square" rtlCol="0">
            <a:spAutoFit/>
          </a:bodyPr>
          <a:lstStyle/>
          <a:p>
            <a:pPr algn="just">
              <a:lnSpc>
                <a:spcPct val="150000"/>
              </a:lnSpc>
            </a:pPr>
            <a:r>
              <a:rPr lang="zh-CN" altLang="en-US" sz="1100" dirty="0">
                <a:solidFill>
                  <a:schemeClr val="tx1">
                    <a:lumMod val="75000"/>
                    <a:lumOff val="25000"/>
                  </a:schemeClr>
                </a:solidFill>
                <a:cs typeface="+mn-ea"/>
                <a:sym typeface="+mn-lt"/>
              </a:rPr>
              <a:t>人活于世首先必须解决基本的物质需求来维系生命的延续。</a:t>
            </a:r>
          </a:p>
        </p:txBody>
      </p:sp>
      <p:sp>
        <p:nvSpPr>
          <p:cNvPr id="105" name="文本框 48"/>
          <p:cNvSpPr txBox="1"/>
          <p:nvPr/>
        </p:nvSpPr>
        <p:spPr>
          <a:xfrm>
            <a:off x="5657258" y="1932467"/>
            <a:ext cx="1457782" cy="854080"/>
          </a:xfrm>
          <a:prstGeom prst="rect">
            <a:avLst/>
          </a:prstGeom>
          <a:noFill/>
          <a:effectLst/>
        </p:spPr>
        <p:txBody>
          <a:bodyPr wrap="square" rtlCol="0">
            <a:spAutoFit/>
          </a:bodyPr>
          <a:lstStyle/>
          <a:p>
            <a:pPr algn="just">
              <a:lnSpc>
                <a:spcPct val="150000"/>
              </a:lnSpc>
            </a:pPr>
            <a:r>
              <a:rPr lang="zh-CN" altLang="en-US" sz="1100" dirty="0">
                <a:solidFill>
                  <a:schemeClr val="tx1">
                    <a:lumMod val="75000"/>
                    <a:lumOff val="25000"/>
                  </a:schemeClr>
                </a:solidFill>
                <a:cs typeface="+mn-ea"/>
                <a:sym typeface="+mn-lt"/>
              </a:rPr>
              <a:t>工作最基本的目的是为了获得基本的物质需求。</a:t>
            </a:r>
          </a:p>
        </p:txBody>
      </p:sp>
      <p:sp>
        <p:nvSpPr>
          <p:cNvPr id="114" name="圆角矩形 113"/>
          <p:cNvSpPr/>
          <p:nvPr/>
        </p:nvSpPr>
        <p:spPr>
          <a:xfrm>
            <a:off x="1867451" y="3219653"/>
            <a:ext cx="6052050" cy="1241815"/>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grpSp>
        <p:nvGrpSpPr>
          <p:cNvPr id="115" name="组合 114"/>
          <p:cNvGrpSpPr/>
          <p:nvPr/>
        </p:nvGrpSpPr>
        <p:grpSpPr>
          <a:xfrm>
            <a:off x="1112583" y="3003685"/>
            <a:ext cx="1102349" cy="1102349"/>
            <a:chOff x="1483829" y="1628800"/>
            <a:chExt cx="1470181" cy="1470181"/>
          </a:xfrm>
        </p:grpSpPr>
        <p:grpSp>
          <p:nvGrpSpPr>
            <p:cNvPr id="116" name="组合 115"/>
            <p:cNvGrpSpPr/>
            <p:nvPr/>
          </p:nvGrpSpPr>
          <p:grpSpPr>
            <a:xfrm>
              <a:off x="1483829" y="1628800"/>
              <a:ext cx="1470181" cy="1470181"/>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18" name="椭圆 117"/>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119" name="椭圆 118"/>
              <p:cNvSpPr/>
              <p:nvPr/>
            </p:nvSpPr>
            <p:spPr>
              <a:xfrm>
                <a:off x="3839838" y="2024052"/>
                <a:ext cx="1098122" cy="1098122"/>
              </a:xfrm>
              <a:prstGeom prst="ellipse">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0070C0"/>
                  </a:solidFill>
                  <a:cs typeface="+mn-ea"/>
                  <a:sym typeface="+mn-lt"/>
                </a:endParaRPr>
              </a:p>
            </p:txBody>
          </p:sp>
        </p:grpSp>
        <p:sp>
          <p:nvSpPr>
            <p:cNvPr id="117" name="TextBox 7"/>
            <p:cNvSpPr>
              <a:spLocks noChangeArrowheads="1"/>
            </p:cNvSpPr>
            <p:nvPr/>
          </p:nvSpPr>
          <p:spPr bwMode="auto">
            <a:xfrm>
              <a:off x="1642444" y="2006067"/>
              <a:ext cx="1183795" cy="73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b="1" dirty="0">
                  <a:solidFill>
                    <a:srgbClr val="0070C0"/>
                  </a:solidFill>
                  <a:cs typeface="+mn-ea"/>
                  <a:sym typeface="+mn-lt"/>
                </a:rPr>
                <a:t>提升物质生活</a:t>
              </a:r>
              <a:endParaRPr lang="en-US" altLang="zh-CN" b="1" dirty="0">
                <a:solidFill>
                  <a:srgbClr val="0070C0"/>
                </a:solidFill>
                <a:cs typeface="+mn-ea"/>
                <a:sym typeface="+mn-lt"/>
              </a:endParaRPr>
            </a:p>
          </p:txBody>
        </p:sp>
      </p:grpSp>
      <p:sp>
        <p:nvSpPr>
          <p:cNvPr id="120" name="TextBox 7"/>
          <p:cNvSpPr>
            <a:spLocks noChangeArrowheads="1"/>
          </p:cNvSpPr>
          <p:nvPr/>
        </p:nvSpPr>
        <p:spPr bwMode="auto">
          <a:xfrm>
            <a:off x="2350866" y="3428854"/>
            <a:ext cx="5295073" cy="798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dirty="0">
                <a:solidFill>
                  <a:schemeClr val="tx1">
                    <a:lumMod val="75000"/>
                    <a:lumOff val="25000"/>
                  </a:schemeClr>
                </a:solidFill>
                <a:cs typeface="+mn-ea"/>
                <a:sym typeface="+mn-lt"/>
              </a:rPr>
              <a:t>无论是哪个行业从事何种工种，都必须通过工作来获得更加优裕的物质生活。即使如乞丐他的物质生活要求虽然已经低至极点，但是如果他不出门去工作（乞讨），而是睡在床上，那么唯一的可能性就是饿死。</a:t>
            </a:r>
            <a:endParaRPr lang="en-US" altLang="zh-CN" sz="1200" dirty="0">
              <a:solidFill>
                <a:schemeClr val="tx1">
                  <a:lumMod val="75000"/>
                  <a:lumOff val="25000"/>
                </a:schemeClr>
              </a:solidFill>
              <a:cs typeface="+mn-ea"/>
              <a:sym typeface="+mn-lt"/>
            </a:endParaRPr>
          </a:p>
        </p:txBody>
      </p:sp>
      <p:sp>
        <p:nvSpPr>
          <p:cNvPr id="121" name="TextBox 120"/>
          <p:cNvSpPr txBox="1"/>
          <p:nvPr/>
        </p:nvSpPr>
        <p:spPr>
          <a:xfrm>
            <a:off x="10133169" y="5272017"/>
            <a:ext cx="704039" cy="300082"/>
          </a:xfrm>
          <a:prstGeom prst="rect">
            <a:avLst/>
          </a:prstGeom>
          <a:noFill/>
        </p:spPr>
        <p:txBody>
          <a:bodyPr wrap="none" rtlCol="0">
            <a:spAutoFit/>
          </a:bodyPr>
          <a:lstStyle/>
          <a:p>
            <a:r>
              <a:rPr lang="zh-CN" altLang="en-US" sz="1350" dirty="0">
                <a:cs typeface="+mn-ea"/>
                <a:sym typeface="+mn-lt"/>
              </a:rPr>
              <a:t>延时符</a:t>
            </a:r>
          </a:p>
        </p:txBody>
      </p:sp>
      <p:sp>
        <p:nvSpPr>
          <p:cNvPr id="34" name="Rectangle 1"/>
          <p:cNvSpPr>
            <a:spLocks noChangeArrowheads="1"/>
          </p:cNvSpPr>
          <p:nvPr/>
        </p:nvSpPr>
        <p:spPr bwMode="auto">
          <a:xfrm>
            <a:off x="1328524" y="360070"/>
            <a:ext cx="2062103"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我在为谁工作</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0-#ppt_w/2"/>
                                          </p:val>
                                        </p:tav>
                                        <p:tav tm="100000">
                                          <p:val>
                                            <p:strVal val="#ppt_x"/>
                                          </p:val>
                                        </p:tav>
                                      </p:tavLst>
                                    </p:anim>
                                    <p:anim calcmode="lin" valueType="num">
                                      <p:cBhvr additive="base">
                                        <p:cTn id="8" dur="500" fill="hold"/>
                                        <p:tgtEl>
                                          <p:spTgt spid="9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additive="base">
                                        <p:cTn id="12" dur="500" fill="hold"/>
                                        <p:tgtEl>
                                          <p:spTgt spid="90"/>
                                        </p:tgtEl>
                                        <p:attrNameLst>
                                          <p:attrName>ppt_x</p:attrName>
                                        </p:attrNameLst>
                                      </p:cBhvr>
                                      <p:tavLst>
                                        <p:tav tm="0">
                                          <p:val>
                                            <p:strVal val="0-#ppt_w/2"/>
                                          </p:val>
                                        </p:tav>
                                        <p:tav tm="100000">
                                          <p:val>
                                            <p:strVal val="#ppt_x"/>
                                          </p:val>
                                        </p:tav>
                                      </p:tavLst>
                                    </p:anim>
                                    <p:anim calcmode="lin" valueType="num">
                                      <p:cBhvr additive="base">
                                        <p:cTn id="13" dur="500" fill="hold"/>
                                        <p:tgtEl>
                                          <p:spTgt spid="9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500" fill="hold"/>
                                        <p:tgtEl>
                                          <p:spTgt spid="103"/>
                                        </p:tgtEl>
                                        <p:attrNameLst>
                                          <p:attrName>ppt_x</p:attrName>
                                        </p:attrNameLst>
                                      </p:cBhvr>
                                      <p:tavLst>
                                        <p:tav tm="0">
                                          <p:val>
                                            <p:strVal val="0-#ppt_w/2"/>
                                          </p:val>
                                        </p:tav>
                                        <p:tav tm="100000">
                                          <p:val>
                                            <p:strVal val="#ppt_x"/>
                                          </p:val>
                                        </p:tav>
                                      </p:tavLst>
                                    </p:anim>
                                    <p:anim calcmode="lin" valueType="num">
                                      <p:cBhvr additive="base">
                                        <p:cTn id="24" dur="500" fill="hold"/>
                                        <p:tgtEl>
                                          <p:spTgt spid="103"/>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additive="base">
                                        <p:cTn id="28" dur="500" fill="hold"/>
                                        <p:tgtEl>
                                          <p:spTgt spid="92"/>
                                        </p:tgtEl>
                                        <p:attrNameLst>
                                          <p:attrName>ppt_x</p:attrName>
                                        </p:attrNameLst>
                                      </p:cBhvr>
                                      <p:tavLst>
                                        <p:tav tm="0">
                                          <p:val>
                                            <p:strVal val="0-#ppt_w/2"/>
                                          </p:val>
                                        </p:tav>
                                        <p:tav tm="100000">
                                          <p:val>
                                            <p:strVal val="#ppt_x"/>
                                          </p:val>
                                        </p:tav>
                                      </p:tavLst>
                                    </p:anim>
                                    <p:anim calcmode="lin" valueType="num">
                                      <p:cBhvr additive="base">
                                        <p:cTn id="29" dur="500" fill="hold"/>
                                        <p:tgtEl>
                                          <p:spTgt spid="9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500" fill="hold"/>
                                        <p:tgtEl>
                                          <p:spTgt spid="112"/>
                                        </p:tgtEl>
                                        <p:attrNameLst>
                                          <p:attrName>ppt_w</p:attrName>
                                        </p:attrNameLst>
                                      </p:cBhvr>
                                      <p:tavLst>
                                        <p:tav tm="0">
                                          <p:val>
                                            <p:fltVal val="0"/>
                                          </p:val>
                                        </p:tav>
                                        <p:tav tm="100000">
                                          <p:val>
                                            <p:strVal val="#ppt_w"/>
                                          </p:val>
                                        </p:tav>
                                      </p:tavLst>
                                    </p:anim>
                                    <p:anim calcmode="lin" valueType="num">
                                      <p:cBhvr>
                                        <p:cTn id="34" dur="500" fill="hold"/>
                                        <p:tgtEl>
                                          <p:spTgt spid="112"/>
                                        </p:tgtEl>
                                        <p:attrNameLst>
                                          <p:attrName>ppt_h</p:attrName>
                                        </p:attrNameLst>
                                      </p:cBhvr>
                                      <p:tavLst>
                                        <p:tav tm="0">
                                          <p:val>
                                            <p:fltVal val="0"/>
                                          </p:val>
                                        </p:tav>
                                        <p:tav tm="100000">
                                          <p:val>
                                            <p:strVal val="#ppt_h"/>
                                          </p:val>
                                        </p:tav>
                                      </p:tavLst>
                                    </p:anim>
                                    <p:animEffect transition="in" filter="fade">
                                      <p:cBhvr>
                                        <p:cTn id="35" dur="500"/>
                                        <p:tgtEl>
                                          <p:spTgt spid="112"/>
                                        </p:tgtEl>
                                      </p:cBhvr>
                                    </p:animEffect>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additive="base">
                                        <p:cTn id="39" dur="500" fill="hold"/>
                                        <p:tgtEl>
                                          <p:spTgt spid="105"/>
                                        </p:tgtEl>
                                        <p:attrNameLst>
                                          <p:attrName>ppt_x</p:attrName>
                                        </p:attrNameLst>
                                      </p:cBhvr>
                                      <p:tavLst>
                                        <p:tav tm="0">
                                          <p:val>
                                            <p:strVal val="0-#ppt_w/2"/>
                                          </p:val>
                                        </p:tav>
                                        <p:tav tm="100000">
                                          <p:val>
                                            <p:strVal val="#ppt_x"/>
                                          </p:val>
                                        </p:tav>
                                      </p:tavLst>
                                    </p:anim>
                                    <p:anim calcmode="lin" valueType="num">
                                      <p:cBhvr additive="base">
                                        <p:cTn id="40" dur="500" fill="hold"/>
                                        <p:tgtEl>
                                          <p:spTgt spid="105"/>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8" fill="hold" grpId="0" nodeType="afterEffect">
                                  <p:stCondLst>
                                    <p:cond delay="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500" fill="hold"/>
                                        <p:tgtEl>
                                          <p:spTgt spid="94"/>
                                        </p:tgtEl>
                                        <p:attrNameLst>
                                          <p:attrName>ppt_x</p:attrName>
                                        </p:attrNameLst>
                                      </p:cBhvr>
                                      <p:tavLst>
                                        <p:tav tm="0">
                                          <p:val>
                                            <p:strVal val="0-#ppt_w/2"/>
                                          </p:val>
                                        </p:tav>
                                        <p:tav tm="100000">
                                          <p:val>
                                            <p:strVal val="#ppt_x"/>
                                          </p:val>
                                        </p:tav>
                                      </p:tavLst>
                                    </p:anim>
                                    <p:anim calcmode="lin" valueType="num">
                                      <p:cBhvr additive="base">
                                        <p:cTn id="45" dur="5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fltVal val="0"/>
                                          </p:val>
                                        </p:tav>
                                        <p:tav tm="100000">
                                          <p:val>
                                            <p:strVal val="#ppt_w"/>
                                          </p:val>
                                        </p:tav>
                                      </p:tavLst>
                                    </p:anim>
                                    <p:anim calcmode="lin" valueType="num">
                                      <p:cBhvr>
                                        <p:cTn id="50" dur="500" fill="hold"/>
                                        <p:tgtEl>
                                          <p:spTgt spid="113"/>
                                        </p:tgtEl>
                                        <p:attrNameLst>
                                          <p:attrName>ppt_h</p:attrName>
                                        </p:attrNameLst>
                                      </p:cBhvr>
                                      <p:tavLst>
                                        <p:tav tm="0">
                                          <p:val>
                                            <p:fltVal val="0"/>
                                          </p:val>
                                        </p:tav>
                                        <p:tav tm="100000">
                                          <p:val>
                                            <p:strVal val="#ppt_h"/>
                                          </p:val>
                                        </p:tav>
                                      </p:tavLst>
                                    </p:anim>
                                    <p:animEffect transition="in" filter="fade">
                                      <p:cBhvr>
                                        <p:cTn id="51" dur="500"/>
                                        <p:tgtEl>
                                          <p:spTgt spid="113"/>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15"/>
                                        </p:tgtEl>
                                        <p:attrNameLst>
                                          <p:attrName>style.visibility</p:attrName>
                                        </p:attrNameLst>
                                      </p:cBhvr>
                                      <p:to>
                                        <p:strVal val="visible"/>
                                      </p:to>
                                    </p:set>
                                    <p:anim calcmode="lin" valueType="num">
                                      <p:cBhvr>
                                        <p:cTn id="55" dur="500" fill="hold"/>
                                        <p:tgtEl>
                                          <p:spTgt spid="115"/>
                                        </p:tgtEl>
                                        <p:attrNameLst>
                                          <p:attrName>ppt_w</p:attrName>
                                        </p:attrNameLst>
                                      </p:cBhvr>
                                      <p:tavLst>
                                        <p:tav tm="0">
                                          <p:val>
                                            <p:fltVal val="0"/>
                                          </p:val>
                                        </p:tav>
                                        <p:tav tm="100000">
                                          <p:val>
                                            <p:strVal val="#ppt_w"/>
                                          </p:val>
                                        </p:tav>
                                      </p:tavLst>
                                    </p:anim>
                                    <p:anim calcmode="lin" valueType="num">
                                      <p:cBhvr>
                                        <p:cTn id="56" dur="500" fill="hold"/>
                                        <p:tgtEl>
                                          <p:spTgt spid="115"/>
                                        </p:tgtEl>
                                        <p:attrNameLst>
                                          <p:attrName>ppt_h</p:attrName>
                                        </p:attrNameLst>
                                      </p:cBhvr>
                                      <p:tavLst>
                                        <p:tav tm="0">
                                          <p:val>
                                            <p:fltVal val="0"/>
                                          </p:val>
                                        </p:tav>
                                        <p:tav tm="100000">
                                          <p:val>
                                            <p:strVal val="#ppt_h"/>
                                          </p:val>
                                        </p:tav>
                                      </p:tavLst>
                                    </p:anim>
                                    <p:animEffect transition="in" filter="fade">
                                      <p:cBhvr>
                                        <p:cTn id="57" dur="500"/>
                                        <p:tgtEl>
                                          <p:spTgt spid="11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wipe(left)">
                                      <p:cBhvr>
                                        <p:cTn id="61" dur="500"/>
                                        <p:tgtEl>
                                          <p:spTgt spid="114"/>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120"/>
                                        </p:tgtEl>
                                        <p:attrNameLst>
                                          <p:attrName>style.visibility</p:attrName>
                                        </p:attrNameLst>
                                      </p:cBhvr>
                                      <p:to>
                                        <p:strVal val="visible"/>
                                      </p:to>
                                    </p:set>
                                    <p:animEffect transition="in" filter="fade">
                                      <p:cBhvr>
                                        <p:cTn id="65" dur="1000"/>
                                        <p:tgtEl>
                                          <p:spTgt spid="120"/>
                                        </p:tgtEl>
                                      </p:cBhvr>
                                    </p:animEffect>
                                    <p:anim calcmode="lin" valueType="num">
                                      <p:cBhvr>
                                        <p:cTn id="66" dur="1000" fill="hold"/>
                                        <p:tgtEl>
                                          <p:spTgt spid="120"/>
                                        </p:tgtEl>
                                        <p:attrNameLst>
                                          <p:attrName>ppt_x</p:attrName>
                                        </p:attrNameLst>
                                      </p:cBhvr>
                                      <p:tavLst>
                                        <p:tav tm="0">
                                          <p:val>
                                            <p:strVal val="#ppt_x"/>
                                          </p:val>
                                        </p:tav>
                                        <p:tav tm="100000">
                                          <p:val>
                                            <p:strVal val="#ppt_x"/>
                                          </p:val>
                                        </p:tav>
                                      </p:tavLst>
                                    </p:anim>
                                    <p:anim calcmode="lin" valueType="num">
                                      <p:cBhvr>
                                        <p:cTn id="67" dur="1000" fill="hold"/>
                                        <p:tgtEl>
                                          <p:spTgt spid="120"/>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fade">
                                      <p:cBhvr>
                                        <p:cTn id="71" dur="1250"/>
                                        <p:tgtEl>
                                          <p:spTgt spid="121"/>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2" grpId="0" animBg="1"/>
      <p:bldP spid="94" grpId="0" animBg="1"/>
      <p:bldP spid="97" grpId="0"/>
      <p:bldP spid="103" grpId="0"/>
      <p:bldP spid="105" grpId="0"/>
      <p:bldP spid="114" grpId="0" animBg="1"/>
      <p:bldP spid="120" grpId="0"/>
      <p:bldP spid="12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箭头连接符 8"/>
          <p:cNvCxnSpPr/>
          <p:nvPr/>
        </p:nvCxnSpPr>
        <p:spPr>
          <a:xfrm>
            <a:off x="1086819" y="2660283"/>
            <a:ext cx="7152495" cy="0"/>
          </a:xfrm>
          <a:prstGeom prst="straightConnector1">
            <a:avLst/>
          </a:prstGeom>
          <a:ln w="152400">
            <a:solidFill>
              <a:srgbClr val="00B0F0">
                <a:alpha val="52941"/>
              </a:srgbClr>
            </a:solidFill>
            <a:miter lim="800000"/>
            <a:tailEnd type="arrow"/>
          </a:ln>
          <a:effectLst/>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656435" y="2355782"/>
            <a:ext cx="539919" cy="539919"/>
            <a:chOff x="2209155" y="3140968"/>
            <a:chExt cx="720080" cy="720080"/>
          </a:xfrm>
        </p:grpSpPr>
        <p:grpSp>
          <p:nvGrpSpPr>
            <p:cNvPr id="10" name="组合 9"/>
            <p:cNvGrpSpPr/>
            <p:nvPr/>
          </p:nvGrpSpPr>
          <p:grpSpPr>
            <a:xfrm>
              <a:off x="2209155" y="314096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1" name="椭圆 10"/>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12" name="椭圆 11"/>
              <p:cNvSpPr/>
              <p:nvPr/>
            </p:nvSpPr>
            <p:spPr>
              <a:xfrm>
                <a:off x="3839838" y="2024052"/>
                <a:ext cx="1098122" cy="1098122"/>
              </a:xfrm>
              <a:prstGeom prst="ellipse">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0070C0"/>
                  </a:solidFill>
                  <a:cs typeface="+mn-ea"/>
                  <a:sym typeface="+mn-lt"/>
                </a:endParaRPr>
              </a:p>
            </p:txBody>
          </p:sp>
        </p:grpSp>
        <p:sp>
          <p:nvSpPr>
            <p:cNvPr id="13" name="TextBox 7"/>
            <p:cNvSpPr>
              <a:spLocks noChangeArrowheads="1"/>
            </p:cNvSpPr>
            <p:nvPr/>
          </p:nvSpPr>
          <p:spPr bwMode="auto">
            <a:xfrm>
              <a:off x="2281163" y="3368025"/>
              <a:ext cx="585492" cy="277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50" b="1" dirty="0">
                  <a:solidFill>
                    <a:srgbClr val="0070C0"/>
                  </a:solidFill>
                  <a:cs typeface="+mn-ea"/>
                  <a:sym typeface="+mn-lt"/>
                </a:rPr>
                <a:t>01</a:t>
              </a:r>
              <a:endParaRPr lang="zh-CN" altLang="en-US" sz="1350" b="1" dirty="0">
                <a:solidFill>
                  <a:srgbClr val="0070C0"/>
                </a:solidFill>
                <a:cs typeface="+mn-ea"/>
                <a:sym typeface="+mn-lt"/>
              </a:endParaRPr>
            </a:p>
          </p:txBody>
        </p:sp>
      </p:grpSp>
      <p:sp>
        <p:nvSpPr>
          <p:cNvPr id="16" name="文本框 49"/>
          <p:cNvSpPr txBox="1"/>
          <p:nvPr/>
        </p:nvSpPr>
        <p:spPr>
          <a:xfrm>
            <a:off x="1245170" y="3199032"/>
            <a:ext cx="1574229" cy="819455"/>
          </a:xfrm>
          <a:prstGeom prst="rect">
            <a:avLst/>
          </a:prstGeom>
          <a:noFill/>
          <a:effectLst/>
        </p:spPr>
        <p:txBody>
          <a:bodyPr wrap="square" rtlCol="0">
            <a:spAutoFit/>
          </a:bodyPr>
          <a:lstStyle/>
          <a:p>
            <a:pPr>
              <a:lnSpc>
                <a:spcPct val="150000"/>
              </a:lnSpc>
            </a:pPr>
            <a:r>
              <a:rPr lang="zh-CN" altLang="en-US" sz="1050" dirty="0">
                <a:solidFill>
                  <a:schemeClr val="tx1">
                    <a:lumMod val="75000"/>
                    <a:lumOff val="25000"/>
                  </a:schemeClr>
                </a:solidFill>
                <a:cs typeface="+mn-ea"/>
                <a:sym typeface="+mn-lt"/>
              </a:rPr>
              <a:t>为了住房、饮食、日常开支等更加宽裕，我们为自己工作。</a:t>
            </a:r>
          </a:p>
        </p:txBody>
      </p:sp>
      <p:grpSp>
        <p:nvGrpSpPr>
          <p:cNvPr id="45" name="组合 44"/>
          <p:cNvGrpSpPr/>
          <p:nvPr/>
        </p:nvGrpSpPr>
        <p:grpSpPr>
          <a:xfrm>
            <a:off x="2952242" y="2355782"/>
            <a:ext cx="539919" cy="539919"/>
            <a:chOff x="3937347" y="3140968"/>
            <a:chExt cx="720080" cy="720080"/>
          </a:xfrm>
        </p:grpSpPr>
        <p:grpSp>
          <p:nvGrpSpPr>
            <p:cNvPr id="17" name="组合 16"/>
            <p:cNvGrpSpPr/>
            <p:nvPr/>
          </p:nvGrpSpPr>
          <p:grpSpPr>
            <a:xfrm>
              <a:off x="3937347" y="314096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8" name="椭圆 17"/>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19" name="椭圆 18"/>
              <p:cNvSpPr/>
              <p:nvPr/>
            </p:nvSpPr>
            <p:spPr>
              <a:xfrm>
                <a:off x="3839838" y="2024052"/>
                <a:ext cx="1098122" cy="1098122"/>
              </a:xfrm>
              <a:prstGeom prst="ellipse">
                <a:avLst/>
              </a:prstGeom>
              <a:solidFill>
                <a:schemeClr val="bg1">
                  <a:lumMod val="85000"/>
                </a:schemeClr>
              </a:solidFill>
              <a:ln>
                <a:solidFill>
                  <a:srgbClr val="00B0F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rgbClr val="0070C0"/>
                  </a:solidFill>
                  <a:cs typeface="+mn-ea"/>
                  <a:sym typeface="+mn-lt"/>
                </a:endParaRPr>
              </a:p>
            </p:txBody>
          </p:sp>
        </p:grpSp>
        <p:sp>
          <p:nvSpPr>
            <p:cNvPr id="20" name="TextBox 7"/>
            <p:cNvSpPr>
              <a:spLocks noChangeArrowheads="1"/>
            </p:cNvSpPr>
            <p:nvPr/>
          </p:nvSpPr>
          <p:spPr bwMode="auto">
            <a:xfrm>
              <a:off x="4009355" y="3368025"/>
              <a:ext cx="585492" cy="277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50" b="1" dirty="0">
                  <a:solidFill>
                    <a:srgbClr val="0070C0"/>
                  </a:solidFill>
                  <a:cs typeface="+mn-ea"/>
                  <a:sym typeface="+mn-lt"/>
                </a:rPr>
                <a:t>02</a:t>
              </a:r>
              <a:endParaRPr lang="zh-CN" altLang="en-US" sz="1350" b="1" dirty="0">
                <a:solidFill>
                  <a:srgbClr val="0070C0"/>
                </a:solidFill>
                <a:cs typeface="+mn-ea"/>
                <a:sym typeface="+mn-lt"/>
              </a:endParaRPr>
            </a:p>
          </p:txBody>
        </p:sp>
      </p:grpSp>
      <p:grpSp>
        <p:nvGrpSpPr>
          <p:cNvPr id="46" name="组合 45"/>
          <p:cNvGrpSpPr/>
          <p:nvPr/>
        </p:nvGrpSpPr>
        <p:grpSpPr>
          <a:xfrm>
            <a:off x="4302041" y="2355782"/>
            <a:ext cx="539919" cy="539919"/>
            <a:chOff x="5737547" y="3140968"/>
            <a:chExt cx="720080" cy="720080"/>
          </a:xfrm>
        </p:grpSpPr>
        <p:grpSp>
          <p:nvGrpSpPr>
            <p:cNvPr id="21" name="组合 20"/>
            <p:cNvGrpSpPr/>
            <p:nvPr/>
          </p:nvGrpSpPr>
          <p:grpSpPr>
            <a:xfrm>
              <a:off x="5737547" y="314096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2" name="椭圆 21"/>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23" name="椭圆 22"/>
              <p:cNvSpPr/>
              <p:nvPr/>
            </p:nvSpPr>
            <p:spPr>
              <a:xfrm>
                <a:off x="3839838" y="2024052"/>
                <a:ext cx="1098122" cy="1098122"/>
              </a:xfrm>
              <a:prstGeom prst="ellipse">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0070C0"/>
                  </a:solidFill>
                  <a:cs typeface="+mn-ea"/>
                  <a:sym typeface="+mn-lt"/>
                </a:endParaRPr>
              </a:p>
            </p:txBody>
          </p:sp>
        </p:grpSp>
        <p:sp>
          <p:nvSpPr>
            <p:cNvPr id="24" name="TextBox 7"/>
            <p:cNvSpPr>
              <a:spLocks noChangeArrowheads="1"/>
            </p:cNvSpPr>
            <p:nvPr/>
          </p:nvSpPr>
          <p:spPr bwMode="auto">
            <a:xfrm>
              <a:off x="5809555" y="3368025"/>
              <a:ext cx="585492" cy="277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50" b="1" dirty="0">
                  <a:solidFill>
                    <a:srgbClr val="0070C0"/>
                  </a:solidFill>
                  <a:cs typeface="+mn-ea"/>
                  <a:sym typeface="+mn-lt"/>
                </a:rPr>
                <a:t>03</a:t>
              </a:r>
              <a:endParaRPr lang="zh-CN" altLang="en-US" sz="1350" b="1" dirty="0">
                <a:solidFill>
                  <a:srgbClr val="0070C0"/>
                </a:solidFill>
                <a:cs typeface="+mn-ea"/>
                <a:sym typeface="+mn-lt"/>
              </a:endParaRPr>
            </a:p>
          </p:txBody>
        </p:sp>
      </p:grpSp>
      <p:grpSp>
        <p:nvGrpSpPr>
          <p:cNvPr id="47" name="组合 46"/>
          <p:cNvGrpSpPr/>
          <p:nvPr/>
        </p:nvGrpSpPr>
        <p:grpSpPr>
          <a:xfrm>
            <a:off x="5651839" y="2355782"/>
            <a:ext cx="539919" cy="539919"/>
            <a:chOff x="7537747" y="3140968"/>
            <a:chExt cx="720080" cy="720080"/>
          </a:xfrm>
        </p:grpSpPr>
        <p:grpSp>
          <p:nvGrpSpPr>
            <p:cNvPr id="25" name="组合 24"/>
            <p:cNvGrpSpPr/>
            <p:nvPr/>
          </p:nvGrpSpPr>
          <p:grpSpPr>
            <a:xfrm>
              <a:off x="7537747" y="314096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6" name="椭圆 25"/>
              <p:cNvSpPr/>
              <p:nvPr/>
            </p:nvSpPr>
            <p:spPr>
              <a:xfrm>
                <a:off x="3724323" y="1908536"/>
                <a:ext cx="1329153" cy="1329153"/>
              </a:xfrm>
              <a:prstGeom prst="ellipse">
                <a:avLst/>
              </a:prstGeom>
              <a:solidFill>
                <a:srgbClr val="00B0F0"/>
              </a:solidFill>
              <a:ln w="28575">
                <a:solidFill>
                  <a:srgbClr val="00B0F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27" name="椭圆 26"/>
              <p:cNvSpPr/>
              <p:nvPr/>
            </p:nvSpPr>
            <p:spPr>
              <a:xfrm>
                <a:off x="3839838" y="2024052"/>
                <a:ext cx="1098122" cy="1098122"/>
              </a:xfrm>
              <a:prstGeom prst="ellipse">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0070C0"/>
                  </a:solidFill>
                  <a:cs typeface="+mn-ea"/>
                  <a:sym typeface="+mn-lt"/>
                </a:endParaRPr>
              </a:p>
            </p:txBody>
          </p:sp>
        </p:grpSp>
        <p:sp>
          <p:nvSpPr>
            <p:cNvPr id="28" name="TextBox 7"/>
            <p:cNvSpPr>
              <a:spLocks noChangeArrowheads="1"/>
            </p:cNvSpPr>
            <p:nvPr/>
          </p:nvSpPr>
          <p:spPr bwMode="auto">
            <a:xfrm>
              <a:off x="7609755" y="3368025"/>
              <a:ext cx="585492" cy="277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50" b="1" dirty="0">
                  <a:solidFill>
                    <a:srgbClr val="0070C0"/>
                  </a:solidFill>
                  <a:cs typeface="+mn-ea"/>
                  <a:sym typeface="+mn-lt"/>
                </a:rPr>
                <a:t>04</a:t>
              </a:r>
              <a:endParaRPr lang="zh-CN" altLang="en-US" sz="1350" b="1" dirty="0">
                <a:solidFill>
                  <a:srgbClr val="0070C0"/>
                </a:solidFill>
                <a:cs typeface="+mn-ea"/>
                <a:sym typeface="+mn-lt"/>
              </a:endParaRPr>
            </a:p>
          </p:txBody>
        </p:sp>
      </p:grpSp>
      <p:grpSp>
        <p:nvGrpSpPr>
          <p:cNvPr id="48" name="组合 47"/>
          <p:cNvGrpSpPr/>
          <p:nvPr/>
        </p:nvGrpSpPr>
        <p:grpSpPr>
          <a:xfrm>
            <a:off x="6947646" y="2355782"/>
            <a:ext cx="539919" cy="539919"/>
            <a:chOff x="9121923" y="3140968"/>
            <a:chExt cx="720080" cy="720080"/>
          </a:xfrm>
        </p:grpSpPr>
        <p:grpSp>
          <p:nvGrpSpPr>
            <p:cNvPr id="29" name="组合 28"/>
            <p:cNvGrpSpPr/>
            <p:nvPr/>
          </p:nvGrpSpPr>
          <p:grpSpPr>
            <a:xfrm>
              <a:off x="9121923" y="314096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0" name="椭圆 29"/>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31" name="椭圆 30"/>
              <p:cNvSpPr/>
              <p:nvPr/>
            </p:nvSpPr>
            <p:spPr>
              <a:xfrm>
                <a:off x="3839838" y="2024052"/>
                <a:ext cx="1098122" cy="1098122"/>
              </a:xfrm>
              <a:prstGeom prst="ellipse">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0070C0"/>
                  </a:solidFill>
                  <a:cs typeface="+mn-ea"/>
                  <a:sym typeface="+mn-lt"/>
                </a:endParaRPr>
              </a:p>
            </p:txBody>
          </p:sp>
        </p:grpSp>
        <p:sp>
          <p:nvSpPr>
            <p:cNvPr id="32" name="TextBox 7"/>
            <p:cNvSpPr>
              <a:spLocks noChangeArrowheads="1"/>
            </p:cNvSpPr>
            <p:nvPr/>
          </p:nvSpPr>
          <p:spPr bwMode="auto">
            <a:xfrm>
              <a:off x="9193931" y="3368025"/>
              <a:ext cx="585492" cy="277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50" b="1" dirty="0">
                  <a:solidFill>
                    <a:srgbClr val="0070C0"/>
                  </a:solidFill>
                  <a:cs typeface="+mn-ea"/>
                  <a:sym typeface="+mn-lt"/>
                </a:rPr>
                <a:t>05</a:t>
              </a:r>
              <a:endParaRPr lang="zh-CN" altLang="en-US" sz="1350" b="1" dirty="0">
                <a:solidFill>
                  <a:srgbClr val="0070C0"/>
                </a:solidFill>
                <a:cs typeface="+mn-ea"/>
                <a:sym typeface="+mn-lt"/>
              </a:endParaRPr>
            </a:p>
          </p:txBody>
        </p:sp>
      </p:grpSp>
      <p:sp>
        <p:nvSpPr>
          <p:cNvPr id="51" name="文本框 49"/>
          <p:cNvSpPr txBox="1"/>
          <p:nvPr/>
        </p:nvSpPr>
        <p:spPr>
          <a:xfrm>
            <a:off x="2540978" y="1378278"/>
            <a:ext cx="1574544" cy="722505"/>
          </a:xfrm>
          <a:prstGeom prst="rect">
            <a:avLst/>
          </a:prstGeom>
          <a:noFill/>
          <a:effectLst/>
        </p:spPr>
        <p:txBody>
          <a:bodyPr wrap="square" rtlCol="0">
            <a:spAutoFit/>
          </a:bodyPr>
          <a:lstStyle/>
          <a:p>
            <a:pPr algn="just">
              <a:lnSpc>
                <a:spcPct val="130000"/>
              </a:lnSpc>
            </a:pPr>
            <a:r>
              <a:rPr lang="zh-CN" altLang="en-US" sz="1050" dirty="0">
                <a:solidFill>
                  <a:schemeClr val="tx1">
                    <a:lumMod val="75000"/>
                    <a:lumOff val="25000"/>
                  </a:schemeClr>
                </a:solidFill>
                <a:cs typeface="+mn-ea"/>
                <a:sym typeface="+mn-lt"/>
              </a:rPr>
              <a:t>很多人出身卑微但是却能够出类拔萃，过上让人羡慕的生活</a:t>
            </a:r>
          </a:p>
        </p:txBody>
      </p:sp>
      <p:sp>
        <p:nvSpPr>
          <p:cNvPr id="54" name="文本框 49"/>
          <p:cNvSpPr txBox="1"/>
          <p:nvPr/>
        </p:nvSpPr>
        <p:spPr>
          <a:xfrm>
            <a:off x="3890776" y="3208102"/>
            <a:ext cx="1362446" cy="548292"/>
          </a:xfrm>
          <a:prstGeom prst="rect">
            <a:avLst/>
          </a:prstGeom>
          <a:noFill/>
          <a:effectLst/>
        </p:spPr>
        <p:txBody>
          <a:bodyPr wrap="square" rtlCol="0">
            <a:spAutoFit/>
          </a:bodyPr>
          <a:lstStyle/>
          <a:p>
            <a:pPr>
              <a:lnSpc>
                <a:spcPct val="150000"/>
              </a:lnSpc>
            </a:pPr>
            <a:r>
              <a:rPr lang="zh-CN" altLang="en-US" sz="1050" dirty="0">
                <a:solidFill>
                  <a:schemeClr val="tx1">
                    <a:lumMod val="75000"/>
                    <a:lumOff val="25000"/>
                  </a:schemeClr>
                </a:solidFill>
                <a:cs typeface="+mn-ea"/>
                <a:sym typeface="+mn-lt"/>
              </a:rPr>
              <a:t>工作是提升自己社会阶层的唯一途径。</a:t>
            </a:r>
            <a:endParaRPr lang="en-US" altLang="zh-CN" sz="1050" dirty="0">
              <a:solidFill>
                <a:schemeClr val="tx1">
                  <a:lumMod val="75000"/>
                  <a:lumOff val="25000"/>
                </a:schemeClr>
              </a:solidFill>
              <a:cs typeface="+mn-ea"/>
              <a:sym typeface="+mn-lt"/>
            </a:endParaRPr>
          </a:p>
        </p:txBody>
      </p:sp>
      <p:sp>
        <p:nvSpPr>
          <p:cNvPr id="57" name="文本框 49"/>
          <p:cNvSpPr txBox="1"/>
          <p:nvPr/>
        </p:nvSpPr>
        <p:spPr>
          <a:xfrm>
            <a:off x="5207256" y="1445405"/>
            <a:ext cx="1574544" cy="932563"/>
          </a:xfrm>
          <a:prstGeom prst="rect">
            <a:avLst/>
          </a:prstGeom>
          <a:noFill/>
          <a:effectLst/>
        </p:spPr>
        <p:txBody>
          <a:bodyPr wrap="square" rtlCol="0">
            <a:spAutoFit/>
          </a:bodyPr>
          <a:lstStyle/>
          <a:p>
            <a:pPr algn="just">
              <a:lnSpc>
                <a:spcPct val="130000"/>
              </a:lnSpc>
            </a:pPr>
            <a:r>
              <a:rPr lang="zh-CN" altLang="en-US" sz="1050" dirty="0">
                <a:solidFill>
                  <a:schemeClr val="tx1">
                    <a:lumMod val="75000"/>
                    <a:lumOff val="25000"/>
                  </a:schemeClr>
                </a:solidFill>
                <a:cs typeface="+mn-ea"/>
                <a:sym typeface="+mn-lt"/>
              </a:rPr>
              <a:t>只有工作、积累资本（货币资本和人力资本），然后担当更加重要的责任</a:t>
            </a:r>
          </a:p>
        </p:txBody>
      </p:sp>
      <p:sp>
        <p:nvSpPr>
          <p:cNvPr id="60" name="文本框 49"/>
          <p:cNvSpPr txBox="1"/>
          <p:nvPr/>
        </p:nvSpPr>
        <p:spPr>
          <a:xfrm>
            <a:off x="6577725" y="3208102"/>
            <a:ext cx="1362446" cy="819455"/>
          </a:xfrm>
          <a:prstGeom prst="rect">
            <a:avLst/>
          </a:prstGeom>
          <a:noFill/>
          <a:effectLst/>
        </p:spPr>
        <p:txBody>
          <a:bodyPr wrap="square" rtlCol="0">
            <a:spAutoFit/>
          </a:bodyPr>
          <a:lstStyle/>
          <a:p>
            <a:pPr algn="just">
              <a:lnSpc>
                <a:spcPct val="150000"/>
              </a:lnSpc>
            </a:pPr>
            <a:r>
              <a:rPr lang="zh-CN" altLang="en-US" sz="1050" dirty="0">
                <a:solidFill>
                  <a:schemeClr val="tx1">
                    <a:lumMod val="75000"/>
                    <a:lumOff val="25000"/>
                  </a:schemeClr>
                </a:solidFill>
                <a:cs typeface="+mn-ea"/>
                <a:sym typeface="+mn-lt"/>
              </a:rPr>
              <a:t>圆满完成工作任务，才能够获得更大的提升。</a:t>
            </a:r>
          </a:p>
        </p:txBody>
      </p:sp>
      <p:sp>
        <p:nvSpPr>
          <p:cNvPr id="62" name="TextBox 61"/>
          <p:cNvSpPr txBox="1"/>
          <p:nvPr/>
        </p:nvSpPr>
        <p:spPr>
          <a:xfrm>
            <a:off x="10133169" y="5272017"/>
            <a:ext cx="704039" cy="300082"/>
          </a:xfrm>
          <a:prstGeom prst="rect">
            <a:avLst/>
          </a:prstGeom>
          <a:noFill/>
        </p:spPr>
        <p:txBody>
          <a:bodyPr wrap="none" rtlCol="0">
            <a:spAutoFit/>
          </a:bodyPr>
          <a:lstStyle/>
          <a:p>
            <a:r>
              <a:rPr lang="zh-CN" altLang="en-US" sz="1350" dirty="0">
                <a:cs typeface="+mn-ea"/>
                <a:sym typeface="+mn-lt"/>
              </a:rPr>
              <a:t>延时符</a:t>
            </a:r>
          </a:p>
        </p:txBody>
      </p:sp>
      <p:sp>
        <p:nvSpPr>
          <p:cNvPr id="61" name="Rectangle 1"/>
          <p:cNvSpPr>
            <a:spLocks noChangeArrowheads="1"/>
          </p:cNvSpPr>
          <p:nvPr/>
        </p:nvSpPr>
        <p:spPr bwMode="auto">
          <a:xfrm>
            <a:off x="1328524" y="360070"/>
            <a:ext cx="2062103"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我在为谁工作</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anim calcmode="lin" valueType="num">
                                      <p:cBhvr>
                                        <p:cTn id="46" dur="1000" fill="hold"/>
                                        <p:tgtEl>
                                          <p:spTgt spid="54"/>
                                        </p:tgtEl>
                                        <p:attrNameLst>
                                          <p:attrName>ppt_x</p:attrName>
                                        </p:attrNameLst>
                                      </p:cBhvr>
                                      <p:tavLst>
                                        <p:tav tm="0">
                                          <p:val>
                                            <p:strVal val="#ppt_x"/>
                                          </p:val>
                                        </p:tav>
                                        <p:tav tm="100000">
                                          <p:val>
                                            <p:strVal val="#ppt_x"/>
                                          </p:val>
                                        </p:tav>
                                      </p:tavLst>
                                    </p:anim>
                                    <p:anim calcmode="lin" valueType="num">
                                      <p:cBhvr>
                                        <p:cTn id="47" dur="1000" fill="hold"/>
                                        <p:tgtEl>
                                          <p:spTgt spid="54"/>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anim calcmode="lin" valueType="num">
                                      <p:cBhvr>
                                        <p:cTn id="58" dur="1000" fill="hold"/>
                                        <p:tgtEl>
                                          <p:spTgt spid="57"/>
                                        </p:tgtEl>
                                        <p:attrNameLst>
                                          <p:attrName>ppt_x</p:attrName>
                                        </p:attrNameLst>
                                      </p:cBhvr>
                                      <p:tavLst>
                                        <p:tav tm="0">
                                          <p:val>
                                            <p:strVal val="#ppt_x"/>
                                          </p:val>
                                        </p:tav>
                                        <p:tav tm="100000">
                                          <p:val>
                                            <p:strVal val="#ppt_x"/>
                                          </p:val>
                                        </p:tav>
                                      </p:tavLst>
                                    </p:anim>
                                    <p:anim calcmode="lin" valueType="num">
                                      <p:cBhvr>
                                        <p:cTn id="59" dur="1000" fill="hold"/>
                                        <p:tgtEl>
                                          <p:spTgt spid="5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1000"/>
                                        <p:tgtEl>
                                          <p:spTgt spid="60"/>
                                        </p:tgtEl>
                                      </p:cBhvr>
                                    </p:animEffect>
                                    <p:anim calcmode="lin" valueType="num">
                                      <p:cBhvr>
                                        <p:cTn id="70" dur="1000" fill="hold"/>
                                        <p:tgtEl>
                                          <p:spTgt spid="60"/>
                                        </p:tgtEl>
                                        <p:attrNameLst>
                                          <p:attrName>ppt_x</p:attrName>
                                        </p:attrNameLst>
                                      </p:cBhvr>
                                      <p:tavLst>
                                        <p:tav tm="0">
                                          <p:val>
                                            <p:strVal val="#ppt_x"/>
                                          </p:val>
                                        </p:tav>
                                        <p:tav tm="100000">
                                          <p:val>
                                            <p:strVal val="#ppt_x"/>
                                          </p:val>
                                        </p:tav>
                                      </p:tavLst>
                                    </p:anim>
                                    <p:anim calcmode="lin" valueType="num">
                                      <p:cBhvr>
                                        <p:cTn id="71" dur="10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1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1" grpId="0"/>
      <p:bldP spid="54" grpId="0"/>
      <p:bldP spid="57" grpId="0"/>
      <p:bldP spid="60" grpId="0"/>
      <p:bldP spid="62"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50616" y="1382343"/>
            <a:ext cx="3578952" cy="3037526"/>
            <a:chOff x="6071156" y="1843122"/>
            <a:chExt cx="5072466" cy="4050035"/>
          </a:xfrm>
        </p:grpSpPr>
        <p:sp>
          <p:nvSpPr>
            <p:cNvPr id="2" name="圆角矩形 1"/>
            <p:cNvSpPr/>
            <p:nvPr/>
          </p:nvSpPr>
          <p:spPr>
            <a:xfrm>
              <a:off x="6089670" y="1843122"/>
              <a:ext cx="5053952" cy="405003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31"/>
            <p:cNvSpPr txBox="1"/>
            <p:nvPr/>
          </p:nvSpPr>
          <p:spPr>
            <a:xfrm>
              <a:off x="6071156" y="2147998"/>
              <a:ext cx="5053952" cy="680101"/>
            </a:xfrm>
            <a:prstGeom prst="rect">
              <a:avLst/>
            </a:prstGeom>
            <a:noFill/>
          </p:spPr>
          <p:txBody>
            <a:bodyPr wrap="square" rtlCol="0">
              <a:spAutoFit/>
            </a:bodyPr>
            <a:lstStyle/>
            <a:p>
              <a:pPr indent="342900">
                <a:lnSpc>
                  <a:spcPct val="200000"/>
                </a:lnSpc>
              </a:pPr>
              <a:r>
                <a:rPr lang="zh-CN" altLang="en-US" sz="1600" b="1" dirty="0">
                  <a:solidFill>
                    <a:schemeClr val="accent1">
                      <a:lumMod val="50000"/>
                    </a:schemeClr>
                  </a:solidFill>
                  <a:cs typeface="+mn-ea"/>
                  <a:sym typeface="+mn-lt"/>
                </a:rPr>
                <a:t>工作是实现人生理想的唯一途径</a:t>
              </a:r>
              <a:endParaRPr lang="en-US" altLang="zh-CN" sz="1600" b="1" dirty="0">
                <a:solidFill>
                  <a:schemeClr val="accent1">
                    <a:lumMod val="50000"/>
                  </a:schemeClr>
                </a:solidFill>
                <a:cs typeface="+mn-ea"/>
                <a:sym typeface="+mn-lt"/>
              </a:endParaRPr>
            </a:p>
          </p:txBody>
        </p:sp>
      </p:grpSp>
      <p:sp>
        <p:nvSpPr>
          <p:cNvPr id="43" name="Rectangle 1"/>
          <p:cNvSpPr>
            <a:spLocks noChangeArrowheads="1"/>
          </p:cNvSpPr>
          <p:nvPr/>
        </p:nvSpPr>
        <p:spPr bwMode="auto">
          <a:xfrm>
            <a:off x="1328524" y="360070"/>
            <a:ext cx="2062103"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我在为谁工作</a:t>
            </a:r>
          </a:p>
        </p:txBody>
      </p:sp>
      <p:sp>
        <p:nvSpPr>
          <p:cNvPr id="3" name="矩形 2"/>
          <p:cNvSpPr/>
          <p:nvPr/>
        </p:nvSpPr>
        <p:spPr>
          <a:xfrm>
            <a:off x="5207649" y="2419350"/>
            <a:ext cx="2677947" cy="1361911"/>
          </a:xfrm>
          <a:prstGeom prst="rect">
            <a:avLst/>
          </a:prstGeom>
        </p:spPr>
        <p:txBody>
          <a:bodyPr wrap="square">
            <a:spAutoFit/>
          </a:bodyPr>
          <a:lstStyle/>
          <a:p>
            <a:pPr>
              <a:lnSpc>
                <a:spcPct val="150000"/>
              </a:lnSpc>
            </a:pPr>
            <a:r>
              <a:rPr lang="zh-CN" altLang="en-US" sz="1100" dirty="0">
                <a:solidFill>
                  <a:schemeClr val="tx1">
                    <a:lumMod val="75000"/>
                    <a:lumOff val="25000"/>
                  </a:schemeClr>
                </a:solidFill>
                <a:cs typeface="+mn-ea"/>
                <a:sym typeface="+mn-lt"/>
              </a:rPr>
              <a:t>有些人家庭殷实祖产丰厚，但是人活于世不能碌碌无为，必须要证明自己能够做事、会做事，没有白来一趟人世，所以要通过工作来展示自己的才华、实现自己的抱负和理想。</a:t>
            </a:r>
          </a:p>
        </p:txBody>
      </p:sp>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91" y="1441422"/>
            <a:ext cx="2919368" cy="2919368"/>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42"/>
          <p:cNvSpPr/>
          <p:nvPr/>
        </p:nvSpPr>
        <p:spPr>
          <a:xfrm>
            <a:off x="1328524" y="1593782"/>
            <a:ext cx="4157876" cy="2730568"/>
          </a:xfrm>
          <a:prstGeom prst="roundRect">
            <a:avLst>
              <a:gd name="adj"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pSp>
        <p:nvGrpSpPr>
          <p:cNvPr id="44" name="组合 43"/>
          <p:cNvGrpSpPr/>
          <p:nvPr/>
        </p:nvGrpSpPr>
        <p:grpSpPr>
          <a:xfrm>
            <a:off x="583318" y="1593782"/>
            <a:ext cx="1102349" cy="1102349"/>
            <a:chOff x="1483829" y="1628800"/>
            <a:chExt cx="1470181" cy="1470181"/>
          </a:xfrm>
        </p:grpSpPr>
        <p:grpSp>
          <p:nvGrpSpPr>
            <p:cNvPr id="45" name="组合 44"/>
            <p:cNvGrpSpPr/>
            <p:nvPr/>
          </p:nvGrpSpPr>
          <p:grpSpPr>
            <a:xfrm>
              <a:off x="1483829" y="1628800"/>
              <a:ext cx="1470181" cy="1470181"/>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7" name="椭圆 46"/>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70C0"/>
                  </a:solidFill>
                  <a:cs typeface="+mn-ea"/>
                  <a:sym typeface="+mn-lt"/>
                </a:endParaRPr>
              </a:p>
            </p:txBody>
          </p:sp>
          <p:sp>
            <p:nvSpPr>
              <p:cNvPr id="48" name="椭圆 47"/>
              <p:cNvSpPr/>
              <p:nvPr/>
            </p:nvSpPr>
            <p:spPr>
              <a:xfrm>
                <a:off x="3839838" y="2024052"/>
                <a:ext cx="1098122" cy="1098122"/>
              </a:xfrm>
              <a:prstGeom prst="ellipse">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0070C0"/>
                  </a:solidFill>
                  <a:cs typeface="+mn-ea"/>
                  <a:sym typeface="+mn-lt"/>
                </a:endParaRPr>
              </a:p>
            </p:txBody>
          </p:sp>
        </p:grpSp>
        <p:sp>
          <p:nvSpPr>
            <p:cNvPr id="46" name="TextBox 7"/>
            <p:cNvSpPr>
              <a:spLocks noChangeArrowheads="1"/>
            </p:cNvSpPr>
            <p:nvPr/>
          </p:nvSpPr>
          <p:spPr bwMode="auto">
            <a:xfrm>
              <a:off x="1627021" y="2040791"/>
              <a:ext cx="1183795" cy="73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b="1" dirty="0">
                  <a:solidFill>
                    <a:srgbClr val="0070C0"/>
                  </a:solidFill>
                  <a:cs typeface="+mn-ea"/>
                  <a:sym typeface="+mn-lt"/>
                </a:rPr>
                <a:t>为自己工作</a:t>
              </a:r>
              <a:endParaRPr lang="en-US" altLang="zh-CN" b="1" dirty="0">
                <a:solidFill>
                  <a:srgbClr val="0070C0"/>
                </a:solidFill>
                <a:cs typeface="+mn-ea"/>
                <a:sym typeface="+mn-lt"/>
              </a:endParaRPr>
            </a:p>
          </p:txBody>
        </p:sp>
      </p:grpSp>
      <p:sp>
        <p:nvSpPr>
          <p:cNvPr id="49" name="TextBox 7"/>
          <p:cNvSpPr>
            <a:spLocks noChangeArrowheads="1"/>
          </p:cNvSpPr>
          <p:nvPr/>
        </p:nvSpPr>
        <p:spPr bwMode="auto">
          <a:xfrm>
            <a:off x="2150162" y="1989570"/>
            <a:ext cx="2819400"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dirty="0">
                <a:solidFill>
                  <a:schemeClr val="tx1">
                    <a:lumMod val="75000"/>
                    <a:lumOff val="25000"/>
                  </a:schemeClr>
                </a:solidFill>
                <a:cs typeface="+mn-ea"/>
                <a:sym typeface="+mn-lt"/>
              </a:rPr>
              <a:t>我们自身的生存靠工作、家庭责任靠工作、更好的前程靠工作、更高的社会地位靠工作、人生的理想靠工作，只有努力工作实现了自己的工作目标企业发展了个人才有更多的发展机会，我们越努力企业发展越快，企业发展越快我们得到的报酬（钱途和前途）就越多</a:t>
            </a:r>
            <a:endParaRPr lang="en-US" altLang="zh-CN" sz="1200" dirty="0">
              <a:solidFill>
                <a:schemeClr val="tx1">
                  <a:lumMod val="75000"/>
                  <a:lumOff val="25000"/>
                </a:schemeClr>
              </a:solidFill>
              <a:cs typeface="+mn-ea"/>
              <a:sym typeface="+mn-lt"/>
            </a:endParaRPr>
          </a:p>
        </p:txBody>
      </p:sp>
      <p:sp>
        <p:nvSpPr>
          <p:cNvPr id="50" name="TextBox 49"/>
          <p:cNvSpPr txBox="1"/>
          <p:nvPr/>
        </p:nvSpPr>
        <p:spPr>
          <a:xfrm>
            <a:off x="10133169" y="5272017"/>
            <a:ext cx="704039" cy="300082"/>
          </a:xfrm>
          <a:prstGeom prst="rect">
            <a:avLst/>
          </a:prstGeom>
          <a:noFill/>
        </p:spPr>
        <p:txBody>
          <a:bodyPr wrap="none" rtlCol="0">
            <a:spAutoFit/>
          </a:bodyPr>
          <a:lstStyle/>
          <a:p>
            <a:r>
              <a:rPr lang="zh-CN" altLang="en-US" sz="1350" dirty="0">
                <a:cs typeface="+mn-ea"/>
                <a:sym typeface="+mn-lt"/>
              </a:rPr>
              <a:t>延时符</a:t>
            </a:r>
          </a:p>
        </p:txBody>
      </p:sp>
      <p:sp>
        <p:nvSpPr>
          <p:cNvPr id="38" name="Rectangle 1"/>
          <p:cNvSpPr>
            <a:spLocks noChangeArrowheads="1"/>
          </p:cNvSpPr>
          <p:nvPr/>
        </p:nvSpPr>
        <p:spPr bwMode="auto">
          <a:xfrm>
            <a:off x="1328524" y="360070"/>
            <a:ext cx="2062103"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我在为谁工作</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692308"/>
            <a:ext cx="2971800" cy="24145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250"/>
                                        <p:tgtEl>
                                          <p:spTgt spid="50"/>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9" grpId="0"/>
      <p:bldP spid="50"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64462"/>
            <a:ext cx="9165729" cy="208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KSO_Shape"/>
            <p:cNvSpPr/>
            <p:nvPr/>
          </p:nvSpPr>
          <p:spPr bwMode="auto">
            <a:xfrm>
              <a:off x="4152603" y="1585350"/>
              <a:ext cx="608597" cy="77037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sp>
        <p:nvSpPr>
          <p:cNvPr id="10" name="矩形 9"/>
          <p:cNvSpPr/>
          <p:nvPr/>
        </p:nvSpPr>
        <p:spPr>
          <a:xfrm flipH="1">
            <a:off x="3775285" y="2087005"/>
            <a:ext cx="4339650" cy="700769"/>
          </a:xfrm>
          <a:prstGeom prst="rect">
            <a:avLst/>
          </a:prstGeom>
          <a:ln>
            <a:noFill/>
          </a:ln>
        </p:spPr>
        <p:txBody>
          <a:bodyPr wrap="none">
            <a:spAutoFit/>
          </a:bodyPr>
          <a:lstStyle/>
          <a:p>
            <a:pPr fontAlgn="base">
              <a:lnSpc>
                <a:spcPct val="120000"/>
              </a:lnSpc>
            </a:pPr>
            <a:r>
              <a:rPr lang="zh-CN" altLang="en-US" sz="3600" b="1" dirty="0">
                <a:solidFill>
                  <a:schemeClr val="bg1"/>
                </a:solidFill>
                <a:cs typeface="+mn-ea"/>
                <a:sym typeface="+mn-lt"/>
              </a:rPr>
              <a:t>腐蚀业绩的不良心态</a:t>
            </a:r>
          </a:p>
        </p:txBody>
      </p:sp>
      <p:cxnSp>
        <p:nvCxnSpPr>
          <p:cNvPr id="12" name="直接连接符 11"/>
          <p:cNvCxnSpPr/>
          <p:nvPr/>
        </p:nvCxnSpPr>
        <p:spPr>
          <a:xfrm>
            <a:off x="3775285" y="2787774"/>
            <a:ext cx="4149515"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828568" y="2791432"/>
            <a:ext cx="4096231" cy="328551"/>
          </a:xfrm>
          <a:prstGeom prst="rect">
            <a:avLst/>
          </a:prstGeom>
        </p:spPr>
        <p:txBody>
          <a:bodyPr wrap="square">
            <a:spAutoFit/>
          </a:bodyPr>
          <a:lstStyle/>
          <a:p>
            <a:pPr algn="dist" fontAlgn="base">
              <a:lnSpc>
                <a:spcPct val="120000"/>
              </a:lnSpc>
            </a:pPr>
            <a:r>
              <a:rPr lang="en-US" altLang="zh-CN" sz="1400" dirty="0">
                <a:solidFill>
                  <a:schemeClr val="bg1"/>
                </a:solidFill>
                <a:cs typeface="+mn-ea"/>
                <a:sym typeface="+mn-lt"/>
              </a:rPr>
              <a:t>A bad mentality that erodes performance</a:t>
            </a:r>
            <a:endParaRPr lang="zh-CN" altLang="en-US" sz="1400" dirty="0">
              <a:solidFill>
                <a:schemeClr val="bg1"/>
              </a:solidFill>
              <a:cs typeface="+mn-ea"/>
              <a:sym typeface="+mn-lt"/>
            </a:endParaRPr>
          </a:p>
        </p:txBody>
      </p:sp>
      <p:pic>
        <p:nvPicPr>
          <p:cNvPr id="11" name="图片 10"/>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a:off x="-575676" y="-176730"/>
            <a:ext cx="1940477" cy="1265776"/>
          </a:xfrm>
          <a:prstGeom prst="rect">
            <a:avLst/>
          </a:prstGeom>
        </p:spPr>
      </p:pic>
      <p:pic>
        <p:nvPicPr>
          <p:cNvPr id="14" name="图片 13"/>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flipV="1">
            <a:off x="7805300" y="4081830"/>
            <a:ext cx="1940477" cy="13538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p:stCondLst>
                              <p:cond delay="48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3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36287" y="1303722"/>
            <a:ext cx="3352800" cy="230832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有一只乌鸦打算飞往东方，途中遇到一只鸽子。双方停在一棵树上休息，鸽子看见乌鸦飞得很辛苦，关心地问：“你要飞到哪里去？”乌鸦愤愤不平说：“其实我不想离开，可是这个地方的居民都嫌我的叫声不好听，所以我想飞到别的地方去。”鸽子好心地告诉乌鸦：“别白费力气了！如果你不改变你的声音，飞到哪里都不会受到欢迎的。”  </a:t>
            </a:r>
          </a:p>
        </p:txBody>
      </p:sp>
      <p:sp>
        <p:nvSpPr>
          <p:cNvPr id="35" name="Rectangle 1"/>
          <p:cNvSpPr>
            <a:spLocks noChangeArrowheads="1"/>
          </p:cNvSpPr>
          <p:nvPr/>
        </p:nvSpPr>
        <p:spPr bwMode="auto">
          <a:xfrm>
            <a:off x="1328524" y="360070"/>
            <a:ext cx="1420902"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故事哲理</a:t>
            </a:r>
          </a:p>
        </p:txBody>
      </p:sp>
      <p:sp>
        <p:nvSpPr>
          <p:cNvPr id="4" name="矩形 3"/>
          <p:cNvSpPr/>
          <p:nvPr/>
        </p:nvSpPr>
        <p:spPr>
          <a:xfrm>
            <a:off x="916693" y="4095750"/>
            <a:ext cx="7310613" cy="338554"/>
          </a:xfrm>
          <a:prstGeom prst="rect">
            <a:avLst/>
          </a:prstGeom>
          <a:solidFill>
            <a:srgbClr val="0070C0"/>
          </a:solidFill>
        </p:spPr>
        <p:txBody>
          <a:bodyPr wrap="square">
            <a:spAutoFit/>
          </a:bodyPr>
          <a:lstStyle/>
          <a:p>
            <a:r>
              <a:rPr lang="zh-CN" altLang="en-US" sz="1600" b="1" dirty="0">
                <a:solidFill>
                  <a:schemeClr val="bg1"/>
                </a:solidFill>
                <a:cs typeface="+mn-ea"/>
                <a:sym typeface="+mn-lt"/>
              </a:rPr>
              <a:t>故事哲理：</a:t>
            </a:r>
            <a:r>
              <a:rPr lang="zh-CN" altLang="zh-CN" sz="1600" b="1" dirty="0">
                <a:solidFill>
                  <a:schemeClr val="bg1"/>
                </a:solidFill>
                <a:cs typeface="+mn-ea"/>
                <a:sym typeface="+mn-lt"/>
              </a:rPr>
              <a:t>如果你无法改变环境,唯一的方法就是改变你自己，改变自己的心态</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431195"/>
            <a:ext cx="2971800" cy="203587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AutoShape 3"/>
          <p:cNvSpPr>
            <a:spLocks noChangeArrowheads="1"/>
          </p:cNvSpPr>
          <p:nvPr/>
        </p:nvSpPr>
        <p:spPr bwMode="auto">
          <a:xfrm rot="5400000">
            <a:off x="1831385" y="980727"/>
            <a:ext cx="1691681" cy="2344549"/>
          </a:xfrm>
          <a:prstGeom prst="upArrowCallout">
            <a:avLst>
              <a:gd name="adj1" fmla="val 33824"/>
              <a:gd name="adj2" fmla="val 25000"/>
              <a:gd name="adj3" fmla="val 20477"/>
              <a:gd name="adj4" fmla="val 86269"/>
            </a:avLst>
          </a:prstGeom>
          <a:solidFill>
            <a:schemeClr val="accent2"/>
          </a:solidFill>
          <a:ln>
            <a:noFill/>
          </a:ln>
          <a:effectLst/>
        </p:spPr>
        <p:txBody>
          <a:bodyPr vert="vert270" wrap="square" lIns="60086" tIns="192274" rIns="61047" bIns="192274" anchor="ctr">
            <a:normAutofit/>
          </a:bodyPr>
          <a:lstStyle/>
          <a:p>
            <a:pPr>
              <a:lnSpc>
                <a:spcPct val="150000"/>
              </a:lnSpc>
            </a:pPr>
            <a:r>
              <a:rPr lang="zh-CN" altLang="en-US" sz="1000" dirty="0">
                <a:solidFill>
                  <a:schemeClr val="bg1"/>
                </a:solidFill>
                <a:cs typeface="+mn-ea"/>
                <a:sym typeface="+mn-lt"/>
              </a:rPr>
              <a:t>被客户拒绝是不可避免的</a:t>
            </a:r>
            <a:r>
              <a:rPr lang="en-US" altLang="zh-CN" sz="1000" dirty="0">
                <a:solidFill>
                  <a:schemeClr val="bg1"/>
                </a:solidFill>
                <a:cs typeface="+mn-ea"/>
                <a:sym typeface="+mn-lt"/>
              </a:rPr>
              <a:t>,</a:t>
            </a:r>
            <a:r>
              <a:rPr lang="zh-CN" altLang="en-US" sz="1000" dirty="0">
                <a:solidFill>
                  <a:schemeClr val="bg1"/>
                </a:solidFill>
                <a:cs typeface="+mn-ea"/>
                <a:sym typeface="+mn-lt"/>
              </a:rPr>
              <a:t>关键是怎样去看待它</a:t>
            </a:r>
            <a:r>
              <a:rPr lang="en-US" altLang="zh-CN" sz="1000" dirty="0">
                <a:solidFill>
                  <a:schemeClr val="bg1"/>
                </a:solidFill>
                <a:cs typeface="+mn-ea"/>
                <a:sym typeface="+mn-lt"/>
              </a:rPr>
              <a:t>,</a:t>
            </a:r>
            <a:r>
              <a:rPr lang="zh-CN" altLang="en-US" sz="1000" dirty="0">
                <a:solidFill>
                  <a:schemeClr val="bg1"/>
                </a:solidFill>
                <a:cs typeface="+mn-ea"/>
                <a:sym typeface="+mn-lt"/>
              </a:rPr>
              <a:t>不管做什么事</a:t>
            </a:r>
            <a:r>
              <a:rPr lang="en-US" altLang="zh-CN" sz="1000" dirty="0">
                <a:solidFill>
                  <a:schemeClr val="bg1"/>
                </a:solidFill>
                <a:cs typeface="+mn-ea"/>
                <a:sym typeface="+mn-lt"/>
              </a:rPr>
              <a:t>,</a:t>
            </a:r>
            <a:r>
              <a:rPr lang="zh-CN" altLang="en-US" sz="1000" dirty="0">
                <a:solidFill>
                  <a:schemeClr val="bg1"/>
                </a:solidFill>
                <a:cs typeface="+mn-ea"/>
                <a:sym typeface="+mn-lt"/>
              </a:rPr>
              <a:t>要想有所收获</a:t>
            </a:r>
            <a:r>
              <a:rPr lang="en-US" altLang="zh-CN" sz="1000" dirty="0">
                <a:solidFill>
                  <a:schemeClr val="bg1"/>
                </a:solidFill>
                <a:cs typeface="+mn-ea"/>
                <a:sym typeface="+mn-lt"/>
              </a:rPr>
              <a:t>,</a:t>
            </a:r>
            <a:r>
              <a:rPr lang="zh-CN" altLang="en-US" sz="1000" dirty="0">
                <a:solidFill>
                  <a:schemeClr val="bg1"/>
                </a:solidFill>
                <a:cs typeface="+mn-ea"/>
                <a:sym typeface="+mn-lt"/>
              </a:rPr>
              <a:t>就必须勇敢面对</a:t>
            </a:r>
            <a:r>
              <a:rPr lang="en-US" altLang="zh-CN" sz="1000" dirty="0">
                <a:solidFill>
                  <a:schemeClr val="bg1"/>
                </a:solidFill>
                <a:cs typeface="+mn-ea"/>
                <a:sym typeface="+mn-lt"/>
              </a:rPr>
              <a:t>,</a:t>
            </a:r>
            <a:r>
              <a:rPr lang="zh-CN" altLang="en-US" sz="1000" dirty="0">
                <a:solidFill>
                  <a:schemeClr val="bg1"/>
                </a:solidFill>
                <a:cs typeface="+mn-ea"/>
                <a:sym typeface="+mn-lt"/>
              </a:rPr>
              <a:t>敢于承担风险</a:t>
            </a:r>
            <a:r>
              <a:rPr lang="en-US" altLang="zh-CN" sz="1000" dirty="0">
                <a:solidFill>
                  <a:schemeClr val="bg1"/>
                </a:solidFill>
                <a:cs typeface="+mn-ea"/>
                <a:sym typeface="+mn-lt"/>
              </a:rPr>
              <a:t>,</a:t>
            </a:r>
            <a:r>
              <a:rPr lang="zh-CN" altLang="en-US" sz="1000" dirty="0">
                <a:solidFill>
                  <a:schemeClr val="bg1"/>
                </a:solidFill>
                <a:cs typeface="+mn-ea"/>
                <a:sym typeface="+mn-lt"/>
              </a:rPr>
              <a:t>敢于面对失败</a:t>
            </a:r>
            <a:r>
              <a:rPr lang="en-US" altLang="zh-CN" sz="1000" dirty="0">
                <a:solidFill>
                  <a:schemeClr val="bg1"/>
                </a:solidFill>
                <a:cs typeface="+mn-ea"/>
                <a:sym typeface="+mn-lt"/>
              </a:rPr>
              <a:t>,</a:t>
            </a:r>
            <a:r>
              <a:rPr lang="zh-CN" altLang="en-US" sz="1000" dirty="0">
                <a:solidFill>
                  <a:schemeClr val="bg1"/>
                </a:solidFill>
                <a:cs typeface="+mn-ea"/>
                <a:sym typeface="+mn-lt"/>
              </a:rPr>
              <a:t>去除畏惧心理的最好办法就是立即行动</a:t>
            </a:r>
            <a:r>
              <a:rPr lang="en-US" altLang="zh-CN" sz="1000" dirty="0">
                <a:solidFill>
                  <a:schemeClr val="bg1"/>
                </a:solidFill>
                <a:cs typeface="+mn-ea"/>
                <a:sym typeface="+mn-lt"/>
              </a:rPr>
              <a:t>.</a:t>
            </a:r>
            <a:endParaRPr lang="zh-CN" altLang="en-US" sz="975" dirty="0">
              <a:solidFill>
                <a:schemeClr val="bg1"/>
              </a:solidFill>
              <a:cs typeface="+mn-ea"/>
              <a:sym typeface="+mn-lt"/>
            </a:endParaRPr>
          </a:p>
        </p:txBody>
      </p:sp>
      <p:sp>
        <p:nvSpPr>
          <p:cNvPr id="77" name="AutoShape 5"/>
          <p:cNvSpPr>
            <a:spLocks noChangeArrowheads="1"/>
          </p:cNvSpPr>
          <p:nvPr/>
        </p:nvSpPr>
        <p:spPr bwMode="auto">
          <a:xfrm rot="16200000">
            <a:off x="5832565" y="974229"/>
            <a:ext cx="1691681" cy="2357542"/>
          </a:xfrm>
          <a:prstGeom prst="upArrowCallout">
            <a:avLst>
              <a:gd name="adj1" fmla="val 33824"/>
              <a:gd name="adj2" fmla="val 25000"/>
              <a:gd name="adj3" fmla="val 20591"/>
              <a:gd name="adj4" fmla="val 86269"/>
            </a:avLst>
          </a:prstGeom>
          <a:solidFill>
            <a:schemeClr val="accent2"/>
          </a:solidFill>
          <a:ln>
            <a:noFill/>
          </a:ln>
          <a:effectLst/>
        </p:spPr>
        <p:txBody>
          <a:bodyPr vert="vert" wrap="square" lIns="60086" tIns="192274" rIns="61047" bIns="192274" anchor="ctr">
            <a:normAutofit/>
          </a:bodyPr>
          <a:lstStyle/>
          <a:p>
            <a:pPr>
              <a:lnSpc>
                <a:spcPct val="150000"/>
              </a:lnSpc>
              <a:defRPr/>
            </a:pPr>
            <a:r>
              <a:rPr lang="zh-CN" altLang="en-US" sz="1000" dirty="0">
                <a:solidFill>
                  <a:schemeClr val="bg1"/>
                </a:solidFill>
                <a:cs typeface="+mn-ea"/>
                <a:sym typeface="+mn-lt"/>
              </a:rPr>
              <a:t>能否坦然的面对拒绝并鼓起勇气再去尝试</a:t>
            </a:r>
            <a:r>
              <a:rPr lang="en-US" altLang="zh-CN" sz="1000" dirty="0">
                <a:solidFill>
                  <a:schemeClr val="bg1"/>
                </a:solidFill>
                <a:cs typeface="+mn-ea"/>
                <a:sym typeface="+mn-lt"/>
              </a:rPr>
              <a:t>,</a:t>
            </a:r>
            <a:r>
              <a:rPr lang="zh-CN" altLang="en-US" sz="1000" dirty="0">
                <a:solidFill>
                  <a:schemeClr val="bg1"/>
                </a:solidFill>
                <a:cs typeface="+mn-ea"/>
                <a:sym typeface="+mn-lt"/>
              </a:rPr>
              <a:t>使推销成功</a:t>
            </a:r>
            <a:r>
              <a:rPr lang="en-US" altLang="zh-CN" sz="1000" dirty="0">
                <a:solidFill>
                  <a:schemeClr val="bg1"/>
                </a:solidFill>
                <a:cs typeface="+mn-ea"/>
                <a:sym typeface="+mn-lt"/>
              </a:rPr>
              <a:t>,</a:t>
            </a:r>
            <a:r>
              <a:rPr lang="zh-CN" altLang="en-US" sz="1000" dirty="0">
                <a:solidFill>
                  <a:schemeClr val="bg1"/>
                </a:solidFill>
                <a:cs typeface="+mn-ea"/>
                <a:sym typeface="+mn-lt"/>
              </a:rPr>
              <a:t>是检验推销员能力的试金石</a:t>
            </a:r>
            <a:endParaRPr lang="zh-CN" altLang="en-US" sz="975" kern="0" dirty="0">
              <a:solidFill>
                <a:schemeClr val="bg1"/>
              </a:solidFill>
              <a:cs typeface="+mn-ea"/>
              <a:sym typeface="+mn-lt"/>
            </a:endParaRPr>
          </a:p>
        </p:txBody>
      </p:sp>
      <p:grpSp>
        <p:nvGrpSpPr>
          <p:cNvPr id="80" name="组合 79"/>
          <p:cNvGrpSpPr/>
          <p:nvPr/>
        </p:nvGrpSpPr>
        <p:grpSpPr>
          <a:xfrm>
            <a:off x="3862493" y="1307159"/>
            <a:ext cx="1603937" cy="1972853"/>
            <a:chOff x="4835652" y="1582738"/>
            <a:chExt cx="2468013" cy="2821221"/>
          </a:xfrm>
        </p:grpSpPr>
        <p:sp>
          <p:nvSpPr>
            <p:cNvPr id="81" name="AutoShape 4"/>
            <p:cNvSpPr>
              <a:spLocks noChangeArrowheads="1"/>
            </p:cNvSpPr>
            <p:nvPr/>
          </p:nvSpPr>
          <p:spPr bwMode="auto">
            <a:xfrm rot="10800000">
              <a:off x="4835652" y="1582738"/>
              <a:ext cx="2468013" cy="2821221"/>
            </a:xfrm>
            <a:prstGeom prst="upArrowCallout">
              <a:avLst>
                <a:gd name="adj1" fmla="val 33824"/>
                <a:gd name="adj2" fmla="val 25000"/>
                <a:gd name="adj3" fmla="val 15697"/>
                <a:gd name="adj4" fmla="val 86269"/>
              </a:avLst>
            </a:prstGeom>
            <a:solidFill>
              <a:srgbClr val="0070C0"/>
            </a:solidFill>
            <a:ln>
              <a:noFill/>
            </a:ln>
            <a:effectLst/>
          </p:spPr>
          <p:txBody>
            <a:bodyPr vert="vert270" wrap="none" anchor="ctr"/>
            <a:lstStyle/>
            <a:p>
              <a:pPr>
                <a:defRPr/>
              </a:pPr>
              <a:endParaRPr lang="zh-CN" altLang="en-US" sz="1350" kern="0" dirty="0">
                <a:solidFill>
                  <a:sysClr val="windowText" lastClr="000000"/>
                </a:solidFill>
                <a:cs typeface="+mn-ea"/>
                <a:sym typeface="+mn-lt"/>
              </a:endParaRPr>
            </a:p>
          </p:txBody>
        </p:sp>
        <p:sp>
          <p:nvSpPr>
            <p:cNvPr id="82" name="Freeform 6"/>
            <p:cNvSpPr>
              <a:spLocks noEditPoints="1"/>
            </p:cNvSpPr>
            <p:nvPr/>
          </p:nvSpPr>
          <p:spPr bwMode="auto">
            <a:xfrm>
              <a:off x="5429534" y="1942430"/>
              <a:ext cx="1280248" cy="1294655"/>
            </a:xfrm>
            <a:custGeom>
              <a:avLst/>
              <a:gdLst>
                <a:gd name="T0" fmla="*/ 132 w 263"/>
                <a:gd name="T1" fmla="*/ 87 h 266"/>
                <a:gd name="T2" fmla="*/ 132 w 263"/>
                <a:gd name="T3" fmla="*/ 87 h 266"/>
                <a:gd name="T4" fmla="*/ 132 w 263"/>
                <a:gd name="T5" fmla="*/ 98 h 266"/>
                <a:gd name="T6" fmla="*/ 132 w 263"/>
                <a:gd name="T7" fmla="*/ 98 h 266"/>
                <a:gd name="T8" fmla="*/ 165 w 263"/>
                <a:gd name="T9" fmla="*/ 131 h 266"/>
                <a:gd name="T10" fmla="*/ 132 w 263"/>
                <a:gd name="T11" fmla="*/ 164 h 266"/>
                <a:gd name="T12" fmla="*/ 132 w 263"/>
                <a:gd name="T13" fmla="*/ 164 h 266"/>
                <a:gd name="T14" fmla="*/ 132 w 263"/>
                <a:gd name="T15" fmla="*/ 164 h 266"/>
                <a:gd name="T16" fmla="*/ 132 w 263"/>
                <a:gd name="T17" fmla="*/ 175 h 266"/>
                <a:gd name="T18" fmla="*/ 132 w 263"/>
                <a:gd name="T19" fmla="*/ 175 h 266"/>
                <a:gd name="T20" fmla="*/ 176 w 263"/>
                <a:gd name="T21" fmla="*/ 131 h 266"/>
                <a:gd name="T22" fmla="*/ 132 w 263"/>
                <a:gd name="T23" fmla="*/ 87 h 266"/>
                <a:gd name="T24" fmla="*/ 132 w 263"/>
                <a:gd name="T25" fmla="*/ 262 h 266"/>
                <a:gd name="T26" fmla="*/ 132 w 263"/>
                <a:gd name="T27" fmla="*/ 251 h 266"/>
                <a:gd name="T28" fmla="*/ 252 w 263"/>
                <a:gd name="T29" fmla="*/ 131 h 266"/>
                <a:gd name="T30" fmla="*/ 132 w 263"/>
                <a:gd name="T31" fmla="*/ 10 h 266"/>
                <a:gd name="T32" fmla="*/ 132 w 263"/>
                <a:gd name="T33" fmla="*/ 0 h 266"/>
                <a:gd name="T34" fmla="*/ 263 w 263"/>
                <a:gd name="T35" fmla="*/ 131 h 266"/>
                <a:gd name="T36" fmla="*/ 216 w 263"/>
                <a:gd name="T37" fmla="*/ 231 h 266"/>
                <a:gd name="T38" fmla="*/ 239 w 263"/>
                <a:gd name="T39" fmla="*/ 259 h 266"/>
                <a:gd name="T40" fmla="*/ 230 w 263"/>
                <a:gd name="T41" fmla="*/ 266 h 266"/>
                <a:gd name="T42" fmla="*/ 208 w 263"/>
                <a:gd name="T43" fmla="*/ 238 h 266"/>
                <a:gd name="T44" fmla="*/ 132 w 263"/>
                <a:gd name="T45" fmla="*/ 262 h 266"/>
                <a:gd name="T46" fmla="*/ 132 w 263"/>
                <a:gd name="T47" fmla="*/ 218 h 266"/>
                <a:gd name="T48" fmla="*/ 132 w 263"/>
                <a:gd name="T49" fmla="*/ 207 h 266"/>
                <a:gd name="T50" fmla="*/ 132 w 263"/>
                <a:gd name="T51" fmla="*/ 207 h 266"/>
                <a:gd name="T52" fmla="*/ 208 w 263"/>
                <a:gd name="T53" fmla="*/ 131 h 266"/>
                <a:gd name="T54" fmla="*/ 132 w 263"/>
                <a:gd name="T55" fmla="*/ 54 h 266"/>
                <a:gd name="T56" fmla="*/ 132 w 263"/>
                <a:gd name="T57" fmla="*/ 43 h 266"/>
                <a:gd name="T58" fmla="*/ 219 w 263"/>
                <a:gd name="T59" fmla="*/ 131 h 266"/>
                <a:gd name="T60" fmla="*/ 132 w 263"/>
                <a:gd name="T61" fmla="*/ 218 h 266"/>
                <a:gd name="T62" fmla="*/ 132 w 263"/>
                <a:gd name="T63" fmla="*/ 87 h 266"/>
                <a:gd name="T64" fmla="*/ 88 w 263"/>
                <a:gd name="T65" fmla="*/ 131 h 266"/>
                <a:gd name="T66" fmla="*/ 132 w 263"/>
                <a:gd name="T67" fmla="*/ 175 h 266"/>
                <a:gd name="T68" fmla="*/ 132 w 263"/>
                <a:gd name="T69" fmla="*/ 164 h 266"/>
                <a:gd name="T70" fmla="*/ 99 w 263"/>
                <a:gd name="T71" fmla="*/ 131 h 266"/>
                <a:gd name="T72" fmla="*/ 132 w 263"/>
                <a:gd name="T73" fmla="*/ 98 h 266"/>
                <a:gd name="T74" fmla="*/ 132 w 263"/>
                <a:gd name="T75" fmla="*/ 87 h 266"/>
                <a:gd name="T76" fmla="*/ 132 w 263"/>
                <a:gd name="T77" fmla="*/ 0 h 266"/>
                <a:gd name="T78" fmla="*/ 132 w 263"/>
                <a:gd name="T79" fmla="*/ 10 h 266"/>
                <a:gd name="T80" fmla="*/ 131 w 263"/>
                <a:gd name="T81" fmla="*/ 10 h 266"/>
                <a:gd name="T82" fmla="*/ 11 w 263"/>
                <a:gd name="T83" fmla="*/ 131 h 266"/>
                <a:gd name="T84" fmla="*/ 11 w 263"/>
                <a:gd name="T85" fmla="*/ 131 h 266"/>
                <a:gd name="T86" fmla="*/ 131 w 263"/>
                <a:gd name="T87" fmla="*/ 251 h 266"/>
                <a:gd name="T88" fmla="*/ 132 w 263"/>
                <a:gd name="T89" fmla="*/ 251 h 266"/>
                <a:gd name="T90" fmla="*/ 132 w 263"/>
                <a:gd name="T91" fmla="*/ 262 h 266"/>
                <a:gd name="T92" fmla="*/ 131 w 263"/>
                <a:gd name="T93" fmla="*/ 262 h 266"/>
                <a:gd name="T94" fmla="*/ 55 w 263"/>
                <a:gd name="T95" fmla="*/ 237 h 266"/>
                <a:gd name="T96" fmla="*/ 32 w 263"/>
                <a:gd name="T97" fmla="*/ 266 h 266"/>
                <a:gd name="T98" fmla="*/ 24 w 263"/>
                <a:gd name="T99" fmla="*/ 259 h 266"/>
                <a:gd name="T100" fmla="*/ 46 w 263"/>
                <a:gd name="T101" fmla="*/ 231 h 266"/>
                <a:gd name="T102" fmla="*/ 0 w 263"/>
                <a:gd name="T103" fmla="*/ 131 h 266"/>
                <a:gd name="T104" fmla="*/ 131 w 263"/>
                <a:gd name="T105" fmla="*/ 0 h 266"/>
                <a:gd name="T106" fmla="*/ 132 w 263"/>
                <a:gd name="T107" fmla="*/ 0 h 266"/>
                <a:gd name="T108" fmla="*/ 132 w 263"/>
                <a:gd name="T109" fmla="*/ 43 h 266"/>
                <a:gd name="T110" fmla="*/ 132 w 263"/>
                <a:gd name="T111" fmla="*/ 54 h 266"/>
                <a:gd name="T112" fmla="*/ 55 w 263"/>
                <a:gd name="T113" fmla="*/ 131 h 266"/>
                <a:gd name="T114" fmla="*/ 132 w 263"/>
                <a:gd name="T115" fmla="*/ 207 h 266"/>
                <a:gd name="T116" fmla="*/ 132 w 263"/>
                <a:gd name="T117" fmla="*/ 218 h 266"/>
                <a:gd name="T118" fmla="*/ 44 w 263"/>
                <a:gd name="T119" fmla="*/ 131 h 266"/>
                <a:gd name="T120" fmla="*/ 132 w 263"/>
                <a:gd name="T121" fmla="*/ 43 h 266"/>
                <a:gd name="T122" fmla="*/ 132 w 263"/>
                <a:gd name="T123" fmla="*/ 207 h 266"/>
                <a:gd name="T124" fmla="*/ 132 w 263"/>
                <a:gd name="T125"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 h="266">
                  <a:moveTo>
                    <a:pt x="132" y="87"/>
                  </a:moveTo>
                  <a:cubicBezTo>
                    <a:pt x="132" y="87"/>
                    <a:pt x="132" y="87"/>
                    <a:pt x="132" y="87"/>
                  </a:cubicBezTo>
                  <a:cubicBezTo>
                    <a:pt x="132" y="98"/>
                    <a:pt x="132" y="98"/>
                    <a:pt x="132" y="98"/>
                  </a:cubicBezTo>
                  <a:cubicBezTo>
                    <a:pt x="132" y="98"/>
                    <a:pt x="132" y="98"/>
                    <a:pt x="132" y="98"/>
                  </a:cubicBezTo>
                  <a:cubicBezTo>
                    <a:pt x="150" y="98"/>
                    <a:pt x="165" y="113"/>
                    <a:pt x="165" y="131"/>
                  </a:cubicBezTo>
                  <a:cubicBezTo>
                    <a:pt x="165" y="149"/>
                    <a:pt x="150" y="164"/>
                    <a:pt x="132" y="164"/>
                  </a:cubicBezTo>
                  <a:cubicBezTo>
                    <a:pt x="132" y="164"/>
                    <a:pt x="132" y="164"/>
                    <a:pt x="132" y="164"/>
                  </a:cubicBezTo>
                  <a:cubicBezTo>
                    <a:pt x="132" y="164"/>
                    <a:pt x="132" y="164"/>
                    <a:pt x="132" y="164"/>
                  </a:cubicBezTo>
                  <a:cubicBezTo>
                    <a:pt x="132" y="175"/>
                    <a:pt x="132" y="175"/>
                    <a:pt x="132" y="175"/>
                  </a:cubicBezTo>
                  <a:cubicBezTo>
                    <a:pt x="132" y="175"/>
                    <a:pt x="132" y="175"/>
                    <a:pt x="132" y="175"/>
                  </a:cubicBezTo>
                  <a:cubicBezTo>
                    <a:pt x="156" y="175"/>
                    <a:pt x="176" y="155"/>
                    <a:pt x="176" y="131"/>
                  </a:cubicBezTo>
                  <a:cubicBezTo>
                    <a:pt x="176" y="107"/>
                    <a:pt x="156" y="87"/>
                    <a:pt x="132" y="87"/>
                  </a:cubicBezTo>
                  <a:close/>
                  <a:moveTo>
                    <a:pt x="132" y="262"/>
                  </a:moveTo>
                  <a:cubicBezTo>
                    <a:pt x="132" y="251"/>
                    <a:pt x="132" y="251"/>
                    <a:pt x="132" y="251"/>
                  </a:cubicBezTo>
                  <a:cubicBezTo>
                    <a:pt x="198" y="251"/>
                    <a:pt x="252" y="197"/>
                    <a:pt x="252" y="131"/>
                  </a:cubicBezTo>
                  <a:cubicBezTo>
                    <a:pt x="252" y="65"/>
                    <a:pt x="198" y="11"/>
                    <a:pt x="132" y="10"/>
                  </a:cubicBezTo>
                  <a:cubicBezTo>
                    <a:pt x="132" y="0"/>
                    <a:pt x="132" y="0"/>
                    <a:pt x="132" y="0"/>
                  </a:cubicBezTo>
                  <a:cubicBezTo>
                    <a:pt x="204" y="0"/>
                    <a:pt x="263" y="59"/>
                    <a:pt x="263" y="131"/>
                  </a:cubicBezTo>
                  <a:cubicBezTo>
                    <a:pt x="263" y="171"/>
                    <a:pt x="245" y="207"/>
                    <a:pt x="216" y="231"/>
                  </a:cubicBezTo>
                  <a:cubicBezTo>
                    <a:pt x="239" y="259"/>
                    <a:pt x="239" y="259"/>
                    <a:pt x="239" y="259"/>
                  </a:cubicBezTo>
                  <a:cubicBezTo>
                    <a:pt x="230" y="266"/>
                    <a:pt x="230" y="266"/>
                    <a:pt x="230" y="266"/>
                  </a:cubicBezTo>
                  <a:cubicBezTo>
                    <a:pt x="208" y="238"/>
                    <a:pt x="208" y="238"/>
                    <a:pt x="208" y="238"/>
                  </a:cubicBezTo>
                  <a:cubicBezTo>
                    <a:pt x="186" y="253"/>
                    <a:pt x="160" y="262"/>
                    <a:pt x="132" y="262"/>
                  </a:cubicBezTo>
                  <a:close/>
                  <a:moveTo>
                    <a:pt x="132" y="218"/>
                  </a:moveTo>
                  <a:cubicBezTo>
                    <a:pt x="132" y="207"/>
                    <a:pt x="132" y="207"/>
                    <a:pt x="132" y="207"/>
                  </a:cubicBezTo>
                  <a:cubicBezTo>
                    <a:pt x="132" y="207"/>
                    <a:pt x="132" y="207"/>
                    <a:pt x="132" y="207"/>
                  </a:cubicBezTo>
                  <a:cubicBezTo>
                    <a:pt x="174" y="207"/>
                    <a:pt x="208" y="173"/>
                    <a:pt x="208" y="131"/>
                  </a:cubicBezTo>
                  <a:cubicBezTo>
                    <a:pt x="208" y="89"/>
                    <a:pt x="174" y="54"/>
                    <a:pt x="132" y="54"/>
                  </a:cubicBezTo>
                  <a:cubicBezTo>
                    <a:pt x="132" y="43"/>
                    <a:pt x="132" y="43"/>
                    <a:pt x="132" y="43"/>
                  </a:cubicBezTo>
                  <a:cubicBezTo>
                    <a:pt x="180" y="43"/>
                    <a:pt x="219" y="82"/>
                    <a:pt x="219" y="131"/>
                  </a:cubicBezTo>
                  <a:cubicBezTo>
                    <a:pt x="219" y="179"/>
                    <a:pt x="180" y="218"/>
                    <a:pt x="132" y="218"/>
                  </a:cubicBezTo>
                  <a:close/>
                  <a:moveTo>
                    <a:pt x="132" y="87"/>
                  </a:moveTo>
                  <a:cubicBezTo>
                    <a:pt x="108" y="87"/>
                    <a:pt x="88" y="107"/>
                    <a:pt x="88" y="131"/>
                  </a:cubicBezTo>
                  <a:cubicBezTo>
                    <a:pt x="88" y="155"/>
                    <a:pt x="108" y="175"/>
                    <a:pt x="132" y="175"/>
                  </a:cubicBezTo>
                  <a:cubicBezTo>
                    <a:pt x="132" y="164"/>
                    <a:pt x="132" y="164"/>
                    <a:pt x="132" y="164"/>
                  </a:cubicBezTo>
                  <a:cubicBezTo>
                    <a:pt x="114" y="164"/>
                    <a:pt x="99" y="149"/>
                    <a:pt x="99" y="131"/>
                  </a:cubicBezTo>
                  <a:cubicBezTo>
                    <a:pt x="99" y="113"/>
                    <a:pt x="114" y="98"/>
                    <a:pt x="132" y="98"/>
                  </a:cubicBezTo>
                  <a:cubicBezTo>
                    <a:pt x="132" y="87"/>
                    <a:pt x="132" y="87"/>
                    <a:pt x="132" y="87"/>
                  </a:cubicBezTo>
                  <a:close/>
                  <a:moveTo>
                    <a:pt x="132" y="0"/>
                  </a:moveTo>
                  <a:cubicBezTo>
                    <a:pt x="132" y="10"/>
                    <a:pt x="132" y="10"/>
                    <a:pt x="132" y="10"/>
                  </a:cubicBezTo>
                  <a:cubicBezTo>
                    <a:pt x="131" y="10"/>
                    <a:pt x="131" y="10"/>
                    <a:pt x="131" y="10"/>
                  </a:cubicBezTo>
                  <a:cubicBezTo>
                    <a:pt x="65" y="10"/>
                    <a:pt x="11" y="64"/>
                    <a:pt x="11" y="131"/>
                  </a:cubicBezTo>
                  <a:cubicBezTo>
                    <a:pt x="11" y="131"/>
                    <a:pt x="11" y="131"/>
                    <a:pt x="11" y="131"/>
                  </a:cubicBezTo>
                  <a:cubicBezTo>
                    <a:pt x="11" y="197"/>
                    <a:pt x="65" y="251"/>
                    <a:pt x="131" y="251"/>
                  </a:cubicBezTo>
                  <a:cubicBezTo>
                    <a:pt x="132" y="251"/>
                    <a:pt x="132" y="251"/>
                    <a:pt x="132" y="251"/>
                  </a:cubicBezTo>
                  <a:cubicBezTo>
                    <a:pt x="132" y="262"/>
                    <a:pt x="132" y="262"/>
                    <a:pt x="132" y="262"/>
                  </a:cubicBezTo>
                  <a:cubicBezTo>
                    <a:pt x="131" y="262"/>
                    <a:pt x="131" y="262"/>
                    <a:pt x="131" y="262"/>
                  </a:cubicBezTo>
                  <a:cubicBezTo>
                    <a:pt x="103" y="262"/>
                    <a:pt x="76" y="253"/>
                    <a:pt x="55" y="237"/>
                  </a:cubicBezTo>
                  <a:cubicBezTo>
                    <a:pt x="32" y="266"/>
                    <a:pt x="32" y="266"/>
                    <a:pt x="32" y="266"/>
                  </a:cubicBezTo>
                  <a:cubicBezTo>
                    <a:pt x="24" y="259"/>
                    <a:pt x="24" y="259"/>
                    <a:pt x="24" y="259"/>
                  </a:cubicBezTo>
                  <a:cubicBezTo>
                    <a:pt x="46" y="231"/>
                    <a:pt x="46" y="231"/>
                    <a:pt x="46" y="231"/>
                  </a:cubicBezTo>
                  <a:cubicBezTo>
                    <a:pt x="18" y="207"/>
                    <a:pt x="0" y="171"/>
                    <a:pt x="0" y="131"/>
                  </a:cubicBezTo>
                  <a:cubicBezTo>
                    <a:pt x="0" y="58"/>
                    <a:pt x="59" y="0"/>
                    <a:pt x="131" y="0"/>
                  </a:cubicBezTo>
                  <a:cubicBezTo>
                    <a:pt x="132" y="0"/>
                    <a:pt x="132" y="0"/>
                    <a:pt x="132" y="0"/>
                  </a:cubicBezTo>
                  <a:close/>
                  <a:moveTo>
                    <a:pt x="132" y="43"/>
                  </a:moveTo>
                  <a:cubicBezTo>
                    <a:pt x="132" y="54"/>
                    <a:pt x="132" y="54"/>
                    <a:pt x="132" y="54"/>
                  </a:cubicBezTo>
                  <a:cubicBezTo>
                    <a:pt x="90" y="54"/>
                    <a:pt x="55" y="89"/>
                    <a:pt x="55" y="131"/>
                  </a:cubicBezTo>
                  <a:cubicBezTo>
                    <a:pt x="55" y="173"/>
                    <a:pt x="90" y="207"/>
                    <a:pt x="132" y="207"/>
                  </a:cubicBezTo>
                  <a:cubicBezTo>
                    <a:pt x="132" y="218"/>
                    <a:pt x="132" y="218"/>
                    <a:pt x="132" y="218"/>
                  </a:cubicBezTo>
                  <a:cubicBezTo>
                    <a:pt x="84" y="218"/>
                    <a:pt x="44" y="179"/>
                    <a:pt x="44" y="131"/>
                  </a:cubicBezTo>
                  <a:cubicBezTo>
                    <a:pt x="44" y="82"/>
                    <a:pt x="84" y="43"/>
                    <a:pt x="132" y="43"/>
                  </a:cubicBezTo>
                  <a:close/>
                  <a:moveTo>
                    <a:pt x="132" y="207"/>
                  </a:moveTo>
                  <a:cubicBezTo>
                    <a:pt x="132" y="207"/>
                    <a:pt x="132" y="207"/>
                    <a:pt x="132" y="207"/>
                  </a:cubicBezTo>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83" name="TextBox 82"/>
            <p:cNvSpPr txBox="1"/>
            <p:nvPr/>
          </p:nvSpPr>
          <p:spPr>
            <a:xfrm>
              <a:off x="5276408" y="3356991"/>
              <a:ext cx="1586501" cy="495143"/>
            </a:xfrm>
            <a:prstGeom prst="rect">
              <a:avLst/>
            </a:prstGeom>
            <a:noFill/>
          </p:spPr>
          <p:txBody>
            <a:bodyPr wrap="none" rtlCol="0">
              <a:spAutoFit/>
            </a:bodyPr>
            <a:lstStyle/>
            <a:p>
              <a:pPr algn="ctr"/>
              <a:r>
                <a:rPr lang="zh-CN" altLang="en-US" sz="1650" dirty="0">
                  <a:solidFill>
                    <a:schemeClr val="bg1"/>
                  </a:solidFill>
                  <a:cs typeface="+mn-ea"/>
                  <a:sym typeface="+mn-lt"/>
                </a:rPr>
                <a:t>害怕平庸</a:t>
              </a:r>
            </a:p>
          </p:txBody>
        </p:sp>
      </p:grpSp>
      <p:sp>
        <p:nvSpPr>
          <p:cNvPr id="10" name="Rectangle 1"/>
          <p:cNvSpPr>
            <a:spLocks noChangeArrowheads="1"/>
          </p:cNvSpPr>
          <p:nvPr/>
        </p:nvSpPr>
        <p:spPr bwMode="auto">
          <a:xfrm>
            <a:off x="1328524" y="360070"/>
            <a:ext cx="2382704"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腐蚀业绩的不良</a:t>
            </a:r>
          </a:p>
        </p:txBody>
      </p:sp>
      <p:sp>
        <p:nvSpPr>
          <p:cNvPr id="2" name="矩形 1"/>
          <p:cNvSpPr/>
          <p:nvPr/>
        </p:nvSpPr>
        <p:spPr>
          <a:xfrm>
            <a:off x="1412363" y="3378161"/>
            <a:ext cx="6504195" cy="1061829"/>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真正导致业绩平庸的</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不是销售员们经常抱怨的激烈的同行竞争</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萧条的市场环境</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难缠的客户</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而是潜在他们内心深处消极的心态</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如果不能摒弃这些侵蚀业绩的蛀虫</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即使外部条件再有利</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也仍不能成就卓越的业绩</a:t>
            </a:r>
            <a:endParaRPr lang="en-US" altLang="zh-CN" sz="1400" dirty="0">
              <a:solidFill>
                <a:schemeClr val="tx1">
                  <a:lumMod val="75000"/>
                  <a:lumOff val="25000"/>
                </a:schemeClr>
              </a:solidFill>
              <a:cs typeface="+mn-ea"/>
              <a:sym typeface="+mn-lt"/>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0-#ppt_w/2"/>
                                          </p:val>
                                        </p:tav>
                                        <p:tav tm="100000">
                                          <p:val>
                                            <p:strVal val="#ppt_x"/>
                                          </p:val>
                                        </p:tav>
                                      </p:tavLst>
                                    </p:anim>
                                    <p:anim calcmode="lin" valueType="num">
                                      <p:cBhvr additive="base">
                                        <p:cTn id="13" dur="500" fill="hold"/>
                                        <p:tgtEl>
                                          <p:spTgt spid="76"/>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1+#ppt_w/2"/>
                                          </p:val>
                                        </p:tav>
                                        <p:tav tm="100000">
                                          <p:val>
                                            <p:strVal val="#ppt_x"/>
                                          </p:val>
                                        </p:tav>
                                      </p:tavLst>
                                    </p:anim>
                                    <p:anim calcmode="lin" valueType="num">
                                      <p:cBhvr additive="base">
                                        <p:cTn id="1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mph" presetSubtype="0" repeatCount="2000" fill="hold" nodeType="clickEffect">
                                  <p:stCondLst>
                                    <p:cond delay="0"/>
                                  </p:stCondLst>
                                  <p:childTnLst>
                                    <p:animEffect transition="out" filter="fade">
                                      <p:cBhvr>
                                        <p:cTn id="21" dur="200" tmFilter="0, 0; .2, .5; .8, .5; 1, 0"/>
                                        <p:tgtEl>
                                          <p:spTgt spid="80"/>
                                        </p:tgtEl>
                                      </p:cBhvr>
                                    </p:animEffect>
                                    <p:animScale>
                                      <p:cBhvr>
                                        <p:cTn id="22" dur="100" autoRev="1" fill="hold"/>
                                        <p:tgtEl>
                                          <p:spTgt spid="80"/>
                                        </p:tgtEl>
                                      </p:cBhvr>
                                      <p:by x="105000" y="105000"/>
                                    </p:animScale>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10"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03732" y="2578998"/>
            <a:ext cx="828234" cy="944960"/>
            <a:chOff x="1012759" y="3249217"/>
            <a:chExt cx="1043633" cy="1190714"/>
          </a:xfrm>
        </p:grpSpPr>
        <p:sp>
          <p:nvSpPr>
            <p:cNvPr id="115" name="Shape 7625"/>
            <p:cNvSpPr/>
            <p:nvPr/>
          </p:nvSpPr>
          <p:spPr>
            <a:xfrm flipH="1">
              <a:off x="1739200" y="3609927"/>
              <a:ext cx="317192" cy="1"/>
            </a:xfrm>
            <a:prstGeom prst="line">
              <a:avLst/>
            </a:prstGeom>
            <a:ln w="12700">
              <a:solidFill>
                <a:schemeClr val="bg2"/>
              </a:solidFill>
              <a:prstDash val="dash"/>
              <a:miter lim="400000"/>
              <a:headEnd type="triangle"/>
            </a:ln>
          </p:spPr>
          <p:txBody>
            <a:bodyPr lIns="0" tIns="0" rIns="0" bIns="0"/>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grpSp>
          <p:nvGrpSpPr>
            <p:cNvPr id="118" name="Group 7631"/>
            <p:cNvGrpSpPr/>
            <p:nvPr/>
          </p:nvGrpSpPr>
          <p:grpSpPr>
            <a:xfrm>
              <a:off x="1012759" y="3249217"/>
              <a:ext cx="726958" cy="1190714"/>
              <a:chOff x="31614" y="0"/>
              <a:chExt cx="794058" cy="1333994"/>
            </a:xfrm>
          </p:grpSpPr>
          <p:sp>
            <p:nvSpPr>
              <p:cNvPr id="119" name="Shape 7628"/>
              <p:cNvSpPr/>
              <p:nvPr/>
            </p:nvSpPr>
            <p:spPr>
              <a:xfrm>
                <a:off x="31614" y="0"/>
                <a:ext cx="793497" cy="7934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70C0"/>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sp>
            <p:nvSpPr>
              <p:cNvPr id="120" name="Shape 7629"/>
              <p:cNvSpPr/>
              <p:nvPr/>
            </p:nvSpPr>
            <p:spPr>
              <a:xfrm>
                <a:off x="35599" y="813306"/>
                <a:ext cx="790073" cy="520688"/>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rgbClr val="0070C0"/>
                    </a:solidFill>
                    <a:uFillTx/>
                    <a:latin typeface="+mn-lt"/>
                    <a:ea typeface="+mn-ea"/>
                    <a:cs typeface="+mn-ea"/>
                    <a:sym typeface="+mn-lt"/>
                  </a:rPr>
                  <a:t>积极</a:t>
                </a:r>
              </a:p>
            </p:txBody>
          </p:sp>
          <p:sp>
            <p:nvSpPr>
              <p:cNvPr id="121" name="Shape 7630"/>
              <p:cNvSpPr/>
              <p:nvPr/>
            </p:nvSpPr>
            <p:spPr>
              <a:xfrm>
                <a:off x="251674" y="236859"/>
                <a:ext cx="345221" cy="334510"/>
              </a:xfrm>
              <a:custGeom>
                <a:avLst/>
                <a:gdLst/>
                <a:ahLst/>
                <a:cxnLst>
                  <a:cxn ang="0">
                    <a:pos x="wd2" y="hd2"/>
                  </a:cxn>
                  <a:cxn ang="5400000">
                    <a:pos x="wd2" y="hd2"/>
                  </a:cxn>
                  <a:cxn ang="10800000">
                    <a:pos x="wd2" y="hd2"/>
                  </a:cxn>
                  <a:cxn ang="16200000">
                    <a:pos x="wd2" y="hd2"/>
                  </a:cxn>
                </a:cxnLst>
                <a:rect l="0" t="0" r="r" b="b"/>
                <a:pathLst>
                  <a:path w="21388" h="21600" extrusionOk="0">
                    <a:moveTo>
                      <a:pt x="21306" y="8051"/>
                    </a:moveTo>
                    <a:cubicBezTo>
                      <a:pt x="21133" y="7495"/>
                      <a:pt x="20646" y="7085"/>
                      <a:pt x="20081" y="7004"/>
                    </a:cubicBezTo>
                    <a:cubicBezTo>
                      <a:pt x="14509" y="6136"/>
                      <a:pt x="14509" y="6136"/>
                      <a:pt x="14509" y="6136"/>
                    </a:cubicBezTo>
                    <a:cubicBezTo>
                      <a:pt x="12091" y="900"/>
                      <a:pt x="12091" y="900"/>
                      <a:pt x="12091" y="900"/>
                    </a:cubicBezTo>
                    <a:cubicBezTo>
                      <a:pt x="11840" y="344"/>
                      <a:pt x="11291" y="0"/>
                      <a:pt x="10694" y="0"/>
                    </a:cubicBezTo>
                    <a:cubicBezTo>
                      <a:pt x="10097" y="0"/>
                      <a:pt x="9548" y="344"/>
                      <a:pt x="9297" y="900"/>
                    </a:cubicBezTo>
                    <a:cubicBezTo>
                      <a:pt x="6879" y="6136"/>
                      <a:pt x="6879" y="6136"/>
                      <a:pt x="6879" y="6136"/>
                    </a:cubicBezTo>
                    <a:cubicBezTo>
                      <a:pt x="1322" y="7004"/>
                      <a:pt x="1322" y="7004"/>
                      <a:pt x="1322" y="7004"/>
                    </a:cubicBezTo>
                    <a:cubicBezTo>
                      <a:pt x="742" y="7085"/>
                      <a:pt x="271" y="7495"/>
                      <a:pt x="82" y="8051"/>
                    </a:cubicBezTo>
                    <a:cubicBezTo>
                      <a:pt x="-106" y="8607"/>
                      <a:pt x="35" y="9229"/>
                      <a:pt x="443" y="9638"/>
                    </a:cubicBezTo>
                    <a:cubicBezTo>
                      <a:pt x="4525" y="13893"/>
                      <a:pt x="4525" y="13893"/>
                      <a:pt x="4525" y="13893"/>
                    </a:cubicBezTo>
                    <a:cubicBezTo>
                      <a:pt x="3583" y="19784"/>
                      <a:pt x="3583" y="19784"/>
                      <a:pt x="3583" y="19784"/>
                    </a:cubicBezTo>
                    <a:cubicBezTo>
                      <a:pt x="3473" y="20373"/>
                      <a:pt x="3724" y="20962"/>
                      <a:pt x="4211" y="21305"/>
                    </a:cubicBezTo>
                    <a:cubicBezTo>
                      <a:pt x="4478" y="21502"/>
                      <a:pt x="4792" y="21600"/>
                      <a:pt x="5106" y="21600"/>
                    </a:cubicBezTo>
                    <a:cubicBezTo>
                      <a:pt x="5357" y="21600"/>
                      <a:pt x="5608" y="21535"/>
                      <a:pt x="5843" y="21404"/>
                    </a:cubicBezTo>
                    <a:cubicBezTo>
                      <a:pt x="10694" y="18687"/>
                      <a:pt x="10694" y="18687"/>
                      <a:pt x="10694" y="18687"/>
                    </a:cubicBezTo>
                    <a:cubicBezTo>
                      <a:pt x="15545" y="21404"/>
                      <a:pt x="15545" y="21404"/>
                      <a:pt x="15545" y="21404"/>
                    </a:cubicBezTo>
                    <a:cubicBezTo>
                      <a:pt x="15780" y="21535"/>
                      <a:pt x="16047" y="21600"/>
                      <a:pt x="16298" y="21600"/>
                    </a:cubicBezTo>
                    <a:cubicBezTo>
                      <a:pt x="16612" y="21600"/>
                      <a:pt x="16926" y="21502"/>
                      <a:pt x="17193" y="21305"/>
                    </a:cubicBezTo>
                    <a:cubicBezTo>
                      <a:pt x="17664" y="20962"/>
                      <a:pt x="17915" y="20373"/>
                      <a:pt x="17821" y="19784"/>
                    </a:cubicBezTo>
                    <a:cubicBezTo>
                      <a:pt x="16879" y="13893"/>
                      <a:pt x="16879" y="13893"/>
                      <a:pt x="16879" y="13893"/>
                    </a:cubicBezTo>
                    <a:cubicBezTo>
                      <a:pt x="20960" y="9638"/>
                      <a:pt x="20960" y="9638"/>
                      <a:pt x="20960" y="9638"/>
                    </a:cubicBezTo>
                    <a:cubicBezTo>
                      <a:pt x="21353" y="9229"/>
                      <a:pt x="21494" y="8607"/>
                      <a:pt x="21306" y="8051"/>
                    </a:cubicBezTo>
                    <a:close/>
                    <a:moveTo>
                      <a:pt x="15764" y="12796"/>
                    </a:moveTo>
                    <a:cubicBezTo>
                      <a:pt x="15435" y="13156"/>
                      <a:pt x="15278" y="13647"/>
                      <a:pt x="15356" y="14138"/>
                    </a:cubicBezTo>
                    <a:cubicBezTo>
                      <a:pt x="16298" y="20029"/>
                      <a:pt x="16298" y="20029"/>
                      <a:pt x="16298" y="20029"/>
                    </a:cubicBezTo>
                    <a:cubicBezTo>
                      <a:pt x="11447" y="17313"/>
                      <a:pt x="11447" y="17313"/>
                      <a:pt x="11447" y="17313"/>
                    </a:cubicBezTo>
                    <a:cubicBezTo>
                      <a:pt x="11212" y="17182"/>
                      <a:pt x="10961" y="17116"/>
                      <a:pt x="10694" y="17116"/>
                    </a:cubicBezTo>
                    <a:cubicBezTo>
                      <a:pt x="10443" y="17116"/>
                      <a:pt x="10192" y="17182"/>
                      <a:pt x="9956" y="17313"/>
                    </a:cubicBezTo>
                    <a:cubicBezTo>
                      <a:pt x="5106" y="20029"/>
                      <a:pt x="5106" y="20029"/>
                      <a:pt x="5106" y="20029"/>
                    </a:cubicBezTo>
                    <a:cubicBezTo>
                      <a:pt x="6047" y="14138"/>
                      <a:pt x="6047" y="14138"/>
                      <a:pt x="6047" y="14138"/>
                    </a:cubicBezTo>
                    <a:cubicBezTo>
                      <a:pt x="6126" y="13647"/>
                      <a:pt x="5969" y="13156"/>
                      <a:pt x="5624" y="12796"/>
                    </a:cubicBezTo>
                    <a:cubicBezTo>
                      <a:pt x="1542" y="8558"/>
                      <a:pt x="1542" y="8558"/>
                      <a:pt x="1542" y="8558"/>
                    </a:cubicBezTo>
                    <a:cubicBezTo>
                      <a:pt x="7115" y="7691"/>
                      <a:pt x="7115" y="7691"/>
                      <a:pt x="7115" y="7691"/>
                    </a:cubicBezTo>
                    <a:cubicBezTo>
                      <a:pt x="7617" y="7609"/>
                      <a:pt x="8057" y="7282"/>
                      <a:pt x="8277" y="6807"/>
                    </a:cubicBezTo>
                    <a:cubicBezTo>
                      <a:pt x="10694" y="1571"/>
                      <a:pt x="10694" y="1571"/>
                      <a:pt x="10694" y="1571"/>
                    </a:cubicBezTo>
                    <a:cubicBezTo>
                      <a:pt x="13111" y="6807"/>
                      <a:pt x="13111" y="6807"/>
                      <a:pt x="13111" y="6807"/>
                    </a:cubicBezTo>
                    <a:cubicBezTo>
                      <a:pt x="13331" y="7282"/>
                      <a:pt x="13771" y="7609"/>
                      <a:pt x="14289" y="7691"/>
                    </a:cubicBezTo>
                    <a:cubicBezTo>
                      <a:pt x="19846" y="8558"/>
                      <a:pt x="19846" y="8558"/>
                      <a:pt x="19846" y="8558"/>
                    </a:cubicBezTo>
                    <a:lnTo>
                      <a:pt x="15764" y="12796"/>
                    </a:ln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grpSp>
      </p:grpSp>
      <p:grpSp>
        <p:nvGrpSpPr>
          <p:cNvPr id="15" name="组合 14"/>
          <p:cNvGrpSpPr/>
          <p:nvPr/>
        </p:nvGrpSpPr>
        <p:grpSpPr>
          <a:xfrm>
            <a:off x="2137964" y="947132"/>
            <a:ext cx="580383" cy="1360033"/>
            <a:chOff x="2693980" y="1544381"/>
            <a:chExt cx="731322" cy="1713735"/>
          </a:xfrm>
        </p:grpSpPr>
        <p:sp>
          <p:nvSpPr>
            <p:cNvPr id="107" name="Shape 7617"/>
            <p:cNvSpPr/>
            <p:nvPr/>
          </p:nvSpPr>
          <p:spPr>
            <a:xfrm flipV="1">
              <a:off x="3057201" y="2715666"/>
              <a:ext cx="1" cy="542450"/>
            </a:xfrm>
            <a:prstGeom prst="line">
              <a:avLst/>
            </a:prstGeom>
            <a:ln w="12700">
              <a:solidFill>
                <a:schemeClr val="bg2"/>
              </a:solidFill>
              <a:prstDash val="dash"/>
              <a:miter lim="400000"/>
              <a:headEnd type="triangle"/>
            </a:ln>
          </p:spPr>
          <p:txBody>
            <a:bodyPr lIns="0" tIns="0" rIns="0" bIns="0"/>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grpSp>
          <p:nvGrpSpPr>
            <p:cNvPr id="122" name="Group 7638"/>
            <p:cNvGrpSpPr/>
            <p:nvPr/>
          </p:nvGrpSpPr>
          <p:grpSpPr>
            <a:xfrm>
              <a:off x="2693980" y="1544381"/>
              <a:ext cx="731322" cy="1184813"/>
              <a:chOff x="255205" y="-234640"/>
              <a:chExt cx="798825" cy="1327382"/>
            </a:xfrm>
          </p:grpSpPr>
          <p:sp>
            <p:nvSpPr>
              <p:cNvPr id="123" name="Shape 7632"/>
              <p:cNvSpPr/>
              <p:nvPr/>
            </p:nvSpPr>
            <p:spPr>
              <a:xfrm>
                <a:off x="255205" y="299245"/>
                <a:ext cx="793497" cy="7934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70C0"/>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24" name="Shape 7633"/>
              <p:cNvSpPr/>
              <p:nvPr/>
            </p:nvSpPr>
            <p:spPr>
              <a:xfrm>
                <a:off x="263957" y="-234640"/>
                <a:ext cx="790073" cy="520687"/>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rgbClr val="00B0F0"/>
                    </a:solidFill>
                    <a:latin typeface="+mn-lt"/>
                    <a:ea typeface="+mn-ea"/>
                    <a:cs typeface="+mn-ea"/>
                    <a:sym typeface="+mn-lt"/>
                  </a:rPr>
                  <a:t>乐观</a:t>
                </a:r>
                <a:endParaRPr sz="2000" b="1" dirty="0">
                  <a:solidFill>
                    <a:srgbClr val="00B0F0"/>
                  </a:solidFill>
                  <a:latin typeface="+mn-lt"/>
                  <a:ea typeface="+mn-ea"/>
                  <a:cs typeface="+mn-ea"/>
                  <a:sym typeface="+mn-lt"/>
                </a:endParaRPr>
              </a:p>
            </p:txBody>
          </p:sp>
          <p:grpSp>
            <p:nvGrpSpPr>
              <p:cNvPr id="125" name="Group 7637"/>
              <p:cNvGrpSpPr/>
              <p:nvPr/>
            </p:nvGrpSpPr>
            <p:grpSpPr>
              <a:xfrm>
                <a:off x="450246" y="507734"/>
                <a:ext cx="403414" cy="403414"/>
                <a:chOff x="0" y="0"/>
                <a:chExt cx="403412" cy="403412"/>
              </a:xfrm>
            </p:grpSpPr>
            <p:sp>
              <p:nvSpPr>
                <p:cNvPr id="126" name="Shape 7634"/>
                <p:cNvSpPr/>
                <p:nvPr/>
              </p:nvSpPr>
              <p:spPr>
                <a:xfrm>
                  <a:off x="0" y="0"/>
                  <a:ext cx="403413" cy="403413"/>
                </a:xfrm>
                <a:custGeom>
                  <a:avLst/>
                  <a:gdLst/>
                  <a:ahLst/>
                  <a:cxnLst>
                    <a:cxn ang="0">
                      <a:pos x="wd2" y="hd2"/>
                    </a:cxn>
                    <a:cxn ang="5400000">
                      <a:pos x="wd2" y="hd2"/>
                    </a:cxn>
                    <a:cxn ang="10800000">
                      <a:pos x="wd2" y="hd2"/>
                    </a:cxn>
                    <a:cxn ang="16200000">
                      <a:pos x="wd2" y="hd2"/>
                    </a:cxn>
                  </a:cxnLst>
                  <a:rect l="0" t="0" r="r" b="b"/>
                  <a:pathLst>
                    <a:path w="21600" h="21600" extrusionOk="0">
                      <a:moveTo>
                        <a:pt x="20517" y="8560"/>
                      </a:moveTo>
                      <a:cubicBezTo>
                        <a:pt x="18440" y="8145"/>
                        <a:pt x="18440" y="8145"/>
                        <a:pt x="18440" y="8145"/>
                      </a:cubicBezTo>
                      <a:cubicBezTo>
                        <a:pt x="18336" y="7848"/>
                        <a:pt x="18218" y="7551"/>
                        <a:pt x="18084" y="7269"/>
                      </a:cubicBezTo>
                      <a:cubicBezTo>
                        <a:pt x="19256" y="5519"/>
                        <a:pt x="19256" y="5519"/>
                        <a:pt x="19256" y="5519"/>
                      </a:cubicBezTo>
                      <a:cubicBezTo>
                        <a:pt x="19612" y="4985"/>
                        <a:pt x="19538" y="4273"/>
                        <a:pt x="19093" y="3813"/>
                      </a:cubicBezTo>
                      <a:cubicBezTo>
                        <a:pt x="17787" y="2507"/>
                        <a:pt x="17787" y="2507"/>
                        <a:pt x="17787" y="2507"/>
                      </a:cubicBezTo>
                      <a:cubicBezTo>
                        <a:pt x="17520" y="2255"/>
                        <a:pt x="17179" y="2121"/>
                        <a:pt x="16838" y="2121"/>
                      </a:cubicBezTo>
                      <a:cubicBezTo>
                        <a:pt x="16571" y="2121"/>
                        <a:pt x="16319" y="2196"/>
                        <a:pt x="16081" y="2344"/>
                      </a:cubicBezTo>
                      <a:cubicBezTo>
                        <a:pt x="14331" y="3516"/>
                        <a:pt x="14331" y="3516"/>
                        <a:pt x="14331" y="3516"/>
                      </a:cubicBezTo>
                      <a:cubicBezTo>
                        <a:pt x="14049" y="3382"/>
                        <a:pt x="13752" y="3264"/>
                        <a:pt x="13455" y="3160"/>
                      </a:cubicBezTo>
                      <a:cubicBezTo>
                        <a:pt x="13040" y="1083"/>
                        <a:pt x="13040" y="1083"/>
                        <a:pt x="13040" y="1083"/>
                      </a:cubicBezTo>
                      <a:cubicBezTo>
                        <a:pt x="12921" y="460"/>
                        <a:pt x="12358" y="0"/>
                        <a:pt x="11720" y="0"/>
                      </a:cubicBezTo>
                      <a:cubicBezTo>
                        <a:pt x="9880" y="0"/>
                        <a:pt x="9880" y="0"/>
                        <a:pt x="9880" y="0"/>
                      </a:cubicBezTo>
                      <a:cubicBezTo>
                        <a:pt x="9242" y="0"/>
                        <a:pt x="8679" y="460"/>
                        <a:pt x="8560" y="1083"/>
                      </a:cubicBezTo>
                      <a:cubicBezTo>
                        <a:pt x="8145" y="3160"/>
                        <a:pt x="8145" y="3160"/>
                        <a:pt x="8145" y="3160"/>
                      </a:cubicBezTo>
                      <a:cubicBezTo>
                        <a:pt x="7848" y="3264"/>
                        <a:pt x="7551" y="3382"/>
                        <a:pt x="7269" y="3516"/>
                      </a:cubicBezTo>
                      <a:cubicBezTo>
                        <a:pt x="5519" y="2344"/>
                        <a:pt x="5519" y="2344"/>
                        <a:pt x="5519" y="2344"/>
                      </a:cubicBezTo>
                      <a:cubicBezTo>
                        <a:pt x="5281" y="2196"/>
                        <a:pt x="5029" y="2121"/>
                        <a:pt x="4762" y="2121"/>
                      </a:cubicBezTo>
                      <a:cubicBezTo>
                        <a:pt x="4421" y="2121"/>
                        <a:pt x="4080" y="2255"/>
                        <a:pt x="3813" y="2507"/>
                      </a:cubicBezTo>
                      <a:cubicBezTo>
                        <a:pt x="2507" y="3813"/>
                        <a:pt x="2507" y="3813"/>
                        <a:pt x="2507" y="3813"/>
                      </a:cubicBezTo>
                      <a:cubicBezTo>
                        <a:pt x="2062" y="4273"/>
                        <a:pt x="1988" y="4985"/>
                        <a:pt x="2344" y="5519"/>
                      </a:cubicBezTo>
                      <a:cubicBezTo>
                        <a:pt x="3516" y="7269"/>
                        <a:pt x="3516" y="7269"/>
                        <a:pt x="3516" y="7269"/>
                      </a:cubicBezTo>
                      <a:cubicBezTo>
                        <a:pt x="3382" y="7551"/>
                        <a:pt x="3264" y="7848"/>
                        <a:pt x="3160" y="8145"/>
                      </a:cubicBezTo>
                      <a:cubicBezTo>
                        <a:pt x="1083" y="8560"/>
                        <a:pt x="1083" y="8560"/>
                        <a:pt x="1083" y="8560"/>
                      </a:cubicBezTo>
                      <a:cubicBezTo>
                        <a:pt x="460" y="8679"/>
                        <a:pt x="0" y="9242"/>
                        <a:pt x="0" y="9880"/>
                      </a:cubicBezTo>
                      <a:cubicBezTo>
                        <a:pt x="0" y="11720"/>
                        <a:pt x="0" y="11720"/>
                        <a:pt x="0" y="11720"/>
                      </a:cubicBezTo>
                      <a:cubicBezTo>
                        <a:pt x="0" y="12358"/>
                        <a:pt x="460" y="12921"/>
                        <a:pt x="1083" y="13040"/>
                      </a:cubicBezTo>
                      <a:cubicBezTo>
                        <a:pt x="3160" y="13455"/>
                        <a:pt x="3160" y="13455"/>
                        <a:pt x="3160" y="13455"/>
                      </a:cubicBezTo>
                      <a:cubicBezTo>
                        <a:pt x="3264" y="13752"/>
                        <a:pt x="3382" y="14049"/>
                        <a:pt x="3516" y="14331"/>
                      </a:cubicBezTo>
                      <a:cubicBezTo>
                        <a:pt x="2344" y="16081"/>
                        <a:pt x="2344" y="16081"/>
                        <a:pt x="2344" y="16081"/>
                      </a:cubicBezTo>
                      <a:cubicBezTo>
                        <a:pt x="1988" y="16615"/>
                        <a:pt x="2062" y="17327"/>
                        <a:pt x="2507" y="17787"/>
                      </a:cubicBezTo>
                      <a:cubicBezTo>
                        <a:pt x="3813" y="19093"/>
                        <a:pt x="3813" y="19093"/>
                        <a:pt x="3813" y="19093"/>
                      </a:cubicBezTo>
                      <a:cubicBezTo>
                        <a:pt x="4080" y="19345"/>
                        <a:pt x="4421" y="19479"/>
                        <a:pt x="4762" y="19479"/>
                      </a:cubicBezTo>
                      <a:cubicBezTo>
                        <a:pt x="5029" y="19479"/>
                        <a:pt x="5281" y="19404"/>
                        <a:pt x="5519" y="19256"/>
                      </a:cubicBezTo>
                      <a:cubicBezTo>
                        <a:pt x="7269" y="18084"/>
                        <a:pt x="7269" y="18084"/>
                        <a:pt x="7269" y="18084"/>
                      </a:cubicBezTo>
                      <a:cubicBezTo>
                        <a:pt x="7551" y="18218"/>
                        <a:pt x="7848" y="18336"/>
                        <a:pt x="8145" y="18440"/>
                      </a:cubicBezTo>
                      <a:cubicBezTo>
                        <a:pt x="8560" y="20517"/>
                        <a:pt x="8560" y="20517"/>
                        <a:pt x="8560" y="20517"/>
                      </a:cubicBezTo>
                      <a:cubicBezTo>
                        <a:pt x="8679" y="21140"/>
                        <a:pt x="9242" y="21600"/>
                        <a:pt x="9880" y="21600"/>
                      </a:cubicBezTo>
                      <a:cubicBezTo>
                        <a:pt x="11720" y="21600"/>
                        <a:pt x="11720" y="21600"/>
                        <a:pt x="11720" y="21600"/>
                      </a:cubicBezTo>
                      <a:cubicBezTo>
                        <a:pt x="12358" y="21600"/>
                        <a:pt x="12921" y="21140"/>
                        <a:pt x="13040" y="20517"/>
                      </a:cubicBezTo>
                      <a:cubicBezTo>
                        <a:pt x="13455" y="18440"/>
                        <a:pt x="13455" y="18440"/>
                        <a:pt x="13455" y="18440"/>
                      </a:cubicBezTo>
                      <a:cubicBezTo>
                        <a:pt x="13752" y="18336"/>
                        <a:pt x="14049" y="18218"/>
                        <a:pt x="14331" y="18084"/>
                      </a:cubicBezTo>
                      <a:cubicBezTo>
                        <a:pt x="16081" y="19256"/>
                        <a:pt x="16081" y="19256"/>
                        <a:pt x="16081" y="19256"/>
                      </a:cubicBezTo>
                      <a:cubicBezTo>
                        <a:pt x="16319" y="19404"/>
                        <a:pt x="16571" y="19479"/>
                        <a:pt x="16838" y="19479"/>
                      </a:cubicBezTo>
                      <a:cubicBezTo>
                        <a:pt x="17179" y="19479"/>
                        <a:pt x="17520" y="19345"/>
                        <a:pt x="17787" y="19093"/>
                      </a:cubicBezTo>
                      <a:cubicBezTo>
                        <a:pt x="19093" y="17787"/>
                        <a:pt x="19093" y="17787"/>
                        <a:pt x="19093" y="17787"/>
                      </a:cubicBezTo>
                      <a:cubicBezTo>
                        <a:pt x="19538" y="17327"/>
                        <a:pt x="19612" y="16615"/>
                        <a:pt x="19256" y="16081"/>
                      </a:cubicBezTo>
                      <a:cubicBezTo>
                        <a:pt x="18084" y="14331"/>
                        <a:pt x="18084" y="14331"/>
                        <a:pt x="18084" y="14331"/>
                      </a:cubicBezTo>
                      <a:cubicBezTo>
                        <a:pt x="18218" y="14049"/>
                        <a:pt x="18336" y="13752"/>
                        <a:pt x="18440" y="13455"/>
                      </a:cubicBezTo>
                      <a:cubicBezTo>
                        <a:pt x="20517" y="13040"/>
                        <a:pt x="20517" y="13040"/>
                        <a:pt x="20517" y="13040"/>
                      </a:cubicBezTo>
                      <a:cubicBezTo>
                        <a:pt x="21140" y="12921"/>
                        <a:pt x="21600" y="12358"/>
                        <a:pt x="21600" y="11720"/>
                      </a:cubicBezTo>
                      <a:cubicBezTo>
                        <a:pt x="21600" y="9880"/>
                        <a:pt x="21600" y="9880"/>
                        <a:pt x="21600" y="9880"/>
                      </a:cubicBezTo>
                      <a:cubicBezTo>
                        <a:pt x="21600" y="9242"/>
                        <a:pt x="21140" y="8679"/>
                        <a:pt x="20517" y="8560"/>
                      </a:cubicBezTo>
                      <a:close/>
                      <a:moveTo>
                        <a:pt x="18188" y="12135"/>
                      </a:moveTo>
                      <a:cubicBezTo>
                        <a:pt x="17713" y="12224"/>
                        <a:pt x="17327" y="12565"/>
                        <a:pt x="17164" y="13010"/>
                      </a:cubicBezTo>
                      <a:cubicBezTo>
                        <a:pt x="17090" y="13263"/>
                        <a:pt x="16986" y="13500"/>
                        <a:pt x="16868" y="13737"/>
                      </a:cubicBezTo>
                      <a:cubicBezTo>
                        <a:pt x="16660" y="14168"/>
                        <a:pt x="16690" y="14672"/>
                        <a:pt x="16957" y="15073"/>
                      </a:cubicBezTo>
                      <a:cubicBezTo>
                        <a:pt x="18129" y="16838"/>
                        <a:pt x="18129" y="16838"/>
                        <a:pt x="18129" y="16838"/>
                      </a:cubicBezTo>
                      <a:cubicBezTo>
                        <a:pt x="16838" y="18129"/>
                        <a:pt x="16838" y="18129"/>
                        <a:pt x="16838" y="18129"/>
                      </a:cubicBezTo>
                      <a:cubicBezTo>
                        <a:pt x="15073" y="16957"/>
                        <a:pt x="15073" y="16957"/>
                        <a:pt x="15073" y="16957"/>
                      </a:cubicBezTo>
                      <a:cubicBezTo>
                        <a:pt x="14850" y="16808"/>
                        <a:pt x="14583" y="16734"/>
                        <a:pt x="14331" y="16734"/>
                      </a:cubicBezTo>
                      <a:cubicBezTo>
                        <a:pt x="14123" y="16734"/>
                        <a:pt x="13930" y="16779"/>
                        <a:pt x="13737" y="16868"/>
                      </a:cubicBezTo>
                      <a:cubicBezTo>
                        <a:pt x="13500" y="16986"/>
                        <a:pt x="13263" y="17090"/>
                        <a:pt x="13010" y="17164"/>
                      </a:cubicBezTo>
                      <a:cubicBezTo>
                        <a:pt x="12565" y="17327"/>
                        <a:pt x="12224" y="17713"/>
                        <a:pt x="12135" y="18173"/>
                      </a:cubicBezTo>
                      <a:cubicBezTo>
                        <a:pt x="11720" y="20250"/>
                        <a:pt x="11720" y="20250"/>
                        <a:pt x="11720" y="20250"/>
                      </a:cubicBezTo>
                      <a:cubicBezTo>
                        <a:pt x="9880" y="20250"/>
                        <a:pt x="9880" y="20250"/>
                        <a:pt x="9880" y="20250"/>
                      </a:cubicBezTo>
                      <a:cubicBezTo>
                        <a:pt x="9465" y="18173"/>
                        <a:pt x="9465" y="18173"/>
                        <a:pt x="9465" y="18173"/>
                      </a:cubicBezTo>
                      <a:cubicBezTo>
                        <a:pt x="9376" y="17713"/>
                        <a:pt x="9035" y="17327"/>
                        <a:pt x="8590" y="17164"/>
                      </a:cubicBezTo>
                      <a:cubicBezTo>
                        <a:pt x="8337" y="17090"/>
                        <a:pt x="8100" y="16986"/>
                        <a:pt x="7863" y="16868"/>
                      </a:cubicBezTo>
                      <a:cubicBezTo>
                        <a:pt x="7670" y="16779"/>
                        <a:pt x="7477" y="16734"/>
                        <a:pt x="7269" y="16734"/>
                      </a:cubicBezTo>
                      <a:cubicBezTo>
                        <a:pt x="7017" y="16734"/>
                        <a:pt x="6750" y="16808"/>
                        <a:pt x="6527" y="16957"/>
                      </a:cubicBezTo>
                      <a:cubicBezTo>
                        <a:pt x="4762" y="18129"/>
                        <a:pt x="4762" y="18129"/>
                        <a:pt x="4762" y="18129"/>
                      </a:cubicBezTo>
                      <a:cubicBezTo>
                        <a:pt x="3471" y="16838"/>
                        <a:pt x="3471" y="16838"/>
                        <a:pt x="3471" y="16838"/>
                      </a:cubicBezTo>
                      <a:cubicBezTo>
                        <a:pt x="4643" y="15073"/>
                        <a:pt x="4643" y="15073"/>
                        <a:pt x="4643" y="15073"/>
                      </a:cubicBezTo>
                      <a:cubicBezTo>
                        <a:pt x="4910" y="14672"/>
                        <a:pt x="4940" y="14168"/>
                        <a:pt x="4732" y="13737"/>
                      </a:cubicBezTo>
                      <a:cubicBezTo>
                        <a:pt x="4614" y="13500"/>
                        <a:pt x="4510" y="13263"/>
                        <a:pt x="4436" y="13010"/>
                      </a:cubicBezTo>
                      <a:cubicBezTo>
                        <a:pt x="4273" y="12565"/>
                        <a:pt x="3887" y="12224"/>
                        <a:pt x="3427" y="12135"/>
                      </a:cubicBezTo>
                      <a:cubicBezTo>
                        <a:pt x="1350" y="11720"/>
                        <a:pt x="1350" y="11720"/>
                        <a:pt x="1350" y="11720"/>
                      </a:cubicBezTo>
                      <a:cubicBezTo>
                        <a:pt x="1350" y="9880"/>
                        <a:pt x="1350" y="9880"/>
                        <a:pt x="1350" y="9880"/>
                      </a:cubicBezTo>
                      <a:cubicBezTo>
                        <a:pt x="3427" y="9465"/>
                        <a:pt x="3427" y="9465"/>
                        <a:pt x="3427" y="9465"/>
                      </a:cubicBezTo>
                      <a:cubicBezTo>
                        <a:pt x="3887" y="9376"/>
                        <a:pt x="4273" y="9035"/>
                        <a:pt x="4436" y="8590"/>
                      </a:cubicBezTo>
                      <a:cubicBezTo>
                        <a:pt x="4510" y="8337"/>
                        <a:pt x="4614" y="8100"/>
                        <a:pt x="4732" y="7863"/>
                      </a:cubicBezTo>
                      <a:cubicBezTo>
                        <a:pt x="4940" y="7432"/>
                        <a:pt x="4910" y="6928"/>
                        <a:pt x="4643" y="6527"/>
                      </a:cubicBezTo>
                      <a:cubicBezTo>
                        <a:pt x="3471" y="4762"/>
                        <a:pt x="3471" y="4762"/>
                        <a:pt x="3471" y="4762"/>
                      </a:cubicBezTo>
                      <a:cubicBezTo>
                        <a:pt x="4762" y="3471"/>
                        <a:pt x="4762" y="3471"/>
                        <a:pt x="4762" y="3471"/>
                      </a:cubicBezTo>
                      <a:cubicBezTo>
                        <a:pt x="6527" y="4643"/>
                        <a:pt x="6527" y="4643"/>
                        <a:pt x="6527" y="4643"/>
                      </a:cubicBezTo>
                      <a:cubicBezTo>
                        <a:pt x="6750" y="4792"/>
                        <a:pt x="7017" y="4866"/>
                        <a:pt x="7269" y="4866"/>
                      </a:cubicBezTo>
                      <a:cubicBezTo>
                        <a:pt x="7477" y="4866"/>
                        <a:pt x="7670" y="4821"/>
                        <a:pt x="7863" y="4732"/>
                      </a:cubicBezTo>
                      <a:cubicBezTo>
                        <a:pt x="8100" y="4614"/>
                        <a:pt x="8337" y="4510"/>
                        <a:pt x="8590" y="4436"/>
                      </a:cubicBezTo>
                      <a:cubicBezTo>
                        <a:pt x="9035" y="4273"/>
                        <a:pt x="9376" y="3887"/>
                        <a:pt x="9465" y="3427"/>
                      </a:cubicBezTo>
                      <a:cubicBezTo>
                        <a:pt x="9880" y="1350"/>
                        <a:pt x="9880" y="1350"/>
                        <a:pt x="9880" y="1350"/>
                      </a:cubicBezTo>
                      <a:cubicBezTo>
                        <a:pt x="11720" y="1350"/>
                        <a:pt x="11720" y="1350"/>
                        <a:pt x="11720" y="1350"/>
                      </a:cubicBezTo>
                      <a:cubicBezTo>
                        <a:pt x="12135" y="3427"/>
                        <a:pt x="12135" y="3427"/>
                        <a:pt x="12135" y="3427"/>
                      </a:cubicBezTo>
                      <a:cubicBezTo>
                        <a:pt x="12224" y="3887"/>
                        <a:pt x="12565" y="4273"/>
                        <a:pt x="13010" y="4436"/>
                      </a:cubicBezTo>
                      <a:cubicBezTo>
                        <a:pt x="13263" y="4510"/>
                        <a:pt x="13500" y="4614"/>
                        <a:pt x="13737" y="4732"/>
                      </a:cubicBezTo>
                      <a:cubicBezTo>
                        <a:pt x="13930" y="4821"/>
                        <a:pt x="14123" y="4866"/>
                        <a:pt x="14331" y="4866"/>
                      </a:cubicBezTo>
                      <a:cubicBezTo>
                        <a:pt x="14583" y="4866"/>
                        <a:pt x="14850" y="4792"/>
                        <a:pt x="15073" y="4643"/>
                      </a:cubicBezTo>
                      <a:cubicBezTo>
                        <a:pt x="16838" y="3471"/>
                        <a:pt x="16838" y="3471"/>
                        <a:pt x="16838" y="3471"/>
                      </a:cubicBezTo>
                      <a:cubicBezTo>
                        <a:pt x="18129" y="4762"/>
                        <a:pt x="18129" y="4762"/>
                        <a:pt x="18129" y="4762"/>
                      </a:cubicBezTo>
                      <a:cubicBezTo>
                        <a:pt x="16957" y="6527"/>
                        <a:pt x="16957" y="6527"/>
                        <a:pt x="16957" y="6527"/>
                      </a:cubicBezTo>
                      <a:cubicBezTo>
                        <a:pt x="16690" y="6928"/>
                        <a:pt x="16660" y="7432"/>
                        <a:pt x="16868" y="7863"/>
                      </a:cubicBezTo>
                      <a:cubicBezTo>
                        <a:pt x="16986" y="8100"/>
                        <a:pt x="17090" y="8337"/>
                        <a:pt x="17164" y="8590"/>
                      </a:cubicBezTo>
                      <a:cubicBezTo>
                        <a:pt x="17327" y="9035"/>
                        <a:pt x="17713" y="9376"/>
                        <a:pt x="18188" y="9465"/>
                      </a:cubicBezTo>
                      <a:cubicBezTo>
                        <a:pt x="20250" y="9880"/>
                        <a:pt x="20250" y="9880"/>
                        <a:pt x="20250" y="9880"/>
                      </a:cubicBezTo>
                      <a:cubicBezTo>
                        <a:pt x="20250" y="11720"/>
                        <a:pt x="20250" y="11720"/>
                        <a:pt x="20250" y="11720"/>
                      </a:cubicBezTo>
                      <a:lnTo>
                        <a:pt x="18188" y="12135"/>
                      </a:ln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27" name="Shape 7635"/>
                <p:cNvSpPr/>
                <p:nvPr/>
              </p:nvSpPr>
              <p:spPr>
                <a:xfrm>
                  <a:off x="113638" y="113639"/>
                  <a:ext cx="176487" cy="176487"/>
                </a:xfrm>
                <a:custGeom>
                  <a:avLst/>
                  <a:gdLst/>
                  <a:ahLst/>
                  <a:cxnLst>
                    <a:cxn ang="0">
                      <a:pos x="wd2" y="hd2"/>
                    </a:cxn>
                    <a:cxn ang="5400000">
                      <a:pos x="wd2" y="hd2"/>
                    </a:cxn>
                    <a:cxn ang="10800000">
                      <a:pos x="wd2" y="hd2"/>
                    </a:cxn>
                    <a:cxn ang="16200000">
                      <a:pos x="wd2" y="hd2"/>
                    </a:cxn>
                  </a:cxnLst>
                  <a:rect l="0" t="0" r="r" b="b"/>
                  <a:pathLst>
                    <a:path w="21600" h="21600" extrusionOk="0">
                      <a:moveTo>
                        <a:pt x="10783" y="0"/>
                      </a:moveTo>
                      <a:cubicBezTo>
                        <a:pt x="4815" y="0"/>
                        <a:pt x="0" y="4815"/>
                        <a:pt x="0" y="10783"/>
                      </a:cubicBezTo>
                      <a:cubicBezTo>
                        <a:pt x="0" y="16751"/>
                        <a:pt x="4815" y="21600"/>
                        <a:pt x="10783" y="21600"/>
                      </a:cubicBezTo>
                      <a:cubicBezTo>
                        <a:pt x="16751" y="21600"/>
                        <a:pt x="21600" y="16751"/>
                        <a:pt x="21600" y="10783"/>
                      </a:cubicBezTo>
                      <a:cubicBezTo>
                        <a:pt x="21600" y="4815"/>
                        <a:pt x="16751" y="0"/>
                        <a:pt x="10783" y="0"/>
                      </a:cubicBezTo>
                      <a:close/>
                      <a:moveTo>
                        <a:pt x="10783" y="20244"/>
                      </a:moveTo>
                      <a:cubicBezTo>
                        <a:pt x="5561" y="20244"/>
                        <a:pt x="1322" y="16005"/>
                        <a:pt x="1322" y="10783"/>
                      </a:cubicBezTo>
                      <a:cubicBezTo>
                        <a:pt x="1322" y="5561"/>
                        <a:pt x="5561" y="1322"/>
                        <a:pt x="10783" y="1322"/>
                      </a:cubicBezTo>
                      <a:cubicBezTo>
                        <a:pt x="16005" y="1322"/>
                        <a:pt x="20244" y="5561"/>
                        <a:pt x="20244" y="10783"/>
                      </a:cubicBezTo>
                      <a:cubicBezTo>
                        <a:pt x="20244" y="16005"/>
                        <a:pt x="16005" y="20244"/>
                        <a:pt x="10783" y="20244"/>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28" name="Shape 7636"/>
                <p:cNvSpPr/>
                <p:nvPr/>
              </p:nvSpPr>
              <p:spPr>
                <a:xfrm>
                  <a:off x="151323" y="151323"/>
                  <a:ext cx="100767" cy="1007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07" y="0"/>
                        <a:pt x="0" y="4807"/>
                        <a:pt x="0" y="10800"/>
                      </a:cubicBezTo>
                      <a:cubicBezTo>
                        <a:pt x="0" y="16793"/>
                        <a:pt x="4807" y="21600"/>
                        <a:pt x="10800" y="21600"/>
                      </a:cubicBezTo>
                      <a:cubicBezTo>
                        <a:pt x="16793" y="21600"/>
                        <a:pt x="21600" y="16793"/>
                        <a:pt x="21600" y="10800"/>
                      </a:cubicBezTo>
                      <a:cubicBezTo>
                        <a:pt x="21600" y="4807"/>
                        <a:pt x="16793" y="0"/>
                        <a:pt x="10800" y="0"/>
                      </a:cubicBezTo>
                      <a:close/>
                      <a:moveTo>
                        <a:pt x="10800" y="18930"/>
                      </a:moveTo>
                      <a:cubicBezTo>
                        <a:pt x="6349" y="18930"/>
                        <a:pt x="2730" y="15251"/>
                        <a:pt x="2730" y="10800"/>
                      </a:cubicBezTo>
                      <a:cubicBezTo>
                        <a:pt x="2730" y="6349"/>
                        <a:pt x="6349" y="2730"/>
                        <a:pt x="10800" y="2730"/>
                      </a:cubicBezTo>
                      <a:cubicBezTo>
                        <a:pt x="15251" y="2730"/>
                        <a:pt x="18930" y="6349"/>
                        <a:pt x="18930" y="10800"/>
                      </a:cubicBezTo>
                      <a:cubicBezTo>
                        <a:pt x="18930" y="15251"/>
                        <a:pt x="15251" y="18930"/>
                        <a:pt x="10800" y="18930"/>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grpSp>
        </p:grpSp>
      </p:grpSp>
      <p:grpSp>
        <p:nvGrpSpPr>
          <p:cNvPr id="5" name="组合 4"/>
          <p:cNvGrpSpPr/>
          <p:nvPr/>
        </p:nvGrpSpPr>
        <p:grpSpPr>
          <a:xfrm>
            <a:off x="1588211" y="3332135"/>
            <a:ext cx="579884" cy="1373215"/>
            <a:chOff x="2001257" y="3946707"/>
            <a:chExt cx="730694" cy="1730345"/>
          </a:xfrm>
        </p:grpSpPr>
        <p:sp>
          <p:nvSpPr>
            <p:cNvPr id="116" name="Shape 7626"/>
            <p:cNvSpPr/>
            <p:nvPr/>
          </p:nvSpPr>
          <p:spPr>
            <a:xfrm flipV="1">
              <a:off x="2364481" y="3946707"/>
              <a:ext cx="1" cy="542450"/>
            </a:xfrm>
            <a:prstGeom prst="line">
              <a:avLst/>
            </a:prstGeom>
            <a:ln w="12700">
              <a:solidFill>
                <a:schemeClr val="bg2"/>
              </a:solidFill>
              <a:prstDash val="dash"/>
              <a:miter lim="400000"/>
              <a:tailEnd type="triangle"/>
            </a:ln>
          </p:spPr>
          <p:txBody>
            <a:bodyPr lIns="0" tIns="0" rIns="0" bIns="0"/>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grpSp>
          <p:nvGrpSpPr>
            <p:cNvPr id="129" name="Group 7651"/>
            <p:cNvGrpSpPr/>
            <p:nvPr/>
          </p:nvGrpSpPr>
          <p:grpSpPr>
            <a:xfrm>
              <a:off x="2001257" y="4489157"/>
              <a:ext cx="730694" cy="1187895"/>
              <a:chOff x="-1" y="0"/>
              <a:chExt cx="798140" cy="1330834"/>
            </a:xfrm>
          </p:grpSpPr>
          <p:sp>
            <p:nvSpPr>
              <p:cNvPr id="130" name="Shape 7639"/>
              <p:cNvSpPr/>
              <p:nvPr/>
            </p:nvSpPr>
            <p:spPr>
              <a:xfrm>
                <a:off x="-1" y="0"/>
                <a:ext cx="793498" cy="7934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B0F0"/>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31" name="Shape 7640"/>
              <p:cNvSpPr/>
              <p:nvPr/>
            </p:nvSpPr>
            <p:spPr>
              <a:xfrm>
                <a:off x="8065" y="810147"/>
                <a:ext cx="790074" cy="520687"/>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rgbClr val="00B0F0"/>
                    </a:solidFill>
                    <a:uFillTx/>
                    <a:latin typeface="+mn-lt"/>
                    <a:ea typeface="+mn-ea"/>
                    <a:cs typeface="+mn-ea"/>
                    <a:sym typeface="+mn-lt"/>
                  </a:rPr>
                  <a:t>勤奋</a:t>
                </a:r>
              </a:p>
            </p:txBody>
          </p:sp>
          <p:grpSp>
            <p:nvGrpSpPr>
              <p:cNvPr id="132" name="Group 7650"/>
              <p:cNvGrpSpPr/>
              <p:nvPr/>
            </p:nvGrpSpPr>
            <p:grpSpPr>
              <a:xfrm>
                <a:off x="250875" y="191004"/>
                <a:ext cx="308585" cy="448533"/>
                <a:chOff x="0" y="0"/>
                <a:chExt cx="308583" cy="448532"/>
              </a:xfrm>
            </p:grpSpPr>
            <p:sp>
              <p:nvSpPr>
                <p:cNvPr id="133" name="Shape 7641"/>
                <p:cNvSpPr/>
                <p:nvPr/>
              </p:nvSpPr>
              <p:spPr>
                <a:xfrm>
                  <a:off x="126135" y="126287"/>
                  <a:ext cx="28081" cy="2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34" name="Shape 7642"/>
                <p:cNvSpPr/>
                <p:nvPr/>
              </p:nvSpPr>
              <p:spPr>
                <a:xfrm>
                  <a:off x="126135" y="294468"/>
                  <a:ext cx="28081" cy="2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35" name="Shape 7643"/>
                <p:cNvSpPr/>
                <p:nvPr/>
              </p:nvSpPr>
              <p:spPr>
                <a:xfrm>
                  <a:off x="42045" y="210377"/>
                  <a:ext cx="28081" cy="2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36" name="Shape 7644"/>
                <p:cNvSpPr/>
                <p:nvPr/>
              </p:nvSpPr>
              <p:spPr>
                <a:xfrm>
                  <a:off x="210377" y="210377"/>
                  <a:ext cx="28081" cy="2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37" name="Shape 7645"/>
                <p:cNvSpPr/>
                <p:nvPr/>
              </p:nvSpPr>
              <p:spPr>
                <a:xfrm>
                  <a:off x="66766" y="269858"/>
                  <a:ext cx="27818" cy="27818"/>
                </a:xfrm>
                <a:custGeom>
                  <a:avLst/>
                  <a:gdLst/>
                  <a:ahLst/>
                  <a:cxnLst>
                    <a:cxn ang="0">
                      <a:pos x="wd2" y="hd2"/>
                    </a:cxn>
                    <a:cxn ang="5400000">
                      <a:pos x="wd2" y="hd2"/>
                    </a:cxn>
                    <a:cxn ang="10800000">
                      <a:pos x="wd2" y="hd2"/>
                    </a:cxn>
                    <a:cxn ang="16200000">
                      <a:pos x="wd2" y="hd2"/>
                    </a:cxn>
                  </a:cxnLst>
                  <a:rect l="0" t="0" r="r" b="b"/>
                  <a:pathLst>
                    <a:path w="19694" h="19694" extrusionOk="0">
                      <a:moveTo>
                        <a:pt x="2859" y="2859"/>
                      </a:moveTo>
                      <a:cubicBezTo>
                        <a:pt x="-953" y="6671"/>
                        <a:pt x="-953" y="13023"/>
                        <a:pt x="2859" y="16835"/>
                      </a:cubicBezTo>
                      <a:cubicBezTo>
                        <a:pt x="6671" y="20647"/>
                        <a:pt x="13023" y="20647"/>
                        <a:pt x="16835" y="16835"/>
                      </a:cubicBezTo>
                      <a:cubicBezTo>
                        <a:pt x="20647" y="13023"/>
                        <a:pt x="20647" y="6671"/>
                        <a:pt x="16835" y="2859"/>
                      </a:cubicBezTo>
                      <a:cubicBezTo>
                        <a:pt x="13023" y="-953"/>
                        <a:pt x="6671" y="-953"/>
                        <a:pt x="2859" y="2859"/>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38" name="Shape 7646"/>
                <p:cNvSpPr/>
                <p:nvPr/>
              </p:nvSpPr>
              <p:spPr>
                <a:xfrm>
                  <a:off x="66766" y="150863"/>
                  <a:ext cx="27818" cy="27956"/>
                </a:xfrm>
                <a:custGeom>
                  <a:avLst/>
                  <a:gdLst/>
                  <a:ahLst/>
                  <a:cxnLst>
                    <a:cxn ang="0">
                      <a:pos x="wd2" y="hd2"/>
                    </a:cxn>
                    <a:cxn ang="5400000">
                      <a:pos x="wd2" y="hd2"/>
                    </a:cxn>
                    <a:cxn ang="10800000">
                      <a:pos x="wd2" y="hd2"/>
                    </a:cxn>
                    <a:cxn ang="16200000">
                      <a:pos x="wd2" y="hd2"/>
                    </a:cxn>
                  </a:cxnLst>
                  <a:rect l="0" t="0" r="r" b="b"/>
                  <a:pathLst>
                    <a:path w="19694" h="19694" extrusionOk="0">
                      <a:moveTo>
                        <a:pt x="2859" y="2859"/>
                      </a:moveTo>
                      <a:cubicBezTo>
                        <a:pt x="-953" y="6671"/>
                        <a:pt x="-953" y="13023"/>
                        <a:pt x="2859" y="16835"/>
                      </a:cubicBezTo>
                      <a:cubicBezTo>
                        <a:pt x="6671" y="20647"/>
                        <a:pt x="13023" y="20647"/>
                        <a:pt x="16835" y="16835"/>
                      </a:cubicBezTo>
                      <a:cubicBezTo>
                        <a:pt x="20647" y="13023"/>
                        <a:pt x="20647" y="6671"/>
                        <a:pt x="16835" y="2859"/>
                      </a:cubicBezTo>
                      <a:cubicBezTo>
                        <a:pt x="13023" y="-953"/>
                        <a:pt x="6671" y="-953"/>
                        <a:pt x="2859" y="2859"/>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39" name="Shape 7647"/>
                <p:cNvSpPr/>
                <p:nvPr/>
              </p:nvSpPr>
              <p:spPr>
                <a:xfrm>
                  <a:off x="185774" y="269858"/>
                  <a:ext cx="27957" cy="27818"/>
                </a:xfrm>
                <a:custGeom>
                  <a:avLst/>
                  <a:gdLst/>
                  <a:ahLst/>
                  <a:cxnLst>
                    <a:cxn ang="0">
                      <a:pos x="wd2" y="hd2"/>
                    </a:cxn>
                    <a:cxn ang="5400000">
                      <a:pos x="wd2" y="hd2"/>
                    </a:cxn>
                    <a:cxn ang="10800000">
                      <a:pos x="wd2" y="hd2"/>
                    </a:cxn>
                    <a:cxn ang="16200000">
                      <a:pos x="wd2" y="hd2"/>
                    </a:cxn>
                  </a:cxnLst>
                  <a:rect l="0" t="0" r="r" b="b"/>
                  <a:pathLst>
                    <a:path w="19694" h="19694" extrusionOk="0">
                      <a:moveTo>
                        <a:pt x="2859" y="2859"/>
                      </a:moveTo>
                      <a:cubicBezTo>
                        <a:pt x="-953" y="6671"/>
                        <a:pt x="-953" y="13023"/>
                        <a:pt x="2859" y="16835"/>
                      </a:cubicBezTo>
                      <a:cubicBezTo>
                        <a:pt x="6671" y="20647"/>
                        <a:pt x="13023" y="20647"/>
                        <a:pt x="16835" y="16835"/>
                      </a:cubicBezTo>
                      <a:cubicBezTo>
                        <a:pt x="20647" y="13023"/>
                        <a:pt x="20647" y="6671"/>
                        <a:pt x="16835" y="2859"/>
                      </a:cubicBezTo>
                      <a:cubicBezTo>
                        <a:pt x="13023" y="-953"/>
                        <a:pt x="6671" y="-953"/>
                        <a:pt x="2859" y="2859"/>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40" name="Shape 7648"/>
                <p:cNvSpPr/>
                <p:nvPr/>
              </p:nvSpPr>
              <p:spPr>
                <a:xfrm>
                  <a:off x="0" y="0"/>
                  <a:ext cx="308584" cy="448533"/>
                </a:xfrm>
                <a:custGeom>
                  <a:avLst/>
                  <a:gdLst/>
                  <a:ahLst/>
                  <a:cxnLst>
                    <a:cxn ang="0">
                      <a:pos x="wd2" y="hd2"/>
                    </a:cxn>
                    <a:cxn ang="5400000">
                      <a:pos x="wd2" y="hd2"/>
                    </a:cxn>
                    <a:cxn ang="10800000">
                      <a:pos x="wd2" y="hd2"/>
                    </a:cxn>
                    <a:cxn ang="16200000">
                      <a:pos x="wd2" y="hd2"/>
                    </a:cxn>
                  </a:cxnLst>
                  <a:rect l="0" t="0" r="r" b="b"/>
                  <a:pathLst>
                    <a:path w="21600" h="21600" extrusionOk="0">
                      <a:moveTo>
                        <a:pt x="19636" y="9450"/>
                      </a:moveTo>
                      <a:cubicBezTo>
                        <a:pt x="19561" y="9450"/>
                        <a:pt x="19510" y="9467"/>
                        <a:pt x="19435" y="9485"/>
                      </a:cubicBezTo>
                      <a:cubicBezTo>
                        <a:pt x="19108" y="8290"/>
                        <a:pt x="18302" y="7252"/>
                        <a:pt x="17194" y="6369"/>
                      </a:cubicBezTo>
                      <a:cubicBezTo>
                        <a:pt x="15785" y="1108"/>
                        <a:pt x="15785" y="1108"/>
                        <a:pt x="15785" y="1108"/>
                      </a:cubicBezTo>
                      <a:cubicBezTo>
                        <a:pt x="15608" y="467"/>
                        <a:pt x="14803" y="0"/>
                        <a:pt x="13846" y="0"/>
                      </a:cubicBezTo>
                      <a:cubicBezTo>
                        <a:pt x="5992" y="0"/>
                        <a:pt x="5992" y="0"/>
                        <a:pt x="5992" y="0"/>
                      </a:cubicBezTo>
                      <a:cubicBezTo>
                        <a:pt x="5035" y="0"/>
                        <a:pt x="4229" y="467"/>
                        <a:pt x="4053" y="1108"/>
                      </a:cubicBezTo>
                      <a:cubicBezTo>
                        <a:pt x="2694" y="6196"/>
                        <a:pt x="2694" y="6196"/>
                        <a:pt x="2694" y="6196"/>
                      </a:cubicBezTo>
                      <a:cubicBezTo>
                        <a:pt x="1032" y="7408"/>
                        <a:pt x="0" y="9017"/>
                        <a:pt x="0" y="10800"/>
                      </a:cubicBezTo>
                      <a:cubicBezTo>
                        <a:pt x="0" y="12548"/>
                        <a:pt x="1007" y="14106"/>
                        <a:pt x="2568" y="15300"/>
                      </a:cubicBezTo>
                      <a:cubicBezTo>
                        <a:pt x="3952" y="20492"/>
                        <a:pt x="3952" y="20492"/>
                        <a:pt x="3952" y="20492"/>
                      </a:cubicBezTo>
                      <a:cubicBezTo>
                        <a:pt x="4129" y="21133"/>
                        <a:pt x="4934" y="21600"/>
                        <a:pt x="5891" y="21600"/>
                      </a:cubicBezTo>
                      <a:cubicBezTo>
                        <a:pt x="13745" y="21600"/>
                        <a:pt x="13745" y="21600"/>
                        <a:pt x="13745" y="21600"/>
                      </a:cubicBezTo>
                      <a:cubicBezTo>
                        <a:pt x="14702" y="21600"/>
                        <a:pt x="15508" y="21133"/>
                        <a:pt x="15684" y="20492"/>
                      </a:cubicBezTo>
                      <a:cubicBezTo>
                        <a:pt x="17069" y="15317"/>
                        <a:pt x="17069" y="15317"/>
                        <a:pt x="17069" y="15317"/>
                      </a:cubicBezTo>
                      <a:cubicBezTo>
                        <a:pt x="18252" y="14435"/>
                        <a:pt x="19083" y="13344"/>
                        <a:pt x="19435" y="12115"/>
                      </a:cubicBezTo>
                      <a:cubicBezTo>
                        <a:pt x="19510" y="12133"/>
                        <a:pt x="19561" y="12150"/>
                        <a:pt x="19636" y="12150"/>
                      </a:cubicBezTo>
                      <a:cubicBezTo>
                        <a:pt x="20719" y="12150"/>
                        <a:pt x="21600" y="11544"/>
                        <a:pt x="21600" y="10800"/>
                      </a:cubicBezTo>
                      <a:cubicBezTo>
                        <a:pt x="21600" y="10056"/>
                        <a:pt x="20719" y="9450"/>
                        <a:pt x="19636" y="9450"/>
                      </a:cubicBezTo>
                      <a:close/>
                      <a:moveTo>
                        <a:pt x="5992" y="1350"/>
                      </a:moveTo>
                      <a:cubicBezTo>
                        <a:pt x="13846" y="1350"/>
                        <a:pt x="13846" y="1350"/>
                        <a:pt x="13846" y="1350"/>
                      </a:cubicBezTo>
                      <a:cubicBezTo>
                        <a:pt x="14828" y="4985"/>
                        <a:pt x="14828" y="4985"/>
                        <a:pt x="14828" y="4985"/>
                      </a:cubicBezTo>
                      <a:cubicBezTo>
                        <a:pt x="13368" y="4413"/>
                        <a:pt x="11706" y="4050"/>
                        <a:pt x="9919" y="4050"/>
                      </a:cubicBezTo>
                      <a:cubicBezTo>
                        <a:pt x="8131" y="4050"/>
                        <a:pt x="6470" y="4413"/>
                        <a:pt x="5010" y="4985"/>
                      </a:cubicBezTo>
                      <a:lnTo>
                        <a:pt x="5992" y="1350"/>
                      </a:lnTo>
                      <a:close/>
                      <a:moveTo>
                        <a:pt x="13745" y="20250"/>
                      </a:moveTo>
                      <a:cubicBezTo>
                        <a:pt x="5891" y="20250"/>
                        <a:pt x="5891" y="20250"/>
                        <a:pt x="5891" y="20250"/>
                      </a:cubicBezTo>
                      <a:cubicBezTo>
                        <a:pt x="4909" y="16615"/>
                        <a:pt x="4909" y="16615"/>
                        <a:pt x="4909" y="16615"/>
                      </a:cubicBezTo>
                      <a:cubicBezTo>
                        <a:pt x="6369" y="17187"/>
                        <a:pt x="8031" y="17550"/>
                        <a:pt x="9818" y="17550"/>
                      </a:cubicBezTo>
                      <a:cubicBezTo>
                        <a:pt x="11606" y="17550"/>
                        <a:pt x="13267" y="17187"/>
                        <a:pt x="14727" y="16615"/>
                      </a:cubicBezTo>
                      <a:lnTo>
                        <a:pt x="13745" y="20250"/>
                      </a:lnTo>
                      <a:close/>
                      <a:moveTo>
                        <a:pt x="9818" y="16200"/>
                      </a:moveTo>
                      <a:cubicBezTo>
                        <a:pt x="5488" y="16200"/>
                        <a:pt x="1964" y="13777"/>
                        <a:pt x="1964" y="10800"/>
                      </a:cubicBezTo>
                      <a:cubicBezTo>
                        <a:pt x="1964" y="7823"/>
                        <a:pt x="5488" y="5400"/>
                        <a:pt x="9818" y="5400"/>
                      </a:cubicBezTo>
                      <a:cubicBezTo>
                        <a:pt x="14148" y="5400"/>
                        <a:pt x="17673" y="7823"/>
                        <a:pt x="17673" y="10800"/>
                      </a:cubicBezTo>
                      <a:cubicBezTo>
                        <a:pt x="17673" y="13777"/>
                        <a:pt x="14148" y="16200"/>
                        <a:pt x="9818" y="16200"/>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41" name="Shape 7649"/>
                <p:cNvSpPr/>
                <p:nvPr/>
              </p:nvSpPr>
              <p:spPr>
                <a:xfrm>
                  <a:off x="126135" y="153250"/>
                  <a:ext cx="84782" cy="85057"/>
                </a:xfrm>
                <a:custGeom>
                  <a:avLst/>
                  <a:gdLst/>
                  <a:ahLst/>
                  <a:cxnLst>
                    <a:cxn ang="0">
                      <a:pos x="wd2" y="hd2"/>
                    </a:cxn>
                    <a:cxn ang="5400000">
                      <a:pos x="wd2" y="hd2"/>
                    </a:cxn>
                    <a:cxn ang="10800000">
                      <a:pos x="wd2" y="hd2"/>
                    </a:cxn>
                    <a:cxn ang="16200000">
                      <a:pos x="wd2" y="hd2"/>
                    </a:cxn>
                  </a:cxnLst>
                  <a:rect l="0" t="0" r="r" b="b"/>
                  <a:pathLst>
                    <a:path w="21468" h="21499" extrusionOk="0">
                      <a:moveTo>
                        <a:pt x="21144" y="353"/>
                      </a:moveTo>
                      <a:cubicBezTo>
                        <a:pt x="20689" y="-101"/>
                        <a:pt x="19959" y="-101"/>
                        <a:pt x="19504" y="262"/>
                      </a:cubicBezTo>
                      <a:cubicBezTo>
                        <a:pt x="1094" y="15418"/>
                        <a:pt x="1094" y="15418"/>
                        <a:pt x="1094" y="15418"/>
                      </a:cubicBezTo>
                      <a:cubicBezTo>
                        <a:pt x="365" y="16144"/>
                        <a:pt x="0" y="17052"/>
                        <a:pt x="0" y="17960"/>
                      </a:cubicBezTo>
                      <a:cubicBezTo>
                        <a:pt x="0" y="18958"/>
                        <a:pt x="365" y="19775"/>
                        <a:pt x="1003" y="20501"/>
                      </a:cubicBezTo>
                      <a:cubicBezTo>
                        <a:pt x="1732" y="21136"/>
                        <a:pt x="2552" y="21499"/>
                        <a:pt x="3554" y="21499"/>
                      </a:cubicBezTo>
                      <a:cubicBezTo>
                        <a:pt x="4466" y="21499"/>
                        <a:pt x="5377" y="21136"/>
                        <a:pt x="6015" y="20501"/>
                      </a:cubicBezTo>
                      <a:cubicBezTo>
                        <a:pt x="12577" y="12605"/>
                        <a:pt x="12577" y="12605"/>
                        <a:pt x="12577" y="12605"/>
                      </a:cubicBezTo>
                      <a:cubicBezTo>
                        <a:pt x="21235" y="1986"/>
                        <a:pt x="21235" y="1986"/>
                        <a:pt x="21235" y="1986"/>
                      </a:cubicBezTo>
                      <a:cubicBezTo>
                        <a:pt x="21600" y="1442"/>
                        <a:pt x="21509" y="807"/>
                        <a:pt x="21144" y="353"/>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grpSp>
        </p:grpSp>
      </p:grpSp>
      <p:grpSp>
        <p:nvGrpSpPr>
          <p:cNvPr id="6" name="组合 5"/>
          <p:cNvGrpSpPr/>
          <p:nvPr/>
        </p:nvGrpSpPr>
        <p:grpSpPr>
          <a:xfrm>
            <a:off x="2615279" y="3368124"/>
            <a:ext cx="830504" cy="1131610"/>
            <a:chOff x="3295429" y="3992051"/>
            <a:chExt cx="1046491" cy="1425906"/>
          </a:xfrm>
        </p:grpSpPr>
        <p:sp>
          <p:nvSpPr>
            <p:cNvPr id="114" name="Shape 7624"/>
            <p:cNvSpPr/>
            <p:nvPr/>
          </p:nvSpPr>
          <p:spPr>
            <a:xfrm flipV="1">
              <a:off x="3812546" y="3992051"/>
              <a:ext cx="1" cy="275675"/>
            </a:xfrm>
            <a:prstGeom prst="line">
              <a:avLst/>
            </a:prstGeom>
            <a:ln w="12700">
              <a:solidFill>
                <a:schemeClr val="bg2"/>
              </a:solidFill>
              <a:prstDash val="dash"/>
              <a:miter lim="400000"/>
              <a:tailEnd type="triangle"/>
            </a:ln>
          </p:spPr>
          <p:txBody>
            <a:bodyPr lIns="0" tIns="0" rIns="0" bIns="0"/>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grpSp>
          <p:nvGrpSpPr>
            <p:cNvPr id="142" name="Group 7658"/>
            <p:cNvGrpSpPr/>
            <p:nvPr/>
          </p:nvGrpSpPr>
          <p:grpSpPr>
            <a:xfrm>
              <a:off x="3295429" y="4222381"/>
              <a:ext cx="1046491" cy="1195576"/>
              <a:chOff x="10665" y="0"/>
              <a:chExt cx="1143087" cy="1339441"/>
            </a:xfrm>
          </p:grpSpPr>
          <p:sp>
            <p:nvSpPr>
              <p:cNvPr id="143" name="Shape 7652"/>
              <p:cNvSpPr/>
              <p:nvPr/>
            </p:nvSpPr>
            <p:spPr>
              <a:xfrm>
                <a:off x="175607" y="0"/>
                <a:ext cx="793497" cy="7934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6CCFF"/>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sp>
            <p:nvSpPr>
              <p:cNvPr id="144" name="Shape 7653"/>
              <p:cNvSpPr/>
              <p:nvPr/>
            </p:nvSpPr>
            <p:spPr>
              <a:xfrm>
                <a:off x="10665" y="818753"/>
                <a:ext cx="1143087" cy="520688"/>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chemeClr val="accent2">
                        <a:lumMod val="50000"/>
                      </a:schemeClr>
                    </a:solidFill>
                    <a:uFillTx/>
                    <a:latin typeface="+mn-lt"/>
                    <a:ea typeface="+mn-ea"/>
                    <a:cs typeface="+mn-ea"/>
                    <a:sym typeface="+mn-lt"/>
                  </a:rPr>
                  <a:t>爱生活</a:t>
                </a:r>
              </a:p>
            </p:txBody>
          </p:sp>
          <p:grpSp>
            <p:nvGrpSpPr>
              <p:cNvPr id="145" name="Group 7657"/>
              <p:cNvGrpSpPr/>
              <p:nvPr/>
            </p:nvGrpSpPr>
            <p:grpSpPr>
              <a:xfrm>
                <a:off x="376610" y="202056"/>
                <a:ext cx="391488" cy="391488"/>
                <a:chOff x="0" y="0"/>
                <a:chExt cx="391486" cy="391487"/>
              </a:xfrm>
            </p:grpSpPr>
            <p:sp>
              <p:nvSpPr>
                <p:cNvPr id="146" name="Shape 7654"/>
                <p:cNvSpPr/>
                <p:nvPr/>
              </p:nvSpPr>
              <p:spPr>
                <a:xfrm>
                  <a:off x="0" y="0"/>
                  <a:ext cx="122487" cy="391488"/>
                </a:xfrm>
                <a:custGeom>
                  <a:avLst/>
                  <a:gdLst/>
                  <a:ahLst/>
                  <a:cxnLst>
                    <a:cxn ang="0">
                      <a:pos x="wd2" y="hd2"/>
                    </a:cxn>
                    <a:cxn ang="5400000">
                      <a:pos x="wd2" y="hd2"/>
                    </a:cxn>
                    <a:cxn ang="10800000">
                      <a:pos x="wd2" y="hd2"/>
                    </a:cxn>
                    <a:cxn ang="16200000">
                      <a:pos x="wd2" y="hd2"/>
                    </a:cxn>
                  </a:cxnLst>
                  <a:rect l="0" t="0" r="r" b="b"/>
                  <a:pathLst>
                    <a:path w="21600" h="21600" extrusionOk="0">
                      <a:moveTo>
                        <a:pt x="17256" y="4060"/>
                      </a:moveTo>
                      <a:cubicBezTo>
                        <a:pt x="17256" y="2030"/>
                        <a:pt x="17256" y="2030"/>
                        <a:pt x="17256" y="2030"/>
                      </a:cubicBezTo>
                      <a:cubicBezTo>
                        <a:pt x="17256" y="900"/>
                        <a:pt x="14380" y="0"/>
                        <a:pt x="10769" y="0"/>
                      </a:cubicBezTo>
                      <a:cubicBezTo>
                        <a:pt x="7220" y="0"/>
                        <a:pt x="4283" y="900"/>
                        <a:pt x="4283" y="2030"/>
                      </a:cubicBezTo>
                      <a:cubicBezTo>
                        <a:pt x="4283" y="4060"/>
                        <a:pt x="4283" y="4060"/>
                        <a:pt x="4283" y="4060"/>
                      </a:cubicBezTo>
                      <a:cubicBezTo>
                        <a:pt x="1713" y="4672"/>
                        <a:pt x="0" y="5649"/>
                        <a:pt x="0" y="6760"/>
                      </a:cubicBezTo>
                      <a:cubicBezTo>
                        <a:pt x="0" y="7851"/>
                        <a:pt x="1713" y="8828"/>
                        <a:pt x="4283" y="9440"/>
                      </a:cubicBezTo>
                      <a:cubicBezTo>
                        <a:pt x="4283" y="19570"/>
                        <a:pt x="4283" y="19570"/>
                        <a:pt x="4283" y="19570"/>
                      </a:cubicBezTo>
                      <a:cubicBezTo>
                        <a:pt x="4283" y="20700"/>
                        <a:pt x="7220" y="21600"/>
                        <a:pt x="10769" y="21600"/>
                      </a:cubicBezTo>
                      <a:cubicBezTo>
                        <a:pt x="14380" y="21600"/>
                        <a:pt x="17256" y="20700"/>
                        <a:pt x="17256" y="19570"/>
                      </a:cubicBezTo>
                      <a:cubicBezTo>
                        <a:pt x="17256" y="9440"/>
                        <a:pt x="17256" y="9440"/>
                        <a:pt x="17256" y="9440"/>
                      </a:cubicBezTo>
                      <a:cubicBezTo>
                        <a:pt x="19887" y="8828"/>
                        <a:pt x="21600" y="7851"/>
                        <a:pt x="21600" y="6760"/>
                      </a:cubicBezTo>
                      <a:cubicBezTo>
                        <a:pt x="21600" y="5649"/>
                        <a:pt x="19887" y="4672"/>
                        <a:pt x="17256" y="4060"/>
                      </a:cubicBezTo>
                      <a:close/>
                      <a:moveTo>
                        <a:pt x="8628" y="2030"/>
                      </a:moveTo>
                      <a:cubicBezTo>
                        <a:pt x="8628" y="1647"/>
                        <a:pt x="9607" y="1360"/>
                        <a:pt x="10769" y="1360"/>
                      </a:cubicBezTo>
                      <a:cubicBezTo>
                        <a:pt x="11993" y="1360"/>
                        <a:pt x="12911" y="1647"/>
                        <a:pt x="12911" y="2030"/>
                      </a:cubicBezTo>
                      <a:cubicBezTo>
                        <a:pt x="12911" y="3447"/>
                        <a:pt x="12911" y="3447"/>
                        <a:pt x="12911" y="3447"/>
                      </a:cubicBezTo>
                      <a:cubicBezTo>
                        <a:pt x="12238" y="3389"/>
                        <a:pt x="11504" y="3370"/>
                        <a:pt x="10769" y="3370"/>
                      </a:cubicBezTo>
                      <a:cubicBezTo>
                        <a:pt x="10035" y="3370"/>
                        <a:pt x="9301" y="3389"/>
                        <a:pt x="8628" y="3447"/>
                      </a:cubicBezTo>
                      <a:lnTo>
                        <a:pt x="8628" y="2030"/>
                      </a:lnTo>
                      <a:close/>
                      <a:moveTo>
                        <a:pt x="12911" y="19570"/>
                      </a:moveTo>
                      <a:cubicBezTo>
                        <a:pt x="12911" y="19953"/>
                        <a:pt x="11993" y="20260"/>
                        <a:pt x="10769" y="20260"/>
                      </a:cubicBezTo>
                      <a:cubicBezTo>
                        <a:pt x="9607" y="20260"/>
                        <a:pt x="8628" y="19953"/>
                        <a:pt x="8628" y="19570"/>
                      </a:cubicBezTo>
                      <a:cubicBezTo>
                        <a:pt x="8628" y="10053"/>
                        <a:pt x="8628" y="10053"/>
                        <a:pt x="8628" y="10053"/>
                      </a:cubicBezTo>
                      <a:cubicBezTo>
                        <a:pt x="9301" y="10111"/>
                        <a:pt x="10035" y="10130"/>
                        <a:pt x="10769" y="10130"/>
                      </a:cubicBezTo>
                      <a:cubicBezTo>
                        <a:pt x="11504" y="10130"/>
                        <a:pt x="12238" y="10111"/>
                        <a:pt x="12911" y="10053"/>
                      </a:cubicBezTo>
                      <a:lnTo>
                        <a:pt x="12911" y="19570"/>
                      </a:lnTo>
                      <a:close/>
                      <a:moveTo>
                        <a:pt x="16950" y="7315"/>
                      </a:moveTo>
                      <a:cubicBezTo>
                        <a:pt x="16950" y="7353"/>
                        <a:pt x="16888" y="7391"/>
                        <a:pt x="16888" y="7430"/>
                      </a:cubicBezTo>
                      <a:cubicBezTo>
                        <a:pt x="16644" y="7602"/>
                        <a:pt x="16399" y="7774"/>
                        <a:pt x="16032" y="7928"/>
                      </a:cubicBezTo>
                      <a:cubicBezTo>
                        <a:pt x="16032" y="7928"/>
                        <a:pt x="16032" y="7928"/>
                        <a:pt x="16032" y="7928"/>
                      </a:cubicBezTo>
                      <a:cubicBezTo>
                        <a:pt x="15665" y="8100"/>
                        <a:pt x="15175" y="8234"/>
                        <a:pt x="14686" y="8349"/>
                      </a:cubicBezTo>
                      <a:cubicBezTo>
                        <a:pt x="14686" y="8349"/>
                        <a:pt x="14686" y="8349"/>
                        <a:pt x="14686" y="8368"/>
                      </a:cubicBezTo>
                      <a:cubicBezTo>
                        <a:pt x="14135" y="8483"/>
                        <a:pt x="13584" y="8579"/>
                        <a:pt x="12911" y="8655"/>
                      </a:cubicBezTo>
                      <a:cubicBezTo>
                        <a:pt x="12238" y="8732"/>
                        <a:pt x="11565" y="8770"/>
                        <a:pt x="10769" y="8770"/>
                      </a:cubicBezTo>
                      <a:cubicBezTo>
                        <a:pt x="10035" y="8770"/>
                        <a:pt x="9301" y="8732"/>
                        <a:pt x="8628" y="8655"/>
                      </a:cubicBezTo>
                      <a:cubicBezTo>
                        <a:pt x="8016" y="8579"/>
                        <a:pt x="7404" y="8483"/>
                        <a:pt x="6914" y="8368"/>
                      </a:cubicBezTo>
                      <a:cubicBezTo>
                        <a:pt x="6914" y="8349"/>
                        <a:pt x="6914" y="8349"/>
                        <a:pt x="6853" y="8349"/>
                      </a:cubicBezTo>
                      <a:cubicBezTo>
                        <a:pt x="6364" y="8234"/>
                        <a:pt x="5935" y="8100"/>
                        <a:pt x="5568" y="7928"/>
                      </a:cubicBezTo>
                      <a:cubicBezTo>
                        <a:pt x="5568" y="7928"/>
                        <a:pt x="5507" y="7928"/>
                        <a:pt x="5507" y="7928"/>
                      </a:cubicBezTo>
                      <a:cubicBezTo>
                        <a:pt x="5201" y="7774"/>
                        <a:pt x="4895" y="7602"/>
                        <a:pt x="4712" y="7430"/>
                      </a:cubicBezTo>
                      <a:cubicBezTo>
                        <a:pt x="4650" y="7391"/>
                        <a:pt x="4650" y="7353"/>
                        <a:pt x="4589" y="7315"/>
                      </a:cubicBezTo>
                      <a:cubicBezTo>
                        <a:pt x="4406" y="7143"/>
                        <a:pt x="4283" y="6951"/>
                        <a:pt x="4283" y="6760"/>
                      </a:cubicBezTo>
                      <a:cubicBezTo>
                        <a:pt x="4283" y="6549"/>
                        <a:pt x="4406" y="6357"/>
                        <a:pt x="4589" y="6185"/>
                      </a:cubicBezTo>
                      <a:cubicBezTo>
                        <a:pt x="4650" y="6147"/>
                        <a:pt x="4650" y="6109"/>
                        <a:pt x="4712" y="6070"/>
                      </a:cubicBezTo>
                      <a:cubicBezTo>
                        <a:pt x="4895" y="5898"/>
                        <a:pt x="5201" y="5726"/>
                        <a:pt x="5507" y="5572"/>
                      </a:cubicBezTo>
                      <a:cubicBezTo>
                        <a:pt x="5507" y="5572"/>
                        <a:pt x="5568" y="5572"/>
                        <a:pt x="5568" y="5572"/>
                      </a:cubicBezTo>
                      <a:cubicBezTo>
                        <a:pt x="5935" y="5400"/>
                        <a:pt x="6364" y="5266"/>
                        <a:pt x="6853" y="5151"/>
                      </a:cubicBezTo>
                      <a:cubicBezTo>
                        <a:pt x="6914" y="5151"/>
                        <a:pt x="6914" y="5132"/>
                        <a:pt x="6914" y="5132"/>
                      </a:cubicBezTo>
                      <a:cubicBezTo>
                        <a:pt x="7404" y="5017"/>
                        <a:pt x="8016" y="4921"/>
                        <a:pt x="8628" y="4845"/>
                      </a:cubicBezTo>
                      <a:cubicBezTo>
                        <a:pt x="9301" y="4768"/>
                        <a:pt x="10035" y="4730"/>
                        <a:pt x="10769" y="4730"/>
                      </a:cubicBezTo>
                      <a:cubicBezTo>
                        <a:pt x="11565" y="4730"/>
                        <a:pt x="12238" y="4768"/>
                        <a:pt x="12911" y="4845"/>
                      </a:cubicBezTo>
                      <a:cubicBezTo>
                        <a:pt x="13584" y="4921"/>
                        <a:pt x="14135" y="5017"/>
                        <a:pt x="14686" y="5132"/>
                      </a:cubicBezTo>
                      <a:cubicBezTo>
                        <a:pt x="14686" y="5132"/>
                        <a:pt x="14686" y="5151"/>
                        <a:pt x="14686" y="5151"/>
                      </a:cubicBezTo>
                      <a:cubicBezTo>
                        <a:pt x="15175" y="5266"/>
                        <a:pt x="15665" y="5400"/>
                        <a:pt x="16032" y="5572"/>
                      </a:cubicBezTo>
                      <a:cubicBezTo>
                        <a:pt x="16032" y="5572"/>
                        <a:pt x="16032" y="5572"/>
                        <a:pt x="16032" y="5572"/>
                      </a:cubicBezTo>
                      <a:cubicBezTo>
                        <a:pt x="16399" y="5726"/>
                        <a:pt x="16644" y="5898"/>
                        <a:pt x="16888" y="6070"/>
                      </a:cubicBezTo>
                      <a:cubicBezTo>
                        <a:pt x="16888" y="6109"/>
                        <a:pt x="16950" y="6147"/>
                        <a:pt x="16950" y="6185"/>
                      </a:cubicBezTo>
                      <a:cubicBezTo>
                        <a:pt x="17133" y="6357"/>
                        <a:pt x="17256" y="6549"/>
                        <a:pt x="17256" y="6760"/>
                      </a:cubicBezTo>
                      <a:cubicBezTo>
                        <a:pt x="17256" y="6951"/>
                        <a:pt x="17133" y="7143"/>
                        <a:pt x="16950" y="7315"/>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sp>
              <p:nvSpPr>
                <p:cNvPr id="147" name="Shape 7655"/>
                <p:cNvSpPr/>
                <p:nvPr/>
              </p:nvSpPr>
              <p:spPr>
                <a:xfrm>
                  <a:off x="269293" y="0"/>
                  <a:ext cx="122194" cy="391488"/>
                </a:xfrm>
                <a:custGeom>
                  <a:avLst/>
                  <a:gdLst/>
                  <a:ahLst/>
                  <a:cxnLst>
                    <a:cxn ang="0">
                      <a:pos x="wd2" y="hd2"/>
                    </a:cxn>
                    <a:cxn ang="5400000">
                      <a:pos x="wd2" y="hd2"/>
                    </a:cxn>
                    <a:cxn ang="10800000">
                      <a:pos x="wd2" y="hd2"/>
                    </a:cxn>
                    <a:cxn ang="16200000">
                      <a:pos x="wd2" y="hd2"/>
                    </a:cxn>
                  </a:cxnLst>
                  <a:rect l="0" t="0" r="r" b="b"/>
                  <a:pathLst>
                    <a:path w="21600" h="21600" extrusionOk="0">
                      <a:moveTo>
                        <a:pt x="17305" y="4060"/>
                      </a:moveTo>
                      <a:cubicBezTo>
                        <a:pt x="17305" y="2030"/>
                        <a:pt x="17305" y="2030"/>
                        <a:pt x="17305" y="2030"/>
                      </a:cubicBezTo>
                      <a:cubicBezTo>
                        <a:pt x="17305" y="900"/>
                        <a:pt x="14359" y="0"/>
                        <a:pt x="10800" y="0"/>
                      </a:cubicBezTo>
                      <a:cubicBezTo>
                        <a:pt x="7180" y="0"/>
                        <a:pt x="4295" y="900"/>
                        <a:pt x="4295" y="2030"/>
                      </a:cubicBezTo>
                      <a:cubicBezTo>
                        <a:pt x="4295" y="4060"/>
                        <a:pt x="4295" y="4060"/>
                        <a:pt x="4295" y="4060"/>
                      </a:cubicBezTo>
                      <a:cubicBezTo>
                        <a:pt x="1657" y="4672"/>
                        <a:pt x="0" y="5649"/>
                        <a:pt x="0" y="6760"/>
                      </a:cubicBezTo>
                      <a:cubicBezTo>
                        <a:pt x="0" y="7851"/>
                        <a:pt x="1657" y="8828"/>
                        <a:pt x="4295" y="9440"/>
                      </a:cubicBezTo>
                      <a:cubicBezTo>
                        <a:pt x="4295" y="19570"/>
                        <a:pt x="4295" y="19570"/>
                        <a:pt x="4295" y="19570"/>
                      </a:cubicBezTo>
                      <a:cubicBezTo>
                        <a:pt x="4295" y="20700"/>
                        <a:pt x="7180" y="21600"/>
                        <a:pt x="10800" y="21600"/>
                      </a:cubicBezTo>
                      <a:cubicBezTo>
                        <a:pt x="14359" y="21600"/>
                        <a:pt x="17305" y="20700"/>
                        <a:pt x="17305" y="19570"/>
                      </a:cubicBezTo>
                      <a:cubicBezTo>
                        <a:pt x="17305" y="9440"/>
                        <a:pt x="17305" y="9440"/>
                        <a:pt x="17305" y="9440"/>
                      </a:cubicBezTo>
                      <a:cubicBezTo>
                        <a:pt x="19882" y="8828"/>
                        <a:pt x="21600" y="7851"/>
                        <a:pt x="21600" y="6760"/>
                      </a:cubicBezTo>
                      <a:cubicBezTo>
                        <a:pt x="21600" y="5649"/>
                        <a:pt x="19882" y="4672"/>
                        <a:pt x="17305" y="4060"/>
                      </a:cubicBezTo>
                      <a:close/>
                      <a:moveTo>
                        <a:pt x="8652" y="2030"/>
                      </a:moveTo>
                      <a:cubicBezTo>
                        <a:pt x="8652" y="1647"/>
                        <a:pt x="9573" y="1360"/>
                        <a:pt x="10800" y="1360"/>
                      </a:cubicBezTo>
                      <a:cubicBezTo>
                        <a:pt x="11966" y="1360"/>
                        <a:pt x="12948" y="1647"/>
                        <a:pt x="12948" y="2030"/>
                      </a:cubicBezTo>
                      <a:cubicBezTo>
                        <a:pt x="12948" y="3447"/>
                        <a:pt x="12948" y="3447"/>
                        <a:pt x="12948" y="3447"/>
                      </a:cubicBezTo>
                      <a:cubicBezTo>
                        <a:pt x="12273" y="3389"/>
                        <a:pt x="11536" y="3370"/>
                        <a:pt x="10800" y="3370"/>
                      </a:cubicBezTo>
                      <a:cubicBezTo>
                        <a:pt x="10064" y="3370"/>
                        <a:pt x="9327" y="3389"/>
                        <a:pt x="8652" y="3447"/>
                      </a:cubicBezTo>
                      <a:lnTo>
                        <a:pt x="8652" y="2030"/>
                      </a:lnTo>
                      <a:close/>
                      <a:moveTo>
                        <a:pt x="12948" y="19570"/>
                      </a:moveTo>
                      <a:cubicBezTo>
                        <a:pt x="12948" y="19953"/>
                        <a:pt x="11966" y="20260"/>
                        <a:pt x="10800" y="20260"/>
                      </a:cubicBezTo>
                      <a:cubicBezTo>
                        <a:pt x="9573" y="20260"/>
                        <a:pt x="8652" y="19953"/>
                        <a:pt x="8652" y="19570"/>
                      </a:cubicBezTo>
                      <a:cubicBezTo>
                        <a:pt x="8652" y="10053"/>
                        <a:pt x="8652" y="10053"/>
                        <a:pt x="8652" y="10053"/>
                      </a:cubicBezTo>
                      <a:cubicBezTo>
                        <a:pt x="9327" y="10111"/>
                        <a:pt x="10064" y="10130"/>
                        <a:pt x="10800" y="10130"/>
                      </a:cubicBezTo>
                      <a:cubicBezTo>
                        <a:pt x="11536" y="10130"/>
                        <a:pt x="12273" y="10111"/>
                        <a:pt x="12948" y="10053"/>
                      </a:cubicBezTo>
                      <a:lnTo>
                        <a:pt x="12948" y="19570"/>
                      </a:lnTo>
                      <a:close/>
                      <a:moveTo>
                        <a:pt x="16998" y="7315"/>
                      </a:moveTo>
                      <a:cubicBezTo>
                        <a:pt x="16936" y="7353"/>
                        <a:pt x="16936" y="7391"/>
                        <a:pt x="16875" y="7430"/>
                      </a:cubicBezTo>
                      <a:cubicBezTo>
                        <a:pt x="16691" y="7602"/>
                        <a:pt x="16384" y="7774"/>
                        <a:pt x="16077" y="7928"/>
                      </a:cubicBezTo>
                      <a:cubicBezTo>
                        <a:pt x="16077" y="7928"/>
                        <a:pt x="16016" y="7928"/>
                        <a:pt x="16016" y="7928"/>
                      </a:cubicBezTo>
                      <a:cubicBezTo>
                        <a:pt x="15648" y="8100"/>
                        <a:pt x="15218" y="8234"/>
                        <a:pt x="14727" y="8349"/>
                      </a:cubicBezTo>
                      <a:cubicBezTo>
                        <a:pt x="14666" y="8349"/>
                        <a:pt x="14666" y="8349"/>
                        <a:pt x="14666" y="8368"/>
                      </a:cubicBezTo>
                      <a:cubicBezTo>
                        <a:pt x="14175" y="8483"/>
                        <a:pt x="13561" y="8579"/>
                        <a:pt x="12948" y="8655"/>
                      </a:cubicBezTo>
                      <a:cubicBezTo>
                        <a:pt x="12273" y="8732"/>
                        <a:pt x="11536" y="8770"/>
                        <a:pt x="10800" y="8770"/>
                      </a:cubicBezTo>
                      <a:cubicBezTo>
                        <a:pt x="10002" y="8770"/>
                        <a:pt x="9327" y="8732"/>
                        <a:pt x="8652" y="8655"/>
                      </a:cubicBezTo>
                      <a:cubicBezTo>
                        <a:pt x="7977" y="8579"/>
                        <a:pt x="7425" y="8483"/>
                        <a:pt x="6873" y="8368"/>
                      </a:cubicBezTo>
                      <a:cubicBezTo>
                        <a:pt x="6873" y="8349"/>
                        <a:pt x="6873" y="8349"/>
                        <a:pt x="6873" y="8349"/>
                      </a:cubicBezTo>
                      <a:cubicBezTo>
                        <a:pt x="6382" y="8234"/>
                        <a:pt x="5891" y="8100"/>
                        <a:pt x="5523" y="7928"/>
                      </a:cubicBezTo>
                      <a:cubicBezTo>
                        <a:pt x="5523" y="7928"/>
                        <a:pt x="5523" y="7928"/>
                        <a:pt x="5523" y="7928"/>
                      </a:cubicBezTo>
                      <a:cubicBezTo>
                        <a:pt x="5155" y="7774"/>
                        <a:pt x="4909" y="7602"/>
                        <a:pt x="4664" y="7430"/>
                      </a:cubicBezTo>
                      <a:cubicBezTo>
                        <a:pt x="4664" y="7391"/>
                        <a:pt x="4602" y="7353"/>
                        <a:pt x="4602" y="7315"/>
                      </a:cubicBezTo>
                      <a:cubicBezTo>
                        <a:pt x="4418" y="7143"/>
                        <a:pt x="4295" y="6951"/>
                        <a:pt x="4295" y="6760"/>
                      </a:cubicBezTo>
                      <a:cubicBezTo>
                        <a:pt x="4295" y="6549"/>
                        <a:pt x="4418" y="6357"/>
                        <a:pt x="4602" y="6185"/>
                      </a:cubicBezTo>
                      <a:cubicBezTo>
                        <a:pt x="4602" y="6147"/>
                        <a:pt x="4664" y="6109"/>
                        <a:pt x="4664" y="6070"/>
                      </a:cubicBezTo>
                      <a:cubicBezTo>
                        <a:pt x="4909" y="5898"/>
                        <a:pt x="5155" y="5726"/>
                        <a:pt x="5523" y="5572"/>
                      </a:cubicBezTo>
                      <a:cubicBezTo>
                        <a:pt x="5523" y="5572"/>
                        <a:pt x="5523" y="5572"/>
                        <a:pt x="5523" y="5572"/>
                      </a:cubicBezTo>
                      <a:cubicBezTo>
                        <a:pt x="5891" y="5400"/>
                        <a:pt x="6382" y="5266"/>
                        <a:pt x="6873" y="5151"/>
                      </a:cubicBezTo>
                      <a:cubicBezTo>
                        <a:pt x="6873" y="5151"/>
                        <a:pt x="6873" y="5132"/>
                        <a:pt x="6873" y="5132"/>
                      </a:cubicBezTo>
                      <a:cubicBezTo>
                        <a:pt x="7425" y="5017"/>
                        <a:pt x="7977" y="4921"/>
                        <a:pt x="8652" y="4845"/>
                      </a:cubicBezTo>
                      <a:cubicBezTo>
                        <a:pt x="9327" y="4768"/>
                        <a:pt x="10002" y="4730"/>
                        <a:pt x="10800" y="4730"/>
                      </a:cubicBezTo>
                      <a:cubicBezTo>
                        <a:pt x="11536" y="4730"/>
                        <a:pt x="12273" y="4768"/>
                        <a:pt x="12948" y="4845"/>
                      </a:cubicBezTo>
                      <a:cubicBezTo>
                        <a:pt x="13561" y="4921"/>
                        <a:pt x="14175" y="5017"/>
                        <a:pt x="14666" y="5132"/>
                      </a:cubicBezTo>
                      <a:cubicBezTo>
                        <a:pt x="14666" y="5132"/>
                        <a:pt x="14666" y="5151"/>
                        <a:pt x="14727" y="5151"/>
                      </a:cubicBezTo>
                      <a:cubicBezTo>
                        <a:pt x="15218" y="5266"/>
                        <a:pt x="15648" y="5400"/>
                        <a:pt x="16016" y="5572"/>
                      </a:cubicBezTo>
                      <a:cubicBezTo>
                        <a:pt x="16016" y="5572"/>
                        <a:pt x="16077" y="5572"/>
                        <a:pt x="16077" y="5572"/>
                      </a:cubicBezTo>
                      <a:cubicBezTo>
                        <a:pt x="16384" y="5726"/>
                        <a:pt x="16691" y="5898"/>
                        <a:pt x="16875" y="6070"/>
                      </a:cubicBezTo>
                      <a:cubicBezTo>
                        <a:pt x="16936" y="6109"/>
                        <a:pt x="16936" y="6147"/>
                        <a:pt x="16998" y="6185"/>
                      </a:cubicBezTo>
                      <a:cubicBezTo>
                        <a:pt x="17182" y="6357"/>
                        <a:pt x="17305" y="6549"/>
                        <a:pt x="17305" y="6760"/>
                      </a:cubicBezTo>
                      <a:cubicBezTo>
                        <a:pt x="17305" y="6951"/>
                        <a:pt x="17182" y="7143"/>
                        <a:pt x="16998" y="7315"/>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sp>
              <p:nvSpPr>
                <p:cNvPr id="148" name="Shape 7656"/>
                <p:cNvSpPr/>
                <p:nvPr/>
              </p:nvSpPr>
              <p:spPr>
                <a:xfrm>
                  <a:off x="134646" y="0"/>
                  <a:ext cx="122048" cy="391488"/>
                </a:xfrm>
                <a:custGeom>
                  <a:avLst/>
                  <a:gdLst/>
                  <a:ahLst/>
                  <a:cxnLst>
                    <a:cxn ang="0">
                      <a:pos x="wd2" y="hd2"/>
                    </a:cxn>
                    <a:cxn ang="5400000">
                      <a:pos x="wd2" y="hd2"/>
                    </a:cxn>
                    <a:cxn ang="10800000">
                      <a:pos x="wd2" y="hd2"/>
                    </a:cxn>
                    <a:cxn ang="16200000">
                      <a:pos x="wd2" y="hd2"/>
                    </a:cxn>
                  </a:cxnLst>
                  <a:rect l="0" t="0" r="r" b="b"/>
                  <a:pathLst>
                    <a:path w="21600" h="21600" extrusionOk="0">
                      <a:moveTo>
                        <a:pt x="17305" y="12160"/>
                      </a:moveTo>
                      <a:cubicBezTo>
                        <a:pt x="17305" y="2030"/>
                        <a:pt x="17305" y="2030"/>
                        <a:pt x="17305" y="2030"/>
                      </a:cubicBezTo>
                      <a:cubicBezTo>
                        <a:pt x="17305" y="900"/>
                        <a:pt x="14359" y="0"/>
                        <a:pt x="10800" y="0"/>
                      </a:cubicBezTo>
                      <a:cubicBezTo>
                        <a:pt x="7241" y="0"/>
                        <a:pt x="4295" y="900"/>
                        <a:pt x="4295" y="2030"/>
                      </a:cubicBezTo>
                      <a:cubicBezTo>
                        <a:pt x="4295" y="12160"/>
                        <a:pt x="4295" y="12160"/>
                        <a:pt x="4295" y="12160"/>
                      </a:cubicBezTo>
                      <a:cubicBezTo>
                        <a:pt x="1718" y="12772"/>
                        <a:pt x="0" y="13749"/>
                        <a:pt x="0" y="14860"/>
                      </a:cubicBezTo>
                      <a:cubicBezTo>
                        <a:pt x="0" y="15951"/>
                        <a:pt x="1718" y="16928"/>
                        <a:pt x="4295" y="17540"/>
                      </a:cubicBezTo>
                      <a:cubicBezTo>
                        <a:pt x="4295" y="19570"/>
                        <a:pt x="4295" y="19570"/>
                        <a:pt x="4295" y="19570"/>
                      </a:cubicBezTo>
                      <a:cubicBezTo>
                        <a:pt x="4295" y="20700"/>
                        <a:pt x="7241" y="21600"/>
                        <a:pt x="10800" y="21600"/>
                      </a:cubicBezTo>
                      <a:cubicBezTo>
                        <a:pt x="14359" y="21600"/>
                        <a:pt x="17305" y="20700"/>
                        <a:pt x="17305" y="19570"/>
                      </a:cubicBezTo>
                      <a:cubicBezTo>
                        <a:pt x="17305" y="17540"/>
                        <a:pt x="17305" y="17540"/>
                        <a:pt x="17305" y="17540"/>
                      </a:cubicBezTo>
                      <a:cubicBezTo>
                        <a:pt x="19882" y="16928"/>
                        <a:pt x="21600" y="15951"/>
                        <a:pt x="21600" y="14860"/>
                      </a:cubicBezTo>
                      <a:cubicBezTo>
                        <a:pt x="21600" y="13749"/>
                        <a:pt x="19882" y="12772"/>
                        <a:pt x="17305" y="12160"/>
                      </a:cubicBezTo>
                      <a:close/>
                      <a:moveTo>
                        <a:pt x="8652" y="2030"/>
                      </a:moveTo>
                      <a:cubicBezTo>
                        <a:pt x="8652" y="1647"/>
                        <a:pt x="9634" y="1360"/>
                        <a:pt x="10800" y="1360"/>
                      </a:cubicBezTo>
                      <a:cubicBezTo>
                        <a:pt x="11966" y="1360"/>
                        <a:pt x="12948" y="1647"/>
                        <a:pt x="12948" y="2030"/>
                      </a:cubicBezTo>
                      <a:cubicBezTo>
                        <a:pt x="12948" y="11547"/>
                        <a:pt x="12948" y="11547"/>
                        <a:pt x="12948" y="11547"/>
                      </a:cubicBezTo>
                      <a:cubicBezTo>
                        <a:pt x="12273" y="11489"/>
                        <a:pt x="11536" y="11470"/>
                        <a:pt x="10800" y="11470"/>
                      </a:cubicBezTo>
                      <a:cubicBezTo>
                        <a:pt x="10064" y="11470"/>
                        <a:pt x="9327" y="11489"/>
                        <a:pt x="8652" y="11547"/>
                      </a:cubicBezTo>
                      <a:lnTo>
                        <a:pt x="8652" y="2030"/>
                      </a:lnTo>
                      <a:close/>
                      <a:moveTo>
                        <a:pt x="12948" y="19570"/>
                      </a:moveTo>
                      <a:cubicBezTo>
                        <a:pt x="12948" y="19953"/>
                        <a:pt x="11966" y="20260"/>
                        <a:pt x="10800" y="20260"/>
                      </a:cubicBezTo>
                      <a:cubicBezTo>
                        <a:pt x="9634" y="20260"/>
                        <a:pt x="8652" y="19953"/>
                        <a:pt x="8652" y="19570"/>
                      </a:cubicBezTo>
                      <a:cubicBezTo>
                        <a:pt x="8652" y="18153"/>
                        <a:pt x="8652" y="18153"/>
                        <a:pt x="8652" y="18153"/>
                      </a:cubicBezTo>
                      <a:cubicBezTo>
                        <a:pt x="9327" y="18211"/>
                        <a:pt x="10064" y="18230"/>
                        <a:pt x="10800" y="18230"/>
                      </a:cubicBezTo>
                      <a:cubicBezTo>
                        <a:pt x="11536" y="18230"/>
                        <a:pt x="12273" y="18211"/>
                        <a:pt x="12948" y="18153"/>
                      </a:cubicBezTo>
                      <a:lnTo>
                        <a:pt x="12948" y="19570"/>
                      </a:lnTo>
                      <a:close/>
                      <a:moveTo>
                        <a:pt x="16998" y="15415"/>
                      </a:moveTo>
                      <a:cubicBezTo>
                        <a:pt x="16936" y="15453"/>
                        <a:pt x="16936" y="15491"/>
                        <a:pt x="16875" y="15530"/>
                      </a:cubicBezTo>
                      <a:cubicBezTo>
                        <a:pt x="16691" y="15702"/>
                        <a:pt x="16445" y="15874"/>
                        <a:pt x="16077" y="16028"/>
                      </a:cubicBezTo>
                      <a:cubicBezTo>
                        <a:pt x="16077" y="16028"/>
                        <a:pt x="16077" y="16028"/>
                        <a:pt x="16016" y="16028"/>
                      </a:cubicBezTo>
                      <a:cubicBezTo>
                        <a:pt x="15648" y="16200"/>
                        <a:pt x="15218" y="16334"/>
                        <a:pt x="14727" y="16449"/>
                      </a:cubicBezTo>
                      <a:cubicBezTo>
                        <a:pt x="14727" y="16449"/>
                        <a:pt x="14727" y="16449"/>
                        <a:pt x="14666" y="16468"/>
                      </a:cubicBezTo>
                      <a:cubicBezTo>
                        <a:pt x="14175" y="16583"/>
                        <a:pt x="13561" y="16679"/>
                        <a:pt x="12948" y="16755"/>
                      </a:cubicBezTo>
                      <a:cubicBezTo>
                        <a:pt x="12273" y="16832"/>
                        <a:pt x="11536" y="16870"/>
                        <a:pt x="10800" y="16870"/>
                      </a:cubicBezTo>
                      <a:cubicBezTo>
                        <a:pt x="10064" y="16870"/>
                        <a:pt x="9327" y="16832"/>
                        <a:pt x="8652" y="16755"/>
                      </a:cubicBezTo>
                      <a:cubicBezTo>
                        <a:pt x="8039" y="16679"/>
                        <a:pt x="7425" y="16583"/>
                        <a:pt x="6934" y="16468"/>
                      </a:cubicBezTo>
                      <a:cubicBezTo>
                        <a:pt x="6873" y="16449"/>
                        <a:pt x="6873" y="16449"/>
                        <a:pt x="6873" y="16449"/>
                      </a:cubicBezTo>
                      <a:cubicBezTo>
                        <a:pt x="6382" y="16334"/>
                        <a:pt x="5952" y="16200"/>
                        <a:pt x="5584" y="16028"/>
                      </a:cubicBezTo>
                      <a:cubicBezTo>
                        <a:pt x="5523" y="16028"/>
                        <a:pt x="5523" y="16028"/>
                        <a:pt x="5523" y="16028"/>
                      </a:cubicBezTo>
                      <a:cubicBezTo>
                        <a:pt x="5155" y="15874"/>
                        <a:pt x="4909" y="15702"/>
                        <a:pt x="4725" y="15530"/>
                      </a:cubicBezTo>
                      <a:cubicBezTo>
                        <a:pt x="4664" y="15491"/>
                        <a:pt x="4664" y="15453"/>
                        <a:pt x="4602" y="15415"/>
                      </a:cubicBezTo>
                      <a:cubicBezTo>
                        <a:pt x="4418" y="15243"/>
                        <a:pt x="4295" y="15051"/>
                        <a:pt x="4295" y="14860"/>
                      </a:cubicBezTo>
                      <a:cubicBezTo>
                        <a:pt x="4295" y="14649"/>
                        <a:pt x="4418" y="14457"/>
                        <a:pt x="4602" y="14285"/>
                      </a:cubicBezTo>
                      <a:cubicBezTo>
                        <a:pt x="4664" y="14247"/>
                        <a:pt x="4664" y="14209"/>
                        <a:pt x="4725" y="14170"/>
                      </a:cubicBezTo>
                      <a:cubicBezTo>
                        <a:pt x="4909" y="13998"/>
                        <a:pt x="5155" y="13826"/>
                        <a:pt x="5523" y="13672"/>
                      </a:cubicBezTo>
                      <a:cubicBezTo>
                        <a:pt x="5523" y="13672"/>
                        <a:pt x="5523" y="13672"/>
                        <a:pt x="5584" y="13672"/>
                      </a:cubicBezTo>
                      <a:cubicBezTo>
                        <a:pt x="5952" y="13500"/>
                        <a:pt x="6382" y="13366"/>
                        <a:pt x="6873" y="13251"/>
                      </a:cubicBezTo>
                      <a:cubicBezTo>
                        <a:pt x="6873" y="13251"/>
                        <a:pt x="6873" y="13232"/>
                        <a:pt x="6934" y="13232"/>
                      </a:cubicBezTo>
                      <a:cubicBezTo>
                        <a:pt x="7425" y="13117"/>
                        <a:pt x="8039" y="13021"/>
                        <a:pt x="8652" y="12945"/>
                      </a:cubicBezTo>
                      <a:cubicBezTo>
                        <a:pt x="9327" y="12868"/>
                        <a:pt x="10064" y="12830"/>
                        <a:pt x="10800" y="12830"/>
                      </a:cubicBezTo>
                      <a:cubicBezTo>
                        <a:pt x="11536" y="12830"/>
                        <a:pt x="12273" y="12868"/>
                        <a:pt x="12948" y="12945"/>
                      </a:cubicBezTo>
                      <a:cubicBezTo>
                        <a:pt x="13561" y="13021"/>
                        <a:pt x="14175" y="13117"/>
                        <a:pt x="14666" y="13232"/>
                      </a:cubicBezTo>
                      <a:cubicBezTo>
                        <a:pt x="14727" y="13232"/>
                        <a:pt x="14727" y="13251"/>
                        <a:pt x="14727" y="13251"/>
                      </a:cubicBezTo>
                      <a:cubicBezTo>
                        <a:pt x="15218" y="13366"/>
                        <a:pt x="15648" y="13500"/>
                        <a:pt x="16016" y="13672"/>
                      </a:cubicBezTo>
                      <a:cubicBezTo>
                        <a:pt x="16077" y="13672"/>
                        <a:pt x="16077" y="13672"/>
                        <a:pt x="16077" y="13672"/>
                      </a:cubicBezTo>
                      <a:cubicBezTo>
                        <a:pt x="16445" y="13826"/>
                        <a:pt x="16691" y="13998"/>
                        <a:pt x="16875" y="14170"/>
                      </a:cubicBezTo>
                      <a:cubicBezTo>
                        <a:pt x="16936" y="14209"/>
                        <a:pt x="16936" y="14247"/>
                        <a:pt x="16998" y="14285"/>
                      </a:cubicBezTo>
                      <a:cubicBezTo>
                        <a:pt x="17182" y="14457"/>
                        <a:pt x="17305" y="14649"/>
                        <a:pt x="17305" y="14860"/>
                      </a:cubicBezTo>
                      <a:cubicBezTo>
                        <a:pt x="17305" y="15051"/>
                        <a:pt x="17182" y="15243"/>
                        <a:pt x="16998" y="15415"/>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grpSp>
        </p:grpSp>
      </p:grpSp>
      <p:grpSp>
        <p:nvGrpSpPr>
          <p:cNvPr id="14" name="组合 13"/>
          <p:cNvGrpSpPr/>
          <p:nvPr/>
        </p:nvGrpSpPr>
        <p:grpSpPr>
          <a:xfrm>
            <a:off x="3197755" y="965529"/>
            <a:ext cx="830504" cy="1257241"/>
            <a:chOff x="4029387" y="1719250"/>
            <a:chExt cx="1046491" cy="1584210"/>
          </a:xfrm>
        </p:grpSpPr>
        <p:sp>
          <p:nvSpPr>
            <p:cNvPr id="108" name="Shape 7618"/>
            <p:cNvSpPr/>
            <p:nvPr/>
          </p:nvSpPr>
          <p:spPr>
            <a:xfrm flipV="1">
              <a:off x="4537061" y="3027785"/>
              <a:ext cx="1" cy="275675"/>
            </a:xfrm>
            <a:prstGeom prst="line">
              <a:avLst/>
            </a:prstGeom>
            <a:ln w="12700">
              <a:solidFill>
                <a:schemeClr val="bg2"/>
              </a:solidFill>
              <a:prstDash val="dash"/>
              <a:miter lim="400000"/>
              <a:headEnd type="triangle"/>
            </a:ln>
          </p:spPr>
          <p:txBody>
            <a:bodyPr lIns="0" tIns="0" rIns="0" bIns="0"/>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grpSp>
          <p:nvGrpSpPr>
            <p:cNvPr id="149" name="Group 7664"/>
            <p:cNvGrpSpPr/>
            <p:nvPr/>
          </p:nvGrpSpPr>
          <p:grpSpPr>
            <a:xfrm>
              <a:off x="4029387" y="1719250"/>
              <a:ext cx="1046491" cy="1278223"/>
              <a:chOff x="56869" y="-340998"/>
              <a:chExt cx="1143087" cy="1432032"/>
            </a:xfrm>
          </p:grpSpPr>
          <p:sp>
            <p:nvSpPr>
              <p:cNvPr id="150" name="Shape 7659"/>
              <p:cNvSpPr/>
              <p:nvPr/>
            </p:nvSpPr>
            <p:spPr>
              <a:xfrm>
                <a:off x="214654" y="297536"/>
                <a:ext cx="793497" cy="7934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B0F0"/>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sp>
            <p:nvSpPr>
              <p:cNvPr id="151" name="Shape 7660"/>
              <p:cNvSpPr/>
              <p:nvPr/>
            </p:nvSpPr>
            <p:spPr>
              <a:xfrm>
                <a:off x="56869" y="-340998"/>
                <a:ext cx="1143087" cy="520688"/>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chemeClr val="accent2">
                        <a:lumMod val="50000"/>
                      </a:schemeClr>
                    </a:solidFill>
                    <a:uFillTx/>
                    <a:latin typeface="+mn-lt"/>
                    <a:ea typeface="+mn-ea"/>
                    <a:cs typeface="+mn-ea"/>
                    <a:sym typeface="+mn-lt"/>
                  </a:rPr>
                  <a:t>正能量</a:t>
                </a:r>
              </a:p>
            </p:txBody>
          </p:sp>
          <p:grpSp>
            <p:nvGrpSpPr>
              <p:cNvPr id="152" name="Group 7663"/>
              <p:cNvGrpSpPr/>
              <p:nvPr/>
            </p:nvGrpSpPr>
            <p:grpSpPr>
              <a:xfrm>
                <a:off x="467091" y="494483"/>
                <a:ext cx="288619" cy="384471"/>
                <a:chOff x="0" y="0"/>
                <a:chExt cx="288617" cy="384469"/>
              </a:xfrm>
            </p:grpSpPr>
            <p:sp>
              <p:nvSpPr>
                <p:cNvPr id="153" name="Shape 7661"/>
                <p:cNvSpPr/>
                <p:nvPr/>
              </p:nvSpPr>
              <p:spPr>
                <a:xfrm>
                  <a:off x="0" y="0"/>
                  <a:ext cx="288618" cy="384470"/>
                </a:xfrm>
                <a:custGeom>
                  <a:avLst/>
                  <a:gdLst/>
                  <a:ahLst/>
                  <a:cxnLst>
                    <a:cxn ang="0">
                      <a:pos x="wd2" y="hd2"/>
                    </a:cxn>
                    <a:cxn ang="5400000">
                      <a:pos x="wd2" y="hd2"/>
                    </a:cxn>
                    <a:cxn ang="10800000">
                      <a:pos x="wd2" y="hd2"/>
                    </a:cxn>
                    <a:cxn ang="16200000">
                      <a:pos x="wd2" y="hd2"/>
                    </a:cxn>
                  </a:cxnLst>
                  <a:rect l="0" t="0" r="r" b="b"/>
                  <a:pathLst>
                    <a:path w="21600" h="21600" extrusionOk="0">
                      <a:moveTo>
                        <a:pt x="18910" y="8775"/>
                      </a:moveTo>
                      <a:cubicBezTo>
                        <a:pt x="18910" y="6084"/>
                        <a:pt x="18910" y="6084"/>
                        <a:pt x="18910" y="6084"/>
                      </a:cubicBezTo>
                      <a:cubicBezTo>
                        <a:pt x="18910" y="2722"/>
                        <a:pt x="15283" y="0"/>
                        <a:pt x="10800" y="0"/>
                      </a:cubicBezTo>
                      <a:cubicBezTo>
                        <a:pt x="6317" y="0"/>
                        <a:pt x="2710" y="2722"/>
                        <a:pt x="2710" y="6084"/>
                      </a:cubicBezTo>
                      <a:cubicBezTo>
                        <a:pt x="2710" y="8775"/>
                        <a:pt x="2710" y="8775"/>
                        <a:pt x="2710" y="8775"/>
                      </a:cubicBezTo>
                      <a:cubicBezTo>
                        <a:pt x="1209" y="8775"/>
                        <a:pt x="0" y="9682"/>
                        <a:pt x="0" y="10808"/>
                      </a:cubicBezTo>
                      <a:cubicBezTo>
                        <a:pt x="0" y="12825"/>
                        <a:pt x="0" y="12825"/>
                        <a:pt x="0" y="12825"/>
                      </a:cubicBezTo>
                      <a:cubicBezTo>
                        <a:pt x="0" y="13498"/>
                        <a:pt x="0" y="13498"/>
                        <a:pt x="0" y="13498"/>
                      </a:cubicBezTo>
                      <a:cubicBezTo>
                        <a:pt x="0" y="14859"/>
                        <a:pt x="0" y="14859"/>
                        <a:pt x="0" y="14859"/>
                      </a:cubicBezTo>
                      <a:cubicBezTo>
                        <a:pt x="0" y="15531"/>
                        <a:pt x="0" y="15531"/>
                        <a:pt x="0" y="15531"/>
                      </a:cubicBezTo>
                      <a:cubicBezTo>
                        <a:pt x="0" y="18878"/>
                        <a:pt x="3628" y="21600"/>
                        <a:pt x="8110" y="21600"/>
                      </a:cubicBezTo>
                      <a:cubicBezTo>
                        <a:pt x="13510" y="21600"/>
                        <a:pt x="13510" y="21600"/>
                        <a:pt x="13510" y="21600"/>
                      </a:cubicBezTo>
                      <a:cubicBezTo>
                        <a:pt x="17972" y="21600"/>
                        <a:pt x="21600" y="18878"/>
                        <a:pt x="21600" y="15531"/>
                      </a:cubicBezTo>
                      <a:cubicBezTo>
                        <a:pt x="21600" y="14859"/>
                        <a:pt x="21600" y="14859"/>
                        <a:pt x="21600" y="14859"/>
                      </a:cubicBezTo>
                      <a:cubicBezTo>
                        <a:pt x="21600" y="13498"/>
                        <a:pt x="21600" y="13498"/>
                        <a:pt x="21600" y="13498"/>
                      </a:cubicBezTo>
                      <a:cubicBezTo>
                        <a:pt x="21600" y="12825"/>
                        <a:pt x="21600" y="12825"/>
                        <a:pt x="21600" y="12825"/>
                      </a:cubicBezTo>
                      <a:cubicBezTo>
                        <a:pt x="21600" y="10808"/>
                        <a:pt x="21600" y="10808"/>
                        <a:pt x="21600" y="10808"/>
                      </a:cubicBezTo>
                      <a:cubicBezTo>
                        <a:pt x="21600" y="9682"/>
                        <a:pt x="20391" y="8775"/>
                        <a:pt x="18910" y="8775"/>
                      </a:cubicBezTo>
                      <a:close/>
                      <a:moveTo>
                        <a:pt x="4503" y="6084"/>
                      </a:moveTo>
                      <a:cubicBezTo>
                        <a:pt x="4503" y="3472"/>
                        <a:pt x="7318" y="1345"/>
                        <a:pt x="10800" y="1345"/>
                      </a:cubicBezTo>
                      <a:cubicBezTo>
                        <a:pt x="14282" y="1345"/>
                        <a:pt x="17097" y="3472"/>
                        <a:pt x="17097" y="6084"/>
                      </a:cubicBezTo>
                      <a:cubicBezTo>
                        <a:pt x="17097" y="8775"/>
                        <a:pt x="17097" y="8775"/>
                        <a:pt x="17097" y="8775"/>
                      </a:cubicBezTo>
                      <a:cubicBezTo>
                        <a:pt x="15303" y="8775"/>
                        <a:pt x="15303" y="8775"/>
                        <a:pt x="15303" y="8775"/>
                      </a:cubicBezTo>
                      <a:cubicBezTo>
                        <a:pt x="15303" y="6084"/>
                        <a:pt x="15303" y="6084"/>
                        <a:pt x="15303" y="6084"/>
                      </a:cubicBezTo>
                      <a:cubicBezTo>
                        <a:pt x="15303" y="4207"/>
                        <a:pt x="13281" y="2706"/>
                        <a:pt x="10800" y="2706"/>
                      </a:cubicBezTo>
                      <a:cubicBezTo>
                        <a:pt x="8319" y="2706"/>
                        <a:pt x="6297" y="4207"/>
                        <a:pt x="6297" y="6084"/>
                      </a:cubicBezTo>
                      <a:cubicBezTo>
                        <a:pt x="6297" y="8775"/>
                        <a:pt x="6297" y="8775"/>
                        <a:pt x="6297" y="8775"/>
                      </a:cubicBezTo>
                      <a:cubicBezTo>
                        <a:pt x="4503" y="8775"/>
                        <a:pt x="4503" y="8775"/>
                        <a:pt x="4503" y="8775"/>
                      </a:cubicBezTo>
                      <a:lnTo>
                        <a:pt x="4503" y="6084"/>
                      </a:lnTo>
                      <a:close/>
                      <a:moveTo>
                        <a:pt x="14407" y="6084"/>
                      </a:moveTo>
                      <a:cubicBezTo>
                        <a:pt x="14407" y="6084"/>
                        <a:pt x="14407" y="6084"/>
                        <a:pt x="14407" y="6084"/>
                      </a:cubicBezTo>
                      <a:cubicBezTo>
                        <a:pt x="14407" y="8775"/>
                        <a:pt x="14407" y="8775"/>
                        <a:pt x="14407" y="8775"/>
                      </a:cubicBezTo>
                      <a:cubicBezTo>
                        <a:pt x="7193" y="8775"/>
                        <a:pt x="7193" y="8775"/>
                        <a:pt x="7193" y="8775"/>
                      </a:cubicBezTo>
                      <a:cubicBezTo>
                        <a:pt x="7193" y="6084"/>
                        <a:pt x="7193" y="6084"/>
                        <a:pt x="7193" y="6084"/>
                      </a:cubicBezTo>
                      <a:cubicBezTo>
                        <a:pt x="7193" y="6084"/>
                        <a:pt x="7193" y="6084"/>
                        <a:pt x="7193" y="6084"/>
                      </a:cubicBezTo>
                      <a:cubicBezTo>
                        <a:pt x="7193" y="4583"/>
                        <a:pt x="8819" y="3378"/>
                        <a:pt x="10800" y="3378"/>
                      </a:cubicBezTo>
                      <a:cubicBezTo>
                        <a:pt x="12781" y="3378"/>
                        <a:pt x="14407" y="4583"/>
                        <a:pt x="14407" y="6084"/>
                      </a:cubicBezTo>
                      <a:close/>
                      <a:moveTo>
                        <a:pt x="19807" y="12825"/>
                      </a:moveTo>
                      <a:cubicBezTo>
                        <a:pt x="19807" y="13498"/>
                        <a:pt x="19807" y="13498"/>
                        <a:pt x="19807" y="13498"/>
                      </a:cubicBezTo>
                      <a:cubicBezTo>
                        <a:pt x="19807" y="14859"/>
                        <a:pt x="19807" y="14859"/>
                        <a:pt x="19807" y="14859"/>
                      </a:cubicBezTo>
                      <a:cubicBezTo>
                        <a:pt x="19807" y="15531"/>
                        <a:pt x="19807" y="15531"/>
                        <a:pt x="19807" y="15531"/>
                      </a:cubicBezTo>
                      <a:cubicBezTo>
                        <a:pt x="19807" y="18128"/>
                        <a:pt x="16971" y="20255"/>
                        <a:pt x="13510" y="20255"/>
                      </a:cubicBezTo>
                      <a:cubicBezTo>
                        <a:pt x="8110" y="20255"/>
                        <a:pt x="8110" y="20255"/>
                        <a:pt x="8110" y="20255"/>
                      </a:cubicBezTo>
                      <a:cubicBezTo>
                        <a:pt x="4629" y="20255"/>
                        <a:pt x="1793" y="18128"/>
                        <a:pt x="1793" y="15531"/>
                      </a:cubicBezTo>
                      <a:cubicBezTo>
                        <a:pt x="1793" y="14859"/>
                        <a:pt x="1793" y="14859"/>
                        <a:pt x="1793" y="14859"/>
                      </a:cubicBezTo>
                      <a:cubicBezTo>
                        <a:pt x="1793" y="13498"/>
                        <a:pt x="1793" y="13498"/>
                        <a:pt x="1793" y="13498"/>
                      </a:cubicBezTo>
                      <a:cubicBezTo>
                        <a:pt x="1793" y="12825"/>
                        <a:pt x="1793" y="12825"/>
                        <a:pt x="1793" y="12825"/>
                      </a:cubicBezTo>
                      <a:cubicBezTo>
                        <a:pt x="1793" y="10808"/>
                        <a:pt x="1793" y="10808"/>
                        <a:pt x="1793" y="10808"/>
                      </a:cubicBezTo>
                      <a:cubicBezTo>
                        <a:pt x="1793" y="10432"/>
                        <a:pt x="2210" y="10135"/>
                        <a:pt x="2710" y="10135"/>
                      </a:cubicBezTo>
                      <a:cubicBezTo>
                        <a:pt x="3294" y="10135"/>
                        <a:pt x="3899" y="10135"/>
                        <a:pt x="4503" y="10135"/>
                      </a:cubicBezTo>
                      <a:cubicBezTo>
                        <a:pt x="17097" y="10135"/>
                        <a:pt x="17097" y="10135"/>
                        <a:pt x="17097" y="10135"/>
                      </a:cubicBezTo>
                      <a:cubicBezTo>
                        <a:pt x="17701" y="10135"/>
                        <a:pt x="18306" y="10135"/>
                        <a:pt x="18910" y="10135"/>
                      </a:cubicBezTo>
                      <a:cubicBezTo>
                        <a:pt x="19390" y="10135"/>
                        <a:pt x="19807" y="10432"/>
                        <a:pt x="19807" y="10808"/>
                      </a:cubicBezTo>
                      <a:lnTo>
                        <a:pt x="19807" y="12825"/>
                      </a:ln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sp>
              <p:nvSpPr>
                <p:cNvPr id="154" name="Shape 7662"/>
                <p:cNvSpPr/>
                <p:nvPr/>
              </p:nvSpPr>
              <p:spPr>
                <a:xfrm>
                  <a:off x="120316" y="228282"/>
                  <a:ext cx="47986" cy="720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72" y="0"/>
                        <a:pt x="0" y="3253"/>
                        <a:pt x="0" y="7256"/>
                      </a:cubicBezTo>
                      <a:cubicBezTo>
                        <a:pt x="0" y="9424"/>
                        <a:pt x="1758" y="13510"/>
                        <a:pt x="3516" y="16846"/>
                      </a:cubicBezTo>
                      <a:cubicBezTo>
                        <a:pt x="5023" y="19515"/>
                        <a:pt x="6907" y="21600"/>
                        <a:pt x="10800" y="21600"/>
                      </a:cubicBezTo>
                      <a:cubicBezTo>
                        <a:pt x="15070" y="21600"/>
                        <a:pt x="16577" y="19515"/>
                        <a:pt x="18084" y="16846"/>
                      </a:cubicBezTo>
                      <a:cubicBezTo>
                        <a:pt x="19842" y="13594"/>
                        <a:pt x="21600" y="9424"/>
                        <a:pt x="21600" y="7256"/>
                      </a:cubicBezTo>
                      <a:cubicBezTo>
                        <a:pt x="21600" y="3253"/>
                        <a:pt x="16828" y="0"/>
                        <a:pt x="10800" y="0"/>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grpSp>
        </p:grpSp>
      </p:grpSp>
      <p:grpSp>
        <p:nvGrpSpPr>
          <p:cNvPr id="7" name="组合 6"/>
          <p:cNvGrpSpPr/>
          <p:nvPr/>
        </p:nvGrpSpPr>
        <p:grpSpPr>
          <a:xfrm>
            <a:off x="3846585" y="3332135"/>
            <a:ext cx="830504" cy="1373215"/>
            <a:chOff x="4846959" y="3946707"/>
            <a:chExt cx="1046491" cy="1730345"/>
          </a:xfrm>
        </p:grpSpPr>
        <p:sp>
          <p:nvSpPr>
            <p:cNvPr id="110" name="Shape 7620"/>
            <p:cNvSpPr/>
            <p:nvPr/>
          </p:nvSpPr>
          <p:spPr>
            <a:xfrm flipV="1">
              <a:off x="5361776" y="3946707"/>
              <a:ext cx="1" cy="542450"/>
            </a:xfrm>
            <a:prstGeom prst="line">
              <a:avLst/>
            </a:prstGeom>
            <a:ln w="12700">
              <a:solidFill>
                <a:schemeClr val="bg2"/>
              </a:solidFill>
              <a:prstDash val="dash"/>
              <a:miter lim="400000"/>
              <a:tailEnd type="triangle"/>
            </a:ln>
          </p:spPr>
          <p:txBody>
            <a:bodyPr lIns="0" tIns="0" rIns="0" bIns="0"/>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grpSp>
          <p:nvGrpSpPr>
            <p:cNvPr id="155" name="Group 7671"/>
            <p:cNvGrpSpPr/>
            <p:nvPr/>
          </p:nvGrpSpPr>
          <p:grpSpPr>
            <a:xfrm>
              <a:off x="4846959" y="4489157"/>
              <a:ext cx="1046491" cy="1187895"/>
              <a:chOff x="23289" y="0"/>
              <a:chExt cx="1143087" cy="1330834"/>
            </a:xfrm>
          </p:grpSpPr>
          <p:sp>
            <p:nvSpPr>
              <p:cNvPr id="156" name="Shape 7665"/>
              <p:cNvSpPr/>
              <p:nvPr/>
            </p:nvSpPr>
            <p:spPr>
              <a:xfrm>
                <a:off x="188876" y="0"/>
                <a:ext cx="793497" cy="7934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6CCFF"/>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sp>
            <p:nvSpPr>
              <p:cNvPr id="157" name="Shape 7666"/>
              <p:cNvSpPr/>
              <p:nvPr/>
            </p:nvSpPr>
            <p:spPr>
              <a:xfrm>
                <a:off x="23289" y="810147"/>
                <a:ext cx="1143087" cy="520687"/>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rgbClr val="0070C0"/>
                    </a:solidFill>
                    <a:uFillTx/>
                    <a:latin typeface="+mn-lt"/>
                    <a:ea typeface="+mn-ea"/>
                    <a:cs typeface="+mn-ea"/>
                    <a:sym typeface="+mn-lt"/>
                  </a:rPr>
                  <a:t>时间观</a:t>
                </a:r>
              </a:p>
            </p:txBody>
          </p:sp>
          <p:grpSp>
            <p:nvGrpSpPr>
              <p:cNvPr id="158" name="Group 7670"/>
              <p:cNvGrpSpPr/>
              <p:nvPr/>
            </p:nvGrpSpPr>
            <p:grpSpPr>
              <a:xfrm>
                <a:off x="382514" y="288078"/>
                <a:ext cx="406220" cy="254383"/>
                <a:chOff x="0" y="0"/>
                <a:chExt cx="406219" cy="254382"/>
              </a:xfrm>
            </p:grpSpPr>
            <p:sp>
              <p:nvSpPr>
                <p:cNvPr id="159" name="Shape 7667"/>
                <p:cNvSpPr/>
                <p:nvPr/>
              </p:nvSpPr>
              <p:spPr>
                <a:xfrm>
                  <a:off x="0" y="0"/>
                  <a:ext cx="406220" cy="254383"/>
                </a:xfrm>
                <a:custGeom>
                  <a:avLst/>
                  <a:gdLst/>
                  <a:ahLst/>
                  <a:cxnLst>
                    <a:cxn ang="0">
                      <a:pos x="wd2" y="hd2"/>
                    </a:cxn>
                    <a:cxn ang="5400000">
                      <a:pos x="wd2" y="hd2"/>
                    </a:cxn>
                    <a:cxn ang="10800000">
                      <a:pos x="wd2" y="hd2"/>
                    </a:cxn>
                    <a:cxn ang="16200000">
                      <a:pos x="wd2" y="hd2"/>
                    </a:cxn>
                  </a:cxnLst>
                  <a:rect l="0" t="0" r="r" b="b"/>
                  <a:pathLst>
                    <a:path w="21600" h="21600" extrusionOk="0">
                      <a:moveTo>
                        <a:pt x="21573" y="10563"/>
                      </a:moveTo>
                      <a:cubicBezTo>
                        <a:pt x="21573" y="10520"/>
                        <a:pt x="21573" y="10477"/>
                        <a:pt x="21560" y="10413"/>
                      </a:cubicBezTo>
                      <a:cubicBezTo>
                        <a:pt x="21560" y="10413"/>
                        <a:pt x="21546" y="10391"/>
                        <a:pt x="21546" y="10370"/>
                      </a:cubicBezTo>
                      <a:cubicBezTo>
                        <a:pt x="21546" y="10348"/>
                        <a:pt x="21546" y="10327"/>
                        <a:pt x="21533" y="10305"/>
                      </a:cubicBezTo>
                      <a:cubicBezTo>
                        <a:pt x="19568" y="4303"/>
                        <a:pt x="15302" y="0"/>
                        <a:pt x="10807" y="0"/>
                      </a:cubicBezTo>
                      <a:cubicBezTo>
                        <a:pt x="6298" y="0"/>
                        <a:pt x="2032" y="4281"/>
                        <a:pt x="67" y="10284"/>
                      </a:cubicBezTo>
                      <a:cubicBezTo>
                        <a:pt x="67" y="10305"/>
                        <a:pt x="67" y="10348"/>
                        <a:pt x="54" y="10370"/>
                      </a:cubicBezTo>
                      <a:cubicBezTo>
                        <a:pt x="54" y="10391"/>
                        <a:pt x="40" y="10391"/>
                        <a:pt x="40" y="10413"/>
                      </a:cubicBezTo>
                      <a:cubicBezTo>
                        <a:pt x="27" y="10456"/>
                        <a:pt x="27" y="10499"/>
                        <a:pt x="27" y="10563"/>
                      </a:cubicBezTo>
                      <a:cubicBezTo>
                        <a:pt x="13" y="10628"/>
                        <a:pt x="0" y="10714"/>
                        <a:pt x="0" y="10800"/>
                      </a:cubicBezTo>
                      <a:cubicBezTo>
                        <a:pt x="0" y="10886"/>
                        <a:pt x="13" y="10951"/>
                        <a:pt x="27" y="11037"/>
                      </a:cubicBezTo>
                      <a:cubicBezTo>
                        <a:pt x="27" y="11080"/>
                        <a:pt x="27" y="11123"/>
                        <a:pt x="40" y="11166"/>
                      </a:cubicBezTo>
                      <a:cubicBezTo>
                        <a:pt x="40" y="11187"/>
                        <a:pt x="54" y="11209"/>
                        <a:pt x="54" y="11230"/>
                      </a:cubicBezTo>
                      <a:cubicBezTo>
                        <a:pt x="67" y="11252"/>
                        <a:pt x="67" y="11273"/>
                        <a:pt x="67" y="11295"/>
                      </a:cubicBezTo>
                      <a:cubicBezTo>
                        <a:pt x="2032" y="17297"/>
                        <a:pt x="6298" y="21600"/>
                        <a:pt x="10807" y="21600"/>
                      </a:cubicBezTo>
                      <a:cubicBezTo>
                        <a:pt x="15302" y="21600"/>
                        <a:pt x="19568" y="17297"/>
                        <a:pt x="21533" y="11316"/>
                      </a:cubicBezTo>
                      <a:cubicBezTo>
                        <a:pt x="21546" y="11273"/>
                        <a:pt x="21546" y="11252"/>
                        <a:pt x="21546" y="11230"/>
                      </a:cubicBezTo>
                      <a:cubicBezTo>
                        <a:pt x="21546" y="11209"/>
                        <a:pt x="21560" y="11209"/>
                        <a:pt x="21560" y="11187"/>
                      </a:cubicBezTo>
                      <a:cubicBezTo>
                        <a:pt x="21573" y="11144"/>
                        <a:pt x="21573" y="11080"/>
                        <a:pt x="21573" y="11037"/>
                      </a:cubicBezTo>
                      <a:cubicBezTo>
                        <a:pt x="21587" y="10972"/>
                        <a:pt x="21600" y="10886"/>
                        <a:pt x="21600" y="10800"/>
                      </a:cubicBezTo>
                      <a:cubicBezTo>
                        <a:pt x="21600" y="10714"/>
                        <a:pt x="21587" y="10649"/>
                        <a:pt x="21573" y="10563"/>
                      </a:cubicBezTo>
                      <a:close/>
                      <a:moveTo>
                        <a:pt x="10807" y="19427"/>
                      </a:moveTo>
                      <a:cubicBezTo>
                        <a:pt x="7012" y="19427"/>
                        <a:pt x="3284" y="15985"/>
                        <a:pt x="1440" y="10800"/>
                      </a:cubicBezTo>
                      <a:cubicBezTo>
                        <a:pt x="3297" y="5594"/>
                        <a:pt x="7012" y="2151"/>
                        <a:pt x="10807" y="2151"/>
                      </a:cubicBezTo>
                      <a:cubicBezTo>
                        <a:pt x="14602" y="2151"/>
                        <a:pt x="18316" y="5615"/>
                        <a:pt x="20160" y="10800"/>
                      </a:cubicBezTo>
                      <a:cubicBezTo>
                        <a:pt x="18303" y="16006"/>
                        <a:pt x="14588" y="19427"/>
                        <a:pt x="10807" y="19427"/>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sp>
              <p:nvSpPr>
                <p:cNvPr id="160" name="Shape 7668"/>
                <p:cNvSpPr/>
                <p:nvPr/>
              </p:nvSpPr>
              <p:spPr>
                <a:xfrm>
                  <a:off x="152372" y="76239"/>
                  <a:ext cx="57207" cy="57315"/>
                </a:xfrm>
                <a:custGeom>
                  <a:avLst/>
                  <a:gdLst/>
                  <a:ahLst/>
                  <a:cxnLst>
                    <a:cxn ang="0">
                      <a:pos x="wd2" y="hd2"/>
                    </a:cxn>
                    <a:cxn ang="5400000">
                      <a:pos x="wd2" y="hd2"/>
                    </a:cxn>
                    <a:cxn ang="10800000">
                      <a:pos x="wd2" y="hd2"/>
                    </a:cxn>
                    <a:cxn ang="16200000">
                      <a:pos x="wd2" y="hd2"/>
                    </a:cxn>
                  </a:cxnLst>
                  <a:rect l="0" t="0" r="r" b="b"/>
                  <a:pathLst>
                    <a:path w="21600" h="21600" extrusionOk="0">
                      <a:moveTo>
                        <a:pt x="19211" y="0"/>
                      </a:moveTo>
                      <a:cubicBezTo>
                        <a:pt x="19115" y="0"/>
                        <a:pt x="19115" y="0"/>
                        <a:pt x="19115" y="0"/>
                      </a:cubicBezTo>
                      <a:cubicBezTo>
                        <a:pt x="8602" y="0"/>
                        <a:pt x="0" y="8602"/>
                        <a:pt x="0" y="19211"/>
                      </a:cubicBezTo>
                      <a:cubicBezTo>
                        <a:pt x="0" y="20549"/>
                        <a:pt x="1051" y="21600"/>
                        <a:pt x="2389" y="21600"/>
                      </a:cubicBezTo>
                      <a:cubicBezTo>
                        <a:pt x="3727" y="21600"/>
                        <a:pt x="4779" y="20549"/>
                        <a:pt x="4779" y="19211"/>
                      </a:cubicBezTo>
                      <a:cubicBezTo>
                        <a:pt x="4779" y="11278"/>
                        <a:pt x="11278" y="4779"/>
                        <a:pt x="19211" y="4779"/>
                      </a:cubicBezTo>
                      <a:lnTo>
                        <a:pt x="19211" y="4779"/>
                      </a:lnTo>
                      <a:cubicBezTo>
                        <a:pt x="20453" y="4779"/>
                        <a:pt x="21600" y="3727"/>
                        <a:pt x="21600" y="2389"/>
                      </a:cubicBezTo>
                      <a:cubicBezTo>
                        <a:pt x="21600" y="1051"/>
                        <a:pt x="20453" y="0"/>
                        <a:pt x="19211" y="0"/>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sp>
              <p:nvSpPr>
                <p:cNvPr id="161" name="Shape 7669"/>
                <p:cNvSpPr/>
                <p:nvPr/>
              </p:nvSpPr>
              <p:spPr>
                <a:xfrm>
                  <a:off x="113984" y="38280"/>
                  <a:ext cx="177929" cy="178036"/>
                </a:xfrm>
                <a:custGeom>
                  <a:avLst/>
                  <a:gdLst/>
                  <a:ahLst/>
                  <a:cxnLst>
                    <a:cxn ang="0">
                      <a:pos x="wd2" y="hd2"/>
                    </a:cxn>
                    <a:cxn ang="5400000">
                      <a:pos x="wd2" y="hd2"/>
                    </a:cxn>
                    <a:cxn ang="10800000">
                      <a:pos x="wd2" y="hd2"/>
                    </a:cxn>
                    <a:cxn ang="16200000">
                      <a:pos x="wd2" y="hd2"/>
                    </a:cxn>
                  </a:cxnLst>
                  <a:rect l="0" t="0" r="r" b="b"/>
                  <a:pathLst>
                    <a:path w="21600" h="21600" extrusionOk="0">
                      <a:moveTo>
                        <a:pt x="10785" y="0"/>
                      </a:moveTo>
                      <a:cubicBezTo>
                        <a:pt x="4824" y="0"/>
                        <a:pt x="0" y="4824"/>
                        <a:pt x="0" y="10785"/>
                      </a:cubicBezTo>
                      <a:cubicBezTo>
                        <a:pt x="0" y="16745"/>
                        <a:pt x="4824" y="21600"/>
                        <a:pt x="10785" y="21600"/>
                      </a:cubicBezTo>
                      <a:cubicBezTo>
                        <a:pt x="16776" y="21600"/>
                        <a:pt x="21600" y="16745"/>
                        <a:pt x="21600" y="10785"/>
                      </a:cubicBezTo>
                      <a:cubicBezTo>
                        <a:pt x="21600" y="4824"/>
                        <a:pt x="16776" y="0"/>
                        <a:pt x="10785" y="0"/>
                      </a:cubicBezTo>
                      <a:close/>
                      <a:moveTo>
                        <a:pt x="10785" y="20064"/>
                      </a:moveTo>
                      <a:cubicBezTo>
                        <a:pt x="5684" y="20064"/>
                        <a:pt x="1536" y="15885"/>
                        <a:pt x="1536" y="10785"/>
                      </a:cubicBezTo>
                      <a:cubicBezTo>
                        <a:pt x="1536" y="5684"/>
                        <a:pt x="5684" y="1536"/>
                        <a:pt x="10785" y="1536"/>
                      </a:cubicBezTo>
                      <a:cubicBezTo>
                        <a:pt x="15916" y="1536"/>
                        <a:pt x="20064" y="5684"/>
                        <a:pt x="20064" y="10785"/>
                      </a:cubicBezTo>
                      <a:cubicBezTo>
                        <a:pt x="20064" y="15885"/>
                        <a:pt x="15916" y="20064"/>
                        <a:pt x="10785" y="20064"/>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grpSp>
        </p:grpSp>
      </p:grpSp>
      <p:grpSp>
        <p:nvGrpSpPr>
          <p:cNvPr id="13" name="组合 12"/>
          <p:cNvGrpSpPr/>
          <p:nvPr/>
        </p:nvGrpSpPr>
        <p:grpSpPr>
          <a:xfrm>
            <a:off x="4517402" y="865883"/>
            <a:ext cx="598343" cy="1441281"/>
            <a:chOff x="5692238" y="1442002"/>
            <a:chExt cx="753953" cy="1816114"/>
          </a:xfrm>
        </p:grpSpPr>
        <p:sp>
          <p:nvSpPr>
            <p:cNvPr id="109" name="Shape 7619"/>
            <p:cNvSpPr/>
            <p:nvPr/>
          </p:nvSpPr>
          <p:spPr>
            <a:xfrm flipV="1">
              <a:off x="6055459" y="2715666"/>
              <a:ext cx="1" cy="542450"/>
            </a:xfrm>
            <a:prstGeom prst="line">
              <a:avLst/>
            </a:prstGeom>
            <a:ln w="12700">
              <a:solidFill>
                <a:schemeClr val="bg2"/>
              </a:solidFill>
              <a:prstDash val="dash"/>
              <a:miter lim="400000"/>
              <a:headEnd type="triangle"/>
            </a:ln>
          </p:spPr>
          <p:txBody>
            <a:bodyPr lIns="0" tIns="0" rIns="0" bIns="0"/>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grpSp>
          <p:nvGrpSpPr>
            <p:cNvPr id="162" name="Group 7677"/>
            <p:cNvGrpSpPr/>
            <p:nvPr/>
          </p:nvGrpSpPr>
          <p:grpSpPr>
            <a:xfrm>
              <a:off x="5692238" y="1442002"/>
              <a:ext cx="753953" cy="1287192"/>
              <a:chOff x="241868" y="-349338"/>
              <a:chExt cx="823545" cy="1442080"/>
            </a:xfrm>
          </p:grpSpPr>
          <p:sp>
            <p:nvSpPr>
              <p:cNvPr id="163" name="Shape 7672"/>
              <p:cNvSpPr/>
              <p:nvPr/>
            </p:nvSpPr>
            <p:spPr>
              <a:xfrm>
                <a:off x="241868" y="299245"/>
                <a:ext cx="793498" cy="7934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6CCFF"/>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sp>
            <p:nvSpPr>
              <p:cNvPr id="164" name="Shape 7673"/>
              <p:cNvSpPr/>
              <p:nvPr/>
            </p:nvSpPr>
            <p:spPr>
              <a:xfrm>
                <a:off x="275341" y="-349338"/>
                <a:ext cx="790072" cy="520687"/>
              </a:xfrm>
              <a:prstGeom prst="rect">
                <a:avLst/>
              </a:prstGeom>
              <a:noFill/>
              <a:ln w="12700" cap="flat">
                <a:noFill/>
                <a:round/>
              </a:ln>
              <a:effectLst/>
            </p:spPr>
            <p:txBody>
              <a:bodyPr wrap="squar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rgbClr val="0070C0"/>
                    </a:solidFill>
                    <a:uFillTx/>
                    <a:latin typeface="+mn-lt"/>
                    <a:ea typeface="+mn-ea"/>
                    <a:cs typeface="+mn-ea"/>
                    <a:sym typeface="+mn-lt"/>
                  </a:rPr>
                  <a:t>诚信</a:t>
                </a:r>
              </a:p>
            </p:txBody>
          </p:sp>
          <p:grpSp>
            <p:nvGrpSpPr>
              <p:cNvPr id="165" name="Group 7676"/>
              <p:cNvGrpSpPr/>
              <p:nvPr/>
            </p:nvGrpSpPr>
            <p:grpSpPr>
              <a:xfrm>
                <a:off x="445488" y="534268"/>
                <a:ext cx="386257" cy="338167"/>
                <a:chOff x="0" y="0"/>
                <a:chExt cx="386256" cy="338166"/>
              </a:xfrm>
            </p:grpSpPr>
            <p:sp>
              <p:nvSpPr>
                <p:cNvPr id="166" name="Shape 7674"/>
                <p:cNvSpPr/>
                <p:nvPr/>
              </p:nvSpPr>
              <p:spPr>
                <a:xfrm>
                  <a:off x="60400" y="60400"/>
                  <a:ext cx="138756" cy="90538"/>
                </a:xfrm>
                <a:custGeom>
                  <a:avLst/>
                  <a:gdLst/>
                  <a:ahLst/>
                  <a:cxnLst>
                    <a:cxn ang="0">
                      <a:pos x="wd2" y="hd2"/>
                    </a:cxn>
                    <a:cxn ang="5400000">
                      <a:pos x="wd2" y="hd2"/>
                    </a:cxn>
                    <a:cxn ang="10800000">
                      <a:pos x="wd2" y="hd2"/>
                    </a:cxn>
                    <a:cxn ang="16200000">
                      <a:pos x="wd2" y="hd2"/>
                    </a:cxn>
                  </a:cxnLst>
                  <a:rect l="0" t="0" r="r" b="b"/>
                  <a:pathLst>
                    <a:path w="21600" h="21600" extrusionOk="0">
                      <a:moveTo>
                        <a:pt x="20655" y="0"/>
                      </a:moveTo>
                      <a:cubicBezTo>
                        <a:pt x="9453" y="0"/>
                        <a:pt x="0" y="9205"/>
                        <a:pt x="0" y="20150"/>
                      </a:cubicBezTo>
                      <a:cubicBezTo>
                        <a:pt x="0" y="20948"/>
                        <a:pt x="425" y="21600"/>
                        <a:pt x="945" y="21600"/>
                      </a:cubicBezTo>
                      <a:cubicBezTo>
                        <a:pt x="1465" y="21600"/>
                        <a:pt x="1891" y="20948"/>
                        <a:pt x="1891" y="20150"/>
                      </a:cubicBezTo>
                      <a:cubicBezTo>
                        <a:pt x="1891" y="10945"/>
                        <a:pt x="10635" y="2899"/>
                        <a:pt x="20655" y="2899"/>
                      </a:cubicBezTo>
                      <a:cubicBezTo>
                        <a:pt x="21175" y="2899"/>
                        <a:pt x="21600" y="2247"/>
                        <a:pt x="21600" y="1450"/>
                      </a:cubicBezTo>
                      <a:cubicBezTo>
                        <a:pt x="21600" y="652"/>
                        <a:pt x="21175" y="0"/>
                        <a:pt x="20655" y="0"/>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sp>
              <p:nvSpPr>
                <p:cNvPr id="167" name="Shape 7675"/>
                <p:cNvSpPr/>
                <p:nvPr/>
              </p:nvSpPr>
              <p:spPr>
                <a:xfrm>
                  <a:off x="0" y="0"/>
                  <a:ext cx="386257" cy="3381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0" y="0"/>
                        <a:pt x="0" y="4153"/>
                        <a:pt x="0" y="9257"/>
                      </a:cubicBezTo>
                      <a:cubicBezTo>
                        <a:pt x="0" y="12440"/>
                        <a:pt x="1868" y="15254"/>
                        <a:pt x="4738" y="16923"/>
                      </a:cubicBezTo>
                      <a:cubicBezTo>
                        <a:pt x="4738" y="16942"/>
                        <a:pt x="4721" y="16942"/>
                        <a:pt x="4721" y="16981"/>
                      </a:cubicBezTo>
                      <a:cubicBezTo>
                        <a:pt x="4721" y="18359"/>
                        <a:pt x="3821" y="19834"/>
                        <a:pt x="3430" y="20630"/>
                      </a:cubicBezTo>
                      <a:cubicBezTo>
                        <a:pt x="3430" y="20630"/>
                        <a:pt x="3430" y="20630"/>
                        <a:pt x="3430" y="20630"/>
                      </a:cubicBezTo>
                      <a:cubicBezTo>
                        <a:pt x="3396" y="20707"/>
                        <a:pt x="3379" y="20804"/>
                        <a:pt x="3379" y="20901"/>
                      </a:cubicBezTo>
                      <a:cubicBezTo>
                        <a:pt x="3379" y="21289"/>
                        <a:pt x="3651" y="21600"/>
                        <a:pt x="3991" y="21600"/>
                      </a:cubicBezTo>
                      <a:cubicBezTo>
                        <a:pt x="4058" y="21600"/>
                        <a:pt x="4160" y="21581"/>
                        <a:pt x="4160" y="21581"/>
                      </a:cubicBezTo>
                      <a:cubicBezTo>
                        <a:pt x="6266" y="21192"/>
                        <a:pt x="8253" y="18980"/>
                        <a:pt x="8711" y="18340"/>
                      </a:cubicBezTo>
                      <a:cubicBezTo>
                        <a:pt x="9391" y="18456"/>
                        <a:pt x="10087" y="18514"/>
                        <a:pt x="10800" y="18514"/>
                      </a:cubicBezTo>
                      <a:cubicBezTo>
                        <a:pt x="16760" y="18514"/>
                        <a:pt x="21600" y="14361"/>
                        <a:pt x="21600" y="9257"/>
                      </a:cubicBezTo>
                      <a:cubicBezTo>
                        <a:pt x="21600" y="4153"/>
                        <a:pt x="16760" y="0"/>
                        <a:pt x="10800" y="0"/>
                      </a:cubicBezTo>
                      <a:close/>
                      <a:moveTo>
                        <a:pt x="10800" y="16981"/>
                      </a:moveTo>
                      <a:cubicBezTo>
                        <a:pt x="10189" y="16981"/>
                        <a:pt x="9543" y="16923"/>
                        <a:pt x="8915" y="16806"/>
                      </a:cubicBezTo>
                      <a:cubicBezTo>
                        <a:pt x="8847" y="16806"/>
                        <a:pt x="8779" y="16787"/>
                        <a:pt x="8711" y="16787"/>
                      </a:cubicBezTo>
                      <a:cubicBezTo>
                        <a:pt x="8321" y="16787"/>
                        <a:pt x="7930" y="17001"/>
                        <a:pt x="7675" y="17350"/>
                      </a:cubicBezTo>
                      <a:cubicBezTo>
                        <a:pt x="7387" y="17757"/>
                        <a:pt x="6555" y="18650"/>
                        <a:pt x="5587" y="19310"/>
                      </a:cubicBezTo>
                      <a:cubicBezTo>
                        <a:pt x="5858" y="18631"/>
                        <a:pt x="6062" y="17854"/>
                        <a:pt x="6079" y="17059"/>
                      </a:cubicBezTo>
                      <a:cubicBezTo>
                        <a:pt x="6079" y="17001"/>
                        <a:pt x="6079" y="16962"/>
                        <a:pt x="6079" y="16923"/>
                      </a:cubicBezTo>
                      <a:cubicBezTo>
                        <a:pt x="6079" y="16341"/>
                        <a:pt x="5791" y="15797"/>
                        <a:pt x="5349" y="15545"/>
                      </a:cubicBezTo>
                      <a:cubicBezTo>
                        <a:pt x="2836" y="14089"/>
                        <a:pt x="1358" y="11722"/>
                        <a:pt x="1358" y="9257"/>
                      </a:cubicBezTo>
                      <a:cubicBezTo>
                        <a:pt x="1358" y="5007"/>
                        <a:pt x="5587" y="1553"/>
                        <a:pt x="10800" y="1553"/>
                      </a:cubicBezTo>
                      <a:cubicBezTo>
                        <a:pt x="16013" y="1553"/>
                        <a:pt x="20258" y="5007"/>
                        <a:pt x="20258" y="9257"/>
                      </a:cubicBezTo>
                      <a:cubicBezTo>
                        <a:pt x="20258" y="13507"/>
                        <a:pt x="16013" y="16981"/>
                        <a:pt x="10800" y="16981"/>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grpSp>
        </p:grpSp>
      </p:grpSp>
      <p:grpSp>
        <p:nvGrpSpPr>
          <p:cNvPr id="8" name="组合 7"/>
          <p:cNvGrpSpPr/>
          <p:nvPr/>
        </p:nvGrpSpPr>
        <p:grpSpPr>
          <a:xfrm>
            <a:off x="5143826" y="3368124"/>
            <a:ext cx="577031" cy="1131610"/>
            <a:chOff x="6481578" y="3992051"/>
            <a:chExt cx="727099" cy="1425906"/>
          </a:xfrm>
        </p:grpSpPr>
        <p:sp>
          <p:nvSpPr>
            <p:cNvPr id="113" name="Shape 7623"/>
            <p:cNvSpPr/>
            <p:nvPr/>
          </p:nvSpPr>
          <p:spPr>
            <a:xfrm flipV="1">
              <a:off x="6849342" y="3992051"/>
              <a:ext cx="1" cy="275675"/>
            </a:xfrm>
            <a:prstGeom prst="line">
              <a:avLst/>
            </a:prstGeom>
            <a:ln w="12700">
              <a:solidFill>
                <a:schemeClr val="bg2"/>
              </a:solidFill>
              <a:prstDash val="dash"/>
              <a:miter lim="400000"/>
              <a:tailEnd type="triangle"/>
            </a:ln>
          </p:spPr>
          <p:txBody>
            <a:bodyPr lIns="0" tIns="0" rIns="0" bIns="0"/>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grpSp>
          <p:nvGrpSpPr>
            <p:cNvPr id="168" name="Group 7684"/>
            <p:cNvGrpSpPr/>
            <p:nvPr/>
          </p:nvGrpSpPr>
          <p:grpSpPr>
            <a:xfrm>
              <a:off x="6481578" y="4222381"/>
              <a:ext cx="727099" cy="1195576"/>
              <a:chOff x="192988" y="0"/>
              <a:chExt cx="794212" cy="1339441"/>
            </a:xfrm>
          </p:grpSpPr>
          <p:sp>
            <p:nvSpPr>
              <p:cNvPr id="169" name="Shape 7678"/>
              <p:cNvSpPr/>
              <p:nvPr/>
            </p:nvSpPr>
            <p:spPr>
              <a:xfrm>
                <a:off x="192988" y="0"/>
                <a:ext cx="793498" cy="7934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B0F0"/>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70" name="Shape 7679"/>
              <p:cNvSpPr/>
              <p:nvPr/>
            </p:nvSpPr>
            <p:spPr>
              <a:xfrm>
                <a:off x="197128" y="818753"/>
                <a:ext cx="790072" cy="520688"/>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rgbClr val="00B0F0"/>
                    </a:solidFill>
                    <a:uFillTx/>
                    <a:latin typeface="+mn-lt"/>
                    <a:ea typeface="+mn-ea"/>
                    <a:cs typeface="+mn-ea"/>
                    <a:sym typeface="+mn-lt"/>
                  </a:rPr>
                  <a:t>热情</a:t>
                </a:r>
              </a:p>
            </p:txBody>
          </p:sp>
          <p:grpSp>
            <p:nvGrpSpPr>
              <p:cNvPr id="171" name="Group 7683"/>
              <p:cNvGrpSpPr/>
              <p:nvPr/>
            </p:nvGrpSpPr>
            <p:grpSpPr>
              <a:xfrm>
                <a:off x="438989" y="258466"/>
                <a:ext cx="311010" cy="310966"/>
                <a:chOff x="0" y="0"/>
                <a:chExt cx="311008" cy="310965"/>
              </a:xfrm>
            </p:grpSpPr>
            <p:sp>
              <p:nvSpPr>
                <p:cNvPr id="172" name="Shape 7680"/>
                <p:cNvSpPr/>
                <p:nvPr/>
              </p:nvSpPr>
              <p:spPr>
                <a:xfrm>
                  <a:off x="170111" y="39020"/>
                  <a:ext cx="102092" cy="101793"/>
                </a:xfrm>
                <a:custGeom>
                  <a:avLst/>
                  <a:gdLst/>
                  <a:ahLst/>
                  <a:cxnLst>
                    <a:cxn ang="0">
                      <a:pos x="wd2" y="hd2"/>
                    </a:cxn>
                    <a:cxn ang="5400000">
                      <a:pos x="wd2" y="hd2"/>
                    </a:cxn>
                    <a:cxn ang="10800000">
                      <a:pos x="wd2" y="hd2"/>
                    </a:cxn>
                    <a:cxn ang="16200000">
                      <a:pos x="wd2" y="hd2"/>
                    </a:cxn>
                  </a:cxnLst>
                  <a:rect l="0" t="0" r="r" b="b"/>
                  <a:pathLst>
                    <a:path w="21600" h="21600" extrusionOk="0">
                      <a:moveTo>
                        <a:pt x="19500" y="20598"/>
                      </a:moveTo>
                      <a:lnTo>
                        <a:pt x="19500" y="20598"/>
                      </a:lnTo>
                      <a:cubicBezTo>
                        <a:pt x="19500" y="21149"/>
                        <a:pt x="20000" y="21600"/>
                        <a:pt x="20550" y="21600"/>
                      </a:cubicBezTo>
                      <a:cubicBezTo>
                        <a:pt x="21100" y="21600"/>
                        <a:pt x="21600" y="21149"/>
                        <a:pt x="21600" y="20598"/>
                      </a:cubicBezTo>
                      <a:cubicBezTo>
                        <a:pt x="21600" y="20598"/>
                        <a:pt x="21550" y="20598"/>
                        <a:pt x="21550" y="20548"/>
                      </a:cubicBezTo>
                      <a:cubicBezTo>
                        <a:pt x="21550" y="9221"/>
                        <a:pt x="12400" y="0"/>
                        <a:pt x="1050" y="0"/>
                      </a:cubicBezTo>
                      <a:cubicBezTo>
                        <a:pt x="1050" y="0"/>
                        <a:pt x="1050" y="0"/>
                        <a:pt x="1000" y="0"/>
                      </a:cubicBezTo>
                      <a:cubicBezTo>
                        <a:pt x="450" y="0"/>
                        <a:pt x="0" y="451"/>
                        <a:pt x="0" y="1002"/>
                      </a:cubicBezTo>
                      <a:cubicBezTo>
                        <a:pt x="0" y="1554"/>
                        <a:pt x="450" y="2055"/>
                        <a:pt x="1000" y="2055"/>
                      </a:cubicBezTo>
                      <a:lnTo>
                        <a:pt x="1000" y="2055"/>
                      </a:lnTo>
                      <a:cubicBezTo>
                        <a:pt x="11200" y="2055"/>
                        <a:pt x="19500" y="10374"/>
                        <a:pt x="19500" y="20598"/>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73" name="Shape 7681"/>
                <p:cNvSpPr/>
                <p:nvPr/>
              </p:nvSpPr>
              <p:spPr>
                <a:xfrm>
                  <a:off x="0" y="0"/>
                  <a:ext cx="311009" cy="310966"/>
                </a:xfrm>
                <a:custGeom>
                  <a:avLst/>
                  <a:gdLst/>
                  <a:ahLst/>
                  <a:cxnLst>
                    <a:cxn ang="0">
                      <a:pos x="wd2" y="hd2"/>
                    </a:cxn>
                    <a:cxn ang="5400000">
                      <a:pos x="wd2" y="hd2"/>
                    </a:cxn>
                    <a:cxn ang="10800000">
                      <a:pos x="wd2" y="hd2"/>
                    </a:cxn>
                    <a:cxn ang="16200000">
                      <a:pos x="wd2" y="hd2"/>
                    </a:cxn>
                  </a:cxnLst>
                  <a:rect l="0" t="0" r="r" b="b"/>
                  <a:pathLst>
                    <a:path w="21248" h="21600" extrusionOk="0">
                      <a:moveTo>
                        <a:pt x="6054" y="591"/>
                      </a:moveTo>
                      <a:cubicBezTo>
                        <a:pt x="5682" y="213"/>
                        <a:pt x="5166" y="0"/>
                        <a:pt x="4649" y="0"/>
                      </a:cubicBezTo>
                      <a:cubicBezTo>
                        <a:pt x="4391" y="0"/>
                        <a:pt x="4132" y="49"/>
                        <a:pt x="3890" y="148"/>
                      </a:cubicBezTo>
                      <a:cubicBezTo>
                        <a:pt x="3148" y="460"/>
                        <a:pt x="2663" y="1198"/>
                        <a:pt x="2663" y="2019"/>
                      </a:cubicBezTo>
                      <a:cubicBezTo>
                        <a:pt x="2647" y="11309"/>
                        <a:pt x="2647" y="11309"/>
                        <a:pt x="2647" y="11309"/>
                      </a:cubicBezTo>
                      <a:cubicBezTo>
                        <a:pt x="581" y="13426"/>
                        <a:pt x="581" y="13426"/>
                        <a:pt x="581" y="13426"/>
                      </a:cubicBezTo>
                      <a:cubicBezTo>
                        <a:pt x="-194" y="14214"/>
                        <a:pt x="-194" y="15494"/>
                        <a:pt x="581" y="16282"/>
                      </a:cubicBezTo>
                      <a:cubicBezTo>
                        <a:pt x="5230" y="21009"/>
                        <a:pt x="5230" y="21009"/>
                        <a:pt x="5230" y="21009"/>
                      </a:cubicBezTo>
                      <a:cubicBezTo>
                        <a:pt x="5618" y="21403"/>
                        <a:pt x="6134" y="21600"/>
                        <a:pt x="6635" y="21600"/>
                      </a:cubicBezTo>
                      <a:cubicBezTo>
                        <a:pt x="7151" y="21600"/>
                        <a:pt x="7652" y="21403"/>
                        <a:pt x="8055" y="21009"/>
                      </a:cubicBezTo>
                      <a:cubicBezTo>
                        <a:pt x="10122" y="18908"/>
                        <a:pt x="10122" y="18908"/>
                        <a:pt x="10122" y="18908"/>
                      </a:cubicBezTo>
                      <a:cubicBezTo>
                        <a:pt x="19259" y="18908"/>
                        <a:pt x="19259" y="18908"/>
                        <a:pt x="19259" y="18908"/>
                      </a:cubicBezTo>
                      <a:cubicBezTo>
                        <a:pt x="20066" y="18908"/>
                        <a:pt x="20793" y="18399"/>
                        <a:pt x="21099" y="17644"/>
                      </a:cubicBezTo>
                      <a:cubicBezTo>
                        <a:pt x="21406" y="16889"/>
                        <a:pt x="21228" y="16019"/>
                        <a:pt x="20663" y="15445"/>
                      </a:cubicBezTo>
                      <a:lnTo>
                        <a:pt x="6054" y="591"/>
                      </a:lnTo>
                      <a:close/>
                      <a:moveTo>
                        <a:pt x="9185" y="17940"/>
                      </a:moveTo>
                      <a:cubicBezTo>
                        <a:pt x="7103" y="20057"/>
                        <a:pt x="7103" y="20057"/>
                        <a:pt x="7103" y="20057"/>
                      </a:cubicBezTo>
                      <a:cubicBezTo>
                        <a:pt x="6941" y="20221"/>
                        <a:pt x="6748" y="20254"/>
                        <a:pt x="6635" y="20254"/>
                      </a:cubicBezTo>
                      <a:cubicBezTo>
                        <a:pt x="6538" y="20254"/>
                        <a:pt x="6344" y="20221"/>
                        <a:pt x="6167" y="20057"/>
                      </a:cubicBezTo>
                      <a:cubicBezTo>
                        <a:pt x="1517" y="15330"/>
                        <a:pt x="1517" y="15330"/>
                        <a:pt x="1517" y="15330"/>
                      </a:cubicBezTo>
                      <a:cubicBezTo>
                        <a:pt x="1356" y="15150"/>
                        <a:pt x="1323" y="14953"/>
                        <a:pt x="1323" y="14854"/>
                      </a:cubicBezTo>
                      <a:cubicBezTo>
                        <a:pt x="1323" y="14739"/>
                        <a:pt x="1356" y="14542"/>
                        <a:pt x="1517" y="14378"/>
                      </a:cubicBezTo>
                      <a:cubicBezTo>
                        <a:pt x="3600" y="12261"/>
                        <a:pt x="3600" y="12261"/>
                        <a:pt x="3600" y="12261"/>
                      </a:cubicBezTo>
                      <a:cubicBezTo>
                        <a:pt x="3600" y="12261"/>
                        <a:pt x="3600" y="12244"/>
                        <a:pt x="3600" y="12244"/>
                      </a:cubicBezTo>
                      <a:cubicBezTo>
                        <a:pt x="9202" y="17940"/>
                        <a:pt x="9202" y="17940"/>
                        <a:pt x="9202" y="17940"/>
                      </a:cubicBezTo>
                      <a:cubicBezTo>
                        <a:pt x="9202" y="17940"/>
                        <a:pt x="9185" y="17940"/>
                        <a:pt x="9185" y="17940"/>
                      </a:cubicBezTo>
                      <a:close/>
                      <a:moveTo>
                        <a:pt x="10122" y="17546"/>
                      </a:moveTo>
                      <a:cubicBezTo>
                        <a:pt x="10009" y="17546"/>
                        <a:pt x="9928" y="17595"/>
                        <a:pt x="9815" y="17612"/>
                      </a:cubicBezTo>
                      <a:cubicBezTo>
                        <a:pt x="3923" y="11621"/>
                        <a:pt x="3923" y="11621"/>
                        <a:pt x="3923" y="11621"/>
                      </a:cubicBezTo>
                      <a:cubicBezTo>
                        <a:pt x="3939" y="11506"/>
                        <a:pt x="3987" y="11424"/>
                        <a:pt x="3987" y="11309"/>
                      </a:cubicBezTo>
                      <a:cubicBezTo>
                        <a:pt x="3987" y="3184"/>
                        <a:pt x="3987" y="3184"/>
                        <a:pt x="3987" y="3184"/>
                      </a:cubicBezTo>
                      <a:cubicBezTo>
                        <a:pt x="18113" y="17546"/>
                        <a:pt x="18113" y="17546"/>
                        <a:pt x="18113" y="17546"/>
                      </a:cubicBezTo>
                      <a:lnTo>
                        <a:pt x="10122" y="17546"/>
                      </a:lnTo>
                      <a:close/>
                      <a:moveTo>
                        <a:pt x="19872" y="17136"/>
                      </a:moveTo>
                      <a:cubicBezTo>
                        <a:pt x="19759" y="17382"/>
                        <a:pt x="19517" y="17546"/>
                        <a:pt x="19259" y="17546"/>
                      </a:cubicBezTo>
                      <a:cubicBezTo>
                        <a:pt x="19049" y="17546"/>
                        <a:pt x="19049" y="17546"/>
                        <a:pt x="19049" y="17546"/>
                      </a:cubicBezTo>
                      <a:cubicBezTo>
                        <a:pt x="3987" y="2232"/>
                        <a:pt x="3987" y="2232"/>
                        <a:pt x="3987" y="2232"/>
                      </a:cubicBezTo>
                      <a:cubicBezTo>
                        <a:pt x="3987" y="2019"/>
                        <a:pt x="3987" y="2019"/>
                        <a:pt x="3987" y="2019"/>
                      </a:cubicBezTo>
                      <a:cubicBezTo>
                        <a:pt x="3987" y="1756"/>
                        <a:pt x="4149" y="1510"/>
                        <a:pt x="4391" y="1395"/>
                      </a:cubicBezTo>
                      <a:cubicBezTo>
                        <a:pt x="4471" y="1362"/>
                        <a:pt x="4552" y="1346"/>
                        <a:pt x="4649" y="1346"/>
                      </a:cubicBezTo>
                      <a:cubicBezTo>
                        <a:pt x="4827" y="1346"/>
                        <a:pt x="4988" y="1428"/>
                        <a:pt x="5117" y="1543"/>
                      </a:cubicBezTo>
                      <a:cubicBezTo>
                        <a:pt x="19727" y="16397"/>
                        <a:pt x="19727" y="16397"/>
                        <a:pt x="19727" y="16397"/>
                      </a:cubicBezTo>
                      <a:cubicBezTo>
                        <a:pt x="19905" y="16594"/>
                        <a:pt x="19969" y="16873"/>
                        <a:pt x="19872" y="17136"/>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sp>
              <p:nvSpPr>
                <p:cNvPr id="174" name="Shape 7682"/>
                <p:cNvSpPr/>
                <p:nvPr/>
              </p:nvSpPr>
              <p:spPr>
                <a:xfrm>
                  <a:off x="165121" y="0"/>
                  <a:ext cx="145803" cy="145803"/>
                </a:xfrm>
                <a:custGeom>
                  <a:avLst/>
                  <a:gdLst/>
                  <a:ahLst/>
                  <a:cxnLst>
                    <a:cxn ang="0">
                      <a:pos x="wd2" y="hd2"/>
                    </a:cxn>
                    <a:cxn ang="5400000">
                      <a:pos x="wd2" y="hd2"/>
                    </a:cxn>
                    <a:cxn ang="10800000">
                      <a:pos x="wd2" y="hd2"/>
                    </a:cxn>
                    <a:cxn ang="16200000">
                      <a:pos x="wd2" y="hd2"/>
                    </a:cxn>
                  </a:cxnLst>
                  <a:rect l="0" t="0" r="r" b="b"/>
                  <a:pathLst>
                    <a:path w="21600" h="21600" extrusionOk="0">
                      <a:moveTo>
                        <a:pt x="1435" y="2871"/>
                      </a:moveTo>
                      <a:lnTo>
                        <a:pt x="1435" y="2871"/>
                      </a:lnTo>
                      <a:cubicBezTo>
                        <a:pt x="10958" y="2871"/>
                        <a:pt x="18729" y="10642"/>
                        <a:pt x="18729" y="20165"/>
                      </a:cubicBezTo>
                      <a:lnTo>
                        <a:pt x="18729" y="20165"/>
                      </a:lnTo>
                      <a:cubicBezTo>
                        <a:pt x="18729" y="20970"/>
                        <a:pt x="19359" y="21600"/>
                        <a:pt x="20165" y="21600"/>
                      </a:cubicBezTo>
                      <a:cubicBezTo>
                        <a:pt x="20970" y="21600"/>
                        <a:pt x="21600" y="20935"/>
                        <a:pt x="21600" y="20165"/>
                      </a:cubicBezTo>
                      <a:cubicBezTo>
                        <a:pt x="21600" y="20165"/>
                        <a:pt x="21600" y="20165"/>
                        <a:pt x="21600" y="20130"/>
                      </a:cubicBezTo>
                      <a:cubicBezTo>
                        <a:pt x="21600" y="9032"/>
                        <a:pt x="12603" y="35"/>
                        <a:pt x="1470" y="0"/>
                      </a:cubicBezTo>
                      <a:cubicBezTo>
                        <a:pt x="1470" y="0"/>
                        <a:pt x="1470" y="0"/>
                        <a:pt x="1435" y="0"/>
                      </a:cubicBezTo>
                      <a:cubicBezTo>
                        <a:pt x="665" y="0"/>
                        <a:pt x="0" y="630"/>
                        <a:pt x="0" y="1435"/>
                      </a:cubicBezTo>
                      <a:cubicBezTo>
                        <a:pt x="0" y="2241"/>
                        <a:pt x="665" y="2871"/>
                        <a:pt x="1435" y="2871"/>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B0F0"/>
                    </a:solidFill>
                    <a:cs typeface="+mn-ea"/>
                    <a:sym typeface="+mn-lt"/>
                  </a:endParaRPr>
                </a:p>
              </p:txBody>
            </p:sp>
          </p:grpSp>
        </p:grpSp>
      </p:grpSp>
      <p:grpSp>
        <p:nvGrpSpPr>
          <p:cNvPr id="12" name="组合 11"/>
          <p:cNvGrpSpPr/>
          <p:nvPr/>
        </p:nvGrpSpPr>
        <p:grpSpPr>
          <a:xfrm>
            <a:off x="5740761" y="1085909"/>
            <a:ext cx="646832" cy="1257241"/>
            <a:chOff x="7233758" y="1719250"/>
            <a:chExt cx="815053" cy="1584210"/>
          </a:xfrm>
        </p:grpSpPr>
        <p:sp>
          <p:nvSpPr>
            <p:cNvPr id="112" name="Shape 7622"/>
            <p:cNvSpPr/>
            <p:nvPr/>
          </p:nvSpPr>
          <p:spPr>
            <a:xfrm flipV="1">
              <a:off x="7596981" y="3027785"/>
              <a:ext cx="1" cy="275675"/>
            </a:xfrm>
            <a:prstGeom prst="line">
              <a:avLst/>
            </a:prstGeom>
            <a:ln w="12700">
              <a:solidFill>
                <a:schemeClr val="bg2"/>
              </a:solidFill>
              <a:prstDash val="dash"/>
              <a:miter lim="400000"/>
              <a:headEnd type="triangle"/>
            </a:ln>
          </p:spPr>
          <p:txBody>
            <a:bodyPr lIns="0" tIns="0" rIns="0" bIns="0"/>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grpSp>
          <p:nvGrpSpPr>
            <p:cNvPr id="175" name="Group 7688"/>
            <p:cNvGrpSpPr/>
            <p:nvPr/>
          </p:nvGrpSpPr>
          <p:grpSpPr>
            <a:xfrm>
              <a:off x="7233758" y="1719250"/>
              <a:ext cx="815053" cy="1278223"/>
              <a:chOff x="18552" y="-340998"/>
              <a:chExt cx="890284" cy="1432032"/>
            </a:xfrm>
          </p:grpSpPr>
          <p:sp>
            <p:nvSpPr>
              <p:cNvPr id="176" name="Shape 7685"/>
              <p:cNvSpPr/>
              <p:nvPr/>
            </p:nvSpPr>
            <p:spPr>
              <a:xfrm>
                <a:off x="18552" y="297536"/>
                <a:ext cx="793497" cy="7934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70C0"/>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sp>
            <p:nvSpPr>
              <p:cNvPr id="177" name="Shape 7686"/>
              <p:cNvSpPr/>
              <p:nvPr/>
            </p:nvSpPr>
            <p:spPr>
              <a:xfrm>
                <a:off x="118763" y="-340998"/>
                <a:ext cx="790073" cy="520688"/>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chemeClr val="accent2">
                        <a:lumMod val="50000"/>
                      </a:schemeClr>
                    </a:solidFill>
                    <a:uFillTx/>
                    <a:latin typeface="+mn-lt"/>
                    <a:ea typeface="+mn-ea"/>
                    <a:cs typeface="+mn-ea"/>
                    <a:sym typeface="+mn-lt"/>
                  </a:rPr>
                  <a:t>激情</a:t>
                </a:r>
              </a:p>
            </p:txBody>
          </p:sp>
          <p:sp>
            <p:nvSpPr>
              <p:cNvPr id="178" name="Shape 7687"/>
              <p:cNvSpPr/>
              <p:nvPr/>
            </p:nvSpPr>
            <p:spPr>
              <a:xfrm>
                <a:off x="243376" y="519128"/>
                <a:ext cx="337965" cy="337952"/>
              </a:xfrm>
              <a:custGeom>
                <a:avLst/>
                <a:gdLst/>
                <a:ahLst/>
                <a:cxnLst>
                  <a:cxn ang="0">
                    <a:pos x="wd2" y="hd2"/>
                  </a:cxn>
                  <a:cxn ang="5400000">
                    <a:pos x="wd2" y="hd2"/>
                  </a:cxn>
                  <a:cxn ang="10800000">
                    <a:pos x="wd2" y="hd2"/>
                  </a:cxn>
                  <a:cxn ang="16200000">
                    <a:pos x="wd2" y="hd2"/>
                  </a:cxn>
                </a:cxnLst>
                <a:rect l="0" t="0" r="r" b="b"/>
                <a:pathLst>
                  <a:path w="21369" h="21600" extrusionOk="0">
                    <a:moveTo>
                      <a:pt x="20777" y="19118"/>
                    </a:moveTo>
                    <a:cubicBezTo>
                      <a:pt x="20640" y="19039"/>
                      <a:pt x="18205" y="17431"/>
                      <a:pt x="14572" y="16637"/>
                    </a:cubicBezTo>
                    <a:cubicBezTo>
                      <a:pt x="15907" y="14929"/>
                      <a:pt x="16771" y="12646"/>
                      <a:pt x="17125" y="11118"/>
                    </a:cubicBezTo>
                    <a:cubicBezTo>
                      <a:pt x="17635" y="9013"/>
                      <a:pt x="17439" y="4864"/>
                      <a:pt x="15436" y="2303"/>
                    </a:cubicBezTo>
                    <a:cubicBezTo>
                      <a:pt x="14258" y="794"/>
                      <a:pt x="12608" y="0"/>
                      <a:pt x="10684" y="0"/>
                    </a:cubicBezTo>
                    <a:cubicBezTo>
                      <a:pt x="8760" y="0"/>
                      <a:pt x="7110" y="794"/>
                      <a:pt x="5932" y="2303"/>
                    </a:cubicBezTo>
                    <a:cubicBezTo>
                      <a:pt x="3929" y="4864"/>
                      <a:pt x="3733" y="9013"/>
                      <a:pt x="4243" y="11118"/>
                    </a:cubicBezTo>
                    <a:cubicBezTo>
                      <a:pt x="4597" y="12646"/>
                      <a:pt x="5461" y="14929"/>
                      <a:pt x="6796" y="16637"/>
                    </a:cubicBezTo>
                    <a:cubicBezTo>
                      <a:pt x="3163" y="17431"/>
                      <a:pt x="728" y="19039"/>
                      <a:pt x="591" y="19118"/>
                    </a:cubicBezTo>
                    <a:cubicBezTo>
                      <a:pt x="100" y="19456"/>
                      <a:pt x="-116" y="20071"/>
                      <a:pt x="61" y="20647"/>
                    </a:cubicBezTo>
                    <a:cubicBezTo>
                      <a:pt x="237" y="21203"/>
                      <a:pt x="748" y="21600"/>
                      <a:pt x="1337" y="21600"/>
                    </a:cubicBezTo>
                    <a:cubicBezTo>
                      <a:pt x="20031" y="21600"/>
                      <a:pt x="20031" y="21600"/>
                      <a:pt x="20031" y="21600"/>
                    </a:cubicBezTo>
                    <a:cubicBezTo>
                      <a:pt x="20620" y="21600"/>
                      <a:pt x="21131" y="21203"/>
                      <a:pt x="21307" y="20647"/>
                    </a:cubicBezTo>
                    <a:cubicBezTo>
                      <a:pt x="21484" y="20071"/>
                      <a:pt x="21268" y="19456"/>
                      <a:pt x="20777" y="19118"/>
                    </a:cubicBezTo>
                    <a:close/>
                    <a:moveTo>
                      <a:pt x="13531" y="15803"/>
                    </a:moveTo>
                    <a:cubicBezTo>
                      <a:pt x="13315" y="16081"/>
                      <a:pt x="13315" y="16081"/>
                      <a:pt x="13315" y="16081"/>
                    </a:cubicBezTo>
                    <a:cubicBezTo>
                      <a:pt x="11725" y="17927"/>
                      <a:pt x="9643" y="17927"/>
                      <a:pt x="8053" y="16081"/>
                    </a:cubicBezTo>
                    <a:cubicBezTo>
                      <a:pt x="7837" y="15803"/>
                      <a:pt x="7837" y="15803"/>
                      <a:pt x="7837" y="15803"/>
                    </a:cubicBezTo>
                    <a:cubicBezTo>
                      <a:pt x="5971" y="13421"/>
                      <a:pt x="5048" y="10264"/>
                      <a:pt x="5441" y="7246"/>
                    </a:cubicBezTo>
                    <a:cubicBezTo>
                      <a:pt x="5814" y="4368"/>
                      <a:pt x="7444" y="1350"/>
                      <a:pt x="10684" y="1350"/>
                    </a:cubicBezTo>
                    <a:cubicBezTo>
                      <a:pt x="13924" y="1350"/>
                      <a:pt x="15554" y="4368"/>
                      <a:pt x="15927" y="7246"/>
                    </a:cubicBezTo>
                    <a:cubicBezTo>
                      <a:pt x="16320" y="10264"/>
                      <a:pt x="15397" y="13421"/>
                      <a:pt x="13531" y="15803"/>
                    </a:cubicBezTo>
                    <a:close/>
                    <a:moveTo>
                      <a:pt x="1337" y="20250"/>
                    </a:moveTo>
                    <a:cubicBezTo>
                      <a:pt x="1435" y="20190"/>
                      <a:pt x="3693" y="18682"/>
                      <a:pt x="7071" y="17947"/>
                    </a:cubicBezTo>
                    <a:cubicBezTo>
                      <a:pt x="8720" y="17590"/>
                      <a:pt x="8720" y="17590"/>
                      <a:pt x="8720" y="17590"/>
                    </a:cubicBezTo>
                    <a:cubicBezTo>
                      <a:pt x="9329" y="17987"/>
                      <a:pt x="9977" y="18225"/>
                      <a:pt x="10684" y="18225"/>
                    </a:cubicBezTo>
                    <a:cubicBezTo>
                      <a:pt x="11391" y="18225"/>
                      <a:pt x="12059" y="17987"/>
                      <a:pt x="12648" y="17590"/>
                    </a:cubicBezTo>
                    <a:cubicBezTo>
                      <a:pt x="14297" y="17947"/>
                      <a:pt x="14297" y="17947"/>
                      <a:pt x="14297" y="17947"/>
                    </a:cubicBezTo>
                    <a:cubicBezTo>
                      <a:pt x="17655" y="18682"/>
                      <a:pt x="19913" y="20171"/>
                      <a:pt x="20031" y="20250"/>
                    </a:cubicBezTo>
                    <a:lnTo>
                      <a:pt x="1337" y="20250"/>
                    </a:ln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grpSp>
      </p:grpSp>
      <p:grpSp>
        <p:nvGrpSpPr>
          <p:cNvPr id="9" name="组合 8"/>
          <p:cNvGrpSpPr/>
          <p:nvPr/>
        </p:nvGrpSpPr>
        <p:grpSpPr>
          <a:xfrm>
            <a:off x="6260699" y="3332135"/>
            <a:ext cx="579884" cy="1373215"/>
            <a:chOff x="7888905" y="3946707"/>
            <a:chExt cx="730693" cy="1730345"/>
          </a:xfrm>
        </p:grpSpPr>
        <p:sp>
          <p:nvSpPr>
            <p:cNvPr id="111" name="Shape 7621"/>
            <p:cNvSpPr/>
            <p:nvPr/>
          </p:nvSpPr>
          <p:spPr>
            <a:xfrm flipV="1">
              <a:off x="8252128" y="3946707"/>
              <a:ext cx="1" cy="542450"/>
            </a:xfrm>
            <a:prstGeom prst="line">
              <a:avLst/>
            </a:prstGeom>
            <a:ln w="12700">
              <a:solidFill>
                <a:schemeClr val="bg2"/>
              </a:solidFill>
              <a:prstDash val="dash"/>
              <a:miter lim="400000"/>
              <a:tailEnd type="triangle"/>
            </a:ln>
          </p:spPr>
          <p:txBody>
            <a:bodyPr lIns="0" tIns="0" rIns="0" bIns="0"/>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grpSp>
          <p:nvGrpSpPr>
            <p:cNvPr id="179" name="Group 7694"/>
            <p:cNvGrpSpPr/>
            <p:nvPr/>
          </p:nvGrpSpPr>
          <p:grpSpPr>
            <a:xfrm>
              <a:off x="7888905" y="4489157"/>
              <a:ext cx="730693" cy="1187895"/>
              <a:chOff x="301433" y="0"/>
              <a:chExt cx="798139" cy="1330834"/>
            </a:xfrm>
          </p:grpSpPr>
          <p:sp>
            <p:nvSpPr>
              <p:cNvPr id="180" name="Shape 7689"/>
              <p:cNvSpPr/>
              <p:nvPr/>
            </p:nvSpPr>
            <p:spPr>
              <a:xfrm>
                <a:off x="301433" y="0"/>
                <a:ext cx="793497" cy="7934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6CCFF"/>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sp>
            <p:nvSpPr>
              <p:cNvPr id="181" name="Shape 7690"/>
              <p:cNvSpPr/>
              <p:nvPr/>
            </p:nvSpPr>
            <p:spPr>
              <a:xfrm>
                <a:off x="309499" y="810147"/>
                <a:ext cx="790073" cy="520687"/>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rgbClr val="0070C0"/>
                    </a:solidFill>
                    <a:uFillTx/>
                    <a:latin typeface="+mn-lt"/>
                    <a:ea typeface="+mn-ea"/>
                    <a:cs typeface="+mn-ea"/>
                    <a:sym typeface="+mn-lt"/>
                  </a:rPr>
                  <a:t>共赢</a:t>
                </a:r>
              </a:p>
            </p:txBody>
          </p:sp>
          <p:grpSp>
            <p:nvGrpSpPr>
              <p:cNvPr id="182" name="Group 7693"/>
              <p:cNvGrpSpPr/>
              <p:nvPr/>
            </p:nvGrpSpPr>
            <p:grpSpPr>
              <a:xfrm>
                <a:off x="566983" y="238669"/>
                <a:ext cx="262395" cy="381284"/>
                <a:chOff x="0" y="0"/>
                <a:chExt cx="262393" cy="381283"/>
              </a:xfrm>
            </p:grpSpPr>
            <p:sp>
              <p:nvSpPr>
                <p:cNvPr id="183" name="Shape 7691"/>
                <p:cNvSpPr/>
                <p:nvPr/>
              </p:nvSpPr>
              <p:spPr>
                <a:xfrm>
                  <a:off x="0" y="0"/>
                  <a:ext cx="262394" cy="381284"/>
                </a:xfrm>
                <a:custGeom>
                  <a:avLst/>
                  <a:gdLst/>
                  <a:ahLst/>
                  <a:cxnLst>
                    <a:cxn ang="0">
                      <a:pos x="wd2" y="hd2"/>
                    </a:cxn>
                    <a:cxn ang="5400000">
                      <a:pos x="wd2" y="hd2"/>
                    </a:cxn>
                    <a:cxn ang="10800000">
                      <a:pos x="wd2" y="hd2"/>
                    </a:cxn>
                    <a:cxn ang="16200000">
                      <a:pos x="wd2" y="hd2"/>
                    </a:cxn>
                  </a:cxnLst>
                  <a:rect l="0" t="0" r="r" b="b"/>
                  <a:pathLst>
                    <a:path w="21600" h="21600" extrusionOk="0">
                      <a:moveTo>
                        <a:pt x="10791" y="0"/>
                      </a:moveTo>
                      <a:cubicBezTo>
                        <a:pt x="4836" y="0"/>
                        <a:pt x="0" y="3326"/>
                        <a:pt x="0" y="7422"/>
                      </a:cubicBezTo>
                      <a:cubicBezTo>
                        <a:pt x="0" y="10148"/>
                        <a:pt x="3622" y="13030"/>
                        <a:pt x="4931" y="15561"/>
                      </a:cubicBezTo>
                      <a:cubicBezTo>
                        <a:pt x="6903" y="19343"/>
                        <a:pt x="6694" y="21600"/>
                        <a:pt x="10791" y="21600"/>
                      </a:cubicBezTo>
                      <a:cubicBezTo>
                        <a:pt x="14963" y="21600"/>
                        <a:pt x="14678" y="19343"/>
                        <a:pt x="16650" y="15574"/>
                      </a:cubicBezTo>
                      <a:cubicBezTo>
                        <a:pt x="17978" y="13043"/>
                        <a:pt x="21600" y="10122"/>
                        <a:pt x="21600" y="7422"/>
                      </a:cubicBezTo>
                      <a:cubicBezTo>
                        <a:pt x="21600" y="3326"/>
                        <a:pt x="16764" y="0"/>
                        <a:pt x="10791" y="0"/>
                      </a:cubicBezTo>
                      <a:close/>
                      <a:moveTo>
                        <a:pt x="13332" y="18339"/>
                      </a:moveTo>
                      <a:cubicBezTo>
                        <a:pt x="8477" y="18757"/>
                        <a:pt x="8477" y="18757"/>
                        <a:pt x="8477" y="18757"/>
                      </a:cubicBezTo>
                      <a:cubicBezTo>
                        <a:pt x="8306" y="18417"/>
                        <a:pt x="8117" y="18013"/>
                        <a:pt x="7889" y="17478"/>
                      </a:cubicBezTo>
                      <a:cubicBezTo>
                        <a:pt x="7889" y="17478"/>
                        <a:pt x="7889" y="17465"/>
                        <a:pt x="7870" y="17465"/>
                      </a:cubicBezTo>
                      <a:cubicBezTo>
                        <a:pt x="13958" y="16943"/>
                        <a:pt x="13958" y="16943"/>
                        <a:pt x="13958" y="16943"/>
                      </a:cubicBezTo>
                      <a:cubicBezTo>
                        <a:pt x="13863" y="17139"/>
                        <a:pt x="13768" y="17348"/>
                        <a:pt x="13692" y="17543"/>
                      </a:cubicBezTo>
                      <a:cubicBezTo>
                        <a:pt x="13559" y="17843"/>
                        <a:pt x="13445" y="18104"/>
                        <a:pt x="13332" y="18339"/>
                      </a:cubicBezTo>
                      <a:close/>
                      <a:moveTo>
                        <a:pt x="7586" y="16813"/>
                      </a:moveTo>
                      <a:cubicBezTo>
                        <a:pt x="7415" y="16409"/>
                        <a:pt x="7206" y="15978"/>
                        <a:pt x="6998" y="15522"/>
                      </a:cubicBezTo>
                      <a:cubicBezTo>
                        <a:pt x="14602" y="15522"/>
                        <a:pt x="14602" y="15522"/>
                        <a:pt x="14602" y="15522"/>
                      </a:cubicBezTo>
                      <a:cubicBezTo>
                        <a:pt x="14488" y="15770"/>
                        <a:pt x="14375" y="16004"/>
                        <a:pt x="14261" y="16239"/>
                      </a:cubicBezTo>
                      <a:lnTo>
                        <a:pt x="7586" y="16813"/>
                      </a:lnTo>
                      <a:close/>
                      <a:moveTo>
                        <a:pt x="10791" y="20257"/>
                      </a:moveTo>
                      <a:cubicBezTo>
                        <a:pt x="9804" y="20257"/>
                        <a:pt x="9349" y="20165"/>
                        <a:pt x="8837" y="19409"/>
                      </a:cubicBezTo>
                      <a:cubicBezTo>
                        <a:pt x="12990" y="19043"/>
                        <a:pt x="12990" y="19043"/>
                        <a:pt x="12990" y="19043"/>
                      </a:cubicBezTo>
                      <a:cubicBezTo>
                        <a:pt x="12383" y="20165"/>
                        <a:pt x="11947" y="20257"/>
                        <a:pt x="10791" y="20257"/>
                      </a:cubicBezTo>
                      <a:close/>
                      <a:moveTo>
                        <a:pt x="15380" y="14178"/>
                      </a:moveTo>
                      <a:cubicBezTo>
                        <a:pt x="6220" y="14178"/>
                        <a:pt x="6220" y="14178"/>
                        <a:pt x="6220" y="14178"/>
                      </a:cubicBezTo>
                      <a:cubicBezTo>
                        <a:pt x="5727" y="13448"/>
                        <a:pt x="5139" y="12717"/>
                        <a:pt x="4570" y="12000"/>
                      </a:cubicBezTo>
                      <a:cubicBezTo>
                        <a:pt x="3281" y="10422"/>
                        <a:pt x="1972" y="8791"/>
                        <a:pt x="1972" y="7422"/>
                      </a:cubicBezTo>
                      <a:cubicBezTo>
                        <a:pt x="1972" y="4070"/>
                        <a:pt x="5917" y="1357"/>
                        <a:pt x="10791" y="1357"/>
                      </a:cubicBezTo>
                      <a:cubicBezTo>
                        <a:pt x="15664" y="1357"/>
                        <a:pt x="19628" y="4070"/>
                        <a:pt x="19628" y="7422"/>
                      </a:cubicBezTo>
                      <a:cubicBezTo>
                        <a:pt x="19628" y="8791"/>
                        <a:pt x="18300" y="10422"/>
                        <a:pt x="17030" y="12013"/>
                      </a:cubicBezTo>
                      <a:cubicBezTo>
                        <a:pt x="16442" y="12717"/>
                        <a:pt x="15873" y="13448"/>
                        <a:pt x="15380" y="14178"/>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sp>
              <p:nvSpPr>
                <p:cNvPr id="184" name="Shape 7692"/>
                <p:cNvSpPr/>
                <p:nvPr/>
              </p:nvSpPr>
              <p:spPr>
                <a:xfrm>
                  <a:off x="59638" y="59542"/>
                  <a:ext cx="77445" cy="77444"/>
                </a:xfrm>
                <a:custGeom>
                  <a:avLst/>
                  <a:gdLst/>
                  <a:ahLst/>
                  <a:cxnLst>
                    <a:cxn ang="0">
                      <a:pos x="wd2" y="hd2"/>
                    </a:cxn>
                    <a:cxn ang="5400000">
                      <a:pos x="wd2" y="hd2"/>
                    </a:cxn>
                    <a:cxn ang="10800000">
                      <a:pos x="wd2" y="hd2"/>
                    </a:cxn>
                    <a:cxn ang="16200000">
                      <a:pos x="wd2" y="hd2"/>
                    </a:cxn>
                  </a:cxnLst>
                  <a:rect l="0" t="0" r="r" b="b"/>
                  <a:pathLst>
                    <a:path w="21600" h="21600" extrusionOk="0">
                      <a:moveTo>
                        <a:pt x="19929" y="0"/>
                      </a:moveTo>
                      <a:cubicBezTo>
                        <a:pt x="8936" y="0"/>
                        <a:pt x="0" y="8936"/>
                        <a:pt x="0" y="19929"/>
                      </a:cubicBezTo>
                      <a:cubicBezTo>
                        <a:pt x="0" y="20893"/>
                        <a:pt x="707" y="21600"/>
                        <a:pt x="1671" y="21600"/>
                      </a:cubicBezTo>
                      <a:cubicBezTo>
                        <a:pt x="2571" y="21600"/>
                        <a:pt x="3343" y="20893"/>
                        <a:pt x="3343" y="19929"/>
                      </a:cubicBezTo>
                      <a:cubicBezTo>
                        <a:pt x="3343" y="10800"/>
                        <a:pt x="10800" y="3343"/>
                        <a:pt x="19929" y="3343"/>
                      </a:cubicBezTo>
                      <a:cubicBezTo>
                        <a:pt x="20893" y="3343"/>
                        <a:pt x="21600" y="2571"/>
                        <a:pt x="21600" y="1671"/>
                      </a:cubicBezTo>
                      <a:cubicBezTo>
                        <a:pt x="21600" y="707"/>
                        <a:pt x="20893" y="0"/>
                        <a:pt x="19929" y="0"/>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grpSp>
        </p:grpSp>
      </p:grpSp>
      <p:grpSp>
        <p:nvGrpSpPr>
          <p:cNvPr id="11" name="组合 10"/>
          <p:cNvGrpSpPr/>
          <p:nvPr/>
        </p:nvGrpSpPr>
        <p:grpSpPr>
          <a:xfrm>
            <a:off x="6737428" y="895875"/>
            <a:ext cx="652036" cy="1411289"/>
            <a:chOff x="8489615" y="1479794"/>
            <a:chExt cx="821609" cy="1778322"/>
          </a:xfrm>
        </p:grpSpPr>
        <p:sp>
          <p:nvSpPr>
            <p:cNvPr id="117" name="Shape 7627"/>
            <p:cNvSpPr/>
            <p:nvPr/>
          </p:nvSpPr>
          <p:spPr>
            <a:xfrm flipV="1">
              <a:off x="8852839" y="2715666"/>
              <a:ext cx="1" cy="542450"/>
            </a:xfrm>
            <a:prstGeom prst="line">
              <a:avLst/>
            </a:prstGeom>
            <a:ln w="12700">
              <a:solidFill>
                <a:schemeClr val="bg2"/>
              </a:solidFill>
              <a:prstDash val="dash"/>
              <a:miter lim="400000"/>
              <a:headEnd type="triangle"/>
            </a:ln>
          </p:spPr>
          <p:txBody>
            <a:bodyPr lIns="0" tIns="0" rIns="0" bIns="0"/>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grpSp>
          <p:nvGrpSpPr>
            <p:cNvPr id="185" name="Group 7698"/>
            <p:cNvGrpSpPr/>
            <p:nvPr/>
          </p:nvGrpSpPr>
          <p:grpSpPr>
            <a:xfrm>
              <a:off x="8489615" y="1479794"/>
              <a:ext cx="821609" cy="1249400"/>
              <a:chOff x="181772" y="-306998"/>
              <a:chExt cx="897447" cy="1399740"/>
            </a:xfrm>
          </p:grpSpPr>
          <p:sp>
            <p:nvSpPr>
              <p:cNvPr id="186" name="Shape 7695"/>
              <p:cNvSpPr/>
              <p:nvPr/>
            </p:nvSpPr>
            <p:spPr>
              <a:xfrm>
                <a:off x="181772" y="299245"/>
                <a:ext cx="793497" cy="7934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6CCFF"/>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sp>
            <p:nvSpPr>
              <p:cNvPr id="187" name="Shape 7696"/>
              <p:cNvSpPr/>
              <p:nvPr/>
            </p:nvSpPr>
            <p:spPr>
              <a:xfrm>
                <a:off x="289146" y="-306998"/>
                <a:ext cx="790073" cy="520687"/>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rgbClr val="0070C0"/>
                    </a:solidFill>
                    <a:uFillTx/>
                    <a:latin typeface="+mn-lt"/>
                    <a:ea typeface="+mn-ea"/>
                    <a:cs typeface="+mn-ea"/>
                    <a:sym typeface="+mn-lt"/>
                  </a:rPr>
                  <a:t>梦想</a:t>
                </a:r>
              </a:p>
            </p:txBody>
          </p:sp>
          <p:sp>
            <p:nvSpPr>
              <p:cNvPr id="188" name="Shape 7697"/>
              <p:cNvSpPr/>
              <p:nvPr/>
            </p:nvSpPr>
            <p:spPr>
              <a:xfrm>
                <a:off x="402657" y="546196"/>
                <a:ext cx="300761" cy="300927"/>
              </a:xfrm>
              <a:custGeom>
                <a:avLst/>
                <a:gdLst/>
                <a:ahLst/>
                <a:cxnLst>
                  <a:cxn ang="0">
                    <a:pos x="wd2" y="hd2"/>
                  </a:cxn>
                  <a:cxn ang="5400000">
                    <a:pos x="wd2" y="hd2"/>
                  </a:cxn>
                  <a:cxn ang="10800000">
                    <a:pos x="wd2" y="hd2"/>
                  </a:cxn>
                  <a:cxn ang="16200000">
                    <a:pos x="wd2" y="hd2"/>
                  </a:cxn>
                </a:cxnLst>
                <a:rect l="0" t="0" r="r" b="b"/>
                <a:pathLst>
                  <a:path w="21496" h="21600" extrusionOk="0">
                    <a:moveTo>
                      <a:pt x="21008" y="318"/>
                    </a:moveTo>
                    <a:cubicBezTo>
                      <a:pt x="20765" y="122"/>
                      <a:pt x="20472" y="0"/>
                      <a:pt x="20155" y="0"/>
                    </a:cubicBezTo>
                    <a:cubicBezTo>
                      <a:pt x="20082" y="0"/>
                      <a:pt x="19984" y="0"/>
                      <a:pt x="19911" y="24"/>
                    </a:cubicBezTo>
                    <a:cubicBezTo>
                      <a:pt x="8502" y="2057"/>
                      <a:pt x="8502" y="2057"/>
                      <a:pt x="8502" y="2057"/>
                    </a:cubicBezTo>
                    <a:cubicBezTo>
                      <a:pt x="7844" y="2155"/>
                      <a:pt x="7380" y="2718"/>
                      <a:pt x="7380" y="3380"/>
                    </a:cubicBezTo>
                    <a:cubicBezTo>
                      <a:pt x="7380" y="4727"/>
                      <a:pt x="7380" y="4727"/>
                      <a:pt x="7380" y="4727"/>
                    </a:cubicBezTo>
                    <a:cubicBezTo>
                      <a:pt x="7380" y="5412"/>
                      <a:pt x="7380" y="5412"/>
                      <a:pt x="7380" y="5412"/>
                    </a:cubicBezTo>
                    <a:cubicBezTo>
                      <a:pt x="7380" y="14963"/>
                      <a:pt x="7380" y="14963"/>
                      <a:pt x="7380" y="14963"/>
                    </a:cubicBezTo>
                    <a:cubicBezTo>
                      <a:pt x="6698" y="14473"/>
                      <a:pt x="5820" y="14180"/>
                      <a:pt x="4845" y="14180"/>
                    </a:cubicBezTo>
                    <a:cubicBezTo>
                      <a:pt x="4260" y="14180"/>
                      <a:pt x="3699" y="14278"/>
                      <a:pt x="3138" y="14449"/>
                    </a:cubicBezTo>
                    <a:cubicBezTo>
                      <a:pt x="1871" y="14890"/>
                      <a:pt x="847" y="15747"/>
                      <a:pt x="335" y="16800"/>
                    </a:cubicBezTo>
                    <a:cubicBezTo>
                      <a:pt x="-55" y="17633"/>
                      <a:pt x="-104" y="18539"/>
                      <a:pt x="189" y="19347"/>
                    </a:cubicBezTo>
                    <a:cubicBezTo>
                      <a:pt x="701" y="20718"/>
                      <a:pt x="2139" y="21600"/>
                      <a:pt x="3894" y="21600"/>
                    </a:cubicBezTo>
                    <a:cubicBezTo>
                      <a:pt x="4455" y="21600"/>
                      <a:pt x="5040" y="21502"/>
                      <a:pt x="5576" y="21331"/>
                    </a:cubicBezTo>
                    <a:cubicBezTo>
                      <a:pt x="6868" y="20890"/>
                      <a:pt x="7892" y="20033"/>
                      <a:pt x="8380" y="18980"/>
                    </a:cubicBezTo>
                    <a:cubicBezTo>
                      <a:pt x="8599" y="18514"/>
                      <a:pt x="8721" y="18024"/>
                      <a:pt x="8721" y="17559"/>
                    </a:cubicBezTo>
                    <a:cubicBezTo>
                      <a:pt x="8721" y="17559"/>
                      <a:pt x="8721" y="17559"/>
                      <a:pt x="8721" y="17559"/>
                    </a:cubicBezTo>
                    <a:cubicBezTo>
                      <a:pt x="8721" y="6759"/>
                      <a:pt x="8721" y="6759"/>
                      <a:pt x="8721" y="6759"/>
                    </a:cubicBezTo>
                    <a:cubicBezTo>
                      <a:pt x="8794" y="6759"/>
                      <a:pt x="8892" y="6735"/>
                      <a:pt x="8965" y="6735"/>
                    </a:cubicBezTo>
                    <a:cubicBezTo>
                      <a:pt x="20155" y="4751"/>
                      <a:pt x="20155" y="4751"/>
                      <a:pt x="20155" y="4751"/>
                    </a:cubicBezTo>
                    <a:cubicBezTo>
                      <a:pt x="20155" y="12931"/>
                      <a:pt x="20155" y="12931"/>
                      <a:pt x="20155" y="12931"/>
                    </a:cubicBezTo>
                    <a:cubicBezTo>
                      <a:pt x="19473" y="12441"/>
                      <a:pt x="18595" y="12147"/>
                      <a:pt x="17595" y="12147"/>
                    </a:cubicBezTo>
                    <a:cubicBezTo>
                      <a:pt x="17035" y="12147"/>
                      <a:pt x="16449" y="12245"/>
                      <a:pt x="15889" y="12441"/>
                    </a:cubicBezTo>
                    <a:cubicBezTo>
                      <a:pt x="14621" y="12857"/>
                      <a:pt x="13597" y="13714"/>
                      <a:pt x="13085" y="14792"/>
                    </a:cubicBezTo>
                    <a:cubicBezTo>
                      <a:pt x="12695" y="15600"/>
                      <a:pt x="12646" y="16506"/>
                      <a:pt x="12963" y="17314"/>
                    </a:cubicBezTo>
                    <a:cubicBezTo>
                      <a:pt x="13475" y="18686"/>
                      <a:pt x="14914" y="19567"/>
                      <a:pt x="16645" y="19567"/>
                    </a:cubicBezTo>
                    <a:cubicBezTo>
                      <a:pt x="17230" y="19567"/>
                      <a:pt x="17790" y="19494"/>
                      <a:pt x="18351" y="19298"/>
                    </a:cubicBezTo>
                    <a:cubicBezTo>
                      <a:pt x="19619" y="18857"/>
                      <a:pt x="20643" y="18000"/>
                      <a:pt x="21155" y="16947"/>
                    </a:cubicBezTo>
                    <a:cubicBezTo>
                      <a:pt x="21374" y="16482"/>
                      <a:pt x="21472" y="15992"/>
                      <a:pt x="21472" y="15527"/>
                    </a:cubicBezTo>
                    <a:cubicBezTo>
                      <a:pt x="21496" y="15527"/>
                      <a:pt x="21496" y="15527"/>
                      <a:pt x="21496" y="15527"/>
                    </a:cubicBezTo>
                    <a:cubicBezTo>
                      <a:pt x="21496" y="3380"/>
                      <a:pt x="21496" y="3380"/>
                      <a:pt x="21496" y="3380"/>
                    </a:cubicBezTo>
                    <a:cubicBezTo>
                      <a:pt x="21496" y="2694"/>
                      <a:pt x="21496" y="2694"/>
                      <a:pt x="21496" y="2694"/>
                    </a:cubicBezTo>
                    <a:cubicBezTo>
                      <a:pt x="21496" y="1347"/>
                      <a:pt x="21496" y="1347"/>
                      <a:pt x="21496" y="1347"/>
                    </a:cubicBezTo>
                    <a:cubicBezTo>
                      <a:pt x="21496" y="955"/>
                      <a:pt x="21325" y="563"/>
                      <a:pt x="21008" y="318"/>
                    </a:cubicBezTo>
                    <a:close/>
                    <a:moveTo>
                      <a:pt x="5162" y="20033"/>
                    </a:moveTo>
                    <a:cubicBezTo>
                      <a:pt x="3553" y="20571"/>
                      <a:pt x="1895" y="20057"/>
                      <a:pt x="1432" y="18857"/>
                    </a:cubicBezTo>
                    <a:cubicBezTo>
                      <a:pt x="993" y="17682"/>
                      <a:pt x="1944" y="16286"/>
                      <a:pt x="3553" y="15747"/>
                    </a:cubicBezTo>
                    <a:cubicBezTo>
                      <a:pt x="5162" y="15208"/>
                      <a:pt x="6844" y="15722"/>
                      <a:pt x="7283" y="16922"/>
                    </a:cubicBezTo>
                    <a:cubicBezTo>
                      <a:pt x="7722" y="18098"/>
                      <a:pt x="6771" y="19494"/>
                      <a:pt x="5162" y="20033"/>
                    </a:cubicBezTo>
                    <a:close/>
                    <a:moveTo>
                      <a:pt x="17912" y="18024"/>
                    </a:moveTo>
                    <a:cubicBezTo>
                      <a:pt x="16279" y="18563"/>
                      <a:pt x="14621" y="18024"/>
                      <a:pt x="14182" y="16849"/>
                    </a:cubicBezTo>
                    <a:cubicBezTo>
                      <a:pt x="13743" y="15649"/>
                      <a:pt x="14694" y="14253"/>
                      <a:pt x="16303" y="13714"/>
                    </a:cubicBezTo>
                    <a:cubicBezTo>
                      <a:pt x="17912" y="13176"/>
                      <a:pt x="19570" y="13690"/>
                      <a:pt x="20009" y="14890"/>
                    </a:cubicBezTo>
                    <a:cubicBezTo>
                      <a:pt x="20448" y="16065"/>
                      <a:pt x="19521" y="17486"/>
                      <a:pt x="17912" y="18024"/>
                    </a:cubicBezTo>
                    <a:close/>
                    <a:moveTo>
                      <a:pt x="20131" y="3380"/>
                    </a:moveTo>
                    <a:cubicBezTo>
                      <a:pt x="8697" y="5412"/>
                      <a:pt x="8697" y="5412"/>
                      <a:pt x="8697" y="5412"/>
                    </a:cubicBezTo>
                    <a:cubicBezTo>
                      <a:pt x="8697" y="4727"/>
                      <a:pt x="8697" y="4727"/>
                      <a:pt x="8697" y="4727"/>
                    </a:cubicBezTo>
                    <a:cubicBezTo>
                      <a:pt x="8697" y="3380"/>
                      <a:pt x="8697" y="3380"/>
                      <a:pt x="8697" y="3380"/>
                    </a:cubicBezTo>
                    <a:cubicBezTo>
                      <a:pt x="20131" y="1347"/>
                      <a:pt x="20131" y="1347"/>
                      <a:pt x="20131" y="1347"/>
                    </a:cubicBezTo>
                    <a:cubicBezTo>
                      <a:pt x="20131" y="2694"/>
                      <a:pt x="20131" y="2694"/>
                      <a:pt x="20131" y="2694"/>
                    </a:cubicBezTo>
                    <a:lnTo>
                      <a:pt x="20131" y="3380"/>
                    </a:ln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rgbClr val="0070C0"/>
                  </a:solidFill>
                  <a:cs typeface="+mn-ea"/>
                  <a:sym typeface="+mn-lt"/>
                </a:endParaRPr>
              </a:p>
            </p:txBody>
          </p:sp>
        </p:grpSp>
      </p:grpSp>
      <p:grpSp>
        <p:nvGrpSpPr>
          <p:cNvPr id="10" name="组合 9"/>
          <p:cNvGrpSpPr/>
          <p:nvPr/>
        </p:nvGrpSpPr>
        <p:grpSpPr>
          <a:xfrm>
            <a:off x="7294450" y="2578998"/>
            <a:ext cx="1087659" cy="944960"/>
            <a:chOff x="9191516" y="3249217"/>
            <a:chExt cx="1370525" cy="1190714"/>
          </a:xfrm>
        </p:grpSpPr>
        <p:sp>
          <p:nvSpPr>
            <p:cNvPr id="189" name="Shape 7699"/>
            <p:cNvSpPr/>
            <p:nvPr/>
          </p:nvSpPr>
          <p:spPr>
            <a:xfrm flipH="1">
              <a:off x="9191516" y="3609927"/>
              <a:ext cx="317192" cy="1"/>
            </a:xfrm>
            <a:prstGeom prst="line">
              <a:avLst/>
            </a:prstGeom>
            <a:ln w="12700">
              <a:solidFill>
                <a:schemeClr val="bg2"/>
              </a:solidFill>
              <a:prstDash val="dash"/>
              <a:miter lim="400000"/>
              <a:tailEnd type="triangle"/>
            </a:ln>
          </p:spPr>
          <p:txBody>
            <a:bodyPr lIns="0" tIns="0" rIns="0" bIns="0"/>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grpSp>
          <p:nvGrpSpPr>
            <p:cNvPr id="190" name="Group 7703"/>
            <p:cNvGrpSpPr/>
            <p:nvPr/>
          </p:nvGrpSpPr>
          <p:grpSpPr>
            <a:xfrm>
              <a:off x="9192365" y="3249217"/>
              <a:ext cx="1369676" cy="1190714"/>
              <a:chOff x="-212873" y="0"/>
              <a:chExt cx="1496103" cy="1333994"/>
            </a:xfrm>
          </p:grpSpPr>
          <p:sp>
            <p:nvSpPr>
              <p:cNvPr id="191" name="Shape 7700"/>
              <p:cNvSpPr/>
              <p:nvPr/>
            </p:nvSpPr>
            <p:spPr>
              <a:xfrm>
                <a:off x="131485" y="0"/>
                <a:ext cx="793497" cy="7934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70C0"/>
              </a:solidFill>
              <a:ln w="12700" cap="flat">
                <a:noFill/>
                <a:miter lim="400000"/>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sp>
            <p:nvSpPr>
              <p:cNvPr id="192" name="Shape 7701"/>
              <p:cNvSpPr/>
              <p:nvPr/>
            </p:nvSpPr>
            <p:spPr>
              <a:xfrm>
                <a:off x="-212873" y="813306"/>
                <a:ext cx="1496103" cy="520688"/>
              </a:xfrm>
              <a:prstGeom prst="rect">
                <a:avLst/>
              </a:prstGeom>
              <a:noFill/>
              <a:ln w="12700" cap="flat">
                <a:noFill/>
                <a:round/>
              </a:ln>
              <a:effectLst/>
            </p:spPr>
            <p:txBody>
              <a:bodyPr wrap="none" lIns="30236" tIns="30236" rIns="30236" bIns="30236" numCol="1" anchor="t">
                <a:spAutoFit/>
              </a:bodyPr>
              <a:lstStyle>
                <a:lvl1pPr algn="ctr">
                  <a:buClr>
                    <a:srgbClr val="B5B5B5"/>
                  </a:buClr>
                  <a:buFont typeface="ArialUnicodeMS"/>
                  <a:defRPr sz="1400">
                    <a:solidFill>
                      <a:srgbClr val="B5B5B5"/>
                    </a:solidFill>
                    <a:uFill>
                      <a:solidFill>
                        <a:srgbClr val="B5B5B5"/>
                      </a:solidFill>
                    </a:uFill>
                    <a:latin typeface="ArialUnicodeMS"/>
                    <a:ea typeface="ArialUnicodeMS"/>
                    <a:cs typeface="ArialUnicodeMS"/>
                    <a:sym typeface="ArialUnicodeMS"/>
                  </a:defRPr>
                </a:lvl1pPr>
              </a:lstStyle>
              <a:p>
                <a:pPr lvl="0">
                  <a:defRPr sz="1800">
                    <a:solidFill>
                      <a:srgbClr val="000000"/>
                    </a:solidFill>
                    <a:uFillTx/>
                  </a:defRPr>
                </a:pPr>
                <a:r>
                  <a:rPr lang="zh-CN" altLang="en-US" sz="2000" b="1" dirty="0">
                    <a:solidFill>
                      <a:schemeClr val="accent2">
                        <a:lumMod val="50000"/>
                      </a:schemeClr>
                    </a:solidFill>
                    <a:uFillTx/>
                    <a:latin typeface="+mn-lt"/>
                    <a:ea typeface="+mn-ea"/>
                    <a:cs typeface="+mn-ea"/>
                    <a:sym typeface="+mn-lt"/>
                  </a:rPr>
                  <a:t>不忘初心</a:t>
                </a:r>
              </a:p>
            </p:txBody>
          </p:sp>
          <p:sp>
            <p:nvSpPr>
              <p:cNvPr id="193" name="Shape 7702"/>
              <p:cNvSpPr/>
              <p:nvPr/>
            </p:nvSpPr>
            <p:spPr>
              <a:xfrm>
                <a:off x="319800" y="186654"/>
                <a:ext cx="401490" cy="401243"/>
              </a:xfrm>
              <a:custGeom>
                <a:avLst/>
                <a:gdLst/>
                <a:ahLst/>
                <a:cxnLst>
                  <a:cxn ang="0">
                    <a:pos x="wd2" y="hd2"/>
                  </a:cxn>
                  <a:cxn ang="5400000">
                    <a:pos x="wd2" y="hd2"/>
                  </a:cxn>
                  <a:cxn ang="10800000">
                    <a:pos x="wd2" y="hd2"/>
                  </a:cxn>
                  <a:cxn ang="16200000">
                    <a:pos x="wd2" y="hd2"/>
                  </a:cxn>
                </a:cxnLst>
                <a:rect l="0" t="0" r="r" b="b"/>
                <a:pathLst>
                  <a:path w="21600" h="21600" extrusionOk="0">
                    <a:moveTo>
                      <a:pt x="16891" y="0"/>
                    </a:moveTo>
                    <a:cubicBezTo>
                      <a:pt x="15478" y="0"/>
                      <a:pt x="14410" y="942"/>
                      <a:pt x="13626" y="2417"/>
                    </a:cubicBezTo>
                    <a:cubicBezTo>
                      <a:pt x="13594" y="2417"/>
                      <a:pt x="13594" y="2417"/>
                      <a:pt x="13594" y="2417"/>
                    </a:cubicBezTo>
                    <a:cubicBezTo>
                      <a:pt x="12464" y="4647"/>
                      <a:pt x="10769" y="6091"/>
                      <a:pt x="8916" y="6091"/>
                    </a:cubicBezTo>
                    <a:cubicBezTo>
                      <a:pt x="8477" y="6091"/>
                      <a:pt x="8477" y="6091"/>
                      <a:pt x="8477" y="6091"/>
                    </a:cubicBezTo>
                    <a:cubicBezTo>
                      <a:pt x="5494" y="6091"/>
                      <a:pt x="5494" y="6091"/>
                      <a:pt x="5494" y="6091"/>
                    </a:cubicBezTo>
                    <a:cubicBezTo>
                      <a:pt x="2700" y="6091"/>
                      <a:pt x="2700" y="6091"/>
                      <a:pt x="2700" y="6091"/>
                    </a:cubicBezTo>
                    <a:cubicBezTo>
                      <a:pt x="1193" y="6091"/>
                      <a:pt x="0" y="7566"/>
                      <a:pt x="0" y="9450"/>
                    </a:cubicBezTo>
                    <a:cubicBezTo>
                      <a:pt x="0" y="11334"/>
                      <a:pt x="1193" y="12841"/>
                      <a:pt x="2700" y="12841"/>
                    </a:cubicBezTo>
                    <a:cubicBezTo>
                      <a:pt x="3453" y="12841"/>
                      <a:pt x="4050" y="13437"/>
                      <a:pt x="4050" y="14191"/>
                    </a:cubicBezTo>
                    <a:cubicBezTo>
                      <a:pt x="4050" y="20250"/>
                      <a:pt x="4050" y="20250"/>
                      <a:pt x="4050" y="20250"/>
                    </a:cubicBezTo>
                    <a:cubicBezTo>
                      <a:pt x="4050" y="21003"/>
                      <a:pt x="4647" y="21600"/>
                      <a:pt x="5400" y="21600"/>
                    </a:cubicBezTo>
                    <a:cubicBezTo>
                      <a:pt x="8100" y="21600"/>
                      <a:pt x="8100" y="21600"/>
                      <a:pt x="8100" y="21600"/>
                    </a:cubicBezTo>
                    <a:cubicBezTo>
                      <a:pt x="8853" y="21600"/>
                      <a:pt x="9450" y="21003"/>
                      <a:pt x="9450" y="20250"/>
                    </a:cubicBezTo>
                    <a:cubicBezTo>
                      <a:pt x="9450" y="19591"/>
                      <a:pt x="9450" y="19591"/>
                      <a:pt x="9450" y="19591"/>
                    </a:cubicBezTo>
                    <a:cubicBezTo>
                      <a:pt x="9450" y="18900"/>
                      <a:pt x="8759" y="18586"/>
                      <a:pt x="8759" y="18241"/>
                    </a:cubicBezTo>
                    <a:cubicBezTo>
                      <a:pt x="8759" y="13500"/>
                      <a:pt x="8759" y="13500"/>
                      <a:pt x="8759" y="13500"/>
                    </a:cubicBezTo>
                    <a:cubicBezTo>
                      <a:pt x="8759" y="13469"/>
                      <a:pt x="8791" y="13469"/>
                      <a:pt x="8791" y="13469"/>
                    </a:cubicBezTo>
                    <a:cubicBezTo>
                      <a:pt x="8791" y="13374"/>
                      <a:pt x="8822" y="13280"/>
                      <a:pt x="8853" y="13186"/>
                    </a:cubicBezTo>
                    <a:cubicBezTo>
                      <a:pt x="8885" y="13155"/>
                      <a:pt x="8885" y="13155"/>
                      <a:pt x="8885" y="13123"/>
                    </a:cubicBezTo>
                    <a:cubicBezTo>
                      <a:pt x="8948" y="13060"/>
                      <a:pt x="9010" y="12998"/>
                      <a:pt x="9105" y="12935"/>
                    </a:cubicBezTo>
                    <a:cubicBezTo>
                      <a:pt x="9105" y="12935"/>
                      <a:pt x="9105" y="12935"/>
                      <a:pt x="9105" y="12935"/>
                    </a:cubicBezTo>
                    <a:cubicBezTo>
                      <a:pt x="9105" y="12935"/>
                      <a:pt x="9105" y="12935"/>
                      <a:pt x="9136" y="12935"/>
                    </a:cubicBezTo>
                    <a:cubicBezTo>
                      <a:pt x="9167" y="12903"/>
                      <a:pt x="9230" y="12872"/>
                      <a:pt x="9293" y="12872"/>
                    </a:cubicBezTo>
                    <a:cubicBezTo>
                      <a:pt x="10988" y="13060"/>
                      <a:pt x="12558" y="14410"/>
                      <a:pt x="13594" y="16483"/>
                    </a:cubicBezTo>
                    <a:cubicBezTo>
                      <a:pt x="13626" y="16483"/>
                      <a:pt x="13626" y="16483"/>
                      <a:pt x="13626" y="16483"/>
                    </a:cubicBezTo>
                    <a:cubicBezTo>
                      <a:pt x="14410" y="17958"/>
                      <a:pt x="15478" y="18900"/>
                      <a:pt x="16891" y="18900"/>
                    </a:cubicBezTo>
                    <a:cubicBezTo>
                      <a:pt x="19967" y="18900"/>
                      <a:pt x="21600" y="14159"/>
                      <a:pt x="21600" y="9450"/>
                    </a:cubicBezTo>
                    <a:cubicBezTo>
                      <a:pt x="21600" y="4741"/>
                      <a:pt x="19967" y="0"/>
                      <a:pt x="16891" y="0"/>
                    </a:cubicBezTo>
                    <a:close/>
                    <a:moveTo>
                      <a:pt x="13500" y="9450"/>
                    </a:moveTo>
                    <a:cubicBezTo>
                      <a:pt x="13500" y="8759"/>
                      <a:pt x="13531" y="8069"/>
                      <a:pt x="13626" y="7441"/>
                    </a:cubicBezTo>
                    <a:cubicBezTo>
                      <a:pt x="15541" y="7441"/>
                      <a:pt x="15541" y="7441"/>
                      <a:pt x="15541" y="7441"/>
                    </a:cubicBezTo>
                    <a:cubicBezTo>
                      <a:pt x="16263" y="7441"/>
                      <a:pt x="16891" y="8320"/>
                      <a:pt x="16891" y="9450"/>
                    </a:cubicBezTo>
                    <a:cubicBezTo>
                      <a:pt x="16891" y="10580"/>
                      <a:pt x="16263" y="11491"/>
                      <a:pt x="15541" y="11491"/>
                    </a:cubicBezTo>
                    <a:cubicBezTo>
                      <a:pt x="13626" y="11491"/>
                      <a:pt x="13626" y="11491"/>
                      <a:pt x="13626" y="11491"/>
                    </a:cubicBezTo>
                    <a:cubicBezTo>
                      <a:pt x="13531" y="10831"/>
                      <a:pt x="13500" y="10141"/>
                      <a:pt x="13500" y="9450"/>
                    </a:cubicBezTo>
                    <a:close/>
                    <a:moveTo>
                      <a:pt x="1350" y="9450"/>
                    </a:moveTo>
                    <a:cubicBezTo>
                      <a:pt x="1350" y="8320"/>
                      <a:pt x="1947" y="7441"/>
                      <a:pt x="2700" y="7441"/>
                    </a:cubicBezTo>
                    <a:cubicBezTo>
                      <a:pt x="7441" y="7441"/>
                      <a:pt x="7441" y="7441"/>
                      <a:pt x="7441" y="7441"/>
                    </a:cubicBezTo>
                    <a:cubicBezTo>
                      <a:pt x="7001" y="7912"/>
                      <a:pt x="6750" y="8634"/>
                      <a:pt x="6750" y="9450"/>
                    </a:cubicBezTo>
                    <a:cubicBezTo>
                      <a:pt x="6750" y="10266"/>
                      <a:pt x="7001" y="10988"/>
                      <a:pt x="7441" y="11491"/>
                    </a:cubicBezTo>
                    <a:cubicBezTo>
                      <a:pt x="2700" y="11491"/>
                      <a:pt x="2700" y="11491"/>
                      <a:pt x="2700" y="11491"/>
                    </a:cubicBezTo>
                    <a:cubicBezTo>
                      <a:pt x="1947" y="11491"/>
                      <a:pt x="1350" y="10580"/>
                      <a:pt x="1350" y="9450"/>
                    </a:cubicBezTo>
                    <a:close/>
                    <a:moveTo>
                      <a:pt x="8100" y="20250"/>
                    </a:moveTo>
                    <a:cubicBezTo>
                      <a:pt x="5400" y="20250"/>
                      <a:pt x="5400" y="20250"/>
                      <a:pt x="5400" y="20250"/>
                    </a:cubicBezTo>
                    <a:cubicBezTo>
                      <a:pt x="5400" y="14191"/>
                      <a:pt x="5400" y="14191"/>
                      <a:pt x="5400" y="14191"/>
                    </a:cubicBezTo>
                    <a:cubicBezTo>
                      <a:pt x="5400" y="13688"/>
                      <a:pt x="5274" y="13217"/>
                      <a:pt x="5023" y="12841"/>
                    </a:cubicBezTo>
                    <a:cubicBezTo>
                      <a:pt x="5494" y="12841"/>
                      <a:pt x="5494" y="12841"/>
                      <a:pt x="5494" y="12841"/>
                    </a:cubicBezTo>
                    <a:cubicBezTo>
                      <a:pt x="5494" y="12841"/>
                      <a:pt x="5494" y="12841"/>
                      <a:pt x="5494" y="12841"/>
                    </a:cubicBezTo>
                    <a:cubicBezTo>
                      <a:pt x="7535" y="12841"/>
                      <a:pt x="7535" y="12841"/>
                      <a:pt x="7535" y="12841"/>
                    </a:cubicBezTo>
                    <a:cubicBezTo>
                      <a:pt x="7472" y="13029"/>
                      <a:pt x="7409" y="13280"/>
                      <a:pt x="7409" y="13500"/>
                    </a:cubicBezTo>
                    <a:cubicBezTo>
                      <a:pt x="7409" y="18241"/>
                      <a:pt x="7409" y="18241"/>
                      <a:pt x="7409" y="18241"/>
                    </a:cubicBezTo>
                    <a:cubicBezTo>
                      <a:pt x="7409" y="18869"/>
                      <a:pt x="7786" y="19308"/>
                      <a:pt x="8006" y="19559"/>
                    </a:cubicBezTo>
                    <a:cubicBezTo>
                      <a:pt x="8037" y="19591"/>
                      <a:pt x="8069" y="19653"/>
                      <a:pt x="8100" y="19685"/>
                    </a:cubicBezTo>
                    <a:lnTo>
                      <a:pt x="8100" y="20250"/>
                    </a:lnTo>
                    <a:close/>
                    <a:moveTo>
                      <a:pt x="8916" y="11491"/>
                    </a:moveTo>
                    <a:cubicBezTo>
                      <a:pt x="8791" y="11491"/>
                      <a:pt x="8791" y="11491"/>
                      <a:pt x="8791" y="11491"/>
                    </a:cubicBezTo>
                    <a:cubicBezTo>
                      <a:pt x="8791" y="11491"/>
                      <a:pt x="8791" y="11491"/>
                      <a:pt x="8791" y="11491"/>
                    </a:cubicBezTo>
                    <a:cubicBezTo>
                      <a:pt x="8037" y="11491"/>
                      <a:pt x="7441" y="10580"/>
                      <a:pt x="7441" y="9450"/>
                    </a:cubicBezTo>
                    <a:cubicBezTo>
                      <a:pt x="7441" y="8320"/>
                      <a:pt x="8037" y="7441"/>
                      <a:pt x="8791" y="7441"/>
                    </a:cubicBezTo>
                    <a:cubicBezTo>
                      <a:pt x="8916" y="7441"/>
                      <a:pt x="8916" y="7441"/>
                      <a:pt x="8916" y="7441"/>
                    </a:cubicBezTo>
                    <a:cubicBezTo>
                      <a:pt x="10203" y="7441"/>
                      <a:pt x="11397" y="6938"/>
                      <a:pt x="12433" y="6059"/>
                    </a:cubicBezTo>
                    <a:cubicBezTo>
                      <a:pt x="12244" y="7158"/>
                      <a:pt x="12150" y="8288"/>
                      <a:pt x="12150" y="9450"/>
                    </a:cubicBezTo>
                    <a:cubicBezTo>
                      <a:pt x="12150" y="10612"/>
                      <a:pt x="12244" y="11773"/>
                      <a:pt x="12433" y="12841"/>
                    </a:cubicBezTo>
                    <a:cubicBezTo>
                      <a:pt x="11397" y="11993"/>
                      <a:pt x="10203" y="11491"/>
                      <a:pt x="8916" y="11491"/>
                    </a:cubicBezTo>
                    <a:close/>
                    <a:moveTo>
                      <a:pt x="16891" y="17550"/>
                    </a:moveTo>
                    <a:cubicBezTo>
                      <a:pt x="15509" y="17550"/>
                      <a:pt x="14348" y="15603"/>
                      <a:pt x="13814" y="12841"/>
                    </a:cubicBezTo>
                    <a:cubicBezTo>
                      <a:pt x="15541" y="12841"/>
                      <a:pt x="15541" y="12841"/>
                      <a:pt x="15541" y="12841"/>
                    </a:cubicBezTo>
                    <a:cubicBezTo>
                      <a:pt x="17048" y="12841"/>
                      <a:pt x="18241" y="11334"/>
                      <a:pt x="18241" y="9450"/>
                    </a:cubicBezTo>
                    <a:cubicBezTo>
                      <a:pt x="18241" y="7566"/>
                      <a:pt x="17048" y="6091"/>
                      <a:pt x="15541" y="6091"/>
                    </a:cubicBezTo>
                    <a:cubicBezTo>
                      <a:pt x="13814" y="6091"/>
                      <a:pt x="13814" y="6091"/>
                      <a:pt x="13814" y="6091"/>
                    </a:cubicBezTo>
                    <a:cubicBezTo>
                      <a:pt x="14348" y="3297"/>
                      <a:pt x="15509" y="1350"/>
                      <a:pt x="16891" y="1350"/>
                    </a:cubicBezTo>
                    <a:cubicBezTo>
                      <a:pt x="18743" y="1350"/>
                      <a:pt x="20250" y="4992"/>
                      <a:pt x="20250" y="9450"/>
                    </a:cubicBezTo>
                    <a:cubicBezTo>
                      <a:pt x="20250" y="13908"/>
                      <a:pt x="18743" y="17550"/>
                      <a:pt x="16891" y="17550"/>
                    </a:cubicBezTo>
                    <a:close/>
                  </a:path>
                </a:pathLst>
              </a:custGeom>
              <a:solidFill>
                <a:srgbClr val="FFFFFF"/>
              </a:solidFill>
              <a:ln w="9525" cap="flat">
                <a:noFill/>
                <a:round/>
              </a:ln>
              <a:effectLst/>
            </p:spPr>
            <p:txBody>
              <a:bodyPr wrap="square" lIns="0" tIns="0" rIns="0" bIns="0" numCol="1" anchor="t">
                <a:noAutofit/>
              </a:bodyPr>
              <a:lstStyle/>
              <a:p>
                <a:pPr defTabSz="328930">
                  <a:defRPr sz="1200">
                    <a:uFillTx/>
                    <a:latin typeface="Helvetica"/>
                    <a:ea typeface="Helvetica"/>
                    <a:cs typeface="Helvetica"/>
                    <a:sym typeface="Helvetica"/>
                  </a:defRPr>
                </a:pPr>
                <a:endParaRPr sz="2000" b="1">
                  <a:solidFill>
                    <a:schemeClr val="accent2">
                      <a:lumMod val="50000"/>
                    </a:schemeClr>
                  </a:solidFill>
                  <a:cs typeface="+mn-ea"/>
                  <a:sym typeface="+mn-lt"/>
                </a:endParaRPr>
              </a:p>
            </p:txBody>
          </p:sp>
        </p:grpSp>
      </p:grpSp>
      <p:grpSp>
        <p:nvGrpSpPr>
          <p:cNvPr id="16" name="组合 15"/>
          <p:cNvGrpSpPr/>
          <p:nvPr/>
        </p:nvGrpSpPr>
        <p:grpSpPr>
          <a:xfrm>
            <a:off x="1614648" y="2564781"/>
            <a:ext cx="5681578" cy="594007"/>
            <a:chOff x="2045177" y="3165554"/>
            <a:chExt cx="7159183" cy="748490"/>
          </a:xfrm>
        </p:grpSpPr>
        <p:sp>
          <p:nvSpPr>
            <p:cNvPr id="194" name="Shape 7704"/>
            <p:cNvSpPr/>
            <p:nvPr/>
          </p:nvSpPr>
          <p:spPr>
            <a:xfrm>
              <a:off x="2045177" y="3165554"/>
              <a:ext cx="635377" cy="748490"/>
            </a:xfrm>
            <a:prstGeom prst="rect">
              <a:avLst/>
            </a:prstGeom>
            <a:ln w="12700">
              <a:round/>
            </a:ln>
          </p:spPr>
          <p:txBody>
            <a:bodyPr wrap="none" lIns="27431" tIns="27431" rIns="27431" bIns="27431">
              <a:spAutoFit/>
            </a:bodyPr>
            <a:lstStyle>
              <a:lvl1pPr algn="ctr">
                <a:buClr>
                  <a:srgbClr val="32566A"/>
                </a:buClr>
                <a:buFont typeface="ArialUnicodeMS"/>
                <a:defRPr sz="6600" b="1">
                  <a:solidFill>
                    <a:srgbClr val="32566A"/>
                  </a:solidFill>
                  <a:uFill>
                    <a:solidFill>
                      <a:srgbClr val="32566A"/>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3500" dirty="0">
                  <a:solidFill>
                    <a:schemeClr val="tx1">
                      <a:lumMod val="75000"/>
                      <a:lumOff val="25000"/>
                    </a:schemeClr>
                  </a:solidFill>
                  <a:latin typeface="+mn-lt"/>
                  <a:ea typeface="+mn-ea"/>
                  <a:cs typeface="+mn-ea"/>
                  <a:sym typeface="+mn-lt"/>
                </a:rPr>
                <a:t>一</a:t>
              </a:r>
              <a:endParaRPr sz="3500" dirty="0">
                <a:solidFill>
                  <a:schemeClr val="tx1">
                    <a:lumMod val="75000"/>
                    <a:lumOff val="25000"/>
                  </a:schemeClr>
                </a:solidFill>
                <a:latin typeface="+mn-lt"/>
                <a:ea typeface="+mn-ea"/>
                <a:cs typeface="+mn-ea"/>
                <a:sym typeface="+mn-lt"/>
              </a:endParaRPr>
            </a:p>
          </p:txBody>
        </p:sp>
        <p:sp>
          <p:nvSpPr>
            <p:cNvPr id="195" name="Shape 7705"/>
            <p:cNvSpPr/>
            <p:nvPr/>
          </p:nvSpPr>
          <p:spPr>
            <a:xfrm>
              <a:off x="2805470" y="3165554"/>
              <a:ext cx="635377" cy="748490"/>
            </a:xfrm>
            <a:prstGeom prst="rect">
              <a:avLst/>
            </a:prstGeom>
            <a:ln w="12700">
              <a:round/>
            </a:ln>
          </p:spPr>
          <p:txBody>
            <a:bodyPr wrap="none" lIns="27431" tIns="27431" rIns="27431" bIns="27431">
              <a:spAutoFit/>
            </a:bodyPr>
            <a:lstStyle>
              <a:lvl1pPr algn="ctr">
                <a:buClr>
                  <a:srgbClr val="32566A"/>
                </a:buClr>
                <a:buFont typeface="ArialUnicodeMS"/>
                <a:defRPr sz="6600" b="1">
                  <a:solidFill>
                    <a:srgbClr val="32566A"/>
                  </a:solidFill>
                  <a:uFill>
                    <a:solidFill>
                      <a:srgbClr val="32566A"/>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3500" dirty="0">
                  <a:solidFill>
                    <a:schemeClr val="tx1">
                      <a:lumMod val="75000"/>
                      <a:lumOff val="25000"/>
                    </a:schemeClr>
                  </a:solidFill>
                  <a:latin typeface="+mn-lt"/>
                  <a:ea typeface="+mn-ea"/>
                  <a:cs typeface="+mn-ea"/>
                  <a:sym typeface="+mn-lt"/>
                </a:rPr>
                <a:t>切</a:t>
              </a:r>
              <a:endParaRPr sz="3500" dirty="0">
                <a:solidFill>
                  <a:schemeClr val="tx1">
                    <a:lumMod val="75000"/>
                    <a:lumOff val="25000"/>
                  </a:schemeClr>
                </a:solidFill>
                <a:latin typeface="+mn-lt"/>
                <a:ea typeface="+mn-ea"/>
                <a:cs typeface="+mn-ea"/>
                <a:sym typeface="+mn-lt"/>
              </a:endParaRPr>
            </a:p>
          </p:txBody>
        </p:sp>
        <p:sp>
          <p:nvSpPr>
            <p:cNvPr id="196" name="Shape 7706"/>
            <p:cNvSpPr/>
            <p:nvPr/>
          </p:nvSpPr>
          <p:spPr>
            <a:xfrm>
              <a:off x="3530336" y="3165554"/>
              <a:ext cx="635377" cy="748490"/>
            </a:xfrm>
            <a:prstGeom prst="rect">
              <a:avLst/>
            </a:prstGeom>
            <a:ln w="12700">
              <a:round/>
            </a:ln>
          </p:spPr>
          <p:txBody>
            <a:bodyPr wrap="none" lIns="27431" tIns="27431" rIns="27431" bIns="27431">
              <a:spAutoFit/>
            </a:bodyPr>
            <a:lstStyle>
              <a:lvl1pPr algn="ctr">
                <a:buClr>
                  <a:srgbClr val="32566A"/>
                </a:buClr>
                <a:buFont typeface="ArialUnicodeMS"/>
                <a:defRPr sz="6600" b="1">
                  <a:solidFill>
                    <a:srgbClr val="32566A"/>
                  </a:solidFill>
                  <a:uFill>
                    <a:solidFill>
                      <a:srgbClr val="32566A"/>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3500" dirty="0">
                  <a:solidFill>
                    <a:schemeClr val="tx1">
                      <a:lumMod val="75000"/>
                      <a:lumOff val="25000"/>
                    </a:schemeClr>
                  </a:solidFill>
                  <a:latin typeface="+mn-lt"/>
                  <a:ea typeface="+mn-ea"/>
                  <a:cs typeface="+mn-ea"/>
                  <a:sym typeface="+mn-lt"/>
                </a:rPr>
                <a:t>以</a:t>
              </a:r>
              <a:endParaRPr sz="3500" dirty="0">
                <a:solidFill>
                  <a:schemeClr val="tx1">
                    <a:lumMod val="75000"/>
                    <a:lumOff val="25000"/>
                  </a:schemeClr>
                </a:solidFill>
                <a:latin typeface="+mn-lt"/>
                <a:ea typeface="+mn-ea"/>
                <a:cs typeface="+mn-ea"/>
                <a:sym typeface="+mn-lt"/>
              </a:endParaRPr>
            </a:p>
          </p:txBody>
        </p:sp>
        <p:sp>
          <p:nvSpPr>
            <p:cNvPr id="197" name="Shape 7707"/>
            <p:cNvSpPr/>
            <p:nvPr/>
          </p:nvSpPr>
          <p:spPr>
            <a:xfrm>
              <a:off x="4255205" y="3165554"/>
              <a:ext cx="635377" cy="748490"/>
            </a:xfrm>
            <a:prstGeom prst="rect">
              <a:avLst/>
            </a:prstGeom>
            <a:ln w="12700">
              <a:round/>
            </a:ln>
          </p:spPr>
          <p:txBody>
            <a:bodyPr wrap="none" lIns="27431" tIns="27431" rIns="27431" bIns="27431">
              <a:spAutoFit/>
            </a:bodyPr>
            <a:lstStyle>
              <a:lvl1pPr algn="ctr">
                <a:buClr>
                  <a:srgbClr val="32566A"/>
                </a:buClr>
                <a:buFont typeface="ArialUnicodeMS"/>
                <a:defRPr sz="6600" b="1">
                  <a:solidFill>
                    <a:srgbClr val="32566A"/>
                  </a:solidFill>
                  <a:uFill>
                    <a:solidFill>
                      <a:srgbClr val="32566A"/>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3500" dirty="0">
                  <a:solidFill>
                    <a:schemeClr val="tx1">
                      <a:lumMod val="75000"/>
                      <a:lumOff val="25000"/>
                    </a:schemeClr>
                  </a:solidFill>
                  <a:latin typeface="+mn-lt"/>
                  <a:ea typeface="+mn-ea"/>
                  <a:cs typeface="+mn-ea"/>
                  <a:sym typeface="+mn-lt"/>
                </a:rPr>
                <a:t>客</a:t>
              </a:r>
              <a:endParaRPr sz="3500" dirty="0">
                <a:solidFill>
                  <a:schemeClr val="tx1">
                    <a:lumMod val="75000"/>
                    <a:lumOff val="25000"/>
                  </a:schemeClr>
                </a:solidFill>
                <a:latin typeface="+mn-lt"/>
                <a:ea typeface="+mn-ea"/>
                <a:cs typeface="+mn-ea"/>
                <a:sym typeface="+mn-lt"/>
              </a:endParaRPr>
            </a:p>
          </p:txBody>
        </p:sp>
        <p:sp>
          <p:nvSpPr>
            <p:cNvPr id="198" name="Shape 7708"/>
            <p:cNvSpPr/>
            <p:nvPr/>
          </p:nvSpPr>
          <p:spPr>
            <a:xfrm>
              <a:off x="4980073" y="3165554"/>
              <a:ext cx="635377" cy="748490"/>
            </a:xfrm>
            <a:prstGeom prst="rect">
              <a:avLst/>
            </a:prstGeom>
            <a:ln w="12700">
              <a:round/>
            </a:ln>
          </p:spPr>
          <p:txBody>
            <a:bodyPr wrap="none" lIns="27431" tIns="27431" rIns="27431" bIns="27431">
              <a:spAutoFit/>
            </a:bodyPr>
            <a:lstStyle>
              <a:lvl1pPr algn="ctr">
                <a:buClr>
                  <a:srgbClr val="32566A"/>
                </a:buClr>
                <a:buFont typeface="ArialUnicodeMS"/>
                <a:defRPr sz="6600" b="1">
                  <a:solidFill>
                    <a:srgbClr val="32566A"/>
                  </a:solidFill>
                  <a:uFill>
                    <a:solidFill>
                      <a:srgbClr val="32566A"/>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3500" dirty="0">
                  <a:solidFill>
                    <a:schemeClr val="tx1">
                      <a:lumMod val="75000"/>
                      <a:lumOff val="25000"/>
                    </a:schemeClr>
                  </a:solidFill>
                  <a:latin typeface="+mn-lt"/>
                  <a:ea typeface="+mn-ea"/>
                  <a:cs typeface="+mn-ea"/>
                  <a:sym typeface="+mn-lt"/>
                </a:rPr>
                <a:t>户</a:t>
              </a:r>
              <a:endParaRPr sz="3500" dirty="0">
                <a:solidFill>
                  <a:schemeClr val="tx1">
                    <a:lumMod val="75000"/>
                    <a:lumOff val="25000"/>
                  </a:schemeClr>
                </a:solidFill>
                <a:latin typeface="+mn-lt"/>
                <a:ea typeface="+mn-ea"/>
                <a:cs typeface="+mn-ea"/>
                <a:sym typeface="+mn-lt"/>
              </a:endParaRPr>
            </a:p>
          </p:txBody>
        </p:sp>
        <p:sp>
          <p:nvSpPr>
            <p:cNvPr id="199" name="Shape 7709"/>
            <p:cNvSpPr/>
            <p:nvPr/>
          </p:nvSpPr>
          <p:spPr>
            <a:xfrm>
              <a:off x="5704939" y="3165554"/>
              <a:ext cx="635377" cy="748490"/>
            </a:xfrm>
            <a:prstGeom prst="rect">
              <a:avLst/>
            </a:prstGeom>
            <a:ln w="12700">
              <a:round/>
            </a:ln>
          </p:spPr>
          <p:txBody>
            <a:bodyPr wrap="none" lIns="27431" tIns="27431" rIns="27431" bIns="27431">
              <a:spAutoFit/>
            </a:bodyPr>
            <a:lstStyle>
              <a:lvl1pPr algn="ctr">
                <a:buClr>
                  <a:srgbClr val="32566A"/>
                </a:buClr>
                <a:buFont typeface="ArialUnicodeMS"/>
                <a:defRPr sz="6600" b="1">
                  <a:solidFill>
                    <a:srgbClr val="32566A"/>
                  </a:solidFill>
                  <a:uFill>
                    <a:solidFill>
                      <a:srgbClr val="32566A"/>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3500" dirty="0">
                  <a:solidFill>
                    <a:schemeClr val="tx1">
                      <a:lumMod val="75000"/>
                      <a:lumOff val="25000"/>
                    </a:schemeClr>
                  </a:solidFill>
                  <a:latin typeface="+mn-lt"/>
                  <a:ea typeface="+mn-ea"/>
                  <a:cs typeface="+mn-ea"/>
                  <a:sym typeface="+mn-lt"/>
                </a:rPr>
                <a:t>需</a:t>
              </a:r>
              <a:endParaRPr sz="3500" dirty="0">
                <a:solidFill>
                  <a:schemeClr val="tx1">
                    <a:lumMod val="75000"/>
                    <a:lumOff val="25000"/>
                  </a:schemeClr>
                </a:solidFill>
                <a:latin typeface="+mn-lt"/>
                <a:ea typeface="+mn-ea"/>
                <a:cs typeface="+mn-ea"/>
                <a:sym typeface="+mn-lt"/>
              </a:endParaRPr>
            </a:p>
          </p:txBody>
        </p:sp>
        <p:sp>
          <p:nvSpPr>
            <p:cNvPr id="200" name="Shape 7710"/>
            <p:cNvSpPr/>
            <p:nvPr/>
          </p:nvSpPr>
          <p:spPr>
            <a:xfrm>
              <a:off x="6429807" y="3165554"/>
              <a:ext cx="635377" cy="748490"/>
            </a:xfrm>
            <a:prstGeom prst="rect">
              <a:avLst/>
            </a:prstGeom>
            <a:ln w="12700">
              <a:round/>
            </a:ln>
          </p:spPr>
          <p:txBody>
            <a:bodyPr wrap="none" lIns="27431" tIns="27431" rIns="27431" bIns="27431">
              <a:spAutoFit/>
            </a:bodyPr>
            <a:lstStyle>
              <a:lvl1pPr algn="ctr">
                <a:buClr>
                  <a:srgbClr val="32566A"/>
                </a:buClr>
                <a:buFont typeface="ArialUnicodeMS"/>
                <a:defRPr sz="6600" b="1">
                  <a:solidFill>
                    <a:srgbClr val="32566A"/>
                  </a:solidFill>
                  <a:uFill>
                    <a:solidFill>
                      <a:srgbClr val="32566A"/>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3500" dirty="0">
                  <a:solidFill>
                    <a:schemeClr val="tx1">
                      <a:lumMod val="75000"/>
                      <a:lumOff val="25000"/>
                    </a:schemeClr>
                  </a:solidFill>
                  <a:latin typeface="+mn-lt"/>
                  <a:ea typeface="+mn-ea"/>
                  <a:cs typeface="+mn-ea"/>
                  <a:sym typeface="+mn-lt"/>
                </a:rPr>
                <a:t>求</a:t>
              </a:r>
              <a:endParaRPr sz="3500" dirty="0">
                <a:solidFill>
                  <a:schemeClr val="tx1">
                    <a:lumMod val="75000"/>
                    <a:lumOff val="25000"/>
                  </a:schemeClr>
                </a:solidFill>
                <a:latin typeface="+mn-lt"/>
                <a:ea typeface="+mn-ea"/>
                <a:cs typeface="+mn-ea"/>
                <a:sym typeface="+mn-lt"/>
              </a:endParaRPr>
            </a:p>
          </p:txBody>
        </p:sp>
        <p:sp>
          <p:nvSpPr>
            <p:cNvPr id="201" name="Shape 7711"/>
            <p:cNvSpPr/>
            <p:nvPr/>
          </p:nvSpPr>
          <p:spPr>
            <a:xfrm>
              <a:off x="7154677" y="3165554"/>
              <a:ext cx="635377" cy="748490"/>
            </a:xfrm>
            <a:prstGeom prst="rect">
              <a:avLst/>
            </a:prstGeom>
            <a:ln w="12700">
              <a:round/>
            </a:ln>
          </p:spPr>
          <p:txBody>
            <a:bodyPr wrap="none" lIns="27431" tIns="27431" rIns="27431" bIns="27431">
              <a:spAutoFit/>
            </a:bodyPr>
            <a:lstStyle>
              <a:lvl1pPr algn="ctr">
                <a:buClr>
                  <a:srgbClr val="32566A"/>
                </a:buClr>
                <a:buFont typeface="ArialUnicodeMS"/>
                <a:defRPr sz="6600" b="1">
                  <a:solidFill>
                    <a:srgbClr val="32566A"/>
                  </a:solidFill>
                  <a:uFill>
                    <a:solidFill>
                      <a:srgbClr val="32566A"/>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3500" dirty="0">
                  <a:solidFill>
                    <a:schemeClr val="tx1">
                      <a:lumMod val="75000"/>
                      <a:lumOff val="25000"/>
                    </a:schemeClr>
                  </a:solidFill>
                  <a:latin typeface="+mn-lt"/>
                  <a:ea typeface="+mn-ea"/>
                  <a:cs typeface="+mn-ea"/>
                  <a:sym typeface="+mn-lt"/>
                </a:rPr>
                <a:t>为</a:t>
              </a:r>
              <a:endParaRPr sz="3500" dirty="0">
                <a:solidFill>
                  <a:schemeClr val="tx1">
                    <a:lumMod val="75000"/>
                    <a:lumOff val="25000"/>
                  </a:schemeClr>
                </a:solidFill>
                <a:latin typeface="+mn-lt"/>
                <a:ea typeface="+mn-ea"/>
                <a:cs typeface="+mn-ea"/>
                <a:sym typeface="+mn-lt"/>
              </a:endParaRPr>
            </a:p>
          </p:txBody>
        </p:sp>
        <p:sp>
          <p:nvSpPr>
            <p:cNvPr id="202" name="Shape 7712"/>
            <p:cNvSpPr/>
            <p:nvPr/>
          </p:nvSpPr>
          <p:spPr>
            <a:xfrm>
              <a:off x="7879543" y="3165554"/>
              <a:ext cx="635377" cy="748490"/>
            </a:xfrm>
            <a:prstGeom prst="rect">
              <a:avLst/>
            </a:prstGeom>
            <a:ln w="12700">
              <a:round/>
            </a:ln>
          </p:spPr>
          <p:txBody>
            <a:bodyPr wrap="none" lIns="27431" tIns="27431" rIns="27431" bIns="27431">
              <a:spAutoFit/>
            </a:bodyPr>
            <a:lstStyle>
              <a:lvl1pPr algn="ctr">
                <a:buClr>
                  <a:srgbClr val="32566A"/>
                </a:buClr>
                <a:buFont typeface="ArialUnicodeMS"/>
                <a:defRPr sz="6600" b="1">
                  <a:solidFill>
                    <a:srgbClr val="32566A"/>
                  </a:solidFill>
                  <a:uFill>
                    <a:solidFill>
                      <a:srgbClr val="32566A"/>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3500" dirty="0">
                  <a:solidFill>
                    <a:schemeClr val="tx1">
                      <a:lumMod val="75000"/>
                      <a:lumOff val="25000"/>
                    </a:schemeClr>
                  </a:solidFill>
                  <a:latin typeface="+mn-lt"/>
                  <a:ea typeface="+mn-ea"/>
                  <a:cs typeface="+mn-ea"/>
                  <a:sym typeface="+mn-lt"/>
                </a:rPr>
                <a:t>中</a:t>
              </a:r>
              <a:endParaRPr sz="3500" dirty="0">
                <a:solidFill>
                  <a:schemeClr val="tx1">
                    <a:lumMod val="75000"/>
                    <a:lumOff val="25000"/>
                  </a:schemeClr>
                </a:solidFill>
                <a:latin typeface="+mn-lt"/>
                <a:ea typeface="+mn-ea"/>
                <a:cs typeface="+mn-ea"/>
                <a:sym typeface="+mn-lt"/>
              </a:endParaRPr>
            </a:p>
          </p:txBody>
        </p:sp>
        <p:sp>
          <p:nvSpPr>
            <p:cNvPr id="203" name="Shape 7713"/>
            <p:cNvSpPr/>
            <p:nvPr/>
          </p:nvSpPr>
          <p:spPr>
            <a:xfrm>
              <a:off x="8568983" y="3165554"/>
              <a:ext cx="635377" cy="748490"/>
            </a:xfrm>
            <a:prstGeom prst="rect">
              <a:avLst/>
            </a:prstGeom>
            <a:ln w="12700">
              <a:round/>
            </a:ln>
          </p:spPr>
          <p:txBody>
            <a:bodyPr wrap="none" lIns="27431" tIns="27431" rIns="27431" bIns="27431">
              <a:spAutoFit/>
            </a:bodyPr>
            <a:lstStyle>
              <a:lvl1pPr algn="ctr">
                <a:buClr>
                  <a:srgbClr val="32566A"/>
                </a:buClr>
                <a:buFont typeface="ArialUnicodeMS"/>
                <a:defRPr sz="6600" b="1">
                  <a:solidFill>
                    <a:srgbClr val="32566A"/>
                  </a:solidFill>
                  <a:uFill>
                    <a:solidFill>
                      <a:srgbClr val="32566A"/>
                    </a:solidFill>
                  </a:uFill>
                  <a:latin typeface="ArialUnicodeMS"/>
                  <a:ea typeface="ArialUnicodeMS"/>
                  <a:cs typeface="ArialUnicodeMS"/>
                  <a:sym typeface="ArialUnicodeMS"/>
                </a:defRPr>
              </a:lvl1pPr>
            </a:lstStyle>
            <a:p>
              <a:pPr lvl="0">
                <a:defRPr sz="1800" b="0">
                  <a:solidFill>
                    <a:srgbClr val="000000"/>
                  </a:solidFill>
                  <a:uFillTx/>
                </a:defRPr>
              </a:pPr>
              <a:r>
                <a:rPr lang="zh-CN" altLang="en-US" sz="3500" dirty="0">
                  <a:solidFill>
                    <a:schemeClr val="tx1">
                      <a:lumMod val="75000"/>
                      <a:lumOff val="25000"/>
                    </a:schemeClr>
                  </a:solidFill>
                  <a:latin typeface="+mn-lt"/>
                  <a:ea typeface="+mn-ea"/>
                  <a:cs typeface="+mn-ea"/>
                  <a:sym typeface="+mn-lt"/>
                </a:rPr>
                <a:t>心</a:t>
              </a:r>
              <a:endParaRPr sz="3500" dirty="0">
                <a:solidFill>
                  <a:schemeClr val="tx1">
                    <a:lumMod val="75000"/>
                    <a:lumOff val="25000"/>
                  </a:schemeClr>
                </a:solidFill>
                <a:latin typeface="+mn-lt"/>
                <a:ea typeface="+mn-ea"/>
                <a:cs typeface="+mn-ea"/>
                <a:sym typeface="+mn-lt"/>
              </a:endParaRPr>
            </a:p>
          </p:txBody>
        </p:sp>
      </p:grpSp>
      <p:pic>
        <p:nvPicPr>
          <p:cNvPr id="204" name="图片 203"/>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a:off x="-575676" y="-176730"/>
            <a:ext cx="1940477" cy="1265776"/>
          </a:xfrm>
          <a:prstGeom prst="rect">
            <a:avLst/>
          </a:prstGeom>
        </p:spPr>
      </p:pic>
      <p:pic>
        <p:nvPicPr>
          <p:cNvPr id="205" name="图片 20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flipV="1">
            <a:off x="7805300" y="4081830"/>
            <a:ext cx="1940477" cy="1353807"/>
          </a:xfrm>
          <a:prstGeom prst="rect">
            <a:avLst/>
          </a:prstGeom>
        </p:spPr>
      </p:pic>
    </p:spTree>
  </p:cSld>
  <p:clrMapOvr>
    <a:masterClrMapping/>
  </p:clrMapOvr>
  <p:transition spd="slow" advTm="480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00"/>
                                        <p:tgtEl>
                                          <p:spTgt spid="16"/>
                                        </p:tgtEl>
                                        <p:attrNameLst>
                                          <p:attrName>ppt_y</p:attrName>
                                        </p:attrNameLst>
                                      </p:cBhvr>
                                      <p:tavLst>
                                        <p:tav tm="0">
                                          <p:val>
                                            <p:strVal val="#ppt_y+#ppt_h*1.125000"/>
                                          </p:val>
                                        </p:tav>
                                        <p:tav tm="100000">
                                          <p:val>
                                            <p:strVal val="#ppt_y"/>
                                          </p:val>
                                        </p:tav>
                                      </p:tavLst>
                                    </p:anim>
                                    <p:animEffect transition="in" filter="wipe(up)">
                                      <p:cBhvr>
                                        <p:cTn id="8" dur="300"/>
                                        <p:tgtEl>
                                          <p:spTgt spid="16"/>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300"/>
                                        <p:tgtEl>
                                          <p:spTgt spid="11"/>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300"/>
                                        <p:tgtEl>
                                          <p:spTgt spid="13"/>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300"/>
                                        <p:tgtEl>
                                          <p:spTgt spid="5"/>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300"/>
                                        <p:tgtEl>
                                          <p:spTgt spid="7"/>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300"/>
                                        <p:tgtEl>
                                          <p:spTgt spid="15"/>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300"/>
                                        <p:tgtEl>
                                          <p:spTgt spid="9"/>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300"/>
                                        <p:tgtEl>
                                          <p:spTgt spid="8"/>
                                        </p:tgtEl>
                                      </p:cBhvr>
                                    </p:animEffect>
                                  </p:childTnLst>
                                </p:cTn>
                              </p:par>
                            </p:childTnLst>
                          </p:cTn>
                        </p:par>
                        <p:par>
                          <p:cTn id="37" fill="hold">
                            <p:stCondLst>
                              <p:cond delay="40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300"/>
                                        <p:tgtEl>
                                          <p:spTgt spid="14"/>
                                        </p:tgtEl>
                                      </p:cBhvr>
                                    </p:animEffect>
                                  </p:childTnLst>
                                </p:cTn>
                              </p:par>
                            </p:childTnLst>
                          </p:cTn>
                        </p:par>
                        <p:par>
                          <p:cTn id="41" fill="hold">
                            <p:stCondLst>
                              <p:cond delay="4500"/>
                            </p:stCondLst>
                            <p:childTnLst>
                              <p:par>
                                <p:cTn id="42" presetID="22" presetClass="entr" presetSubtype="4"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300"/>
                                        <p:tgtEl>
                                          <p:spTgt spid="6"/>
                                        </p:tgtEl>
                                      </p:cBhvr>
                                    </p:animEffect>
                                  </p:childTnLst>
                                </p:cTn>
                              </p:par>
                            </p:childTnLst>
                          </p:cTn>
                        </p:par>
                        <p:par>
                          <p:cTn id="45" fill="hold">
                            <p:stCondLst>
                              <p:cond delay="5000"/>
                            </p:stCondLst>
                            <p:childTnLst>
                              <p:par>
                                <p:cTn id="46" presetID="22" presetClass="entr" presetSubtype="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300"/>
                                        <p:tgtEl>
                                          <p:spTgt spid="12"/>
                                        </p:tgtEl>
                                      </p:cBhvr>
                                    </p:animEffect>
                                  </p:childTnLst>
                                </p:cTn>
                              </p:par>
                            </p:childTnLst>
                          </p:cTn>
                        </p:par>
                        <p:par>
                          <p:cTn id="49" fill="hold">
                            <p:stCondLst>
                              <p:cond delay="5500"/>
                            </p:stCondLst>
                            <p:childTnLst>
                              <p:par>
                                <p:cTn id="50" presetID="22" presetClass="entr" presetSubtype="2"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300"/>
                                        <p:tgtEl>
                                          <p:spTgt spid="10"/>
                                        </p:tgtEl>
                                      </p:cBhvr>
                                    </p:animEffect>
                                  </p:childTnLst>
                                </p:cTn>
                              </p:par>
                              <p:par>
                                <p:cTn id="53" presetID="22" presetClass="entr" presetSubtype="8"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11939" r="16923" b="15318"/>
          <a:stretch>
            <a:fillRect/>
          </a:stretch>
        </p:blipFill>
        <p:spPr>
          <a:xfrm>
            <a:off x="-10046" y="3409949"/>
            <a:ext cx="9154046" cy="178356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25" y="-171450"/>
            <a:ext cx="4412218" cy="4838684"/>
          </a:xfrm>
          <a:prstGeom prst="rect">
            <a:avLst/>
          </a:prstGeom>
        </p:spPr>
      </p:pic>
      <p:sp>
        <p:nvSpPr>
          <p:cNvPr id="16" name="TextBox 16"/>
          <p:cNvSpPr txBox="1"/>
          <p:nvPr/>
        </p:nvSpPr>
        <p:spPr>
          <a:xfrm>
            <a:off x="7010400" y="426100"/>
            <a:ext cx="1458542" cy="492443"/>
          </a:xfrm>
          <a:prstGeom prst="rect">
            <a:avLst/>
          </a:prstGeom>
          <a:noFill/>
          <a:effectLst>
            <a:reflection blurRad="6350" stA="50000" endA="300" endPos="38500" dist="50800" dir="5400000" sy="-100000" algn="bl" rotWithShape="0"/>
          </a:effectLst>
        </p:spPr>
        <p:txBody>
          <a:bodyPr wrap="square" rtlCol="0" anchor="ctr">
            <a:spAutoFit/>
          </a:bodyPr>
          <a:lstStyle/>
          <a:p>
            <a:pPr algn="r"/>
            <a:r>
              <a:rPr lang="en-US" altLang="zh-CN" sz="2600" b="1" dirty="0">
                <a:solidFill>
                  <a:schemeClr val="accent1">
                    <a:lumMod val="75000"/>
                  </a:schemeClr>
                </a:solidFill>
                <a:effectLst>
                  <a:reflection blurRad="6350" stA="55000" endA="300" endPos="45500" dir="5400000" sy="-100000" algn="bl" rotWithShape="0"/>
                </a:effectLst>
                <a:cs typeface="+mn-ea"/>
                <a:sym typeface="+mn-lt"/>
              </a:rPr>
              <a:t>LOGO</a:t>
            </a:r>
            <a:endParaRPr lang="zh-CN" altLang="en-US" sz="2600" b="1" dirty="0">
              <a:solidFill>
                <a:schemeClr val="accent1">
                  <a:lumMod val="75000"/>
                </a:schemeClr>
              </a:solidFill>
              <a:effectLst>
                <a:reflection blurRad="6350" stA="55000" endA="300" endPos="45500" dir="5400000" sy="-100000" algn="bl" rotWithShape="0"/>
              </a:effectLst>
              <a:cs typeface="+mn-ea"/>
              <a:sym typeface="+mn-lt"/>
            </a:endParaRPr>
          </a:p>
        </p:txBody>
      </p:sp>
      <p:sp>
        <p:nvSpPr>
          <p:cNvPr id="17" name="TextBox 42"/>
          <p:cNvSpPr txBox="1"/>
          <p:nvPr/>
        </p:nvSpPr>
        <p:spPr>
          <a:xfrm>
            <a:off x="4083567" y="1679862"/>
            <a:ext cx="4506542" cy="769441"/>
          </a:xfrm>
          <a:prstGeom prst="rect">
            <a:avLst/>
          </a:prstGeom>
          <a:noFill/>
        </p:spPr>
        <p:txBody>
          <a:bodyPr wrap="square" rtlCol="0">
            <a:spAutoFit/>
          </a:bodyPr>
          <a:lstStyle/>
          <a:p>
            <a:pPr algn="dist"/>
            <a:r>
              <a:rPr lang="zh-CN" altLang="en-US" sz="4400" b="1" spc="225" dirty="0">
                <a:solidFill>
                  <a:schemeClr val="accent1">
                    <a:lumMod val="75000"/>
                  </a:schemeClr>
                </a:solidFill>
                <a:cs typeface="+mn-ea"/>
                <a:sym typeface="+mn-lt"/>
              </a:rPr>
              <a:t>谢谢观看聆听！</a:t>
            </a:r>
            <a:endParaRPr lang="zh-CN" altLang="zh-CN" sz="4400" b="1" spc="225" dirty="0">
              <a:solidFill>
                <a:schemeClr val="accent1">
                  <a:lumMod val="75000"/>
                </a:schemeClr>
              </a:solidFill>
              <a:cs typeface="+mn-ea"/>
              <a:sym typeface="+mn-lt"/>
            </a:endParaRPr>
          </a:p>
        </p:txBody>
      </p:sp>
      <p:sp>
        <p:nvSpPr>
          <p:cNvPr id="20" name="TextBox 274"/>
          <p:cNvSpPr txBox="1"/>
          <p:nvPr/>
        </p:nvSpPr>
        <p:spPr>
          <a:xfrm>
            <a:off x="4114943" y="2733293"/>
            <a:ext cx="4634484" cy="276999"/>
          </a:xfrm>
          <a:prstGeom prst="rect">
            <a:avLst/>
          </a:prstGeom>
          <a:noFill/>
        </p:spPr>
        <p:txBody>
          <a:bodyPr wrap="square" rtlCol="0">
            <a:spAutoFit/>
          </a:bodyPr>
          <a:lstStyle/>
          <a:p>
            <a:pPr algn="ctr"/>
            <a:r>
              <a:rPr lang="zh-CN" altLang="en-US" sz="1200" b="1" dirty="0">
                <a:solidFill>
                  <a:schemeClr val="bg1">
                    <a:lumMod val="50000"/>
                  </a:schemeClr>
                </a:solidFill>
                <a:cs typeface="+mn-ea"/>
                <a:sym typeface="+mn-lt"/>
              </a:rPr>
              <a:t>企业管理培训</a:t>
            </a:r>
            <a:r>
              <a:rPr lang="en-US" altLang="zh-CN" sz="1200" b="1" dirty="0">
                <a:solidFill>
                  <a:schemeClr val="bg1">
                    <a:lumMod val="50000"/>
                  </a:schemeClr>
                </a:solidFill>
                <a:cs typeface="+mn-ea"/>
                <a:sym typeface="+mn-lt"/>
              </a:rPr>
              <a:t>/</a:t>
            </a:r>
            <a:r>
              <a:rPr lang="zh-CN" altLang="en-US" sz="1200" b="1" dirty="0">
                <a:solidFill>
                  <a:schemeClr val="bg1">
                    <a:lumMod val="50000"/>
                  </a:schemeClr>
                </a:solidFill>
                <a:cs typeface="+mn-ea"/>
                <a:sym typeface="+mn-lt"/>
              </a:rPr>
              <a:t>培训机构</a:t>
            </a:r>
            <a:r>
              <a:rPr lang="en-US" altLang="zh-CN" sz="1200" b="1" dirty="0">
                <a:solidFill>
                  <a:schemeClr val="bg1">
                    <a:lumMod val="50000"/>
                  </a:schemeClr>
                </a:solidFill>
                <a:cs typeface="+mn-ea"/>
                <a:sym typeface="+mn-lt"/>
              </a:rPr>
              <a:t>/</a:t>
            </a:r>
            <a:r>
              <a:rPr lang="zh-CN" altLang="en-US" sz="1200" b="1" dirty="0">
                <a:solidFill>
                  <a:schemeClr val="bg1">
                    <a:lumMod val="50000"/>
                  </a:schemeClr>
                </a:solidFill>
                <a:cs typeface="+mn-ea"/>
                <a:sym typeface="+mn-lt"/>
              </a:rPr>
              <a:t>销售人员</a:t>
            </a:r>
            <a:r>
              <a:rPr lang="en-US" altLang="zh-CN" sz="1200" b="1" dirty="0">
                <a:solidFill>
                  <a:schemeClr val="bg1">
                    <a:lumMod val="50000"/>
                  </a:schemeClr>
                </a:solidFill>
                <a:cs typeface="+mn-ea"/>
                <a:sym typeface="+mn-lt"/>
              </a:rPr>
              <a:t>/</a:t>
            </a:r>
            <a:r>
              <a:rPr lang="zh-CN" altLang="en-US" sz="1200" b="1" dirty="0">
                <a:solidFill>
                  <a:schemeClr val="bg1">
                    <a:lumMod val="50000"/>
                  </a:schemeClr>
                </a:solidFill>
                <a:cs typeface="+mn-ea"/>
                <a:sym typeface="+mn-lt"/>
              </a:rPr>
              <a:t>员工入职培训</a:t>
            </a:r>
            <a:r>
              <a:rPr lang="en-US" altLang="zh-CN" sz="1200" b="1" dirty="0">
                <a:solidFill>
                  <a:schemeClr val="bg1">
                    <a:lumMod val="50000"/>
                  </a:schemeClr>
                </a:solidFill>
                <a:cs typeface="+mn-ea"/>
                <a:sym typeface="+mn-lt"/>
              </a:rPr>
              <a:t>/</a:t>
            </a:r>
            <a:r>
              <a:rPr lang="zh-CN" altLang="en-US" sz="1200" b="1" dirty="0">
                <a:solidFill>
                  <a:schemeClr val="bg1">
                    <a:lumMod val="50000"/>
                  </a:schemeClr>
                </a:solidFill>
                <a:cs typeface="+mn-ea"/>
                <a:sym typeface="+mn-lt"/>
              </a:rPr>
              <a:t>如何做好销售</a:t>
            </a:r>
            <a:endParaRPr lang="zh-CN" altLang="zh-CN" sz="1200" dirty="0">
              <a:solidFill>
                <a:schemeClr val="bg1">
                  <a:lumMod val="50000"/>
                </a:schemeClr>
              </a:solidFill>
              <a:cs typeface="+mn-ea"/>
              <a:sym typeface="+mn-lt"/>
            </a:endParaRPr>
          </a:p>
        </p:txBody>
      </p:sp>
      <p:grpSp>
        <p:nvGrpSpPr>
          <p:cNvPr id="21" name="组合 20"/>
          <p:cNvGrpSpPr/>
          <p:nvPr/>
        </p:nvGrpSpPr>
        <p:grpSpPr>
          <a:xfrm flipH="1" flipV="1">
            <a:off x="4117120" y="2376467"/>
            <a:ext cx="4562173" cy="151736"/>
            <a:chOff x="3929063" y="2641879"/>
            <a:chExt cx="5214937" cy="0"/>
          </a:xfrm>
        </p:grpSpPr>
        <p:cxnSp>
          <p:nvCxnSpPr>
            <p:cNvPr id="22" name="直接连接符 21"/>
            <p:cNvCxnSpPr/>
            <p:nvPr/>
          </p:nvCxnSpPr>
          <p:spPr>
            <a:xfrm>
              <a:off x="3929063" y="2641879"/>
              <a:ext cx="4105804"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103924" y="2641879"/>
              <a:ext cx="754055" cy="0"/>
            </a:xfrm>
            <a:prstGeom prst="line">
              <a:avLst/>
            </a:prstGeom>
            <a:ln w="7620">
              <a:solidFill>
                <a:schemeClr val="tx1">
                  <a:lumMod val="50000"/>
                  <a:lumOff val="50000"/>
                </a:schemeClr>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948986" y="2641879"/>
              <a:ext cx="195014" cy="0"/>
            </a:xfrm>
            <a:prstGeom prst="line">
              <a:avLst/>
            </a:prstGeom>
            <a:ln w="762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7491161" y="4390235"/>
            <a:ext cx="2376264" cy="526554"/>
          </a:xfrm>
          <a:prstGeom prst="rect">
            <a:avLst/>
          </a:prstGeom>
        </p:spPr>
        <p:txBody>
          <a:bodyPr wrap="square">
            <a:spAutoFit/>
          </a:bodyPr>
          <a:lstStyle/>
          <a:p>
            <a:pPr>
              <a:lnSpc>
                <a:spcPct val="150000"/>
              </a:lnSpc>
            </a:pPr>
            <a:r>
              <a:rPr lang="zh-CN" altLang="en-US" sz="1000">
                <a:solidFill>
                  <a:schemeClr val="tx1">
                    <a:lumMod val="75000"/>
                    <a:lumOff val="25000"/>
                  </a:schemeClr>
                </a:solidFill>
                <a:cs typeface="+mn-ea"/>
                <a:sym typeface="+mn-lt"/>
              </a:rPr>
              <a:t>汇  报  人：</a:t>
            </a:r>
            <a:r>
              <a:rPr lang="en-US" altLang="zh-CN" sz="1000">
                <a:solidFill>
                  <a:schemeClr val="tx1">
                    <a:lumMod val="75000"/>
                    <a:lumOff val="25000"/>
                  </a:schemeClr>
                </a:solidFill>
                <a:cs typeface="+mn-ea"/>
                <a:sym typeface="+mn-lt"/>
              </a:rPr>
              <a:t>xiazaii</a:t>
            </a:r>
          </a:p>
          <a:p>
            <a:pPr>
              <a:lnSpc>
                <a:spcPct val="150000"/>
              </a:lnSpc>
            </a:pPr>
            <a:r>
              <a:rPr lang="zh-CN" altLang="en-US" sz="1000">
                <a:solidFill>
                  <a:schemeClr val="tx1">
                    <a:lumMod val="75000"/>
                    <a:lumOff val="25000"/>
                  </a:schemeClr>
                </a:solidFill>
                <a:cs typeface="+mn-ea"/>
                <a:sym typeface="+mn-lt"/>
              </a:rPr>
              <a:t>汇报时间：</a:t>
            </a:r>
            <a:r>
              <a:rPr lang="en-US" altLang="zh-CN" sz="1000">
                <a:solidFill>
                  <a:schemeClr val="tx1">
                    <a:lumMod val="75000"/>
                    <a:lumOff val="25000"/>
                  </a:schemeClr>
                </a:solidFill>
                <a:cs typeface="+mn-ea"/>
                <a:sym typeface="+mn-lt"/>
              </a:rPr>
              <a:t>XX</a:t>
            </a:r>
            <a:r>
              <a:rPr lang="zh-CN" altLang="en-US" sz="1000">
                <a:solidFill>
                  <a:schemeClr val="tx1">
                    <a:lumMod val="75000"/>
                    <a:lumOff val="25000"/>
                  </a:schemeClr>
                </a:solidFill>
                <a:cs typeface="+mn-ea"/>
                <a:sym typeface="+mn-lt"/>
              </a:rPr>
              <a:t>年 </a:t>
            </a:r>
            <a:r>
              <a:rPr lang="en-US" altLang="zh-CN" sz="1000">
                <a:solidFill>
                  <a:schemeClr val="tx1">
                    <a:lumMod val="75000"/>
                    <a:lumOff val="25000"/>
                  </a:schemeClr>
                </a:solidFill>
                <a:cs typeface="+mn-ea"/>
                <a:sym typeface="+mn-lt"/>
              </a:rPr>
              <a:t>XX</a:t>
            </a:r>
            <a:r>
              <a:rPr lang="zh-CN" altLang="en-US" sz="1000">
                <a:solidFill>
                  <a:schemeClr val="tx1">
                    <a:lumMod val="75000"/>
                    <a:lumOff val="25000"/>
                  </a:schemeClr>
                </a:solidFill>
                <a:cs typeface="+mn-ea"/>
                <a:sym typeface="+mn-lt"/>
              </a:rPr>
              <a:t>月</a:t>
            </a:r>
            <a:endParaRPr lang="zh-CN" altLang="en-US" sz="1000" dirty="0">
              <a:solidFill>
                <a:schemeClr val="tx1">
                  <a:lumMod val="75000"/>
                  <a:lumOff val="25000"/>
                </a:schemeClr>
              </a:solidFill>
              <a:cs typeface="+mn-ea"/>
              <a:sym typeface="+mn-lt"/>
            </a:endParaRPr>
          </a:p>
        </p:txBody>
      </p:sp>
      <p:pic>
        <p:nvPicPr>
          <p:cNvPr id="13" name="图片 12"/>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a:off x="-575676" y="-176730"/>
            <a:ext cx="1940477" cy="1265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by="(-#ppt_w*2)" calcmode="lin" valueType="num">
                                      <p:cBhvr rctx="PPT">
                                        <p:cTn id="24" dur="250" autoRev="1" fill="hold">
                                          <p:stCondLst>
                                            <p:cond delay="0"/>
                                          </p:stCondLst>
                                        </p:cTn>
                                        <p:tgtEl>
                                          <p:spTgt spid="17"/>
                                        </p:tgtEl>
                                        <p:attrNameLst>
                                          <p:attrName>ppt_w</p:attrName>
                                        </p:attrNameLst>
                                      </p:cBhvr>
                                    </p:anim>
                                    <p:anim by="(#ppt_w*0.50)" calcmode="lin" valueType="num">
                                      <p:cBhvr>
                                        <p:cTn id="25" dur="250" decel="50000" autoRev="1" fill="hold">
                                          <p:stCondLst>
                                            <p:cond delay="0"/>
                                          </p:stCondLst>
                                        </p:cTn>
                                        <p:tgtEl>
                                          <p:spTgt spid="17"/>
                                        </p:tgtEl>
                                        <p:attrNameLst>
                                          <p:attrName>ppt_x</p:attrName>
                                        </p:attrNameLst>
                                      </p:cBhvr>
                                    </p:anim>
                                    <p:anim from="(-#ppt_h/2)" to="(#ppt_y)" calcmode="lin" valueType="num">
                                      <p:cBhvr>
                                        <p:cTn id="26" dur="500" fill="hold">
                                          <p:stCondLst>
                                            <p:cond delay="0"/>
                                          </p:stCondLst>
                                        </p:cTn>
                                        <p:tgtEl>
                                          <p:spTgt spid="17"/>
                                        </p:tgtEl>
                                        <p:attrNameLst>
                                          <p:attrName>ppt_y</p:attrName>
                                        </p:attrNameLst>
                                      </p:cBhvr>
                                    </p:anim>
                                    <p:animRot by="21600000">
                                      <p:cBhvr>
                                        <p:cTn id="27" dur="500" fill="hold">
                                          <p:stCondLst>
                                            <p:cond delay="0"/>
                                          </p:stCondLst>
                                        </p:cTn>
                                        <p:tgtEl>
                                          <p:spTgt spid="17"/>
                                        </p:tgtEl>
                                        <p:attrNameLst>
                                          <p:attrName>r</p:attrName>
                                        </p:attrNameLst>
                                      </p:cBhvr>
                                    </p:animRot>
                                  </p:childTnLst>
                                </p:cTn>
                              </p:par>
                              <p:par>
                                <p:cTn id="28" presetID="42" presetClass="entr" presetSubtype="0" fill="hold" grpId="0" nodeType="withEffect">
                                  <p:stCondLst>
                                    <p:cond delay="13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64462"/>
            <a:ext cx="9165729" cy="208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KSO_Shape"/>
            <p:cNvSpPr/>
            <p:nvPr/>
          </p:nvSpPr>
          <p:spPr bwMode="auto">
            <a:xfrm>
              <a:off x="4152603" y="1585350"/>
              <a:ext cx="608597" cy="77037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sp>
        <p:nvSpPr>
          <p:cNvPr id="10" name="矩形 9"/>
          <p:cNvSpPr/>
          <p:nvPr/>
        </p:nvSpPr>
        <p:spPr>
          <a:xfrm flipH="1">
            <a:off x="3775285" y="2087005"/>
            <a:ext cx="2492990" cy="700769"/>
          </a:xfrm>
          <a:prstGeom prst="rect">
            <a:avLst/>
          </a:prstGeom>
          <a:ln>
            <a:noFill/>
          </a:ln>
        </p:spPr>
        <p:txBody>
          <a:bodyPr wrap="none">
            <a:spAutoFit/>
          </a:bodyPr>
          <a:lstStyle/>
          <a:p>
            <a:pPr fontAlgn="base">
              <a:lnSpc>
                <a:spcPct val="120000"/>
              </a:lnSpc>
            </a:pPr>
            <a:r>
              <a:rPr lang="zh-CN" altLang="en-US" sz="3600" b="1" dirty="0">
                <a:solidFill>
                  <a:schemeClr val="bg1"/>
                </a:solidFill>
                <a:cs typeface="+mn-ea"/>
                <a:sym typeface="+mn-lt"/>
              </a:rPr>
              <a:t>什么是心态</a:t>
            </a: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828570" y="2791432"/>
            <a:ext cx="2592288" cy="328551"/>
          </a:xfrm>
          <a:prstGeom prst="rect">
            <a:avLst/>
          </a:prstGeom>
        </p:spPr>
        <p:txBody>
          <a:bodyPr wrap="square">
            <a:spAutoFit/>
          </a:bodyPr>
          <a:lstStyle/>
          <a:p>
            <a:pPr algn="dist" fontAlgn="base">
              <a:lnSpc>
                <a:spcPct val="120000"/>
              </a:lnSpc>
            </a:pPr>
            <a:r>
              <a:rPr lang="en-US" altLang="zh-CN" sz="1400" dirty="0">
                <a:solidFill>
                  <a:schemeClr val="bg1"/>
                </a:solidFill>
                <a:cs typeface="+mn-ea"/>
                <a:sym typeface="+mn-lt"/>
              </a:rPr>
              <a:t>What is mentality</a:t>
            </a:r>
            <a:endParaRPr lang="zh-CN" altLang="en-US" sz="1400" dirty="0">
              <a:solidFill>
                <a:schemeClr val="bg1"/>
              </a:solidFill>
              <a:cs typeface="+mn-ea"/>
              <a:sym typeface="+mn-lt"/>
            </a:endParaRPr>
          </a:p>
        </p:txBody>
      </p:sp>
      <p:pic>
        <p:nvPicPr>
          <p:cNvPr id="11" name="图片 10"/>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a:off x="-575676" y="-176730"/>
            <a:ext cx="1940477" cy="1265776"/>
          </a:xfrm>
          <a:prstGeom prst="rect">
            <a:avLst/>
          </a:prstGeom>
        </p:spPr>
      </p:pic>
      <p:pic>
        <p:nvPicPr>
          <p:cNvPr id="14" name="图片 13"/>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flipV="1">
            <a:off x="7805300" y="4081830"/>
            <a:ext cx="1940477" cy="13538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p:stCondLst>
                              <p:cond delay="44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49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设计师MC：ID 29795607库_组合 1"/>
          <p:cNvGrpSpPr/>
          <p:nvPr>
            <p:custDataLst>
              <p:tags r:id="rId1"/>
            </p:custDataLst>
          </p:nvPr>
        </p:nvGrpSpPr>
        <p:grpSpPr>
          <a:xfrm>
            <a:off x="3245924" y="1360581"/>
            <a:ext cx="2652154" cy="2437901"/>
            <a:chOff x="4279682" y="1859968"/>
            <a:chExt cx="3536399" cy="3250713"/>
          </a:xfrm>
        </p:grpSpPr>
        <p:sp>
          <p:nvSpPr>
            <p:cNvPr id="4" name="Oval 1"/>
            <p:cNvSpPr/>
            <p:nvPr/>
          </p:nvSpPr>
          <p:spPr>
            <a:xfrm>
              <a:off x="4710319" y="1859968"/>
              <a:ext cx="2669415" cy="2669415"/>
            </a:xfrm>
            <a:prstGeom prst="ellipse">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5" name="Oval 2"/>
            <p:cNvSpPr/>
            <p:nvPr/>
          </p:nvSpPr>
          <p:spPr>
            <a:xfrm>
              <a:off x="6300170" y="1922080"/>
              <a:ext cx="1515911" cy="1515907"/>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6" name="Oval 3"/>
            <p:cNvSpPr/>
            <p:nvPr/>
          </p:nvSpPr>
          <p:spPr>
            <a:xfrm>
              <a:off x="4279682" y="1922080"/>
              <a:ext cx="1515911" cy="1515907"/>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dirty="0">
                <a:cs typeface="+mn-ea"/>
                <a:sym typeface="+mn-lt"/>
              </a:endParaRPr>
            </a:p>
          </p:txBody>
        </p:sp>
        <p:sp>
          <p:nvSpPr>
            <p:cNvPr id="7" name="Oval 4"/>
            <p:cNvSpPr/>
            <p:nvPr/>
          </p:nvSpPr>
          <p:spPr>
            <a:xfrm>
              <a:off x="5289719" y="3594774"/>
              <a:ext cx="1515911" cy="1515907"/>
            </a:xfrm>
            <a:prstGeom prst="ellipse">
              <a:avLst/>
            </a:prstGeom>
            <a:solidFill>
              <a:schemeClr val="accent1">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80">
                <a:cs typeface="+mn-ea"/>
                <a:sym typeface="+mn-lt"/>
              </a:endParaRPr>
            </a:p>
          </p:txBody>
        </p:sp>
        <p:sp>
          <p:nvSpPr>
            <p:cNvPr id="14" name="Freeform: Shape 22"/>
            <p:cNvSpPr/>
            <p:nvPr/>
          </p:nvSpPr>
          <p:spPr bwMode="auto">
            <a:xfrm>
              <a:off x="5712783" y="4017836"/>
              <a:ext cx="669782" cy="669782"/>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sz="1280">
                <a:cs typeface="+mn-ea"/>
                <a:sym typeface="+mn-lt"/>
              </a:endParaRPr>
            </a:p>
          </p:txBody>
        </p:sp>
        <p:sp>
          <p:nvSpPr>
            <p:cNvPr id="15" name="Freeform: Shape 23"/>
            <p:cNvSpPr/>
            <p:nvPr/>
          </p:nvSpPr>
          <p:spPr bwMode="auto">
            <a:xfrm>
              <a:off x="4702746" y="2345142"/>
              <a:ext cx="669782" cy="66978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sz="1280">
                <a:cs typeface="+mn-ea"/>
                <a:sym typeface="+mn-lt"/>
              </a:endParaRPr>
            </a:p>
          </p:txBody>
        </p:sp>
        <p:sp>
          <p:nvSpPr>
            <p:cNvPr id="16" name="Freeform: Shape 24"/>
            <p:cNvSpPr/>
            <p:nvPr/>
          </p:nvSpPr>
          <p:spPr bwMode="auto">
            <a:xfrm>
              <a:off x="6723234" y="2345142"/>
              <a:ext cx="669782" cy="66978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sz="1280">
                <a:cs typeface="+mn-ea"/>
                <a:sym typeface="+mn-lt"/>
              </a:endParaRPr>
            </a:p>
          </p:txBody>
        </p:sp>
      </p:grpSp>
      <p:sp>
        <p:nvSpPr>
          <p:cNvPr id="23" name="矩形 22"/>
          <p:cNvSpPr/>
          <p:nvPr/>
        </p:nvSpPr>
        <p:spPr>
          <a:xfrm>
            <a:off x="367806" y="699427"/>
            <a:ext cx="3635604" cy="339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50" b="1" dirty="0">
              <a:solidFill>
                <a:schemeClr val="tx1">
                  <a:lumMod val="75000"/>
                  <a:lumOff val="25000"/>
                </a:schemeClr>
              </a:solidFill>
              <a:cs typeface="+mn-ea"/>
              <a:sym typeface="+mn-lt"/>
            </a:endParaRPr>
          </a:p>
        </p:txBody>
      </p:sp>
      <p:sp>
        <p:nvSpPr>
          <p:cNvPr id="18" name="Rectangle 1"/>
          <p:cNvSpPr>
            <a:spLocks noChangeArrowheads="1"/>
          </p:cNvSpPr>
          <p:nvPr/>
        </p:nvSpPr>
        <p:spPr bwMode="auto">
          <a:xfrm>
            <a:off x="1328524" y="360070"/>
            <a:ext cx="1741502"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什么是心态</a:t>
            </a:r>
          </a:p>
        </p:txBody>
      </p:sp>
      <p:sp>
        <p:nvSpPr>
          <p:cNvPr id="19" name="文本框 25"/>
          <p:cNvSpPr txBox="1"/>
          <p:nvPr/>
        </p:nvSpPr>
        <p:spPr>
          <a:xfrm>
            <a:off x="996948" y="1724442"/>
            <a:ext cx="2143797" cy="738664"/>
          </a:xfrm>
          <a:prstGeom prst="rect">
            <a:avLst/>
          </a:prstGeom>
          <a:noFill/>
        </p:spPr>
        <p:txBody>
          <a:bodyPr wrap="square" rtlCol="0">
            <a:spAutoFit/>
          </a:bodyPr>
          <a:lstStyle/>
          <a:p>
            <a:r>
              <a:rPr lang="en-US" altLang="zh-CN" sz="1400" b="1" dirty="0">
                <a:solidFill>
                  <a:schemeClr val="tx1">
                    <a:lumMod val="75000"/>
                    <a:lumOff val="25000"/>
                  </a:schemeClr>
                </a:solidFill>
                <a:cs typeface="+mn-ea"/>
                <a:sym typeface="+mn-lt"/>
              </a:rPr>
              <a:t>1.   </a:t>
            </a:r>
            <a:r>
              <a:rPr lang="zh-CN" altLang="zh-CN" sz="1400" b="1" dirty="0">
                <a:solidFill>
                  <a:schemeClr val="tx1">
                    <a:lumMod val="75000"/>
                    <a:lumOff val="25000"/>
                  </a:schemeClr>
                </a:solidFill>
                <a:cs typeface="+mn-ea"/>
                <a:sym typeface="+mn-lt"/>
              </a:rPr>
              <a:t>顾名思义就是人的心理的状态；</a:t>
            </a:r>
          </a:p>
          <a:p>
            <a:endParaRPr lang="en-US" altLang="zh-CN" sz="1400" b="1" dirty="0">
              <a:solidFill>
                <a:schemeClr val="tx1">
                  <a:lumMod val="75000"/>
                  <a:lumOff val="25000"/>
                </a:schemeClr>
              </a:solidFill>
              <a:cs typeface="+mn-ea"/>
              <a:sym typeface="+mn-lt"/>
            </a:endParaRPr>
          </a:p>
        </p:txBody>
      </p:sp>
      <p:sp>
        <p:nvSpPr>
          <p:cNvPr id="20" name="矩形 19"/>
          <p:cNvSpPr/>
          <p:nvPr/>
        </p:nvSpPr>
        <p:spPr>
          <a:xfrm>
            <a:off x="5888117" y="1569331"/>
            <a:ext cx="2341483" cy="1212640"/>
          </a:xfrm>
          <a:prstGeom prst="rect">
            <a:avLst/>
          </a:prstGeom>
        </p:spPr>
        <p:txBody>
          <a:bodyPr wrap="square">
            <a:spAutoFit/>
          </a:bodyPr>
          <a:lstStyle/>
          <a:p>
            <a:pPr indent="342900">
              <a:lnSpc>
                <a:spcPct val="130000"/>
              </a:lnSpc>
            </a:pPr>
            <a:r>
              <a:rPr lang="en-US" altLang="zh-CN" sz="1400" b="1" dirty="0">
                <a:solidFill>
                  <a:schemeClr val="tx1">
                    <a:lumMod val="75000"/>
                    <a:lumOff val="25000"/>
                  </a:schemeClr>
                </a:solidFill>
                <a:cs typeface="+mn-ea"/>
                <a:sym typeface="+mn-lt"/>
              </a:rPr>
              <a:t>2. </a:t>
            </a:r>
            <a:r>
              <a:rPr lang="zh-CN" altLang="zh-CN" sz="1400" b="1" dirty="0">
                <a:solidFill>
                  <a:schemeClr val="tx1">
                    <a:lumMod val="75000"/>
                    <a:lumOff val="25000"/>
                  </a:schemeClr>
                </a:solidFill>
                <a:cs typeface="+mn-ea"/>
                <a:sym typeface="+mn-lt"/>
              </a:rPr>
              <a:t>泛指人们对事物的看法和认识，心态就是内心的想法，是一种思维的习惯状态。</a:t>
            </a:r>
            <a:endParaRPr lang="en-US" altLang="zh-CN" sz="1400" dirty="0">
              <a:solidFill>
                <a:schemeClr val="tx1">
                  <a:lumMod val="75000"/>
                  <a:lumOff val="25000"/>
                </a:schemeClr>
              </a:solidFill>
              <a:cs typeface="+mn-ea"/>
              <a:sym typeface="+mn-lt"/>
            </a:endParaRPr>
          </a:p>
        </p:txBody>
      </p:sp>
      <p:sp>
        <p:nvSpPr>
          <p:cNvPr id="21" name="矩形 20"/>
          <p:cNvSpPr/>
          <p:nvPr/>
        </p:nvSpPr>
        <p:spPr>
          <a:xfrm>
            <a:off x="3276600" y="3998560"/>
            <a:ext cx="2392878" cy="624786"/>
          </a:xfrm>
          <a:prstGeom prst="rect">
            <a:avLst/>
          </a:prstGeom>
        </p:spPr>
        <p:txBody>
          <a:bodyPr wrap="square">
            <a:spAutoFit/>
          </a:bodyPr>
          <a:lstStyle/>
          <a:p>
            <a:pPr indent="342900">
              <a:lnSpc>
                <a:spcPct val="130000"/>
              </a:lnSpc>
            </a:pPr>
            <a:r>
              <a:rPr lang="en-US" altLang="zh-CN" sz="1400" b="1" dirty="0">
                <a:solidFill>
                  <a:schemeClr val="tx1">
                    <a:lumMod val="75000"/>
                    <a:lumOff val="25000"/>
                  </a:schemeClr>
                </a:solidFill>
                <a:cs typeface="+mn-ea"/>
                <a:sym typeface="+mn-lt"/>
              </a:rPr>
              <a:t>3. </a:t>
            </a:r>
            <a:r>
              <a:rPr lang="zh-CN" altLang="zh-CN" sz="1400" b="1" dirty="0">
                <a:solidFill>
                  <a:schemeClr val="tx1">
                    <a:lumMod val="75000"/>
                    <a:lumOff val="25000"/>
                  </a:schemeClr>
                </a:solidFill>
                <a:cs typeface="+mn-ea"/>
                <a:sym typeface="+mn-lt"/>
              </a:rPr>
              <a:t>也可理解为心态是人对事物所反映出来的态度 。</a:t>
            </a:r>
            <a:endParaRPr lang="en-US" altLang="zh-CN" sz="14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67806" y="699427"/>
            <a:ext cx="3635604" cy="339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850" b="1" dirty="0">
              <a:solidFill>
                <a:schemeClr val="tx1">
                  <a:lumMod val="75000"/>
                  <a:lumOff val="25000"/>
                </a:schemeClr>
              </a:solidFill>
              <a:cs typeface="+mn-ea"/>
              <a:sym typeface="+mn-lt"/>
            </a:endParaRPr>
          </a:p>
        </p:txBody>
      </p:sp>
      <p:sp>
        <p:nvSpPr>
          <p:cNvPr id="18" name="Rectangle 1"/>
          <p:cNvSpPr>
            <a:spLocks noChangeArrowheads="1"/>
          </p:cNvSpPr>
          <p:nvPr/>
        </p:nvSpPr>
        <p:spPr bwMode="auto">
          <a:xfrm>
            <a:off x="1328524" y="360070"/>
            <a:ext cx="2703304"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zh-CN" sz="2500" b="1" dirty="0">
                <a:solidFill>
                  <a:schemeClr val="accent1">
                    <a:lumMod val="50000"/>
                  </a:schemeClr>
                </a:solidFill>
                <a:cs typeface="+mn-ea"/>
                <a:sym typeface="+mn-lt"/>
              </a:rPr>
              <a:t>著名学者马斯洛说</a:t>
            </a:r>
            <a:endParaRPr lang="zh-CN" altLang="en-US" sz="2500" b="1" dirty="0">
              <a:solidFill>
                <a:schemeClr val="accent1">
                  <a:lumMod val="50000"/>
                </a:schemeClr>
              </a:solidFill>
              <a:cs typeface="+mn-ea"/>
              <a:sym typeface="+mn-lt"/>
            </a:endParaRPr>
          </a:p>
        </p:txBody>
      </p:sp>
      <p:sp>
        <p:nvSpPr>
          <p:cNvPr id="17" name="Rectangle 4"/>
          <p:cNvSpPr>
            <a:spLocks noChangeArrowheads="1"/>
          </p:cNvSpPr>
          <p:nvPr/>
        </p:nvSpPr>
        <p:spPr bwMode="auto">
          <a:xfrm>
            <a:off x="1143000" y="1657350"/>
            <a:ext cx="3810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u"/>
              <a:defRPr sz="2400">
                <a:solidFill>
                  <a:srgbClr val="026974"/>
                </a:solidFill>
                <a:latin typeface="微软雅黑" panose="020B0503020204020204" pitchFamily="34" charset="-122"/>
                <a:ea typeface="微软雅黑" panose="020B0503020204020204" pitchFamily="34" charset="-122"/>
                <a:sym typeface="Verdana" panose="020B0604030504040204" pitchFamily="34" charset="0"/>
              </a:defRPr>
            </a:lvl1pPr>
            <a:lvl2pPr marL="742950" indent="-285750">
              <a:spcBef>
                <a:spcPct val="20000"/>
              </a:spcBef>
              <a:buClr>
                <a:schemeClr val="folHlink"/>
              </a:buClr>
              <a:buSzPct val="60000"/>
              <a:buFont typeface="Wingdings" panose="05000000000000000000" pitchFamily="2" charset="2"/>
              <a:buChar char="n"/>
              <a:defRPr sz="2200">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2pPr>
            <a:lvl3pPr marL="1143000" indent="-228600">
              <a:spcBef>
                <a:spcPct val="20000"/>
              </a:spcBef>
              <a:buClr>
                <a:schemeClr val="folHlink"/>
              </a:buClr>
              <a:buSzPct val="60000"/>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3pPr>
            <a:lvl4pPr marL="1600200" indent="-228600">
              <a:spcBef>
                <a:spcPct val="20000"/>
              </a:spcBef>
              <a:buClr>
                <a:schemeClr val="folHlink"/>
              </a:buClr>
              <a:buSzPct val="60000"/>
              <a:buFont typeface="Wingdings" panose="05000000000000000000" pitchFamily="2" charset="2"/>
              <a:buChar char="n"/>
              <a:defRPr>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1600">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1600">
                <a:solidFill>
                  <a:schemeClr val="tx1"/>
                </a:solidFill>
                <a:latin typeface="微软雅黑" panose="020B0503020204020204" pitchFamily="34" charset="-122"/>
                <a:ea typeface="微软雅黑" panose="020B0503020204020204" pitchFamily="34" charset="-122"/>
                <a:sym typeface="Verdana" panose="020B0604030504040204" pitchFamily="34" charset="0"/>
              </a:defRPr>
            </a:lvl9pPr>
          </a:lstStyle>
          <a:p>
            <a:pPr marL="285750" indent="-285750" eaLnBrk="1" hangingPunct="1">
              <a:spcBef>
                <a:spcPct val="0"/>
              </a:spcBef>
              <a:buClrTx/>
            </a:pPr>
            <a:r>
              <a:rPr lang="zh-CN" altLang="en-US" sz="1800" b="1" dirty="0">
                <a:solidFill>
                  <a:schemeClr val="accent1">
                    <a:lumMod val="75000"/>
                  </a:schemeClr>
                </a:solidFill>
                <a:latin typeface="+mn-lt"/>
                <a:ea typeface="+mn-ea"/>
                <a:cs typeface="+mn-ea"/>
                <a:sym typeface="+mn-lt"/>
              </a:rPr>
              <a:t>心若改变</a:t>
            </a:r>
            <a:r>
              <a:rPr lang="en-US" altLang="zh-CN" sz="1800" b="1" dirty="0">
                <a:solidFill>
                  <a:schemeClr val="accent1">
                    <a:lumMod val="75000"/>
                  </a:schemeClr>
                </a:solidFill>
                <a:latin typeface="+mn-lt"/>
                <a:ea typeface="+mn-ea"/>
                <a:cs typeface="+mn-ea"/>
                <a:sym typeface="+mn-lt"/>
              </a:rPr>
              <a:t>,</a:t>
            </a:r>
            <a:r>
              <a:rPr lang="zh-CN" altLang="en-US" sz="1800" b="1" dirty="0">
                <a:solidFill>
                  <a:schemeClr val="accent1">
                    <a:lumMod val="75000"/>
                  </a:schemeClr>
                </a:solidFill>
                <a:latin typeface="+mn-lt"/>
                <a:ea typeface="+mn-ea"/>
                <a:cs typeface="+mn-ea"/>
                <a:sym typeface="+mn-lt"/>
              </a:rPr>
              <a:t>你的态度跟着改变</a:t>
            </a:r>
            <a:r>
              <a:rPr lang="en-US" altLang="zh-CN" sz="1800" b="1" dirty="0">
                <a:solidFill>
                  <a:schemeClr val="accent1">
                    <a:lumMod val="75000"/>
                  </a:schemeClr>
                </a:solidFill>
                <a:latin typeface="+mn-lt"/>
                <a:ea typeface="+mn-ea"/>
                <a:cs typeface="+mn-ea"/>
                <a:sym typeface="+mn-lt"/>
              </a:rPr>
              <a:t>;</a:t>
            </a:r>
          </a:p>
          <a:p>
            <a:pPr marL="285750" indent="-285750" eaLnBrk="1" hangingPunct="1">
              <a:spcBef>
                <a:spcPct val="0"/>
              </a:spcBef>
              <a:buClrTx/>
            </a:pPr>
            <a:endParaRPr lang="en-US" altLang="zh-CN" sz="1800" b="1" dirty="0">
              <a:solidFill>
                <a:schemeClr val="accent1">
                  <a:lumMod val="75000"/>
                </a:schemeClr>
              </a:solidFill>
              <a:latin typeface="+mn-lt"/>
              <a:ea typeface="+mn-ea"/>
              <a:cs typeface="+mn-ea"/>
              <a:sym typeface="+mn-lt"/>
            </a:endParaRPr>
          </a:p>
          <a:p>
            <a:pPr marL="285750" indent="-285750" eaLnBrk="1" hangingPunct="1">
              <a:spcBef>
                <a:spcPct val="0"/>
              </a:spcBef>
              <a:buClrTx/>
            </a:pPr>
            <a:r>
              <a:rPr lang="zh-CN" altLang="en-US" sz="1800" b="1" dirty="0">
                <a:solidFill>
                  <a:schemeClr val="accent1">
                    <a:lumMod val="75000"/>
                  </a:schemeClr>
                </a:solidFill>
                <a:latin typeface="+mn-lt"/>
                <a:ea typeface="+mn-ea"/>
                <a:cs typeface="+mn-ea"/>
                <a:sym typeface="+mn-lt"/>
              </a:rPr>
              <a:t>态度改变</a:t>
            </a:r>
            <a:r>
              <a:rPr lang="en-US" altLang="zh-CN" sz="1800" b="1" dirty="0">
                <a:solidFill>
                  <a:schemeClr val="accent1">
                    <a:lumMod val="75000"/>
                  </a:schemeClr>
                </a:solidFill>
                <a:latin typeface="+mn-lt"/>
                <a:ea typeface="+mn-ea"/>
                <a:cs typeface="+mn-ea"/>
                <a:sym typeface="+mn-lt"/>
              </a:rPr>
              <a:t>,</a:t>
            </a:r>
            <a:r>
              <a:rPr lang="zh-CN" altLang="en-US" sz="1800" b="1" dirty="0">
                <a:solidFill>
                  <a:schemeClr val="accent1">
                    <a:lumMod val="75000"/>
                  </a:schemeClr>
                </a:solidFill>
                <a:latin typeface="+mn-lt"/>
                <a:ea typeface="+mn-ea"/>
                <a:cs typeface="+mn-ea"/>
                <a:sym typeface="+mn-lt"/>
              </a:rPr>
              <a:t>你的习惯跟着改变</a:t>
            </a:r>
            <a:r>
              <a:rPr lang="en-US" altLang="zh-CN" sz="1800" b="1" dirty="0">
                <a:solidFill>
                  <a:schemeClr val="accent1">
                    <a:lumMod val="75000"/>
                  </a:schemeClr>
                </a:solidFill>
                <a:latin typeface="+mn-lt"/>
                <a:ea typeface="+mn-ea"/>
                <a:cs typeface="+mn-ea"/>
                <a:sym typeface="+mn-lt"/>
              </a:rPr>
              <a:t>;</a:t>
            </a:r>
          </a:p>
          <a:p>
            <a:pPr marL="285750" indent="-285750" eaLnBrk="1" hangingPunct="1">
              <a:spcBef>
                <a:spcPct val="0"/>
              </a:spcBef>
              <a:buClrTx/>
            </a:pPr>
            <a:endParaRPr lang="en-US" altLang="zh-CN" sz="1800" b="1" dirty="0">
              <a:solidFill>
                <a:schemeClr val="accent1">
                  <a:lumMod val="75000"/>
                </a:schemeClr>
              </a:solidFill>
              <a:latin typeface="+mn-lt"/>
              <a:ea typeface="+mn-ea"/>
              <a:cs typeface="+mn-ea"/>
              <a:sym typeface="+mn-lt"/>
            </a:endParaRPr>
          </a:p>
          <a:p>
            <a:pPr marL="285750" indent="-285750" eaLnBrk="1" hangingPunct="1">
              <a:spcBef>
                <a:spcPct val="0"/>
              </a:spcBef>
              <a:buClrTx/>
            </a:pPr>
            <a:r>
              <a:rPr lang="zh-CN" altLang="en-US" sz="1800" b="1" dirty="0">
                <a:solidFill>
                  <a:schemeClr val="accent1">
                    <a:lumMod val="75000"/>
                  </a:schemeClr>
                </a:solidFill>
                <a:latin typeface="+mn-lt"/>
                <a:ea typeface="+mn-ea"/>
                <a:cs typeface="+mn-ea"/>
                <a:sym typeface="+mn-lt"/>
              </a:rPr>
              <a:t>习惯改变</a:t>
            </a:r>
            <a:r>
              <a:rPr lang="en-US" altLang="zh-CN" sz="1800" b="1" dirty="0">
                <a:solidFill>
                  <a:schemeClr val="accent1">
                    <a:lumMod val="75000"/>
                  </a:schemeClr>
                </a:solidFill>
                <a:latin typeface="+mn-lt"/>
                <a:ea typeface="+mn-ea"/>
                <a:cs typeface="+mn-ea"/>
                <a:sym typeface="+mn-lt"/>
              </a:rPr>
              <a:t>,</a:t>
            </a:r>
            <a:r>
              <a:rPr lang="zh-CN" altLang="en-US" sz="1800" b="1" dirty="0">
                <a:solidFill>
                  <a:schemeClr val="accent1">
                    <a:lumMod val="75000"/>
                  </a:schemeClr>
                </a:solidFill>
                <a:latin typeface="+mn-lt"/>
                <a:ea typeface="+mn-ea"/>
                <a:cs typeface="+mn-ea"/>
                <a:sym typeface="+mn-lt"/>
              </a:rPr>
              <a:t>你的性格跟着改变</a:t>
            </a:r>
            <a:r>
              <a:rPr lang="en-US" altLang="zh-CN" sz="1800" b="1" dirty="0">
                <a:solidFill>
                  <a:schemeClr val="accent1">
                    <a:lumMod val="75000"/>
                  </a:schemeClr>
                </a:solidFill>
                <a:latin typeface="+mn-lt"/>
                <a:ea typeface="+mn-ea"/>
                <a:cs typeface="+mn-ea"/>
                <a:sym typeface="+mn-lt"/>
              </a:rPr>
              <a:t>;</a:t>
            </a:r>
          </a:p>
          <a:p>
            <a:pPr marL="285750" indent="-285750" eaLnBrk="1" hangingPunct="1">
              <a:spcBef>
                <a:spcPct val="0"/>
              </a:spcBef>
              <a:buClrTx/>
            </a:pPr>
            <a:endParaRPr lang="en-US" altLang="zh-CN" sz="1800" b="1" dirty="0">
              <a:solidFill>
                <a:schemeClr val="accent1">
                  <a:lumMod val="75000"/>
                </a:schemeClr>
              </a:solidFill>
              <a:latin typeface="+mn-lt"/>
              <a:ea typeface="+mn-ea"/>
              <a:cs typeface="+mn-ea"/>
              <a:sym typeface="+mn-lt"/>
            </a:endParaRPr>
          </a:p>
          <a:p>
            <a:pPr marL="285750" indent="-285750" eaLnBrk="1" hangingPunct="1">
              <a:spcBef>
                <a:spcPct val="0"/>
              </a:spcBef>
              <a:buClrTx/>
            </a:pPr>
            <a:r>
              <a:rPr lang="zh-CN" altLang="en-US" sz="1800" b="1" dirty="0">
                <a:solidFill>
                  <a:schemeClr val="accent1">
                    <a:lumMod val="75000"/>
                  </a:schemeClr>
                </a:solidFill>
                <a:latin typeface="+mn-lt"/>
                <a:ea typeface="+mn-ea"/>
                <a:cs typeface="+mn-ea"/>
                <a:sym typeface="+mn-lt"/>
              </a:rPr>
              <a:t>性格改变</a:t>
            </a:r>
            <a:r>
              <a:rPr lang="en-US" altLang="zh-CN" sz="1800" b="1" dirty="0">
                <a:solidFill>
                  <a:schemeClr val="accent1">
                    <a:lumMod val="75000"/>
                  </a:schemeClr>
                </a:solidFill>
                <a:latin typeface="+mn-lt"/>
                <a:ea typeface="+mn-ea"/>
                <a:cs typeface="+mn-ea"/>
                <a:sym typeface="+mn-lt"/>
              </a:rPr>
              <a:t>,</a:t>
            </a:r>
            <a:r>
              <a:rPr lang="zh-CN" altLang="en-US" sz="1800" b="1" dirty="0">
                <a:solidFill>
                  <a:schemeClr val="accent1">
                    <a:lumMod val="75000"/>
                  </a:schemeClr>
                </a:solidFill>
                <a:latin typeface="+mn-lt"/>
                <a:ea typeface="+mn-ea"/>
                <a:cs typeface="+mn-ea"/>
                <a:sym typeface="+mn-lt"/>
              </a:rPr>
              <a:t>你的命运跟着改变。</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141289"/>
            <a:ext cx="2266950" cy="306344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28524" y="360070"/>
            <a:ext cx="2062103"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有志者事竟成</a:t>
            </a:r>
          </a:p>
        </p:txBody>
      </p:sp>
      <p:grpSp>
        <p:nvGrpSpPr>
          <p:cNvPr id="5" name="组合 4"/>
          <p:cNvGrpSpPr/>
          <p:nvPr/>
        </p:nvGrpSpPr>
        <p:grpSpPr>
          <a:xfrm>
            <a:off x="823354" y="1457912"/>
            <a:ext cx="694819" cy="694057"/>
            <a:chOff x="1600993" y="1463903"/>
            <a:chExt cx="1447800" cy="1446213"/>
          </a:xfrm>
        </p:grpSpPr>
        <p:sp>
          <p:nvSpPr>
            <p:cNvPr id="6" name="Freeform 14"/>
            <p:cNvSpPr/>
            <p:nvPr/>
          </p:nvSpPr>
          <p:spPr bwMode="auto">
            <a:xfrm>
              <a:off x="1600993" y="1463903"/>
              <a:ext cx="1447800" cy="1446213"/>
            </a:xfrm>
            <a:custGeom>
              <a:avLst/>
              <a:gdLst>
                <a:gd name="T0" fmla="*/ 649558364 w 3227"/>
                <a:gd name="T1" fmla="*/ 328185033 h 3227"/>
                <a:gd name="T2" fmla="*/ 324879680 w 3227"/>
                <a:gd name="T3" fmla="*/ 648135123 h 3227"/>
                <a:gd name="T4" fmla="*/ 0 w 3227"/>
                <a:gd name="T5" fmla="*/ 323966949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949 h 3227"/>
                <a:gd name="T16" fmla="*/ 649558364 w 3227"/>
                <a:gd name="T17" fmla="*/ 328185033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609ED6"/>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500" b="1" i="0" u="none" strike="noStrike" kern="1200" cap="none" spc="0" normalizeH="0" baseline="0" noProof="0">
                <a:ln>
                  <a:noFill/>
                </a:ln>
                <a:solidFill>
                  <a:srgbClr val="404E63"/>
                </a:solidFill>
                <a:effectLst/>
                <a:uLnTx/>
                <a:uFillTx/>
                <a:latin typeface="+mn-lt"/>
                <a:ea typeface="+mn-ea"/>
                <a:cs typeface="+mn-ea"/>
                <a:sym typeface="+mn-lt"/>
              </a:endParaRPr>
            </a:p>
          </p:txBody>
        </p:sp>
        <p:sp>
          <p:nvSpPr>
            <p:cNvPr id="7" name="TextBox 5"/>
            <p:cNvSpPr txBox="1">
              <a:spLocks noChangeArrowheads="1"/>
            </p:cNvSpPr>
            <p:nvPr/>
          </p:nvSpPr>
          <p:spPr bwMode="auto">
            <a:xfrm>
              <a:off x="1721652" y="1674216"/>
              <a:ext cx="1126313" cy="99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500" b="1" i="0" u="none" strike="noStrike" kern="1200" cap="none" spc="0" normalizeH="0" baseline="0" noProof="0" dirty="0">
                  <a:ln>
                    <a:noFill/>
                  </a:ln>
                  <a:solidFill>
                    <a:srgbClr val="FFFFFF"/>
                  </a:solidFill>
                  <a:effectLst/>
                  <a:uLnTx/>
                  <a:uFillTx/>
                  <a:latin typeface="+mn-lt"/>
                  <a:ea typeface="+mn-ea"/>
                  <a:cs typeface="+mn-ea"/>
                  <a:sym typeface="+mn-lt"/>
                </a:rPr>
                <a:t>01</a:t>
              </a:r>
              <a:endParaRPr kumimoji="0" lang="zh-CN" altLang="en-US" sz="2500" b="1" i="0" u="none" strike="noStrike" kern="1200" cap="none" spc="0" normalizeH="0" baseline="0" noProof="0" dirty="0">
                <a:ln>
                  <a:noFill/>
                </a:ln>
                <a:solidFill>
                  <a:srgbClr val="FFFFFF"/>
                </a:solidFill>
                <a:effectLst/>
                <a:uLnTx/>
                <a:uFillTx/>
                <a:latin typeface="+mn-lt"/>
                <a:ea typeface="+mn-ea"/>
                <a:cs typeface="+mn-ea"/>
                <a:sym typeface="+mn-lt"/>
              </a:endParaRPr>
            </a:p>
          </p:txBody>
        </p:sp>
      </p:grpSp>
      <p:grpSp>
        <p:nvGrpSpPr>
          <p:cNvPr id="8" name="组合 7"/>
          <p:cNvGrpSpPr/>
          <p:nvPr/>
        </p:nvGrpSpPr>
        <p:grpSpPr>
          <a:xfrm>
            <a:off x="823354" y="3218594"/>
            <a:ext cx="694818" cy="694056"/>
            <a:chOff x="1600991" y="4183514"/>
            <a:chExt cx="1447800" cy="1446212"/>
          </a:xfrm>
        </p:grpSpPr>
        <p:sp>
          <p:nvSpPr>
            <p:cNvPr id="9" name="Freeform 14"/>
            <p:cNvSpPr/>
            <p:nvPr/>
          </p:nvSpPr>
          <p:spPr bwMode="auto">
            <a:xfrm>
              <a:off x="1600991" y="4183514"/>
              <a:ext cx="1447800" cy="1446212"/>
            </a:xfrm>
            <a:custGeom>
              <a:avLst/>
              <a:gdLst>
                <a:gd name="T0" fmla="*/ 649558364 w 3227"/>
                <a:gd name="T1" fmla="*/ 328184358 h 3227"/>
                <a:gd name="T2" fmla="*/ 324879680 w 3227"/>
                <a:gd name="T3" fmla="*/ 648134227 h 3227"/>
                <a:gd name="T4" fmla="*/ 0 w 3227"/>
                <a:gd name="T5" fmla="*/ 323966725 h 3227"/>
                <a:gd name="T6" fmla="*/ 320652929 w 3227"/>
                <a:gd name="T7" fmla="*/ 0 h 3227"/>
                <a:gd name="T8" fmla="*/ 320652929 w 3227"/>
                <a:gd name="T9" fmla="*/ 0 h 3227"/>
                <a:gd name="T10" fmla="*/ 324879680 w 3227"/>
                <a:gd name="T11" fmla="*/ 0 h 3227"/>
                <a:gd name="T12" fmla="*/ 649558364 w 3227"/>
                <a:gd name="T13" fmla="*/ 0 h 3227"/>
                <a:gd name="T14" fmla="*/ 649558364 w 3227"/>
                <a:gd name="T15" fmla="*/ 323966725 h 3227"/>
                <a:gd name="T16" fmla="*/ 649558364 w 3227"/>
                <a:gd name="T17" fmla="*/ 328184358 h 3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609ED6"/>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500" b="1" i="0" u="none" strike="noStrike" kern="1200" cap="none" spc="0" normalizeH="0" baseline="0" noProof="0">
                <a:ln>
                  <a:noFill/>
                </a:ln>
                <a:solidFill>
                  <a:srgbClr val="404E63"/>
                </a:solidFill>
                <a:effectLst/>
                <a:uLnTx/>
                <a:uFillTx/>
                <a:latin typeface="+mn-lt"/>
                <a:ea typeface="+mn-ea"/>
                <a:cs typeface="+mn-ea"/>
                <a:sym typeface="+mn-lt"/>
              </a:endParaRPr>
            </a:p>
          </p:txBody>
        </p:sp>
        <p:sp>
          <p:nvSpPr>
            <p:cNvPr id="10" name="TextBox 11"/>
            <p:cNvSpPr txBox="1">
              <a:spLocks noChangeArrowheads="1"/>
            </p:cNvSpPr>
            <p:nvPr/>
          </p:nvSpPr>
          <p:spPr bwMode="auto">
            <a:xfrm>
              <a:off x="1721650" y="4386832"/>
              <a:ext cx="1126315" cy="9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500" b="1" i="0" u="none" strike="noStrike" kern="1200" cap="none" spc="0" normalizeH="0" baseline="0" noProof="0" dirty="0">
                  <a:ln>
                    <a:noFill/>
                  </a:ln>
                  <a:solidFill>
                    <a:srgbClr val="FFFFFF"/>
                  </a:solidFill>
                  <a:effectLst/>
                  <a:uLnTx/>
                  <a:uFillTx/>
                  <a:latin typeface="+mn-lt"/>
                  <a:ea typeface="+mn-ea"/>
                  <a:cs typeface="+mn-ea"/>
                  <a:sym typeface="+mn-lt"/>
                </a:rPr>
                <a:t>02</a:t>
              </a:r>
              <a:endParaRPr kumimoji="0" lang="zh-CN" altLang="en-US" sz="2500" b="1" i="0" u="none" strike="noStrike" kern="1200" cap="none" spc="0" normalizeH="0" baseline="0" noProof="0" dirty="0">
                <a:ln>
                  <a:noFill/>
                </a:ln>
                <a:solidFill>
                  <a:srgbClr val="FFFFFF"/>
                </a:solidFill>
                <a:effectLst/>
                <a:uLnTx/>
                <a:uFillTx/>
                <a:latin typeface="+mn-lt"/>
                <a:ea typeface="+mn-ea"/>
                <a:cs typeface="+mn-ea"/>
                <a:sym typeface="+mn-lt"/>
              </a:endParaRPr>
            </a:p>
          </p:txBody>
        </p:sp>
      </p:grpSp>
      <p:sp>
        <p:nvSpPr>
          <p:cNvPr id="2" name="矩形 1"/>
          <p:cNvSpPr/>
          <p:nvPr/>
        </p:nvSpPr>
        <p:spPr>
          <a:xfrm>
            <a:off x="1717492" y="1254975"/>
            <a:ext cx="3350623" cy="1569660"/>
          </a:xfrm>
          <a:prstGeom prst="rect">
            <a:avLst/>
          </a:prstGeom>
        </p:spPr>
        <p:txBody>
          <a:bodyPr wrap="square">
            <a:spAutoFit/>
          </a:bodyPr>
          <a:lstStyle/>
          <a:p>
            <a:pPr>
              <a:lnSpc>
                <a:spcPct val="150000"/>
              </a:lnSpc>
            </a:pPr>
            <a:r>
              <a:rPr lang="zh-CN" altLang="zh-CN" sz="1600" dirty="0">
                <a:cs typeface="+mn-ea"/>
                <a:sym typeface="+mn-lt"/>
              </a:rPr>
              <a:t>综合以上的名言，我们不难看出这样一个因果关系：</a:t>
            </a:r>
            <a:r>
              <a:rPr lang="zh-CN" altLang="zh-CN" sz="1600" b="1" dirty="0">
                <a:solidFill>
                  <a:schemeClr val="accent1">
                    <a:lumMod val="75000"/>
                  </a:schemeClr>
                </a:solidFill>
                <a:cs typeface="+mn-ea"/>
                <a:sym typeface="+mn-lt"/>
              </a:rPr>
              <a:t>心态决定行为，行为决定习惯，习惯决定性格，性格决定命运！</a:t>
            </a:r>
          </a:p>
        </p:txBody>
      </p:sp>
      <p:sp>
        <p:nvSpPr>
          <p:cNvPr id="3" name="矩形 2"/>
          <p:cNvSpPr/>
          <p:nvPr/>
        </p:nvSpPr>
        <p:spPr>
          <a:xfrm>
            <a:off x="1715315" y="3081653"/>
            <a:ext cx="3350623" cy="787075"/>
          </a:xfrm>
          <a:prstGeom prst="rect">
            <a:avLst/>
          </a:prstGeom>
        </p:spPr>
        <p:txBody>
          <a:bodyPr wrap="square">
            <a:spAutoFit/>
          </a:bodyPr>
          <a:lstStyle/>
          <a:p>
            <a:pPr>
              <a:lnSpc>
                <a:spcPct val="150000"/>
              </a:lnSpc>
            </a:pPr>
            <a:r>
              <a:rPr lang="zh-CN" altLang="zh-CN" sz="1600" dirty="0">
                <a:cs typeface="+mn-ea"/>
                <a:sym typeface="+mn-lt"/>
              </a:rPr>
              <a:t>关于心态与命运的关系，简单说就是：</a:t>
            </a:r>
            <a:r>
              <a:rPr lang="zh-CN" altLang="zh-CN" sz="1600" b="1" dirty="0">
                <a:solidFill>
                  <a:schemeClr val="accent1">
                    <a:lumMod val="75000"/>
                  </a:schemeClr>
                </a:solidFill>
                <a:cs typeface="+mn-ea"/>
                <a:sym typeface="+mn-lt"/>
              </a:rPr>
              <a:t>心态 决定命运！</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047750"/>
            <a:ext cx="2342213" cy="33337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28524" y="360070"/>
            <a:ext cx="2382704"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销售的工作压力</a:t>
            </a:r>
          </a:p>
        </p:txBody>
      </p:sp>
      <p:grpSp>
        <p:nvGrpSpPr>
          <p:cNvPr id="5" name="组合 4"/>
          <p:cNvGrpSpPr/>
          <p:nvPr/>
        </p:nvGrpSpPr>
        <p:grpSpPr>
          <a:xfrm>
            <a:off x="3486833" y="1661467"/>
            <a:ext cx="2040693" cy="3081503"/>
            <a:chOff x="4648663" y="2215290"/>
            <a:chExt cx="2721764" cy="4108670"/>
          </a:xfrm>
          <a:solidFill>
            <a:srgbClr val="B6831C"/>
          </a:solidFill>
        </p:grpSpPr>
        <p:sp>
          <p:nvSpPr>
            <p:cNvPr id="6" name="任意多边形 13"/>
            <p:cNvSpPr/>
            <p:nvPr/>
          </p:nvSpPr>
          <p:spPr>
            <a:xfrm>
              <a:off x="4648663" y="2215290"/>
              <a:ext cx="2721764" cy="3285383"/>
            </a:xfrm>
            <a:custGeom>
              <a:avLst/>
              <a:gdLst>
                <a:gd name="connsiteX0" fmla="*/ 1195827 w 2382916"/>
                <a:gd name="connsiteY0" fmla="*/ 0 h 2876366"/>
                <a:gd name="connsiteX1" fmla="*/ 1953127 w 2382916"/>
                <a:gd name="connsiteY1" fmla="*/ 2163140 h 2876366"/>
                <a:gd name="connsiteX2" fmla="*/ 1622815 w 2382916"/>
                <a:gd name="connsiteY2" fmla="*/ 2706946 h 2876366"/>
                <a:gd name="connsiteX3" fmla="*/ 1505998 w 2382916"/>
                <a:gd name="connsiteY3" fmla="*/ 2876130 h 2876366"/>
                <a:gd name="connsiteX4" fmla="*/ 893712 w 2382916"/>
                <a:gd name="connsiteY4" fmla="*/ 2876130 h 2876366"/>
                <a:gd name="connsiteX5" fmla="*/ 788979 w 2382916"/>
                <a:gd name="connsiteY5" fmla="*/ 2735143 h 2876366"/>
                <a:gd name="connsiteX6" fmla="*/ 438526 w 2382916"/>
                <a:gd name="connsiteY6" fmla="*/ 2187309 h 2876366"/>
                <a:gd name="connsiteX7" fmla="*/ 1195827 w 2382916"/>
                <a:gd name="connsiteY7" fmla="*/ 0 h 2876366"/>
                <a:gd name="connsiteX8" fmla="*/ 1191458 w 2382916"/>
                <a:gd name="connsiteY8" fmla="*/ 185295 h 2876366"/>
                <a:gd name="connsiteX9" fmla="*/ 194480 w 2382916"/>
                <a:gd name="connsiteY9" fmla="*/ 1182273 h 2876366"/>
                <a:gd name="connsiteX10" fmla="*/ 1191458 w 2382916"/>
                <a:gd name="connsiteY10" fmla="*/ 2179251 h 2876366"/>
                <a:gd name="connsiteX11" fmla="*/ 2188436 w 2382916"/>
                <a:gd name="connsiteY11" fmla="*/ 1182273 h 2876366"/>
                <a:gd name="connsiteX12" fmla="*/ 1191458 w 2382916"/>
                <a:gd name="connsiteY12" fmla="*/ 185295 h 287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2916" h="2876366">
                  <a:moveTo>
                    <a:pt x="1195827" y="0"/>
                  </a:moveTo>
                  <a:cubicBezTo>
                    <a:pt x="2036376" y="12085"/>
                    <a:pt x="2937349" y="1063442"/>
                    <a:pt x="1953127" y="2163140"/>
                  </a:cubicBezTo>
                  <a:cubicBezTo>
                    <a:pt x="1818853" y="2283986"/>
                    <a:pt x="1616101" y="2513592"/>
                    <a:pt x="1622815" y="2706946"/>
                  </a:cubicBezTo>
                  <a:cubicBezTo>
                    <a:pt x="1632215" y="2815707"/>
                    <a:pt x="1577163" y="2868074"/>
                    <a:pt x="1505998" y="2876130"/>
                  </a:cubicBezTo>
                  <a:lnTo>
                    <a:pt x="893712" y="2876130"/>
                  </a:lnTo>
                  <a:cubicBezTo>
                    <a:pt x="790322" y="2881501"/>
                    <a:pt x="815833" y="2794224"/>
                    <a:pt x="788979" y="2735143"/>
                  </a:cubicBezTo>
                  <a:cubicBezTo>
                    <a:pt x="712442" y="2463912"/>
                    <a:pt x="587570" y="2321582"/>
                    <a:pt x="438526" y="2187309"/>
                  </a:cubicBezTo>
                  <a:cubicBezTo>
                    <a:pt x="-537639" y="1232627"/>
                    <a:pt x="294854" y="12085"/>
                    <a:pt x="1195827" y="0"/>
                  </a:cubicBezTo>
                  <a:close/>
                  <a:moveTo>
                    <a:pt x="1191458" y="185295"/>
                  </a:moveTo>
                  <a:cubicBezTo>
                    <a:pt x="640842" y="185295"/>
                    <a:pt x="194480" y="631657"/>
                    <a:pt x="194480" y="1182273"/>
                  </a:cubicBezTo>
                  <a:cubicBezTo>
                    <a:pt x="194480" y="1732889"/>
                    <a:pt x="640842" y="2179251"/>
                    <a:pt x="1191458" y="2179251"/>
                  </a:cubicBezTo>
                  <a:cubicBezTo>
                    <a:pt x="1742074" y="2179251"/>
                    <a:pt x="2188436" y="1732889"/>
                    <a:pt x="2188436" y="1182273"/>
                  </a:cubicBezTo>
                  <a:cubicBezTo>
                    <a:pt x="2188436" y="631657"/>
                    <a:pt x="1742074" y="185295"/>
                    <a:pt x="1191458" y="185295"/>
                  </a:cubicBezTo>
                  <a:close/>
                </a:path>
              </a:pathLst>
            </a:custGeom>
            <a:solidFill>
              <a:schemeClr val="accent1">
                <a:lumMod val="50000"/>
              </a:schemeClr>
            </a:solidFill>
            <a:ln w="25400">
              <a:solidFill>
                <a:schemeClr val="accent2"/>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7" name="椭圆 6"/>
            <p:cNvSpPr/>
            <p:nvPr/>
          </p:nvSpPr>
          <p:spPr>
            <a:xfrm>
              <a:off x="5649676" y="5624630"/>
              <a:ext cx="760544" cy="699330"/>
            </a:xfrm>
            <a:prstGeom prst="ellipse">
              <a:avLst/>
            </a:prstGeom>
            <a:solidFill>
              <a:schemeClr val="accent1">
                <a:lumMod val="60000"/>
                <a:lumOff val="4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8" name="圆角矩形 19"/>
            <p:cNvSpPr/>
            <p:nvPr/>
          </p:nvSpPr>
          <p:spPr>
            <a:xfrm>
              <a:off x="5559036" y="5546412"/>
              <a:ext cx="920200" cy="556722"/>
            </a:xfrm>
            <a:prstGeom prst="roundRect">
              <a:avLst/>
            </a:prstGeom>
            <a:solidFill>
              <a:schemeClr val="accent1">
                <a:lumMod val="60000"/>
                <a:lumOff val="40000"/>
              </a:schemeClr>
            </a:soli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9" name="任意多边形 28"/>
          <p:cNvSpPr/>
          <p:nvPr/>
        </p:nvSpPr>
        <p:spPr>
          <a:xfrm>
            <a:off x="3276088" y="1221128"/>
            <a:ext cx="862266" cy="1047361"/>
          </a:xfrm>
          <a:custGeom>
            <a:avLst/>
            <a:gdLst>
              <a:gd name="connsiteX0" fmla="*/ 1006867 w 1006867"/>
              <a:gd name="connsiteY0" fmla="*/ 955497 h 1222625"/>
              <a:gd name="connsiteX1" fmla="*/ 318498 w 1006867"/>
              <a:gd name="connsiteY1" fmla="*/ 0 h 1222625"/>
              <a:gd name="connsiteX2" fmla="*/ 0 w 1006867"/>
              <a:gd name="connsiteY2" fmla="*/ 380144 h 1222625"/>
              <a:gd name="connsiteX3" fmla="*/ 729465 w 1006867"/>
              <a:gd name="connsiteY3" fmla="*/ 1222625 h 1222625"/>
              <a:gd name="connsiteX4" fmla="*/ 1006867 w 1006867"/>
              <a:gd name="connsiteY4" fmla="*/ 955497 h 122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67" h="1222625">
                <a:moveTo>
                  <a:pt x="1006867" y="955497"/>
                </a:moveTo>
                <a:lnTo>
                  <a:pt x="318498" y="0"/>
                </a:lnTo>
                <a:lnTo>
                  <a:pt x="0" y="380144"/>
                </a:lnTo>
                <a:lnTo>
                  <a:pt x="729465" y="1222625"/>
                </a:lnTo>
                <a:lnTo>
                  <a:pt x="1006867" y="955497"/>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10" name="任意多边形 29"/>
          <p:cNvSpPr/>
          <p:nvPr/>
        </p:nvSpPr>
        <p:spPr>
          <a:xfrm>
            <a:off x="2950539" y="3025404"/>
            <a:ext cx="1143822" cy="827328"/>
          </a:xfrm>
          <a:custGeom>
            <a:avLst/>
            <a:gdLst>
              <a:gd name="connsiteX0" fmla="*/ 1037690 w 1335640"/>
              <a:gd name="connsiteY0" fmla="*/ 0 h 965771"/>
              <a:gd name="connsiteX1" fmla="*/ 0 w 1335640"/>
              <a:gd name="connsiteY1" fmla="*/ 626724 h 965771"/>
              <a:gd name="connsiteX2" fmla="*/ 339047 w 1335640"/>
              <a:gd name="connsiteY2" fmla="*/ 965771 h 965771"/>
              <a:gd name="connsiteX3" fmla="*/ 1335640 w 1335640"/>
              <a:gd name="connsiteY3" fmla="*/ 267128 h 965771"/>
              <a:gd name="connsiteX4" fmla="*/ 1037690 w 1335640"/>
              <a:gd name="connsiteY4" fmla="*/ 0 h 9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640" h="965771">
                <a:moveTo>
                  <a:pt x="1037690" y="0"/>
                </a:moveTo>
                <a:lnTo>
                  <a:pt x="0" y="626724"/>
                </a:lnTo>
                <a:lnTo>
                  <a:pt x="339047" y="965771"/>
                </a:lnTo>
                <a:lnTo>
                  <a:pt x="1335640" y="267128"/>
                </a:lnTo>
                <a:lnTo>
                  <a:pt x="103769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11" name="任意多边形 30"/>
          <p:cNvSpPr/>
          <p:nvPr/>
        </p:nvSpPr>
        <p:spPr>
          <a:xfrm flipH="1">
            <a:off x="4834216" y="1221128"/>
            <a:ext cx="862266" cy="1047361"/>
          </a:xfrm>
          <a:custGeom>
            <a:avLst/>
            <a:gdLst>
              <a:gd name="connsiteX0" fmla="*/ 1006867 w 1006867"/>
              <a:gd name="connsiteY0" fmla="*/ 955497 h 1222625"/>
              <a:gd name="connsiteX1" fmla="*/ 318498 w 1006867"/>
              <a:gd name="connsiteY1" fmla="*/ 0 h 1222625"/>
              <a:gd name="connsiteX2" fmla="*/ 0 w 1006867"/>
              <a:gd name="connsiteY2" fmla="*/ 380144 h 1222625"/>
              <a:gd name="connsiteX3" fmla="*/ 729465 w 1006867"/>
              <a:gd name="connsiteY3" fmla="*/ 1222625 h 1222625"/>
              <a:gd name="connsiteX4" fmla="*/ 1006867 w 1006867"/>
              <a:gd name="connsiteY4" fmla="*/ 955497 h 122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67" h="1222625">
                <a:moveTo>
                  <a:pt x="1006867" y="955497"/>
                </a:moveTo>
                <a:lnTo>
                  <a:pt x="318498" y="0"/>
                </a:lnTo>
                <a:lnTo>
                  <a:pt x="0" y="380144"/>
                </a:lnTo>
                <a:lnTo>
                  <a:pt x="729465" y="1222625"/>
                </a:lnTo>
                <a:lnTo>
                  <a:pt x="1006867" y="955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12" name="任意多边形 31"/>
          <p:cNvSpPr/>
          <p:nvPr/>
        </p:nvSpPr>
        <p:spPr>
          <a:xfrm flipH="1">
            <a:off x="4894015" y="3025404"/>
            <a:ext cx="1143822" cy="827328"/>
          </a:xfrm>
          <a:custGeom>
            <a:avLst/>
            <a:gdLst>
              <a:gd name="connsiteX0" fmla="*/ 1037690 w 1335640"/>
              <a:gd name="connsiteY0" fmla="*/ 0 h 965771"/>
              <a:gd name="connsiteX1" fmla="*/ 0 w 1335640"/>
              <a:gd name="connsiteY1" fmla="*/ 626724 h 965771"/>
              <a:gd name="connsiteX2" fmla="*/ 339047 w 1335640"/>
              <a:gd name="connsiteY2" fmla="*/ 965771 h 965771"/>
              <a:gd name="connsiteX3" fmla="*/ 1335640 w 1335640"/>
              <a:gd name="connsiteY3" fmla="*/ 267128 h 965771"/>
              <a:gd name="connsiteX4" fmla="*/ 1037690 w 1335640"/>
              <a:gd name="connsiteY4" fmla="*/ 0 h 9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640" h="965771">
                <a:moveTo>
                  <a:pt x="1037690" y="0"/>
                </a:moveTo>
                <a:lnTo>
                  <a:pt x="0" y="626724"/>
                </a:lnTo>
                <a:lnTo>
                  <a:pt x="339047" y="965771"/>
                </a:lnTo>
                <a:lnTo>
                  <a:pt x="1335640" y="267128"/>
                </a:lnTo>
                <a:lnTo>
                  <a:pt x="1037690" y="0"/>
                </a:lnTo>
                <a:close/>
              </a:path>
            </a:pathLst>
          </a:cu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cs typeface="+mn-ea"/>
              <a:sym typeface="+mn-lt"/>
            </a:endParaRPr>
          </a:p>
        </p:txBody>
      </p:sp>
      <p:sp>
        <p:nvSpPr>
          <p:cNvPr id="13" name="椭圆 12"/>
          <p:cNvSpPr/>
          <p:nvPr/>
        </p:nvSpPr>
        <p:spPr>
          <a:xfrm>
            <a:off x="3760782" y="1923568"/>
            <a:ext cx="1504567" cy="1505032"/>
          </a:xfrm>
          <a:prstGeom prst="ellipse">
            <a:avLst/>
          </a:prstGeom>
          <a:gradFill>
            <a:gsLst>
              <a:gs pos="0">
                <a:srgbClr val="FFFFFF"/>
              </a:gs>
              <a:gs pos="100000">
                <a:schemeClr val="bg1">
                  <a:lumMod val="95000"/>
                </a:schemeClr>
              </a:gs>
            </a:gsLst>
            <a:lin ang="15000000" scaled="0"/>
          </a:gra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800">
              <a:solidFill>
                <a:prstClr val="white"/>
              </a:solidFill>
              <a:cs typeface="+mn-ea"/>
              <a:sym typeface="+mn-lt"/>
            </a:endParaRPr>
          </a:p>
        </p:txBody>
      </p:sp>
      <p:grpSp>
        <p:nvGrpSpPr>
          <p:cNvPr id="14" name="组合 34"/>
          <p:cNvGrpSpPr/>
          <p:nvPr/>
        </p:nvGrpSpPr>
        <p:grpSpPr>
          <a:xfrm>
            <a:off x="4093345" y="2268513"/>
            <a:ext cx="778820" cy="749214"/>
            <a:chOff x="2607983" y="4241292"/>
            <a:chExt cx="490600" cy="471805"/>
          </a:xfrm>
          <a:solidFill>
            <a:schemeClr val="accent1">
              <a:lumMod val="60000"/>
              <a:lumOff val="40000"/>
            </a:schemeClr>
          </a:solidFill>
        </p:grpSpPr>
        <p:sp>
          <p:nvSpPr>
            <p:cNvPr id="15"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prstClr val="black"/>
                </a:solidFill>
                <a:cs typeface="+mn-ea"/>
                <a:sym typeface="+mn-lt"/>
              </a:endParaRPr>
            </a:p>
          </p:txBody>
        </p:sp>
        <p:sp>
          <p:nvSpPr>
            <p:cNvPr id="16"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prstClr val="black"/>
                </a:solidFill>
                <a:cs typeface="+mn-ea"/>
                <a:sym typeface="+mn-lt"/>
              </a:endParaRPr>
            </a:p>
          </p:txBody>
        </p:sp>
      </p:grpSp>
      <p:sp>
        <p:nvSpPr>
          <p:cNvPr id="17" name="矩形 16"/>
          <p:cNvSpPr/>
          <p:nvPr/>
        </p:nvSpPr>
        <p:spPr>
          <a:xfrm>
            <a:off x="3434042" y="1528119"/>
            <a:ext cx="464028" cy="346100"/>
          </a:xfrm>
          <a:prstGeom prst="rect">
            <a:avLst/>
          </a:prstGeom>
        </p:spPr>
        <p:txBody>
          <a:bodyPr wrap="square" lIns="68559" tIns="34280" rIns="68559" bIns="34280">
            <a:spAutoFit/>
          </a:bodyPr>
          <a:lstStyle/>
          <a:p>
            <a:pPr algn="ctr"/>
            <a:r>
              <a:rPr lang="en-US" altLang="zh-CN" sz="1800" dirty="0">
                <a:solidFill>
                  <a:schemeClr val="bg1"/>
                </a:solidFill>
                <a:cs typeface="+mn-ea"/>
                <a:sym typeface="+mn-lt"/>
              </a:rPr>
              <a:t>01</a:t>
            </a:r>
            <a:endParaRPr lang="zh-CN" altLang="en-US" sz="1800" dirty="0">
              <a:solidFill>
                <a:schemeClr val="bg1"/>
              </a:solidFill>
              <a:cs typeface="+mn-ea"/>
              <a:sym typeface="+mn-lt"/>
            </a:endParaRPr>
          </a:p>
        </p:txBody>
      </p:sp>
      <p:sp>
        <p:nvSpPr>
          <p:cNvPr id="18" name="矩形 17"/>
          <p:cNvSpPr/>
          <p:nvPr/>
        </p:nvSpPr>
        <p:spPr>
          <a:xfrm>
            <a:off x="5085438" y="1523098"/>
            <a:ext cx="464028" cy="346100"/>
          </a:xfrm>
          <a:prstGeom prst="rect">
            <a:avLst/>
          </a:prstGeom>
        </p:spPr>
        <p:txBody>
          <a:bodyPr wrap="square" lIns="68559" tIns="34280" rIns="68559" bIns="34280">
            <a:spAutoFit/>
          </a:bodyPr>
          <a:lstStyle/>
          <a:p>
            <a:pPr algn="ctr"/>
            <a:r>
              <a:rPr lang="en-US" altLang="zh-CN" sz="1800" dirty="0">
                <a:solidFill>
                  <a:schemeClr val="bg1"/>
                </a:solidFill>
                <a:cs typeface="+mn-ea"/>
                <a:sym typeface="+mn-lt"/>
              </a:rPr>
              <a:t>02</a:t>
            </a:r>
            <a:endParaRPr lang="zh-CN" altLang="en-US" sz="1800" dirty="0">
              <a:solidFill>
                <a:schemeClr val="bg1"/>
              </a:solidFill>
              <a:cs typeface="+mn-ea"/>
              <a:sym typeface="+mn-lt"/>
            </a:endParaRPr>
          </a:p>
        </p:txBody>
      </p:sp>
      <p:sp>
        <p:nvSpPr>
          <p:cNvPr id="19" name="矩形 18"/>
          <p:cNvSpPr/>
          <p:nvPr/>
        </p:nvSpPr>
        <p:spPr>
          <a:xfrm>
            <a:off x="5350996" y="3360952"/>
            <a:ext cx="464028" cy="346100"/>
          </a:xfrm>
          <a:prstGeom prst="rect">
            <a:avLst/>
          </a:prstGeom>
        </p:spPr>
        <p:txBody>
          <a:bodyPr wrap="square" lIns="68559" tIns="34280" rIns="68559" bIns="34280">
            <a:spAutoFit/>
          </a:bodyPr>
          <a:lstStyle/>
          <a:p>
            <a:pPr algn="ctr"/>
            <a:r>
              <a:rPr lang="en-US" altLang="zh-CN" sz="1800" dirty="0">
                <a:solidFill>
                  <a:schemeClr val="bg1"/>
                </a:solidFill>
                <a:cs typeface="+mn-ea"/>
                <a:sym typeface="+mn-lt"/>
              </a:rPr>
              <a:t>03</a:t>
            </a:r>
            <a:endParaRPr lang="zh-CN" altLang="en-US" sz="1800" dirty="0">
              <a:solidFill>
                <a:schemeClr val="bg1"/>
              </a:solidFill>
              <a:cs typeface="+mn-ea"/>
              <a:sym typeface="+mn-lt"/>
            </a:endParaRPr>
          </a:p>
        </p:txBody>
      </p:sp>
      <p:sp>
        <p:nvSpPr>
          <p:cNvPr id="20" name="矩形 19"/>
          <p:cNvSpPr/>
          <p:nvPr/>
        </p:nvSpPr>
        <p:spPr>
          <a:xfrm>
            <a:off x="3226685" y="3317324"/>
            <a:ext cx="464028" cy="346100"/>
          </a:xfrm>
          <a:prstGeom prst="rect">
            <a:avLst/>
          </a:prstGeom>
        </p:spPr>
        <p:txBody>
          <a:bodyPr wrap="square" lIns="68559" tIns="34280" rIns="68559" bIns="34280">
            <a:spAutoFit/>
          </a:bodyPr>
          <a:lstStyle/>
          <a:p>
            <a:pPr algn="ctr"/>
            <a:r>
              <a:rPr lang="en-US" altLang="zh-CN" sz="1800" dirty="0">
                <a:solidFill>
                  <a:schemeClr val="bg1"/>
                </a:solidFill>
                <a:cs typeface="+mn-ea"/>
                <a:sym typeface="+mn-lt"/>
              </a:rPr>
              <a:t>04</a:t>
            </a:r>
            <a:endParaRPr lang="zh-CN" altLang="en-US" sz="1800" dirty="0">
              <a:solidFill>
                <a:schemeClr val="bg1"/>
              </a:solidFill>
              <a:cs typeface="+mn-ea"/>
              <a:sym typeface="+mn-lt"/>
            </a:endParaRPr>
          </a:p>
        </p:txBody>
      </p:sp>
      <p:sp>
        <p:nvSpPr>
          <p:cNvPr id="21" name="矩形 20"/>
          <p:cNvSpPr/>
          <p:nvPr/>
        </p:nvSpPr>
        <p:spPr>
          <a:xfrm>
            <a:off x="5825778" y="1115583"/>
            <a:ext cx="2040693" cy="757130"/>
          </a:xfrm>
          <a:prstGeom prst="rect">
            <a:avLst/>
          </a:prstGeom>
        </p:spPr>
        <p:txBody>
          <a:bodyPr wrap="square">
            <a:spAutoFit/>
            <a:scene3d>
              <a:camera prst="orthographicFront"/>
              <a:lightRig rig="threePt" dir="t"/>
            </a:scene3d>
            <a:sp3d contourW="12700"/>
          </a:bodyPr>
          <a:lstStyle/>
          <a:p>
            <a:pPr defTabSz="649605">
              <a:lnSpc>
                <a:spcPct val="120000"/>
              </a:lnSpc>
            </a:pPr>
            <a:r>
              <a:rPr lang="zh-CN" altLang="en-US" sz="1200" dirty="0">
                <a:solidFill>
                  <a:schemeClr val="tx1">
                    <a:lumMod val="75000"/>
                    <a:lumOff val="25000"/>
                  </a:schemeClr>
                </a:solidFill>
                <a:cs typeface="+mn-ea"/>
                <a:sym typeface="+mn-lt"/>
              </a:rPr>
              <a:t>试着去这样想</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只要用心的去努力过就不要给自己太大的压力。</a:t>
            </a:r>
            <a:endParaRPr lang="zh-CN" altLang="en-US" sz="1200" kern="0" dirty="0">
              <a:solidFill>
                <a:schemeClr val="tx1">
                  <a:lumMod val="75000"/>
                  <a:lumOff val="25000"/>
                </a:schemeClr>
              </a:solidFill>
              <a:cs typeface="+mn-ea"/>
              <a:sym typeface="+mn-lt"/>
            </a:endParaRPr>
          </a:p>
        </p:txBody>
      </p:sp>
      <p:sp>
        <p:nvSpPr>
          <p:cNvPr id="22" name="矩形 21"/>
          <p:cNvSpPr/>
          <p:nvPr/>
        </p:nvSpPr>
        <p:spPr>
          <a:xfrm>
            <a:off x="6193463" y="3439068"/>
            <a:ext cx="1669682" cy="535531"/>
          </a:xfrm>
          <a:prstGeom prst="rect">
            <a:avLst/>
          </a:prstGeom>
        </p:spPr>
        <p:txBody>
          <a:bodyPr wrap="square">
            <a:spAutoFit/>
            <a:scene3d>
              <a:camera prst="orthographicFront"/>
              <a:lightRig rig="threePt" dir="t"/>
            </a:scene3d>
            <a:sp3d contourW="12700"/>
          </a:bodyPr>
          <a:lstStyle/>
          <a:p>
            <a:pPr defTabSz="649605">
              <a:lnSpc>
                <a:spcPct val="120000"/>
              </a:lnSpc>
            </a:pPr>
            <a:r>
              <a:rPr lang="zh-CN" altLang="en-US" sz="1200" dirty="0">
                <a:solidFill>
                  <a:schemeClr val="tx1">
                    <a:lumMod val="75000"/>
                    <a:lumOff val="25000"/>
                  </a:schemeClr>
                </a:solidFill>
                <a:cs typeface="+mn-ea"/>
                <a:sym typeface="+mn-lt"/>
              </a:rPr>
              <a:t>放松自己新的面貌去接待你新的客户</a:t>
            </a:r>
            <a:endParaRPr lang="zh-CN" altLang="en-US" sz="1200" kern="0" dirty="0">
              <a:solidFill>
                <a:schemeClr val="tx1">
                  <a:lumMod val="75000"/>
                  <a:lumOff val="25000"/>
                </a:schemeClr>
              </a:solidFill>
              <a:cs typeface="+mn-ea"/>
              <a:sym typeface="+mn-lt"/>
            </a:endParaRPr>
          </a:p>
        </p:txBody>
      </p:sp>
      <p:sp>
        <p:nvSpPr>
          <p:cNvPr id="23" name="矩形 22"/>
          <p:cNvSpPr/>
          <p:nvPr/>
        </p:nvSpPr>
        <p:spPr>
          <a:xfrm>
            <a:off x="1006548" y="1221128"/>
            <a:ext cx="1917183" cy="1200329"/>
          </a:xfrm>
          <a:prstGeom prst="rect">
            <a:avLst/>
          </a:prstGeom>
        </p:spPr>
        <p:txBody>
          <a:bodyPr wrap="square">
            <a:spAutoFit/>
            <a:scene3d>
              <a:camera prst="orthographicFront"/>
              <a:lightRig rig="threePt" dir="t"/>
            </a:scene3d>
            <a:sp3d contourW="12700"/>
          </a:bodyPr>
          <a:lstStyle/>
          <a:p>
            <a:pPr defTabSz="649605">
              <a:lnSpc>
                <a:spcPct val="120000"/>
              </a:lnSpc>
            </a:pPr>
            <a:r>
              <a:rPr lang="zh-CN" altLang="en-US" sz="1200" dirty="0">
                <a:solidFill>
                  <a:schemeClr val="tx1">
                    <a:lumMod val="75000"/>
                    <a:lumOff val="25000"/>
                  </a:schemeClr>
                </a:solidFill>
                <a:cs typeface="+mn-ea"/>
                <a:sym typeface="+mn-lt"/>
              </a:rPr>
              <a:t>难免是竭尽全力的努力，用尽方式的推销，结果依然是失败，这时候我们的心态会非常的沮丧，没有信心。</a:t>
            </a:r>
            <a:endParaRPr lang="zh-CN" altLang="en-US" sz="1200" kern="0" dirty="0">
              <a:solidFill>
                <a:schemeClr val="tx1">
                  <a:lumMod val="75000"/>
                  <a:lumOff val="25000"/>
                </a:schemeClr>
              </a:solidFill>
              <a:cs typeface="+mn-ea"/>
              <a:sym typeface="+mn-lt"/>
            </a:endParaRPr>
          </a:p>
        </p:txBody>
      </p:sp>
      <p:sp>
        <p:nvSpPr>
          <p:cNvPr id="24" name="矩形 23"/>
          <p:cNvSpPr/>
          <p:nvPr/>
        </p:nvSpPr>
        <p:spPr>
          <a:xfrm>
            <a:off x="1012499" y="3342893"/>
            <a:ext cx="1903006" cy="978729"/>
          </a:xfrm>
          <a:prstGeom prst="rect">
            <a:avLst/>
          </a:prstGeom>
        </p:spPr>
        <p:txBody>
          <a:bodyPr wrap="square">
            <a:spAutoFit/>
            <a:scene3d>
              <a:camera prst="orthographicFront"/>
              <a:lightRig rig="threePt" dir="t"/>
            </a:scene3d>
            <a:sp3d contourW="12700"/>
          </a:bodyPr>
          <a:lstStyle/>
          <a:p>
            <a:pPr defTabSz="649605">
              <a:lnSpc>
                <a:spcPct val="120000"/>
              </a:lnSpc>
            </a:pPr>
            <a:r>
              <a:rPr lang="zh-CN" altLang="en-US" sz="1200" dirty="0">
                <a:solidFill>
                  <a:schemeClr val="tx1">
                    <a:lumMod val="75000"/>
                    <a:lumOff val="25000"/>
                  </a:schemeClr>
                </a:solidFill>
                <a:cs typeface="+mn-ea"/>
                <a:sym typeface="+mn-lt"/>
              </a:rPr>
              <a:t>有时候你不能让你的客户满意去接受你，接受你的产品，那是因为不是所有的客户都是有效客户。</a:t>
            </a:r>
            <a:endParaRPr lang="zh-CN" altLang="en-US" sz="1200" kern="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3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1"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140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par>
                                <p:cTn id="27" presetID="22" presetClass="entr" presetSubtype="4" fill="hold" grpId="0" nodeType="withEffect">
                                  <p:stCondLst>
                                    <p:cond delay="110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18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16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13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53" presetClass="entr" presetSubtype="16" fill="hold" nodeType="withEffect">
                                  <p:stCondLst>
                                    <p:cond delay="21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heel(1)">
                                      <p:cBhvr>
                                        <p:cTn id="59" dur="2000"/>
                                        <p:tgtEl>
                                          <p:spTgt spid="21"/>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heel(1)">
                                      <p:cBhvr>
                                        <p:cTn id="62" dur="2000"/>
                                        <p:tgtEl>
                                          <p:spTgt spid="22"/>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heel(1)">
                                      <p:cBhvr>
                                        <p:cTn id="65" dur="2000"/>
                                        <p:tgtEl>
                                          <p:spTgt spid="23"/>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heel(1)">
                                      <p:cBhvr>
                                        <p:cTn id="6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3" grpId="0" animBg="1"/>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64462"/>
            <a:ext cx="9165729" cy="208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KSO_Shape"/>
            <p:cNvSpPr/>
            <p:nvPr/>
          </p:nvSpPr>
          <p:spPr bwMode="auto">
            <a:xfrm>
              <a:off x="4152603" y="1585350"/>
              <a:ext cx="608597" cy="770376"/>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sp>
        <p:nvSpPr>
          <p:cNvPr id="10" name="矩形 9"/>
          <p:cNvSpPr/>
          <p:nvPr/>
        </p:nvSpPr>
        <p:spPr>
          <a:xfrm flipH="1">
            <a:off x="3775285" y="2087005"/>
            <a:ext cx="3877985" cy="700769"/>
          </a:xfrm>
          <a:prstGeom prst="rect">
            <a:avLst/>
          </a:prstGeom>
          <a:ln>
            <a:noFill/>
          </a:ln>
        </p:spPr>
        <p:txBody>
          <a:bodyPr wrap="none">
            <a:spAutoFit/>
          </a:bodyPr>
          <a:lstStyle/>
          <a:p>
            <a:pPr fontAlgn="base">
              <a:lnSpc>
                <a:spcPct val="120000"/>
              </a:lnSpc>
            </a:pPr>
            <a:r>
              <a:rPr lang="zh-CN" altLang="en-US" sz="3600" b="1" dirty="0">
                <a:solidFill>
                  <a:schemeClr val="bg1"/>
                </a:solidFill>
                <a:cs typeface="+mn-ea"/>
                <a:sym typeface="+mn-lt"/>
              </a:rPr>
              <a:t>销售人员十大心态</a:t>
            </a:r>
          </a:p>
        </p:txBody>
      </p:sp>
      <p:cxnSp>
        <p:nvCxnSpPr>
          <p:cNvPr id="12" name="直接连接符 11"/>
          <p:cNvCxnSpPr/>
          <p:nvPr/>
        </p:nvCxnSpPr>
        <p:spPr>
          <a:xfrm>
            <a:off x="3775285" y="2787774"/>
            <a:ext cx="3817600"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828569" y="2791432"/>
            <a:ext cx="3877985" cy="328551"/>
          </a:xfrm>
          <a:prstGeom prst="rect">
            <a:avLst/>
          </a:prstGeom>
        </p:spPr>
        <p:txBody>
          <a:bodyPr wrap="square">
            <a:spAutoFit/>
          </a:bodyPr>
          <a:lstStyle/>
          <a:p>
            <a:pPr algn="dist" fontAlgn="base">
              <a:lnSpc>
                <a:spcPct val="120000"/>
              </a:lnSpc>
            </a:pPr>
            <a:r>
              <a:rPr lang="en-US" altLang="zh-CN" sz="1400" dirty="0">
                <a:solidFill>
                  <a:schemeClr val="bg1"/>
                </a:solidFill>
                <a:cs typeface="+mn-ea"/>
                <a:sym typeface="+mn-lt"/>
              </a:rPr>
              <a:t>Top 10 mentality of salespeople</a:t>
            </a:r>
            <a:endParaRPr lang="zh-CN" altLang="en-US" sz="1400" dirty="0">
              <a:solidFill>
                <a:schemeClr val="bg1"/>
              </a:solidFill>
              <a:cs typeface="+mn-ea"/>
              <a:sym typeface="+mn-lt"/>
            </a:endParaRPr>
          </a:p>
        </p:txBody>
      </p:sp>
      <p:pic>
        <p:nvPicPr>
          <p:cNvPr id="11" name="图片 10"/>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a:off x="-575676" y="-176730"/>
            <a:ext cx="1940477" cy="1265776"/>
          </a:xfrm>
          <a:prstGeom prst="rect">
            <a:avLst/>
          </a:prstGeom>
        </p:spPr>
      </p:pic>
      <p:pic>
        <p:nvPicPr>
          <p:cNvPr id="14" name="图片 13"/>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2267" r="17092" b="15612"/>
          <a:stretch>
            <a:fillRect/>
          </a:stretch>
        </p:blipFill>
        <p:spPr>
          <a:xfrm rot="8619026" flipV="1">
            <a:off x="7805300" y="4081830"/>
            <a:ext cx="1940477" cy="13538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dir="d"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p:stCondLst>
                              <p:cond delay="4699"/>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199"/>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1808383"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22" name="直接连接符 2821"/>
          <p:cNvCxnSpPr/>
          <p:nvPr/>
        </p:nvCxnSpPr>
        <p:spPr>
          <a:xfrm rot="5400000">
            <a:off x="4651669" y="2690688"/>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519615" y="1351802"/>
            <a:ext cx="2372454" cy="946149"/>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1575" b="1" kern="0" dirty="0">
                <a:solidFill>
                  <a:schemeClr val="bg1"/>
                </a:solidFill>
                <a:latin typeface="+mn-lt"/>
                <a:cs typeface="+mn-ea"/>
                <a:sym typeface="+mn-lt"/>
              </a:rPr>
              <a:t>兵强于心而不强于力</a:t>
            </a:r>
            <a:endParaRPr lang="en-US" altLang="zh-CN" sz="1575" b="1" kern="0" dirty="0">
              <a:solidFill>
                <a:schemeClr val="bg1"/>
              </a:solidFill>
              <a:latin typeface="+mn-lt"/>
              <a:cs typeface="+mn-ea"/>
              <a:sym typeface="+mn-lt"/>
            </a:endParaRPr>
          </a:p>
        </p:txBody>
      </p:sp>
      <p:sp>
        <p:nvSpPr>
          <p:cNvPr id="2827" name="矩形 2826"/>
          <p:cNvSpPr/>
          <p:nvPr/>
        </p:nvSpPr>
        <p:spPr>
          <a:xfrm>
            <a:off x="585121" y="2815772"/>
            <a:ext cx="2190807" cy="1107996"/>
          </a:xfrm>
          <a:prstGeom prst="rect">
            <a:avLst/>
          </a:prstGeom>
        </p:spPr>
        <p:txBody>
          <a:bodyPr wrap="square">
            <a:spAutoFit/>
          </a:bodyPr>
          <a:lstStyle/>
          <a:p>
            <a:pPr>
              <a:lnSpc>
                <a:spcPct val="150000"/>
              </a:lnSpc>
            </a:pPr>
            <a:r>
              <a:rPr lang="zh-CN" altLang="zh-CN" sz="1100" dirty="0">
                <a:solidFill>
                  <a:schemeClr val="tx1">
                    <a:lumMod val="75000"/>
                    <a:lumOff val="25000"/>
                  </a:schemeClr>
                </a:solidFill>
                <a:cs typeface="+mn-ea"/>
                <a:sym typeface="+mn-lt"/>
              </a:rPr>
              <a:t>首先我们必须先具备积极的心态。积极的心态就是把好的、正确的方面扩张开来，同时第一时间投入进去。</a:t>
            </a:r>
            <a:endParaRPr lang="en-US" altLang="zh-CN" sz="1100" dirty="0">
              <a:solidFill>
                <a:schemeClr val="tx1">
                  <a:lumMod val="75000"/>
                  <a:lumOff val="25000"/>
                </a:schemeClr>
              </a:solidFill>
              <a:cs typeface="+mn-ea"/>
              <a:sym typeface="+mn-lt"/>
            </a:endParaRPr>
          </a:p>
        </p:txBody>
      </p:sp>
      <p:sp>
        <p:nvSpPr>
          <p:cNvPr id="2829" name="42 Rectángulo"/>
          <p:cNvSpPr/>
          <p:nvPr/>
        </p:nvSpPr>
        <p:spPr>
          <a:xfrm>
            <a:off x="3393573" y="1351803"/>
            <a:ext cx="2372456" cy="946149"/>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1575" b="1" kern="0" dirty="0">
                <a:solidFill>
                  <a:schemeClr val="bg1"/>
                </a:solidFill>
                <a:cs typeface="+mn-ea"/>
                <a:sym typeface="+mn-lt"/>
              </a:rPr>
              <a:t>好与不好</a:t>
            </a:r>
            <a:endParaRPr lang="en-US" altLang="zh-CN" sz="1575" b="1" kern="0" dirty="0">
              <a:solidFill>
                <a:schemeClr val="bg1"/>
              </a:solidFill>
              <a:cs typeface="+mn-ea"/>
              <a:sym typeface="+mn-lt"/>
            </a:endParaRPr>
          </a:p>
          <a:p>
            <a:pPr lvl="0" algn="ctr" eaLnBrk="0" fontAlgn="base" hangingPunct="0">
              <a:spcBef>
                <a:spcPct val="0"/>
              </a:spcBef>
              <a:spcAft>
                <a:spcPct val="0"/>
              </a:spcAft>
              <a:defRPr/>
            </a:pPr>
            <a:r>
              <a:rPr lang="zh-CN" altLang="en-US" sz="1575" b="1" kern="0" dirty="0">
                <a:solidFill>
                  <a:schemeClr val="bg1"/>
                </a:solidFill>
                <a:cs typeface="+mn-ea"/>
                <a:sym typeface="+mn-lt"/>
              </a:rPr>
              <a:t>都要有积极心态</a:t>
            </a:r>
            <a:endParaRPr lang="en-US" altLang="zh-CN" sz="1050" kern="0" dirty="0">
              <a:solidFill>
                <a:schemeClr val="bg1"/>
              </a:solidFill>
              <a:cs typeface="+mn-ea"/>
              <a:sym typeface="+mn-lt"/>
            </a:endParaRPr>
          </a:p>
        </p:txBody>
      </p:sp>
      <p:sp>
        <p:nvSpPr>
          <p:cNvPr id="2832" name="矩形 2831"/>
          <p:cNvSpPr/>
          <p:nvPr/>
        </p:nvSpPr>
        <p:spPr>
          <a:xfrm>
            <a:off x="3393573" y="2815772"/>
            <a:ext cx="2190807" cy="1107996"/>
          </a:xfrm>
          <a:prstGeom prst="rect">
            <a:avLst/>
          </a:prstGeom>
        </p:spPr>
        <p:txBody>
          <a:bodyPr wrap="square">
            <a:spAutoFit/>
          </a:bodyPr>
          <a:lstStyle/>
          <a:p>
            <a:pPr>
              <a:lnSpc>
                <a:spcPct val="150000"/>
              </a:lnSpc>
            </a:pPr>
            <a:r>
              <a:rPr lang="zh-CN" altLang="zh-CN" sz="1100" dirty="0">
                <a:solidFill>
                  <a:schemeClr val="tx1">
                    <a:lumMod val="75000"/>
                    <a:lumOff val="25000"/>
                  </a:schemeClr>
                </a:solidFill>
                <a:cs typeface="+mn-ea"/>
                <a:sym typeface="+mn-lt"/>
              </a:rPr>
              <a:t>一个国家、一个企业肯定都有很多好的方面，也有很多不够好的地方，我们就需要用积极的心态去对待。</a:t>
            </a:r>
            <a:endParaRPr lang="en-US" altLang="zh-CN" sz="1100" dirty="0">
              <a:solidFill>
                <a:schemeClr val="tx1">
                  <a:lumMod val="75000"/>
                  <a:lumOff val="25000"/>
                </a:schemeClr>
              </a:solidFill>
              <a:cs typeface="+mn-ea"/>
              <a:sym typeface="+mn-lt"/>
            </a:endParaRPr>
          </a:p>
        </p:txBody>
      </p:sp>
      <p:sp>
        <p:nvSpPr>
          <p:cNvPr id="2834" name="51 Rectángulo"/>
          <p:cNvSpPr/>
          <p:nvPr/>
        </p:nvSpPr>
        <p:spPr>
          <a:xfrm>
            <a:off x="6245179" y="1351803"/>
            <a:ext cx="2374042" cy="946149"/>
          </a:xfrm>
          <a:prstGeom prst="rect">
            <a:avLst/>
          </a:prstGeom>
          <a:solidFill>
            <a:schemeClr val="accent3"/>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1575" b="1" kern="0" dirty="0">
                <a:solidFill>
                  <a:schemeClr val="bg1"/>
                </a:solidFill>
                <a:cs typeface="+mn-ea"/>
                <a:sym typeface="+mn-lt"/>
              </a:rPr>
              <a:t>充满阳光和能力</a:t>
            </a:r>
            <a:endParaRPr lang="en-US" altLang="zh-CN" sz="1575" b="1" kern="0" dirty="0">
              <a:solidFill>
                <a:schemeClr val="bg1"/>
              </a:solidFill>
              <a:cs typeface="+mn-ea"/>
              <a:sym typeface="+mn-lt"/>
            </a:endParaRPr>
          </a:p>
        </p:txBody>
      </p:sp>
      <p:sp>
        <p:nvSpPr>
          <p:cNvPr id="2837" name="矩形 2836"/>
          <p:cNvSpPr/>
          <p:nvPr/>
        </p:nvSpPr>
        <p:spPr>
          <a:xfrm>
            <a:off x="6273869" y="2883287"/>
            <a:ext cx="2190807" cy="854080"/>
          </a:xfrm>
          <a:prstGeom prst="rect">
            <a:avLst/>
          </a:prstGeom>
        </p:spPr>
        <p:txBody>
          <a:bodyPr wrap="square">
            <a:spAutoFit/>
          </a:bodyPr>
          <a:lstStyle/>
          <a:p>
            <a:pPr>
              <a:lnSpc>
                <a:spcPct val="150000"/>
              </a:lnSpc>
            </a:pPr>
            <a:r>
              <a:rPr lang="zh-CN" altLang="zh-CN" sz="1100" dirty="0">
                <a:solidFill>
                  <a:schemeClr val="tx1">
                    <a:lumMod val="75000"/>
                    <a:lumOff val="25000"/>
                  </a:schemeClr>
                </a:solidFill>
                <a:cs typeface="+mn-ea"/>
                <a:sym typeface="+mn-lt"/>
              </a:rPr>
              <a:t>关注着这种阴暗的改变、困难的排除，你会感觉到自己的心中充满阳光和力量。</a:t>
            </a:r>
            <a:endParaRPr lang="en-US" altLang="zh-CN" sz="1100" dirty="0">
              <a:solidFill>
                <a:schemeClr val="tx1">
                  <a:lumMod val="75000"/>
                  <a:lumOff val="25000"/>
                </a:schemeClr>
              </a:solidFill>
              <a:cs typeface="+mn-ea"/>
              <a:sym typeface="+mn-lt"/>
            </a:endParaRPr>
          </a:p>
        </p:txBody>
      </p:sp>
      <p:sp>
        <p:nvSpPr>
          <p:cNvPr id="16" name="Rectangle 1"/>
          <p:cNvSpPr>
            <a:spLocks noChangeArrowheads="1"/>
          </p:cNvSpPr>
          <p:nvPr/>
        </p:nvSpPr>
        <p:spPr bwMode="auto">
          <a:xfrm>
            <a:off x="1328524" y="360070"/>
            <a:ext cx="3344505" cy="45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pPr lvl="0" fontAlgn="base">
              <a:spcBef>
                <a:spcPct val="0"/>
              </a:spcBef>
              <a:spcAft>
                <a:spcPct val="0"/>
              </a:spcAft>
            </a:pPr>
            <a:r>
              <a:rPr lang="zh-CN" altLang="en-US" sz="2500" b="1" dirty="0">
                <a:solidFill>
                  <a:schemeClr val="accent1">
                    <a:lumMod val="50000"/>
                  </a:schemeClr>
                </a:solidFill>
                <a:cs typeface="+mn-ea"/>
                <a:sym typeface="+mn-lt"/>
              </a:rPr>
              <a:t>第一心态：积极的心态</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824"/>
                                        </p:tgtEl>
                                        <p:attrNameLst>
                                          <p:attrName>style.visibility</p:attrName>
                                        </p:attrNameLst>
                                      </p:cBhvr>
                                      <p:to>
                                        <p:strVal val="visible"/>
                                      </p:to>
                                    </p:set>
                                    <p:animEffect transition="in" filter="randombar(horizontal)">
                                      <p:cBhvr>
                                        <p:cTn id="11" dur="500"/>
                                        <p:tgtEl>
                                          <p:spTgt spid="28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821"/>
                                        </p:tgtEl>
                                        <p:attrNameLst>
                                          <p:attrName>style.visibility</p:attrName>
                                        </p:attrNameLst>
                                      </p:cBhvr>
                                      <p:to>
                                        <p:strVal val="visible"/>
                                      </p:to>
                                    </p:set>
                                    <p:animEffect transition="in" filter="wipe(up)">
                                      <p:cBhvr>
                                        <p:cTn id="15" dur="500"/>
                                        <p:tgtEl>
                                          <p:spTgt spid="2821"/>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829"/>
                                        </p:tgtEl>
                                        <p:attrNameLst>
                                          <p:attrName>style.visibility</p:attrName>
                                        </p:attrNameLst>
                                      </p:cBhvr>
                                      <p:to>
                                        <p:strVal val="visible"/>
                                      </p:to>
                                    </p:set>
                                    <p:animEffect transition="in" filter="randombar(horizontal)">
                                      <p:cBhvr>
                                        <p:cTn id="19" dur="500"/>
                                        <p:tgtEl>
                                          <p:spTgt spid="282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822"/>
                                        </p:tgtEl>
                                        <p:attrNameLst>
                                          <p:attrName>style.visibility</p:attrName>
                                        </p:attrNameLst>
                                      </p:cBhvr>
                                      <p:to>
                                        <p:strVal val="visible"/>
                                      </p:to>
                                    </p:set>
                                    <p:animEffect transition="in" filter="wipe(up)">
                                      <p:cBhvr>
                                        <p:cTn id="23" dur="500"/>
                                        <p:tgtEl>
                                          <p:spTgt spid="2822"/>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834"/>
                                        </p:tgtEl>
                                        <p:attrNameLst>
                                          <p:attrName>style.visibility</p:attrName>
                                        </p:attrNameLst>
                                      </p:cBhvr>
                                      <p:to>
                                        <p:strVal val="visible"/>
                                      </p:to>
                                    </p:set>
                                    <p:animEffect transition="in" filter="randombar(horizontal)">
                                      <p:cBhvr>
                                        <p:cTn id="27" dur="500"/>
                                        <p:tgtEl>
                                          <p:spTgt spid="283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27"/>
                                        </p:tgtEl>
                                        <p:attrNameLst>
                                          <p:attrName>style.visibility</p:attrName>
                                        </p:attrNameLst>
                                      </p:cBhvr>
                                      <p:to>
                                        <p:strVal val="visible"/>
                                      </p:to>
                                    </p:set>
                                    <p:animEffect transition="in" filter="randombar(horizontal)">
                                      <p:cBhvr>
                                        <p:cTn id="32" dur="500"/>
                                        <p:tgtEl>
                                          <p:spTgt spid="2827"/>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832"/>
                                        </p:tgtEl>
                                        <p:attrNameLst>
                                          <p:attrName>style.visibility</p:attrName>
                                        </p:attrNameLst>
                                      </p:cBhvr>
                                      <p:to>
                                        <p:strVal val="visible"/>
                                      </p:to>
                                    </p:set>
                                    <p:animEffect transition="in" filter="randombar(horizontal)">
                                      <p:cBhvr>
                                        <p:cTn id="35" dur="500"/>
                                        <p:tgtEl>
                                          <p:spTgt spid="283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837"/>
                                        </p:tgtEl>
                                        <p:attrNameLst>
                                          <p:attrName>style.visibility</p:attrName>
                                        </p:attrNameLst>
                                      </p:cBhvr>
                                      <p:to>
                                        <p:strVal val="visible"/>
                                      </p:to>
                                    </p:set>
                                    <p:animEffect transition="in" filter="randombar(horizontal)">
                                      <p:cBhvr>
                                        <p:cTn id="38" dur="500"/>
                                        <p:tgtEl>
                                          <p:spTgt spid="2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7" grpId="0"/>
      <p:bldP spid="2829" grpId="0" animBg="1"/>
      <p:bldP spid="2832" grpId="0"/>
      <p:bldP spid="2834" grpId="0" animBg="1"/>
      <p:bldP spid="2837"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 val="20151210092846"/>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自定义 3">
      <a:dk1>
        <a:sysClr val="windowText" lastClr="000000"/>
      </a:dk1>
      <a:lt1>
        <a:sysClr val="window" lastClr="FFFFFF"/>
      </a:lt1>
      <a:dk2>
        <a:srgbClr val="373545"/>
      </a:dk2>
      <a:lt2>
        <a:srgbClr val="CEDBE6"/>
      </a:lt2>
      <a:accent1>
        <a:srgbClr val="2683C6"/>
      </a:accent1>
      <a:accent2>
        <a:srgbClr val="2683C6"/>
      </a:accent2>
      <a:accent3>
        <a:srgbClr val="2683C6"/>
      </a:accent3>
      <a:accent4>
        <a:srgbClr val="2683C6"/>
      </a:accent4>
      <a:accent5>
        <a:srgbClr val="2683C6"/>
      </a:accent5>
      <a:accent6>
        <a:srgbClr val="2683C6"/>
      </a:accent6>
      <a:hlink>
        <a:srgbClr val="2683C6"/>
      </a:hlink>
      <a:folHlink>
        <a:srgbClr val="2683C6"/>
      </a:folHlink>
    </a:clrScheme>
    <a:fontScheme name="b25k2dw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2293</Words>
  <Application>Microsoft Office PowerPoint</Application>
  <PresentationFormat>全屏显示(16:9)</PresentationFormat>
  <Paragraphs>205</Paragraphs>
  <Slides>29</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ArialUnicodeMS</vt:lpstr>
      <vt:lpstr>微软雅黑</vt:lpstr>
      <vt:lpstr>Arial</vt:lpstr>
      <vt:lpstr>Calibri</vt:lpstr>
      <vt:lpstr>Helvetica</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2014-11-26T04:04:00Z</dcterms:created>
  <dcterms:modified xsi:type="dcterms:W3CDTF">2021-01-05T13:57:08Z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