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312" r:id="rId3"/>
    <p:sldId id="314" r:id="rId4"/>
    <p:sldId id="257" r:id="rId5"/>
    <p:sldId id="284" r:id="rId6"/>
    <p:sldId id="319" r:id="rId7"/>
    <p:sldId id="266" r:id="rId8"/>
    <p:sldId id="329" r:id="rId9"/>
    <p:sldId id="330" r:id="rId10"/>
    <p:sldId id="331" r:id="rId11"/>
    <p:sldId id="332" r:id="rId12"/>
    <p:sldId id="333" r:id="rId13"/>
    <p:sldId id="285" r:id="rId14"/>
    <p:sldId id="334" r:id="rId15"/>
    <p:sldId id="336" r:id="rId16"/>
    <p:sldId id="267" r:id="rId17"/>
    <p:sldId id="281" r:id="rId18"/>
    <p:sldId id="263" r:id="rId19"/>
    <p:sldId id="275" r:id="rId20"/>
    <p:sldId id="301" r:id="rId21"/>
    <p:sldId id="277" r:id="rId22"/>
    <p:sldId id="278" r:id="rId23"/>
    <p:sldId id="339" r:id="rId24"/>
    <p:sldId id="340" r:id="rId25"/>
    <p:sldId id="338" r:id="rId26"/>
    <p:sldId id="299" r:id="rId27"/>
    <p:sldId id="341" r:id="rId28"/>
    <p:sldId id="342" r:id="rId29"/>
    <p:sldId id="343" r:id="rId30"/>
    <p:sldId id="345" r:id="rId31"/>
    <p:sldId id="327" r:id="rId32"/>
    <p:sldId id="328"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6170"/>
    <a:srgbClr val="AE4044"/>
    <a:srgbClr val="943D41"/>
    <a:srgbClr val="1972B3"/>
    <a:srgbClr val="5798DC"/>
    <a:srgbClr val="BD6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753" autoAdjust="0"/>
  </p:normalViewPr>
  <p:slideViewPr>
    <p:cSldViewPr snapToGrid="0">
      <p:cViewPr varScale="1">
        <p:scale>
          <a:sx n="107" d="100"/>
          <a:sy n="107" d="100"/>
        </p:scale>
        <p:origin x="852" y="102"/>
      </p:cViewPr>
      <p:guideLst/>
    </p:cSldViewPr>
  </p:slideViewPr>
  <p:outlineViewPr>
    <p:cViewPr>
      <p:scale>
        <a:sx n="33" d="100"/>
        <a:sy n="33" d="100"/>
      </p:scale>
      <p:origin x="0" y="-20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cap="rnd" cmpd="sng" algn="ctr">
              <a:solidFill>
                <a:srgbClr val="943D41"/>
              </a:solidFill>
              <a:prstDash val="solid"/>
              <a:round/>
            </a:ln>
            <a:effectLst>
              <a:outerShdw blurRad="50800" dist="38100" dir="2700000" algn="tl" rotWithShape="0">
                <a:prstClr val="black">
                  <a:alpha val="40000"/>
                </a:prstClr>
              </a:outerShdw>
            </a:effectLst>
          </c:spPr>
          <c:marker>
            <c:symbol val="circle"/>
            <c:size val="17"/>
            <c:spPr>
              <a:solidFill>
                <a:srgbClr val="943D41"/>
              </a:solidFill>
              <a:ln w="25400" cap="flat" cmpd="sng" algn="ctr">
                <a:solidFill>
                  <a:srgbClr val="943D41"/>
                </a:solidFill>
                <a:prstDash val="solid"/>
                <a:round/>
              </a:ln>
              <a:effectLst>
                <a:outerShdw blurRad="50800" dist="38100" dir="2700000" algn="tl" rotWithShape="0">
                  <a:prstClr val="black">
                    <a:alpha val="40000"/>
                  </a:prstClr>
                </a:outerShdw>
              </a:effectLst>
            </c:spPr>
          </c:marker>
          <c:dLbls>
            <c:numFmt formatCode="General" sourceLinked="0"/>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prstDash val="solid"/>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62</c:v>
                </c:pt>
                <c:pt idx="2">
                  <c:v>40</c:v>
                </c:pt>
                <c:pt idx="3">
                  <c:v>32</c:v>
                </c:pt>
                <c:pt idx="4">
                  <c:v>40</c:v>
                </c:pt>
                <c:pt idx="5">
                  <c:v>30</c:v>
                </c:pt>
                <c:pt idx="6">
                  <c:v>28</c:v>
                </c:pt>
                <c:pt idx="7">
                  <c:v>20</c:v>
                </c:pt>
                <c:pt idx="8">
                  <c:v>40</c:v>
                </c:pt>
                <c:pt idx="9">
                  <c:v>38</c:v>
                </c:pt>
                <c:pt idx="10">
                  <c:v>47</c:v>
                </c:pt>
                <c:pt idx="11">
                  <c:v>37</c:v>
                </c:pt>
              </c:numCache>
            </c:numRef>
          </c:val>
          <c:smooth val="0"/>
          <c:extLst>
            <c:ext xmlns:c16="http://schemas.microsoft.com/office/drawing/2014/chart" uri="{C3380CC4-5D6E-409C-BE32-E72D297353CC}">
              <c16:uniqueId val="{00000000-C201-458A-958F-F19F0A6C301C}"/>
            </c:ext>
          </c:extLst>
        </c:ser>
        <c:ser>
          <c:idx val="1"/>
          <c:order val="1"/>
          <c:tx>
            <c:strRef>
              <c:f>Sheet1!$C$1</c:f>
              <c:strCache>
                <c:ptCount val="1"/>
                <c:pt idx="0">
                  <c:v>Series 2</c:v>
                </c:pt>
              </c:strCache>
            </c:strRef>
          </c:tx>
          <c:spPr>
            <a:ln w="25400" cap="rnd" cmpd="sng" algn="ctr">
              <a:solidFill>
                <a:schemeClr val="bg1">
                  <a:lumMod val="65000"/>
                  <a:alpha val="67059"/>
                </a:schemeClr>
              </a:solidFill>
              <a:prstDash val="solid"/>
              <a:round/>
            </a:ln>
            <a:effectLst>
              <a:outerShdw blurRad="50800" dist="38100" dir="2700000" algn="tl" rotWithShape="0">
                <a:prstClr val="black">
                  <a:alpha val="40000"/>
                </a:prstClr>
              </a:outerShdw>
            </a:effectLst>
          </c:spPr>
          <c:marker>
            <c:symbol val="circle"/>
            <c:size val="17"/>
            <c:spPr>
              <a:solidFill>
                <a:schemeClr val="bg1">
                  <a:lumMod val="65000"/>
                </a:schemeClr>
              </a:solidFill>
              <a:ln w="25400" cap="flat" cmpd="sng" algn="ctr">
                <a:solidFill>
                  <a:schemeClr val="bg1">
                    <a:lumMod val="65000"/>
                    <a:alpha val="67059"/>
                  </a:schemeClr>
                </a:solidFill>
                <a:prstDash val="solid"/>
                <a:round/>
              </a:ln>
              <a:effectLst>
                <a:outerShdw blurRad="50800" dist="38100" dir="2700000" algn="tl" rotWithShape="0">
                  <a:prstClr val="black">
                    <a:alpha val="40000"/>
                  </a:prstClr>
                </a:outerShdw>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01-C201-458A-958F-F19F0A6C301C}"/>
                </c:ext>
              </c:extLst>
            </c:dLbl>
            <c:dLbl>
              <c:idx val="4"/>
              <c:delete val="1"/>
              <c:extLst>
                <c:ext xmlns:c15="http://schemas.microsoft.com/office/drawing/2012/chart" uri="{CE6537A1-D6FC-4f65-9D91-7224C49458BB}"/>
                <c:ext xmlns:c16="http://schemas.microsoft.com/office/drawing/2014/chart" uri="{C3380CC4-5D6E-409C-BE32-E72D297353CC}">
                  <c16:uniqueId val="{00000002-C201-458A-958F-F19F0A6C301C}"/>
                </c:ext>
              </c:extLst>
            </c:dLbl>
            <c:dLbl>
              <c:idx val="7"/>
              <c:delete val="1"/>
              <c:extLst>
                <c:ext xmlns:c15="http://schemas.microsoft.com/office/drawing/2012/chart" uri="{CE6537A1-D6FC-4f65-9D91-7224C49458BB}"/>
                <c:ext xmlns:c16="http://schemas.microsoft.com/office/drawing/2014/chart" uri="{C3380CC4-5D6E-409C-BE32-E72D297353CC}">
                  <c16:uniqueId val="{00000003-C201-458A-958F-F19F0A6C301C}"/>
                </c:ext>
              </c:extLst>
            </c:dLbl>
            <c:dLbl>
              <c:idx val="9"/>
              <c:delete val="1"/>
              <c:extLst>
                <c:ext xmlns:c15="http://schemas.microsoft.com/office/drawing/2012/chart" uri="{CE6537A1-D6FC-4f65-9D91-7224C49458BB}"/>
                <c:ext xmlns:c16="http://schemas.microsoft.com/office/drawing/2014/chart" uri="{C3380CC4-5D6E-409C-BE32-E72D297353CC}">
                  <c16:uniqueId val="{00000004-C201-458A-958F-F19F0A6C301C}"/>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bg1"/>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accent3"/>
                      </a:solidFill>
                      <a:prstDash val="solid"/>
                      <a:round/>
                      <a:tailEnd type="ova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32</c:v>
                </c:pt>
                <c:pt idx="1">
                  <c:v>15</c:v>
                </c:pt>
                <c:pt idx="2">
                  <c:v>65</c:v>
                </c:pt>
                <c:pt idx="3">
                  <c:v>17</c:v>
                </c:pt>
                <c:pt idx="4">
                  <c:v>50</c:v>
                </c:pt>
                <c:pt idx="5">
                  <c:v>42</c:v>
                </c:pt>
                <c:pt idx="6">
                  <c:v>15</c:v>
                </c:pt>
                <c:pt idx="7">
                  <c:v>35</c:v>
                </c:pt>
                <c:pt idx="8">
                  <c:v>25</c:v>
                </c:pt>
                <c:pt idx="9">
                  <c:v>45</c:v>
                </c:pt>
                <c:pt idx="10">
                  <c:v>35</c:v>
                </c:pt>
                <c:pt idx="11">
                  <c:v>51</c:v>
                </c:pt>
              </c:numCache>
            </c:numRef>
          </c:val>
          <c:smooth val="0"/>
          <c:extLst>
            <c:ext xmlns:c16="http://schemas.microsoft.com/office/drawing/2014/chart" uri="{C3380CC4-5D6E-409C-BE32-E72D297353CC}">
              <c16:uniqueId val="{00000005-C201-458A-958F-F19F0A6C301C}"/>
            </c:ext>
          </c:extLst>
        </c:ser>
        <c:dLbls>
          <c:showLegendKey val="0"/>
          <c:showVal val="1"/>
          <c:showCatName val="0"/>
          <c:showSerName val="0"/>
          <c:showPercent val="0"/>
          <c:showBubbleSize val="0"/>
        </c:dLbls>
        <c:marker val="1"/>
        <c:smooth val="0"/>
        <c:axId val="248056320"/>
        <c:axId val="248056880"/>
      </c:lineChart>
      <c:catAx>
        <c:axId val="248056320"/>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prstDash val="solid"/>
            <a:round/>
            <a:headEnd type="oval" w="sm" len="sm"/>
            <a:tailEnd type="oval" w="sm" len="sm"/>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248056880"/>
        <c:crosses val="autoZero"/>
        <c:auto val="1"/>
        <c:lblAlgn val="ctr"/>
        <c:lblOffset val="100"/>
        <c:noMultiLvlLbl val="0"/>
      </c:catAx>
      <c:valAx>
        <c:axId val="248056880"/>
        <c:scaling>
          <c:orientation val="minMax"/>
          <c:max val="100"/>
        </c:scaling>
        <c:delete val="1"/>
        <c:axPos val="l"/>
        <c:numFmt formatCode="General" sourceLinked="1"/>
        <c:majorTickMark val="none"/>
        <c:minorTickMark val="none"/>
        <c:tickLblPos val="nextTo"/>
        <c:crossAx val="248056320"/>
        <c:crosses val="autoZero"/>
        <c:crossBetween val="between"/>
      </c:valAx>
      <c:spPr>
        <a:noFill/>
        <a:ln>
          <a:noFill/>
        </a:ln>
        <a:effectLst/>
      </c:spPr>
    </c:plotArea>
    <c:plotVisOnly val="1"/>
    <c:dispBlanksAs val="gap"/>
    <c:showDLblsOverMax val="0"/>
  </c:chart>
  <c:spPr>
    <a:noFill/>
    <a:ln w="0" cap="flat" cmpd="sng" algn="ctr">
      <a:noFill/>
      <a:round/>
    </a:ln>
    <a:effectLst/>
  </c:spPr>
  <c:txPr>
    <a:bodyPr/>
    <a:lstStyle/>
    <a:p>
      <a:pPr>
        <a:defRPr lang="zh-CN">
          <a:solidFill>
            <a:schemeClr val="bg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7886-4BEB-B4B3-CA1F20C1CF3B}"/>
              </c:ext>
            </c:extLst>
          </c:dPt>
          <c:dPt>
            <c:idx val="1"/>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7886-4BEB-B4B3-CA1F20C1CF3B}"/>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7886-4BEB-B4B3-CA1F20C1CF3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a:noFill/>
            </a:ln>
            <a:effectLst>
              <a:outerShdw blurRad="254000" dist="127000" dir="8100000" algn="tr" rotWithShape="0">
                <a:prstClr val="black">
                  <a:alpha val="10000"/>
                </a:prstClr>
              </a:outerShdw>
            </a:effectLst>
          </c:spPr>
          <c:dPt>
            <c:idx val="0"/>
            <c:bubble3D val="0"/>
            <c:spPr>
              <a:solidFill>
                <a:schemeClr val="tx1">
                  <a:lumMod val="65000"/>
                  <a:lumOff val="3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DACB-4706-BE00-83F5780C8B7E}"/>
              </c:ext>
            </c:extLst>
          </c:dPt>
          <c:dPt>
            <c:idx val="1"/>
            <c:bubble3D val="0"/>
            <c:spPr>
              <a:solidFill>
                <a:schemeClr val="tx1">
                  <a:lumMod val="65000"/>
                  <a:lumOff val="35000"/>
                </a:schemeClr>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DACB-4706-BE00-83F5780C8B7E}"/>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DACB-4706-BE00-83F5780C8B7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F0B1A"/>
            </a:solidFill>
            <a:ln>
              <a:noFill/>
            </a:ln>
            <a:effectLst>
              <a:outerShdw blurRad="254000" dist="127000" dir="8100000" algn="tr" rotWithShape="0">
                <a:prstClr val="black">
                  <a:alpha val="10000"/>
                </a:prstClr>
              </a:outerShdw>
            </a:effectLst>
          </c:spPr>
          <c:dPt>
            <c:idx val="0"/>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DD48-4F51-A9EE-078B9B847EE4}"/>
              </c:ext>
            </c:extLst>
          </c:dPt>
          <c:dPt>
            <c:idx val="1"/>
            <c:bubble3D val="0"/>
            <c:spPr>
              <a:solidFill>
                <a:srgbClr val="DF0B1A"/>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DD48-4F51-A9EE-078B9B847EE4}"/>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DD48-4F51-A9EE-078B9B847EE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44308-CE9B-4903-9282-8BD9E68C551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FF265-43D8-452B-85EF-6BE2FF05CB5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6E7A9-759E-4F37-A7A3-84E99B66B55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1FF265-43D8-452B-85EF-6BE2FF05CB5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855663" y="6261100"/>
            <a:ext cx="11336337" cy="596900"/>
          </a:xfrm>
          <a:prstGeom prst="rect">
            <a:avLst/>
          </a:prstGeom>
          <a:solidFill>
            <a:srgbClr val="999999"/>
          </a:solidFill>
          <a:ln>
            <a:noFill/>
          </a:ln>
          <a:effectLst/>
        </p:spPr>
        <p:txBody>
          <a:bodyPr wrap="none" anchor="ctr"/>
          <a:lstStyle/>
          <a:p>
            <a:endParaRPr lang="zh-CN" altLang="en-US"/>
          </a:p>
        </p:txBody>
      </p:sp>
      <p:sp>
        <p:nvSpPr>
          <p:cNvPr id="15" name="Rectangle 2"/>
          <p:cNvSpPr>
            <a:spLocks noChangeArrowheads="1"/>
          </p:cNvSpPr>
          <p:nvPr userDrawn="1"/>
        </p:nvSpPr>
        <p:spPr bwMode="auto">
          <a:xfrm>
            <a:off x="-1" y="6261100"/>
            <a:ext cx="855663" cy="596900"/>
          </a:xfrm>
          <a:prstGeom prst="rect">
            <a:avLst/>
          </a:prstGeom>
          <a:solidFill>
            <a:srgbClr val="FF0000"/>
          </a:solidFill>
          <a:ln>
            <a:noFill/>
          </a:ln>
          <a:effectLst/>
        </p:spPr>
        <p:txBody>
          <a:bodyPr wrap="none" anchor="ctr"/>
          <a:lstStyle/>
          <a:p>
            <a:endParaRPr lang="zh-CN" altLang="en-US"/>
          </a:p>
        </p:txBody>
      </p:sp>
      <p:sp>
        <p:nvSpPr>
          <p:cNvPr id="16" name="Rectangle 2"/>
          <p:cNvSpPr>
            <a:spLocks noChangeArrowheads="1"/>
          </p:cNvSpPr>
          <p:nvPr userDrawn="1"/>
        </p:nvSpPr>
        <p:spPr bwMode="auto">
          <a:xfrm>
            <a:off x="547532" y="6261100"/>
            <a:ext cx="702148" cy="596900"/>
          </a:xfrm>
          <a:prstGeom prst="parallelogram">
            <a:avLst>
              <a:gd name="adj" fmla="val 55588"/>
            </a:avLst>
          </a:prstGeom>
          <a:solidFill>
            <a:schemeClr val="bg1"/>
          </a:solidFill>
          <a:ln>
            <a:noFill/>
          </a:ln>
          <a:effectLst/>
        </p:spPr>
        <p:txBody>
          <a:bodyPr wrap="none" anchor="ctr"/>
          <a:lstStyle/>
          <a:p>
            <a:endParaRPr lang="zh-CN" altLang="en-US"/>
          </a:p>
        </p:txBody>
      </p:sp>
      <p:sp>
        <p:nvSpPr>
          <p:cNvPr id="3" name="日期占位符 2"/>
          <p:cNvSpPr>
            <a:spLocks noGrp="1"/>
          </p:cNvSpPr>
          <p:nvPr>
            <p:ph type="dt" sz="half" idx="10"/>
          </p:nvPr>
        </p:nvSpPr>
        <p:spPr/>
        <p:txBody>
          <a:bodyPr/>
          <a:lstStyle/>
          <a:p>
            <a:fld id="{C90BC77D-2D81-4EAB-8F0B-553228C3CA07}" type="datetime1">
              <a:rPr lang="zh-CN" altLang="en-US" smtClean="0"/>
              <a:t>2021/1/5</a:t>
            </a:fld>
            <a:endParaRPr lang="zh-CN" altLang="en-US"/>
          </a:p>
        </p:txBody>
      </p:sp>
      <p:sp>
        <p:nvSpPr>
          <p:cNvPr id="4" name="页脚占位符 3"/>
          <p:cNvSpPr>
            <a:spLocks noGrp="1"/>
          </p:cNvSpPr>
          <p:nvPr>
            <p:ph type="ftr" sz="quarter" idx="11"/>
          </p:nvPr>
        </p:nvSpPr>
        <p:spPr/>
        <p:txBody>
          <a:bodyPr/>
          <a:lstStyle>
            <a:lvl1pPr>
              <a:defRPr sz="1600" b="1" spc="300">
                <a:solidFill>
                  <a:schemeClr val="bg1"/>
                </a:solidFill>
                <a:latin typeface="微软雅黑" panose="020B0503020204020204" pitchFamily="34" charset="-122"/>
                <a:ea typeface="微软雅黑" panose="020B0503020204020204" pitchFamily="34" charset="-122"/>
              </a:defRPr>
            </a:lvl1pPr>
          </a:lstStyle>
          <a:p>
            <a:endParaRPr lang="zh-CN" altLang="en-US"/>
          </a:p>
        </p:txBody>
      </p:sp>
      <p:sp>
        <p:nvSpPr>
          <p:cNvPr id="33" name="椭圆 32"/>
          <p:cNvSpPr/>
          <p:nvPr userDrawn="1"/>
        </p:nvSpPr>
        <p:spPr>
          <a:xfrm>
            <a:off x="10963275" y="6308725"/>
            <a:ext cx="466725" cy="4667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2"/>
          </p:nvPr>
        </p:nvSpPr>
        <p:spPr>
          <a:xfrm>
            <a:off x="11001374" y="6365875"/>
            <a:ext cx="390525" cy="365125"/>
          </a:xfrm>
        </p:spPr>
        <p:txBody>
          <a:bodyPr/>
          <a:lstStyle>
            <a:lvl1pPr algn="ctr">
              <a:defRPr>
                <a:solidFill>
                  <a:schemeClr val="bg1"/>
                </a:solidFill>
              </a:defRPr>
            </a:lvl1pPr>
          </a:lstStyle>
          <a:p>
            <a:fld id="{8C605E0C-6E02-4853-A8DB-054350A0BA6E}" type="slidenum">
              <a:rPr lang="zh-CN" altLang="en-US" smtClean="0"/>
              <a:t>‹#›</a:t>
            </a:fld>
            <a:endParaRPr lang="zh-CN" altLang="en-US"/>
          </a:p>
        </p:txBody>
      </p:sp>
      <p:grpSp>
        <p:nvGrpSpPr>
          <p:cNvPr id="7" name="Group 25"/>
          <p:cNvGrpSpPr/>
          <p:nvPr userDrawn="1"/>
        </p:nvGrpSpPr>
        <p:grpSpPr bwMode="auto">
          <a:xfrm>
            <a:off x="711200" y="1844675"/>
            <a:ext cx="4392613" cy="107950"/>
            <a:chOff x="431" y="2659"/>
            <a:chExt cx="2767" cy="68"/>
          </a:xfrm>
        </p:grpSpPr>
        <p:sp>
          <p:nvSpPr>
            <p:cNvPr id="8" name="Rectangle 15"/>
            <p:cNvSpPr>
              <a:spLocks noChangeAspect="1" noChangeArrowheads="1"/>
            </p:cNvSpPr>
            <p:nvPr/>
          </p:nvSpPr>
          <p:spPr bwMode="auto">
            <a:xfrm>
              <a:off x="431" y="2659"/>
              <a:ext cx="68" cy="6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17"/>
            <p:cNvSpPr>
              <a:spLocks noChangeShapeType="1"/>
            </p:cNvSpPr>
            <p:nvPr/>
          </p:nvSpPr>
          <p:spPr bwMode="auto">
            <a:xfrm>
              <a:off x="476" y="2693"/>
              <a:ext cx="2722"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1" name="文本占位符 30"/>
          <p:cNvSpPr>
            <a:spLocks noGrp="1"/>
          </p:cNvSpPr>
          <p:nvPr>
            <p:ph type="body" sz="quarter" idx="13" hasCustomPrompt="1"/>
          </p:nvPr>
        </p:nvSpPr>
        <p:spPr>
          <a:xfrm>
            <a:off x="936626" y="1495426"/>
            <a:ext cx="8096250" cy="323849"/>
          </a:xfrm>
        </p:spPr>
        <p:txBody>
          <a:bodyPr>
            <a:noAutofit/>
          </a:bodyPr>
          <a:lstStyle>
            <a:lvl1pPr marL="0" indent="0">
              <a:lnSpc>
                <a:spcPct val="100000"/>
              </a:lnSpc>
              <a:buNone/>
              <a:defRPr sz="1800" b="1" spc="300">
                <a:latin typeface="微软雅黑" panose="020B0503020204020204" pitchFamily="34" charset="-122"/>
                <a:ea typeface="微软雅黑" panose="020B0503020204020204" pitchFamily="34" charset="-122"/>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zh-CN" altLang="en-US"/>
              <a:t>编辑母版文本样式</a:t>
            </a:r>
          </a:p>
        </p:txBody>
      </p:sp>
      <p:sp>
        <p:nvSpPr>
          <p:cNvPr id="34" name="文本框 33"/>
          <p:cNvSpPr txBox="1"/>
          <p:nvPr userDrawn="1"/>
        </p:nvSpPr>
        <p:spPr>
          <a:xfrm>
            <a:off x="1312862" y="6381790"/>
            <a:ext cx="1357679" cy="369332"/>
          </a:xfrm>
          <a:prstGeom prst="rect">
            <a:avLst/>
          </a:prstGeom>
          <a:noFill/>
        </p:spPr>
        <p:txBody>
          <a:bodyPr wrap="none" rtlCol="0">
            <a:spAutoFit/>
          </a:bodyPr>
          <a:lstStyle/>
          <a:p>
            <a:r>
              <a:rPr lang="en-US" altLang="zh-CN" b="1">
                <a:solidFill>
                  <a:schemeClr val="bg1"/>
                </a:solidFill>
                <a:latin typeface="微软雅黑" panose="020B0503020204020204" pitchFamily="34" charset="-122"/>
                <a:ea typeface="微软雅黑" panose="020B0503020204020204" pitchFamily="34" charset="-122"/>
              </a:rPr>
              <a:t>SWOT</a:t>
            </a:r>
            <a:r>
              <a:rPr lang="zh-CN" altLang="en-US" b="1">
                <a:solidFill>
                  <a:schemeClr val="bg1"/>
                </a:solidFill>
                <a:latin typeface="微软雅黑" panose="020B0503020204020204" pitchFamily="34" charset="-122"/>
                <a:ea typeface="微软雅黑" panose="020B0503020204020204" pitchFamily="34" charset="-122"/>
              </a:rPr>
              <a:t>分析</a:t>
            </a:r>
          </a:p>
        </p:txBody>
      </p:sp>
      <p:sp>
        <p:nvSpPr>
          <p:cNvPr id="11" name="文本占位符 10"/>
          <p:cNvSpPr>
            <a:spLocks noGrp="1"/>
          </p:cNvSpPr>
          <p:nvPr>
            <p:ph type="body" sz="quarter" idx="14"/>
          </p:nvPr>
        </p:nvSpPr>
        <p:spPr>
          <a:xfrm>
            <a:off x="936625" y="2169641"/>
            <a:ext cx="10191749" cy="3716809"/>
          </a:xfrm>
        </p:spPr>
        <p:txBody>
          <a:bodyPr>
            <a:normAutofit/>
          </a:bodyPr>
          <a:lstStyle>
            <a:lvl1pPr marL="0" indent="0">
              <a:buNone/>
              <a:defRPr sz="1800" b="1">
                <a:latin typeface="宋体" panose="02010600030101010101" pitchFamily="2" charset="-122"/>
                <a:ea typeface="宋体" panose="02010600030101010101" pitchFamily="2" charset="-122"/>
              </a:defRPr>
            </a:lvl1pPr>
            <a:lvl2pPr>
              <a:defRPr>
                <a:latin typeface="宋体" panose="02010600030101010101" pitchFamily="2" charset="-122"/>
                <a:ea typeface="宋体" panose="02010600030101010101" pitchFamily="2" charset="-122"/>
              </a:defRPr>
            </a:lvl2pPr>
            <a:lvl3pPr>
              <a:defRPr>
                <a:latin typeface="宋体" panose="02010600030101010101" pitchFamily="2" charset="-122"/>
                <a:ea typeface="宋体" panose="02010600030101010101" pitchFamily="2" charset="-122"/>
              </a:defRPr>
            </a:lvl3pPr>
            <a:lvl4pPr>
              <a:defRPr>
                <a:latin typeface="宋体" panose="02010600030101010101" pitchFamily="2" charset="-122"/>
                <a:ea typeface="宋体" panose="02010600030101010101" pitchFamily="2" charset="-122"/>
              </a:defRPr>
            </a:lvl4pPr>
            <a:lvl5pPr>
              <a:defRPr>
                <a:latin typeface="宋体" panose="02010600030101010101" pitchFamily="2" charset="-122"/>
                <a:ea typeface="宋体" panose="02010600030101010101" pitchFamily="2" charset="-122"/>
              </a:defRPr>
            </a:lvl5pPr>
          </a:lstStyle>
          <a:p>
            <a:pPr lvl="0"/>
            <a:endParaRPr lang="zh-CN" altLang="en-US"/>
          </a:p>
        </p:txBody>
      </p:sp>
      <p:sp>
        <p:nvSpPr>
          <p:cNvPr id="18" name="标题 1"/>
          <p:cNvSpPr>
            <a:spLocks noGrp="1"/>
          </p:cNvSpPr>
          <p:nvPr>
            <p:ph type="title"/>
          </p:nvPr>
        </p:nvSpPr>
        <p:spPr>
          <a:xfrm>
            <a:off x="612089" y="562168"/>
            <a:ext cx="10515600" cy="582892"/>
          </a:xfrm>
        </p:spPr>
        <p:txBody>
          <a:bodyPr>
            <a:normAutofit/>
          </a:bodyPr>
          <a:lstStyle>
            <a:lvl1pPr>
              <a:defRPr sz="2000" b="1" spc="300">
                <a:solidFill>
                  <a:schemeClr val="tx1">
                    <a:lumMod val="50000"/>
                    <a:lumOff val="50000"/>
                  </a:schemeClr>
                </a:solidFill>
                <a:latin typeface="宋体" panose="02010600030101010101" pitchFamily="2" charset="-122"/>
                <a:ea typeface="宋体" panose="02010600030101010101" pitchFamily="2" charset="-122"/>
              </a:defRPr>
            </a:lvl1pPr>
          </a:lstStyle>
          <a:p>
            <a:r>
              <a:rPr lang="zh-CN" altLang="en-US"/>
              <a:t>单击此处编辑母版标题样式</a:t>
            </a:r>
          </a:p>
        </p:txBody>
      </p:sp>
      <p:sp>
        <p:nvSpPr>
          <p:cNvPr id="19" name="Freeform 7"/>
          <p:cNvSpPr/>
          <p:nvPr userDrawn="1"/>
        </p:nvSpPr>
        <p:spPr bwMode="auto">
          <a:xfrm>
            <a:off x="319088" y="433388"/>
            <a:ext cx="536575" cy="503237"/>
          </a:xfrm>
          <a:custGeom>
            <a:avLst/>
            <a:gdLst>
              <a:gd name="T0" fmla="*/ 338 w 338"/>
              <a:gd name="T1" fmla="*/ 106 h 317"/>
              <a:gd name="T2" fmla="*/ 338 w 338"/>
              <a:gd name="T3" fmla="*/ 0 h 317"/>
              <a:gd name="T4" fmla="*/ 0 w 338"/>
              <a:gd name="T5" fmla="*/ 0 h 317"/>
              <a:gd name="T6" fmla="*/ 0 w 338"/>
              <a:gd name="T7" fmla="*/ 317 h 317"/>
              <a:gd name="T8" fmla="*/ 180 w 338"/>
              <a:gd name="T9" fmla="*/ 316 h 317"/>
            </a:gdLst>
            <a:ahLst/>
            <a:cxnLst>
              <a:cxn ang="0">
                <a:pos x="T0" y="T1"/>
              </a:cxn>
              <a:cxn ang="0">
                <a:pos x="T2" y="T3"/>
              </a:cxn>
              <a:cxn ang="0">
                <a:pos x="T4" y="T5"/>
              </a:cxn>
              <a:cxn ang="0">
                <a:pos x="T6" y="T7"/>
              </a:cxn>
              <a:cxn ang="0">
                <a:pos x="T8" y="T9"/>
              </a:cxn>
            </a:cxnLst>
            <a:rect l="0" t="0" r="r" b="b"/>
            <a:pathLst>
              <a:path w="338" h="317">
                <a:moveTo>
                  <a:pt x="338" y="106"/>
                </a:moveTo>
                <a:lnTo>
                  <a:pt x="338" y="0"/>
                </a:lnTo>
                <a:lnTo>
                  <a:pt x="0" y="0"/>
                </a:lnTo>
                <a:lnTo>
                  <a:pt x="0" y="317"/>
                </a:lnTo>
                <a:lnTo>
                  <a:pt x="180" y="316"/>
                </a:lnTo>
              </a:path>
            </a:pathLst>
          </a:custGeom>
          <a:noFill/>
          <a:ln w="28575" cmpd="sng">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additive="base">
                                        <p:cTn id="22"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2" presetClass="entr" presetSubtype="4"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18" grpId="0"/>
      <p:bldP spid="19" grpId="0" animBg="1"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4AF190-E6C3-4F71-9AD4-820770AEF1A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785" y="252353"/>
            <a:ext cx="642895" cy="837283"/>
          </a:xfrm>
          <a:prstGeom prst="rect">
            <a:avLst/>
          </a:prstGeom>
        </p:spPr>
      </p:pic>
    </p:spTree>
  </p:cSld>
  <p:clrMapOvr>
    <a:masterClrMapping/>
  </p:clrMapOvr>
  <p:transition spd="med" advClick="0" advTm="1000">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0DD7636-5BE1-44BC-BB5F-15739D9E18E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9128" cy="6867574"/>
          </a:xfrm>
          <a:prstGeom prst="rect">
            <a:avLst/>
          </a:prstGeom>
        </p:spPr>
      </p:pic>
      <p:sp>
        <p:nvSpPr>
          <p:cNvPr id="6" name="矩形 5"/>
          <p:cNvSpPr/>
          <p:nvPr userDrawn="1"/>
        </p:nvSpPr>
        <p:spPr>
          <a:xfrm>
            <a:off x="258897" y="449224"/>
            <a:ext cx="11505282" cy="6180272"/>
          </a:xfrm>
          <a:prstGeom prst="rect">
            <a:avLst/>
          </a:prstGeom>
          <a:solidFill>
            <a:srgbClr val="BCC0DD">
              <a:alpha val="88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43359" y="338864"/>
            <a:ext cx="11505282" cy="6180272"/>
          </a:xfrm>
          <a:prstGeom prst="rect">
            <a:avLst/>
          </a:prstGeom>
          <a:solidFill>
            <a:srgbClr val="FFFFFF">
              <a:alpha val="88000"/>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1" name="KSO_Shape"/>
          <p:cNvSpPr/>
          <p:nvPr userDrawn="1"/>
        </p:nvSpPr>
        <p:spPr bwMode="auto">
          <a:xfrm>
            <a:off x="334460" y="255434"/>
            <a:ext cx="292757"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2" name="文本框 9"/>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2"/>
                  <a:stretch>
                    <a:fillRect/>
                  </a:stretch>
                </a:blipFill>
                <a:latin typeface="微软雅黑" panose="020B0503020204020204" pitchFamily="34" charset="-122"/>
                <a:ea typeface="微软雅黑" panose="020B0503020204020204" pitchFamily="34" charset="-122"/>
              </a:rPr>
              <a:t>什么是</a:t>
            </a:r>
            <a:r>
              <a:rPr lang="en-US" altLang="zh-CN" sz="3500" b="1" dirty="0">
                <a:blipFill>
                  <a:blip r:embed="rId2"/>
                  <a:stretch>
                    <a:fillRect/>
                  </a:stretch>
                </a:blipFill>
                <a:latin typeface="微软雅黑" panose="020B0503020204020204" pitchFamily="34" charset="-122"/>
                <a:ea typeface="微软雅黑" panose="020B0503020204020204" pitchFamily="34" charset="-122"/>
              </a:rPr>
              <a:t>WSOT</a:t>
            </a:r>
            <a:r>
              <a:rPr lang="zh-CN" altLang="en-US" sz="3500" b="1" dirty="0">
                <a:blipFill>
                  <a:blip r:embed="rId2"/>
                  <a:stretch>
                    <a:fillRect/>
                  </a:stretch>
                </a:blipFill>
                <a:latin typeface="微软雅黑" panose="020B0503020204020204" pitchFamily="34" charset="-122"/>
                <a:ea typeface="微软雅黑" panose="020B0503020204020204" pitchFamily="34" charset="-122"/>
              </a:rPr>
              <a:t>分析</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3" name="KSO_Shape"/>
          <p:cNvSpPr/>
          <p:nvPr userDrawn="1"/>
        </p:nvSpPr>
        <p:spPr bwMode="auto">
          <a:xfrm>
            <a:off x="338214" y="222301"/>
            <a:ext cx="308336" cy="2351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2" name="文本框 9"/>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2"/>
                  <a:stretch>
                    <a:fillRect/>
                  </a:stretch>
                </a:blipFill>
                <a:latin typeface="微软雅黑" panose="020B0503020204020204" pitchFamily="34" charset="-122"/>
                <a:ea typeface="微软雅黑" panose="020B0503020204020204" pitchFamily="34" charset="-122"/>
              </a:rPr>
              <a:t>WSOT</a:t>
            </a:r>
            <a:r>
              <a:rPr lang="zh-CN" altLang="en-US" sz="3500" b="1" dirty="0">
                <a:blipFill>
                  <a:blip r:embed="rId2"/>
                  <a:stretch>
                    <a:fillRect/>
                  </a:stretch>
                </a:blipFill>
                <a:latin typeface="微软雅黑" panose="020B0503020204020204" pitchFamily="34" charset="-122"/>
                <a:ea typeface="微软雅黑" panose="020B0503020204020204" pitchFamily="34" charset="-122"/>
              </a:rPr>
              <a:t>分析模型</a:t>
            </a:r>
          </a:p>
        </p:txBody>
      </p:sp>
      <p:sp>
        <p:nvSpPr>
          <p:cNvPr id="13" name="KSO_Shape"/>
          <p:cNvSpPr/>
          <p:nvPr userDrawn="1"/>
        </p:nvSpPr>
        <p:spPr bwMode="auto">
          <a:xfrm>
            <a:off x="338214" y="222301"/>
            <a:ext cx="308336" cy="23515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2" name="文本框 9"/>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2"/>
                  <a:stretch>
                    <a:fillRect/>
                  </a:stretch>
                </a:blipFill>
                <a:latin typeface="微软雅黑" panose="020B0503020204020204" pitchFamily="34" charset="-122"/>
                <a:ea typeface="微软雅黑" panose="020B0503020204020204" pitchFamily="34" charset="-122"/>
              </a:rPr>
              <a:t>WSOT</a:t>
            </a:r>
            <a:r>
              <a:rPr lang="zh-CN" altLang="en-US" sz="3500" b="1" dirty="0">
                <a:blipFill>
                  <a:blip r:embed="rId2"/>
                  <a:stretch>
                    <a:fillRect/>
                  </a:stretch>
                </a:blipFill>
                <a:latin typeface="微软雅黑" panose="020B0503020204020204" pitchFamily="34" charset="-122"/>
                <a:ea typeface="微软雅黑" panose="020B0503020204020204" pitchFamily="34" charset="-122"/>
              </a:rPr>
              <a:t>分析法的规则</a:t>
            </a:r>
          </a:p>
        </p:txBody>
      </p:sp>
      <p:sp>
        <p:nvSpPr>
          <p:cNvPr id="14" name="KSO_Shape"/>
          <p:cNvSpPr/>
          <p:nvPr userDrawn="1"/>
        </p:nvSpPr>
        <p:spPr bwMode="auto">
          <a:xfrm>
            <a:off x="320427" y="163681"/>
            <a:ext cx="313557" cy="31042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1" name="KSO_Shape"/>
          <p:cNvSpPr/>
          <p:nvPr userDrawn="1"/>
        </p:nvSpPr>
        <p:spPr bwMode="auto">
          <a:xfrm>
            <a:off x="346395" y="205414"/>
            <a:ext cx="251013" cy="24569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矩形 6"/>
          <p:cNvSpPr/>
          <p:nvPr userDrawn="1"/>
        </p:nvSpPr>
        <p:spPr>
          <a:xfrm>
            <a:off x="1" y="893"/>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8" name="组合 7"/>
          <p:cNvGrpSpPr/>
          <p:nvPr userDrawn="1"/>
        </p:nvGrpSpPr>
        <p:grpSpPr>
          <a:xfrm>
            <a:off x="192881" y="893"/>
            <a:ext cx="575914" cy="836494"/>
            <a:chOff x="841003" y="360040"/>
            <a:chExt cx="504056" cy="836712"/>
          </a:xfrm>
          <a:gradFill>
            <a:gsLst>
              <a:gs pos="0">
                <a:srgbClr val="0E1A40"/>
              </a:gs>
              <a:gs pos="100000">
                <a:srgbClr val="2F5EB0"/>
              </a:gs>
            </a:gsLst>
            <a:lin ang="13800000" scaled="0"/>
          </a:gradFill>
        </p:grpSpPr>
        <p:sp>
          <p:nvSpPr>
            <p:cNvPr id="9" name="矩形 8"/>
            <p:cNvSpPr/>
            <p:nvPr/>
          </p:nvSpPr>
          <p:spPr>
            <a:xfrm>
              <a:off x="841003" y="360040"/>
              <a:ext cx="504056" cy="54868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等腰三角形 9"/>
            <p:cNvSpPr/>
            <p:nvPr/>
          </p:nvSpPr>
          <p:spPr>
            <a:xfrm rot="10800000">
              <a:off x="841003" y="908720"/>
              <a:ext cx="504056" cy="288032"/>
            </a:xfrm>
            <a:prstGeom prs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2" name="文本框 9"/>
          <p:cNvSpPr txBox="1"/>
          <p:nvPr userDrawn="1"/>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2"/>
                  <a:stretch>
                    <a:fillRect/>
                  </a:stretch>
                </a:blipFill>
                <a:latin typeface="微软雅黑" panose="020B0503020204020204" pitchFamily="34" charset="-122"/>
                <a:ea typeface="微软雅黑" panose="020B0503020204020204" pitchFamily="34" charset="-122"/>
              </a:rPr>
              <a:t>战略目标</a:t>
            </a:r>
          </a:p>
        </p:txBody>
      </p:sp>
      <p:sp>
        <p:nvSpPr>
          <p:cNvPr id="13" name="KSO_Shape"/>
          <p:cNvSpPr/>
          <p:nvPr userDrawn="1"/>
        </p:nvSpPr>
        <p:spPr bwMode="auto">
          <a:xfrm>
            <a:off x="360884" y="168680"/>
            <a:ext cx="319134" cy="2712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lum/>
          </a:blip>
          <a:srcRect/>
          <a:stretch>
            <a:fillRect t="-83000" b="-83000"/>
          </a:stretch>
        </a:blipFill>
        <a:effectLst/>
      </p:bgPr>
    </p:bg>
    <p:spTree>
      <p:nvGrpSpPr>
        <p:cNvPr id="1" name=""/>
        <p:cNvGrpSpPr/>
        <p:nvPr/>
      </p:nvGrpSpPr>
      <p:grpSpPr>
        <a:xfrm>
          <a:off x="0" y="0"/>
          <a:ext cx="0" cy="0"/>
          <a:chOff x="0" y="0"/>
          <a:chExt cx="0" cy="0"/>
        </a:xfrm>
      </p:grpSpPr>
      <p:sp>
        <p:nvSpPr>
          <p:cNvPr id="12" name="矩形 11"/>
          <p:cNvSpPr/>
          <p:nvPr userDrawn="1"/>
        </p:nvSpPr>
        <p:spPr>
          <a:xfrm>
            <a:off x="3048000" y="2828836"/>
            <a:ext cx="6096000" cy="1200329"/>
          </a:xfrm>
          <a:prstGeom prst="rect">
            <a:avLst/>
          </a:prstGeom>
        </p:spPr>
        <p:txBody>
          <a:bodyPr>
            <a:spAutoFit/>
          </a:bodyPr>
          <a:lstStyle/>
          <a:p>
            <a:r>
              <a:rPr lang="zh-CN" altLang="en-US" sz="1800" dirty="0">
                <a:solidFill>
                  <a:schemeClr val="tx1">
                    <a:lumMod val="75000"/>
                    <a:lumOff val="25000"/>
                  </a:schemeClr>
                </a:solidFill>
                <a:cs typeface="+mn-ea"/>
                <a:sym typeface="+mn-lt"/>
              </a:rPr>
              <a:t>不得将觅知网的</a:t>
            </a:r>
            <a:r>
              <a:rPr lang="en-US" altLang="zh-CN" sz="1800" dirty="0">
                <a:solidFill>
                  <a:schemeClr val="tx1">
                    <a:lumMod val="75000"/>
                    <a:lumOff val="25000"/>
                  </a:schemeClr>
                </a:solidFill>
                <a:cs typeface="+mn-ea"/>
                <a:sym typeface="+mn-lt"/>
              </a:rPr>
              <a:t>PPT</a:t>
            </a:r>
            <a:r>
              <a:rPr lang="zh-CN" altLang="en-US" sz="1800" dirty="0">
                <a:solidFill>
                  <a:schemeClr val="tx1">
                    <a:lumMod val="75000"/>
                    <a:lumOff val="25000"/>
                  </a:schemeClr>
                </a:solidFill>
                <a:cs typeface="+mn-ea"/>
                <a:sym typeface="+mn-lt"/>
              </a:rPr>
              <a:t>模板、</a:t>
            </a:r>
            <a:r>
              <a:rPr lang="en-US" altLang="zh-CN" sz="1800" dirty="0">
                <a:solidFill>
                  <a:schemeClr val="tx1">
                    <a:lumMod val="75000"/>
                    <a:lumOff val="25000"/>
                  </a:schemeClr>
                </a:solidFill>
                <a:cs typeface="+mn-ea"/>
                <a:sym typeface="+mn-lt"/>
              </a:rPr>
              <a:t>PPT</a:t>
            </a:r>
            <a:r>
              <a:rPr lang="zh-CN" altLang="en-US" sz="1800" dirty="0">
                <a:solidFill>
                  <a:schemeClr val="tx1">
                    <a:lumMod val="75000"/>
                    <a:lumOff val="25000"/>
                  </a:schemeClr>
                </a:solidFill>
                <a:cs typeface="+mn-ea"/>
                <a:sym typeface="+mn-lt"/>
              </a:rPr>
              <a:t>素材，本身用于再出售，或者出租、出借、转让、分销、发布或者作为礼物供他人使用，不得转授权、出卖、转让本协议或者本协议中的权利。</a:t>
            </a:r>
            <a:endParaRPr lang="zh-CN" altLang="en-US" dirty="0"/>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solidFill>
                  <a:prstClr val="black">
                    <a:tint val="75000"/>
                  </a:prstClr>
                </a:solidFill>
              </a:rPr>
              <a:t>‹#›</a:t>
            </a:fld>
            <a:endParaRPr lang="zh-CN" altLang="en-US">
              <a:solidFill>
                <a:prstClr val="black">
                  <a:tint val="75000"/>
                </a:prstClr>
              </a:solidFill>
            </a:endParaRPr>
          </a:p>
        </p:txBody>
      </p:sp>
      <p:pic>
        <p:nvPicPr>
          <p:cNvPr id="11" name="图片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746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63000"/>
            <a:lum/>
          </a:blip>
          <a:srcRect/>
          <a:stretch>
            <a:fillRect l="-42000" r="-42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28" y="65240"/>
            <a:ext cx="5763538" cy="4707840"/>
          </a:xfrm>
          <a:prstGeom prst="rect">
            <a:avLst/>
          </a:prstGeom>
        </p:spPr>
      </p:pic>
      <p:sp>
        <p:nvSpPr>
          <p:cNvPr id="9" name="文本框 8"/>
          <p:cNvSpPr txBox="1"/>
          <p:nvPr/>
        </p:nvSpPr>
        <p:spPr>
          <a:xfrm>
            <a:off x="5870175" y="2297369"/>
            <a:ext cx="5946878" cy="938719"/>
          </a:xfrm>
          <a:prstGeom prst="rect">
            <a:avLst/>
          </a:prstGeom>
          <a:noFill/>
        </p:spPr>
        <p:txBody>
          <a:bodyPr wrap="square" rtlCol="0">
            <a:spAutoFit/>
            <a:scene3d>
              <a:camera prst="orthographicFront"/>
              <a:lightRig rig="threePt" dir="t"/>
            </a:scene3d>
            <a:sp3d contourW="12700"/>
          </a:bodyPr>
          <a:lstStyle/>
          <a:p>
            <a:pPr>
              <a:defRPr/>
            </a:pPr>
            <a:r>
              <a:rPr lang="en-US" altLang="zh-CN" sz="5500" b="1" dirty="0">
                <a:blipFill dpi="0" rotWithShape="1">
                  <a:blip r:embed="rId5"/>
                  <a:srcRect/>
                  <a:stretch>
                    <a:fillRect/>
                  </a:stretch>
                </a:blipFill>
                <a:cs typeface="+mn-ea"/>
                <a:sym typeface="+mn-lt"/>
              </a:rPr>
              <a:t>SWOT</a:t>
            </a:r>
            <a:r>
              <a:rPr lang="zh-CN" altLang="en-US" sz="4600" b="1" dirty="0">
                <a:blipFill dpi="0" rotWithShape="1">
                  <a:blip r:embed="rId5"/>
                  <a:srcRect/>
                  <a:stretch>
                    <a:fillRect/>
                  </a:stretch>
                </a:blipFill>
                <a:cs typeface="+mn-ea"/>
                <a:sym typeface="+mn-lt"/>
              </a:rPr>
              <a:t>分析培训</a:t>
            </a:r>
            <a:r>
              <a:rPr lang="en-US" altLang="zh-CN" sz="4600" b="1" dirty="0">
                <a:blipFill dpi="0" rotWithShape="1">
                  <a:blip r:embed="rId5"/>
                  <a:srcRect/>
                  <a:stretch>
                    <a:fillRect/>
                  </a:stretch>
                </a:blipFill>
                <a:cs typeface="+mn-ea"/>
                <a:sym typeface="+mn-lt"/>
              </a:rPr>
              <a:t>PPT</a:t>
            </a:r>
            <a:endParaRPr lang="zh-CN" altLang="en-US" sz="4600" b="1" dirty="0">
              <a:blipFill dpi="0" rotWithShape="1">
                <a:blip r:embed="rId5"/>
                <a:srcRect/>
                <a:stretch>
                  <a:fillRect/>
                </a:stretch>
              </a:blipFill>
              <a:cs typeface="+mn-ea"/>
              <a:sym typeface="+mn-lt"/>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77166"/>
            <a:ext cx="1638795" cy="318083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8840"/>
            <a:ext cx="12192000" cy="2419160"/>
          </a:xfrm>
          <a:prstGeom prst="rect">
            <a:avLst/>
          </a:prstGeom>
        </p:spPr>
      </p:pic>
      <p:sp>
        <p:nvSpPr>
          <p:cNvPr id="13" name="Rectangle 4"/>
          <p:cNvSpPr txBox="1">
            <a:spLocks noChangeArrowheads="1"/>
          </p:cNvSpPr>
          <p:nvPr/>
        </p:nvSpPr>
        <p:spPr bwMode="auto">
          <a:xfrm>
            <a:off x="5917709" y="3274313"/>
            <a:ext cx="5492495"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r>
              <a:rPr lang="zh-CN" altLang="en-US" sz="1800" dirty="0">
                <a:solidFill>
                  <a:schemeClr val="tx1">
                    <a:lumMod val="75000"/>
                    <a:lumOff val="25000"/>
                  </a:schemeClr>
                </a:solidFill>
                <a:latin typeface="+mn-lt"/>
                <a:ea typeface="+mn-ea"/>
                <a:cs typeface="+mn-ea"/>
                <a:sym typeface="+mn-lt"/>
              </a:rPr>
              <a:t>企业管理培训</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专业能力</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数据分析</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自我认知</a:t>
            </a:r>
            <a:r>
              <a:rPr lang="en-US" altLang="zh-CN" sz="1800" dirty="0">
                <a:solidFill>
                  <a:schemeClr val="tx1">
                    <a:lumMod val="75000"/>
                    <a:lumOff val="25000"/>
                  </a:schemeClr>
                </a:solidFill>
                <a:latin typeface="+mn-lt"/>
                <a:ea typeface="+mn-ea"/>
                <a:cs typeface="+mn-ea"/>
                <a:sym typeface="+mn-lt"/>
              </a:rPr>
              <a:t>/</a:t>
            </a:r>
            <a:r>
              <a:rPr lang="zh-CN" altLang="en-US" sz="1800" dirty="0">
                <a:solidFill>
                  <a:schemeClr val="tx1">
                    <a:lumMod val="75000"/>
                    <a:lumOff val="25000"/>
                  </a:schemeClr>
                </a:solidFill>
                <a:latin typeface="+mn-lt"/>
                <a:ea typeface="+mn-ea"/>
                <a:cs typeface="+mn-ea"/>
                <a:sym typeface="+mn-lt"/>
              </a:rPr>
              <a:t>商务项目</a:t>
            </a:r>
            <a:endParaRPr lang="zh-CN" sz="1800" dirty="0">
              <a:solidFill>
                <a:schemeClr val="tx1">
                  <a:lumMod val="75000"/>
                  <a:lumOff val="25000"/>
                </a:schemeClr>
              </a:solidFill>
              <a:latin typeface="+mn-lt"/>
              <a:ea typeface="+mn-ea"/>
              <a:cs typeface="+mn-ea"/>
              <a:sym typeface="+mn-lt"/>
            </a:endParaRPr>
          </a:p>
        </p:txBody>
      </p:sp>
      <p:sp>
        <p:nvSpPr>
          <p:cNvPr id="14" name="圆角矩形 10"/>
          <p:cNvSpPr/>
          <p:nvPr/>
        </p:nvSpPr>
        <p:spPr>
          <a:xfrm>
            <a:off x="6732281" y="3976034"/>
            <a:ext cx="3456382" cy="373132"/>
          </a:xfrm>
          <a:prstGeom prst="roundRect">
            <a:avLst>
              <a:gd name="adj" fmla="val 50000"/>
            </a:avLst>
          </a:prstGeom>
          <a:solidFill>
            <a:schemeClr val="bg1">
              <a:lumMod val="85000"/>
            </a:schemeClr>
          </a:solidFill>
          <a:ln w="57150">
            <a:solidFill>
              <a:srgbClr val="943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5" name="TextBox 7"/>
          <p:cNvSpPr>
            <a:spLocks noChangeArrowheads="1"/>
          </p:cNvSpPr>
          <p:nvPr/>
        </p:nvSpPr>
        <p:spPr bwMode="auto">
          <a:xfrm>
            <a:off x="7197642" y="4024100"/>
            <a:ext cx="2605960"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a:solidFill>
                  <a:schemeClr val="tx1">
                    <a:lumMod val="75000"/>
                    <a:lumOff val="25000"/>
                  </a:schemeClr>
                </a:solidFill>
                <a:cs typeface="+mn-ea"/>
                <a:sym typeface="+mn-lt"/>
              </a:rPr>
              <a:t>演讲人：</a:t>
            </a:r>
            <a:r>
              <a:rPr lang="en-US" altLang="zh-CN">
                <a:solidFill>
                  <a:schemeClr val="tx1">
                    <a:lumMod val="75000"/>
                    <a:lumOff val="25000"/>
                  </a:schemeClr>
                </a:solidFill>
                <a:cs typeface="+mn-ea"/>
                <a:sym typeface="+mn-lt"/>
              </a:rPr>
              <a:t>xiazaii</a:t>
            </a:r>
            <a:endParaRPr lang="zh-CN" altLang="en-US" dirty="0">
              <a:solidFill>
                <a:schemeClr val="tx1">
                  <a:lumMod val="75000"/>
                  <a:lumOff val="25000"/>
                </a:schemeClr>
              </a:solidFill>
              <a:cs typeface="+mn-ea"/>
              <a:sym typeface="+mn-lt"/>
            </a:endParaRPr>
          </a:p>
        </p:txBody>
      </p:sp>
      <p:grpSp>
        <p:nvGrpSpPr>
          <p:cNvPr id="16" name="组合 15"/>
          <p:cNvGrpSpPr/>
          <p:nvPr/>
        </p:nvGrpSpPr>
        <p:grpSpPr>
          <a:xfrm>
            <a:off x="6574591" y="3850320"/>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7" name="任意多边形 1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8" name="椭圆 17"/>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9" name="椭圆 18"/>
            <p:cNvSpPr/>
            <p:nvPr/>
          </p:nvSpPr>
          <p:spPr>
            <a:xfrm>
              <a:off x="4710169" y="2738382"/>
              <a:ext cx="2152650" cy="2152648"/>
            </a:xfrm>
            <a:prstGeom prst="ellipse">
              <a:avLst/>
            </a:prstGeom>
            <a:solidFill>
              <a:schemeClr val="bg1">
                <a:lumMod val="85000"/>
              </a:schemeClr>
            </a:solidFill>
            <a:ln>
              <a:solidFill>
                <a:srgbClr val="C061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gr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7537" y="395398"/>
            <a:ext cx="1052667" cy="699218"/>
          </a:xfrm>
          <a:prstGeom prst="rect">
            <a:avLst/>
          </a:prstGeom>
        </p:spPr>
      </p:pic>
      <p:sp>
        <p:nvSpPr>
          <p:cNvPr id="2" name="箭头: 五边形 1"/>
          <p:cNvSpPr/>
          <p:nvPr/>
        </p:nvSpPr>
        <p:spPr>
          <a:xfrm>
            <a:off x="5945529" y="1810778"/>
            <a:ext cx="2659209" cy="396917"/>
          </a:xfrm>
          <a:prstGeom prst="homePlate">
            <a:avLst/>
          </a:prstGeom>
          <a:solidFill>
            <a:srgbClr val="AE4044"/>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专业能力分析知识培训</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000"/>
                            </p:stCondLst>
                            <p:childTnLst>
                              <p:par>
                                <p:cTn id="44" presetID="42" presetClass="path" presetSubtype="0" accel="50000" decel="50000" fill="hold" nodeType="afterEffect">
                                  <p:stCondLst>
                                    <p:cond delay="0"/>
                                  </p:stCondLst>
                                  <p:childTnLst>
                                    <p:animMotion origin="layout" path="M -4.16667E-7 -6.29047E-7 L 0.27669 -0.00347 " pathEditMode="relative" rAng="0" ptsTypes="AA">
                                      <p:cBhvr>
                                        <p:cTn id="45" dur="2000" fill="hold"/>
                                        <p:tgtEl>
                                          <p:spTgt spid="16"/>
                                        </p:tgtEl>
                                        <p:attrNameLst>
                                          <p:attrName>ppt_x</p:attrName>
                                          <p:attrName>ppt_y</p:attrName>
                                        </p:attrNameLst>
                                      </p:cBhvr>
                                      <p:rCtr x="13828" y="-185"/>
                                    </p:animMotion>
                                  </p:childTnLst>
                                </p:cTn>
                              </p:par>
                              <p:par>
                                <p:cTn id="46" presetID="14" presetClass="entr" presetSubtype="1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bldLvl="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p:nvPr/>
        </p:nvSpPr>
        <p:spPr bwMode="auto">
          <a:xfrm>
            <a:off x="8950084" y="2532268"/>
            <a:ext cx="1011329" cy="170817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15" name="Freeform 7"/>
          <p:cNvSpPr/>
          <p:nvPr/>
        </p:nvSpPr>
        <p:spPr bwMode="auto">
          <a:xfrm>
            <a:off x="6377990" y="3547168"/>
            <a:ext cx="1014902" cy="693277"/>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chemeClr val="bg1">
              <a:lumMod val="50000"/>
            </a:schemeClr>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16" name="Oval 8"/>
          <p:cNvSpPr>
            <a:spLocks noChangeArrowheads="1"/>
          </p:cNvSpPr>
          <p:nvPr/>
        </p:nvSpPr>
        <p:spPr bwMode="auto">
          <a:xfrm>
            <a:off x="1992612" y="1924318"/>
            <a:ext cx="1840403" cy="1833255"/>
          </a:xfrm>
          <a:prstGeom prst="ellipse">
            <a:avLst/>
          </a:pr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algn="ctr"/>
            <a:r>
              <a:rPr lang="zh-CN" altLang="en-US" sz="1800" b="1" dirty="0">
                <a:solidFill>
                  <a:schemeClr val="bg1"/>
                </a:solidFill>
                <a:latin typeface="微软雅黑" panose="020B0503020204020204" pitchFamily="34" charset="-122"/>
                <a:ea typeface="微软雅黑" panose="020B0503020204020204" pitchFamily="34" charset="-122"/>
              </a:rPr>
              <a:t>添加标题</a:t>
            </a:r>
          </a:p>
        </p:txBody>
      </p:sp>
      <p:sp>
        <p:nvSpPr>
          <p:cNvPr id="17" name="Oval 9"/>
          <p:cNvSpPr>
            <a:spLocks noChangeArrowheads="1"/>
          </p:cNvSpPr>
          <p:nvPr/>
        </p:nvSpPr>
        <p:spPr bwMode="auto">
          <a:xfrm>
            <a:off x="3361301" y="1831404"/>
            <a:ext cx="2287102" cy="2279954"/>
          </a:xfrm>
          <a:prstGeom prst="ellipse">
            <a:avLst/>
          </a:pr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algn="r"/>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18" name="Freeform 15"/>
          <p:cNvSpPr/>
          <p:nvPr/>
        </p:nvSpPr>
        <p:spPr bwMode="auto">
          <a:xfrm>
            <a:off x="7657756" y="3146648"/>
            <a:ext cx="1014902" cy="1093799"/>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sp>
        <p:nvSpPr>
          <p:cNvPr id="19" name="TextBox 14"/>
          <p:cNvSpPr txBox="1"/>
          <p:nvPr/>
        </p:nvSpPr>
        <p:spPr>
          <a:xfrm>
            <a:off x="6555034" y="3060519"/>
            <a:ext cx="617317" cy="523084"/>
          </a:xfrm>
          <a:prstGeom prst="rect">
            <a:avLst/>
          </a:prstGeom>
          <a:noFill/>
        </p:spPr>
        <p:txBody>
          <a:bodyPr wrap="none" rtlCol="0" anchor="ctr">
            <a:spAutoFit/>
          </a:bodyPr>
          <a:lstStyle/>
          <a:p>
            <a:pPr lvl="0" algn="ctr"/>
            <a:r>
              <a:rPr lang="en-US" altLang="zh-CN" sz="2800"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sz="1800"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0" name="TextBox 18"/>
          <p:cNvSpPr txBox="1"/>
          <p:nvPr/>
        </p:nvSpPr>
        <p:spPr>
          <a:xfrm>
            <a:off x="7854946" y="2564980"/>
            <a:ext cx="620522" cy="523084"/>
          </a:xfrm>
          <a:prstGeom prst="rect">
            <a:avLst/>
          </a:prstGeom>
          <a:noFill/>
        </p:spPr>
        <p:txBody>
          <a:bodyPr wrap="none" rtlCol="0" anchor="ctr">
            <a:spAutoFit/>
          </a:bodyPr>
          <a:lstStyle/>
          <a:p>
            <a:pPr lvl="0" algn="ctr"/>
            <a:r>
              <a:rPr lang="en-US" altLang="zh-CN" sz="2800"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sz="1800"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1" name="TextBox 19"/>
          <p:cNvSpPr txBox="1"/>
          <p:nvPr/>
        </p:nvSpPr>
        <p:spPr>
          <a:xfrm>
            <a:off x="9143886" y="1972765"/>
            <a:ext cx="623727" cy="523084"/>
          </a:xfrm>
          <a:prstGeom prst="rect">
            <a:avLst/>
          </a:prstGeom>
          <a:noFill/>
        </p:spPr>
        <p:txBody>
          <a:bodyPr wrap="none" rtlCol="0" anchor="ctr">
            <a:spAutoFit/>
          </a:bodyPr>
          <a:lstStyle/>
          <a:p>
            <a:pPr lvl="0" algn="ctr"/>
            <a:r>
              <a:rPr lang="en-US" altLang="zh-CN" sz="2800"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sz="1800" dirty="0">
              <a:solidFill>
                <a:srgbClr val="943D41"/>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cxnSp>
        <p:nvCxnSpPr>
          <p:cNvPr id="22" name="直接连接符 21"/>
          <p:cNvCxnSpPr/>
          <p:nvPr/>
        </p:nvCxnSpPr>
        <p:spPr>
          <a:xfrm>
            <a:off x="4342090" y="3223415"/>
            <a:ext cx="1655404" cy="1017031"/>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7494" y="4240446"/>
            <a:ext cx="4251876"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7494" y="4626924"/>
            <a:ext cx="2786181" cy="31385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zh-CN" altLang="en-US" sz="1800" dirty="0">
                <a:solidFill>
                  <a:srgbClr val="943D41"/>
                </a:solidFill>
                <a:latin typeface="微软雅黑" panose="020B0503020204020204" pitchFamily="34" charset="-122"/>
                <a:cs typeface="Arial" panose="020B0604020202020204" pitchFamily="34" charset="0"/>
              </a:rPr>
              <a:t>点击输入标题</a:t>
            </a:r>
          </a:p>
        </p:txBody>
      </p:sp>
      <p:sp>
        <p:nvSpPr>
          <p:cNvPr id="25" name="TextBox 30"/>
          <p:cNvSpPr txBox="1"/>
          <p:nvPr/>
        </p:nvSpPr>
        <p:spPr>
          <a:xfrm>
            <a:off x="5997493" y="4940775"/>
            <a:ext cx="4600931" cy="9323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26" name="Oval 10"/>
          <p:cNvSpPr>
            <a:spLocks noChangeArrowheads="1"/>
          </p:cNvSpPr>
          <p:nvPr/>
        </p:nvSpPr>
        <p:spPr bwMode="auto">
          <a:xfrm>
            <a:off x="2567962" y="3050001"/>
            <a:ext cx="1915448" cy="1922594"/>
          </a:xfrm>
          <a:prstGeom prst="ellipse">
            <a:avLst/>
          </a:prstGeom>
          <a:solidFill>
            <a:schemeClr val="bg1">
              <a:lumMod val="50000"/>
            </a:schemeClr>
          </a:solidFill>
          <a:ln>
            <a:noFill/>
          </a:ln>
          <a:effectLst>
            <a:innerShdw blurRad="63500" dist="50800" dir="13500000">
              <a:prstClr val="black">
                <a:alpha val="50000"/>
              </a:prstClr>
            </a:innerShdw>
          </a:effectLst>
        </p:spPr>
        <p:txBody>
          <a:bodyPr vert="horz" wrap="square" lIns="91416" tIns="45708" rIns="91416" bIns="45708" numCol="1" anchor="ctr"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27" name="TextBox 26"/>
          <p:cNvSpPr txBox="1"/>
          <p:nvPr/>
        </p:nvSpPr>
        <p:spPr>
          <a:xfrm>
            <a:off x="13510893" y="7029355"/>
            <a:ext cx="876935" cy="369236"/>
          </a:xfrm>
          <a:prstGeom prst="rect">
            <a:avLst/>
          </a:prstGeom>
          <a:noFill/>
        </p:spPr>
        <p:txBody>
          <a:bodyPr wrap="none" rtlCol="0">
            <a:spAutoFit/>
          </a:bodyPr>
          <a:lstStyle/>
          <a:p>
            <a:r>
              <a:rPr lang="zh-CN" altLang="en-US" sz="1800" dirty="0"/>
              <a:t>延时符</a:t>
            </a:r>
          </a:p>
        </p:txBody>
      </p:sp>
      <p:sp>
        <p:nvSpPr>
          <p:cNvPr id="28" name="文本框 27"/>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O—</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机会分析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350" fill="hold"/>
                                        <p:tgtEl>
                                          <p:spTgt spid="16"/>
                                        </p:tgtEl>
                                        <p:attrNameLst>
                                          <p:attrName>ppt_x</p:attrName>
                                        </p:attrNameLst>
                                      </p:cBhvr>
                                      <p:tavLst>
                                        <p:tav tm="0">
                                          <p:val>
                                            <p:strVal val="0-#ppt_w/2"/>
                                          </p:val>
                                        </p:tav>
                                        <p:tav tm="100000">
                                          <p:val>
                                            <p:strVal val="#ppt_x"/>
                                          </p:val>
                                        </p:tav>
                                      </p:tavLst>
                                    </p:anim>
                                    <p:anim calcmode="lin" valueType="num">
                                      <p:cBhvr additive="base">
                                        <p:cTn id="8" dur="3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fill="hold"/>
                                        <p:tgtEl>
                                          <p:spTgt spid="26"/>
                                        </p:tgtEl>
                                        <p:attrNameLst>
                                          <p:attrName>ppt_x</p:attrName>
                                        </p:attrNameLst>
                                      </p:cBhvr>
                                      <p:tavLst>
                                        <p:tav tm="0">
                                          <p:val>
                                            <p:strVal val="#ppt_x"/>
                                          </p:val>
                                        </p:tav>
                                        <p:tav tm="100000">
                                          <p:val>
                                            <p:strVal val="#ppt_x"/>
                                          </p:val>
                                        </p:tav>
                                      </p:tavLst>
                                    </p:anim>
                                    <p:anim calcmode="lin" valueType="num">
                                      <p:cBhvr additive="base">
                                        <p:cTn id="12" dur="4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fill="hold"/>
                                        <p:tgtEl>
                                          <p:spTgt spid="17"/>
                                        </p:tgtEl>
                                        <p:attrNameLst>
                                          <p:attrName>ppt_x</p:attrName>
                                        </p:attrNameLst>
                                      </p:cBhvr>
                                      <p:tavLst>
                                        <p:tav tm="0">
                                          <p:val>
                                            <p:strVal val="1+#ppt_w/2"/>
                                          </p:val>
                                        </p:tav>
                                        <p:tav tm="100000">
                                          <p:val>
                                            <p:strVal val="#ppt_x"/>
                                          </p:val>
                                        </p:tav>
                                      </p:tavLst>
                                    </p:anim>
                                    <p:anim calcmode="lin" valueType="num">
                                      <p:cBhvr additive="base">
                                        <p:cTn id="16" dur="4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4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350"/>
                                        <p:tgtEl>
                                          <p:spTgt spid="23"/>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Effect transition="in" filter="fade">
                                      <p:cBhvr>
                                        <p:cTn id="51" dur="100"/>
                                        <p:tgtEl>
                                          <p:spTgt spid="24"/>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25"/>
                                        </p:tgtEl>
                                        <p:attrNameLst>
                                          <p:attrName>style.visibility</p:attrName>
                                        </p:attrNameLst>
                                      </p:cBhvr>
                                      <p:to>
                                        <p:strVal val="visible"/>
                                      </p:to>
                                    </p:set>
                                    <p:animEffect transition="in" filter="fade">
                                      <p:cBhvr>
                                        <p:cTn id="54" dur="100"/>
                                        <p:tgtEl>
                                          <p:spTgt spid="25"/>
                                        </p:tgtEl>
                                      </p:cBhvr>
                                    </p:animEffect>
                                  </p:childTnLst>
                                </p:cTn>
                              </p:par>
                            </p:childTnLst>
                          </p:cTn>
                        </p:par>
                        <p:par>
                          <p:cTn id="55" fill="hold">
                            <p:stCondLst>
                              <p:cond delay="409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p:bldP spid="21" grpId="0"/>
      <p:bldP spid="24" grpId="0"/>
      <p:bldP spid="25" grpId="0"/>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nt Arrow 21"/>
          <p:cNvSpPr/>
          <p:nvPr/>
        </p:nvSpPr>
        <p:spPr>
          <a:xfrm>
            <a:off x="8295533" y="2412854"/>
            <a:ext cx="2428260" cy="1550512"/>
          </a:xfrm>
          <a:prstGeom prst="bentArrow">
            <a:avLst/>
          </a:prstGeom>
          <a:solidFill>
            <a:srgbClr val="943D41"/>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id-ID" sz="3200">
              <a:solidFill>
                <a:prstClr val="black"/>
              </a:solidFill>
            </a:endParaRPr>
          </a:p>
        </p:txBody>
      </p:sp>
      <p:sp>
        <p:nvSpPr>
          <p:cNvPr id="15" name="Bent Arrow 18"/>
          <p:cNvSpPr/>
          <p:nvPr/>
        </p:nvSpPr>
        <p:spPr>
          <a:xfrm>
            <a:off x="1010754" y="3963367"/>
            <a:ext cx="2428260" cy="1550512"/>
          </a:xfrm>
          <a:prstGeom prst="bentArrow">
            <a:avLst/>
          </a:prstGeom>
          <a:solidFill>
            <a:srgbClr val="C0617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id-ID" sz="3200">
              <a:solidFill>
                <a:prstClr val="black"/>
              </a:solidFill>
            </a:endParaRPr>
          </a:p>
        </p:txBody>
      </p:sp>
      <p:sp>
        <p:nvSpPr>
          <p:cNvPr id="16" name="Bent Arrow 20"/>
          <p:cNvSpPr/>
          <p:nvPr/>
        </p:nvSpPr>
        <p:spPr>
          <a:xfrm>
            <a:off x="5867272" y="3015829"/>
            <a:ext cx="2428260" cy="1550512"/>
          </a:xfrm>
          <a:prstGeom prst="bentArrow">
            <a:avLst/>
          </a:prstGeom>
          <a:solidFill>
            <a:srgbClr val="C0617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sz="3200">
              <a:solidFill>
                <a:prstClr val="black"/>
              </a:solidFill>
            </a:endParaRPr>
          </a:p>
        </p:txBody>
      </p:sp>
      <p:sp>
        <p:nvSpPr>
          <p:cNvPr id="17" name="Bent Arrow 19"/>
          <p:cNvSpPr/>
          <p:nvPr/>
        </p:nvSpPr>
        <p:spPr>
          <a:xfrm>
            <a:off x="3439012" y="3446529"/>
            <a:ext cx="2428260" cy="1550512"/>
          </a:xfrm>
          <a:prstGeom prst="bentArrow">
            <a:avLst/>
          </a:prstGeom>
          <a:solidFill>
            <a:srgbClr val="943D41"/>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3200">
              <a:solidFill>
                <a:prstClr val="black"/>
              </a:solidFill>
            </a:endParaRPr>
          </a:p>
        </p:txBody>
      </p:sp>
      <p:grpSp>
        <p:nvGrpSpPr>
          <p:cNvPr id="18" name="组合 17"/>
          <p:cNvGrpSpPr/>
          <p:nvPr/>
        </p:nvGrpSpPr>
        <p:grpSpPr>
          <a:xfrm>
            <a:off x="9257068" y="1187843"/>
            <a:ext cx="887124" cy="1291099"/>
            <a:chOff x="8516938" y="5619750"/>
            <a:chExt cx="693738" cy="1009650"/>
          </a:xfrm>
          <a:solidFill>
            <a:srgbClr val="943D41"/>
          </a:solidFill>
          <a:effectLst>
            <a:innerShdw blurRad="63500" dist="50800" dir="13500000">
              <a:prstClr val="black">
                <a:alpha val="50000"/>
              </a:prstClr>
            </a:innerShdw>
          </a:effectLst>
        </p:grpSpPr>
        <p:sp>
          <p:nvSpPr>
            <p:cNvPr id="19" name="Freeform 190"/>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sp>
          <p:nvSpPr>
            <p:cNvPr id="20" name="Freeform 191"/>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sp>
          <p:nvSpPr>
            <p:cNvPr id="21" name="Freeform 192"/>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sp>
          <p:nvSpPr>
            <p:cNvPr id="22" name="Freeform 193"/>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sp>
          <p:nvSpPr>
            <p:cNvPr id="23" name="Freeform 194"/>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sp>
          <p:nvSpPr>
            <p:cNvPr id="24" name="Freeform 195"/>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sp>
          <p:nvSpPr>
            <p:cNvPr id="25" name="Freeform 196"/>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800">
                <a:solidFill>
                  <a:srgbClr val="424953"/>
                </a:solidFill>
              </a:endParaRPr>
            </a:p>
          </p:txBody>
        </p:sp>
      </p:grpSp>
      <p:sp>
        <p:nvSpPr>
          <p:cNvPr id="26" name="Freeform 368"/>
          <p:cNvSpPr/>
          <p:nvPr/>
        </p:nvSpPr>
        <p:spPr bwMode="auto">
          <a:xfrm>
            <a:off x="1996950" y="3660578"/>
            <a:ext cx="378807" cy="382157"/>
          </a:xfrm>
          <a:custGeom>
            <a:avLst/>
            <a:gdLst>
              <a:gd name="T0" fmla="*/ 48 w 48"/>
              <a:gd name="T1" fmla="*/ 2 h 48"/>
              <a:gd name="T2" fmla="*/ 41 w 48"/>
              <a:gd name="T3" fmla="*/ 43 h 48"/>
              <a:gd name="T4" fmla="*/ 40 w 48"/>
              <a:gd name="T5" fmla="*/ 44 h 48"/>
              <a:gd name="T6" fmla="*/ 39 w 48"/>
              <a:gd name="T7" fmla="*/ 44 h 48"/>
              <a:gd name="T8" fmla="*/ 39 w 48"/>
              <a:gd name="T9" fmla="*/ 44 h 48"/>
              <a:gd name="T10" fmla="*/ 26 w 48"/>
              <a:gd name="T11" fmla="*/ 39 h 48"/>
              <a:gd name="T12" fmla="*/ 20 w 48"/>
              <a:gd name="T13" fmla="*/ 47 h 48"/>
              <a:gd name="T14" fmla="*/ 19 w 48"/>
              <a:gd name="T15" fmla="*/ 48 h 48"/>
              <a:gd name="T16" fmla="*/ 18 w 48"/>
              <a:gd name="T17" fmla="*/ 48 h 48"/>
              <a:gd name="T18" fmla="*/ 17 w 48"/>
              <a:gd name="T19" fmla="*/ 46 h 48"/>
              <a:gd name="T20" fmla="*/ 17 w 48"/>
              <a:gd name="T21" fmla="*/ 37 h 48"/>
              <a:gd name="T22" fmla="*/ 40 w 48"/>
              <a:gd name="T23" fmla="*/ 8 h 48"/>
              <a:gd name="T24" fmla="*/ 11 w 48"/>
              <a:gd name="T25" fmla="*/ 33 h 48"/>
              <a:gd name="T26" fmla="*/ 1 w 48"/>
              <a:gd name="T27" fmla="*/ 29 h 48"/>
              <a:gd name="T28" fmla="*/ 0 w 48"/>
              <a:gd name="T29" fmla="*/ 27 h 48"/>
              <a:gd name="T30" fmla="*/ 1 w 48"/>
              <a:gd name="T31" fmla="*/ 26 h 48"/>
              <a:gd name="T32" fmla="*/ 45 w 48"/>
              <a:gd name="T33" fmla="*/ 0 h 48"/>
              <a:gd name="T34" fmla="*/ 46 w 48"/>
              <a:gd name="T35" fmla="*/ 0 h 48"/>
              <a:gd name="T36" fmla="*/ 47 w 48"/>
              <a:gd name="T37" fmla="*/ 0 h 48"/>
              <a:gd name="T38" fmla="*/ 48 w 48"/>
              <a:gd name="T3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8">
                <a:moveTo>
                  <a:pt x="48" y="2"/>
                </a:moveTo>
                <a:cubicBezTo>
                  <a:pt x="41" y="43"/>
                  <a:pt x="41" y="43"/>
                  <a:pt x="41" y="43"/>
                </a:cubicBezTo>
                <a:cubicBezTo>
                  <a:pt x="41" y="43"/>
                  <a:pt x="40" y="44"/>
                  <a:pt x="40" y="44"/>
                </a:cubicBezTo>
                <a:cubicBezTo>
                  <a:pt x="40" y="44"/>
                  <a:pt x="39" y="44"/>
                  <a:pt x="39" y="44"/>
                </a:cubicBezTo>
                <a:cubicBezTo>
                  <a:pt x="39" y="44"/>
                  <a:pt x="39" y="44"/>
                  <a:pt x="39" y="44"/>
                </a:cubicBezTo>
                <a:cubicBezTo>
                  <a:pt x="26" y="39"/>
                  <a:pt x="26" y="39"/>
                  <a:pt x="26" y="39"/>
                </a:cubicBezTo>
                <a:cubicBezTo>
                  <a:pt x="20" y="47"/>
                  <a:pt x="20" y="47"/>
                  <a:pt x="20" y="47"/>
                </a:cubicBezTo>
                <a:cubicBezTo>
                  <a:pt x="20" y="47"/>
                  <a:pt x="19" y="48"/>
                  <a:pt x="19" y="48"/>
                </a:cubicBezTo>
                <a:cubicBezTo>
                  <a:pt x="18" y="48"/>
                  <a:pt x="18" y="48"/>
                  <a:pt x="18" y="48"/>
                </a:cubicBezTo>
                <a:cubicBezTo>
                  <a:pt x="17" y="47"/>
                  <a:pt x="17" y="47"/>
                  <a:pt x="17" y="46"/>
                </a:cubicBezTo>
                <a:cubicBezTo>
                  <a:pt x="17" y="37"/>
                  <a:pt x="17" y="37"/>
                  <a:pt x="17" y="37"/>
                </a:cubicBezTo>
                <a:cubicBezTo>
                  <a:pt x="40" y="8"/>
                  <a:pt x="40" y="8"/>
                  <a:pt x="40" y="8"/>
                </a:cubicBezTo>
                <a:cubicBezTo>
                  <a:pt x="11" y="33"/>
                  <a:pt x="11" y="33"/>
                  <a:pt x="11" y="33"/>
                </a:cubicBezTo>
                <a:cubicBezTo>
                  <a:pt x="1" y="29"/>
                  <a:pt x="1" y="29"/>
                  <a:pt x="1" y="29"/>
                </a:cubicBezTo>
                <a:cubicBezTo>
                  <a:pt x="0" y="28"/>
                  <a:pt x="0" y="28"/>
                  <a:pt x="0" y="27"/>
                </a:cubicBezTo>
                <a:cubicBezTo>
                  <a:pt x="0" y="27"/>
                  <a:pt x="0" y="26"/>
                  <a:pt x="1" y="26"/>
                </a:cubicBezTo>
                <a:cubicBezTo>
                  <a:pt x="45" y="0"/>
                  <a:pt x="45" y="0"/>
                  <a:pt x="45" y="0"/>
                </a:cubicBezTo>
                <a:cubicBezTo>
                  <a:pt x="45" y="0"/>
                  <a:pt x="46" y="0"/>
                  <a:pt x="46" y="0"/>
                </a:cubicBezTo>
                <a:cubicBezTo>
                  <a:pt x="46" y="0"/>
                  <a:pt x="47" y="0"/>
                  <a:pt x="47" y="0"/>
                </a:cubicBezTo>
                <a:cubicBezTo>
                  <a:pt x="48" y="0"/>
                  <a:pt x="48" y="1"/>
                  <a:pt x="48" y="2"/>
                </a:cubicBez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800">
              <a:solidFill>
                <a:prstClr val="black"/>
              </a:solidFill>
            </a:endParaRPr>
          </a:p>
        </p:txBody>
      </p:sp>
      <p:sp>
        <p:nvSpPr>
          <p:cNvPr id="27" name="Freeform 336"/>
          <p:cNvSpPr>
            <a:spLocks noEditPoints="1"/>
          </p:cNvSpPr>
          <p:nvPr/>
        </p:nvSpPr>
        <p:spPr bwMode="auto">
          <a:xfrm>
            <a:off x="4484173" y="3188109"/>
            <a:ext cx="337938" cy="337938"/>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800">
              <a:solidFill>
                <a:prstClr val="black"/>
              </a:solidFill>
            </a:endParaRPr>
          </a:p>
        </p:txBody>
      </p:sp>
      <p:sp>
        <p:nvSpPr>
          <p:cNvPr id="28" name="Freeform 261"/>
          <p:cNvSpPr>
            <a:spLocks noEditPoints="1"/>
          </p:cNvSpPr>
          <p:nvPr/>
        </p:nvSpPr>
        <p:spPr bwMode="auto">
          <a:xfrm>
            <a:off x="6853988" y="2742791"/>
            <a:ext cx="406116" cy="320619"/>
          </a:xfrm>
          <a:custGeom>
            <a:avLst/>
            <a:gdLst>
              <a:gd name="T0" fmla="*/ 47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4 w 48"/>
              <a:gd name="T19" fmla="*/ 26 h 38"/>
              <a:gd name="T20" fmla="*/ 4 w 48"/>
              <a:gd name="T21" fmla="*/ 23 h 38"/>
              <a:gd name="T22" fmla="*/ 19 w 48"/>
              <a:gd name="T23" fmla="*/ 6 h 38"/>
              <a:gd name="T24" fmla="*/ 39 w 48"/>
              <a:gd name="T25" fmla="*/ 2 h 38"/>
              <a:gd name="T26" fmla="*/ 44 w 48"/>
              <a:gd name="T27" fmla="*/ 0 h 38"/>
              <a:gd name="T28" fmla="*/ 48 w 48"/>
              <a:gd name="T29" fmla="*/ 10 h 38"/>
              <a:gd name="T30" fmla="*/ 47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7" y="15"/>
                </a:moveTo>
                <a:cubicBezTo>
                  <a:pt x="46" y="24"/>
                  <a:pt x="40" y="29"/>
                  <a:pt x="33" y="33"/>
                </a:cubicBezTo>
                <a:cubicBezTo>
                  <a:pt x="29" y="34"/>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4" y="26"/>
                </a:cubicBezTo>
                <a:cubicBezTo>
                  <a:pt x="4" y="25"/>
                  <a:pt x="4" y="24"/>
                  <a:pt x="4" y="23"/>
                </a:cubicBezTo>
                <a:cubicBezTo>
                  <a:pt x="4" y="14"/>
                  <a:pt x="11" y="8"/>
                  <a:pt x="19" y="6"/>
                </a:cubicBezTo>
                <a:cubicBezTo>
                  <a:pt x="24" y="4"/>
                  <a:pt x="36" y="6"/>
                  <a:pt x="39" y="2"/>
                </a:cubicBezTo>
                <a:cubicBezTo>
                  <a:pt x="41" y="1"/>
                  <a:pt x="42" y="0"/>
                  <a:pt x="44" y="0"/>
                </a:cubicBezTo>
                <a:cubicBezTo>
                  <a:pt x="47" y="0"/>
                  <a:pt x="48" y="8"/>
                  <a:pt x="48" y="10"/>
                </a:cubicBezTo>
                <a:cubicBezTo>
                  <a:pt x="48" y="12"/>
                  <a:pt x="48" y="13"/>
                  <a:pt x="47" y="15"/>
                </a:cubicBezTo>
                <a:close/>
                <a:moveTo>
                  <a:pt x="33" y="14"/>
                </a:moveTo>
                <a:cubicBezTo>
                  <a:pt x="23" y="14"/>
                  <a:pt x="17" y="18"/>
                  <a:pt x="11" y="24"/>
                </a:cubicBezTo>
                <a:cubicBezTo>
                  <a:pt x="10" y="25"/>
                  <a:pt x="10" y="25"/>
                  <a:pt x="10" y="26"/>
                </a:cubicBezTo>
                <a:cubicBezTo>
                  <a:pt x="10" y="27"/>
                  <a:pt x="11" y="27"/>
                  <a:pt x="12" y="27"/>
                </a:cubicBezTo>
                <a:cubicBezTo>
                  <a:pt x="12" y="27"/>
                  <a:pt x="13" y="27"/>
                  <a:pt x="13" y="27"/>
                </a:cubicBezTo>
                <a:cubicBezTo>
                  <a:pt x="14" y="26"/>
                  <a:pt x="16" y="24"/>
                  <a:pt x="17" y="23"/>
                </a:cubicBezTo>
                <a:cubicBezTo>
                  <a:pt x="22" y="19"/>
                  <a:pt x="26" y="17"/>
                  <a:pt x="33" y="17"/>
                </a:cubicBezTo>
                <a:cubicBezTo>
                  <a:pt x="33" y="17"/>
                  <a:pt x="34" y="16"/>
                  <a:pt x="34" y="15"/>
                </a:cubicBezTo>
                <a:cubicBezTo>
                  <a:pt x="34" y="14"/>
                  <a:pt x="33" y="14"/>
                  <a:pt x="33" y="14"/>
                </a:cubicBez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800">
              <a:solidFill>
                <a:prstClr val="black"/>
              </a:solidFill>
            </a:endParaRPr>
          </a:p>
        </p:txBody>
      </p:sp>
      <p:sp>
        <p:nvSpPr>
          <p:cNvPr id="29" name="TextBox 7"/>
          <p:cNvSpPr>
            <a:spLocks noChangeArrowheads="1"/>
          </p:cNvSpPr>
          <p:nvPr/>
        </p:nvSpPr>
        <p:spPr bwMode="auto">
          <a:xfrm>
            <a:off x="1752326" y="5010897"/>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0" name="圆角矩形 29"/>
          <p:cNvSpPr/>
          <p:nvPr/>
        </p:nvSpPr>
        <p:spPr>
          <a:xfrm>
            <a:off x="1541173" y="4906900"/>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31" name="文本框 49"/>
          <p:cNvSpPr txBox="1"/>
          <p:nvPr/>
        </p:nvSpPr>
        <p:spPr>
          <a:xfrm>
            <a:off x="1442690" y="5470197"/>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2" name="TextBox 7"/>
          <p:cNvSpPr>
            <a:spLocks noChangeArrowheads="1"/>
          </p:cNvSpPr>
          <p:nvPr/>
        </p:nvSpPr>
        <p:spPr bwMode="auto">
          <a:xfrm>
            <a:off x="4183097" y="4506972"/>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圆角矩形 32"/>
          <p:cNvSpPr/>
          <p:nvPr/>
        </p:nvSpPr>
        <p:spPr>
          <a:xfrm>
            <a:off x="3971944" y="4402975"/>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34" name="文本框 49"/>
          <p:cNvSpPr txBox="1"/>
          <p:nvPr/>
        </p:nvSpPr>
        <p:spPr>
          <a:xfrm>
            <a:off x="3873461" y="4966272"/>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5" name="TextBox 7"/>
          <p:cNvSpPr>
            <a:spLocks noChangeArrowheads="1"/>
          </p:cNvSpPr>
          <p:nvPr/>
        </p:nvSpPr>
        <p:spPr bwMode="auto">
          <a:xfrm>
            <a:off x="6630731" y="4062944"/>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6" name="圆角矩形 35"/>
          <p:cNvSpPr/>
          <p:nvPr/>
        </p:nvSpPr>
        <p:spPr>
          <a:xfrm>
            <a:off x="6419578" y="3958947"/>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37" name="文本框 49"/>
          <p:cNvSpPr txBox="1"/>
          <p:nvPr/>
        </p:nvSpPr>
        <p:spPr>
          <a:xfrm>
            <a:off x="6321096" y="4522244"/>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38" name="TextBox 7"/>
          <p:cNvSpPr>
            <a:spLocks noChangeArrowheads="1"/>
          </p:cNvSpPr>
          <p:nvPr/>
        </p:nvSpPr>
        <p:spPr bwMode="auto">
          <a:xfrm>
            <a:off x="9095229" y="3487030"/>
            <a:ext cx="1223817"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b="1" dirty="0">
                <a:solidFill>
                  <a:srgbClr val="943D4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9" name="圆角矩形 38"/>
          <p:cNvSpPr/>
          <p:nvPr/>
        </p:nvSpPr>
        <p:spPr>
          <a:xfrm>
            <a:off x="8884076" y="3383033"/>
            <a:ext cx="1646123" cy="466923"/>
          </a:xfrm>
          <a:prstGeom prst="roundRect">
            <a:avLst>
              <a:gd name="adj" fmla="val 5000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40" name="文本框 49"/>
          <p:cNvSpPr txBox="1"/>
          <p:nvPr/>
        </p:nvSpPr>
        <p:spPr>
          <a:xfrm>
            <a:off x="8785594" y="3946330"/>
            <a:ext cx="1816595" cy="625008"/>
          </a:xfrm>
          <a:prstGeom prst="rect">
            <a:avLst/>
          </a:prstGeom>
          <a:noFill/>
          <a:effectLst/>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a:t>
            </a:r>
          </a:p>
        </p:txBody>
      </p:sp>
      <p:sp>
        <p:nvSpPr>
          <p:cNvPr id="41" name="TextBox 13"/>
          <p:cNvSpPr txBox="1"/>
          <p:nvPr/>
        </p:nvSpPr>
        <p:spPr>
          <a:xfrm flipH="1">
            <a:off x="1016635" y="1403810"/>
            <a:ext cx="2786181" cy="369230"/>
          </a:xfrm>
          <a:prstGeom prst="rect">
            <a:avLst/>
          </a:prstGeom>
          <a:noFill/>
          <a:ln>
            <a:noFill/>
          </a:ln>
        </p:spPr>
        <p:txBody>
          <a:bodyPr wrap="square" lIns="91410" tIns="45705" rIns="91410" bIns="45705">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800" dirty="0">
                <a:solidFill>
                  <a:srgbClr val="943D41"/>
                </a:solidFill>
                <a:cs typeface="Arial" panose="020B0604020202020204" pitchFamily="34" charset="0"/>
              </a:rPr>
              <a:t>点击输入标题</a:t>
            </a:r>
          </a:p>
        </p:txBody>
      </p:sp>
      <p:sp>
        <p:nvSpPr>
          <p:cNvPr id="42" name="TextBox 14"/>
          <p:cNvSpPr txBox="1"/>
          <p:nvPr/>
        </p:nvSpPr>
        <p:spPr>
          <a:xfrm>
            <a:off x="1016635" y="1768366"/>
            <a:ext cx="5249336" cy="9323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43" name="TextBox 42"/>
          <p:cNvSpPr txBox="1"/>
          <p:nvPr/>
        </p:nvSpPr>
        <p:spPr>
          <a:xfrm>
            <a:off x="13510893" y="7029355"/>
            <a:ext cx="876935" cy="369236"/>
          </a:xfrm>
          <a:prstGeom prst="rect">
            <a:avLst/>
          </a:prstGeom>
          <a:noFill/>
        </p:spPr>
        <p:txBody>
          <a:bodyPr wrap="none" rtlCol="0">
            <a:spAutoFit/>
          </a:bodyPr>
          <a:lstStyle/>
          <a:p>
            <a:r>
              <a:rPr lang="zh-CN" altLang="en-US" sz="1800" dirty="0"/>
              <a:t>延时符</a:t>
            </a:r>
          </a:p>
        </p:txBody>
      </p:sp>
      <p:sp>
        <p:nvSpPr>
          <p:cNvPr id="44" name="文本框 43"/>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威胁分析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down)">
                                      <p:cBhvr>
                                        <p:cTn id="75" dur="500"/>
                                        <p:tgtEl>
                                          <p:spTgt spid="36"/>
                                        </p:tgtEl>
                                      </p:cBhvr>
                                    </p:animEffect>
                                  </p:childTnLst>
                                </p:cTn>
                              </p:par>
                            </p:childTnLst>
                          </p:cTn>
                        </p:par>
                        <p:par>
                          <p:cTn id="76" fill="hold">
                            <p:stCondLst>
                              <p:cond delay="90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anim calcmode="lin" valueType="num">
                                      <p:cBhvr>
                                        <p:cTn id="98" dur="1000" fill="hold"/>
                                        <p:tgtEl>
                                          <p:spTgt spid="14"/>
                                        </p:tgtEl>
                                        <p:attrNameLst>
                                          <p:attrName>ppt_x</p:attrName>
                                        </p:attrNameLst>
                                      </p:cBhvr>
                                      <p:tavLst>
                                        <p:tav tm="0">
                                          <p:val>
                                            <p:strVal val="#ppt_x"/>
                                          </p:val>
                                        </p:tav>
                                        <p:tav tm="100000">
                                          <p:val>
                                            <p:strVal val="#ppt_x"/>
                                          </p:val>
                                        </p:tav>
                                      </p:tavLst>
                                    </p:anim>
                                    <p:anim calcmode="lin" valueType="num">
                                      <p:cBhvr>
                                        <p:cTn id="99" dur="1000" fill="hold"/>
                                        <p:tgtEl>
                                          <p:spTgt spid="14"/>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500"/>
                                        <p:tgtEl>
                                          <p:spTgt spid="39"/>
                                        </p:tgtEl>
                                      </p:cBhvr>
                                    </p:animEffect>
                                  </p:childTnLst>
                                </p:cTn>
                              </p:par>
                            </p:childTnLst>
                          </p:cTn>
                        </p:par>
                        <p:par>
                          <p:cTn id="104" fill="hold">
                            <p:stCondLst>
                              <p:cond delay="1250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1000"/>
                                        <p:tgtEl>
                                          <p:spTgt spid="40"/>
                                        </p:tgtEl>
                                      </p:cBhvr>
                                    </p:animEffect>
                                    <p:anim calcmode="lin" valueType="num">
                                      <p:cBhvr>
                                        <p:cTn id="114" dur="1000" fill="hold"/>
                                        <p:tgtEl>
                                          <p:spTgt spid="40"/>
                                        </p:tgtEl>
                                        <p:attrNameLst>
                                          <p:attrName>ppt_x</p:attrName>
                                        </p:attrNameLst>
                                      </p:cBhvr>
                                      <p:tavLst>
                                        <p:tav tm="0">
                                          <p:val>
                                            <p:strVal val="#ppt_x"/>
                                          </p:val>
                                        </p:tav>
                                        <p:tav tm="100000">
                                          <p:val>
                                            <p:strVal val="#ppt_x"/>
                                          </p:val>
                                        </p:tav>
                                      </p:tavLst>
                                    </p:anim>
                                    <p:anim calcmode="lin" valueType="num">
                                      <p:cBhvr>
                                        <p:cTn id="115" dur="1000" fill="hold"/>
                                        <p:tgtEl>
                                          <p:spTgt spid="40"/>
                                        </p:tgtEl>
                                        <p:attrNameLst>
                                          <p:attrName>ppt_y</p:attrName>
                                        </p:attrNameLst>
                                      </p:cBhvr>
                                      <p:tavLst>
                                        <p:tav tm="0">
                                          <p:val>
                                            <p:strVal val="#ppt_y+.1"/>
                                          </p:val>
                                        </p:tav>
                                        <p:tav tm="100000">
                                          <p:val>
                                            <p:strVal val="#ppt_y"/>
                                          </p:val>
                                        </p:tav>
                                      </p:tavLst>
                                    </p:anim>
                                  </p:childTnLst>
                                </p:cTn>
                              </p:par>
                              <p:par>
                                <p:cTn id="116" presetID="10" presetClass="entr" presetSubtype="0" fill="hold" grpId="0" nodeType="withEffect">
                                  <p:stCondLst>
                                    <p:cond delay="1000"/>
                                  </p:stCondLst>
                                  <p:iterate type="lt">
                                    <p:tmPct val="10000"/>
                                  </p:iterate>
                                  <p:childTnLst>
                                    <p:set>
                                      <p:cBhvr>
                                        <p:cTn id="117" dur="1" fill="hold">
                                          <p:stCondLst>
                                            <p:cond delay="0"/>
                                          </p:stCondLst>
                                        </p:cTn>
                                        <p:tgtEl>
                                          <p:spTgt spid="41"/>
                                        </p:tgtEl>
                                        <p:attrNameLst>
                                          <p:attrName>style.visibility</p:attrName>
                                        </p:attrNameLst>
                                      </p:cBhvr>
                                      <p:to>
                                        <p:strVal val="visible"/>
                                      </p:to>
                                    </p:set>
                                    <p:animEffect transition="in" filter="fade">
                                      <p:cBhvr>
                                        <p:cTn id="118" dur="100"/>
                                        <p:tgtEl>
                                          <p:spTgt spid="41"/>
                                        </p:tgtEl>
                                      </p:cBhvr>
                                    </p:animEffect>
                                  </p:childTnLst>
                                </p:cTn>
                              </p:par>
                              <p:par>
                                <p:cTn id="119" presetID="10" presetClass="entr" presetSubtype="0" fill="hold" grpId="0" nodeType="withEffect">
                                  <p:stCondLst>
                                    <p:cond delay="1000"/>
                                  </p:stCondLst>
                                  <p:iterate type="lt">
                                    <p:tmPct val="10000"/>
                                  </p:iterate>
                                  <p:childTnLst>
                                    <p:set>
                                      <p:cBhvr>
                                        <p:cTn id="120" dur="1" fill="hold">
                                          <p:stCondLst>
                                            <p:cond delay="0"/>
                                          </p:stCondLst>
                                        </p:cTn>
                                        <p:tgtEl>
                                          <p:spTgt spid="42"/>
                                        </p:tgtEl>
                                        <p:attrNameLst>
                                          <p:attrName>style.visibility</p:attrName>
                                        </p:attrNameLst>
                                      </p:cBhvr>
                                      <p:to>
                                        <p:strVal val="visible"/>
                                      </p:to>
                                    </p:set>
                                    <p:animEffect transition="in" filter="fade">
                                      <p:cBhvr>
                                        <p:cTn id="121" dur="100"/>
                                        <p:tgtEl>
                                          <p:spTgt spid="42"/>
                                        </p:tgtEl>
                                      </p:cBhvr>
                                    </p:animEffect>
                                  </p:childTnLst>
                                </p:cTn>
                              </p:par>
                            </p:childTnLst>
                          </p:cTn>
                        </p:par>
                        <p:par>
                          <p:cTn id="122" fill="hold">
                            <p:stCondLst>
                              <p:cond delay="14770"/>
                            </p:stCondLst>
                            <p:childTnLst>
                              <p:par>
                                <p:cTn id="123" presetID="10" presetClass="entr" presetSubtype="0" fill="hold" grpId="0"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animBg="1"/>
      <p:bldP spid="27" grpId="0" animBg="1"/>
      <p:bldP spid="28" grpId="0" animBg="1"/>
      <p:bldP spid="29" grpId="0"/>
      <p:bldP spid="30" grpId="0" animBg="1"/>
      <p:bldP spid="31" grpId="0"/>
      <p:bldP spid="32" grpId="0"/>
      <p:bldP spid="33" grpId="0" animBg="1"/>
      <p:bldP spid="34" grpId="0"/>
      <p:bldP spid="35" grpId="0"/>
      <p:bldP spid="36" grpId="0" animBg="1"/>
      <p:bldP spid="37" grpId="0"/>
      <p:bldP spid="38" grpId="0"/>
      <p:bldP spid="39" grpId="0" animBg="1"/>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70" name="文本框 9"/>
          <p:cNvSpPr txBox="1"/>
          <p:nvPr/>
        </p:nvSpPr>
        <p:spPr>
          <a:xfrm>
            <a:off x="2223147" y="3255122"/>
            <a:ext cx="7542176" cy="838673"/>
          </a:xfrm>
          <a:prstGeom prst="rect">
            <a:avLst/>
          </a:prstGeom>
          <a:noFill/>
        </p:spPr>
        <p:txBody>
          <a:bodyPr wrap="square" lIns="68562" tIns="34281" rIns="68562" bIns="34281" rtlCol="0">
            <a:spAutoFit/>
          </a:bodyPr>
          <a:lstStyle/>
          <a:p>
            <a:pPr marL="0" lvl="1" algn="ct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分析法的规则</a:t>
            </a: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8" name="KSO_Shape"/>
          <p:cNvSpPr/>
          <p:nvPr/>
        </p:nvSpPr>
        <p:spPr bwMode="auto">
          <a:xfrm>
            <a:off x="5802314" y="1939844"/>
            <a:ext cx="587371" cy="5814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9"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 name="组合 411"/>
          <p:cNvGrpSpPr/>
          <p:nvPr/>
        </p:nvGrpSpPr>
        <p:grpSpPr>
          <a:xfrm>
            <a:off x="994984" y="3256047"/>
            <a:ext cx="1105795" cy="1106194"/>
            <a:chOff x="828477" y="2507489"/>
            <a:chExt cx="1079398" cy="1079788"/>
          </a:xfrm>
        </p:grpSpPr>
        <p:sp>
          <p:nvSpPr>
            <p:cNvPr id="413" name="Rounded Rectangle 6"/>
            <p:cNvSpPr/>
            <p:nvPr/>
          </p:nvSpPr>
          <p:spPr>
            <a:xfrm>
              <a:off x="828477" y="2507489"/>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14" name="Rounded Rectangle 5"/>
            <p:cNvSpPr/>
            <p:nvPr/>
          </p:nvSpPr>
          <p:spPr>
            <a:xfrm>
              <a:off x="911036" y="2590077"/>
              <a:ext cx="914281" cy="914612"/>
            </a:xfrm>
            <a:prstGeom prst="roundRect">
              <a:avLst/>
            </a:prstGeom>
            <a:solidFill>
              <a:srgbClr val="943D4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dirty="0">
                <a:solidFill>
                  <a:srgbClr val="FFFFFF"/>
                </a:solidFill>
                <a:cs typeface="+mn-ea"/>
                <a:sym typeface="+mn-lt"/>
              </a:endParaRPr>
            </a:p>
          </p:txBody>
        </p:sp>
        <p:grpSp>
          <p:nvGrpSpPr>
            <p:cNvPr id="415" name="Group 59"/>
            <p:cNvGrpSpPr/>
            <p:nvPr/>
          </p:nvGrpSpPr>
          <p:grpSpPr>
            <a:xfrm>
              <a:off x="1136034" y="2814760"/>
              <a:ext cx="464284" cy="465246"/>
              <a:chOff x="9145588" y="4435475"/>
              <a:chExt cx="464344" cy="465138"/>
            </a:xfrm>
            <a:solidFill>
              <a:schemeClr val="bg2"/>
            </a:solidFill>
          </p:grpSpPr>
          <p:sp>
            <p:nvSpPr>
              <p:cNvPr id="41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1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1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1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2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2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2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2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2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grpSp>
      </p:grpSp>
      <p:grpSp>
        <p:nvGrpSpPr>
          <p:cNvPr id="425" name="组合 424"/>
          <p:cNvGrpSpPr/>
          <p:nvPr/>
        </p:nvGrpSpPr>
        <p:grpSpPr>
          <a:xfrm>
            <a:off x="6561532" y="3251552"/>
            <a:ext cx="1105795" cy="1106194"/>
            <a:chOff x="5267219" y="2503905"/>
            <a:chExt cx="1079398" cy="1079788"/>
          </a:xfrm>
        </p:grpSpPr>
        <p:sp>
          <p:nvSpPr>
            <p:cNvPr id="426" name="Rounded Rectangle 6"/>
            <p:cNvSpPr/>
            <p:nvPr/>
          </p:nvSpPr>
          <p:spPr>
            <a:xfrm>
              <a:off x="5267219" y="2503905"/>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27" name="Rounded Rectangle 8"/>
            <p:cNvSpPr/>
            <p:nvPr/>
          </p:nvSpPr>
          <p:spPr>
            <a:xfrm>
              <a:off x="5363854" y="2590077"/>
              <a:ext cx="914281" cy="914612"/>
            </a:xfrm>
            <a:prstGeom prst="roundRect">
              <a:avLst/>
            </a:prstGeom>
            <a:solidFill>
              <a:srgbClr val="C0617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grpSp>
          <p:nvGrpSpPr>
            <p:cNvPr id="428" name="Group 69"/>
            <p:cNvGrpSpPr/>
            <p:nvPr/>
          </p:nvGrpSpPr>
          <p:grpSpPr>
            <a:xfrm>
              <a:off x="5595411" y="2814760"/>
              <a:ext cx="464284" cy="465246"/>
              <a:chOff x="7287419" y="3505994"/>
              <a:chExt cx="464344" cy="465138"/>
            </a:xfrm>
            <a:solidFill>
              <a:schemeClr val="bg2"/>
            </a:solidFill>
          </p:grpSpPr>
          <p:sp>
            <p:nvSpPr>
              <p:cNvPr id="429"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30"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31"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32"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33"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34"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grpSp>
      </p:grpSp>
      <p:grpSp>
        <p:nvGrpSpPr>
          <p:cNvPr id="435" name="组合 434"/>
          <p:cNvGrpSpPr/>
          <p:nvPr/>
        </p:nvGrpSpPr>
        <p:grpSpPr>
          <a:xfrm>
            <a:off x="6551082" y="5058352"/>
            <a:ext cx="1105795" cy="1106194"/>
            <a:chOff x="5258886" y="3944640"/>
            <a:chExt cx="1079398" cy="1079788"/>
          </a:xfrm>
        </p:grpSpPr>
        <p:sp>
          <p:nvSpPr>
            <p:cNvPr id="436" name="Rounded Rectangle 6"/>
            <p:cNvSpPr/>
            <p:nvPr/>
          </p:nvSpPr>
          <p:spPr>
            <a:xfrm>
              <a:off x="5258886" y="394464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37" name="Rounded Rectangle 8"/>
            <p:cNvSpPr/>
            <p:nvPr/>
          </p:nvSpPr>
          <p:spPr>
            <a:xfrm>
              <a:off x="5364981" y="4024617"/>
              <a:ext cx="914281" cy="914612"/>
            </a:xfrm>
            <a:prstGeom prst="roundRect">
              <a:avLst/>
            </a:prstGeom>
            <a:solidFill>
              <a:srgbClr val="943D4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dirty="0">
                <a:solidFill>
                  <a:srgbClr val="FFFFFF"/>
                </a:solidFill>
                <a:cs typeface="+mn-ea"/>
                <a:sym typeface="+mn-lt"/>
              </a:endParaRPr>
            </a:p>
          </p:txBody>
        </p:sp>
        <p:grpSp>
          <p:nvGrpSpPr>
            <p:cNvPr id="438" name="Group 76"/>
            <p:cNvGrpSpPr/>
            <p:nvPr/>
          </p:nvGrpSpPr>
          <p:grpSpPr>
            <a:xfrm>
              <a:off x="5584040" y="4246127"/>
              <a:ext cx="464284" cy="464452"/>
              <a:chOff x="7287419" y="2605437"/>
              <a:chExt cx="464344" cy="464344"/>
            </a:xfrm>
            <a:solidFill>
              <a:schemeClr val="bg2"/>
            </a:solidFill>
          </p:grpSpPr>
          <p:sp>
            <p:nvSpPr>
              <p:cNvPr id="439" name="AutoShape 56"/>
              <p:cNvSpPr/>
              <p:nvPr/>
            </p:nvSpPr>
            <p:spPr bwMode="auto">
              <a:xfrm>
                <a:off x="7287419"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cs typeface="+mn-ea"/>
                  <a:sym typeface="+mn-lt"/>
                </a:endParaRPr>
              </a:p>
            </p:txBody>
          </p:sp>
          <p:sp>
            <p:nvSpPr>
              <p:cNvPr id="440" name="AutoShape 57"/>
              <p:cNvSpPr/>
              <p:nvPr/>
            </p:nvSpPr>
            <p:spPr bwMode="auto">
              <a:xfrm>
                <a:off x="7606507"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cs typeface="+mn-ea"/>
                  <a:sym typeface="+mn-lt"/>
                </a:endParaRPr>
              </a:p>
            </p:txBody>
          </p:sp>
          <p:sp>
            <p:nvSpPr>
              <p:cNvPr id="441" name="AutoShape 58"/>
              <p:cNvSpPr/>
              <p:nvPr/>
            </p:nvSpPr>
            <p:spPr bwMode="auto">
              <a:xfrm>
                <a:off x="7446963" y="260543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cs typeface="+mn-ea"/>
                  <a:sym typeface="+mn-lt"/>
                </a:endParaRPr>
              </a:p>
            </p:txBody>
          </p:sp>
        </p:grpSp>
      </p:grpSp>
      <p:grpSp>
        <p:nvGrpSpPr>
          <p:cNvPr id="442" name="组合 441"/>
          <p:cNvGrpSpPr/>
          <p:nvPr/>
        </p:nvGrpSpPr>
        <p:grpSpPr>
          <a:xfrm>
            <a:off x="1012627" y="1512585"/>
            <a:ext cx="1105795" cy="1106194"/>
            <a:chOff x="842545" y="1117260"/>
            <a:chExt cx="1079398" cy="1079788"/>
          </a:xfrm>
        </p:grpSpPr>
        <p:sp>
          <p:nvSpPr>
            <p:cNvPr id="443" name="Rounded Rectangle 6"/>
            <p:cNvSpPr/>
            <p:nvPr/>
          </p:nvSpPr>
          <p:spPr>
            <a:xfrm>
              <a:off x="842545" y="111726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44" name="Rounded Rectangle 4"/>
            <p:cNvSpPr/>
            <p:nvPr/>
          </p:nvSpPr>
          <p:spPr>
            <a:xfrm>
              <a:off x="925104" y="1199848"/>
              <a:ext cx="914281" cy="914612"/>
            </a:xfrm>
            <a:prstGeom prst="roundRect">
              <a:avLst/>
            </a:prstGeom>
            <a:solidFill>
              <a:srgbClr val="C0617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grpSp>
          <p:nvGrpSpPr>
            <p:cNvPr id="445" name="Group 80"/>
            <p:cNvGrpSpPr/>
            <p:nvPr/>
          </p:nvGrpSpPr>
          <p:grpSpPr>
            <a:xfrm>
              <a:off x="1222721" y="1424531"/>
              <a:ext cx="319046" cy="465246"/>
              <a:chOff x="3582988" y="3510757"/>
              <a:chExt cx="319088" cy="465138"/>
            </a:xfrm>
            <a:solidFill>
              <a:schemeClr val="bg2"/>
            </a:solidFill>
          </p:grpSpPr>
          <p:sp>
            <p:nvSpPr>
              <p:cNvPr id="44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sp>
            <p:nvSpPr>
              <p:cNvPr id="44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cs typeface="+mn-ea"/>
                  <a:sym typeface="+mn-lt"/>
                </a:endParaRPr>
              </a:p>
            </p:txBody>
          </p:sp>
        </p:grpSp>
      </p:grpSp>
      <p:grpSp>
        <p:nvGrpSpPr>
          <p:cNvPr id="448" name="组合 447"/>
          <p:cNvGrpSpPr/>
          <p:nvPr/>
        </p:nvGrpSpPr>
        <p:grpSpPr>
          <a:xfrm>
            <a:off x="6577093" y="1511623"/>
            <a:ext cx="1105795" cy="1106194"/>
            <a:chOff x="5279627" y="1116493"/>
            <a:chExt cx="1079398" cy="1079788"/>
          </a:xfrm>
        </p:grpSpPr>
        <p:sp>
          <p:nvSpPr>
            <p:cNvPr id="449" name="Rounded Rectangle 6"/>
            <p:cNvSpPr/>
            <p:nvPr/>
          </p:nvSpPr>
          <p:spPr>
            <a:xfrm>
              <a:off x="5279627" y="1116493"/>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50" name="Rounded Rectangle 7"/>
            <p:cNvSpPr/>
            <p:nvPr/>
          </p:nvSpPr>
          <p:spPr>
            <a:xfrm>
              <a:off x="5363854" y="1193110"/>
              <a:ext cx="914281" cy="914612"/>
            </a:xfrm>
            <a:prstGeom prst="roundRect">
              <a:avLst/>
            </a:prstGeom>
            <a:solidFill>
              <a:srgbClr val="943D4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grpSp>
          <p:nvGrpSpPr>
            <p:cNvPr id="451" name="Group 83"/>
            <p:cNvGrpSpPr/>
            <p:nvPr/>
          </p:nvGrpSpPr>
          <p:grpSpPr>
            <a:xfrm>
              <a:off x="5594617" y="1418190"/>
              <a:ext cx="465077" cy="464452"/>
              <a:chOff x="2581275" y="2582069"/>
              <a:chExt cx="465138" cy="464344"/>
            </a:xfrm>
            <a:solidFill>
              <a:schemeClr val="bg2"/>
            </a:solidFill>
          </p:grpSpPr>
          <p:sp>
            <p:nvSpPr>
              <p:cNvPr id="452"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cs typeface="+mn-ea"/>
                  <a:sym typeface="+mn-lt"/>
                </a:endParaRPr>
              </a:p>
            </p:txBody>
          </p:sp>
          <p:sp>
            <p:nvSpPr>
              <p:cNvPr id="453"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cs typeface="+mn-ea"/>
                  <a:sym typeface="+mn-lt"/>
                </a:endParaRPr>
              </a:p>
            </p:txBody>
          </p:sp>
        </p:grpSp>
      </p:grpSp>
      <p:grpSp>
        <p:nvGrpSpPr>
          <p:cNvPr id="454" name="组合 453"/>
          <p:cNvGrpSpPr/>
          <p:nvPr/>
        </p:nvGrpSpPr>
        <p:grpSpPr>
          <a:xfrm>
            <a:off x="994984" y="5051019"/>
            <a:ext cx="1105795" cy="1106194"/>
            <a:chOff x="828477" y="3938792"/>
            <a:chExt cx="1079398" cy="1079788"/>
          </a:xfrm>
        </p:grpSpPr>
        <p:sp>
          <p:nvSpPr>
            <p:cNvPr id="455" name="Rounded Rectangle 6"/>
            <p:cNvSpPr/>
            <p:nvPr/>
          </p:nvSpPr>
          <p:spPr>
            <a:xfrm>
              <a:off x="828477" y="3938792"/>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56" name="Rounded Rectangle 6"/>
            <p:cNvSpPr/>
            <p:nvPr/>
          </p:nvSpPr>
          <p:spPr>
            <a:xfrm>
              <a:off x="911433" y="4021045"/>
              <a:ext cx="914281" cy="914612"/>
            </a:xfrm>
            <a:prstGeom prst="roundRect">
              <a:avLst/>
            </a:prstGeom>
            <a:solidFill>
              <a:srgbClr val="C06170"/>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grpSp>
          <p:nvGrpSpPr>
            <p:cNvPr id="457" name="Group 86"/>
            <p:cNvGrpSpPr/>
            <p:nvPr/>
          </p:nvGrpSpPr>
          <p:grpSpPr>
            <a:xfrm>
              <a:off x="1143574" y="4246125"/>
              <a:ext cx="464284" cy="464452"/>
              <a:chOff x="4439444" y="1652588"/>
              <a:chExt cx="464344" cy="464344"/>
            </a:xfrm>
            <a:solidFill>
              <a:schemeClr val="bg2"/>
            </a:solidFill>
          </p:grpSpPr>
          <p:sp>
            <p:nvSpPr>
              <p:cNvPr id="45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cs typeface="+mn-ea"/>
                  <a:sym typeface="+mn-lt"/>
                </a:endParaRPr>
              </a:p>
            </p:txBody>
          </p:sp>
          <p:sp>
            <p:nvSpPr>
              <p:cNvPr id="45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cs typeface="+mn-ea"/>
                  <a:sym typeface="+mn-lt"/>
                </a:endParaRPr>
              </a:p>
            </p:txBody>
          </p:sp>
          <p:sp>
            <p:nvSpPr>
              <p:cNvPr id="46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cs typeface="+mn-ea"/>
                  <a:sym typeface="+mn-lt"/>
                </a:endParaRPr>
              </a:p>
            </p:txBody>
          </p:sp>
        </p:grpSp>
      </p:grpSp>
      <p:sp>
        <p:nvSpPr>
          <p:cNvPr id="57" name="矩形 56"/>
          <p:cNvSpPr/>
          <p:nvPr/>
        </p:nvSpPr>
        <p:spPr>
          <a:xfrm>
            <a:off x="2368275" y="1711733"/>
            <a:ext cx="3599190"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分析的时候必须对公司的优势与劣势有客观的认识。</a:t>
            </a:r>
          </a:p>
        </p:txBody>
      </p:sp>
      <p:sp>
        <p:nvSpPr>
          <p:cNvPr id="58" name="矩形 57"/>
          <p:cNvSpPr/>
          <p:nvPr/>
        </p:nvSpPr>
        <p:spPr>
          <a:xfrm>
            <a:off x="7769175" y="1706435"/>
            <a:ext cx="3410198"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分析的时候必须区分公司的现状与前景。</a:t>
            </a:r>
          </a:p>
        </p:txBody>
      </p:sp>
      <p:sp>
        <p:nvSpPr>
          <p:cNvPr id="59" name="矩形 58"/>
          <p:cNvSpPr/>
          <p:nvPr/>
        </p:nvSpPr>
        <p:spPr>
          <a:xfrm>
            <a:off x="2368275" y="3661106"/>
            <a:ext cx="3482804"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分析的时候必须考虑全面。</a:t>
            </a:r>
          </a:p>
        </p:txBody>
      </p:sp>
      <p:sp>
        <p:nvSpPr>
          <p:cNvPr id="60" name="矩形 59"/>
          <p:cNvSpPr/>
          <p:nvPr/>
        </p:nvSpPr>
        <p:spPr>
          <a:xfrm>
            <a:off x="7769175" y="3496874"/>
            <a:ext cx="3534309" cy="87716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进行</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分析的时候必须与竞争对手进行比较，比如优于或是劣于你的竞争对手。</a:t>
            </a:r>
          </a:p>
        </p:txBody>
      </p:sp>
      <p:sp>
        <p:nvSpPr>
          <p:cNvPr id="61" name="矩形 60"/>
          <p:cNvSpPr/>
          <p:nvPr/>
        </p:nvSpPr>
        <p:spPr>
          <a:xfrm>
            <a:off x="2368275" y="5364258"/>
            <a:ext cx="3412973" cy="615553"/>
          </a:xfrm>
          <a:prstGeom prst="rect">
            <a:avLst/>
          </a:prstGeom>
        </p:spPr>
        <p:txBody>
          <a:bodyPr wrap="square">
            <a:spAutoFit/>
          </a:bodyPr>
          <a:lstStyle/>
          <a:p>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保持</a:t>
            </a:r>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分析法的简洁化，避免复杂化与过度分析。</a:t>
            </a:r>
          </a:p>
        </p:txBody>
      </p:sp>
      <p:sp>
        <p:nvSpPr>
          <p:cNvPr id="62" name="矩形 61"/>
          <p:cNvSpPr/>
          <p:nvPr/>
        </p:nvSpPr>
        <p:spPr>
          <a:xfrm>
            <a:off x="7769176" y="5487368"/>
            <a:ext cx="3387632" cy="353943"/>
          </a:xfrm>
          <a:prstGeom prst="rect">
            <a:avLst/>
          </a:prstGeom>
        </p:spPr>
        <p:txBody>
          <a:bodyPr wrap="square">
            <a:spAutoFit/>
          </a:bodyPr>
          <a:lstStyle/>
          <a:p>
            <a:r>
              <a:rPr lang="en-US" altLang="zh-CN" sz="17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分析法因人而异。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randombar(horizontal)">
                                      <p:cBhvr>
                                        <p:cTn id="7" dur="500"/>
                                        <p:tgtEl>
                                          <p:spTgt spid="442"/>
                                        </p:tgtEl>
                                      </p:cBhvr>
                                    </p:animEffect>
                                  </p:childTnLst>
                                </p:cTn>
                              </p:par>
                              <p:par>
                                <p:cTn id="8" presetID="14" presetClass="entr" presetSubtype="10" fill="hold" nodeType="withEffect">
                                  <p:stCondLst>
                                    <p:cond delay="0"/>
                                  </p:stCondLst>
                                  <p:childTnLst>
                                    <p:set>
                                      <p:cBhvr>
                                        <p:cTn id="9" dur="1" fill="hold">
                                          <p:stCondLst>
                                            <p:cond delay="0"/>
                                          </p:stCondLst>
                                        </p:cTn>
                                        <p:tgtEl>
                                          <p:spTgt spid="412"/>
                                        </p:tgtEl>
                                        <p:attrNameLst>
                                          <p:attrName>style.visibility</p:attrName>
                                        </p:attrNameLst>
                                      </p:cBhvr>
                                      <p:to>
                                        <p:strVal val="visible"/>
                                      </p:to>
                                    </p:set>
                                    <p:animEffect transition="in" filter="randombar(horizontal)">
                                      <p:cBhvr>
                                        <p:cTn id="10" dur="500"/>
                                        <p:tgtEl>
                                          <p:spTgt spid="412"/>
                                        </p:tgtEl>
                                      </p:cBhvr>
                                    </p:animEffect>
                                  </p:childTnLst>
                                </p:cTn>
                              </p:par>
                              <p:par>
                                <p:cTn id="11" presetID="14" presetClass="entr" presetSubtype="10" fill="hold" nodeType="withEffect">
                                  <p:stCondLst>
                                    <p:cond delay="0"/>
                                  </p:stCondLst>
                                  <p:childTnLst>
                                    <p:set>
                                      <p:cBhvr>
                                        <p:cTn id="12" dur="1" fill="hold">
                                          <p:stCondLst>
                                            <p:cond delay="0"/>
                                          </p:stCondLst>
                                        </p:cTn>
                                        <p:tgtEl>
                                          <p:spTgt spid="454"/>
                                        </p:tgtEl>
                                        <p:attrNameLst>
                                          <p:attrName>style.visibility</p:attrName>
                                        </p:attrNameLst>
                                      </p:cBhvr>
                                      <p:to>
                                        <p:strVal val="visible"/>
                                      </p:to>
                                    </p:set>
                                    <p:animEffect transition="in" filter="randombar(horizontal)">
                                      <p:cBhvr>
                                        <p:cTn id="13" dur="500"/>
                                        <p:tgtEl>
                                          <p:spTgt spid="454"/>
                                        </p:tgtEl>
                                      </p:cBhvr>
                                    </p:animEffect>
                                  </p:childTnLst>
                                </p:cTn>
                              </p:par>
                              <p:par>
                                <p:cTn id="14" presetID="14" presetClass="entr" presetSubtype="10" fill="hold" nodeType="withEffect">
                                  <p:stCondLst>
                                    <p:cond delay="0"/>
                                  </p:stCondLst>
                                  <p:childTnLst>
                                    <p:set>
                                      <p:cBhvr>
                                        <p:cTn id="15" dur="1" fill="hold">
                                          <p:stCondLst>
                                            <p:cond delay="0"/>
                                          </p:stCondLst>
                                        </p:cTn>
                                        <p:tgtEl>
                                          <p:spTgt spid="448"/>
                                        </p:tgtEl>
                                        <p:attrNameLst>
                                          <p:attrName>style.visibility</p:attrName>
                                        </p:attrNameLst>
                                      </p:cBhvr>
                                      <p:to>
                                        <p:strVal val="visible"/>
                                      </p:to>
                                    </p:set>
                                    <p:animEffect transition="in" filter="randombar(horizontal)">
                                      <p:cBhvr>
                                        <p:cTn id="16" dur="500"/>
                                        <p:tgtEl>
                                          <p:spTgt spid="448"/>
                                        </p:tgtEl>
                                      </p:cBhvr>
                                    </p:animEffect>
                                  </p:childTnLst>
                                </p:cTn>
                              </p:par>
                              <p:par>
                                <p:cTn id="17" presetID="14" presetClass="entr" presetSubtype="10" fill="hold" nodeType="withEffect">
                                  <p:stCondLst>
                                    <p:cond delay="0"/>
                                  </p:stCondLst>
                                  <p:childTnLst>
                                    <p:set>
                                      <p:cBhvr>
                                        <p:cTn id="18" dur="1" fill="hold">
                                          <p:stCondLst>
                                            <p:cond delay="0"/>
                                          </p:stCondLst>
                                        </p:cTn>
                                        <p:tgtEl>
                                          <p:spTgt spid="425"/>
                                        </p:tgtEl>
                                        <p:attrNameLst>
                                          <p:attrName>style.visibility</p:attrName>
                                        </p:attrNameLst>
                                      </p:cBhvr>
                                      <p:to>
                                        <p:strVal val="visible"/>
                                      </p:to>
                                    </p:set>
                                    <p:animEffect transition="in" filter="randombar(horizontal)">
                                      <p:cBhvr>
                                        <p:cTn id="19" dur="500"/>
                                        <p:tgtEl>
                                          <p:spTgt spid="425"/>
                                        </p:tgtEl>
                                      </p:cBhvr>
                                    </p:animEffect>
                                  </p:childTnLst>
                                </p:cTn>
                              </p:par>
                              <p:par>
                                <p:cTn id="20" presetID="14" presetClass="entr" presetSubtype="10" fill="hold" nodeType="withEffect">
                                  <p:stCondLst>
                                    <p:cond delay="0"/>
                                  </p:stCondLst>
                                  <p:childTnLst>
                                    <p:set>
                                      <p:cBhvr>
                                        <p:cTn id="21" dur="1" fill="hold">
                                          <p:stCondLst>
                                            <p:cond delay="0"/>
                                          </p:stCondLst>
                                        </p:cTn>
                                        <p:tgtEl>
                                          <p:spTgt spid="435"/>
                                        </p:tgtEl>
                                        <p:attrNameLst>
                                          <p:attrName>style.visibility</p:attrName>
                                        </p:attrNameLst>
                                      </p:cBhvr>
                                      <p:to>
                                        <p:strVal val="visible"/>
                                      </p:to>
                                    </p:set>
                                    <p:animEffect transition="in" filter="randombar(horizontal)">
                                      <p:cBhvr>
                                        <p:cTn id="22" dur="500"/>
                                        <p:tgtEl>
                                          <p:spTgt spid="4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randombar(horizontal)">
                                      <p:cBhvr>
                                        <p:cTn id="28" dur="500"/>
                                        <p:tgtEl>
                                          <p:spTgt spid="5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randombar(horizontal)">
                                      <p:cBhvr>
                                        <p:cTn id="31" dur="500"/>
                                        <p:tgtEl>
                                          <p:spTgt spid="5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randombar(horizontal)">
                                      <p:cBhvr>
                                        <p:cTn id="34" dur="500"/>
                                        <p:tgtEl>
                                          <p:spTgt spid="6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randombar(horizontal)">
                                      <p:cBhvr>
                                        <p:cTn id="37" dur="500"/>
                                        <p:tgtEl>
                                          <p:spTgt spid="6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randombar(horizontal)">
                                      <p:cBhvr>
                                        <p:cTn id="4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70" name="文本框 9"/>
          <p:cNvSpPr txBox="1"/>
          <p:nvPr/>
        </p:nvSpPr>
        <p:spPr>
          <a:xfrm>
            <a:off x="3625710" y="3200400"/>
            <a:ext cx="4940579" cy="838673"/>
          </a:xfrm>
          <a:prstGeom prst="rect">
            <a:avLst/>
          </a:prstGeom>
          <a:noFill/>
        </p:spPr>
        <p:txBody>
          <a:bodyPr wrap="square" lIns="68562" tIns="34281" rIns="68562" bIns="34281" rtlCol="0">
            <a:spAutoFit/>
          </a:bodyPr>
          <a:lstStyle/>
          <a:p>
            <a:pPr marL="0" lvl="1" algn="ct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分析步骤</a:t>
            </a: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9" name="KSO_Shape"/>
          <p:cNvSpPr/>
          <p:nvPr/>
        </p:nvSpPr>
        <p:spPr bwMode="auto">
          <a:xfrm>
            <a:off x="5836441" y="1985530"/>
            <a:ext cx="519118" cy="51911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9"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9"/>
          <p:cNvSpPr/>
          <p:nvPr/>
        </p:nvSpPr>
        <p:spPr bwMode="auto">
          <a:xfrm rot="13500000">
            <a:off x="1131847" y="3105519"/>
            <a:ext cx="2139384"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800"/>
          </a:p>
        </p:txBody>
      </p:sp>
      <p:sp>
        <p:nvSpPr>
          <p:cNvPr id="45" name="Freeform 9"/>
          <p:cNvSpPr/>
          <p:nvPr/>
        </p:nvSpPr>
        <p:spPr bwMode="auto">
          <a:xfrm rot="13500000">
            <a:off x="3467773" y="3105520"/>
            <a:ext cx="2139384"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43D41"/>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800"/>
          </a:p>
        </p:txBody>
      </p:sp>
      <p:sp>
        <p:nvSpPr>
          <p:cNvPr id="46" name="Freeform 9"/>
          <p:cNvSpPr/>
          <p:nvPr/>
        </p:nvSpPr>
        <p:spPr bwMode="auto">
          <a:xfrm rot="2700000">
            <a:off x="2296538" y="1966712"/>
            <a:ext cx="2139384" cy="213938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617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endParaRPr lang="id-ID" sz="1800"/>
          </a:p>
        </p:txBody>
      </p:sp>
      <p:grpSp>
        <p:nvGrpSpPr>
          <p:cNvPr id="47" name="Group 10"/>
          <p:cNvGrpSpPr/>
          <p:nvPr/>
        </p:nvGrpSpPr>
        <p:grpSpPr>
          <a:xfrm>
            <a:off x="1353339" y="3292558"/>
            <a:ext cx="599052" cy="492260"/>
            <a:chOff x="7836195" y="3464708"/>
            <a:chExt cx="599208" cy="492388"/>
          </a:xfrm>
        </p:grpSpPr>
        <p:sp>
          <p:nvSpPr>
            <p:cNvPr id="48" name="Oval 11"/>
            <p:cNvSpPr/>
            <p:nvPr/>
          </p:nvSpPr>
          <p:spPr>
            <a:xfrm rot="2700000">
              <a:off x="7882236" y="3464708"/>
              <a:ext cx="492388" cy="492388"/>
            </a:xfrm>
            <a:prstGeom prst="ellipse">
              <a:avLst/>
            </a:prstGeom>
            <a:solidFill>
              <a:srgbClr val="C06170"/>
            </a:solidFill>
            <a:ln w="133350">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rgbClr val="2F5EB0"/>
                </a:solidFill>
                <a:latin typeface="方正兰亭黑简体" panose="02000000000000000000" pitchFamily="2" charset="-122"/>
                <a:ea typeface="方正兰亭黑简体" panose="02000000000000000000" pitchFamily="2" charset="-122"/>
              </a:endParaRPr>
            </a:p>
          </p:txBody>
        </p:sp>
        <p:sp>
          <p:nvSpPr>
            <p:cNvPr id="49" name="TextBox 48"/>
            <p:cNvSpPr txBox="1"/>
            <p:nvPr/>
          </p:nvSpPr>
          <p:spPr>
            <a:xfrm>
              <a:off x="7836195" y="3536805"/>
              <a:ext cx="599208" cy="369332"/>
            </a:xfrm>
            <a:prstGeom prst="rect">
              <a:avLst/>
            </a:prstGeom>
            <a:noFill/>
          </p:spPr>
          <p:txBody>
            <a:bodyPr wrap="square" rtlCol="0">
              <a:spAutoFit/>
            </a:bodyPr>
            <a:lstStyle/>
            <a:p>
              <a:pPr algn="ctr"/>
              <a:r>
                <a:rPr lang="id-ID" sz="1800" b="1" dirty="0">
                  <a:solidFill>
                    <a:schemeClr val="bg1"/>
                  </a:solidFill>
                  <a:latin typeface="方正兰亭黑简体" panose="02000000000000000000" pitchFamily="2" charset="-122"/>
                  <a:ea typeface="方正兰亭黑简体" panose="02000000000000000000" pitchFamily="2" charset="-122"/>
                </a:rPr>
                <a:t>01</a:t>
              </a:r>
            </a:p>
          </p:txBody>
        </p:sp>
      </p:grpSp>
      <p:grpSp>
        <p:nvGrpSpPr>
          <p:cNvPr id="50" name="Group 13"/>
          <p:cNvGrpSpPr/>
          <p:nvPr/>
        </p:nvGrpSpPr>
        <p:grpSpPr>
          <a:xfrm>
            <a:off x="3062308" y="1783842"/>
            <a:ext cx="599052" cy="492260"/>
            <a:chOff x="9545610" y="1955599"/>
            <a:chExt cx="599208" cy="492388"/>
          </a:xfrm>
        </p:grpSpPr>
        <p:sp>
          <p:nvSpPr>
            <p:cNvPr id="51" name="Oval 14"/>
            <p:cNvSpPr/>
            <p:nvPr/>
          </p:nvSpPr>
          <p:spPr>
            <a:xfrm rot="2700000">
              <a:off x="9603416" y="1955599"/>
              <a:ext cx="492388" cy="492388"/>
            </a:xfrm>
            <a:prstGeom prst="ellipse">
              <a:avLst/>
            </a:prstGeom>
            <a:solidFill>
              <a:srgbClr val="943D41"/>
            </a:solidFill>
            <a:ln w="133350">
              <a:solidFill>
                <a:srgbClr val="943D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rgbClr val="2F5EB0"/>
                </a:solidFill>
                <a:latin typeface="方正兰亭黑简体" panose="02000000000000000000" pitchFamily="2" charset="-122"/>
                <a:ea typeface="方正兰亭黑简体" panose="02000000000000000000" pitchFamily="2" charset="-122"/>
              </a:endParaRPr>
            </a:p>
          </p:txBody>
        </p:sp>
        <p:sp>
          <p:nvSpPr>
            <p:cNvPr id="52" name="TextBox 51"/>
            <p:cNvSpPr txBox="1"/>
            <p:nvPr/>
          </p:nvSpPr>
          <p:spPr>
            <a:xfrm>
              <a:off x="9545610" y="2019602"/>
              <a:ext cx="599208" cy="369332"/>
            </a:xfrm>
            <a:prstGeom prst="rect">
              <a:avLst/>
            </a:prstGeom>
            <a:noFill/>
          </p:spPr>
          <p:txBody>
            <a:bodyPr wrap="square" rtlCol="0">
              <a:spAutoFit/>
            </a:bodyPr>
            <a:lstStyle/>
            <a:p>
              <a:pPr algn="ctr"/>
              <a:r>
                <a:rPr lang="id-ID" sz="1800" b="1" dirty="0">
                  <a:solidFill>
                    <a:schemeClr val="bg1"/>
                  </a:solidFill>
                  <a:latin typeface="方正兰亭黑简体" panose="02000000000000000000" pitchFamily="2" charset="-122"/>
                  <a:ea typeface="方正兰亭黑简体" panose="02000000000000000000" pitchFamily="2" charset="-122"/>
                </a:rPr>
                <a:t>02</a:t>
              </a:r>
            </a:p>
          </p:txBody>
        </p:sp>
      </p:grpSp>
      <p:grpSp>
        <p:nvGrpSpPr>
          <p:cNvPr id="53" name="Group 16"/>
          <p:cNvGrpSpPr/>
          <p:nvPr/>
        </p:nvGrpSpPr>
        <p:grpSpPr>
          <a:xfrm>
            <a:off x="4814652" y="3303124"/>
            <a:ext cx="599052" cy="492260"/>
            <a:chOff x="10716797" y="5108091"/>
            <a:chExt cx="599208" cy="492388"/>
          </a:xfrm>
        </p:grpSpPr>
        <p:sp>
          <p:nvSpPr>
            <p:cNvPr id="54" name="Oval 17"/>
            <p:cNvSpPr/>
            <p:nvPr/>
          </p:nvSpPr>
          <p:spPr>
            <a:xfrm rot="2700000">
              <a:off x="10774955" y="5108091"/>
              <a:ext cx="492388" cy="492388"/>
            </a:xfrm>
            <a:prstGeom prst="ellipse">
              <a:avLst/>
            </a:prstGeom>
            <a:solidFill>
              <a:srgbClr val="C06170"/>
            </a:solidFill>
            <a:ln w="133350">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srgbClr val="2F5EB0"/>
                </a:solidFill>
                <a:latin typeface="方正兰亭黑简体" panose="02000000000000000000" pitchFamily="2" charset="-122"/>
                <a:ea typeface="方正兰亭黑简体" panose="02000000000000000000" pitchFamily="2" charset="-122"/>
              </a:endParaRPr>
            </a:p>
          </p:txBody>
        </p:sp>
        <p:sp>
          <p:nvSpPr>
            <p:cNvPr id="55" name="TextBox 54"/>
            <p:cNvSpPr txBox="1"/>
            <p:nvPr/>
          </p:nvSpPr>
          <p:spPr>
            <a:xfrm>
              <a:off x="10716797" y="5178591"/>
              <a:ext cx="599208" cy="369332"/>
            </a:xfrm>
            <a:prstGeom prst="rect">
              <a:avLst/>
            </a:prstGeom>
            <a:noFill/>
          </p:spPr>
          <p:txBody>
            <a:bodyPr wrap="square" rtlCol="0">
              <a:spAutoFit/>
            </a:bodyPr>
            <a:lstStyle/>
            <a:p>
              <a:pPr algn="ctr"/>
              <a:r>
                <a:rPr lang="id-ID" sz="1800" b="1" dirty="0">
                  <a:solidFill>
                    <a:schemeClr val="bg1"/>
                  </a:solidFill>
                  <a:latin typeface="方正兰亭黑简体" panose="02000000000000000000" pitchFamily="2" charset="-122"/>
                  <a:ea typeface="方正兰亭黑简体" panose="02000000000000000000" pitchFamily="2" charset="-122"/>
                </a:rPr>
                <a:t>03</a:t>
              </a:r>
            </a:p>
          </p:txBody>
        </p:sp>
      </p:grpSp>
      <p:sp>
        <p:nvSpPr>
          <p:cNvPr id="56" name="Freeform 19"/>
          <p:cNvSpPr>
            <a:spLocks noEditPoints="1"/>
          </p:cNvSpPr>
          <p:nvPr/>
        </p:nvSpPr>
        <p:spPr bwMode="auto">
          <a:xfrm>
            <a:off x="3132574" y="2770805"/>
            <a:ext cx="458521" cy="442759"/>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943D41"/>
          </a:solidFill>
          <a:ln>
            <a:noFill/>
          </a:ln>
        </p:spPr>
        <p:txBody>
          <a:bodyPr vert="horz" wrap="square" lIns="91416" tIns="45708" rIns="91416" bIns="45708" numCol="1" anchor="t" anchorCtr="0" compatLnSpc="1"/>
          <a:lstStyle/>
          <a:p>
            <a:endParaRPr lang="id-ID" sz="1800">
              <a:solidFill>
                <a:srgbClr val="2F5EB0"/>
              </a:solidFill>
            </a:endParaRPr>
          </a:p>
        </p:txBody>
      </p:sp>
      <p:sp>
        <p:nvSpPr>
          <p:cNvPr id="57" name="Freeform 23"/>
          <p:cNvSpPr>
            <a:spLocks noEditPoints="1"/>
          </p:cNvSpPr>
          <p:nvPr/>
        </p:nvSpPr>
        <p:spPr bwMode="auto">
          <a:xfrm>
            <a:off x="1974306" y="4079646"/>
            <a:ext cx="442760" cy="335294"/>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943D41"/>
          </a:solidFill>
          <a:ln>
            <a:noFill/>
          </a:ln>
        </p:spPr>
        <p:txBody>
          <a:bodyPr vert="horz" wrap="square" lIns="91416" tIns="45708" rIns="91416" bIns="45708" numCol="1" anchor="t" anchorCtr="0" compatLnSpc="1"/>
          <a:lstStyle/>
          <a:p>
            <a:endParaRPr lang="id-ID" sz="1800">
              <a:solidFill>
                <a:srgbClr val="2F5EB0"/>
              </a:solidFill>
            </a:endParaRPr>
          </a:p>
        </p:txBody>
      </p:sp>
      <p:grpSp>
        <p:nvGrpSpPr>
          <p:cNvPr id="58" name="Group 24"/>
          <p:cNvGrpSpPr/>
          <p:nvPr/>
        </p:nvGrpSpPr>
        <p:grpSpPr>
          <a:xfrm>
            <a:off x="4307039" y="4024397"/>
            <a:ext cx="451356" cy="442760"/>
            <a:chOff x="6786562" y="796925"/>
            <a:chExt cx="500063" cy="490538"/>
          </a:xfrm>
          <a:solidFill>
            <a:srgbClr val="943D41"/>
          </a:solidFill>
        </p:grpSpPr>
        <p:sp>
          <p:nvSpPr>
            <p:cNvPr id="59"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solidFill>
                  <a:srgbClr val="2F5EB0"/>
                </a:solidFill>
              </a:endParaRPr>
            </a:p>
          </p:txBody>
        </p:sp>
        <p:sp>
          <p:nvSpPr>
            <p:cNvPr id="60"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solidFill>
                  <a:srgbClr val="2F5EB0"/>
                </a:solidFill>
              </a:endParaRPr>
            </a:p>
          </p:txBody>
        </p:sp>
        <p:sp>
          <p:nvSpPr>
            <p:cNvPr id="61"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solidFill>
                  <a:srgbClr val="2F5EB0"/>
                </a:solidFill>
              </a:endParaRPr>
            </a:p>
          </p:txBody>
        </p:sp>
        <p:sp>
          <p:nvSpPr>
            <p:cNvPr id="62"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800">
                <a:solidFill>
                  <a:srgbClr val="2F5EB0"/>
                </a:solidFill>
              </a:endParaRPr>
            </a:p>
          </p:txBody>
        </p:sp>
      </p:grpSp>
      <p:sp>
        <p:nvSpPr>
          <p:cNvPr id="63" name="椭圆 62"/>
          <p:cNvSpPr/>
          <p:nvPr/>
        </p:nvSpPr>
        <p:spPr>
          <a:xfrm>
            <a:off x="5413296" y="1823914"/>
            <a:ext cx="546793" cy="546793"/>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4" name="标题 4"/>
          <p:cNvSpPr txBox="1"/>
          <p:nvPr/>
        </p:nvSpPr>
        <p:spPr>
          <a:xfrm>
            <a:off x="5442418" y="1918463"/>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微软雅黑" panose="020B0503020204020204" pitchFamily="34" charset="-122"/>
                <a:ea typeface="微软雅黑" panose="020B0503020204020204" pitchFamily="34" charset="-122"/>
              </a:rPr>
              <a:t>01</a:t>
            </a:r>
          </a:p>
        </p:txBody>
      </p:sp>
      <p:sp>
        <p:nvSpPr>
          <p:cNvPr id="65" name="椭圆 64"/>
          <p:cNvSpPr/>
          <p:nvPr/>
        </p:nvSpPr>
        <p:spPr>
          <a:xfrm>
            <a:off x="6133190" y="3118162"/>
            <a:ext cx="546793" cy="546793"/>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6" name="标题 4"/>
          <p:cNvSpPr txBox="1"/>
          <p:nvPr/>
        </p:nvSpPr>
        <p:spPr>
          <a:xfrm>
            <a:off x="6162311" y="3212711"/>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微软雅黑" panose="020B0503020204020204" pitchFamily="34" charset="-122"/>
                <a:ea typeface="微软雅黑" panose="020B0503020204020204" pitchFamily="34" charset="-122"/>
              </a:rPr>
              <a:t>02</a:t>
            </a:r>
          </a:p>
        </p:txBody>
      </p:sp>
      <p:sp>
        <p:nvSpPr>
          <p:cNvPr id="67" name="椭圆 66"/>
          <p:cNvSpPr/>
          <p:nvPr/>
        </p:nvSpPr>
        <p:spPr>
          <a:xfrm>
            <a:off x="6831967" y="4421197"/>
            <a:ext cx="546793" cy="546793"/>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68" name="标题 4"/>
          <p:cNvSpPr txBox="1"/>
          <p:nvPr/>
        </p:nvSpPr>
        <p:spPr>
          <a:xfrm>
            <a:off x="6861089" y="4515746"/>
            <a:ext cx="517670" cy="35994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微软雅黑" panose="020B0503020204020204" pitchFamily="34" charset="-122"/>
                <a:ea typeface="微软雅黑" panose="020B0503020204020204" pitchFamily="34" charset="-122"/>
              </a:rPr>
              <a:t>03</a:t>
            </a:r>
          </a:p>
        </p:txBody>
      </p:sp>
      <p:sp>
        <p:nvSpPr>
          <p:cNvPr id="33" name="文本框 32"/>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SWOT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分析步骤</a:t>
            </a:r>
          </a:p>
        </p:txBody>
      </p:sp>
      <p:sp>
        <p:nvSpPr>
          <p:cNvPr id="34" name="矩形 33"/>
          <p:cNvSpPr/>
          <p:nvPr/>
        </p:nvSpPr>
        <p:spPr>
          <a:xfrm>
            <a:off x="6135423" y="2208776"/>
            <a:ext cx="3962400" cy="338554"/>
          </a:xfrm>
          <a:prstGeom prst="rect">
            <a:avLst/>
          </a:prstGeom>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包括外部环境分析和内部环境分析两部分。</a:t>
            </a:r>
          </a:p>
        </p:txBody>
      </p:sp>
      <p:sp>
        <p:nvSpPr>
          <p:cNvPr id="35" name="文本框 34"/>
          <p:cNvSpPr txBox="1"/>
          <p:nvPr/>
        </p:nvSpPr>
        <p:spPr>
          <a:xfrm>
            <a:off x="6162311" y="1753183"/>
            <a:ext cx="2031325" cy="461665"/>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环境因素分析</a:t>
            </a:r>
          </a:p>
        </p:txBody>
      </p:sp>
      <p:sp>
        <p:nvSpPr>
          <p:cNvPr id="36" name="矩形 35"/>
          <p:cNvSpPr/>
          <p:nvPr/>
        </p:nvSpPr>
        <p:spPr>
          <a:xfrm>
            <a:off x="7036908" y="3236948"/>
            <a:ext cx="3888315" cy="830997"/>
          </a:xfrm>
          <a:prstGeom prst="rect">
            <a:avLst/>
          </a:prstGeom>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将调查的出的各种因素填入矩阵图、按轻重缓急或影响程度等排序方式，构造</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SWOT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矩阵</a:t>
            </a:r>
          </a:p>
        </p:txBody>
      </p:sp>
      <p:sp>
        <p:nvSpPr>
          <p:cNvPr id="37" name="文本框 36"/>
          <p:cNvSpPr txBox="1"/>
          <p:nvPr/>
        </p:nvSpPr>
        <p:spPr>
          <a:xfrm>
            <a:off x="7030497" y="2755955"/>
            <a:ext cx="2326278" cy="461665"/>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构造</a:t>
            </a:r>
            <a:r>
              <a:rPr lang="en-US" altLang="zh-CN" sz="2400" b="1" dirty="0">
                <a:solidFill>
                  <a:srgbClr val="943D41"/>
                </a:solidFill>
                <a:latin typeface="Futura Md BT" panose="020B0602020204020303" pitchFamily="34" charset="0"/>
                <a:ea typeface="微软雅黑" panose="020B0503020204020204" pitchFamily="34" charset="-122"/>
              </a:rPr>
              <a:t>SWOT</a:t>
            </a:r>
            <a:r>
              <a:rPr lang="zh-CN" altLang="en-US" sz="2400" b="1" dirty="0">
                <a:solidFill>
                  <a:srgbClr val="943D41"/>
                </a:solidFill>
                <a:latin typeface="Futura Md BT" panose="020B0602020204020303" pitchFamily="34" charset="0"/>
                <a:ea typeface="微软雅黑" panose="020B0503020204020204" pitchFamily="34" charset="-122"/>
              </a:rPr>
              <a:t>矩阵</a:t>
            </a:r>
          </a:p>
        </p:txBody>
      </p:sp>
      <p:sp>
        <p:nvSpPr>
          <p:cNvPr id="38" name="矩形 37"/>
          <p:cNvSpPr/>
          <p:nvPr/>
        </p:nvSpPr>
        <p:spPr>
          <a:xfrm>
            <a:off x="7501594" y="4733604"/>
            <a:ext cx="3670498" cy="584775"/>
          </a:xfrm>
          <a:prstGeom prst="rect">
            <a:avLst/>
          </a:prstGeom>
        </p:spPr>
        <p:txBody>
          <a:bodyPr wrap="square">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包括战略（方针、目标）、战术（路线图）和战法（步骤）</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部分。</a:t>
            </a:r>
          </a:p>
        </p:txBody>
      </p:sp>
      <p:sp>
        <p:nvSpPr>
          <p:cNvPr id="39" name="文本框 38"/>
          <p:cNvSpPr txBox="1"/>
          <p:nvPr/>
        </p:nvSpPr>
        <p:spPr>
          <a:xfrm>
            <a:off x="7495182" y="4252611"/>
            <a:ext cx="2031325" cy="461665"/>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制定战略计划</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par>
                                <p:cTn id="16" presetID="42" presetClass="entr" presetSubtype="0" fill="hold" nodeType="withEffect">
                                  <p:stCondLst>
                                    <p:cond delay="5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10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1000"/>
                                        <p:tgtEl>
                                          <p:spTgt spid="63"/>
                                        </p:tgtEl>
                                      </p:cBhvr>
                                    </p:animEffect>
                                    <p:anim calcmode="lin" valueType="num">
                                      <p:cBhvr>
                                        <p:cTn id="45" dur="1000" fill="hold"/>
                                        <p:tgtEl>
                                          <p:spTgt spid="63"/>
                                        </p:tgtEl>
                                        <p:attrNameLst>
                                          <p:attrName>ppt_x</p:attrName>
                                        </p:attrNameLst>
                                      </p:cBhvr>
                                      <p:tavLst>
                                        <p:tav tm="0">
                                          <p:val>
                                            <p:strVal val="#ppt_x"/>
                                          </p:val>
                                        </p:tav>
                                        <p:tav tm="100000">
                                          <p:val>
                                            <p:strVal val="#ppt_x"/>
                                          </p:val>
                                        </p:tav>
                                      </p:tavLst>
                                    </p:anim>
                                    <p:anim calcmode="lin" valueType="num">
                                      <p:cBhvr>
                                        <p:cTn id="46" dur="1000" fill="hold"/>
                                        <p:tgtEl>
                                          <p:spTgt spid="6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1000"/>
                                        <p:tgtEl>
                                          <p:spTgt spid="65"/>
                                        </p:tgtEl>
                                      </p:cBhvr>
                                    </p:animEffect>
                                    <p:anim calcmode="lin" valueType="num">
                                      <p:cBhvr>
                                        <p:cTn id="57" dur="1000" fill="hold"/>
                                        <p:tgtEl>
                                          <p:spTgt spid="65"/>
                                        </p:tgtEl>
                                        <p:attrNameLst>
                                          <p:attrName>ppt_x</p:attrName>
                                        </p:attrNameLst>
                                      </p:cBhvr>
                                      <p:tavLst>
                                        <p:tav tm="0">
                                          <p:val>
                                            <p:strVal val="#ppt_x"/>
                                          </p:val>
                                        </p:tav>
                                        <p:tav tm="100000">
                                          <p:val>
                                            <p:strVal val="#ppt_x"/>
                                          </p:val>
                                        </p:tav>
                                      </p:tavLst>
                                    </p:anim>
                                    <p:anim calcmode="lin" valueType="num">
                                      <p:cBhvr>
                                        <p:cTn id="58" dur="1000" fill="hold"/>
                                        <p:tgtEl>
                                          <p:spTgt spid="6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1000"/>
                                        <p:tgtEl>
                                          <p:spTgt spid="67"/>
                                        </p:tgtEl>
                                      </p:cBhvr>
                                    </p:animEffect>
                                    <p:anim calcmode="lin" valueType="num">
                                      <p:cBhvr>
                                        <p:cTn id="69" dur="1000" fill="hold"/>
                                        <p:tgtEl>
                                          <p:spTgt spid="67"/>
                                        </p:tgtEl>
                                        <p:attrNameLst>
                                          <p:attrName>ppt_x</p:attrName>
                                        </p:attrNameLst>
                                      </p:cBhvr>
                                      <p:tavLst>
                                        <p:tav tm="0">
                                          <p:val>
                                            <p:strVal val="#ppt_x"/>
                                          </p:val>
                                        </p:tav>
                                        <p:tav tm="100000">
                                          <p:val>
                                            <p:strVal val="#ppt_x"/>
                                          </p:val>
                                        </p:tav>
                                      </p:tavLst>
                                    </p:anim>
                                    <p:anim calcmode="lin" valueType="num">
                                      <p:cBhvr>
                                        <p:cTn id="70" dur="1000" fill="hold"/>
                                        <p:tgtEl>
                                          <p:spTgt spid="6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1000"/>
                                        <p:tgtEl>
                                          <p:spTgt spid="37"/>
                                        </p:tgtEl>
                                      </p:cBhvr>
                                    </p:animEffect>
                                    <p:anim calcmode="lin" valueType="num">
                                      <p:cBhvr>
                                        <p:cTn id="94" dur="1000" fill="hold"/>
                                        <p:tgtEl>
                                          <p:spTgt spid="37"/>
                                        </p:tgtEl>
                                        <p:attrNameLst>
                                          <p:attrName>ppt_x</p:attrName>
                                        </p:attrNameLst>
                                      </p:cBhvr>
                                      <p:tavLst>
                                        <p:tav tm="0">
                                          <p:val>
                                            <p:strVal val="#ppt_x"/>
                                          </p:val>
                                        </p:tav>
                                        <p:tav tm="100000">
                                          <p:val>
                                            <p:strVal val="#ppt_x"/>
                                          </p:val>
                                        </p:tav>
                                      </p:tavLst>
                                    </p:anim>
                                    <p:anim calcmode="lin" valueType="num">
                                      <p:cBhvr>
                                        <p:cTn id="95" dur="1000" fill="hold"/>
                                        <p:tgtEl>
                                          <p:spTgt spid="3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0"/>
                                        <p:tgtEl>
                                          <p:spTgt spid="39"/>
                                        </p:tgtEl>
                                      </p:cBhvr>
                                    </p:animEffect>
                                    <p:anim calcmode="lin" valueType="num">
                                      <p:cBhvr>
                                        <p:cTn id="104" dur="1000" fill="hold"/>
                                        <p:tgtEl>
                                          <p:spTgt spid="39"/>
                                        </p:tgtEl>
                                        <p:attrNameLst>
                                          <p:attrName>ppt_x</p:attrName>
                                        </p:attrNameLst>
                                      </p:cBhvr>
                                      <p:tavLst>
                                        <p:tav tm="0">
                                          <p:val>
                                            <p:strVal val="#ppt_x"/>
                                          </p:val>
                                        </p:tav>
                                        <p:tav tm="100000">
                                          <p:val>
                                            <p:strVal val="#ppt_x"/>
                                          </p:val>
                                        </p:tav>
                                      </p:tavLst>
                                    </p:anim>
                                    <p:anim calcmode="lin" valueType="num">
                                      <p:cBhvr>
                                        <p:cTn id="10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6" grpId="0" animBg="1"/>
      <p:bldP spid="57" grpId="0" animBg="1"/>
      <p:bldP spid="63" grpId="0" animBg="1"/>
      <p:bldP spid="64" grpId="0"/>
      <p:bldP spid="65" grpId="0" animBg="1"/>
      <p:bldP spid="66" grpId="0"/>
      <p:bldP spid="67" grpId="0" animBg="1"/>
      <p:bldP spid="68" grpId="0"/>
      <p:bldP spid="34" grpId="0"/>
      <p:bldP spid="35" grpId="0"/>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465556" y="4320545"/>
            <a:ext cx="4236505" cy="569691"/>
            <a:chOff x="3942953" y="4425950"/>
            <a:chExt cx="3265488" cy="569913"/>
          </a:xfrm>
        </p:grpSpPr>
        <p:sp>
          <p:nvSpPr>
            <p:cNvPr id="44" name="圆角矩形 5"/>
            <p:cNvSpPr/>
            <p:nvPr/>
          </p:nvSpPr>
          <p:spPr bwMode="auto">
            <a:xfrm>
              <a:off x="3942953" y="4425950"/>
              <a:ext cx="3265488" cy="569913"/>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gradFill flip="none" rotWithShape="1">
              <a:gsLst>
                <a:gs pos="0">
                  <a:schemeClr val="bg1">
                    <a:lumMod val="85000"/>
                  </a:schemeClr>
                </a:gs>
                <a:gs pos="100000">
                  <a:schemeClr val="bg1">
                    <a:shade val="100000"/>
                    <a:satMod val="115000"/>
                  </a:schemeClr>
                </a:gs>
              </a:gsLst>
              <a:lin ang="2700000" scaled="1"/>
              <a:tileRect/>
            </a:gradFill>
            <a:ln w="6350" cap="flat">
              <a:solidFill>
                <a:schemeClr val="bg1"/>
              </a:solidFill>
              <a:prstDash val="solid"/>
              <a:miter lim="800000"/>
            </a:ln>
            <a:effectLst>
              <a:outerShdw blurRad="76200" dist="38100" dir="2700000" algn="tl" rotWithShape="0">
                <a:prstClr val="black">
                  <a:alpha val="51000"/>
                </a:prstClr>
              </a:outerShdw>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2800" spc="3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5" name="TextBox 37"/>
            <p:cNvSpPr txBox="1"/>
            <p:nvPr/>
          </p:nvSpPr>
          <p:spPr bwMode="auto">
            <a:xfrm>
              <a:off x="4406942" y="4543788"/>
              <a:ext cx="2540622" cy="431055"/>
            </a:xfrm>
            <a:prstGeom prst="rect">
              <a:avLst/>
            </a:prstGeom>
            <a:noFill/>
          </p:spPr>
          <p:txBody>
            <a:bodyPr wrap="none">
              <a:spAutoFit/>
            </a:bodyPr>
            <a:lstStyle>
              <a:defPPr>
                <a:defRPr lang="zh-CN"/>
              </a:defPPr>
              <a:lvl1pPr defTabSz="967105">
                <a:defRPr sz="2200" b="1">
                  <a:solidFill>
                    <a:srgbClr val="943D41"/>
                  </a:solidFill>
                  <a:latin typeface="Futura Md BT" panose="020B0602020204020303" pitchFamily="34" charset="0"/>
                  <a:ea typeface="微软雅黑" panose="020B0503020204020204" pitchFamily="34" charset="-122"/>
                </a:defRPr>
              </a:lvl1pPr>
            </a:lstStyle>
            <a:p>
              <a:r>
                <a:rPr lang="zh-CN" altLang="en-US" dirty="0"/>
                <a:t>竞争劣势 </a:t>
              </a:r>
              <a:r>
                <a:rPr lang="en-US" altLang="zh-CN" dirty="0"/>
                <a:t>WEAKNESSES</a:t>
              </a:r>
            </a:p>
          </p:txBody>
        </p:sp>
      </p:grpSp>
      <p:grpSp>
        <p:nvGrpSpPr>
          <p:cNvPr id="46" name="组合 45"/>
          <p:cNvGrpSpPr/>
          <p:nvPr/>
        </p:nvGrpSpPr>
        <p:grpSpPr>
          <a:xfrm>
            <a:off x="3504726" y="2077273"/>
            <a:ext cx="4236506" cy="568103"/>
            <a:chOff x="3942953" y="1939925"/>
            <a:chExt cx="3265488" cy="568325"/>
          </a:xfrm>
        </p:grpSpPr>
        <p:sp>
          <p:nvSpPr>
            <p:cNvPr id="47" name="圆角矩形 5"/>
            <p:cNvSpPr/>
            <p:nvPr/>
          </p:nvSpPr>
          <p:spPr bwMode="auto">
            <a:xfrm>
              <a:off x="3942953" y="1939925"/>
              <a:ext cx="3265488" cy="568325"/>
            </a:xfrm>
            <a:custGeom>
              <a:avLst/>
              <a:gdLst>
                <a:gd name="T0" fmla="*/ 0 w 3265930"/>
                <a:gd name="T1" fmla="*/ 0 h 569236"/>
                <a:gd name="T2" fmla="*/ 2980506 w 3265930"/>
                <a:gd name="T3" fmla="*/ 0 h 569236"/>
                <a:gd name="T4" fmla="*/ 3265046 w 3265930"/>
                <a:gd name="T5" fmla="*/ 283708 h 569236"/>
                <a:gd name="T6" fmla="*/ 2980506 w 3265930"/>
                <a:gd name="T7" fmla="*/ 567415 h 569236"/>
                <a:gd name="T8" fmla="*/ 0 w 3265930"/>
                <a:gd name="T9" fmla="*/ 56741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gradFill flip="none" rotWithShape="1">
              <a:gsLst>
                <a:gs pos="0">
                  <a:schemeClr val="bg1">
                    <a:lumMod val="85000"/>
                  </a:schemeClr>
                </a:gs>
                <a:gs pos="100000">
                  <a:schemeClr val="bg1">
                    <a:shade val="100000"/>
                    <a:satMod val="115000"/>
                  </a:schemeClr>
                </a:gs>
              </a:gsLst>
              <a:lin ang="2700000" scaled="1"/>
              <a:tileRect/>
            </a:gradFill>
            <a:ln w="6350" cap="flat">
              <a:solidFill>
                <a:schemeClr val="bg1"/>
              </a:solidFill>
              <a:prstDash val="solid"/>
              <a:miter lim="800000"/>
            </a:ln>
            <a:effectLst>
              <a:outerShdw blurRad="76200" dist="38100" dir="2700000" algn="tl" rotWithShape="0">
                <a:prstClr val="black">
                  <a:alpha val="51000"/>
                </a:prstClr>
              </a:outerShdw>
            </a:effectLst>
          </p:spPr>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zh-CN" altLang="en-US" sz="2800" spc="30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TextBox 27"/>
            <p:cNvSpPr txBox="1"/>
            <p:nvPr/>
          </p:nvSpPr>
          <p:spPr bwMode="auto">
            <a:xfrm>
              <a:off x="4345009" y="2011703"/>
              <a:ext cx="2373718" cy="431055"/>
            </a:xfrm>
            <a:prstGeom prst="rect">
              <a:avLst/>
            </a:prstGeom>
            <a:noFill/>
          </p:spPr>
          <p:txBody>
            <a:bodyPr wrap="none">
              <a:spAutoFit/>
            </a:bodyPr>
            <a:lstStyle/>
            <a:p>
              <a:pPr defTabSz="967105">
                <a:defRPr/>
              </a:pPr>
              <a:r>
                <a:rPr lang="zh-CN" altLang="en-US" sz="2200" b="1" dirty="0">
                  <a:solidFill>
                    <a:srgbClr val="943D41"/>
                  </a:solidFill>
                  <a:latin typeface="Futura Md BT" panose="020B0602020204020303" pitchFamily="34" charset="0"/>
                  <a:ea typeface="微软雅黑" panose="020B0503020204020204" pitchFamily="34" charset="-122"/>
                </a:rPr>
                <a:t>竞争优势 </a:t>
              </a:r>
              <a:r>
                <a:rPr lang="en-US" altLang="zh-CN" sz="2200" b="1" dirty="0">
                  <a:solidFill>
                    <a:srgbClr val="943D41"/>
                  </a:solidFill>
                  <a:latin typeface="Futura Md BT" panose="020B0602020204020303" pitchFamily="34" charset="0"/>
                  <a:ea typeface="微软雅黑" panose="020B0503020204020204" pitchFamily="34" charset="-122"/>
                </a:rPr>
                <a:t>STRENGTHS</a:t>
              </a:r>
            </a:p>
          </p:txBody>
        </p:sp>
      </p:grpSp>
      <p:grpSp>
        <p:nvGrpSpPr>
          <p:cNvPr id="49" name="组合 48"/>
          <p:cNvGrpSpPr/>
          <p:nvPr/>
        </p:nvGrpSpPr>
        <p:grpSpPr>
          <a:xfrm>
            <a:off x="1082017" y="1584095"/>
            <a:ext cx="2689305" cy="4235216"/>
            <a:chOff x="1519297" y="1443954"/>
            <a:chExt cx="2690356" cy="4469705"/>
          </a:xfrm>
        </p:grpSpPr>
        <p:sp>
          <p:nvSpPr>
            <p:cNvPr id="50" name="空心弧 49"/>
            <p:cNvSpPr/>
            <p:nvPr/>
          </p:nvSpPr>
          <p:spPr bwMode="auto">
            <a:xfrm flipV="1">
              <a:off x="1519297" y="1443954"/>
              <a:ext cx="1460500" cy="1460500"/>
            </a:xfrm>
            <a:prstGeom prst="blockArc">
              <a:avLst>
                <a:gd name="adj1" fmla="val 5423681"/>
                <a:gd name="adj2" fmla="val 20860726"/>
                <a:gd name="adj3" fmla="val 17514"/>
              </a:avLst>
            </a:prstGeom>
            <a:solidFill>
              <a:srgbClr val="AE4044"/>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空心弧 50"/>
            <p:cNvSpPr/>
            <p:nvPr/>
          </p:nvSpPr>
          <p:spPr bwMode="auto">
            <a:xfrm rot="10800000" flipV="1">
              <a:off x="2715816" y="1754188"/>
              <a:ext cx="1460500" cy="1460500"/>
            </a:xfrm>
            <a:prstGeom prst="blockArc">
              <a:avLst>
                <a:gd name="adj1" fmla="val 5423681"/>
                <a:gd name="adj2" fmla="val 20860726"/>
                <a:gd name="adj3" fmla="val 17514"/>
              </a:avLst>
            </a:prstGeom>
            <a:solidFill>
              <a:srgbClr val="C06170"/>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空心弧 51"/>
            <p:cNvSpPr/>
            <p:nvPr/>
          </p:nvSpPr>
          <p:spPr bwMode="auto">
            <a:xfrm rot="4631022" flipV="1">
              <a:off x="2749153" y="2965450"/>
              <a:ext cx="1460500" cy="1460500"/>
            </a:xfrm>
            <a:prstGeom prst="blockArc">
              <a:avLst>
                <a:gd name="adj1" fmla="val 10168821"/>
                <a:gd name="adj2" fmla="val 20860726"/>
                <a:gd name="adj3" fmla="val 17514"/>
              </a:avLst>
            </a:prstGeom>
            <a:solidFill>
              <a:srgbClr val="AE4044"/>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空心弧 52"/>
            <p:cNvSpPr/>
            <p:nvPr/>
          </p:nvSpPr>
          <p:spPr bwMode="auto">
            <a:xfrm>
              <a:off x="1544949" y="4451571"/>
              <a:ext cx="1460500" cy="1462088"/>
            </a:xfrm>
            <a:prstGeom prst="blockArc">
              <a:avLst>
                <a:gd name="adj1" fmla="val 5423681"/>
                <a:gd name="adj2" fmla="val 20860726"/>
                <a:gd name="adj3" fmla="val 17514"/>
              </a:avLst>
            </a:prstGeom>
            <a:solidFill>
              <a:srgbClr val="AE4044"/>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空心弧 53"/>
            <p:cNvSpPr/>
            <p:nvPr/>
          </p:nvSpPr>
          <p:spPr bwMode="auto">
            <a:xfrm rot="10800000">
              <a:off x="2736453" y="4165600"/>
              <a:ext cx="1460500" cy="1460500"/>
            </a:xfrm>
            <a:prstGeom prst="blockArc">
              <a:avLst>
                <a:gd name="adj1" fmla="val 5423681"/>
                <a:gd name="adj2" fmla="val 20860726"/>
                <a:gd name="adj3" fmla="val 17514"/>
              </a:avLst>
            </a:prstGeom>
            <a:solidFill>
              <a:srgbClr val="C06170"/>
            </a:solidFill>
            <a:ln w="9525" cap="flat" cmpd="sng" algn="ctr">
              <a:noFill/>
              <a:prstDash val="solid"/>
              <a:round/>
              <a:headEnd type="none" w="med" len="med"/>
              <a:tailEnd type="none" w="med" len="med"/>
            </a:ln>
            <a:effectLst/>
          </p:spPr>
          <p:txBody>
            <a:bodyPr/>
            <a:lstStyle/>
            <a:p>
              <a:pPr>
                <a:buFont typeface="Arial" panose="020B0604020202020204" pitchFamily="34" charset="0"/>
                <a:buNone/>
                <a:defRPr/>
              </a:pP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5" name="TextBox 33"/>
          <p:cNvSpPr txBox="1"/>
          <p:nvPr/>
        </p:nvSpPr>
        <p:spPr bwMode="auto">
          <a:xfrm>
            <a:off x="2735816" y="2159608"/>
            <a:ext cx="492443" cy="707566"/>
          </a:xfrm>
          <a:prstGeom prst="rect">
            <a:avLst/>
          </a:prstGeom>
          <a:noFill/>
        </p:spPr>
        <p:txBody>
          <a:bodyPr wrap="none">
            <a:spAutoFit/>
          </a:bodyPr>
          <a:lstStyle/>
          <a:p>
            <a:pPr defTabSz="967105">
              <a:defRPr/>
            </a:pP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S</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TextBox 34"/>
          <p:cNvSpPr txBox="1"/>
          <p:nvPr/>
        </p:nvSpPr>
        <p:spPr bwMode="auto">
          <a:xfrm>
            <a:off x="2728478" y="4554337"/>
            <a:ext cx="736099" cy="707566"/>
          </a:xfrm>
          <a:prstGeom prst="rect">
            <a:avLst/>
          </a:prstGeom>
          <a:noFill/>
        </p:spPr>
        <p:txBody>
          <a:bodyPr wrap="none">
            <a:spAutoFit/>
          </a:bodyPr>
          <a:lstStyle/>
          <a:p>
            <a:pPr defTabSz="967105">
              <a:defRPr/>
            </a:pPr>
            <a:r>
              <a:rPr lang="en-US" altLang="zh-CN"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W</a:t>
            </a:r>
            <a:endPar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内部环境分析</a:t>
            </a:r>
          </a:p>
        </p:txBody>
      </p:sp>
      <p:sp>
        <p:nvSpPr>
          <p:cNvPr id="21" name="文本框 20"/>
          <p:cNvSpPr txBox="1"/>
          <p:nvPr/>
        </p:nvSpPr>
        <p:spPr>
          <a:xfrm>
            <a:off x="3758627" y="2938768"/>
            <a:ext cx="7073900" cy="646331"/>
          </a:xfrm>
          <a:prstGeom prst="rect">
            <a:avLst/>
          </a:prstGeom>
          <a:noFill/>
        </p:spPr>
        <p:txBody>
          <a:bodyPr wrap="square" rtlCol="0">
            <a:spAutoFit/>
          </a:bodyPr>
          <a:lstStyle/>
          <a:p>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竞争优势是指一个企业超越其竞争对手的能力</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或者指公司所 特有的能提高公司竞争力的东西。</a:t>
            </a:r>
          </a:p>
        </p:txBody>
      </p:sp>
      <p:sp>
        <p:nvSpPr>
          <p:cNvPr id="22" name="文本框 21"/>
          <p:cNvSpPr txBox="1"/>
          <p:nvPr/>
        </p:nvSpPr>
        <p:spPr>
          <a:xfrm>
            <a:off x="3826661" y="5126619"/>
            <a:ext cx="7073900" cy="646331"/>
          </a:xfrm>
          <a:prstGeom prst="rect">
            <a:avLst/>
          </a:prstGeom>
          <a:noFill/>
        </p:spPr>
        <p:txBody>
          <a:bodyPr wrap="square" rtlCol="0">
            <a:spAutoFit/>
          </a:bodyPr>
          <a:lstStyle/>
          <a:p>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竞争劣势是指一个企业与其竞争对手相比，做的不好或没有做到的东西，从而使自己与竞争对手相比处于劣势。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Horizontal)">
                                      <p:cBhvr>
                                        <p:cTn id="7" dur="500"/>
                                        <p:tgtEl>
                                          <p:spTgt spid="4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007785" y="2163953"/>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lstStyle/>
          <a:p>
            <a:pPr algn="r"/>
            <a:endParaRPr lang="zh-CN" altLang="en-US" sz="1600">
              <a:solidFill>
                <a:schemeClr val="bg1"/>
              </a:solidFill>
              <a:cs typeface="+mn-ea"/>
              <a:sym typeface="+mn-lt"/>
            </a:endParaRPr>
          </a:p>
        </p:txBody>
      </p:sp>
      <p:sp>
        <p:nvSpPr>
          <p:cNvPr id="5" name="等腰三角形 21"/>
          <p:cNvSpPr/>
          <p:nvPr/>
        </p:nvSpPr>
        <p:spPr bwMode="auto">
          <a:xfrm rot="5400000">
            <a:off x="3141853" y="2163953"/>
            <a:ext cx="2892825" cy="2959724"/>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95000"/>
            </a:schemeClr>
          </a:solidFill>
          <a:ln>
            <a:noFill/>
          </a:ln>
          <a:effectLst>
            <a:innerShdw blurRad="165100" dist="63500" dir="13500000">
              <a:prstClr val="black">
                <a:alpha val="30000"/>
              </a:prstClr>
            </a:innerShdw>
          </a:effectLst>
        </p:spPr>
        <p:txBody>
          <a:bodyPr vert="horz" wrap="square" lIns="91440" tIns="45720" rIns="91440" bIns="45720" numCol="1" anchor="ctr" anchorCtr="0" compatLnSpc="1"/>
          <a:lstStyle/>
          <a:p>
            <a:pPr algn="r"/>
            <a:endParaRPr lang="zh-CN" altLang="en-US" sz="1600">
              <a:solidFill>
                <a:schemeClr val="bg1"/>
              </a:solidFill>
              <a:cs typeface="+mn-ea"/>
              <a:sym typeface="+mn-lt"/>
            </a:endParaRPr>
          </a:p>
        </p:txBody>
      </p:sp>
      <p:sp>
        <p:nvSpPr>
          <p:cNvPr id="6" name="椭圆 5"/>
          <p:cNvSpPr/>
          <p:nvPr/>
        </p:nvSpPr>
        <p:spPr bwMode="auto">
          <a:xfrm>
            <a:off x="3110231" y="1956099"/>
            <a:ext cx="3648549" cy="3648075"/>
          </a:xfrm>
          <a:prstGeom prst="ellipse">
            <a:avLst/>
          </a:prstGeom>
          <a:noFill/>
          <a:ln w="12700" cap="flat" cmpd="sng" algn="ctr">
            <a:solidFill>
              <a:schemeClr val="tx1">
                <a:lumMod val="65000"/>
                <a:lumOff val="35000"/>
              </a:schemeClr>
            </a:solidFill>
            <a:prstDash val="dash"/>
          </a:ln>
          <a:effectLst/>
        </p:spPr>
        <p:txBody>
          <a:bodyPr lIns="91440" tIns="45720" rIns="91440" bIns="45720" anchor="ctr"/>
          <a:lstStyle/>
          <a:p>
            <a:pPr algn="ctr">
              <a:defRPr/>
            </a:pPr>
            <a:endParaRPr lang="zh-CN" altLang="en-US" kern="0" dirty="0">
              <a:solidFill>
                <a:sysClr val="window" lastClr="FFFFFF"/>
              </a:solidFill>
              <a:cs typeface="+mn-ea"/>
              <a:sym typeface="+mn-lt"/>
            </a:endParaRPr>
          </a:p>
        </p:txBody>
      </p:sp>
      <p:sp>
        <p:nvSpPr>
          <p:cNvPr id="7" name="椭圆 6"/>
          <p:cNvSpPr/>
          <p:nvPr/>
        </p:nvSpPr>
        <p:spPr bwMode="auto">
          <a:xfrm>
            <a:off x="5293327" y="1956099"/>
            <a:ext cx="3650139" cy="3648075"/>
          </a:xfrm>
          <a:prstGeom prst="ellipse">
            <a:avLst/>
          </a:prstGeom>
          <a:noFill/>
          <a:ln w="12700" cap="flat" cmpd="sng" algn="ctr">
            <a:solidFill>
              <a:schemeClr val="tx1">
                <a:lumMod val="65000"/>
                <a:lumOff val="35000"/>
              </a:schemeClr>
            </a:solidFill>
            <a:prstDash val="dash"/>
          </a:ln>
          <a:effectLst/>
        </p:spPr>
        <p:txBody>
          <a:bodyPr lIns="91440" tIns="45720" rIns="91440" bIns="45720" anchor="ctr"/>
          <a:lstStyle/>
          <a:p>
            <a:pPr algn="ctr">
              <a:defRPr/>
            </a:pPr>
            <a:endParaRPr lang="zh-CN" altLang="en-US" kern="0" dirty="0">
              <a:solidFill>
                <a:sysClr val="window" lastClr="FFFFFF"/>
              </a:solidFill>
              <a:cs typeface="+mn-ea"/>
              <a:sym typeface="+mn-lt"/>
            </a:endParaRPr>
          </a:p>
        </p:txBody>
      </p:sp>
      <p:cxnSp>
        <p:nvCxnSpPr>
          <p:cNvPr id="8" name="直接连接符 7"/>
          <p:cNvCxnSpPr>
            <a:cxnSpLocks noChangeShapeType="1"/>
          </p:cNvCxnSpPr>
          <p:nvPr/>
        </p:nvCxnSpPr>
        <p:spPr bwMode="auto">
          <a:xfrm>
            <a:off x="4112074" y="2765981"/>
            <a:ext cx="571575" cy="268287"/>
          </a:xfrm>
          <a:prstGeom prst="line">
            <a:avLst/>
          </a:prstGeom>
          <a:noFill/>
          <a:ln w="19050" algn="ctr">
            <a:solidFill>
              <a:srgbClr val="C06170"/>
            </a:solidFill>
            <a:round/>
            <a:headEnd type="none" w="med" len="med"/>
            <a:tailEnd type="triangle" w="med" len="med"/>
          </a:ln>
        </p:spPr>
      </p:cxnSp>
      <p:cxnSp>
        <p:nvCxnSpPr>
          <p:cNvPr id="9" name="直接连接符 8"/>
          <p:cNvCxnSpPr>
            <a:cxnSpLocks noChangeShapeType="1"/>
          </p:cNvCxnSpPr>
          <p:nvPr/>
        </p:nvCxnSpPr>
        <p:spPr bwMode="auto">
          <a:xfrm>
            <a:off x="3807233" y="3589891"/>
            <a:ext cx="590627" cy="0"/>
          </a:xfrm>
          <a:prstGeom prst="line">
            <a:avLst/>
          </a:prstGeom>
          <a:noFill/>
          <a:ln w="19050" algn="ctr">
            <a:solidFill>
              <a:srgbClr val="C06170"/>
            </a:solidFill>
            <a:round/>
            <a:headEnd type="none" w="med" len="med"/>
            <a:tailEnd type="triangle" w="med" len="med"/>
          </a:ln>
        </p:spPr>
      </p:cxnSp>
      <p:cxnSp>
        <p:nvCxnSpPr>
          <p:cNvPr id="10" name="直接连接符 9"/>
          <p:cNvCxnSpPr>
            <a:cxnSpLocks noChangeShapeType="1"/>
          </p:cNvCxnSpPr>
          <p:nvPr/>
        </p:nvCxnSpPr>
        <p:spPr bwMode="auto">
          <a:xfrm flipV="1">
            <a:off x="4112072" y="4123291"/>
            <a:ext cx="590627" cy="312739"/>
          </a:xfrm>
          <a:prstGeom prst="line">
            <a:avLst/>
          </a:prstGeom>
          <a:noFill/>
          <a:ln w="19050" algn="ctr">
            <a:solidFill>
              <a:srgbClr val="C06170"/>
            </a:solidFill>
            <a:round/>
            <a:headEnd type="none" w="med" len="med"/>
            <a:tailEnd type="triangle" w="med" len="med"/>
          </a:ln>
        </p:spPr>
      </p:cxnSp>
      <p:cxnSp>
        <p:nvCxnSpPr>
          <p:cNvPr id="11" name="直接连接符 10"/>
          <p:cNvCxnSpPr>
            <a:cxnSpLocks noChangeShapeType="1"/>
          </p:cNvCxnSpPr>
          <p:nvPr/>
        </p:nvCxnSpPr>
        <p:spPr bwMode="auto">
          <a:xfrm flipH="1" flipV="1">
            <a:off x="7444669" y="4110591"/>
            <a:ext cx="590627" cy="312739"/>
          </a:xfrm>
          <a:prstGeom prst="line">
            <a:avLst/>
          </a:prstGeom>
          <a:noFill/>
          <a:ln w="19050" algn="ctr">
            <a:solidFill>
              <a:srgbClr val="C06170"/>
            </a:solidFill>
            <a:round/>
            <a:headEnd type="none" w="med" len="med"/>
            <a:tailEnd type="triangle" w="med" len="med"/>
          </a:ln>
        </p:spPr>
      </p:cxnSp>
      <p:cxnSp>
        <p:nvCxnSpPr>
          <p:cNvPr id="12" name="直接连接符 11"/>
          <p:cNvCxnSpPr>
            <a:cxnSpLocks noChangeShapeType="1"/>
          </p:cNvCxnSpPr>
          <p:nvPr/>
        </p:nvCxnSpPr>
        <p:spPr bwMode="auto">
          <a:xfrm flipH="1">
            <a:off x="7739983" y="3586716"/>
            <a:ext cx="590627" cy="0"/>
          </a:xfrm>
          <a:prstGeom prst="line">
            <a:avLst/>
          </a:prstGeom>
          <a:noFill/>
          <a:ln w="19050" algn="ctr">
            <a:solidFill>
              <a:srgbClr val="C06170"/>
            </a:solidFill>
            <a:round/>
            <a:headEnd type="none" w="med" len="med"/>
            <a:tailEnd type="triangle" w="med" len="med"/>
          </a:ln>
        </p:spPr>
      </p:cxnSp>
      <p:cxnSp>
        <p:nvCxnSpPr>
          <p:cNvPr id="13" name="直接连接符 12"/>
          <p:cNvCxnSpPr>
            <a:cxnSpLocks noChangeShapeType="1"/>
          </p:cNvCxnSpPr>
          <p:nvPr/>
        </p:nvCxnSpPr>
        <p:spPr bwMode="auto">
          <a:xfrm flipH="1">
            <a:off x="7463722" y="2765981"/>
            <a:ext cx="571575" cy="268287"/>
          </a:xfrm>
          <a:prstGeom prst="line">
            <a:avLst/>
          </a:prstGeom>
          <a:noFill/>
          <a:ln w="19050" algn="ctr">
            <a:solidFill>
              <a:srgbClr val="C06170"/>
            </a:solidFill>
            <a:round/>
            <a:headEnd type="none" w="med" len="med"/>
            <a:tailEnd type="triangle" w="med" len="med"/>
          </a:ln>
        </p:spPr>
      </p:cxnSp>
      <p:sp>
        <p:nvSpPr>
          <p:cNvPr id="14" name="Oval 19"/>
          <p:cNvSpPr>
            <a:spLocks noChangeArrowheads="1"/>
          </p:cNvSpPr>
          <p:nvPr/>
        </p:nvSpPr>
        <p:spPr bwMode="auto">
          <a:xfrm>
            <a:off x="3127695" y="1923861"/>
            <a:ext cx="992317" cy="992187"/>
          </a:xfrm>
          <a:prstGeom prst="ellipse">
            <a:avLst/>
          </a:prstGeom>
          <a:solidFill>
            <a:srgbClr val="943D41"/>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Q </a:t>
            </a:r>
            <a:endParaRPr lang="zh-CN" altLang="en-US" sz="2600" b="1" dirty="0">
              <a:solidFill>
                <a:schemeClr val="bg1"/>
              </a:solidFill>
              <a:cs typeface="+mn-ea"/>
              <a:sym typeface="+mn-lt"/>
            </a:endParaRPr>
          </a:p>
        </p:txBody>
      </p:sp>
      <p:sp>
        <p:nvSpPr>
          <p:cNvPr id="15" name="Oval 19"/>
          <p:cNvSpPr>
            <a:spLocks noChangeArrowheads="1"/>
          </p:cNvSpPr>
          <p:nvPr/>
        </p:nvSpPr>
        <p:spPr bwMode="auto">
          <a:xfrm>
            <a:off x="7939241" y="1923067"/>
            <a:ext cx="992316" cy="993775"/>
          </a:xfrm>
          <a:prstGeom prst="ellipse">
            <a:avLst/>
          </a:prstGeom>
          <a:solidFill>
            <a:srgbClr val="C0617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C</a:t>
            </a:r>
            <a:endParaRPr lang="zh-CN" altLang="en-US" sz="2600" b="1" dirty="0">
              <a:solidFill>
                <a:schemeClr val="bg1"/>
              </a:solidFill>
              <a:cs typeface="+mn-ea"/>
              <a:sym typeface="+mn-lt"/>
            </a:endParaRPr>
          </a:p>
        </p:txBody>
      </p:sp>
      <p:sp>
        <p:nvSpPr>
          <p:cNvPr id="16" name="Oval 19"/>
          <p:cNvSpPr>
            <a:spLocks noChangeArrowheads="1"/>
          </p:cNvSpPr>
          <p:nvPr/>
        </p:nvSpPr>
        <p:spPr bwMode="auto">
          <a:xfrm>
            <a:off x="8435399" y="3110469"/>
            <a:ext cx="993904" cy="993775"/>
          </a:xfrm>
          <a:prstGeom prst="ellipse">
            <a:avLst/>
          </a:prstGeom>
          <a:solidFill>
            <a:srgbClr val="943D41"/>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DL</a:t>
            </a:r>
            <a:endParaRPr lang="zh-CN" altLang="en-US" sz="2600" b="1" dirty="0">
              <a:solidFill>
                <a:schemeClr val="bg1"/>
              </a:solidFill>
              <a:cs typeface="+mn-ea"/>
              <a:sym typeface="+mn-lt"/>
            </a:endParaRPr>
          </a:p>
        </p:txBody>
      </p:sp>
      <p:sp>
        <p:nvSpPr>
          <p:cNvPr id="17" name="Oval 19"/>
          <p:cNvSpPr>
            <a:spLocks noChangeArrowheads="1"/>
          </p:cNvSpPr>
          <p:nvPr/>
        </p:nvSpPr>
        <p:spPr bwMode="auto">
          <a:xfrm>
            <a:off x="8033707" y="4266169"/>
            <a:ext cx="993904" cy="993775"/>
          </a:xfrm>
          <a:prstGeom prst="ellipse">
            <a:avLst/>
          </a:prstGeom>
          <a:solidFill>
            <a:srgbClr val="C0617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S</a:t>
            </a:r>
            <a:endParaRPr lang="zh-CN" altLang="en-US" sz="2600" b="1" dirty="0">
              <a:solidFill>
                <a:schemeClr val="bg1"/>
              </a:solidFill>
              <a:cs typeface="+mn-ea"/>
              <a:sym typeface="+mn-lt"/>
            </a:endParaRPr>
          </a:p>
        </p:txBody>
      </p:sp>
      <p:sp>
        <p:nvSpPr>
          <p:cNvPr id="18" name="Oval 19"/>
          <p:cNvSpPr>
            <a:spLocks noChangeArrowheads="1"/>
          </p:cNvSpPr>
          <p:nvPr/>
        </p:nvSpPr>
        <p:spPr bwMode="auto">
          <a:xfrm>
            <a:off x="2683136" y="3110469"/>
            <a:ext cx="993904" cy="993775"/>
          </a:xfrm>
          <a:prstGeom prst="ellipse">
            <a:avLst/>
          </a:prstGeom>
          <a:solidFill>
            <a:srgbClr val="C0617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DD</a:t>
            </a:r>
            <a:endParaRPr lang="zh-CN" altLang="en-US" sz="2600" b="1" dirty="0">
              <a:solidFill>
                <a:schemeClr val="bg1"/>
              </a:solidFill>
              <a:cs typeface="+mn-ea"/>
              <a:sym typeface="+mn-lt"/>
            </a:endParaRPr>
          </a:p>
        </p:txBody>
      </p:sp>
      <p:sp>
        <p:nvSpPr>
          <p:cNvPr id="19" name="Oval 19"/>
          <p:cNvSpPr>
            <a:spLocks noChangeArrowheads="1"/>
          </p:cNvSpPr>
          <p:nvPr/>
        </p:nvSpPr>
        <p:spPr bwMode="auto">
          <a:xfrm>
            <a:off x="3089591" y="4266169"/>
            <a:ext cx="993904" cy="993775"/>
          </a:xfrm>
          <a:prstGeom prst="ellipse">
            <a:avLst/>
          </a:prstGeom>
          <a:solidFill>
            <a:srgbClr val="943D41"/>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altLang="zh-CN" sz="2600" b="1" dirty="0">
                <a:solidFill>
                  <a:schemeClr val="bg1"/>
                </a:solidFill>
                <a:cs typeface="+mn-ea"/>
                <a:sym typeface="+mn-lt"/>
              </a:rPr>
              <a:t>M</a:t>
            </a:r>
            <a:endParaRPr lang="zh-CN" altLang="en-US" sz="2600" b="1" dirty="0">
              <a:solidFill>
                <a:schemeClr val="bg1"/>
              </a:solidFill>
              <a:cs typeface="+mn-ea"/>
              <a:sym typeface="+mn-lt"/>
            </a:endParaRPr>
          </a:p>
        </p:txBody>
      </p:sp>
      <p:grpSp>
        <p:nvGrpSpPr>
          <p:cNvPr id="26" name="组合 25"/>
          <p:cNvGrpSpPr/>
          <p:nvPr/>
        </p:nvGrpSpPr>
        <p:grpSpPr>
          <a:xfrm>
            <a:off x="5010503" y="2571829"/>
            <a:ext cx="2035861" cy="2036123"/>
            <a:chOff x="5049626" y="2709612"/>
            <a:chExt cx="2035596" cy="2036122"/>
          </a:xfrm>
        </p:grpSpPr>
        <p:sp>
          <p:nvSpPr>
            <p:cNvPr id="27" name="椭圆 26"/>
            <p:cNvSpPr/>
            <p:nvPr/>
          </p:nvSpPr>
          <p:spPr>
            <a:xfrm>
              <a:off x="5049626" y="2709612"/>
              <a:ext cx="2035596" cy="2036122"/>
            </a:xfrm>
            <a:prstGeom prst="ellipse">
              <a:avLst/>
            </a:prstGeom>
            <a:gradFill flip="none" rotWithShape="1">
              <a:gsLst>
                <a:gs pos="49000">
                  <a:schemeClr val="bg1">
                    <a:lumMod val="93000"/>
                  </a:schemeClr>
                </a:gs>
                <a:gs pos="0">
                  <a:srgbClr val="E2E2E2">
                    <a:lumMod val="85000"/>
                  </a:srgbClr>
                </a:gs>
                <a:gs pos="100000">
                  <a:schemeClr val="bg1"/>
                </a:gs>
              </a:gsLst>
              <a:lin ang="2700000" scaled="1"/>
              <a:tileRect/>
            </a:gra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5000" b="1" dirty="0">
                  <a:solidFill>
                    <a:srgbClr val="943D41"/>
                  </a:solidFill>
                  <a:cs typeface="+mn-ea"/>
                  <a:sym typeface="+mn-lt"/>
                </a:rPr>
                <a:t>SW</a:t>
              </a:r>
              <a:endParaRPr lang="zh-CN" altLang="en-US" sz="5000" b="1" dirty="0">
                <a:solidFill>
                  <a:srgbClr val="943D41"/>
                </a:solidFill>
                <a:cs typeface="+mn-ea"/>
                <a:sym typeface="+mn-lt"/>
              </a:endParaRPr>
            </a:p>
          </p:txBody>
        </p:sp>
        <p:sp>
          <p:nvSpPr>
            <p:cNvPr id="28" name="同心圆 27"/>
            <p:cNvSpPr/>
            <p:nvPr/>
          </p:nvSpPr>
          <p:spPr>
            <a:xfrm>
              <a:off x="5175546" y="2835796"/>
              <a:ext cx="1783756" cy="1783754"/>
            </a:xfrm>
            <a:prstGeom prst="donut">
              <a:avLst>
                <a:gd name="adj" fmla="val 9002"/>
              </a:avLst>
            </a:prstGeom>
            <a:solidFill>
              <a:srgbClr val="C06170"/>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30" name="文本框 29"/>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分析领域</a:t>
            </a:r>
          </a:p>
        </p:txBody>
      </p:sp>
      <p:sp>
        <p:nvSpPr>
          <p:cNvPr id="31" name="文本框 30"/>
          <p:cNvSpPr txBox="1"/>
          <p:nvPr/>
        </p:nvSpPr>
        <p:spPr>
          <a:xfrm>
            <a:off x="2001529" y="1738997"/>
            <a:ext cx="921456" cy="400110"/>
          </a:xfrm>
          <a:prstGeom prst="rect">
            <a:avLst/>
          </a:prstGeom>
          <a:noFill/>
        </p:spPr>
        <p:txBody>
          <a:bodyPr wrap="squar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品 质</a:t>
            </a:r>
          </a:p>
        </p:txBody>
      </p:sp>
      <p:sp>
        <p:nvSpPr>
          <p:cNvPr id="32" name="矩形 31"/>
          <p:cNvSpPr/>
          <p:nvPr/>
        </p:nvSpPr>
        <p:spPr>
          <a:xfrm>
            <a:off x="193938" y="2102797"/>
            <a:ext cx="2849612" cy="461665"/>
          </a:xfrm>
          <a:prstGeom prst="rect">
            <a:avLst/>
          </a:prstGeom>
        </p:spPr>
        <p:txBody>
          <a:bodyPr wrap="square">
            <a:spAutoFit/>
          </a:bodyPr>
          <a:lstStyle/>
          <a:p>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产品质量的安全性、稳定性、可靠性、美观性、适用性、耐久性、经济性等。</a:t>
            </a:r>
          </a:p>
        </p:txBody>
      </p:sp>
      <p:sp>
        <p:nvSpPr>
          <p:cNvPr id="33" name="文本框 32"/>
          <p:cNvSpPr txBox="1"/>
          <p:nvPr/>
        </p:nvSpPr>
        <p:spPr>
          <a:xfrm>
            <a:off x="9100354" y="1719532"/>
            <a:ext cx="1723549" cy="400110"/>
          </a:xfrm>
          <a:prstGeom prst="rect">
            <a:avLst/>
          </a:prstGeom>
          <a:noFill/>
        </p:spPr>
        <p:txBody>
          <a:bodyPr wrap="non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成本（价格）</a:t>
            </a:r>
          </a:p>
        </p:txBody>
      </p:sp>
      <p:sp>
        <p:nvSpPr>
          <p:cNvPr id="34" name="矩形 33"/>
          <p:cNvSpPr/>
          <p:nvPr/>
        </p:nvSpPr>
        <p:spPr>
          <a:xfrm>
            <a:off x="9100355" y="2224273"/>
            <a:ext cx="2353530" cy="646331"/>
          </a:xfrm>
          <a:prstGeom prst="rect">
            <a:avLst/>
          </a:prstGeom>
        </p:spPr>
        <p:txBody>
          <a:bodyPr wrap="square">
            <a:spAutoFit/>
          </a:bodyPr>
          <a:lstStyle/>
          <a:p>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同样等级产品的生产成本、销售成本、服务成本等和销售价格（产品赢利能力）。</a:t>
            </a:r>
          </a:p>
        </p:txBody>
      </p:sp>
      <p:sp>
        <p:nvSpPr>
          <p:cNvPr id="35" name="文本框 34"/>
          <p:cNvSpPr txBox="1"/>
          <p:nvPr/>
        </p:nvSpPr>
        <p:spPr>
          <a:xfrm>
            <a:off x="193938" y="3015694"/>
            <a:ext cx="3255703" cy="400110"/>
          </a:xfrm>
          <a:prstGeom prst="rect">
            <a:avLst/>
          </a:prstGeom>
          <a:noFill/>
        </p:spPr>
        <p:txBody>
          <a:bodyPr wrap="squar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产量</a:t>
            </a:r>
            <a:r>
              <a:rPr lang="en-US" altLang="zh-CN" sz="2000" b="1" dirty="0">
                <a:solidFill>
                  <a:srgbClr val="943D41"/>
                </a:solidFill>
                <a:latin typeface="Futura Md BT" panose="020B0602020204020303" pitchFamily="34" charset="0"/>
                <a:ea typeface="微软雅黑" panose="020B0503020204020204" pitchFamily="34" charset="-122"/>
              </a:rPr>
              <a:t>/</a:t>
            </a:r>
            <a:r>
              <a:rPr lang="zh-CN" altLang="en-US" sz="2000" b="1" dirty="0">
                <a:solidFill>
                  <a:srgbClr val="943D41"/>
                </a:solidFill>
                <a:latin typeface="Futura Md BT" panose="020B0602020204020303" pitchFamily="34" charset="0"/>
                <a:ea typeface="微软雅黑" panose="020B0503020204020204" pitchFamily="34" charset="-122"/>
              </a:rPr>
              <a:t>效率</a:t>
            </a:r>
            <a:r>
              <a:rPr lang="en-US" altLang="zh-CN" sz="2000" b="1" dirty="0">
                <a:solidFill>
                  <a:srgbClr val="943D41"/>
                </a:solidFill>
                <a:latin typeface="Futura Md BT" panose="020B0602020204020303" pitchFamily="34" charset="0"/>
                <a:ea typeface="微软雅黑" panose="020B0503020204020204" pitchFamily="34" charset="-122"/>
              </a:rPr>
              <a:t>/</a:t>
            </a:r>
            <a:r>
              <a:rPr lang="zh-CN" altLang="en-US" sz="2000" b="1" dirty="0">
                <a:solidFill>
                  <a:srgbClr val="943D41"/>
                </a:solidFill>
                <a:latin typeface="Futura Md BT" panose="020B0602020204020303" pitchFamily="34" charset="0"/>
                <a:ea typeface="微软雅黑" panose="020B0503020204020204" pitchFamily="34" charset="-122"/>
              </a:rPr>
              <a:t>交付能力</a:t>
            </a:r>
          </a:p>
        </p:txBody>
      </p:sp>
      <p:sp>
        <p:nvSpPr>
          <p:cNvPr id="36" name="矩形 35"/>
          <p:cNvSpPr/>
          <p:nvPr/>
        </p:nvSpPr>
        <p:spPr>
          <a:xfrm>
            <a:off x="209675" y="3421737"/>
            <a:ext cx="2608069" cy="646331"/>
          </a:xfrm>
          <a:prstGeom prst="rect">
            <a:avLst/>
          </a:prstGeom>
        </p:spPr>
        <p:txBody>
          <a:bodyPr wrap="square">
            <a:spAutoFit/>
          </a:bodyPr>
          <a:lstStyle/>
          <a:p>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生产总量、生产能力（</a:t>
            </a:r>
            <a:r>
              <a:rPr lang="en-US" altLang="zh-CN" sz="1200" dirty="0">
                <a:solidFill>
                  <a:schemeClr val="tx1">
                    <a:lumMod val="50000"/>
                    <a:lumOff val="50000"/>
                  </a:schemeClr>
                </a:solidFill>
                <a:latin typeface="Futura Md BT" panose="020B0602020204020303" pitchFamily="34" charset="0"/>
                <a:ea typeface="微软雅黑" panose="020B0503020204020204" pitchFamily="34" charset="-122"/>
              </a:rPr>
              <a:t>CT</a:t>
            </a:r>
            <a:r>
              <a:rPr lang="zh-CN" altLang="en-US" sz="1200" dirty="0">
                <a:solidFill>
                  <a:schemeClr val="tx1">
                    <a:lumMod val="50000"/>
                    <a:lumOff val="50000"/>
                  </a:schemeClr>
                </a:solidFill>
                <a:latin typeface="Futura Md BT" panose="020B0602020204020303" pitchFamily="34" charset="0"/>
                <a:ea typeface="微软雅黑" panose="020B0503020204020204" pitchFamily="34" charset="-122"/>
              </a:rPr>
              <a:t>），综合效率、人均产量、人均附加值、交付按量准时。</a:t>
            </a:r>
          </a:p>
        </p:txBody>
      </p:sp>
      <p:sp>
        <p:nvSpPr>
          <p:cNvPr id="37" name="文本框 36"/>
          <p:cNvSpPr txBox="1"/>
          <p:nvPr/>
        </p:nvSpPr>
        <p:spPr>
          <a:xfrm>
            <a:off x="9390504" y="3167849"/>
            <a:ext cx="2353529" cy="400110"/>
          </a:xfrm>
          <a:prstGeom prst="rect">
            <a:avLst/>
          </a:prstGeom>
          <a:noFill/>
        </p:spPr>
        <p:txBody>
          <a:bodyPr wrap="none" rtlCol="0">
            <a:spAutoFit/>
          </a:bodyPr>
          <a:lstStyle/>
          <a:p>
            <a:r>
              <a:rPr lang="zh-CN" altLang="en-US" sz="2000" b="1">
                <a:solidFill>
                  <a:srgbClr val="943D41"/>
                </a:solidFill>
                <a:latin typeface="Futura Md BT" panose="020B0602020204020303" pitchFamily="34" charset="0"/>
                <a:ea typeface="微软雅黑" panose="020B0503020204020204" pitchFamily="34" charset="-122"/>
              </a:rPr>
              <a:t>产品研发</a:t>
            </a:r>
            <a:r>
              <a:rPr lang="en-US" altLang="zh-CN" sz="2000" b="1">
                <a:solidFill>
                  <a:srgbClr val="943D41"/>
                </a:solidFill>
                <a:latin typeface="Futura Md BT" panose="020B0602020204020303" pitchFamily="34" charset="0"/>
                <a:ea typeface="微软雅黑" panose="020B0503020204020204" pitchFamily="34" charset="-122"/>
              </a:rPr>
              <a:t>/</a:t>
            </a:r>
            <a:r>
              <a:rPr lang="zh-CN" altLang="en-US" sz="2000" b="1">
                <a:solidFill>
                  <a:srgbClr val="943D41"/>
                </a:solidFill>
                <a:latin typeface="Futura Md BT" panose="020B0602020204020303" pitchFamily="34" charset="0"/>
                <a:ea typeface="微软雅黑" panose="020B0503020204020204" pitchFamily="34" charset="-122"/>
              </a:rPr>
              <a:t>生产技术</a:t>
            </a:r>
          </a:p>
        </p:txBody>
      </p:sp>
      <p:sp>
        <p:nvSpPr>
          <p:cNvPr id="38" name="矩形 37"/>
          <p:cNvSpPr/>
          <p:nvPr/>
        </p:nvSpPr>
        <p:spPr>
          <a:xfrm>
            <a:off x="9390505" y="3672590"/>
            <a:ext cx="2353530" cy="646331"/>
          </a:xfrm>
          <a:prstGeom prst="rect">
            <a:avLst/>
          </a:prstGeom>
        </p:spPr>
        <p:txBody>
          <a:bodyPr wrap="square">
            <a:spAutoFit/>
          </a:bodyPr>
          <a:lstStyle/>
          <a:p>
            <a:r>
              <a:rPr lang="zh-CN" altLang="en-US" sz="1200">
                <a:solidFill>
                  <a:schemeClr val="tx1">
                    <a:lumMod val="50000"/>
                    <a:lumOff val="50000"/>
                  </a:schemeClr>
                </a:solidFill>
                <a:latin typeface="Futura Md BT" panose="020B0602020204020303" pitchFamily="34" charset="0"/>
                <a:ea typeface="微软雅黑" panose="020B0503020204020204" pitchFamily="34" charset="-122"/>
              </a:rPr>
              <a:t> 新产品设计开发能力，开发周期，专利技术，专有技术，技术创新能力等。</a:t>
            </a:r>
            <a:endParaRPr lang="en-US" altLang="zh-CN" sz="1200">
              <a:solidFill>
                <a:schemeClr val="tx1">
                  <a:lumMod val="50000"/>
                  <a:lumOff val="50000"/>
                </a:schemeClr>
              </a:solidFill>
              <a:latin typeface="Futura Md BT" panose="020B0602020204020303" pitchFamily="34" charset="0"/>
              <a:ea typeface="微软雅黑" panose="020B0503020204020204" pitchFamily="34" charset="-122"/>
            </a:endParaRPr>
          </a:p>
        </p:txBody>
      </p:sp>
      <p:sp>
        <p:nvSpPr>
          <p:cNvPr id="39" name="文本框 38"/>
          <p:cNvSpPr txBox="1"/>
          <p:nvPr/>
        </p:nvSpPr>
        <p:spPr>
          <a:xfrm>
            <a:off x="123362" y="4431735"/>
            <a:ext cx="3326279" cy="369332"/>
          </a:xfrm>
          <a:prstGeom prst="rect">
            <a:avLst/>
          </a:prstGeom>
          <a:noFill/>
        </p:spPr>
        <p:txBody>
          <a:bodyPr wrap="square" rtlCol="0">
            <a:spAutoFit/>
          </a:bodyPr>
          <a:lstStyle/>
          <a:p>
            <a:r>
              <a:rPr lang="zh-CN" altLang="en-US" b="1" dirty="0">
                <a:solidFill>
                  <a:srgbClr val="943D41"/>
                </a:solidFill>
                <a:latin typeface="Futura Md BT" panose="020B0602020204020303" pitchFamily="34" charset="0"/>
                <a:ea typeface="微软雅黑" panose="020B0503020204020204" pitchFamily="34" charset="-122"/>
              </a:rPr>
              <a:t>人才</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设备</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物料</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方法</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测量</a:t>
            </a:r>
          </a:p>
        </p:txBody>
      </p:sp>
      <p:sp>
        <p:nvSpPr>
          <p:cNvPr id="40" name="矩形 39"/>
          <p:cNvSpPr/>
          <p:nvPr/>
        </p:nvSpPr>
        <p:spPr>
          <a:xfrm>
            <a:off x="193938" y="4938072"/>
            <a:ext cx="2608069" cy="707886"/>
          </a:xfrm>
          <a:prstGeom prst="rect">
            <a:avLst/>
          </a:prstGeom>
        </p:spPr>
        <p:txBody>
          <a:bodyPr wrap="square">
            <a:spAutoFit/>
          </a:bodyPr>
          <a:lstStyle/>
          <a:p>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人才</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：经验丰富的优秀管理人才；</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设备</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：先进高效率的生产线；</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物料</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：优秀的供应商团队；</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方法</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：先进的管理方法；</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测量</a:t>
            </a:r>
            <a:r>
              <a:rPr lang="en-US" altLang="zh-CN" sz="10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000">
                <a:solidFill>
                  <a:schemeClr val="tx1">
                    <a:lumMod val="50000"/>
                    <a:lumOff val="50000"/>
                  </a:schemeClr>
                </a:solidFill>
                <a:latin typeface="Futura Md BT" panose="020B0602020204020303" pitchFamily="34" charset="0"/>
                <a:ea typeface="微软雅黑" panose="020B0503020204020204" pitchFamily="34" charset="-122"/>
              </a:rPr>
              <a:t>：先进的测量仪器。</a:t>
            </a:r>
            <a:endParaRPr lang="en-US" altLang="zh-CN" sz="1000">
              <a:solidFill>
                <a:schemeClr val="tx1">
                  <a:lumMod val="50000"/>
                  <a:lumOff val="50000"/>
                </a:schemeClr>
              </a:solidFill>
              <a:latin typeface="Futura Md BT" panose="020B0602020204020303" pitchFamily="34" charset="0"/>
              <a:ea typeface="微软雅黑" panose="020B0503020204020204" pitchFamily="34" charset="-122"/>
            </a:endParaRPr>
          </a:p>
        </p:txBody>
      </p:sp>
      <p:sp>
        <p:nvSpPr>
          <p:cNvPr id="41" name="文本框 40"/>
          <p:cNvSpPr txBox="1"/>
          <p:nvPr/>
        </p:nvSpPr>
        <p:spPr>
          <a:xfrm>
            <a:off x="9121754" y="4537962"/>
            <a:ext cx="1327608" cy="400110"/>
          </a:xfrm>
          <a:prstGeom prst="rect">
            <a:avLst/>
          </a:prstGeom>
          <a:noFill/>
        </p:spPr>
        <p:txBody>
          <a:bodyPr wrap="none" rtlCol="0">
            <a:spAutoFit/>
          </a:bodyPr>
          <a:lstStyle/>
          <a:p>
            <a:r>
              <a:rPr lang="zh-CN" altLang="en-US" sz="2000" b="1">
                <a:solidFill>
                  <a:srgbClr val="943D41"/>
                </a:solidFill>
                <a:latin typeface="Futura Md BT" panose="020B0602020204020303" pitchFamily="34" charset="0"/>
                <a:ea typeface="微软雅黑" panose="020B0503020204020204" pitchFamily="34" charset="-122"/>
              </a:rPr>
              <a:t>销售</a:t>
            </a:r>
            <a:r>
              <a:rPr lang="en-US" altLang="zh-CN" sz="2000" b="1">
                <a:solidFill>
                  <a:srgbClr val="943D41"/>
                </a:solidFill>
                <a:latin typeface="Futura Md BT" panose="020B0602020204020303" pitchFamily="34" charset="0"/>
                <a:ea typeface="微软雅黑" panose="020B0503020204020204" pitchFamily="34" charset="-122"/>
              </a:rPr>
              <a:t>/</a:t>
            </a:r>
            <a:r>
              <a:rPr lang="zh-CN" altLang="en-US" sz="2000" b="1">
                <a:solidFill>
                  <a:srgbClr val="943D41"/>
                </a:solidFill>
                <a:latin typeface="Futura Md BT" panose="020B0602020204020303" pitchFamily="34" charset="0"/>
                <a:ea typeface="微软雅黑" panose="020B0503020204020204" pitchFamily="34" charset="-122"/>
              </a:rPr>
              <a:t>服务</a:t>
            </a:r>
          </a:p>
        </p:txBody>
      </p:sp>
      <p:sp>
        <p:nvSpPr>
          <p:cNvPr id="42" name="矩形 41"/>
          <p:cNvSpPr/>
          <p:nvPr/>
        </p:nvSpPr>
        <p:spPr>
          <a:xfrm>
            <a:off x="9121755" y="5042703"/>
            <a:ext cx="2353530" cy="769441"/>
          </a:xfrm>
          <a:prstGeom prst="rect">
            <a:avLst/>
          </a:prstGeom>
        </p:spPr>
        <p:txBody>
          <a:bodyPr wrap="square">
            <a:spAutoFit/>
          </a:bodyPr>
          <a:lstStyle/>
          <a:p>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销售</a:t>
            </a:r>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：强大的销售网络，优秀的销售团队，丰富的销售经验和技巧；</a:t>
            </a:r>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服务</a:t>
            </a:r>
            <a:r>
              <a:rPr lang="en-US" altLang="zh-CN" sz="1100">
                <a:solidFill>
                  <a:schemeClr val="tx1">
                    <a:lumMod val="50000"/>
                    <a:lumOff val="50000"/>
                  </a:schemeClr>
                </a:solidFill>
                <a:latin typeface="Futura Md BT" panose="020B0602020204020303" pitchFamily="34" charset="0"/>
                <a:ea typeface="微软雅黑" panose="020B0503020204020204" pitchFamily="34" charset="-122"/>
              </a:rPr>
              <a:t>』</a:t>
            </a:r>
            <a:r>
              <a:rPr lang="zh-CN" altLang="en-US" sz="1100">
                <a:solidFill>
                  <a:schemeClr val="tx1">
                    <a:lumMod val="50000"/>
                    <a:lumOff val="50000"/>
                  </a:schemeClr>
                </a:solidFill>
                <a:latin typeface="Futura Md BT" panose="020B0602020204020303" pitchFamily="34" charset="0"/>
                <a:ea typeface="微软雅黑" panose="020B0503020204020204" pitchFamily="34" charset="-122"/>
              </a:rPr>
              <a:t>：完善的售后服务体系。</a:t>
            </a:r>
            <a:endParaRPr lang="en-US" altLang="zh-CN" sz="1100">
              <a:solidFill>
                <a:schemeClr val="tx1">
                  <a:lumMod val="50000"/>
                  <a:lumOff val="50000"/>
                </a:schemeClr>
              </a:solidFill>
              <a:latin typeface="Futura Md BT" panose="020B0602020204020303"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Scale>
                                      <p:cBhvr>
                                        <p:cTn id="2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
                                        </p:tgtEl>
                                        <p:attrNameLst>
                                          <p:attrName>ppt_x</p:attrName>
                                          <p:attrName>ppt_y</p:attrName>
                                        </p:attrNameLst>
                                      </p:cBhvr>
                                    </p:animMotion>
                                    <p:animEffect transition="in" filter="fade">
                                      <p:cBhvr>
                                        <p:cTn id="29" dur="1000"/>
                                        <p:tgtEl>
                                          <p:spTgt spid="14"/>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5"/>
                                        </p:tgtEl>
                                        <p:attrNameLst>
                                          <p:attrName>style.visibility</p:attrName>
                                        </p:attrNameLst>
                                      </p:cBhvr>
                                      <p:to>
                                        <p:strVal val="visible"/>
                                      </p:to>
                                    </p:set>
                                    <p:animScale>
                                      <p:cBhvr>
                                        <p:cTn id="3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
                                        </p:tgtEl>
                                        <p:attrNameLst>
                                          <p:attrName>ppt_x</p:attrName>
                                          <p:attrName>ppt_y</p:attrName>
                                        </p:attrNameLst>
                                      </p:cBhvr>
                                    </p:animMotion>
                                    <p:animEffect transition="in" filter="fade">
                                      <p:cBhvr>
                                        <p:cTn id="34" dur="1000"/>
                                        <p:tgtEl>
                                          <p:spTgt spid="15"/>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8"/>
                                        </p:tgtEl>
                                        <p:attrNameLst>
                                          <p:attrName>style.visibility</p:attrName>
                                        </p:attrNameLst>
                                      </p:cBhvr>
                                      <p:to>
                                        <p:strVal val="visible"/>
                                      </p:to>
                                    </p:set>
                                    <p:animScale>
                                      <p:cBhvr>
                                        <p:cTn id="3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8"/>
                                        </p:tgtEl>
                                        <p:attrNameLst>
                                          <p:attrName>ppt_x</p:attrName>
                                          <p:attrName>ppt_y</p:attrName>
                                        </p:attrNameLst>
                                      </p:cBhvr>
                                    </p:animMotion>
                                    <p:animEffect transition="in" filter="fade">
                                      <p:cBhvr>
                                        <p:cTn id="39" dur="1000"/>
                                        <p:tgtEl>
                                          <p:spTgt spid="18"/>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6"/>
                                        </p:tgtEl>
                                        <p:attrNameLst>
                                          <p:attrName>style.visibility</p:attrName>
                                        </p:attrNameLst>
                                      </p:cBhvr>
                                      <p:to>
                                        <p:strVal val="visible"/>
                                      </p:to>
                                    </p:set>
                                    <p:animScale>
                                      <p:cBhvr>
                                        <p:cTn id="4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6"/>
                                        </p:tgtEl>
                                        <p:attrNameLst>
                                          <p:attrName>ppt_x</p:attrName>
                                          <p:attrName>ppt_y</p:attrName>
                                        </p:attrNameLst>
                                      </p:cBhvr>
                                    </p:animMotion>
                                    <p:animEffect transition="in" filter="fade">
                                      <p:cBhvr>
                                        <p:cTn id="44" dur="1000"/>
                                        <p:tgtEl>
                                          <p:spTgt spid="16"/>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9"/>
                                        </p:tgtEl>
                                        <p:attrNameLst>
                                          <p:attrName>style.visibility</p:attrName>
                                        </p:attrNameLst>
                                      </p:cBhvr>
                                      <p:to>
                                        <p:strVal val="visible"/>
                                      </p:to>
                                    </p:set>
                                    <p:animScale>
                                      <p:cBhvr>
                                        <p:cTn id="4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9"/>
                                        </p:tgtEl>
                                        <p:attrNameLst>
                                          <p:attrName>ppt_x</p:attrName>
                                          <p:attrName>ppt_y</p:attrName>
                                        </p:attrNameLst>
                                      </p:cBhvr>
                                    </p:animMotion>
                                    <p:animEffect transition="in" filter="fade">
                                      <p:cBhvr>
                                        <p:cTn id="49" dur="1000"/>
                                        <p:tgtEl>
                                          <p:spTgt spid="19"/>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7"/>
                                        </p:tgtEl>
                                        <p:attrNameLst>
                                          <p:attrName>style.visibility</p:attrName>
                                        </p:attrNameLst>
                                      </p:cBhvr>
                                      <p:to>
                                        <p:strVal val="visible"/>
                                      </p:to>
                                    </p:set>
                                    <p:animScale>
                                      <p:cBhvr>
                                        <p:cTn id="5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7"/>
                                        </p:tgtEl>
                                        <p:attrNameLst>
                                          <p:attrName>ppt_x</p:attrName>
                                          <p:attrName>ppt_y</p:attrName>
                                        </p:attrNameLst>
                                      </p:cBhvr>
                                    </p:animMotion>
                                    <p:animEffect transition="in" filter="fade">
                                      <p:cBhvr>
                                        <p:cTn id="54" dur="1000"/>
                                        <p:tgtEl>
                                          <p:spTgt spid="17"/>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p:tgtEl>
                                          <p:spTgt spid="8"/>
                                        </p:tgtEl>
                                        <p:attrNameLst>
                                          <p:attrName>ppt_x</p:attrName>
                                        </p:attrNameLst>
                                      </p:cBhvr>
                                      <p:tavLst>
                                        <p:tav tm="0">
                                          <p:val>
                                            <p:strVal val="#ppt_x-#ppt_w*1.125000"/>
                                          </p:val>
                                        </p:tav>
                                        <p:tav tm="100000">
                                          <p:val>
                                            <p:strVal val="#ppt_x"/>
                                          </p:val>
                                        </p:tav>
                                      </p:tavLst>
                                    </p:anim>
                                    <p:animEffect transition="in" filter="wipe(right)">
                                      <p:cBhvr>
                                        <p:cTn id="59" dur="500"/>
                                        <p:tgtEl>
                                          <p:spTgt spid="8"/>
                                        </p:tgtEl>
                                      </p:cBhvr>
                                    </p:animEffect>
                                  </p:childTnLst>
                                </p:cTn>
                              </p:par>
                              <p:par>
                                <p:cTn id="60" presetID="12" presetClass="entr" presetSubtype="8"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12" presetClass="entr" presetSubtype="8"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p:tgtEl>
                                          <p:spTgt spid="10"/>
                                        </p:tgtEl>
                                        <p:attrNameLst>
                                          <p:attrName>ppt_x</p:attrName>
                                        </p:attrNameLst>
                                      </p:cBhvr>
                                      <p:tavLst>
                                        <p:tav tm="0">
                                          <p:val>
                                            <p:strVal val="#ppt_x-#ppt_w*1.125000"/>
                                          </p:val>
                                        </p:tav>
                                        <p:tav tm="100000">
                                          <p:val>
                                            <p:strVal val="#ppt_x"/>
                                          </p:val>
                                        </p:tav>
                                      </p:tavLst>
                                    </p:anim>
                                    <p:animEffect transition="in" filter="wipe(right)">
                                      <p:cBhvr>
                                        <p:cTn id="67" dur="500"/>
                                        <p:tgtEl>
                                          <p:spTgt spid="10"/>
                                        </p:tgtEl>
                                      </p:cBhvr>
                                    </p:animEffect>
                                  </p:childTnLst>
                                </p:cTn>
                              </p:par>
                              <p:par>
                                <p:cTn id="68" presetID="1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p:tgtEl>
                                          <p:spTgt spid="13"/>
                                        </p:tgtEl>
                                        <p:attrNameLst>
                                          <p:attrName>ppt_x</p:attrName>
                                        </p:attrNameLst>
                                      </p:cBhvr>
                                      <p:tavLst>
                                        <p:tav tm="0">
                                          <p:val>
                                            <p:strVal val="#ppt_x+#ppt_w*1.125000"/>
                                          </p:val>
                                        </p:tav>
                                        <p:tav tm="100000">
                                          <p:val>
                                            <p:strVal val="#ppt_x"/>
                                          </p:val>
                                        </p:tav>
                                      </p:tavLst>
                                    </p:anim>
                                    <p:animEffect transition="in" filter="wipe(left)">
                                      <p:cBhvr>
                                        <p:cTn id="71" dur="500"/>
                                        <p:tgtEl>
                                          <p:spTgt spid="13"/>
                                        </p:tgtEl>
                                      </p:cBhvr>
                                    </p:animEffect>
                                  </p:childTnLst>
                                </p:cTn>
                              </p:par>
                              <p:par>
                                <p:cTn id="72" presetID="12" presetClass="entr" presetSubtype="2"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p:tgtEl>
                                          <p:spTgt spid="12"/>
                                        </p:tgtEl>
                                        <p:attrNameLst>
                                          <p:attrName>ppt_x</p:attrName>
                                        </p:attrNameLst>
                                      </p:cBhvr>
                                      <p:tavLst>
                                        <p:tav tm="0">
                                          <p:val>
                                            <p:strVal val="#ppt_x+#ppt_w*1.125000"/>
                                          </p:val>
                                        </p:tav>
                                        <p:tav tm="100000">
                                          <p:val>
                                            <p:strVal val="#ppt_x"/>
                                          </p:val>
                                        </p:tav>
                                      </p:tavLst>
                                    </p:anim>
                                    <p:animEffect transition="in" filter="wipe(left)">
                                      <p:cBhvr>
                                        <p:cTn id="75" dur="500"/>
                                        <p:tgtEl>
                                          <p:spTgt spid="12"/>
                                        </p:tgtEl>
                                      </p:cBhvr>
                                    </p:animEffect>
                                  </p:childTnLst>
                                </p:cTn>
                              </p:par>
                              <p:par>
                                <p:cTn id="76" presetID="12" presetClass="entr" presetSubtype="2"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p:tgtEl>
                                          <p:spTgt spid="11"/>
                                        </p:tgtEl>
                                        <p:attrNameLst>
                                          <p:attrName>ppt_x</p:attrName>
                                        </p:attrNameLst>
                                      </p:cBhvr>
                                      <p:tavLst>
                                        <p:tav tm="0">
                                          <p:val>
                                            <p:strVal val="#ppt_x+#ppt_w*1.125000"/>
                                          </p:val>
                                        </p:tav>
                                        <p:tav tm="100000">
                                          <p:val>
                                            <p:strVal val="#ppt_x"/>
                                          </p:val>
                                        </p:tav>
                                      </p:tavLst>
                                    </p:anim>
                                    <p:animEffect transition="in" filter="wipe(left)">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randombar(horizontal)">
                                      <p:cBhvr>
                                        <p:cTn id="84" dur="500"/>
                                        <p:tgtEl>
                                          <p:spTgt spid="32"/>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randombar(horizontal)">
                                      <p:cBhvr>
                                        <p:cTn id="90" dur="500"/>
                                        <p:tgtEl>
                                          <p:spTgt spid="3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randombar(horizontal)">
                                      <p:cBhvr>
                                        <p:cTn id="96" dur="500"/>
                                        <p:tgtEl>
                                          <p:spTgt spid="39"/>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randombar(horizontal)">
                                      <p:cBhvr>
                                        <p:cTn id="99" dur="5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randombar(horizontal)">
                                      <p:cBhvr>
                                        <p:cTn id="102" dur="500"/>
                                        <p:tgtEl>
                                          <p:spTgt spid="33"/>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randombar(horizontal)">
                                      <p:cBhvr>
                                        <p:cTn id="105" dur="500"/>
                                        <p:tgtEl>
                                          <p:spTgt spid="34"/>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randombar(horizontal)">
                                      <p:cBhvr>
                                        <p:cTn id="108" dur="500"/>
                                        <p:tgtEl>
                                          <p:spTgt spid="37"/>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randombar(horizontal)">
                                      <p:cBhvr>
                                        <p:cTn id="111" dur="500"/>
                                        <p:tgtEl>
                                          <p:spTgt spid="38"/>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randombar(horizontal)">
                                      <p:cBhvr>
                                        <p:cTn id="114" dur="500"/>
                                        <p:tgtEl>
                                          <p:spTgt spid="41"/>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randombar(horizontal)">
                                      <p:cBhvr>
                                        <p:cTn id="1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7" grpId="0" animBg="1"/>
      <p:bldP spid="18" grpId="0" animBg="1"/>
      <p:bldP spid="19" grpId="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18"/>
          <p:cNvSpPr/>
          <p:nvPr/>
        </p:nvSpPr>
        <p:spPr bwMode="auto">
          <a:xfrm>
            <a:off x="1024933"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bg1">
              <a:alpha val="10000"/>
            </a:schemeClr>
          </a:solidFill>
          <a:ln w="28575">
            <a:solidFill>
              <a:srgbClr val="C06170"/>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en-US" altLang="zh-CN" sz="1800" dirty="0">
              <a:solidFill>
                <a:schemeClr val="tx2"/>
              </a:solidFill>
              <a:latin typeface="Arial" panose="020B0604020202020204" pitchFamily="34" charset="0"/>
              <a:ea typeface="宋体" panose="02010600030101010101" pitchFamily="2" charset="-122"/>
            </a:endParaRPr>
          </a:p>
        </p:txBody>
      </p:sp>
      <p:sp>
        <p:nvSpPr>
          <p:cNvPr id="25" name="任意多边形 17"/>
          <p:cNvSpPr/>
          <p:nvPr/>
        </p:nvSpPr>
        <p:spPr bwMode="auto">
          <a:xfrm>
            <a:off x="6067513"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bg1"/>
          </a:solidFill>
          <a:ln w="28575">
            <a:solidFill>
              <a:srgbClr val="C06170"/>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dirty="0">
              <a:solidFill>
                <a:schemeClr val="tx2"/>
              </a:solidFill>
              <a:latin typeface="Arial" panose="020B0604020202020204" pitchFamily="34" charset="0"/>
              <a:ea typeface="宋体" panose="02010600030101010101" pitchFamily="2" charset="-122"/>
            </a:endParaRPr>
          </a:p>
        </p:txBody>
      </p:sp>
      <p:grpSp>
        <p:nvGrpSpPr>
          <p:cNvPr id="28" name="组合 27"/>
          <p:cNvGrpSpPr/>
          <p:nvPr/>
        </p:nvGrpSpPr>
        <p:grpSpPr>
          <a:xfrm>
            <a:off x="4372380" y="2069977"/>
            <a:ext cx="3292919" cy="3295321"/>
            <a:chOff x="4369998" y="2069976"/>
            <a:chExt cx="3292919" cy="3295321"/>
          </a:xfrm>
        </p:grpSpPr>
        <p:grpSp>
          <p:nvGrpSpPr>
            <p:cNvPr id="29" name="组合 28"/>
            <p:cNvGrpSpPr/>
            <p:nvPr/>
          </p:nvGrpSpPr>
          <p:grpSpPr>
            <a:xfrm>
              <a:off x="4369998" y="2069976"/>
              <a:ext cx="3292919" cy="3295321"/>
              <a:chOff x="4371705" y="2069446"/>
              <a:chExt cx="3294205" cy="3296608"/>
            </a:xfrm>
            <a:solidFill>
              <a:srgbClr val="01304C"/>
            </a:solidFill>
          </p:grpSpPr>
          <p:grpSp>
            <p:nvGrpSpPr>
              <p:cNvPr id="32" name="组合 31"/>
              <p:cNvGrpSpPr/>
              <p:nvPr/>
            </p:nvGrpSpPr>
            <p:grpSpPr>
              <a:xfrm>
                <a:off x="4550909" y="2249849"/>
                <a:ext cx="2935798" cy="2935802"/>
                <a:chOff x="4598426" y="1496202"/>
                <a:chExt cx="3167150" cy="3167154"/>
              </a:xfrm>
              <a:grpFill/>
            </p:grpSpPr>
            <p:sp>
              <p:nvSpPr>
                <p:cNvPr id="34" name="椭圆 33"/>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9595" kern="0">
                    <a:solidFill>
                      <a:sysClr val="windowText" lastClr="000000"/>
                    </a:solidFill>
                  </a:endParaRPr>
                </a:p>
              </p:txBody>
            </p:sp>
            <p:sp>
              <p:nvSpPr>
                <p:cNvPr id="35" name="椭圆 34"/>
                <p:cNvSpPr/>
                <p:nvPr/>
              </p:nvSpPr>
              <p:spPr>
                <a:xfrm flipH="1">
                  <a:off x="4672200" y="1569976"/>
                  <a:ext cx="3019603" cy="3019607"/>
                </a:xfrm>
                <a:prstGeom prst="ellipse">
                  <a:avLst/>
                </a:prstGeom>
                <a:solidFill>
                  <a:srgbClr val="943D4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9595" kern="0">
                    <a:solidFill>
                      <a:sysClr val="windowText" lastClr="000000"/>
                    </a:solidFill>
                  </a:endParaRPr>
                </a:p>
              </p:txBody>
            </p:sp>
          </p:grpSp>
          <p:sp>
            <p:nvSpPr>
              <p:cNvPr id="33" name="同心圆 76"/>
              <p:cNvSpPr/>
              <p:nvPr/>
            </p:nvSpPr>
            <p:spPr>
              <a:xfrm>
                <a:off x="4371705" y="2069446"/>
                <a:ext cx="3294205" cy="3296608"/>
              </a:xfrm>
              <a:prstGeom prst="donut">
                <a:avLst>
                  <a:gd name="adj" fmla="val 6327"/>
                </a:avLst>
              </a:prstGeom>
              <a:solidFill>
                <a:srgbClr val="C06170"/>
              </a:solidFill>
              <a:ln w="38100">
                <a:solidFill>
                  <a:schemeClr val="bg1"/>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dirty="0">
                  <a:latin typeface="Arial" panose="020B0604020202020204" pitchFamily="34" charset="0"/>
                  <a:ea typeface="宋体" panose="02010600030101010101" pitchFamily="2" charset="-122"/>
                </a:endParaRPr>
              </a:p>
            </p:txBody>
          </p:sp>
        </p:grpSp>
        <p:sp>
          <p:nvSpPr>
            <p:cNvPr id="30" name="矩形 29"/>
            <p:cNvSpPr/>
            <p:nvPr/>
          </p:nvSpPr>
          <p:spPr>
            <a:xfrm>
              <a:off x="5021238" y="3718923"/>
              <a:ext cx="2144761" cy="861774"/>
            </a:xfrm>
            <a:prstGeom prst="rect">
              <a:avLst/>
            </a:prstGeom>
          </p:spPr>
          <p:txBody>
            <a:bodyPr wrap="square">
              <a:spAutoFit/>
            </a:bodyPr>
            <a:lstStyle/>
            <a:p>
              <a:pPr algn="ctr"/>
              <a:r>
                <a:rPr lang="zh-CN" altLang="en-US" sz="2500" b="1" dirty="0">
                  <a:solidFill>
                    <a:schemeClr val="bg1"/>
                  </a:solidFill>
                  <a:latin typeface="微软雅黑" panose="020B0503020204020204" pitchFamily="34" charset="-122"/>
                  <a:ea typeface="微软雅黑" panose="020B0503020204020204" pitchFamily="34" charset="-122"/>
                </a:rPr>
                <a:t>机会与威胁分析</a:t>
              </a:r>
            </a:p>
          </p:txBody>
        </p:sp>
      </p:grpSp>
      <p:grpSp>
        <p:nvGrpSpPr>
          <p:cNvPr id="51" name="组合 50"/>
          <p:cNvGrpSpPr/>
          <p:nvPr/>
        </p:nvGrpSpPr>
        <p:grpSpPr>
          <a:xfrm>
            <a:off x="5572712" y="2547349"/>
            <a:ext cx="821598" cy="1063498"/>
            <a:chOff x="4869483" y="1994377"/>
            <a:chExt cx="2108681" cy="2729533"/>
          </a:xfrm>
          <a:solidFill>
            <a:schemeClr val="bg1"/>
          </a:solidFill>
        </p:grpSpPr>
        <p:sp>
          <p:nvSpPr>
            <p:cNvPr id="52" name="Freeform 5"/>
            <p:cNvSpPr>
              <a:spLocks noEditPoints="1"/>
            </p:cNvSpPr>
            <p:nvPr/>
          </p:nvSpPr>
          <p:spPr bwMode="auto">
            <a:xfrm>
              <a:off x="4869483" y="2492896"/>
              <a:ext cx="623632" cy="2231014"/>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grpFill/>
            <a:ln w="9525">
              <a:noFill/>
              <a:round/>
            </a:ln>
          </p:spPr>
          <p:txBody>
            <a:bodyPr/>
            <a:lstStyle/>
            <a:p>
              <a:pPr>
                <a:defRPr/>
              </a:pPr>
              <a:endParaRPr lang="en-US">
                <a:solidFill>
                  <a:schemeClr val="tx1">
                    <a:lumMod val="75000"/>
                    <a:lumOff val="25000"/>
                  </a:schemeClr>
                </a:solidFill>
              </a:endParaRPr>
            </a:p>
          </p:txBody>
        </p:sp>
        <p:grpSp>
          <p:nvGrpSpPr>
            <p:cNvPr id="53" name="Group 79"/>
            <p:cNvGrpSpPr/>
            <p:nvPr/>
          </p:nvGrpSpPr>
          <p:grpSpPr>
            <a:xfrm>
              <a:off x="6453659" y="2492896"/>
              <a:ext cx="524505" cy="2175941"/>
              <a:chOff x="1858693" y="1193726"/>
              <a:chExt cx="593901" cy="2463832"/>
            </a:xfrm>
            <a:grpFill/>
          </p:grpSpPr>
          <p:sp>
            <p:nvSpPr>
              <p:cNvPr id="57"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a:defRPr/>
                </a:pPr>
                <a:endParaRPr lang="en-US">
                  <a:solidFill>
                    <a:schemeClr val="tx1">
                      <a:lumMod val="75000"/>
                      <a:lumOff val="25000"/>
                    </a:schemeClr>
                  </a:solidFill>
                </a:endParaRPr>
              </a:p>
            </p:txBody>
          </p:sp>
          <p:sp>
            <p:nvSpPr>
              <p:cNvPr id="58"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a:defRPr/>
                </a:pPr>
                <a:endParaRPr lang="en-US">
                  <a:solidFill>
                    <a:schemeClr val="tx1">
                      <a:lumMod val="75000"/>
                      <a:lumOff val="25000"/>
                    </a:schemeClr>
                  </a:solidFill>
                </a:endParaRPr>
              </a:p>
            </p:txBody>
          </p:sp>
        </p:grpSp>
        <p:grpSp>
          <p:nvGrpSpPr>
            <p:cNvPr id="54" name="Group 82"/>
            <p:cNvGrpSpPr/>
            <p:nvPr/>
          </p:nvGrpSpPr>
          <p:grpSpPr>
            <a:xfrm>
              <a:off x="5589537" y="1994377"/>
              <a:ext cx="791423" cy="2726389"/>
              <a:chOff x="5075236" y="1428742"/>
              <a:chExt cx="360363" cy="1241426"/>
            </a:xfrm>
            <a:grpFill/>
          </p:grpSpPr>
          <p:sp>
            <p:nvSpPr>
              <p:cNvPr id="55"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grpFill/>
              <a:ln w="9525">
                <a:noFill/>
                <a:round/>
              </a:ln>
            </p:spPr>
            <p:txBody>
              <a:bodyPr/>
              <a:lstStyle/>
              <a:p>
                <a:pPr>
                  <a:defRPr/>
                </a:pPr>
                <a:endParaRPr lang="en-US">
                  <a:solidFill>
                    <a:schemeClr val="tx1">
                      <a:lumMod val="75000"/>
                      <a:lumOff val="25000"/>
                    </a:schemeClr>
                  </a:solidFill>
                </a:endParaRPr>
              </a:p>
            </p:txBody>
          </p:sp>
          <p:sp>
            <p:nvSpPr>
              <p:cNvPr id="56"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grpFill/>
              <a:ln w="9525">
                <a:noFill/>
                <a:round/>
              </a:ln>
            </p:spPr>
            <p:txBody>
              <a:bodyPr/>
              <a:lstStyle/>
              <a:p>
                <a:pPr>
                  <a:defRPr/>
                </a:pPr>
                <a:endParaRPr lang="en-US">
                  <a:solidFill>
                    <a:schemeClr val="tx1">
                      <a:lumMod val="75000"/>
                      <a:lumOff val="25000"/>
                    </a:schemeClr>
                  </a:solidFill>
                </a:endParaRPr>
              </a:p>
            </p:txBody>
          </p:sp>
        </p:grpSp>
      </p:grpSp>
      <p:sp>
        <p:nvSpPr>
          <p:cNvPr id="31" name="文本框 30"/>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外部环境分析</a:t>
            </a:r>
          </a:p>
        </p:txBody>
      </p:sp>
      <p:sp>
        <p:nvSpPr>
          <p:cNvPr id="36" name="矩形 35"/>
          <p:cNvSpPr/>
          <p:nvPr/>
        </p:nvSpPr>
        <p:spPr>
          <a:xfrm>
            <a:off x="7453800" y="1994688"/>
            <a:ext cx="3246402" cy="430887"/>
          </a:xfrm>
          <a:prstGeom prst="rect">
            <a:avLst/>
          </a:prstGeom>
        </p:spPr>
        <p:txBody>
          <a:bodyPr wrap="none">
            <a:spAutoFit/>
          </a:bodyPr>
          <a:lstStyle/>
          <a:p>
            <a:r>
              <a:rPr lang="zh-CN" altLang="en-US" sz="2200" b="1" dirty="0">
                <a:solidFill>
                  <a:srgbClr val="943D41"/>
                </a:solidFill>
                <a:latin typeface="Futura Md BT" panose="020B0602020204020303" pitchFamily="34" charset="0"/>
                <a:ea typeface="微软雅黑" panose="020B0503020204020204" pitchFamily="34" charset="-122"/>
              </a:rPr>
              <a:t>机会  </a:t>
            </a:r>
            <a:r>
              <a:rPr lang="en-US" altLang="zh-CN" sz="2200" b="1" dirty="0">
                <a:solidFill>
                  <a:srgbClr val="943D41"/>
                </a:solidFill>
                <a:latin typeface="Futura Md BT" panose="020B0602020204020303" pitchFamily="34" charset="0"/>
                <a:ea typeface="微软雅黑" panose="020B0503020204020204" pitchFamily="34" charset="-122"/>
              </a:rPr>
              <a:t>OPPORTUNITIES</a:t>
            </a:r>
          </a:p>
        </p:txBody>
      </p:sp>
      <p:sp>
        <p:nvSpPr>
          <p:cNvPr id="37" name="文本框 36"/>
          <p:cNvSpPr txBox="1"/>
          <p:nvPr/>
        </p:nvSpPr>
        <p:spPr>
          <a:xfrm>
            <a:off x="7733657" y="2686292"/>
            <a:ext cx="3110189" cy="170533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竞争优势是指一个企业超越其竞争对手的能力</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或者指公司所 特有的能提高公司竞争力的东西。</a:t>
            </a:r>
          </a:p>
        </p:txBody>
      </p:sp>
      <p:sp>
        <p:nvSpPr>
          <p:cNvPr id="38" name="矩形 37"/>
          <p:cNvSpPr/>
          <p:nvPr/>
        </p:nvSpPr>
        <p:spPr>
          <a:xfrm>
            <a:off x="1463204" y="5001853"/>
            <a:ext cx="2159374" cy="430887"/>
          </a:xfrm>
          <a:prstGeom prst="rect">
            <a:avLst/>
          </a:prstGeom>
        </p:spPr>
        <p:txBody>
          <a:bodyPr wrap="none">
            <a:spAutoFit/>
          </a:bodyPr>
          <a:lstStyle/>
          <a:p>
            <a:r>
              <a:rPr lang="zh-CN" altLang="en-US" sz="2200" b="1" dirty="0">
                <a:solidFill>
                  <a:srgbClr val="943D41"/>
                </a:solidFill>
                <a:latin typeface="Futura Md BT" panose="020B0602020204020303" pitchFamily="34" charset="0"/>
                <a:ea typeface="微软雅黑" panose="020B0503020204020204" pitchFamily="34" charset="-122"/>
              </a:rPr>
              <a:t>威胁 </a:t>
            </a:r>
            <a:r>
              <a:rPr lang="en-US" altLang="zh-CN" sz="2200" b="1" dirty="0">
                <a:solidFill>
                  <a:srgbClr val="943D41"/>
                </a:solidFill>
                <a:latin typeface="Futura Md BT" panose="020B0602020204020303" pitchFamily="34" charset="0"/>
                <a:ea typeface="微软雅黑" panose="020B0503020204020204" pitchFamily="34" charset="-122"/>
              </a:rPr>
              <a:t>THREATS </a:t>
            </a:r>
          </a:p>
        </p:txBody>
      </p:sp>
      <p:sp>
        <p:nvSpPr>
          <p:cNvPr id="39" name="文本框 38"/>
          <p:cNvSpPr txBox="1"/>
          <p:nvPr/>
        </p:nvSpPr>
        <p:spPr>
          <a:xfrm>
            <a:off x="1112481" y="3105961"/>
            <a:ext cx="3292919" cy="170533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竞争劣势是指一个企业与其竞争对手相比，做的不好或没有做到的东西，从而使自己与竞争对手相比处于劣势。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04900" y="2012950"/>
            <a:ext cx="2345878" cy="3536950"/>
            <a:chOff x="1104900" y="2012950"/>
            <a:chExt cx="2345878" cy="3536950"/>
          </a:xfrm>
        </p:grpSpPr>
        <p:sp>
          <p:nvSpPr>
            <p:cNvPr id="2" name="矩形 1"/>
            <p:cNvSpPr/>
            <p:nvPr/>
          </p:nvSpPr>
          <p:spPr>
            <a:xfrm>
              <a:off x="1104900" y="2012950"/>
              <a:ext cx="2345878" cy="3536950"/>
            </a:xfrm>
            <a:prstGeom prst="rect">
              <a:avLst/>
            </a:prstGeom>
            <a:solidFill>
              <a:srgbClr val="943D41"/>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8" name="组合 7"/>
            <p:cNvGrpSpPr/>
            <p:nvPr/>
          </p:nvGrpSpPr>
          <p:grpSpPr>
            <a:xfrm>
              <a:off x="1308100" y="2298700"/>
              <a:ext cx="1880964" cy="2892524"/>
              <a:chOff x="1308100" y="2717800"/>
              <a:chExt cx="1880964" cy="2892524"/>
            </a:xfrm>
          </p:grpSpPr>
          <p:sp>
            <p:nvSpPr>
              <p:cNvPr id="6" name="文本框 5"/>
              <p:cNvSpPr txBox="1"/>
              <p:nvPr/>
            </p:nvSpPr>
            <p:spPr>
              <a:xfrm>
                <a:off x="1308100" y="2717800"/>
                <a:ext cx="1880964"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P-</a:t>
                </a:r>
                <a:r>
                  <a:rPr lang="zh-CN" altLang="en-US" sz="2400" b="1">
                    <a:solidFill>
                      <a:schemeClr val="bg1"/>
                    </a:solidFill>
                    <a:latin typeface="Futura Md BT" panose="020B0602020204020303" pitchFamily="34" charset="0"/>
                    <a:ea typeface="微软雅黑" panose="020B0503020204020204" pitchFamily="34" charset="-122"/>
                  </a:rPr>
                  <a:t>政策</a:t>
                </a:r>
                <a:r>
                  <a:rPr lang="en-US" altLang="zh-CN" sz="2400" b="1">
                    <a:solidFill>
                      <a:schemeClr val="bg1"/>
                    </a:solidFill>
                    <a:latin typeface="Futura Md BT" panose="020B0602020204020303" pitchFamily="34" charset="0"/>
                    <a:ea typeface="微软雅黑" panose="020B0503020204020204" pitchFamily="34" charset="-122"/>
                  </a:rPr>
                  <a:t>/</a:t>
                </a:r>
                <a:r>
                  <a:rPr lang="zh-CN" altLang="en-US" sz="2400" b="1">
                    <a:solidFill>
                      <a:schemeClr val="bg1"/>
                    </a:solidFill>
                    <a:latin typeface="Futura Md BT" panose="020B0602020204020303" pitchFamily="34" charset="0"/>
                    <a:ea typeface="微软雅黑" panose="020B0503020204020204" pitchFamily="34" charset="-122"/>
                  </a:rPr>
                  <a:t>法律</a:t>
                </a:r>
              </a:p>
            </p:txBody>
          </p:sp>
          <p:sp>
            <p:nvSpPr>
              <p:cNvPr id="7" name="文本框 6"/>
              <p:cNvSpPr txBox="1"/>
              <p:nvPr/>
            </p:nvSpPr>
            <p:spPr>
              <a:xfrm>
                <a:off x="1308100" y="3302000"/>
                <a:ext cx="1539204" cy="2308324"/>
              </a:xfrm>
              <a:prstGeom prst="rect">
                <a:avLst/>
              </a:prstGeom>
              <a:noFill/>
            </p:spPr>
            <p:txBody>
              <a:bodyPr wrap="none" rtlCol="0">
                <a:spAutoFit/>
              </a:bodyPr>
              <a:lstStyle/>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◆政府稳定性</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◆劳动法</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◆贸易法</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◆税收政策</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◆经济刺激方案</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◆行业性法规等</a:t>
                </a:r>
              </a:p>
            </p:txBody>
          </p:sp>
        </p:grpSp>
      </p:grpSp>
      <p:grpSp>
        <p:nvGrpSpPr>
          <p:cNvPr id="10" name="组合 9"/>
          <p:cNvGrpSpPr/>
          <p:nvPr/>
        </p:nvGrpSpPr>
        <p:grpSpPr>
          <a:xfrm>
            <a:off x="3650340" y="2012950"/>
            <a:ext cx="2345878" cy="3536950"/>
            <a:chOff x="3650340" y="2012950"/>
            <a:chExt cx="2345878" cy="3536950"/>
          </a:xfrm>
        </p:grpSpPr>
        <p:sp>
          <p:nvSpPr>
            <p:cNvPr id="24" name="矩形 23"/>
            <p:cNvSpPr/>
            <p:nvPr/>
          </p:nvSpPr>
          <p:spPr>
            <a:xfrm>
              <a:off x="3650340" y="2012950"/>
              <a:ext cx="2345878" cy="3536950"/>
            </a:xfrm>
            <a:prstGeom prst="rect">
              <a:avLst/>
            </a:prstGeom>
            <a:solidFill>
              <a:srgbClr val="C06170"/>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34" name="组合 33"/>
            <p:cNvGrpSpPr/>
            <p:nvPr/>
          </p:nvGrpSpPr>
          <p:grpSpPr>
            <a:xfrm>
              <a:off x="3860800" y="2298700"/>
              <a:ext cx="1501340" cy="2892524"/>
              <a:chOff x="1308100" y="2717800"/>
              <a:chExt cx="1501340" cy="2892524"/>
            </a:xfrm>
          </p:grpSpPr>
          <p:sp>
            <p:nvSpPr>
              <p:cNvPr id="35" name="文本框 34"/>
              <p:cNvSpPr txBox="1"/>
              <p:nvPr/>
            </p:nvSpPr>
            <p:spPr>
              <a:xfrm>
                <a:off x="1687723" y="2717800"/>
                <a:ext cx="1121717"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E-</a:t>
                </a:r>
                <a:r>
                  <a:rPr lang="zh-CN" altLang="en-US" sz="2400" b="1">
                    <a:solidFill>
                      <a:schemeClr val="bg1"/>
                    </a:solidFill>
                    <a:latin typeface="Futura Md BT" panose="020B0602020204020303" pitchFamily="34" charset="0"/>
                    <a:ea typeface="微软雅黑" panose="020B0503020204020204" pitchFamily="34" charset="-122"/>
                  </a:rPr>
                  <a:t>经济</a:t>
                </a:r>
              </a:p>
            </p:txBody>
          </p:sp>
          <p:sp>
            <p:nvSpPr>
              <p:cNvPr id="36" name="文本框 35"/>
              <p:cNvSpPr txBox="1"/>
              <p:nvPr/>
            </p:nvSpPr>
            <p:spPr>
              <a:xfrm>
                <a:off x="1308100" y="3302000"/>
                <a:ext cx="1334020" cy="2308324"/>
              </a:xfrm>
              <a:prstGeom prst="rect">
                <a:avLst/>
              </a:prstGeom>
              <a:noFill/>
            </p:spPr>
            <p:txBody>
              <a:bodyPr wrap="none" rtlCol="0">
                <a:spAutoFit/>
              </a:bodyPr>
              <a:lstStyle/>
              <a:p>
                <a:r>
                  <a:rPr lang="zh-CN" altLang="en-US" sz="1600">
                    <a:solidFill>
                      <a:schemeClr val="bg1"/>
                    </a:solidFill>
                    <a:latin typeface="Futura Md BT" panose="020B0602020204020303" pitchFamily="34" charset="0"/>
                    <a:ea typeface="微软雅黑" panose="020B0503020204020204" pitchFamily="34" charset="-122"/>
                  </a:rPr>
                  <a:t>◆经济周期</a:t>
                </a:r>
              </a:p>
              <a:p>
                <a:r>
                  <a:rPr lang="zh-CN" altLang="en-US" sz="1600">
                    <a:solidFill>
                      <a:schemeClr val="bg1"/>
                    </a:solidFill>
                    <a:latin typeface="Futura Md BT" panose="020B0602020204020303" pitchFamily="34" charset="0"/>
                    <a:ea typeface="微软雅黑" panose="020B0503020204020204" pitchFamily="34" charset="-122"/>
                  </a:rPr>
                  <a:t>◆</a:t>
                </a:r>
                <a:r>
                  <a:rPr lang="en-US" altLang="zh-CN" sz="1600">
                    <a:solidFill>
                      <a:schemeClr val="bg1"/>
                    </a:solidFill>
                    <a:latin typeface="Futura Md BT" panose="020B0602020204020303" pitchFamily="34" charset="0"/>
                    <a:ea typeface="微软雅黑" panose="020B0503020204020204" pitchFamily="34" charset="-122"/>
                  </a:rPr>
                  <a:t>GNP</a:t>
                </a:r>
                <a:r>
                  <a:rPr lang="zh-CN" altLang="en-US" sz="1600">
                    <a:solidFill>
                      <a:schemeClr val="bg1"/>
                    </a:solidFill>
                    <a:latin typeface="Futura Md BT" panose="020B0602020204020303" pitchFamily="34" charset="0"/>
                    <a:ea typeface="微软雅黑" panose="020B0503020204020204" pitchFamily="34" charset="-122"/>
                  </a:rPr>
                  <a:t>趋势</a:t>
                </a:r>
              </a:p>
              <a:p>
                <a:r>
                  <a:rPr lang="zh-CN" altLang="en-US" sz="1600">
                    <a:solidFill>
                      <a:schemeClr val="bg1"/>
                    </a:solidFill>
                    <a:latin typeface="Futura Md BT" panose="020B0602020204020303" pitchFamily="34" charset="0"/>
                    <a:ea typeface="微软雅黑" panose="020B0503020204020204" pitchFamily="34" charset="-122"/>
                  </a:rPr>
                  <a:t>◆利率</a:t>
                </a:r>
                <a:r>
                  <a:rPr lang="en-US" altLang="zh-CN" sz="1600">
                    <a:solidFill>
                      <a:schemeClr val="bg1"/>
                    </a:solidFill>
                    <a:latin typeface="Futura Md BT" panose="020B0602020204020303" pitchFamily="34" charset="0"/>
                    <a:ea typeface="微软雅黑" panose="020B0503020204020204" pitchFamily="34" charset="-122"/>
                  </a:rPr>
                  <a:t>/</a:t>
                </a:r>
                <a:r>
                  <a:rPr lang="zh-CN" altLang="en-US" sz="1600">
                    <a:solidFill>
                      <a:schemeClr val="bg1"/>
                    </a:solidFill>
                    <a:latin typeface="Futura Md BT" panose="020B0602020204020303" pitchFamily="34" charset="0"/>
                    <a:ea typeface="微软雅黑" panose="020B0503020204020204" pitchFamily="34" charset="-122"/>
                  </a:rPr>
                  <a:t>汇率</a:t>
                </a:r>
              </a:p>
              <a:p>
                <a:r>
                  <a:rPr lang="zh-CN" altLang="en-US" sz="1600">
                    <a:solidFill>
                      <a:schemeClr val="bg1"/>
                    </a:solidFill>
                    <a:latin typeface="Futura Md BT" panose="020B0602020204020303" pitchFamily="34" charset="0"/>
                    <a:ea typeface="微软雅黑" panose="020B0503020204020204" pitchFamily="34" charset="-122"/>
                  </a:rPr>
                  <a:t>◆货币供给</a:t>
                </a:r>
              </a:p>
              <a:p>
                <a:r>
                  <a:rPr lang="zh-CN" altLang="en-US" sz="1600">
                    <a:solidFill>
                      <a:schemeClr val="bg1"/>
                    </a:solidFill>
                    <a:latin typeface="Futura Md BT" panose="020B0602020204020303" pitchFamily="34" charset="0"/>
                    <a:ea typeface="微软雅黑" panose="020B0503020204020204" pitchFamily="34" charset="-122"/>
                  </a:rPr>
                  <a:t>◆通货膨胀</a:t>
                </a:r>
              </a:p>
              <a:p>
                <a:r>
                  <a:rPr lang="zh-CN" altLang="en-US" sz="1600">
                    <a:solidFill>
                      <a:schemeClr val="bg1"/>
                    </a:solidFill>
                    <a:latin typeface="Futura Md BT" panose="020B0602020204020303" pitchFamily="34" charset="0"/>
                    <a:ea typeface="微软雅黑" panose="020B0503020204020204" pitchFamily="34" charset="-122"/>
                  </a:rPr>
                  <a:t>◆失业率</a:t>
                </a:r>
              </a:p>
              <a:p>
                <a:r>
                  <a:rPr lang="zh-CN" altLang="en-US" sz="1600">
                    <a:solidFill>
                      <a:schemeClr val="bg1"/>
                    </a:solidFill>
                    <a:latin typeface="Futura Md BT" panose="020B0602020204020303" pitchFamily="34" charset="0"/>
                    <a:ea typeface="微软雅黑" panose="020B0503020204020204" pitchFamily="34" charset="-122"/>
                  </a:rPr>
                  <a:t>◆可支配收入</a:t>
                </a:r>
              </a:p>
              <a:p>
                <a:r>
                  <a:rPr lang="zh-CN" altLang="en-US" sz="1600">
                    <a:solidFill>
                      <a:schemeClr val="bg1"/>
                    </a:solidFill>
                    <a:latin typeface="Futura Md BT" panose="020B0602020204020303" pitchFamily="34" charset="0"/>
                    <a:ea typeface="微软雅黑" panose="020B0503020204020204" pitchFamily="34" charset="-122"/>
                  </a:rPr>
                  <a:t>◆经济环境</a:t>
                </a:r>
              </a:p>
              <a:p>
                <a:r>
                  <a:rPr lang="zh-CN" altLang="en-US" sz="1600">
                    <a:solidFill>
                      <a:schemeClr val="bg1"/>
                    </a:solidFill>
                    <a:latin typeface="Futura Md BT" panose="020B0602020204020303" pitchFamily="34" charset="0"/>
                    <a:ea typeface="微软雅黑" panose="020B0503020204020204" pitchFamily="34" charset="-122"/>
                  </a:rPr>
                  <a:t>◆成本</a:t>
                </a:r>
              </a:p>
            </p:txBody>
          </p:sp>
        </p:grpSp>
      </p:grpSp>
      <p:grpSp>
        <p:nvGrpSpPr>
          <p:cNvPr id="11" name="组合 10"/>
          <p:cNvGrpSpPr/>
          <p:nvPr/>
        </p:nvGrpSpPr>
        <p:grpSpPr>
          <a:xfrm>
            <a:off x="6195781" y="2012950"/>
            <a:ext cx="2345878" cy="3536950"/>
            <a:chOff x="6195781" y="2012950"/>
            <a:chExt cx="2345878" cy="3536950"/>
          </a:xfrm>
        </p:grpSpPr>
        <p:sp>
          <p:nvSpPr>
            <p:cNvPr id="25" name="矩形 24"/>
            <p:cNvSpPr/>
            <p:nvPr/>
          </p:nvSpPr>
          <p:spPr>
            <a:xfrm>
              <a:off x="6195781" y="2012950"/>
              <a:ext cx="2345878" cy="3536950"/>
            </a:xfrm>
            <a:prstGeom prst="rect">
              <a:avLst/>
            </a:prstGeom>
            <a:solidFill>
              <a:srgbClr val="943D41"/>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37" name="组合 36"/>
            <p:cNvGrpSpPr/>
            <p:nvPr/>
          </p:nvGrpSpPr>
          <p:grpSpPr>
            <a:xfrm>
              <a:off x="6413500" y="2298700"/>
              <a:ext cx="2082800" cy="2892524"/>
              <a:chOff x="1308100" y="2717800"/>
              <a:chExt cx="2082800" cy="2892524"/>
            </a:xfrm>
          </p:grpSpPr>
          <p:sp>
            <p:nvSpPr>
              <p:cNvPr id="39" name="文本框 38"/>
              <p:cNvSpPr txBox="1"/>
              <p:nvPr/>
            </p:nvSpPr>
            <p:spPr>
              <a:xfrm>
                <a:off x="1375522" y="2717800"/>
                <a:ext cx="1746119"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S-</a:t>
                </a:r>
                <a:r>
                  <a:rPr lang="zh-CN" altLang="en-US" sz="2400" b="1">
                    <a:solidFill>
                      <a:schemeClr val="bg1"/>
                    </a:solidFill>
                    <a:latin typeface="Futura Md BT" panose="020B0602020204020303" pitchFamily="34" charset="0"/>
                    <a:ea typeface="微软雅黑" panose="020B0503020204020204" pitchFamily="34" charset="-122"/>
                  </a:rPr>
                  <a:t>社会环境</a:t>
                </a:r>
              </a:p>
            </p:txBody>
          </p:sp>
          <p:sp>
            <p:nvSpPr>
              <p:cNvPr id="40" name="文本框 39"/>
              <p:cNvSpPr txBox="1"/>
              <p:nvPr/>
            </p:nvSpPr>
            <p:spPr>
              <a:xfrm>
                <a:off x="1308100" y="3302000"/>
                <a:ext cx="2082800" cy="2308324"/>
              </a:xfrm>
              <a:prstGeom prst="rect">
                <a:avLst/>
              </a:prstGeom>
              <a:noFill/>
            </p:spPr>
            <p:txBody>
              <a:bodyPr wrap="square" rtlCol="0">
                <a:spAutoFit/>
              </a:bodyPr>
              <a:lstStyle/>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◆市场需求增长强劲</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◆竞争对手陷入困境</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◆生活方式的变化</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◆教育水平</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◆消费方式</a:t>
                </a:r>
                <a:r>
                  <a:rPr lang="en-US" altLang="zh-CN" sz="1600">
                    <a:solidFill>
                      <a:schemeClr val="bg1"/>
                    </a:solidFill>
                    <a:latin typeface="Futura Md BT" panose="020B0602020204020303" pitchFamily="34" charset="0"/>
                    <a:ea typeface="微软雅黑" panose="020B0503020204020204" pitchFamily="34" charset="-122"/>
                  </a:rPr>
                  <a:t>/</a:t>
                </a:r>
                <a:r>
                  <a:rPr lang="zh-CN" altLang="en-US" sz="1600">
                    <a:solidFill>
                      <a:schemeClr val="bg1"/>
                    </a:solidFill>
                    <a:latin typeface="Futura Md BT" panose="020B0602020204020303" pitchFamily="34" charset="0"/>
                    <a:ea typeface="微软雅黑" panose="020B0503020204020204" pitchFamily="34" charset="-122"/>
                  </a:rPr>
                  <a:t>水平</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◆区域特性</a:t>
                </a:r>
              </a:p>
            </p:txBody>
          </p:sp>
        </p:grpSp>
      </p:grpSp>
      <p:grpSp>
        <p:nvGrpSpPr>
          <p:cNvPr id="12" name="组合 11"/>
          <p:cNvGrpSpPr/>
          <p:nvPr/>
        </p:nvGrpSpPr>
        <p:grpSpPr>
          <a:xfrm>
            <a:off x="8741222" y="2012950"/>
            <a:ext cx="2345878" cy="3536950"/>
            <a:chOff x="8741222" y="2012950"/>
            <a:chExt cx="2345878" cy="3536950"/>
          </a:xfrm>
        </p:grpSpPr>
        <p:sp>
          <p:nvSpPr>
            <p:cNvPr id="29" name="矩形 28"/>
            <p:cNvSpPr/>
            <p:nvPr/>
          </p:nvSpPr>
          <p:spPr>
            <a:xfrm>
              <a:off x="8741222" y="2012950"/>
              <a:ext cx="2345878" cy="3536950"/>
            </a:xfrm>
            <a:prstGeom prst="rect">
              <a:avLst/>
            </a:prstGeom>
            <a:solidFill>
              <a:srgbClr val="C06170"/>
            </a:solidFill>
            <a:ln>
              <a:noFill/>
            </a:ln>
            <a:effectLst>
              <a:reflection blurRad="6350" stA="81000" endPos="30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grpSp>
          <p:nvGrpSpPr>
            <p:cNvPr id="44" name="组合 43"/>
            <p:cNvGrpSpPr/>
            <p:nvPr/>
          </p:nvGrpSpPr>
          <p:grpSpPr>
            <a:xfrm>
              <a:off x="8966200" y="2298700"/>
              <a:ext cx="1930400" cy="2892524"/>
              <a:chOff x="1308100" y="2717800"/>
              <a:chExt cx="1930400" cy="2892524"/>
            </a:xfrm>
          </p:grpSpPr>
          <p:sp>
            <p:nvSpPr>
              <p:cNvPr id="45" name="文本框 44"/>
              <p:cNvSpPr txBox="1"/>
              <p:nvPr/>
            </p:nvSpPr>
            <p:spPr>
              <a:xfrm>
                <a:off x="1707119" y="2717800"/>
                <a:ext cx="1082925" cy="461665"/>
              </a:xfrm>
              <a:prstGeom prst="rect">
                <a:avLst/>
              </a:prstGeom>
              <a:noFill/>
            </p:spPr>
            <p:txBody>
              <a:bodyPr wrap="none" rtlCol="0">
                <a:spAutoFit/>
              </a:bodyPr>
              <a:lstStyle/>
              <a:p>
                <a:pPr algn="ctr"/>
                <a:r>
                  <a:rPr lang="en-US" altLang="zh-CN" sz="2400" b="1">
                    <a:solidFill>
                      <a:schemeClr val="bg1"/>
                    </a:solidFill>
                    <a:latin typeface="Futura Md BT" panose="020B0602020204020303" pitchFamily="34" charset="0"/>
                    <a:ea typeface="微软雅黑" panose="020B0503020204020204" pitchFamily="34" charset="-122"/>
                  </a:rPr>
                  <a:t>T-</a:t>
                </a:r>
                <a:r>
                  <a:rPr lang="zh-CN" altLang="en-US" sz="2400" b="1">
                    <a:solidFill>
                      <a:schemeClr val="bg1"/>
                    </a:solidFill>
                    <a:latin typeface="Futura Md BT" panose="020B0602020204020303" pitchFamily="34" charset="0"/>
                    <a:ea typeface="微软雅黑" panose="020B0503020204020204" pitchFamily="34" charset="-122"/>
                  </a:rPr>
                  <a:t>技术</a:t>
                </a:r>
              </a:p>
            </p:txBody>
          </p:sp>
          <p:sp>
            <p:nvSpPr>
              <p:cNvPr id="49" name="文本框 48"/>
              <p:cNvSpPr txBox="1"/>
              <p:nvPr/>
            </p:nvSpPr>
            <p:spPr>
              <a:xfrm>
                <a:off x="1308100" y="3302000"/>
                <a:ext cx="1930400" cy="2308324"/>
              </a:xfrm>
              <a:prstGeom prst="rect">
                <a:avLst/>
              </a:prstGeom>
              <a:noFill/>
            </p:spPr>
            <p:txBody>
              <a:bodyPr wrap="square" rtlCol="0">
                <a:spAutoFit/>
              </a:bodyPr>
              <a:lstStyle/>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◆重大技术突破</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◆技术壁垒</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◆新技术的发明</a:t>
                </a:r>
                <a:endParaRPr lang="en-US" altLang="zh-CN" sz="1600">
                  <a:solidFill>
                    <a:schemeClr val="bg1"/>
                  </a:solidFill>
                  <a:latin typeface="Futura Md BT" panose="020B0602020204020303" pitchFamily="34" charset="0"/>
                  <a:ea typeface="微软雅黑" panose="020B0503020204020204" pitchFamily="34" charset="-122"/>
                </a:endParaRP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  和进展</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◆技术传播的速度</a:t>
                </a:r>
              </a:p>
              <a:p>
                <a:pPr>
                  <a:lnSpc>
                    <a:spcPct val="150000"/>
                  </a:lnSpc>
                </a:pPr>
                <a:r>
                  <a:rPr lang="zh-CN" altLang="en-US" sz="1600">
                    <a:solidFill>
                      <a:schemeClr val="bg1"/>
                    </a:solidFill>
                    <a:latin typeface="Futura Md BT" panose="020B0602020204020303" pitchFamily="34" charset="0"/>
                    <a:ea typeface="微软雅黑" panose="020B0503020204020204" pitchFamily="34" charset="-122"/>
                  </a:rPr>
                  <a:t>◆代替技术出现</a:t>
                </a:r>
              </a:p>
            </p:txBody>
          </p:sp>
        </p:grpSp>
      </p:grpSp>
      <p:sp>
        <p:nvSpPr>
          <p:cNvPr id="51"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PEST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82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82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820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82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2237" y="-26484"/>
            <a:ext cx="3166618" cy="134041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cs typeface="+mn-ea"/>
              <a:sym typeface="+mn-lt"/>
            </a:endParaRPr>
          </a:p>
        </p:txBody>
      </p:sp>
      <p:sp>
        <p:nvSpPr>
          <p:cNvPr id="67" name="TextBox 59"/>
          <p:cNvSpPr txBox="1">
            <a:spLocks noChangeArrowheads="1"/>
          </p:cNvSpPr>
          <p:nvPr/>
        </p:nvSpPr>
        <p:spPr bwMode="auto">
          <a:xfrm>
            <a:off x="4439793" y="342093"/>
            <a:ext cx="3311506" cy="149540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4800" b="1" kern="0" dirty="0">
                <a:solidFill>
                  <a:schemeClr val="bg1"/>
                </a:solidFill>
                <a:latin typeface="+mn-lt"/>
                <a:ea typeface="+mn-ea"/>
                <a:cs typeface="+mn-ea"/>
                <a:sym typeface="+mn-lt"/>
              </a:rPr>
              <a:t>目 录</a:t>
            </a:r>
            <a:r>
              <a:rPr lang="zh-CN" altLang="en-US" sz="4000" b="1" kern="0" dirty="0">
                <a:solidFill>
                  <a:schemeClr val="bg1"/>
                </a:solidFill>
                <a:latin typeface="+mn-lt"/>
                <a:ea typeface="+mn-ea"/>
                <a:cs typeface="+mn-ea"/>
                <a:sym typeface="+mn-lt"/>
              </a:rPr>
              <a:t> </a:t>
            </a:r>
            <a:endParaRPr lang="en-US" altLang="zh-CN" sz="4000" b="1" kern="0" dirty="0">
              <a:solidFill>
                <a:schemeClr val="bg1"/>
              </a:solidFill>
              <a:latin typeface="+mn-lt"/>
              <a:ea typeface="+mn-ea"/>
              <a:cs typeface="+mn-ea"/>
              <a:sym typeface="+mn-lt"/>
            </a:endParaRPr>
          </a:p>
          <a:p>
            <a:pPr algn="ctr" defTabSz="913765">
              <a:lnSpc>
                <a:spcPct val="120000"/>
              </a:lnSpc>
              <a:defRPr/>
            </a:pPr>
            <a:r>
              <a:rPr lang="en-US" altLang="zh-CN" sz="2800" kern="0" dirty="0">
                <a:solidFill>
                  <a:schemeClr val="tx1">
                    <a:lumMod val="75000"/>
                    <a:lumOff val="25000"/>
                  </a:schemeClr>
                </a:solidFill>
                <a:latin typeface="+mn-lt"/>
                <a:ea typeface="+mn-ea"/>
                <a:cs typeface="+mn-ea"/>
                <a:sym typeface="+mn-lt"/>
              </a:rPr>
              <a:t>Contents</a:t>
            </a:r>
            <a:endParaRPr lang="en-US" altLang="ko-KR" sz="2800" kern="0" dirty="0">
              <a:solidFill>
                <a:schemeClr val="tx1">
                  <a:lumMod val="75000"/>
                  <a:lumOff val="25000"/>
                </a:schemeClr>
              </a:solidFill>
              <a:latin typeface="+mn-lt"/>
              <a:ea typeface="+mn-ea"/>
              <a:cs typeface="+mn-ea"/>
              <a:sym typeface="+mn-lt"/>
            </a:endParaRPr>
          </a:p>
        </p:txBody>
      </p:sp>
      <p:sp>
        <p:nvSpPr>
          <p:cNvPr id="70" name="文本框 9"/>
          <p:cNvSpPr txBox="1"/>
          <p:nvPr/>
        </p:nvSpPr>
        <p:spPr>
          <a:xfrm>
            <a:off x="1507672" y="3848015"/>
            <a:ext cx="1891623" cy="807895"/>
          </a:xfrm>
          <a:prstGeom prst="rect">
            <a:avLst/>
          </a:prstGeom>
          <a:noFill/>
        </p:spPr>
        <p:txBody>
          <a:bodyPr wrap="square" lIns="68562" tIns="34281" rIns="68562" bIns="34281" rtlCol="0">
            <a:spAutoFit/>
          </a:bodyPr>
          <a:lstStyle/>
          <a:p>
            <a:pPr marL="0" lvl="1" algn="ctr"/>
            <a:r>
              <a:rPr lang="zh-CN" altLang="en-US" sz="2400" b="1" dirty="0">
                <a:solidFill>
                  <a:schemeClr val="tx1">
                    <a:lumMod val="75000"/>
                    <a:lumOff val="25000"/>
                  </a:schemeClr>
                </a:solidFill>
                <a:cs typeface="+mn-ea"/>
                <a:sym typeface="+mn-lt"/>
              </a:rPr>
              <a:t>什么是</a:t>
            </a: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a:t>
            </a:r>
            <a:endParaRPr lang="zh-CN" altLang="en-US" sz="2400" dirty="0">
              <a:solidFill>
                <a:schemeClr val="tx1">
                  <a:lumMod val="75000"/>
                  <a:lumOff val="25000"/>
                </a:schemeClr>
              </a:solidFill>
              <a:cs typeface="+mn-ea"/>
              <a:sym typeface="+mn-lt"/>
            </a:endParaRPr>
          </a:p>
        </p:txBody>
      </p:sp>
      <p:grpSp>
        <p:nvGrpSpPr>
          <p:cNvPr id="4" name="组合 3"/>
          <p:cNvGrpSpPr/>
          <p:nvPr/>
        </p:nvGrpSpPr>
        <p:grpSpPr>
          <a:xfrm>
            <a:off x="4361752" y="2596450"/>
            <a:ext cx="1183682" cy="1067223"/>
            <a:chOff x="3750335" y="2609943"/>
            <a:chExt cx="1183682" cy="1067223"/>
          </a:xfrm>
        </p:grpSpPr>
        <p:sp>
          <p:nvSpPr>
            <p:cNvPr id="71" name="Freeform 5"/>
            <p:cNvSpPr/>
            <p:nvPr/>
          </p:nvSpPr>
          <p:spPr bwMode="auto">
            <a:xfrm>
              <a:off x="3750335"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75" name="KSO_Shape"/>
            <p:cNvSpPr/>
            <p:nvPr/>
          </p:nvSpPr>
          <p:spPr bwMode="auto">
            <a:xfrm>
              <a:off x="4056634" y="2922734"/>
              <a:ext cx="599451" cy="45718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grpSp>
      <p:grpSp>
        <p:nvGrpSpPr>
          <p:cNvPr id="3" name="组合 2"/>
          <p:cNvGrpSpPr/>
          <p:nvPr/>
        </p:nvGrpSpPr>
        <p:grpSpPr>
          <a:xfrm>
            <a:off x="6741293" y="2596450"/>
            <a:ext cx="1183682" cy="1067223"/>
            <a:chOff x="5564318" y="2609943"/>
            <a:chExt cx="1183682" cy="1067223"/>
          </a:xfrm>
        </p:grpSpPr>
        <p:sp>
          <p:nvSpPr>
            <p:cNvPr id="72" name="Freeform 5"/>
            <p:cNvSpPr/>
            <p:nvPr/>
          </p:nvSpPr>
          <p:spPr bwMode="auto">
            <a:xfrm>
              <a:off x="5564318"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cs typeface="+mn-ea"/>
                <a:sym typeface="+mn-lt"/>
              </a:endParaRPr>
            </a:p>
          </p:txBody>
        </p:sp>
        <p:sp>
          <p:nvSpPr>
            <p:cNvPr id="76" name="KSO_Shape"/>
            <p:cNvSpPr/>
            <p:nvPr/>
          </p:nvSpPr>
          <p:spPr bwMode="auto">
            <a:xfrm>
              <a:off x="5856745" y="2866247"/>
              <a:ext cx="587371" cy="5814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grpSp>
      <p:sp>
        <p:nvSpPr>
          <p:cNvPr id="78" name="文本框 9"/>
          <p:cNvSpPr txBox="1"/>
          <p:nvPr/>
        </p:nvSpPr>
        <p:spPr>
          <a:xfrm>
            <a:off x="3927403" y="3848015"/>
            <a:ext cx="1891623" cy="807895"/>
          </a:xfrm>
          <a:prstGeom prst="rect">
            <a:avLst/>
          </a:prstGeom>
          <a:noFill/>
        </p:spPr>
        <p:txBody>
          <a:bodyPr wrap="square" lIns="68562" tIns="34281" rIns="68562" bIns="34281" rtlCol="0">
            <a:spAutoFit/>
          </a:bodyPr>
          <a:lstStyle/>
          <a:p>
            <a:pPr marL="0" lvl="1" algn="ct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分析模型</a:t>
            </a:r>
            <a:endParaRPr lang="zh-CN" altLang="en-US" sz="2400" dirty="0">
              <a:solidFill>
                <a:schemeClr val="tx1">
                  <a:lumMod val="75000"/>
                  <a:lumOff val="25000"/>
                </a:schemeClr>
              </a:solidFill>
              <a:cs typeface="+mn-ea"/>
              <a:sym typeface="+mn-lt"/>
            </a:endParaRPr>
          </a:p>
        </p:txBody>
      </p:sp>
      <p:sp>
        <p:nvSpPr>
          <p:cNvPr id="79" name="文本框 9"/>
          <p:cNvSpPr txBox="1"/>
          <p:nvPr/>
        </p:nvSpPr>
        <p:spPr>
          <a:xfrm>
            <a:off x="6347134" y="3848015"/>
            <a:ext cx="1891623" cy="807895"/>
          </a:xfrm>
          <a:prstGeom prst="rect">
            <a:avLst/>
          </a:prstGeom>
          <a:noFill/>
        </p:spPr>
        <p:txBody>
          <a:bodyPr wrap="square" lIns="68562" tIns="34281" rIns="68562" bIns="34281" rtlCol="0">
            <a:spAutoFit/>
          </a:bodyPr>
          <a:lstStyle/>
          <a:p>
            <a:pPr marL="0" lvl="1" algn="ct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分析法的规则</a:t>
            </a:r>
            <a:endParaRPr lang="zh-CN" altLang="en-US" sz="2400" dirty="0">
              <a:solidFill>
                <a:schemeClr val="tx1">
                  <a:lumMod val="75000"/>
                  <a:lumOff val="25000"/>
                </a:schemeClr>
              </a:solidFill>
              <a:cs typeface="+mn-ea"/>
              <a:sym typeface="+mn-lt"/>
            </a:endParaRPr>
          </a:p>
        </p:txBody>
      </p:sp>
      <p:sp>
        <p:nvSpPr>
          <p:cNvPr id="80" name="文本框 9"/>
          <p:cNvSpPr txBox="1"/>
          <p:nvPr/>
        </p:nvSpPr>
        <p:spPr>
          <a:xfrm>
            <a:off x="8766864" y="3848015"/>
            <a:ext cx="1891623" cy="807895"/>
          </a:xfrm>
          <a:prstGeom prst="rect">
            <a:avLst/>
          </a:prstGeom>
          <a:noFill/>
        </p:spPr>
        <p:txBody>
          <a:bodyPr wrap="square" lIns="68562" tIns="34281" rIns="68562" bIns="34281" rtlCol="0">
            <a:spAutoFit/>
          </a:bodyPr>
          <a:lstStyle/>
          <a:p>
            <a:pPr marL="0" lvl="1" algn="ctr"/>
            <a:r>
              <a:rPr lang="en-US" altLang="zh-CN" sz="2400" b="1" dirty="0">
                <a:solidFill>
                  <a:schemeClr val="tx1">
                    <a:lumMod val="75000"/>
                    <a:lumOff val="25000"/>
                  </a:schemeClr>
                </a:solidFill>
                <a:cs typeface="+mn-ea"/>
                <a:sym typeface="+mn-lt"/>
              </a:rPr>
              <a:t>SWOT</a:t>
            </a:r>
            <a:r>
              <a:rPr lang="zh-CN" altLang="en-US" sz="2400" b="1" dirty="0">
                <a:solidFill>
                  <a:schemeClr val="tx1">
                    <a:lumMod val="75000"/>
                    <a:lumOff val="25000"/>
                  </a:schemeClr>
                </a:solidFill>
                <a:cs typeface="+mn-ea"/>
                <a:sym typeface="+mn-lt"/>
              </a:rPr>
              <a:t>分析步骤</a:t>
            </a:r>
            <a:endParaRPr lang="zh-CN" altLang="en-US" sz="2400" dirty="0">
              <a:solidFill>
                <a:schemeClr val="tx1">
                  <a:lumMod val="75000"/>
                  <a:lumOff val="25000"/>
                </a:schemeClr>
              </a:solidFill>
              <a:cs typeface="+mn-ea"/>
              <a:sym typeface="+mn-lt"/>
            </a:endParaRPr>
          </a:p>
        </p:txBody>
      </p:sp>
      <p:grpSp>
        <p:nvGrpSpPr>
          <p:cNvPr id="2" name="组合 1"/>
          <p:cNvGrpSpPr/>
          <p:nvPr/>
        </p:nvGrpSpPr>
        <p:grpSpPr>
          <a:xfrm>
            <a:off x="9120835" y="2596450"/>
            <a:ext cx="1183682" cy="1067223"/>
            <a:chOff x="8300220" y="2609943"/>
            <a:chExt cx="1183682" cy="1067223"/>
          </a:xfrm>
        </p:grpSpPr>
        <p:sp>
          <p:nvSpPr>
            <p:cNvPr id="73" name="Freeform 5"/>
            <p:cNvSpPr/>
            <p:nvPr/>
          </p:nvSpPr>
          <p:spPr bwMode="auto">
            <a:xfrm>
              <a:off x="8300220"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82" name="KSO_Shape"/>
            <p:cNvSpPr/>
            <p:nvPr/>
          </p:nvSpPr>
          <p:spPr bwMode="auto">
            <a:xfrm>
              <a:off x="8632502" y="2872992"/>
              <a:ext cx="519118" cy="51911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cs typeface="+mn-ea"/>
                <a:sym typeface="+mn-lt"/>
              </a:endParaRPr>
            </a:p>
          </p:txBody>
        </p:sp>
      </p:grpSp>
      <p:grpSp>
        <p:nvGrpSpPr>
          <p:cNvPr id="5" name="组合 4"/>
          <p:cNvGrpSpPr/>
          <p:nvPr/>
        </p:nvGrpSpPr>
        <p:grpSpPr>
          <a:xfrm>
            <a:off x="1982211" y="2596450"/>
            <a:ext cx="1183682" cy="1067223"/>
            <a:chOff x="1923596" y="2609943"/>
            <a:chExt cx="1183682" cy="1067223"/>
          </a:xfrm>
        </p:grpSpPr>
        <p:sp>
          <p:nvSpPr>
            <p:cNvPr id="69" name="Freeform 5"/>
            <p:cNvSpPr/>
            <p:nvPr/>
          </p:nvSpPr>
          <p:spPr bwMode="auto">
            <a:xfrm>
              <a:off x="1923596" y="26099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83" name="KSO_Shape"/>
            <p:cNvSpPr/>
            <p:nvPr/>
          </p:nvSpPr>
          <p:spPr bwMode="auto">
            <a:xfrm>
              <a:off x="2235345" y="2921547"/>
              <a:ext cx="585515" cy="4440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cs typeface="+mn-ea"/>
                <a:sym typeface="+mn-lt"/>
              </a:endParaRPr>
            </a:p>
          </p:txBody>
        </p:sp>
      </p:gr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16" presetClass="entr" presetSubtype="21" fill="hold" grpId="0" nodeType="withEffect">
                                  <p:stCondLst>
                                    <p:cond delay="325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par>
                                <p:cTn id="35" presetID="16" presetClass="entr" presetSubtype="21" fill="hold" grpId="0" nodeType="withEffect">
                                  <p:stCondLst>
                                    <p:cond delay="3250"/>
                                  </p:stCondLst>
                                  <p:childTnLst>
                                    <p:set>
                                      <p:cBhvr>
                                        <p:cTn id="36" dur="1" fill="hold">
                                          <p:stCondLst>
                                            <p:cond delay="0"/>
                                          </p:stCondLst>
                                        </p:cTn>
                                        <p:tgtEl>
                                          <p:spTgt spid="78"/>
                                        </p:tgtEl>
                                        <p:attrNameLst>
                                          <p:attrName>style.visibility</p:attrName>
                                        </p:attrNameLst>
                                      </p:cBhvr>
                                      <p:to>
                                        <p:strVal val="visible"/>
                                      </p:to>
                                    </p:set>
                                    <p:animEffect transition="in" filter="barn(inVertical)">
                                      <p:cBhvr>
                                        <p:cTn id="37" dur="500"/>
                                        <p:tgtEl>
                                          <p:spTgt spid="78"/>
                                        </p:tgtEl>
                                      </p:cBhvr>
                                    </p:animEffect>
                                  </p:childTnLst>
                                </p:cTn>
                              </p:par>
                              <p:par>
                                <p:cTn id="38" presetID="16" presetClass="entr" presetSubtype="21" fill="hold" grpId="0" nodeType="withEffect">
                                  <p:stCondLst>
                                    <p:cond delay="3250"/>
                                  </p:stCondLst>
                                  <p:childTnLst>
                                    <p:set>
                                      <p:cBhvr>
                                        <p:cTn id="39" dur="1" fill="hold">
                                          <p:stCondLst>
                                            <p:cond delay="0"/>
                                          </p:stCondLst>
                                        </p:cTn>
                                        <p:tgtEl>
                                          <p:spTgt spid="79"/>
                                        </p:tgtEl>
                                        <p:attrNameLst>
                                          <p:attrName>style.visibility</p:attrName>
                                        </p:attrNameLst>
                                      </p:cBhvr>
                                      <p:to>
                                        <p:strVal val="visible"/>
                                      </p:to>
                                    </p:set>
                                    <p:animEffect transition="in" filter="barn(inVertical)">
                                      <p:cBhvr>
                                        <p:cTn id="40" dur="500"/>
                                        <p:tgtEl>
                                          <p:spTgt spid="79"/>
                                        </p:tgtEl>
                                      </p:cBhvr>
                                    </p:animEffect>
                                  </p:childTnLst>
                                </p:cTn>
                              </p:par>
                              <p:par>
                                <p:cTn id="41" presetID="16" presetClass="entr" presetSubtype="21" fill="hold" grpId="0" nodeType="withEffect">
                                  <p:stCondLst>
                                    <p:cond delay="3250"/>
                                  </p:stCondLst>
                                  <p:childTnLst>
                                    <p:set>
                                      <p:cBhvr>
                                        <p:cTn id="42" dur="1" fill="hold">
                                          <p:stCondLst>
                                            <p:cond delay="0"/>
                                          </p:stCondLst>
                                        </p:cTn>
                                        <p:tgtEl>
                                          <p:spTgt spid="80"/>
                                        </p:tgtEl>
                                        <p:attrNameLst>
                                          <p:attrName>style.visibility</p:attrName>
                                        </p:attrNameLst>
                                      </p:cBhvr>
                                      <p:to>
                                        <p:strVal val="visible"/>
                                      </p:to>
                                    </p:set>
                                    <p:animEffect transition="in" filter="barn(inVertical)">
                                      <p:cBhvr>
                                        <p:cTn id="43" dur="500"/>
                                        <p:tgtEl>
                                          <p:spTgt spid="8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125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70" grpId="0"/>
      <p:bldP spid="78" grpId="0"/>
      <p:bldP spid="79" grpId="0"/>
      <p:bldP spid="80" grpId="0"/>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3907427" y="3322319"/>
            <a:ext cx="405384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5949587" y="3333302"/>
            <a:ext cx="1166859"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H="1">
            <a:off x="4771027" y="3333302"/>
            <a:ext cx="1166859" cy="1099131"/>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5934347" y="3317513"/>
            <a:ext cx="0" cy="1631229"/>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0" name="椭圆 9"/>
          <p:cNvSpPr/>
          <p:nvPr/>
        </p:nvSpPr>
        <p:spPr>
          <a:xfrm>
            <a:off x="2893969" y="286686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11" name="椭圆 10"/>
          <p:cNvSpPr/>
          <p:nvPr/>
        </p:nvSpPr>
        <p:spPr>
          <a:xfrm>
            <a:off x="7963809" y="286686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12" name="椭圆 11"/>
          <p:cNvSpPr/>
          <p:nvPr/>
        </p:nvSpPr>
        <p:spPr>
          <a:xfrm>
            <a:off x="6980577" y="426894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13" name="椭圆 12"/>
          <p:cNvSpPr/>
          <p:nvPr/>
        </p:nvSpPr>
        <p:spPr>
          <a:xfrm>
            <a:off x="3891937" y="4268947"/>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14" name="椭圆 13"/>
          <p:cNvSpPr/>
          <p:nvPr/>
        </p:nvSpPr>
        <p:spPr>
          <a:xfrm>
            <a:off x="5426347" y="4948742"/>
            <a:ext cx="1016000" cy="10160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15" name="椭圆 14"/>
          <p:cNvSpPr/>
          <p:nvPr/>
        </p:nvSpPr>
        <p:spPr>
          <a:xfrm>
            <a:off x="5040267" y="2428239"/>
            <a:ext cx="1788160" cy="178816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21" name="矩形 20"/>
          <p:cNvSpPr/>
          <p:nvPr/>
        </p:nvSpPr>
        <p:spPr>
          <a:xfrm>
            <a:off x="5112249" y="3125639"/>
            <a:ext cx="1644196" cy="584775"/>
          </a:xfrm>
          <a:prstGeom prst="rect">
            <a:avLst/>
          </a:prstGeom>
        </p:spPr>
        <p:txBody>
          <a:bodyPr wrap="square">
            <a:spAutoFit/>
          </a:bodyPr>
          <a:lstStyle/>
          <a:p>
            <a:pPr algn="ctr"/>
            <a:r>
              <a:rPr lang="zh-CN" altLang="en-US" sz="3200" b="1" dirty="0">
                <a:solidFill>
                  <a:srgbClr val="943D41"/>
                </a:solidFill>
                <a:cs typeface="+mn-ea"/>
                <a:sym typeface="+mn-lt"/>
              </a:rPr>
              <a:t>企业</a:t>
            </a:r>
          </a:p>
        </p:txBody>
      </p:sp>
      <p:sp>
        <p:nvSpPr>
          <p:cNvPr id="22" name="Freeform 338"/>
          <p:cNvSpPr>
            <a:spLocks noEditPoints="1"/>
          </p:cNvSpPr>
          <p:nvPr/>
        </p:nvSpPr>
        <p:spPr bwMode="auto">
          <a:xfrm>
            <a:off x="5681537" y="5278564"/>
            <a:ext cx="512696" cy="435792"/>
          </a:xfrm>
          <a:custGeom>
            <a:avLst/>
            <a:gdLst>
              <a:gd name="T0" fmla="*/ 58 w 76"/>
              <a:gd name="T1" fmla="*/ 2 h 65"/>
              <a:gd name="T2" fmla="*/ 69 w 76"/>
              <a:gd name="T3" fmla="*/ 2 h 65"/>
              <a:gd name="T4" fmla="*/ 76 w 76"/>
              <a:gd name="T5" fmla="*/ 8 h 65"/>
              <a:gd name="T6" fmla="*/ 76 w 76"/>
              <a:gd name="T7" fmla="*/ 62 h 65"/>
              <a:gd name="T8" fmla="*/ 73 w 76"/>
              <a:gd name="T9" fmla="*/ 65 h 65"/>
              <a:gd name="T10" fmla="*/ 12 w 76"/>
              <a:gd name="T11" fmla="*/ 62 h 65"/>
              <a:gd name="T12" fmla="*/ 8 w 76"/>
              <a:gd name="T13" fmla="*/ 58 h 65"/>
              <a:gd name="T14" fmla="*/ 0 w 76"/>
              <a:gd name="T15" fmla="*/ 45 h 65"/>
              <a:gd name="T16" fmla="*/ 10 w 76"/>
              <a:gd name="T17" fmla="*/ 47 h 65"/>
              <a:gd name="T18" fmla="*/ 49 w 76"/>
              <a:gd name="T19" fmla="*/ 47 h 65"/>
              <a:gd name="T20" fmla="*/ 10 w 76"/>
              <a:gd name="T21" fmla="*/ 44 h 65"/>
              <a:gd name="T22" fmla="*/ 10 w 76"/>
              <a:gd name="T23" fmla="*/ 41 h 65"/>
              <a:gd name="T24" fmla="*/ 49 w 76"/>
              <a:gd name="T25" fmla="*/ 39 h 65"/>
              <a:gd name="T26" fmla="*/ 10 w 76"/>
              <a:gd name="T27" fmla="*/ 31 h 65"/>
              <a:gd name="T28" fmla="*/ 49 w 76"/>
              <a:gd name="T29" fmla="*/ 31 h 65"/>
              <a:gd name="T30" fmla="*/ 42 w 76"/>
              <a:gd name="T31" fmla="*/ 23 h 65"/>
              <a:gd name="T32" fmla="*/ 50 w 76"/>
              <a:gd name="T33" fmla="*/ 21 h 65"/>
              <a:gd name="T34" fmla="*/ 45 w 76"/>
              <a:gd name="T35" fmla="*/ 14 h 65"/>
              <a:gd name="T36" fmla="*/ 46 w 76"/>
              <a:gd name="T37" fmla="*/ 12 h 65"/>
              <a:gd name="T38" fmla="*/ 50 w 76"/>
              <a:gd name="T39" fmla="*/ 12 h 65"/>
              <a:gd name="T40" fmla="*/ 42 w 76"/>
              <a:gd name="T41" fmla="*/ 15 h 65"/>
              <a:gd name="T42" fmla="*/ 46 w 76"/>
              <a:gd name="T43" fmla="*/ 21 h 65"/>
              <a:gd name="T44" fmla="*/ 45 w 76"/>
              <a:gd name="T45" fmla="*/ 23 h 65"/>
              <a:gd name="T46" fmla="*/ 18 w 76"/>
              <a:gd name="T47" fmla="*/ 26 h 65"/>
              <a:gd name="T48" fmla="*/ 15 w 76"/>
              <a:gd name="T49" fmla="*/ 17 h 65"/>
              <a:gd name="T50" fmla="*/ 9 w 76"/>
              <a:gd name="T51" fmla="*/ 26 h 65"/>
              <a:gd name="T52" fmla="*/ 15 w 76"/>
              <a:gd name="T53" fmla="*/ 26 h 65"/>
              <a:gd name="T54" fmla="*/ 26 w 76"/>
              <a:gd name="T55" fmla="*/ 24 h 65"/>
              <a:gd name="T56" fmla="*/ 26 w 76"/>
              <a:gd name="T57" fmla="*/ 18 h 65"/>
              <a:gd name="T58" fmla="*/ 23 w 76"/>
              <a:gd name="T59" fmla="*/ 12 h 65"/>
              <a:gd name="T60" fmla="*/ 19 w 76"/>
              <a:gd name="T61" fmla="*/ 10 h 65"/>
              <a:gd name="T62" fmla="*/ 41 w 76"/>
              <a:gd name="T63" fmla="*/ 10 h 65"/>
              <a:gd name="T64" fmla="*/ 36 w 76"/>
              <a:gd name="T65" fmla="*/ 10 h 65"/>
              <a:gd name="T66" fmla="*/ 30 w 76"/>
              <a:gd name="T67" fmla="*/ 10 h 65"/>
              <a:gd name="T68" fmla="*/ 32 w 76"/>
              <a:gd name="T69" fmla="*/ 26 h 65"/>
              <a:gd name="T70" fmla="*/ 39 w 76"/>
              <a:gd name="T71" fmla="*/ 26 h 65"/>
              <a:gd name="T72" fmla="*/ 58 w 76"/>
              <a:gd name="T73" fmla="*/ 44 h 65"/>
              <a:gd name="T74" fmla="*/ 61 w 76"/>
              <a:gd name="T75" fmla="*/ 53 h 65"/>
              <a:gd name="T76" fmla="*/ 63 w 76"/>
              <a:gd name="T77" fmla="*/ 44 h 65"/>
              <a:gd name="T78" fmla="*/ 63 w 76"/>
              <a:gd name="T79" fmla="*/ 8 h 65"/>
              <a:gd name="T80" fmla="*/ 59 w 76"/>
              <a:gd name="T81" fmla="*/ 7 h 65"/>
              <a:gd name="T82" fmla="*/ 68 w 76"/>
              <a:gd name="T83" fmla="*/ 7 h 65"/>
              <a:gd name="T84" fmla="*/ 68 w 76"/>
              <a:gd name="T85" fmla="*/ 8 h 65"/>
              <a:gd name="T86" fmla="*/ 67 w 76"/>
              <a:gd name="T87" fmla="*/ 53 h 65"/>
              <a:gd name="T88" fmla="*/ 62 w 76"/>
              <a:gd name="T89" fmla="*/ 58 h 65"/>
              <a:gd name="T90" fmla="*/ 71 w 76"/>
              <a:gd name="T91" fmla="*/ 59 h 65"/>
              <a:gd name="T92" fmla="*/ 71 w 76"/>
              <a:gd name="T93" fmla="*/ 8 h 65"/>
              <a:gd name="T94" fmla="*/ 69 w 76"/>
              <a:gd name="T95" fmla="*/ 7 h 65"/>
              <a:gd name="T96" fmla="*/ 5 w 76"/>
              <a:gd name="T97" fmla="*/ 5 h 65"/>
              <a:gd name="T98" fmla="*/ 5 w 76"/>
              <a:gd name="T99" fmla="*/ 45 h 65"/>
              <a:gd name="T100" fmla="*/ 54 w 76"/>
              <a:gd name="T101" fmla="*/ 53 h 65"/>
              <a:gd name="T102" fmla="*/ 53 w 76"/>
              <a:gd name="T103"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 h="65">
                <a:moveTo>
                  <a:pt x="2" y="0"/>
                </a:moveTo>
                <a:cubicBezTo>
                  <a:pt x="55" y="0"/>
                  <a:pt x="55" y="0"/>
                  <a:pt x="55" y="0"/>
                </a:cubicBezTo>
                <a:cubicBezTo>
                  <a:pt x="57" y="0"/>
                  <a:pt x="58" y="1"/>
                  <a:pt x="58" y="2"/>
                </a:cubicBezTo>
                <a:cubicBezTo>
                  <a:pt x="58" y="2"/>
                  <a:pt x="59" y="2"/>
                  <a:pt x="59" y="2"/>
                </a:cubicBezTo>
                <a:cubicBezTo>
                  <a:pt x="68" y="2"/>
                  <a:pt x="68" y="2"/>
                  <a:pt x="68" y="2"/>
                </a:cubicBezTo>
                <a:cubicBezTo>
                  <a:pt x="68" y="2"/>
                  <a:pt x="69" y="2"/>
                  <a:pt x="69" y="2"/>
                </a:cubicBezTo>
                <a:cubicBezTo>
                  <a:pt x="69" y="2"/>
                  <a:pt x="69" y="2"/>
                  <a:pt x="70" y="2"/>
                </a:cubicBezTo>
                <a:cubicBezTo>
                  <a:pt x="71" y="2"/>
                  <a:pt x="73" y="2"/>
                  <a:pt x="74" y="3"/>
                </a:cubicBezTo>
                <a:cubicBezTo>
                  <a:pt x="75" y="5"/>
                  <a:pt x="76" y="6"/>
                  <a:pt x="76" y="8"/>
                </a:cubicBezTo>
                <a:cubicBezTo>
                  <a:pt x="76" y="8"/>
                  <a:pt x="76" y="8"/>
                  <a:pt x="76" y="9"/>
                </a:cubicBezTo>
                <a:cubicBezTo>
                  <a:pt x="76" y="9"/>
                  <a:pt x="76" y="9"/>
                  <a:pt x="76" y="9"/>
                </a:cubicBezTo>
                <a:cubicBezTo>
                  <a:pt x="76" y="62"/>
                  <a:pt x="76" y="62"/>
                  <a:pt x="76" y="62"/>
                </a:cubicBezTo>
                <a:cubicBezTo>
                  <a:pt x="76" y="62"/>
                  <a:pt x="76" y="62"/>
                  <a:pt x="76" y="62"/>
                </a:cubicBezTo>
                <a:cubicBezTo>
                  <a:pt x="76" y="62"/>
                  <a:pt x="76" y="62"/>
                  <a:pt x="76" y="62"/>
                </a:cubicBezTo>
                <a:cubicBezTo>
                  <a:pt x="76" y="63"/>
                  <a:pt x="75" y="65"/>
                  <a:pt x="73" y="65"/>
                </a:cubicBezTo>
                <a:cubicBezTo>
                  <a:pt x="73" y="65"/>
                  <a:pt x="73" y="64"/>
                  <a:pt x="72" y="64"/>
                </a:cubicBezTo>
                <a:cubicBezTo>
                  <a:pt x="14" y="64"/>
                  <a:pt x="14" y="64"/>
                  <a:pt x="14" y="64"/>
                </a:cubicBezTo>
                <a:cubicBezTo>
                  <a:pt x="13" y="64"/>
                  <a:pt x="12" y="63"/>
                  <a:pt x="12" y="62"/>
                </a:cubicBezTo>
                <a:cubicBezTo>
                  <a:pt x="12" y="58"/>
                  <a:pt x="12" y="58"/>
                  <a:pt x="12" y="58"/>
                </a:cubicBezTo>
                <a:cubicBezTo>
                  <a:pt x="8" y="58"/>
                  <a:pt x="8" y="58"/>
                  <a:pt x="8" y="58"/>
                </a:cubicBezTo>
                <a:cubicBezTo>
                  <a:pt x="8" y="58"/>
                  <a:pt x="8" y="58"/>
                  <a:pt x="8" y="58"/>
                </a:cubicBezTo>
                <a:cubicBezTo>
                  <a:pt x="6" y="57"/>
                  <a:pt x="4" y="56"/>
                  <a:pt x="2" y="54"/>
                </a:cubicBezTo>
                <a:cubicBezTo>
                  <a:pt x="1" y="52"/>
                  <a:pt x="0" y="49"/>
                  <a:pt x="0" y="45"/>
                </a:cubicBezTo>
                <a:cubicBezTo>
                  <a:pt x="0" y="45"/>
                  <a:pt x="0" y="45"/>
                  <a:pt x="0" y="45"/>
                </a:cubicBezTo>
                <a:cubicBezTo>
                  <a:pt x="0" y="3"/>
                  <a:pt x="0" y="3"/>
                  <a:pt x="0" y="3"/>
                </a:cubicBezTo>
                <a:cubicBezTo>
                  <a:pt x="0" y="1"/>
                  <a:pt x="1" y="0"/>
                  <a:pt x="2" y="0"/>
                </a:cubicBezTo>
                <a:close/>
                <a:moveTo>
                  <a:pt x="10" y="47"/>
                </a:moveTo>
                <a:cubicBezTo>
                  <a:pt x="10" y="49"/>
                  <a:pt x="10" y="49"/>
                  <a:pt x="10" y="49"/>
                </a:cubicBezTo>
                <a:cubicBezTo>
                  <a:pt x="49" y="49"/>
                  <a:pt x="49" y="49"/>
                  <a:pt x="49" y="49"/>
                </a:cubicBezTo>
                <a:cubicBezTo>
                  <a:pt x="49" y="47"/>
                  <a:pt x="49" y="47"/>
                  <a:pt x="49" y="47"/>
                </a:cubicBezTo>
                <a:cubicBezTo>
                  <a:pt x="10" y="47"/>
                  <a:pt x="10" y="47"/>
                  <a:pt x="10" y="47"/>
                </a:cubicBezTo>
                <a:close/>
                <a:moveTo>
                  <a:pt x="10" y="41"/>
                </a:moveTo>
                <a:cubicBezTo>
                  <a:pt x="10" y="44"/>
                  <a:pt x="10" y="44"/>
                  <a:pt x="10" y="44"/>
                </a:cubicBezTo>
                <a:cubicBezTo>
                  <a:pt x="49" y="44"/>
                  <a:pt x="49" y="44"/>
                  <a:pt x="49" y="44"/>
                </a:cubicBezTo>
                <a:cubicBezTo>
                  <a:pt x="49" y="41"/>
                  <a:pt x="49" y="41"/>
                  <a:pt x="49" y="41"/>
                </a:cubicBezTo>
                <a:cubicBezTo>
                  <a:pt x="10" y="41"/>
                  <a:pt x="10" y="41"/>
                  <a:pt x="10" y="41"/>
                </a:cubicBezTo>
                <a:close/>
                <a:moveTo>
                  <a:pt x="10" y="36"/>
                </a:moveTo>
                <a:cubicBezTo>
                  <a:pt x="10" y="39"/>
                  <a:pt x="10" y="39"/>
                  <a:pt x="10" y="39"/>
                </a:cubicBezTo>
                <a:cubicBezTo>
                  <a:pt x="49" y="39"/>
                  <a:pt x="49" y="39"/>
                  <a:pt x="49" y="39"/>
                </a:cubicBezTo>
                <a:cubicBezTo>
                  <a:pt x="49" y="36"/>
                  <a:pt x="49" y="36"/>
                  <a:pt x="49" y="36"/>
                </a:cubicBezTo>
                <a:cubicBezTo>
                  <a:pt x="10" y="36"/>
                  <a:pt x="10" y="36"/>
                  <a:pt x="10" y="36"/>
                </a:cubicBezTo>
                <a:close/>
                <a:moveTo>
                  <a:pt x="10" y="31"/>
                </a:moveTo>
                <a:cubicBezTo>
                  <a:pt x="10" y="33"/>
                  <a:pt x="10" y="33"/>
                  <a:pt x="10" y="33"/>
                </a:cubicBezTo>
                <a:cubicBezTo>
                  <a:pt x="49" y="33"/>
                  <a:pt x="49" y="33"/>
                  <a:pt x="49" y="33"/>
                </a:cubicBezTo>
                <a:cubicBezTo>
                  <a:pt x="49" y="31"/>
                  <a:pt x="49" y="31"/>
                  <a:pt x="49" y="31"/>
                </a:cubicBezTo>
                <a:cubicBezTo>
                  <a:pt x="10" y="31"/>
                  <a:pt x="10" y="31"/>
                  <a:pt x="10" y="31"/>
                </a:cubicBezTo>
                <a:close/>
                <a:moveTo>
                  <a:pt x="42" y="20"/>
                </a:moveTo>
                <a:cubicBezTo>
                  <a:pt x="42" y="23"/>
                  <a:pt x="42" y="23"/>
                  <a:pt x="42" y="23"/>
                </a:cubicBezTo>
                <a:cubicBezTo>
                  <a:pt x="42" y="25"/>
                  <a:pt x="43" y="26"/>
                  <a:pt x="46" y="26"/>
                </a:cubicBezTo>
                <a:cubicBezTo>
                  <a:pt x="48" y="26"/>
                  <a:pt x="50" y="25"/>
                  <a:pt x="50" y="23"/>
                </a:cubicBezTo>
                <a:cubicBezTo>
                  <a:pt x="50" y="21"/>
                  <a:pt x="50" y="21"/>
                  <a:pt x="50" y="21"/>
                </a:cubicBezTo>
                <a:cubicBezTo>
                  <a:pt x="50" y="20"/>
                  <a:pt x="50" y="20"/>
                  <a:pt x="49" y="19"/>
                </a:cubicBezTo>
                <a:cubicBezTo>
                  <a:pt x="49" y="18"/>
                  <a:pt x="48" y="17"/>
                  <a:pt x="46" y="16"/>
                </a:cubicBezTo>
                <a:cubicBezTo>
                  <a:pt x="46" y="15"/>
                  <a:pt x="45" y="14"/>
                  <a:pt x="45" y="14"/>
                </a:cubicBezTo>
                <a:cubicBezTo>
                  <a:pt x="45" y="13"/>
                  <a:pt x="45" y="13"/>
                  <a:pt x="45" y="13"/>
                </a:cubicBezTo>
                <a:cubicBezTo>
                  <a:pt x="45" y="12"/>
                  <a:pt x="45" y="12"/>
                  <a:pt x="46" y="12"/>
                </a:cubicBezTo>
                <a:cubicBezTo>
                  <a:pt x="46" y="12"/>
                  <a:pt x="46" y="12"/>
                  <a:pt x="46" y="12"/>
                </a:cubicBezTo>
                <a:cubicBezTo>
                  <a:pt x="46" y="15"/>
                  <a:pt x="46" y="15"/>
                  <a:pt x="46" y="15"/>
                </a:cubicBezTo>
                <a:cubicBezTo>
                  <a:pt x="50" y="15"/>
                  <a:pt x="50" y="15"/>
                  <a:pt x="50" y="15"/>
                </a:cubicBezTo>
                <a:cubicBezTo>
                  <a:pt x="50" y="12"/>
                  <a:pt x="50" y="12"/>
                  <a:pt x="50" y="12"/>
                </a:cubicBezTo>
                <a:cubicBezTo>
                  <a:pt x="50" y="10"/>
                  <a:pt x="48" y="10"/>
                  <a:pt x="46" y="10"/>
                </a:cubicBezTo>
                <a:cubicBezTo>
                  <a:pt x="43" y="10"/>
                  <a:pt x="42" y="11"/>
                  <a:pt x="42" y="13"/>
                </a:cubicBezTo>
                <a:cubicBezTo>
                  <a:pt x="42" y="15"/>
                  <a:pt x="42" y="15"/>
                  <a:pt x="42" y="15"/>
                </a:cubicBezTo>
                <a:cubicBezTo>
                  <a:pt x="42" y="15"/>
                  <a:pt x="42" y="16"/>
                  <a:pt x="42" y="16"/>
                </a:cubicBezTo>
                <a:cubicBezTo>
                  <a:pt x="43" y="17"/>
                  <a:pt x="44" y="18"/>
                  <a:pt x="45" y="19"/>
                </a:cubicBezTo>
                <a:cubicBezTo>
                  <a:pt x="46" y="20"/>
                  <a:pt x="46" y="21"/>
                  <a:pt x="46" y="21"/>
                </a:cubicBezTo>
                <a:cubicBezTo>
                  <a:pt x="46" y="23"/>
                  <a:pt x="46" y="23"/>
                  <a:pt x="46" y="23"/>
                </a:cubicBezTo>
                <a:cubicBezTo>
                  <a:pt x="46" y="24"/>
                  <a:pt x="46" y="24"/>
                  <a:pt x="46" y="24"/>
                </a:cubicBezTo>
                <a:cubicBezTo>
                  <a:pt x="45" y="24"/>
                  <a:pt x="45" y="24"/>
                  <a:pt x="45" y="23"/>
                </a:cubicBezTo>
                <a:cubicBezTo>
                  <a:pt x="45" y="20"/>
                  <a:pt x="45" y="20"/>
                  <a:pt x="45" y="20"/>
                </a:cubicBezTo>
                <a:cubicBezTo>
                  <a:pt x="42" y="20"/>
                  <a:pt x="42" y="20"/>
                  <a:pt x="42" y="20"/>
                </a:cubicBezTo>
                <a:close/>
                <a:moveTo>
                  <a:pt x="18" y="26"/>
                </a:moveTo>
                <a:cubicBezTo>
                  <a:pt x="18" y="10"/>
                  <a:pt x="18" y="10"/>
                  <a:pt x="18" y="10"/>
                </a:cubicBezTo>
                <a:cubicBezTo>
                  <a:pt x="15" y="10"/>
                  <a:pt x="15" y="10"/>
                  <a:pt x="15" y="10"/>
                </a:cubicBezTo>
                <a:cubicBezTo>
                  <a:pt x="15" y="17"/>
                  <a:pt x="15" y="17"/>
                  <a:pt x="15" y="17"/>
                </a:cubicBezTo>
                <a:cubicBezTo>
                  <a:pt x="13" y="10"/>
                  <a:pt x="13" y="10"/>
                  <a:pt x="13" y="10"/>
                </a:cubicBezTo>
                <a:cubicBezTo>
                  <a:pt x="9" y="10"/>
                  <a:pt x="9" y="10"/>
                  <a:pt x="9" y="10"/>
                </a:cubicBezTo>
                <a:cubicBezTo>
                  <a:pt x="9" y="26"/>
                  <a:pt x="9" y="26"/>
                  <a:pt x="9" y="26"/>
                </a:cubicBezTo>
                <a:cubicBezTo>
                  <a:pt x="12" y="26"/>
                  <a:pt x="12" y="26"/>
                  <a:pt x="12" y="26"/>
                </a:cubicBezTo>
                <a:cubicBezTo>
                  <a:pt x="12" y="17"/>
                  <a:pt x="12" y="17"/>
                  <a:pt x="12" y="17"/>
                </a:cubicBezTo>
                <a:cubicBezTo>
                  <a:pt x="15" y="26"/>
                  <a:pt x="15" y="26"/>
                  <a:pt x="15" y="26"/>
                </a:cubicBezTo>
                <a:cubicBezTo>
                  <a:pt x="18" y="26"/>
                  <a:pt x="18" y="26"/>
                  <a:pt x="18" y="26"/>
                </a:cubicBezTo>
                <a:close/>
                <a:moveTo>
                  <a:pt x="26" y="26"/>
                </a:moveTo>
                <a:cubicBezTo>
                  <a:pt x="26" y="24"/>
                  <a:pt x="26" y="24"/>
                  <a:pt x="26" y="24"/>
                </a:cubicBezTo>
                <a:cubicBezTo>
                  <a:pt x="23" y="24"/>
                  <a:pt x="23" y="24"/>
                  <a:pt x="23" y="24"/>
                </a:cubicBezTo>
                <a:cubicBezTo>
                  <a:pt x="23" y="18"/>
                  <a:pt x="23" y="18"/>
                  <a:pt x="23" y="18"/>
                </a:cubicBezTo>
                <a:cubicBezTo>
                  <a:pt x="26" y="18"/>
                  <a:pt x="26" y="18"/>
                  <a:pt x="26" y="18"/>
                </a:cubicBezTo>
                <a:cubicBezTo>
                  <a:pt x="26" y="16"/>
                  <a:pt x="26" y="16"/>
                  <a:pt x="26" y="16"/>
                </a:cubicBezTo>
                <a:cubicBezTo>
                  <a:pt x="23" y="16"/>
                  <a:pt x="23" y="16"/>
                  <a:pt x="23" y="16"/>
                </a:cubicBezTo>
                <a:cubicBezTo>
                  <a:pt x="23" y="12"/>
                  <a:pt x="23" y="12"/>
                  <a:pt x="23" y="12"/>
                </a:cubicBezTo>
                <a:cubicBezTo>
                  <a:pt x="26" y="12"/>
                  <a:pt x="26" y="12"/>
                  <a:pt x="26" y="12"/>
                </a:cubicBezTo>
                <a:cubicBezTo>
                  <a:pt x="26" y="10"/>
                  <a:pt x="26" y="10"/>
                  <a:pt x="26" y="10"/>
                </a:cubicBezTo>
                <a:cubicBezTo>
                  <a:pt x="19" y="10"/>
                  <a:pt x="19" y="10"/>
                  <a:pt x="19" y="10"/>
                </a:cubicBezTo>
                <a:cubicBezTo>
                  <a:pt x="19" y="26"/>
                  <a:pt x="19" y="26"/>
                  <a:pt x="19" y="26"/>
                </a:cubicBezTo>
                <a:cubicBezTo>
                  <a:pt x="26" y="26"/>
                  <a:pt x="26" y="26"/>
                  <a:pt x="26" y="26"/>
                </a:cubicBezTo>
                <a:close/>
                <a:moveTo>
                  <a:pt x="41" y="10"/>
                </a:moveTo>
                <a:cubicBezTo>
                  <a:pt x="38" y="10"/>
                  <a:pt x="38" y="10"/>
                  <a:pt x="38" y="10"/>
                </a:cubicBezTo>
                <a:cubicBezTo>
                  <a:pt x="37" y="17"/>
                  <a:pt x="37" y="17"/>
                  <a:pt x="37" y="17"/>
                </a:cubicBezTo>
                <a:cubicBezTo>
                  <a:pt x="36" y="10"/>
                  <a:pt x="36" y="10"/>
                  <a:pt x="36" y="10"/>
                </a:cubicBezTo>
                <a:cubicBezTo>
                  <a:pt x="32" y="10"/>
                  <a:pt x="32" y="10"/>
                  <a:pt x="32" y="10"/>
                </a:cubicBezTo>
                <a:cubicBezTo>
                  <a:pt x="31" y="17"/>
                  <a:pt x="31" y="17"/>
                  <a:pt x="31" y="17"/>
                </a:cubicBezTo>
                <a:cubicBezTo>
                  <a:pt x="30" y="10"/>
                  <a:pt x="30" y="10"/>
                  <a:pt x="30" y="10"/>
                </a:cubicBezTo>
                <a:cubicBezTo>
                  <a:pt x="26" y="10"/>
                  <a:pt x="26" y="10"/>
                  <a:pt x="26" y="10"/>
                </a:cubicBezTo>
                <a:cubicBezTo>
                  <a:pt x="29" y="26"/>
                  <a:pt x="29" y="26"/>
                  <a:pt x="29" y="26"/>
                </a:cubicBezTo>
                <a:cubicBezTo>
                  <a:pt x="32" y="26"/>
                  <a:pt x="32" y="26"/>
                  <a:pt x="32" y="26"/>
                </a:cubicBezTo>
                <a:cubicBezTo>
                  <a:pt x="33" y="17"/>
                  <a:pt x="33" y="17"/>
                  <a:pt x="33" y="17"/>
                </a:cubicBezTo>
                <a:cubicBezTo>
                  <a:pt x="35" y="26"/>
                  <a:pt x="35" y="26"/>
                  <a:pt x="35" y="26"/>
                </a:cubicBezTo>
                <a:cubicBezTo>
                  <a:pt x="39" y="26"/>
                  <a:pt x="39" y="26"/>
                  <a:pt x="39" y="26"/>
                </a:cubicBezTo>
                <a:cubicBezTo>
                  <a:pt x="41" y="10"/>
                  <a:pt x="41" y="10"/>
                  <a:pt x="41" y="10"/>
                </a:cubicBezTo>
                <a:close/>
                <a:moveTo>
                  <a:pt x="58" y="7"/>
                </a:moveTo>
                <a:cubicBezTo>
                  <a:pt x="58" y="44"/>
                  <a:pt x="58" y="44"/>
                  <a:pt x="58" y="44"/>
                </a:cubicBezTo>
                <a:cubicBezTo>
                  <a:pt x="58" y="44"/>
                  <a:pt x="58" y="44"/>
                  <a:pt x="58" y="45"/>
                </a:cubicBezTo>
                <a:cubicBezTo>
                  <a:pt x="58" y="48"/>
                  <a:pt x="58" y="50"/>
                  <a:pt x="59" y="52"/>
                </a:cubicBezTo>
                <a:cubicBezTo>
                  <a:pt x="60" y="52"/>
                  <a:pt x="60" y="53"/>
                  <a:pt x="61" y="53"/>
                </a:cubicBezTo>
                <a:cubicBezTo>
                  <a:pt x="61" y="53"/>
                  <a:pt x="61" y="53"/>
                  <a:pt x="61" y="53"/>
                </a:cubicBezTo>
                <a:cubicBezTo>
                  <a:pt x="61" y="53"/>
                  <a:pt x="62" y="52"/>
                  <a:pt x="62" y="51"/>
                </a:cubicBezTo>
                <a:cubicBezTo>
                  <a:pt x="62" y="50"/>
                  <a:pt x="63" y="47"/>
                  <a:pt x="63" y="44"/>
                </a:cubicBezTo>
                <a:cubicBezTo>
                  <a:pt x="63" y="44"/>
                  <a:pt x="63" y="44"/>
                  <a:pt x="63" y="44"/>
                </a:cubicBezTo>
                <a:cubicBezTo>
                  <a:pt x="63" y="44"/>
                  <a:pt x="63" y="44"/>
                  <a:pt x="63" y="44"/>
                </a:cubicBezTo>
                <a:cubicBezTo>
                  <a:pt x="63" y="8"/>
                  <a:pt x="63" y="8"/>
                  <a:pt x="63" y="8"/>
                </a:cubicBezTo>
                <a:cubicBezTo>
                  <a:pt x="63" y="8"/>
                  <a:pt x="63" y="8"/>
                  <a:pt x="63" y="8"/>
                </a:cubicBezTo>
                <a:cubicBezTo>
                  <a:pt x="63" y="8"/>
                  <a:pt x="63" y="7"/>
                  <a:pt x="63" y="7"/>
                </a:cubicBezTo>
                <a:cubicBezTo>
                  <a:pt x="59" y="7"/>
                  <a:pt x="59" y="7"/>
                  <a:pt x="59" y="7"/>
                </a:cubicBezTo>
                <a:cubicBezTo>
                  <a:pt x="59" y="7"/>
                  <a:pt x="58" y="7"/>
                  <a:pt x="58" y="7"/>
                </a:cubicBezTo>
                <a:close/>
                <a:moveTo>
                  <a:pt x="69" y="7"/>
                </a:moveTo>
                <a:cubicBezTo>
                  <a:pt x="69" y="7"/>
                  <a:pt x="68" y="7"/>
                  <a:pt x="68" y="7"/>
                </a:cubicBezTo>
                <a:cubicBezTo>
                  <a:pt x="68" y="7"/>
                  <a:pt x="68" y="7"/>
                  <a:pt x="68" y="7"/>
                </a:cubicBezTo>
                <a:cubicBezTo>
                  <a:pt x="68" y="7"/>
                  <a:pt x="68" y="7"/>
                  <a:pt x="68" y="8"/>
                </a:cubicBezTo>
                <a:cubicBezTo>
                  <a:pt x="68" y="8"/>
                  <a:pt x="68" y="8"/>
                  <a:pt x="68" y="8"/>
                </a:cubicBezTo>
                <a:cubicBezTo>
                  <a:pt x="68" y="44"/>
                  <a:pt x="68" y="44"/>
                  <a:pt x="68" y="44"/>
                </a:cubicBezTo>
                <a:cubicBezTo>
                  <a:pt x="68" y="44"/>
                  <a:pt x="68" y="44"/>
                  <a:pt x="68" y="44"/>
                </a:cubicBezTo>
                <a:cubicBezTo>
                  <a:pt x="68" y="48"/>
                  <a:pt x="67" y="51"/>
                  <a:pt x="67" y="53"/>
                </a:cubicBezTo>
                <a:cubicBezTo>
                  <a:pt x="66" y="56"/>
                  <a:pt x="64" y="58"/>
                  <a:pt x="62" y="58"/>
                </a:cubicBezTo>
                <a:cubicBezTo>
                  <a:pt x="62" y="58"/>
                  <a:pt x="62" y="58"/>
                  <a:pt x="62" y="58"/>
                </a:cubicBezTo>
                <a:cubicBezTo>
                  <a:pt x="62" y="58"/>
                  <a:pt x="62" y="58"/>
                  <a:pt x="62" y="58"/>
                </a:cubicBezTo>
                <a:cubicBezTo>
                  <a:pt x="17" y="58"/>
                  <a:pt x="17" y="58"/>
                  <a:pt x="17" y="58"/>
                </a:cubicBezTo>
                <a:cubicBezTo>
                  <a:pt x="17" y="59"/>
                  <a:pt x="17" y="59"/>
                  <a:pt x="17" y="59"/>
                </a:cubicBezTo>
                <a:cubicBezTo>
                  <a:pt x="71" y="59"/>
                  <a:pt x="71" y="59"/>
                  <a:pt x="71" y="59"/>
                </a:cubicBezTo>
                <a:cubicBezTo>
                  <a:pt x="71" y="9"/>
                  <a:pt x="71" y="9"/>
                  <a:pt x="71" y="9"/>
                </a:cubicBezTo>
                <a:cubicBezTo>
                  <a:pt x="71" y="8"/>
                  <a:pt x="71" y="8"/>
                  <a:pt x="71" y="8"/>
                </a:cubicBezTo>
                <a:cubicBezTo>
                  <a:pt x="71" y="8"/>
                  <a:pt x="71" y="8"/>
                  <a:pt x="71" y="8"/>
                </a:cubicBezTo>
                <a:cubicBezTo>
                  <a:pt x="71" y="8"/>
                  <a:pt x="71" y="7"/>
                  <a:pt x="70" y="7"/>
                </a:cubicBezTo>
                <a:cubicBezTo>
                  <a:pt x="70" y="7"/>
                  <a:pt x="70" y="7"/>
                  <a:pt x="69" y="7"/>
                </a:cubicBezTo>
                <a:cubicBezTo>
                  <a:pt x="69" y="7"/>
                  <a:pt x="69" y="7"/>
                  <a:pt x="69" y="7"/>
                </a:cubicBezTo>
                <a:cubicBezTo>
                  <a:pt x="69" y="7"/>
                  <a:pt x="69" y="7"/>
                  <a:pt x="69" y="7"/>
                </a:cubicBezTo>
                <a:close/>
                <a:moveTo>
                  <a:pt x="53" y="5"/>
                </a:moveTo>
                <a:cubicBezTo>
                  <a:pt x="5" y="5"/>
                  <a:pt x="5" y="5"/>
                  <a:pt x="5" y="5"/>
                </a:cubicBezTo>
                <a:cubicBezTo>
                  <a:pt x="5" y="45"/>
                  <a:pt x="5" y="45"/>
                  <a:pt x="5" y="45"/>
                </a:cubicBezTo>
                <a:cubicBezTo>
                  <a:pt x="5" y="45"/>
                  <a:pt x="5" y="45"/>
                  <a:pt x="5" y="45"/>
                </a:cubicBezTo>
                <a:cubicBezTo>
                  <a:pt x="5" y="45"/>
                  <a:pt x="5" y="45"/>
                  <a:pt x="5" y="45"/>
                </a:cubicBezTo>
                <a:cubicBezTo>
                  <a:pt x="5" y="48"/>
                  <a:pt x="5" y="50"/>
                  <a:pt x="6" y="51"/>
                </a:cubicBezTo>
                <a:cubicBezTo>
                  <a:pt x="7" y="52"/>
                  <a:pt x="8" y="52"/>
                  <a:pt x="9" y="53"/>
                </a:cubicBezTo>
                <a:cubicBezTo>
                  <a:pt x="54" y="53"/>
                  <a:pt x="54" y="53"/>
                  <a:pt x="54" y="53"/>
                </a:cubicBezTo>
                <a:cubicBezTo>
                  <a:pt x="53" y="51"/>
                  <a:pt x="53" y="48"/>
                  <a:pt x="53" y="44"/>
                </a:cubicBezTo>
                <a:cubicBezTo>
                  <a:pt x="53" y="44"/>
                  <a:pt x="53" y="44"/>
                  <a:pt x="53" y="44"/>
                </a:cubicBezTo>
                <a:lnTo>
                  <a:pt x="53" y="5"/>
                </a:lnTo>
                <a:close/>
              </a:path>
            </a:pathLst>
          </a:custGeom>
          <a:solidFill>
            <a:srgbClr val="C06170"/>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373"/>
          <p:cNvSpPr>
            <a:spLocks noEditPoints="1"/>
          </p:cNvSpPr>
          <p:nvPr/>
        </p:nvSpPr>
        <p:spPr bwMode="auto">
          <a:xfrm>
            <a:off x="3172678" y="3142199"/>
            <a:ext cx="458581" cy="464277"/>
          </a:xfrm>
          <a:custGeom>
            <a:avLst/>
            <a:gdLst>
              <a:gd name="T0" fmla="*/ 65 w 68"/>
              <a:gd name="T1" fmla="*/ 29 h 69"/>
              <a:gd name="T2" fmla="*/ 68 w 68"/>
              <a:gd name="T3" fmla="*/ 34 h 69"/>
              <a:gd name="T4" fmla="*/ 68 w 68"/>
              <a:gd name="T5" fmla="*/ 63 h 69"/>
              <a:gd name="T6" fmla="*/ 61 w 68"/>
              <a:gd name="T7" fmla="*/ 69 h 69"/>
              <a:gd name="T8" fmla="*/ 7 w 68"/>
              <a:gd name="T9" fmla="*/ 69 h 69"/>
              <a:gd name="T10" fmla="*/ 0 w 68"/>
              <a:gd name="T11" fmla="*/ 63 h 69"/>
              <a:gd name="T12" fmla="*/ 0 w 68"/>
              <a:gd name="T13" fmla="*/ 34 h 69"/>
              <a:gd name="T14" fmla="*/ 2 w 68"/>
              <a:gd name="T15" fmla="*/ 30 h 69"/>
              <a:gd name="T16" fmla="*/ 2 w 68"/>
              <a:gd name="T17" fmla="*/ 30 h 69"/>
              <a:gd name="T18" fmla="*/ 2 w 68"/>
              <a:gd name="T19" fmla="*/ 30 h 69"/>
              <a:gd name="T20" fmla="*/ 2 w 68"/>
              <a:gd name="T21" fmla="*/ 29 h 69"/>
              <a:gd name="T22" fmla="*/ 30 w 68"/>
              <a:gd name="T23" fmla="*/ 2 h 69"/>
              <a:gd name="T24" fmla="*/ 38 w 68"/>
              <a:gd name="T25" fmla="*/ 2 h 69"/>
              <a:gd name="T26" fmla="*/ 65 w 68"/>
              <a:gd name="T27" fmla="*/ 29 h 69"/>
              <a:gd name="T28" fmla="*/ 12 w 68"/>
              <a:gd name="T29" fmla="*/ 22 h 69"/>
              <a:gd name="T30" fmla="*/ 12 w 68"/>
              <a:gd name="T31" fmla="*/ 39 h 69"/>
              <a:gd name="T32" fmla="*/ 34 w 68"/>
              <a:gd name="T33" fmla="*/ 56 h 69"/>
              <a:gd name="T34" fmla="*/ 55 w 68"/>
              <a:gd name="T35" fmla="*/ 40 h 69"/>
              <a:gd name="T36" fmla="*/ 55 w 68"/>
              <a:gd name="T37" fmla="*/ 22 h 69"/>
              <a:gd name="T38" fmla="*/ 12 w 68"/>
              <a:gd name="T39" fmla="*/ 22 h 69"/>
              <a:gd name="T40" fmla="*/ 19 w 68"/>
              <a:gd name="T41" fmla="*/ 26 h 69"/>
              <a:gd name="T42" fmla="*/ 19 w 68"/>
              <a:gd name="T43" fmla="*/ 29 h 69"/>
              <a:gd name="T44" fmla="*/ 48 w 68"/>
              <a:gd name="T45" fmla="*/ 29 h 69"/>
              <a:gd name="T46" fmla="*/ 48 w 68"/>
              <a:gd name="T47" fmla="*/ 26 h 69"/>
              <a:gd name="T48" fmla="*/ 19 w 68"/>
              <a:gd name="T49" fmla="*/ 26 h 69"/>
              <a:gd name="T50" fmla="*/ 19 w 68"/>
              <a:gd name="T51" fmla="*/ 38 h 69"/>
              <a:gd name="T52" fmla="*/ 19 w 68"/>
              <a:gd name="T53" fmla="*/ 41 h 69"/>
              <a:gd name="T54" fmla="*/ 48 w 68"/>
              <a:gd name="T55" fmla="*/ 41 h 69"/>
              <a:gd name="T56" fmla="*/ 48 w 68"/>
              <a:gd name="T57" fmla="*/ 38 h 69"/>
              <a:gd name="T58" fmla="*/ 19 w 68"/>
              <a:gd name="T59" fmla="*/ 38 h 69"/>
              <a:gd name="T60" fmla="*/ 19 w 68"/>
              <a:gd name="T61" fmla="*/ 32 h 69"/>
              <a:gd name="T62" fmla="*/ 19 w 68"/>
              <a:gd name="T63" fmla="*/ 35 h 69"/>
              <a:gd name="T64" fmla="*/ 48 w 68"/>
              <a:gd name="T65" fmla="*/ 35 h 69"/>
              <a:gd name="T66" fmla="*/ 48 w 68"/>
              <a:gd name="T67" fmla="*/ 32 h 69"/>
              <a:gd name="T68" fmla="*/ 19 w 68"/>
              <a:gd name="T69" fmla="*/ 32 h 69"/>
              <a:gd name="T70" fmla="*/ 8 w 68"/>
              <a:gd name="T71" fmla="*/ 65 h 69"/>
              <a:gd name="T72" fmla="*/ 21 w 68"/>
              <a:gd name="T73" fmla="*/ 52 h 69"/>
              <a:gd name="T74" fmla="*/ 21 w 68"/>
              <a:gd name="T75" fmla="*/ 50 h 69"/>
              <a:gd name="T76" fmla="*/ 19 w 68"/>
              <a:gd name="T77" fmla="*/ 50 h 69"/>
              <a:gd name="T78" fmla="*/ 6 w 68"/>
              <a:gd name="T79" fmla="*/ 63 h 69"/>
              <a:gd name="T80" fmla="*/ 6 w 68"/>
              <a:gd name="T81" fmla="*/ 65 h 69"/>
              <a:gd name="T82" fmla="*/ 8 w 68"/>
              <a:gd name="T83" fmla="*/ 65 h 69"/>
              <a:gd name="T84" fmla="*/ 63 w 68"/>
              <a:gd name="T85" fmla="*/ 63 h 69"/>
              <a:gd name="T86" fmla="*/ 50 w 68"/>
              <a:gd name="T87" fmla="*/ 50 h 69"/>
              <a:gd name="T88" fmla="*/ 48 w 68"/>
              <a:gd name="T89" fmla="*/ 50 h 69"/>
              <a:gd name="T90" fmla="*/ 48 w 68"/>
              <a:gd name="T91" fmla="*/ 52 h 69"/>
              <a:gd name="T92" fmla="*/ 61 w 68"/>
              <a:gd name="T93" fmla="*/ 65 h 69"/>
              <a:gd name="T94" fmla="*/ 64 w 68"/>
              <a:gd name="T95" fmla="*/ 65 h 69"/>
              <a:gd name="T96" fmla="*/ 63 w 68"/>
              <a:gd name="T9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 h="69">
                <a:moveTo>
                  <a:pt x="65" y="29"/>
                </a:moveTo>
                <a:cubicBezTo>
                  <a:pt x="67" y="30"/>
                  <a:pt x="68" y="32"/>
                  <a:pt x="68" y="34"/>
                </a:cubicBezTo>
                <a:cubicBezTo>
                  <a:pt x="68" y="63"/>
                  <a:pt x="68" y="63"/>
                  <a:pt x="68" y="63"/>
                </a:cubicBezTo>
                <a:cubicBezTo>
                  <a:pt x="68" y="66"/>
                  <a:pt x="65" y="69"/>
                  <a:pt x="61" y="69"/>
                </a:cubicBezTo>
                <a:cubicBezTo>
                  <a:pt x="7" y="69"/>
                  <a:pt x="7" y="69"/>
                  <a:pt x="7" y="69"/>
                </a:cubicBezTo>
                <a:cubicBezTo>
                  <a:pt x="3" y="69"/>
                  <a:pt x="0" y="66"/>
                  <a:pt x="0" y="63"/>
                </a:cubicBezTo>
                <a:cubicBezTo>
                  <a:pt x="0" y="34"/>
                  <a:pt x="0" y="34"/>
                  <a:pt x="0" y="34"/>
                </a:cubicBezTo>
                <a:cubicBezTo>
                  <a:pt x="0" y="33"/>
                  <a:pt x="1" y="31"/>
                  <a:pt x="2" y="30"/>
                </a:cubicBezTo>
                <a:cubicBezTo>
                  <a:pt x="2" y="30"/>
                  <a:pt x="2" y="30"/>
                  <a:pt x="2" y="30"/>
                </a:cubicBezTo>
                <a:cubicBezTo>
                  <a:pt x="2" y="30"/>
                  <a:pt x="2" y="30"/>
                  <a:pt x="2" y="30"/>
                </a:cubicBezTo>
                <a:cubicBezTo>
                  <a:pt x="2" y="29"/>
                  <a:pt x="2" y="29"/>
                  <a:pt x="2" y="29"/>
                </a:cubicBezTo>
                <a:cubicBezTo>
                  <a:pt x="30" y="2"/>
                  <a:pt x="30" y="2"/>
                  <a:pt x="30" y="2"/>
                </a:cubicBezTo>
                <a:cubicBezTo>
                  <a:pt x="33" y="0"/>
                  <a:pt x="35" y="0"/>
                  <a:pt x="38" y="2"/>
                </a:cubicBezTo>
                <a:cubicBezTo>
                  <a:pt x="65" y="29"/>
                  <a:pt x="65" y="29"/>
                  <a:pt x="65" y="29"/>
                </a:cubicBezTo>
                <a:close/>
                <a:moveTo>
                  <a:pt x="12" y="22"/>
                </a:moveTo>
                <a:cubicBezTo>
                  <a:pt x="12" y="39"/>
                  <a:pt x="12" y="39"/>
                  <a:pt x="12" y="39"/>
                </a:cubicBezTo>
                <a:cubicBezTo>
                  <a:pt x="34" y="56"/>
                  <a:pt x="34" y="56"/>
                  <a:pt x="34" y="56"/>
                </a:cubicBezTo>
                <a:cubicBezTo>
                  <a:pt x="55" y="40"/>
                  <a:pt x="55" y="40"/>
                  <a:pt x="55" y="40"/>
                </a:cubicBezTo>
                <a:cubicBezTo>
                  <a:pt x="55" y="22"/>
                  <a:pt x="55" y="22"/>
                  <a:pt x="55" y="22"/>
                </a:cubicBezTo>
                <a:cubicBezTo>
                  <a:pt x="12" y="22"/>
                  <a:pt x="12" y="22"/>
                  <a:pt x="12" y="22"/>
                </a:cubicBezTo>
                <a:close/>
                <a:moveTo>
                  <a:pt x="19" y="26"/>
                </a:moveTo>
                <a:cubicBezTo>
                  <a:pt x="19" y="29"/>
                  <a:pt x="19" y="29"/>
                  <a:pt x="19" y="29"/>
                </a:cubicBezTo>
                <a:cubicBezTo>
                  <a:pt x="48" y="29"/>
                  <a:pt x="48" y="29"/>
                  <a:pt x="48" y="29"/>
                </a:cubicBezTo>
                <a:cubicBezTo>
                  <a:pt x="48" y="26"/>
                  <a:pt x="48" y="26"/>
                  <a:pt x="48" y="26"/>
                </a:cubicBezTo>
                <a:cubicBezTo>
                  <a:pt x="19" y="26"/>
                  <a:pt x="19" y="26"/>
                  <a:pt x="19" y="26"/>
                </a:cubicBezTo>
                <a:close/>
                <a:moveTo>
                  <a:pt x="19" y="38"/>
                </a:moveTo>
                <a:cubicBezTo>
                  <a:pt x="19" y="41"/>
                  <a:pt x="19" y="41"/>
                  <a:pt x="19" y="41"/>
                </a:cubicBezTo>
                <a:cubicBezTo>
                  <a:pt x="48" y="41"/>
                  <a:pt x="48" y="41"/>
                  <a:pt x="48" y="41"/>
                </a:cubicBezTo>
                <a:cubicBezTo>
                  <a:pt x="48" y="38"/>
                  <a:pt x="48" y="38"/>
                  <a:pt x="48" y="38"/>
                </a:cubicBezTo>
                <a:cubicBezTo>
                  <a:pt x="19" y="38"/>
                  <a:pt x="19" y="38"/>
                  <a:pt x="19" y="38"/>
                </a:cubicBezTo>
                <a:close/>
                <a:moveTo>
                  <a:pt x="19" y="32"/>
                </a:moveTo>
                <a:cubicBezTo>
                  <a:pt x="19" y="35"/>
                  <a:pt x="19" y="35"/>
                  <a:pt x="19" y="35"/>
                </a:cubicBezTo>
                <a:cubicBezTo>
                  <a:pt x="48" y="35"/>
                  <a:pt x="48" y="35"/>
                  <a:pt x="48" y="35"/>
                </a:cubicBezTo>
                <a:cubicBezTo>
                  <a:pt x="48" y="32"/>
                  <a:pt x="48" y="32"/>
                  <a:pt x="48" y="32"/>
                </a:cubicBezTo>
                <a:cubicBezTo>
                  <a:pt x="19" y="32"/>
                  <a:pt x="19" y="32"/>
                  <a:pt x="19" y="32"/>
                </a:cubicBezTo>
                <a:close/>
                <a:moveTo>
                  <a:pt x="8" y="65"/>
                </a:moveTo>
                <a:cubicBezTo>
                  <a:pt x="21" y="52"/>
                  <a:pt x="21" y="52"/>
                  <a:pt x="21" y="52"/>
                </a:cubicBezTo>
                <a:cubicBezTo>
                  <a:pt x="22" y="52"/>
                  <a:pt x="22" y="51"/>
                  <a:pt x="21" y="50"/>
                </a:cubicBezTo>
                <a:cubicBezTo>
                  <a:pt x="21" y="49"/>
                  <a:pt x="20" y="49"/>
                  <a:pt x="19" y="50"/>
                </a:cubicBezTo>
                <a:cubicBezTo>
                  <a:pt x="6" y="63"/>
                  <a:pt x="6" y="63"/>
                  <a:pt x="6" y="63"/>
                </a:cubicBezTo>
                <a:cubicBezTo>
                  <a:pt x="5" y="64"/>
                  <a:pt x="5" y="64"/>
                  <a:pt x="6" y="65"/>
                </a:cubicBezTo>
                <a:cubicBezTo>
                  <a:pt x="6" y="66"/>
                  <a:pt x="7" y="66"/>
                  <a:pt x="8" y="65"/>
                </a:cubicBezTo>
                <a:close/>
                <a:moveTo>
                  <a:pt x="63" y="63"/>
                </a:moveTo>
                <a:cubicBezTo>
                  <a:pt x="50" y="50"/>
                  <a:pt x="50" y="50"/>
                  <a:pt x="50" y="50"/>
                </a:cubicBezTo>
                <a:cubicBezTo>
                  <a:pt x="49" y="49"/>
                  <a:pt x="48" y="49"/>
                  <a:pt x="48" y="50"/>
                </a:cubicBezTo>
                <a:cubicBezTo>
                  <a:pt x="47" y="51"/>
                  <a:pt x="47" y="52"/>
                  <a:pt x="48" y="52"/>
                </a:cubicBezTo>
                <a:cubicBezTo>
                  <a:pt x="61" y="65"/>
                  <a:pt x="61" y="65"/>
                  <a:pt x="61" y="65"/>
                </a:cubicBezTo>
                <a:cubicBezTo>
                  <a:pt x="62" y="66"/>
                  <a:pt x="63" y="66"/>
                  <a:pt x="64" y="65"/>
                </a:cubicBezTo>
                <a:cubicBezTo>
                  <a:pt x="64" y="64"/>
                  <a:pt x="64" y="64"/>
                  <a:pt x="63" y="63"/>
                </a:cubicBezTo>
                <a:close/>
              </a:path>
            </a:pathLst>
          </a:custGeom>
          <a:solidFill>
            <a:srgbClr val="C06170"/>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447"/>
          <p:cNvSpPr>
            <a:spLocks noEditPoints="1"/>
          </p:cNvSpPr>
          <p:nvPr/>
        </p:nvSpPr>
        <p:spPr bwMode="auto">
          <a:xfrm>
            <a:off x="7296314" y="4517751"/>
            <a:ext cx="384525" cy="518392"/>
          </a:xfrm>
          <a:custGeom>
            <a:avLst/>
            <a:gdLst>
              <a:gd name="T0" fmla="*/ 10 w 57"/>
              <a:gd name="T1" fmla="*/ 24 h 77"/>
              <a:gd name="T2" fmla="*/ 26 w 57"/>
              <a:gd name="T3" fmla="*/ 53 h 77"/>
              <a:gd name="T4" fmla="*/ 55 w 57"/>
              <a:gd name="T5" fmla="*/ 38 h 77"/>
              <a:gd name="T6" fmla="*/ 40 w 57"/>
              <a:gd name="T7" fmla="*/ 9 h 77"/>
              <a:gd name="T8" fmla="*/ 23 w 57"/>
              <a:gd name="T9" fmla="*/ 46 h 77"/>
              <a:gd name="T10" fmla="*/ 32 w 57"/>
              <a:gd name="T11" fmla="*/ 49 h 77"/>
              <a:gd name="T12" fmla="*/ 23 w 57"/>
              <a:gd name="T13" fmla="*/ 46 h 77"/>
              <a:gd name="T14" fmla="*/ 38 w 57"/>
              <a:gd name="T15" fmla="*/ 42 h 77"/>
              <a:gd name="T16" fmla="*/ 43 w 57"/>
              <a:gd name="T17" fmla="*/ 41 h 77"/>
              <a:gd name="T18" fmla="*/ 35 w 57"/>
              <a:gd name="T19" fmla="*/ 45 h 77"/>
              <a:gd name="T20" fmla="*/ 47 w 57"/>
              <a:gd name="T21" fmla="*/ 36 h 77"/>
              <a:gd name="T22" fmla="*/ 50 w 57"/>
              <a:gd name="T23" fmla="*/ 36 h 77"/>
              <a:gd name="T24" fmla="*/ 47 w 57"/>
              <a:gd name="T25" fmla="*/ 36 h 77"/>
              <a:gd name="T26" fmla="*/ 37 w 57"/>
              <a:gd name="T27" fmla="*/ 16 h 77"/>
              <a:gd name="T28" fmla="*/ 38 w 57"/>
              <a:gd name="T29" fmla="*/ 14 h 77"/>
              <a:gd name="T30" fmla="*/ 32 w 57"/>
              <a:gd name="T31" fmla="*/ 18 h 77"/>
              <a:gd name="T32" fmla="*/ 23 w 57"/>
              <a:gd name="T33" fmla="*/ 23 h 77"/>
              <a:gd name="T34" fmla="*/ 24 w 57"/>
              <a:gd name="T35" fmla="*/ 15 h 77"/>
              <a:gd name="T36" fmla="*/ 32 w 57"/>
              <a:gd name="T37" fmla="*/ 18 h 77"/>
              <a:gd name="T38" fmla="*/ 15 w 57"/>
              <a:gd name="T39" fmla="*/ 30 h 77"/>
              <a:gd name="T40" fmla="*/ 17 w 57"/>
              <a:gd name="T41" fmla="*/ 22 h 77"/>
              <a:gd name="T42" fmla="*/ 23 w 57"/>
              <a:gd name="T43" fmla="*/ 41 h 77"/>
              <a:gd name="T44" fmla="*/ 19 w 57"/>
              <a:gd name="T45" fmla="*/ 33 h 77"/>
              <a:gd name="T46" fmla="*/ 22 w 57"/>
              <a:gd name="T47" fmla="*/ 37 h 77"/>
              <a:gd name="T48" fmla="*/ 23 w 57"/>
              <a:gd name="T49" fmla="*/ 41 h 77"/>
              <a:gd name="T50" fmla="*/ 29 w 57"/>
              <a:gd name="T51" fmla="*/ 25 h 77"/>
              <a:gd name="T52" fmla="*/ 39 w 57"/>
              <a:gd name="T53" fmla="*/ 28 h 77"/>
              <a:gd name="T54" fmla="*/ 36 w 57"/>
              <a:gd name="T55" fmla="*/ 37 h 77"/>
              <a:gd name="T56" fmla="*/ 27 w 57"/>
              <a:gd name="T57" fmla="*/ 34 h 77"/>
              <a:gd name="T58" fmla="*/ 41 w 57"/>
              <a:gd name="T59" fmla="*/ 21 h 77"/>
              <a:gd name="T60" fmla="*/ 49 w 57"/>
              <a:gd name="T61" fmla="*/ 23 h 77"/>
              <a:gd name="T62" fmla="*/ 46 w 57"/>
              <a:gd name="T63" fmla="*/ 30 h 77"/>
              <a:gd name="T64" fmla="*/ 41 w 57"/>
              <a:gd name="T65" fmla="*/ 21 h 77"/>
              <a:gd name="T66" fmla="*/ 49 w 57"/>
              <a:gd name="T67" fmla="*/ 77 h 77"/>
              <a:gd name="T68" fmla="*/ 21 w 57"/>
              <a:gd name="T69" fmla="*/ 71 h 77"/>
              <a:gd name="T70" fmla="*/ 30 w 57"/>
              <a:gd name="T71" fmla="*/ 64 h 77"/>
              <a:gd name="T72" fmla="*/ 0 w 57"/>
              <a:gd name="T73" fmla="*/ 31 h 77"/>
              <a:gd name="T74" fmla="*/ 22 w 57"/>
              <a:gd name="T75" fmla="*/ 0 h 77"/>
              <a:gd name="T76" fmla="*/ 14 w 57"/>
              <a:gd name="T77" fmla="*/ 13 h 77"/>
              <a:gd name="T78" fmla="*/ 14 w 57"/>
              <a:gd name="T79" fmla="*/ 50 h 77"/>
              <a:gd name="T80" fmla="*/ 49 w 57"/>
              <a:gd name="T81" fmla="*/ 51 h 77"/>
              <a:gd name="T82" fmla="*/ 38 w 57"/>
              <a:gd name="T83" fmla="*/ 63 h 77"/>
              <a:gd name="T84" fmla="*/ 49 w 57"/>
              <a:gd name="T8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22" y="10"/>
                </a:moveTo>
                <a:cubicBezTo>
                  <a:pt x="16" y="13"/>
                  <a:pt x="12" y="18"/>
                  <a:pt x="10" y="24"/>
                </a:cubicBezTo>
                <a:cubicBezTo>
                  <a:pt x="9" y="30"/>
                  <a:pt x="9" y="36"/>
                  <a:pt x="12" y="42"/>
                </a:cubicBezTo>
                <a:cubicBezTo>
                  <a:pt x="15" y="47"/>
                  <a:pt x="20" y="51"/>
                  <a:pt x="26" y="53"/>
                </a:cubicBezTo>
                <a:cubicBezTo>
                  <a:pt x="31" y="55"/>
                  <a:pt x="38" y="55"/>
                  <a:pt x="43" y="52"/>
                </a:cubicBezTo>
                <a:cubicBezTo>
                  <a:pt x="49" y="49"/>
                  <a:pt x="53" y="44"/>
                  <a:pt x="55" y="38"/>
                </a:cubicBezTo>
                <a:cubicBezTo>
                  <a:pt x="57" y="32"/>
                  <a:pt x="56" y="26"/>
                  <a:pt x="53" y="20"/>
                </a:cubicBezTo>
                <a:cubicBezTo>
                  <a:pt x="50" y="14"/>
                  <a:pt x="45" y="11"/>
                  <a:pt x="40" y="9"/>
                </a:cubicBezTo>
                <a:cubicBezTo>
                  <a:pt x="34" y="7"/>
                  <a:pt x="28" y="7"/>
                  <a:pt x="22" y="10"/>
                </a:cubicBezTo>
                <a:close/>
                <a:moveTo>
                  <a:pt x="23" y="46"/>
                </a:moveTo>
                <a:cubicBezTo>
                  <a:pt x="25" y="46"/>
                  <a:pt x="26" y="46"/>
                  <a:pt x="28" y="46"/>
                </a:cubicBezTo>
                <a:cubicBezTo>
                  <a:pt x="29" y="47"/>
                  <a:pt x="31" y="48"/>
                  <a:pt x="32" y="49"/>
                </a:cubicBezTo>
                <a:cubicBezTo>
                  <a:pt x="30" y="49"/>
                  <a:pt x="29" y="49"/>
                  <a:pt x="27" y="48"/>
                </a:cubicBezTo>
                <a:cubicBezTo>
                  <a:pt x="26" y="48"/>
                  <a:pt x="24" y="47"/>
                  <a:pt x="23" y="46"/>
                </a:cubicBezTo>
                <a:close/>
                <a:moveTo>
                  <a:pt x="34" y="44"/>
                </a:moveTo>
                <a:cubicBezTo>
                  <a:pt x="35" y="43"/>
                  <a:pt x="37" y="43"/>
                  <a:pt x="38" y="42"/>
                </a:cubicBezTo>
                <a:cubicBezTo>
                  <a:pt x="40" y="41"/>
                  <a:pt x="41" y="40"/>
                  <a:pt x="43" y="39"/>
                </a:cubicBezTo>
                <a:cubicBezTo>
                  <a:pt x="43" y="40"/>
                  <a:pt x="43" y="40"/>
                  <a:pt x="43" y="41"/>
                </a:cubicBezTo>
                <a:cubicBezTo>
                  <a:pt x="43" y="44"/>
                  <a:pt x="42" y="46"/>
                  <a:pt x="41" y="47"/>
                </a:cubicBezTo>
                <a:cubicBezTo>
                  <a:pt x="40" y="48"/>
                  <a:pt x="38" y="47"/>
                  <a:pt x="35" y="45"/>
                </a:cubicBezTo>
                <a:cubicBezTo>
                  <a:pt x="35" y="45"/>
                  <a:pt x="34" y="44"/>
                  <a:pt x="34" y="44"/>
                </a:cubicBezTo>
                <a:close/>
                <a:moveTo>
                  <a:pt x="47" y="36"/>
                </a:moveTo>
                <a:cubicBezTo>
                  <a:pt x="49" y="34"/>
                  <a:pt x="50" y="33"/>
                  <a:pt x="51" y="32"/>
                </a:cubicBezTo>
                <a:cubicBezTo>
                  <a:pt x="51" y="33"/>
                  <a:pt x="50" y="35"/>
                  <a:pt x="50" y="36"/>
                </a:cubicBezTo>
                <a:cubicBezTo>
                  <a:pt x="49" y="38"/>
                  <a:pt x="49" y="39"/>
                  <a:pt x="48" y="40"/>
                </a:cubicBezTo>
                <a:cubicBezTo>
                  <a:pt x="48" y="39"/>
                  <a:pt x="48" y="37"/>
                  <a:pt x="47" y="36"/>
                </a:cubicBezTo>
                <a:close/>
                <a:moveTo>
                  <a:pt x="42" y="16"/>
                </a:moveTo>
                <a:cubicBezTo>
                  <a:pt x="41" y="16"/>
                  <a:pt x="39" y="16"/>
                  <a:pt x="37" y="16"/>
                </a:cubicBezTo>
                <a:cubicBezTo>
                  <a:pt x="36" y="15"/>
                  <a:pt x="35" y="14"/>
                  <a:pt x="34" y="13"/>
                </a:cubicBezTo>
                <a:cubicBezTo>
                  <a:pt x="35" y="13"/>
                  <a:pt x="37" y="13"/>
                  <a:pt x="38" y="14"/>
                </a:cubicBezTo>
                <a:cubicBezTo>
                  <a:pt x="39" y="14"/>
                  <a:pt x="41" y="15"/>
                  <a:pt x="42" y="16"/>
                </a:cubicBezTo>
                <a:close/>
                <a:moveTo>
                  <a:pt x="32" y="18"/>
                </a:moveTo>
                <a:cubicBezTo>
                  <a:pt x="30" y="19"/>
                  <a:pt x="29" y="19"/>
                  <a:pt x="27" y="20"/>
                </a:cubicBezTo>
                <a:cubicBezTo>
                  <a:pt x="25" y="21"/>
                  <a:pt x="24" y="22"/>
                  <a:pt x="23" y="23"/>
                </a:cubicBezTo>
                <a:cubicBezTo>
                  <a:pt x="23" y="22"/>
                  <a:pt x="23" y="22"/>
                  <a:pt x="23" y="21"/>
                </a:cubicBezTo>
                <a:cubicBezTo>
                  <a:pt x="22" y="18"/>
                  <a:pt x="23" y="16"/>
                  <a:pt x="24" y="15"/>
                </a:cubicBezTo>
                <a:cubicBezTo>
                  <a:pt x="26" y="14"/>
                  <a:pt x="28" y="15"/>
                  <a:pt x="30" y="17"/>
                </a:cubicBezTo>
                <a:cubicBezTo>
                  <a:pt x="31" y="17"/>
                  <a:pt x="31" y="18"/>
                  <a:pt x="32" y="18"/>
                </a:cubicBezTo>
                <a:close/>
                <a:moveTo>
                  <a:pt x="18" y="26"/>
                </a:moveTo>
                <a:cubicBezTo>
                  <a:pt x="17" y="28"/>
                  <a:pt x="16" y="29"/>
                  <a:pt x="15" y="30"/>
                </a:cubicBezTo>
                <a:cubicBezTo>
                  <a:pt x="15" y="29"/>
                  <a:pt x="15" y="27"/>
                  <a:pt x="15" y="26"/>
                </a:cubicBezTo>
                <a:cubicBezTo>
                  <a:pt x="16" y="24"/>
                  <a:pt x="17" y="23"/>
                  <a:pt x="17" y="22"/>
                </a:cubicBezTo>
                <a:cubicBezTo>
                  <a:pt x="17" y="23"/>
                  <a:pt x="18" y="25"/>
                  <a:pt x="18" y="26"/>
                </a:cubicBezTo>
                <a:close/>
                <a:moveTo>
                  <a:pt x="23" y="41"/>
                </a:moveTo>
                <a:cubicBezTo>
                  <a:pt x="20" y="41"/>
                  <a:pt x="17" y="41"/>
                  <a:pt x="17" y="39"/>
                </a:cubicBezTo>
                <a:cubicBezTo>
                  <a:pt x="16" y="38"/>
                  <a:pt x="17" y="36"/>
                  <a:pt x="19" y="33"/>
                </a:cubicBezTo>
                <a:cubicBezTo>
                  <a:pt x="19" y="33"/>
                  <a:pt x="19" y="32"/>
                  <a:pt x="20" y="32"/>
                </a:cubicBezTo>
                <a:cubicBezTo>
                  <a:pt x="20" y="34"/>
                  <a:pt x="21" y="35"/>
                  <a:pt x="22" y="37"/>
                </a:cubicBezTo>
                <a:cubicBezTo>
                  <a:pt x="23" y="38"/>
                  <a:pt x="24" y="40"/>
                  <a:pt x="24" y="41"/>
                </a:cubicBezTo>
                <a:cubicBezTo>
                  <a:pt x="24" y="41"/>
                  <a:pt x="23" y="41"/>
                  <a:pt x="23" y="41"/>
                </a:cubicBezTo>
                <a:close/>
                <a:moveTo>
                  <a:pt x="24" y="28"/>
                </a:moveTo>
                <a:cubicBezTo>
                  <a:pt x="26" y="27"/>
                  <a:pt x="27" y="26"/>
                  <a:pt x="29" y="25"/>
                </a:cubicBezTo>
                <a:cubicBezTo>
                  <a:pt x="31" y="24"/>
                  <a:pt x="33" y="23"/>
                  <a:pt x="35" y="22"/>
                </a:cubicBezTo>
                <a:cubicBezTo>
                  <a:pt x="37" y="24"/>
                  <a:pt x="38" y="26"/>
                  <a:pt x="39" y="28"/>
                </a:cubicBezTo>
                <a:cubicBezTo>
                  <a:pt x="40" y="30"/>
                  <a:pt x="41" y="32"/>
                  <a:pt x="41" y="34"/>
                </a:cubicBezTo>
                <a:cubicBezTo>
                  <a:pt x="40" y="35"/>
                  <a:pt x="38" y="36"/>
                  <a:pt x="36" y="37"/>
                </a:cubicBezTo>
                <a:cubicBezTo>
                  <a:pt x="34" y="38"/>
                  <a:pt x="32" y="39"/>
                  <a:pt x="30" y="40"/>
                </a:cubicBezTo>
                <a:cubicBezTo>
                  <a:pt x="29" y="38"/>
                  <a:pt x="28" y="36"/>
                  <a:pt x="27" y="34"/>
                </a:cubicBezTo>
                <a:cubicBezTo>
                  <a:pt x="25" y="32"/>
                  <a:pt x="25" y="30"/>
                  <a:pt x="24" y="28"/>
                </a:cubicBezTo>
                <a:close/>
                <a:moveTo>
                  <a:pt x="41" y="21"/>
                </a:moveTo>
                <a:cubicBezTo>
                  <a:pt x="41" y="21"/>
                  <a:pt x="42" y="21"/>
                  <a:pt x="43" y="21"/>
                </a:cubicBezTo>
                <a:cubicBezTo>
                  <a:pt x="46" y="21"/>
                  <a:pt x="48" y="21"/>
                  <a:pt x="49" y="23"/>
                </a:cubicBezTo>
                <a:cubicBezTo>
                  <a:pt x="49" y="24"/>
                  <a:pt x="49" y="26"/>
                  <a:pt x="47" y="29"/>
                </a:cubicBezTo>
                <a:cubicBezTo>
                  <a:pt x="46" y="29"/>
                  <a:pt x="46" y="29"/>
                  <a:pt x="46" y="30"/>
                </a:cubicBezTo>
                <a:cubicBezTo>
                  <a:pt x="45" y="28"/>
                  <a:pt x="44" y="27"/>
                  <a:pt x="43" y="25"/>
                </a:cubicBezTo>
                <a:cubicBezTo>
                  <a:pt x="43" y="24"/>
                  <a:pt x="42" y="22"/>
                  <a:pt x="41" y="21"/>
                </a:cubicBezTo>
                <a:close/>
                <a:moveTo>
                  <a:pt x="49" y="71"/>
                </a:moveTo>
                <a:cubicBezTo>
                  <a:pt x="49" y="77"/>
                  <a:pt x="49" y="77"/>
                  <a:pt x="49" y="77"/>
                </a:cubicBezTo>
                <a:cubicBezTo>
                  <a:pt x="21" y="77"/>
                  <a:pt x="21" y="77"/>
                  <a:pt x="21" y="77"/>
                </a:cubicBezTo>
                <a:cubicBezTo>
                  <a:pt x="21" y="71"/>
                  <a:pt x="21" y="71"/>
                  <a:pt x="21" y="71"/>
                </a:cubicBezTo>
                <a:cubicBezTo>
                  <a:pt x="30" y="71"/>
                  <a:pt x="30" y="71"/>
                  <a:pt x="30" y="71"/>
                </a:cubicBezTo>
                <a:cubicBezTo>
                  <a:pt x="30" y="64"/>
                  <a:pt x="30" y="64"/>
                  <a:pt x="30" y="64"/>
                </a:cubicBezTo>
                <a:cubicBezTo>
                  <a:pt x="22" y="63"/>
                  <a:pt x="15" y="60"/>
                  <a:pt x="9" y="54"/>
                </a:cubicBezTo>
                <a:cubicBezTo>
                  <a:pt x="3" y="48"/>
                  <a:pt x="0" y="40"/>
                  <a:pt x="0" y="31"/>
                </a:cubicBezTo>
                <a:cubicBezTo>
                  <a:pt x="0" y="22"/>
                  <a:pt x="3" y="14"/>
                  <a:pt x="9" y="8"/>
                </a:cubicBezTo>
                <a:cubicBezTo>
                  <a:pt x="13" y="4"/>
                  <a:pt x="17" y="2"/>
                  <a:pt x="22" y="0"/>
                </a:cubicBezTo>
                <a:cubicBezTo>
                  <a:pt x="25" y="6"/>
                  <a:pt x="25" y="6"/>
                  <a:pt x="25" y="6"/>
                </a:cubicBezTo>
                <a:cubicBezTo>
                  <a:pt x="21" y="7"/>
                  <a:pt x="17" y="9"/>
                  <a:pt x="14" y="13"/>
                </a:cubicBezTo>
                <a:cubicBezTo>
                  <a:pt x="9" y="17"/>
                  <a:pt x="6" y="24"/>
                  <a:pt x="6" y="31"/>
                </a:cubicBezTo>
                <a:cubicBezTo>
                  <a:pt x="6" y="38"/>
                  <a:pt x="9" y="45"/>
                  <a:pt x="14" y="50"/>
                </a:cubicBezTo>
                <a:cubicBezTo>
                  <a:pt x="19" y="54"/>
                  <a:pt x="25" y="57"/>
                  <a:pt x="33" y="57"/>
                </a:cubicBezTo>
                <a:cubicBezTo>
                  <a:pt x="39" y="57"/>
                  <a:pt x="45" y="55"/>
                  <a:pt x="49" y="51"/>
                </a:cubicBezTo>
                <a:cubicBezTo>
                  <a:pt x="52" y="57"/>
                  <a:pt x="52" y="57"/>
                  <a:pt x="52" y="57"/>
                </a:cubicBezTo>
                <a:cubicBezTo>
                  <a:pt x="48" y="60"/>
                  <a:pt x="43" y="62"/>
                  <a:pt x="38" y="63"/>
                </a:cubicBezTo>
                <a:cubicBezTo>
                  <a:pt x="38" y="71"/>
                  <a:pt x="38" y="71"/>
                  <a:pt x="38" y="71"/>
                </a:cubicBezTo>
                <a:lnTo>
                  <a:pt x="49" y="71"/>
                </a:lnTo>
                <a:close/>
              </a:path>
            </a:pathLst>
          </a:custGeom>
          <a:solidFill>
            <a:srgbClr val="943D4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5" name="Freeform 454"/>
          <p:cNvSpPr>
            <a:spLocks noEditPoints="1"/>
          </p:cNvSpPr>
          <p:nvPr/>
        </p:nvSpPr>
        <p:spPr bwMode="auto">
          <a:xfrm>
            <a:off x="8225429" y="3125639"/>
            <a:ext cx="492760" cy="498456"/>
          </a:xfrm>
          <a:custGeom>
            <a:avLst/>
            <a:gdLst>
              <a:gd name="T0" fmla="*/ 33 w 73"/>
              <a:gd name="T1" fmla="*/ 12 h 74"/>
              <a:gd name="T2" fmla="*/ 55 w 73"/>
              <a:gd name="T3" fmla="*/ 18 h 74"/>
              <a:gd name="T4" fmla="*/ 66 w 73"/>
              <a:gd name="T5" fmla="*/ 38 h 74"/>
              <a:gd name="T6" fmla="*/ 60 w 73"/>
              <a:gd name="T7" fmla="*/ 59 h 74"/>
              <a:gd name="T8" fmla="*/ 62 w 73"/>
              <a:gd name="T9" fmla="*/ 74 h 74"/>
              <a:gd name="T10" fmla="*/ 58 w 73"/>
              <a:gd name="T11" fmla="*/ 74 h 74"/>
              <a:gd name="T12" fmla="*/ 53 w 73"/>
              <a:gd name="T13" fmla="*/ 67 h 74"/>
              <a:gd name="T14" fmla="*/ 39 w 73"/>
              <a:gd name="T15" fmla="*/ 72 h 74"/>
              <a:gd name="T16" fmla="*/ 39 w 73"/>
              <a:gd name="T17" fmla="*/ 72 h 74"/>
              <a:gd name="T18" fmla="*/ 39 w 73"/>
              <a:gd name="T19" fmla="*/ 72 h 74"/>
              <a:gd name="T20" fmla="*/ 20 w 73"/>
              <a:gd name="T21" fmla="*/ 67 h 74"/>
              <a:gd name="T22" fmla="*/ 15 w 73"/>
              <a:gd name="T23" fmla="*/ 74 h 74"/>
              <a:gd name="T24" fmla="*/ 11 w 73"/>
              <a:gd name="T25" fmla="*/ 74 h 74"/>
              <a:gd name="T26" fmla="*/ 13 w 73"/>
              <a:gd name="T27" fmla="*/ 60 h 74"/>
              <a:gd name="T28" fmla="*/ 6 w 73"/>
              <a:gd name="T29" fmla="*/ 45 h 74"/>
              <a:gd name="T30" fmla="*/ 6 w 73"/>
              <a:gd name="T31" fmla="*/ 45 h 74"/>
              <a:gd name="T32" fmla="*/ 6 w 73"/>
              <a:gd name="T33" fmla="*/ 45 h 74"/>
              <a:gd name="T34" fmla="*/ 33 w 73"/>
              <a:gd name="T35" fmla="*/ 12 h 74"/>
              <a:gd name="T36" fmla="*/ 37 w 73"/>
              <a:gd name="T37" fmla="*/ 37 h 74"/>
              <a:gd name="T38" fmla="*/ 34 w 73"/>
              <a:gd name="T39" fmla="*/ 37 h 74"/>
              <a:gd name="T40" fmla="*/ 26 w 73"/>
              <a:gd name="T41" fmla="*/ 24 h 74"/>
              <a:gd name="T42" fmla="*/ 25 w 73"/>
              <a:gd name="T43" fmla="*/ 24 h 74"/>
              <a:gd name="T44" fmla="*/ 33 w 73"/>
              <a:gd name="T45" fmla="*/ 38 h 74"/>
              <a:gd name="T46" fmla="*/ 32 w 73"/>
              <a:gd name="T47" fmla="*/ 42 h 74"/>
              <a:gd name="T48" fmla="*/ 37 w 73"/>
              <a:gd name="T49" fmla="*/ 47 h 74"/>
              <a:gd name="T50" fmla="*/ 42 w 73"/>
              <a:gd name="T51" fmla="*/ 42 h 74"/>
              <a:gd name="T52" fmla="*/ 42 w 73"/>
              <a:gd name="T53" fmla="*/ 41 h 74"/>
              <a:gd name="T54" fmla="*/ 51 w 73"/>
              <a:gd name="T55" fmla="*/ 31 h 74"/>
              <a:gd name="T56" fmla="*/ 48 w 73"/>
              <a:gd name="T57" fmla="*/ 28 h 74"/>
              <a:gd name="T58" fmla="*/ 39 w 73"/>
              <a:gd name="T59" fmla="*/ 37 h 74"/>
              <a:gd name="T60" fmla="*/ 37 w 73"/>
              <a:gd name="T61" fmla="*/ 37 h 74"/>
              <a:gd name="T62" fmla="*/ 67 w 73"/>
              <a:gd name="T63" fmla="*/ 0 h 74"/>
              <a:gd name="T64" fmla="*/ 63 w 73"/>
              <a:gd name="T65" fmla="*/ 3 h 74"/>
              <a:gd name="T66" fmla="*/ 45 w 73"/>
              <a:gd name="T67" fmla="*/ 7 h 74"/>
              <a:gd name="T68" fmla="*/ 45 w 73"/>
              <a:gd name="T69" fmla="*/ 7 h 74"/>
              <a:gd name="T70" fmla="*/ 68 w 73"/>
              <a:gd name="T71" fmla="*/ 27 h 74"/>
              <a:gd name="T72" fmla="*/ 68 w 73"/>
              <a:gd name="T73" fmla="*/ 26 h 74"/>
              <a:gd name="T74" fmla="*/ 68 w 73"/>
              <a:gd name="T75" fmla="*/ 7 h 74"/>
              <a:gd name="T76" fmla="*/ 70 w 73"/>
              <a:gd name="T77" fmla="*/ 2 h 74"/>
              <a:gd name="T78" fmla="*/ 67 w 73"/>
              <a:gd name="T79" fmla="*/ 0 h 74"/>
              <a:gd name="T80" fmla="*/ 5 w 73"/>
              <a:gd name="T81" fmla="*/ 2 h 74"/>
              <a:gd name="T82" fmla="*/ 6 w 73"/>
              <a:gd name="T83" fmla="*/ 6 h 74"/>
              <a:gd name="T84" fmla="*/ 4 w 73"/>
              <a:gd name="T85" fmla="*/ 25 h 74"/>
              <a:gd name="T86" fmla="*/ 4 w 73"/>
              <a:gd name="T87" fmla="*/ 25 h 74"/>
              <a:gd name="T88" fmla="*/ 29 w 73"/>
              <a:gd name="T89" fmla="*/ 8 h 74"/>
              <a:gd name="T90" fmla="*/ 29 w 73"/>
              <a:gd name="T91" fmla="*/ 8 h 74"/>
              <a:gd name="T92" fmla="*/ 11 w 73"/>
              <a:gd name="T93" fmla="*/ 3 h 74"/>
              <a:gd name="T94" fmla="*/ 7 w 73"/>
              <a:gd name="T95" fmla="*/ 0 h 74"/>
              <a:gd name="T96" fmla="*/ 5 w 73"/>
              <a:gd name="T97" fmla="*/ 2 h 74"/>
              <a:gd name="T98" fmla="*/ 51 w 73"/>
              <a:gd name="T99" fmla="*/ 23 h 74"/>
              <a:gd name="T100" fmla="*/ 33 w 73"/>
              <a:gd name="T101" fmla="*/ 18 h 74"/>
              <a:gd name="T102" fmla="*/ 17 w 73"/>
              <a:gd name="T103" fmla="*/ 27 h 74"/>
              <a:gd name="T104" fmla="*/ 12 w 73"/>
              <a:gd name="T105" fmla="*/ 44 h 74"/>
              <a:gd name="T106" fmla="*/ 12 w 73"/>
              <a:gd name="T107" fmla="*/ 44 h 74"/>
              <a:gd name="T108" fmla="*/ 21 w 73"/>
              <a:gd name="T109" fmla="*/ 60 h 74"/>
              <a:gd name="T110" fmla="*/ 39 w 73"/>
              <a:gd name="T111" fmla="*/ 65 h 74"/>
              <a:gd name="T112" fmla="*/ 39 w 73"/>
              <a:gd name="T113" fmla="*/ 65 h 74"/>
              <a:gd name="T114" fmla="*/ 55 w 73"/>
              <a:gd name="T115" fmla="*/ 57 h 74"/>
              <a:gd name="T116" fmla="*/ 60 w 73"/>
              <a:gd name="T117" fmla="*/ 39 h 74"/>
              <a:gd name="T118" fmla="*/ 51 w 73"/>
              <a:gd name="T119"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 h="74">
                <a:moveTo>
                  <a:pt x="33" y="12"/>
                </a:moveTo>
                <a:cubicBezTo>
                  <a:pt x="41" y="11"/>
                  <a:pt x="49" y="14"/>
                  <a:pt x="55" y="18"/>
                </a:cubicBezTo>
                <a:cubicBezTo>
                  <a:pt x="61" y="23"/>
                  <a:pt x="65" y="30"/>
                  <a:pt x="66" y="38"/>
                </a:cubicBezTo>
                <a:cubicBezTo>
                  <a:pt x="67" y="46"/>
                  <a:pt x="65" y="53"/>
                  <a:pt x="60" y="59"/>
                </a:cubicBezTo>
                <a:cubicBezTo>
                  <a:pt x="62" y="74"/>
                  <a:pt x="62" y="74"/>
                  <a:pt x="62" y="74"/>
                </a:cubicBezTo>
                <a:cubicBezTo>
                  <a:pt x="58" y="74"/>
                  <a:pt x="58" y="74"/>
                  <a:pt x="58" y="74"/>
                </a:cubicBezTo>
                <a:cubicBezTo>
                  <a:pt x="53" y="67"/>
                  <a:pt x="53" y="67"/>
                  <a:pt x="53" y="67"/>
                </a:cubicBezTo>
                <a:cubicBezTo>
                  <a:pt x="49" y="69"/>
                  <a:pt x="44" y="71"/>
                  <a:pt x="39" y="72"/>
                </a:cubicBezTo>
                <a:cubicBezTo>
                  <a:pt x="39" y="72"/>
                  <a:pt x="39" y="72"/>
                  <a:pt x="39" y="72"/>
                </a:cubicBezTo>
                <a:cubicBezTo>
                  <a:pt x="39" y="72"/>
                  <a:pt x="39" y="72"/>
                  <a:pt x="39" y="72"/>
                </a:cubicBezTo>
                <a:cubicBezTo>
                  <a:pt x="32" y="72"/>
                  <a:pt x="26" y="71"/>
                  <a:pt x="20" y="67"/>
                </a:cubicBezTo>
                <a:cubicBezTo>
                  <a:pt x="15" y="74"/>
                  <a:pt x="15" y="74"/>
                  <a:pt x="15" y="74"/>
                </a:cubicBezTo>
                <a:cubicBezTo>
                  <a:pt x="11" y="74"/>
                  <a:pt x="11" y="74"/>
                  <a:pt x="11" y="74"/>
                </a:cubicBezTo>
                <a:cubicBezTo>
                  <a:pt x="13" y="60"/>
                  <a:pt x="13" y="60"/>
                  <a:pt x="13" y="60"/>
                </a:cubicBezTo>
                <a:cubicBezTo>
                  <a:pt x="9" y="56"/>
                  <a:pt x="7" y="51"/>
                  <a:pt x="6" y="45"/>
                </a:cubicBezTo>
                <a:cubicBezTo>
                  <a:pt x="6" y="45"/>
                  <a:pt x="6" y="45"/>
                  <a:pt x="6" y="45"/>
                </a:cubicBezTo>
                <a:cubicBezTo>
                  <a:pt x="6" y="45"/>
                  <a:pt x="6" y="45"/>
                  <a:pt x="6" y="45"/>
                </a:cubicBezTo>
                <a:cubicBezTo>
                  <a:pt x="4" y="29"/>
                  <a:pt x="16" y="14"/>
                  <a:pt x="33" y="12"/>
                </a:cubicBezTo>
                <a:close/>
                <a:moveTo>
                  <a:pt x="37" y="37"/>
                </a:moveTo>
                <a:cubicBezTo>
                  <a:pt x="36" y="37"/>
                  <a:pt x="35" y="37"/>
                  <a:pt x="34" y="37"/>
                </a:cubicBezTo>
                <a:cubicBezTo>
                  <a:pt x="32" y="33"/>
                  <a:pt x="29" y="28"/>
                  <a:pt x="26" y="24"/>
                </a:cubicBezTo>
                <a:cubicBezTo>
                  <a:pt x="26" y="24"/>
                  <a:pt x="25" y="24"/>
                  <a:pt x="25" y="24"/>
                </a:cubicBezTo>
                <a:cubicBezTo>
                  <a:pt x="27" y="29"/>
                  <a:pt x="30" y="34"/>
                  <a:pt x="33" y="38"/>
                </a:cubicBezTo>
                <a:cubicBezTo>
                  <a:pt x="32" y="39"/>
                  <a:pt x="32" y="41"/>
                  <a:pt x="32" y="42"/>
                </a:cubicBezTo>
                <a:cubicBezTo>
                  <a:pt x="32" y="45"/>
                  <a:pt x="34" y="47"/>
                  <a:pt x="37" y="47"/>
                </a:cubicBezTo>
                <a:cubicBezTo>
                  <a:pt x="40" y="47"/>
                  <a:pt x="42" y="45"/>
                  <a:pt x="42" y="42"/>
                </a:cubicBezTo>
                <a:cubicBezTo>
                  <a:pt x="42" y="42"/>
                  <a:pt x="42" y="41"/>
                  <a:pt x="42" y="41"/>
                </a:cubicBezTo>
                <a:cubicBezTo>
                  <a:pt x="45" y="38"/>
                  <a:pt x="48" y="35"/>
                  <a:pt x="51" y="31"/>
                </a:cubicBezTo>
                <a:cubicBezTo>
                  <a:pt x="50" y="30"/>
                  <a:pt x="49" y="29"/>
                  <a:pt x="48" y="28"/>
                </a:cubicBezTo>
                <a:cubicBezTo>
                  <a:pt x="45" y="31"/>
                  <a:pt x="42" y="34"/>
                  <a:pt x="39" y="37"/>
                </a:cubicBezTo>
                <a:cubicBezTo>
                  <a:pt x="38" y="37"/>
                  <a:pt x="38" y="37"/>
                  <a:pt x="37" y="37"/>
                </a:cubicBezTo>
                <a:close/>
                <a:moveTo>
                  <a:pt x="67" y="0"/>
                </a:moveTo>
                <a:cubicBezTo>
                  <a:pt x="63" y="3"/>
                  <a:pt x="63" y="3"/>
                  <a:pt x="63" y="3"/>
                </a:cubicBezTo>
                <a:cubicBezTo>
                  <a:pt x="57" y="0"/>
                  <a:pt x="50" y="1"/>
                  <a:pt x="45" y="7"/>
                </a:cubicBezTo>
                <a:cubicBezTo>
                  <a:pt x="45" y="7"/>
                  <a:pt x="45" y="7"/>
                  <a:pt x="45" y="7"/>
                </a:cubicBezTo>
                <a:cubicBezTo>
                  <a:pt x="68" y="27"/>
                  <a:pt x="68" y="27"/>
                  <a:pt x="68" y="27"/>
                </a:cubicBezTo>
                <a:cubicBezTo>
                  <a:pt x="68" y="27"/>
                  <a:pt x="68" y="27"/>
                  <a:pt x="68" y="26"/>
                </a:cubicBezTo>
                <a:cubicBezTo>
                  <a:pt x="73" y="21"/>
                  <a:pt x="73" y="12"/>
                  <a:pt x="68" y="7"/>
                </a:cubicBezTo>
                <a:cubicBezTo>
                  <a:pt x="70" y="2"/>
                  <a:pt x="70" y="2"/>
                  <a:pt x="70" y="2"/>
                </a:cubicBezTo>
                <a:cubicBezTo>
                  <a:pt x="67" y="0"/>
                  <a:pt x="67" y="0"/>
                  <a:pt x="67" y="0"/>
                </a:cubicBezTo>
                <a:close/>
                <a:moveTo>
                  <a:pt x="5" y="2"/>
                </a:moveTo>
                <a:cubicBezTo>
                  <a:pt x="6" y="6"/>
                  <a:pt x="6" y="6"/>
                  <a:pt x="6" y="6"/>
                </a:cubicBezTo>
                <a:cubicBezTo>
                  <a:pt x="1" y="11"/>
                  <a:pt x="0" y="19"/>
                  <a:pt x="4" y="25"/>
                </a:cubicBezTo>
                <a:cubicBezTo>
                  <a:pt x="4" y="25"/>
                  <a:pt x="4" y="25"/>
                  <a:pt x="4" y="25"/>
                </a:cubicBezTo>
                <a:cubicBezTo>
                  <a:pt x="29" y="8"/>
                  <a:pt x="29" y="8"/>
                  <a:pt x="29" y="8"/>
                </a:cubicBezTo>
                <a:cubicBezTo>
                  <a:pt x="29" y="8"/>
                  <a:pt x="29" y="8"/>
                  <a:pt x="29" y="8"/>
                </a:cubicBezTo>
                <a:cubicBezTo>
                  <a:pt x="25" y="2"/>
                  <a:pt x="17" y="0"/>
                  <a:pt x="11" y="3"/>
                </a:cubicBezTo>
                <a:cubicBezTo>
                  <a:pt x="7" y="0"/>
                  <a:pt x="7" y="0"/>
                  <a:pt x="7" y="0"/>
                </a:cubicBezTo>
                <a:cubicBezTo>
                  <a:pt x="5" y="2"/>
                  <a:pt x="5" y="2"/>
                  <a:pt x="5" y="2"/>
                </a:cubicBezTo>
                <a:close/>
                <a:moveTo>
                  <a:pt x="51" y="23"/>
                </a:moveTo>
                <a:cubicBezTo>
                  <a:pt x="46" y="19"/>
                  <a:pt x="40" y="17"/>
                  <a:pt x="33" y="18"/>
                </a:cubicBezTo>
                <a:cubicBezTo>
                  <a:pt x="27" y="19"/>
                  <a:pt x="21" y="22"/>
                  <a:pt x="17" y="27"/>
                </a:cubicBezTo>
                <a:cubicBezTo>
                  <a:pt x="14" y="32"/>
                  <a:pt x="12" y="38"/>
                  <a:pt x="12" y="44"/>
                </a:cubicBezTo>
                <a:cubicBezTo>
                  <a:pt x="12" y="44"/>
                  <a:pt x="12" y="44"/>
                  <a:pt x="12" y="44"/>
                </a:cubicBezTo>
                <a:cubicBezTo>
                  <a:pt x="13" y="51"/>
                  <a:pt x="16" y="57"/>
                  <a:pt x="21" y="60"/>
                </a:cubicBezTo>
                <a:cubicBezTo>
                  <a:pt x="26" y="64"/>
                  <a:pt x="32" y="66"/>
                  <a:pt x="39" y="65"/>
                </a:cubicBezTo>
                <a:cubicBezTo>
                  <a:pt x="39" y="65"/>
                  <a:pt x="39" y="65"/>
                  <a:pt x="39" y="65"/>
                </a:cubicBezTo>
                <a:cubicBezTo>
                  <a:pt x="45" y="65"/>
                  <a:pt x="51" y="61"/>
                  <a:pt x="55" y="57"/>
                </a:cubicBezTo>
                <a:cubicBezTo>
                  <a:pt x="58" y="52"/>
                  <a:pt x="60" y="46"/>
                  <a:pt x="60" y="39"/>
                </a:cubicBezTo>
                <a:cubicBezTo>
                  <a:pt x="59" y="33"/>
                  <a:pt x="56" y="27"/>
                  <a:pt x="51" y="23"/>
                </a:cubicBezTo>
                <a:close/>
              </a:path>
            </a:pathLst>
          </a:custGeom>
          <a:solidFill>
            <a:srgbClr val="C06170"/>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6" name="Freeform 292"/>
          <p:cNvSpPr>
            <a:spLocks noEditPoints="1"/>
          </p:cNvSpPr>
          <p:nvPr/>
        </p:nvSpPr>
        <p:spPr bwMode="auto">
          <a:xfrm>
            <a:off x="4086622" y="4473601"/>
            <a:ext cx="626629" cy="606693"/>
          </a:xfrm>
          <a:custGeom>
            <a:avLst/>
            <a:gdLst>
              <a:gd name="T0" fmla="*/ 44 w 93"/>
              <a:gd name="T1" fmla="*/ 0 h 90"/>
              <a:gd name="T2" fmla="*/ 83 w 93"/>
              <a:gd name="T3" fmla="*/ 0 h 90"/>
              <a:gd name="T4" fmla="*/ 90 w 93"/>
              <a:gd name="T5" fmla="*/ 3 h 90"/>
              <a:gd name="T6" fmla="*/ 93 w 93"/>
              <a:gd name="T7" fmla="*/ 11 h 90"/>
              <a:gd name="T8" fmla="*/ 93 w 93"/>
              <a:gd name="T9" fmla="*/ 33 h 90"/>
              <a:gd name="T10" fmla="*/ 90 w 93"/>
              <a:gd name="T11" fmla="*/ 40 h 90"/>
              <a:gd name="T12" fmla="*/ 83 w 93"/>
              <a:gd name="T13" fmla="*/ 43 h 90"/>
              <a:gd name="T14" fmla="*/ 61 w 93"/>
              <a:gd name="T15" fmla="*/ 43 h 90"/>
              <a:gd name="T16" fmla="*/ 50 w 93"/>
              <a:gd name="T17" fmla="*/ 53 h 90"/>
              <a:gd name="T18" fmla="*/ 49 w 93"/>
              <a:gd name="T19" fmla="*/ 52 h 90"/>
              <a:gd name="T20" fmla="*/ 46 w 93"/>
              <a:gd name="T21" fmla="*/ 50 h 90"/>
              <a:gd name="T22" fmla="*/ 48 w 93"/>
              <a:gd name="T23" fmla="*/ 43 h 90"/>
              <a:gd name="T24" fmla="*/ 47 w 93"/>
              <a:gd name="T25" fmla="*/ 43 h 90"/>
              <a:gd name="T26" fmla="*/ 48 w 93"/>
              <a:gd name="T27" fmla="*/ 39 h 90"/>
              <a:gd name="T28" fmla="*/ 51 w 93"/>
              <a:gd name="T29" fmla="*/ 39 h 90"/>
              <a:gd name="T30" fmla="*/ 54 w 93"/>
              <a:gd name="T31" fmla="*/ 39 h 90"/>
              <a:gd name="T32" fmla="*/ 53 w 93"/>
              <a:gd name="T33" fmla="*/ 41 h 90"/>
              <a:gd name="T34" fmla="*/ 52 w 93"/>
              <a:gd name="T35" fmla="*/ 44 h 90"/>
              <a:gd name="T36" fmla="*/ 58 w 93"/>
              <a:gd name="T37" fmla="*/ 39 h 90"/>
              <a:gd name="T38" fmla="*/ 59 w 93"/>
              <a:gd name="T39" fmla="*/ 39 h 90"/>
              <a:gd name="T40" fmla="*/ 60 w 93"/>
              <a:gd name="T41" fmla="*/ 39 h 90"/>
              <a:gd name="T42" fmla="*/ 83 w 93"/>
              <a:gd name="T43" fmla="*/ 39 h 90"/>
              <a:gd name="T44" fmla="*/ 87 w 93"/>
              <a:gd name="T45" fmla="*/ 37 h 90"/>
              <a:gd name="T46" fmla="*/ 89 w 93"/>
              <a:gd name="T47" fmla="*/ 33 h 90"/>
              <a:gd name="T48" fmla="*/ 89 w 93"/>
              <a:gd name="T49" fmla="*/ 11 h 90"/>
              <a:gd name="T50" fmla="*/ 87 w 93"/>
              <a:gd name="T51" fmla="*/ 7 h 90"/>
              <a:gd name="T52" fmla="*/ 83 w 93"/>
              <a:gd name="T53" fmla="*/ 5 h 90"/>
              <a:gd name="T54" fmla="*/ 44 w 93"/>
              <a:gd name="T55" fmla="*/ 5 h 90"/>
              <a:gd name="T56" fmla="*/ 39 w 93"/>
              <a:gd name="T57" fmla="*/ 7 h 90"/>
              <a:gd name="T58" fmla="*/ 38 w 93"/>
              <a:gd name="T59" fmla="*/ 11 h 90"/>
              <a:gd name="T60" fmla="*/ 38 w 93"/>
              <a:gd name="T61" fmla="*/ 14 h 90"/>
              <a:gd name="T62" fmla="*/ 33 w 93"/>
              <a:gd name="T63" fmla="*/ 12 h 90"/>
              <a:gd name="T64" fmla="*/ 33 w 93"/>
              <a:gd name="T65" fmla="*/ 11 h 90"/>
              <a:gd name="T66" fmla="*/ 36 w 93"/>
              <a:gd name="T67" fmla="*/ 3 h 90"/>
              <a:gd name="T68" fmla="*/ 44 w 93"/>
              <a:gd name="T69" fmla="*/ 0 h 90"/>
              <a:gd name="T70" fmla="*/ 75 w 93"/>
              <a:gd name="T71" fmla="*/ 18 h 90"/>
              <a:gd name="T72" fmla="*/ 71 w 93"/>
              <a:gd name="T73" fmla="*/ 22 h 90"/>
              <a:gd name="T74" fmla="*/ 75 w 93"/>
              <a:gd name="T75" fmla="*/ 25 h 90"/>
              <a:gd name="T76" fmla="*/ 79 w 93"/>
              <a:gd name="T77" fmla="*/ 22 h 90"/>
              <a:gd name="T78" fmla="*/ 75 w 93"/>
              <a:gd name="T79" fmla="*/ 18 h 90"/>
              <a:gd name="T80" fmla="*/ 63 w 93"/>
              <a:gd name="T81" fmla="*/ 18 h 90"/>
              <a:gd name="T82" fmla="*/ 59 w 93"/>
              <a:gd name="T83" fmla="*/ 22 h 90"/>
              <a:gd name="T84" fmla="*/ 63 w 93"/>
              <a:gd name="T85" fmla="*/ 25 h 90"/>
              <a:gd name="T86" fmla="*/ 67 w 93"/>
              <a:gd name="T87" fmla="*/ 22 h 90"/>
              <a:gd name="T88" fmla="*/ 63 w 93"/>
              <a:gd name="T89" fmla="*/ 18 h 90"/>
              <a:gd name="T90" fmla="*/ 51 w 93"/>
              <a:gd name="T91" fmla="*/ 18 h 90"/>
              <a:gd name="T92" fmla="*/ 48 w 93"/>
              <a:gd name="T93" fmla="*/ 22 h 90"/>
              <a:gd name="T94" fmla="*/ 51 w 93"/>
              <a:gd name="T95" fmla="*/ 25 h 90"/>
              <a:gd name="T96" fmla="*/ 55 w 93"/>
              <a:gd name="T97" fmla="*/ 22 h 90"/>
              <a:gd name="T98" fmla="*/ 51 w 93"/>
              <a:gd name="T99" fmla="*/ 18 h 90"/>
              <a:gd name="T100" fmla="*/ 27 w 93"/>
              <a:gd name="T101" fmla="*/ 18 h 90"/>
              <a:gd name="T102" fmla="*/ 12 w 93"/>
              <a:gd name="T103" fmla="*/ 33 h 90"/>
              <a:gd name="T104" fmla="*/ 27 w 93"/>
              <a:gd name="T105" fmla="*/ 48 h 90"/>
              <a:gd name="T106" fmla="*/ 43 w 93"/>
              <a:gd name="T107" fmla="*/ 33 h 90"/>
              <a:gd name="T108" fmla="*/ 27 w 93"/>
              <a:gd name="T109" fmla="*/ 18 h 90"/>
              <a:gd name="T110" fmla="*/ 55 w 93"/>
              <a:gd name="T111" fmla="*/ 82 h 90"/>
              <a:gd name="T112" fmla="*/ 38 w 93"/>
              <a:gd name="T113" fmla="*/ 53 h 90"/>
              <a:gd name="T114" fmla="*/ 28 w 93"/>
              <a:gd name="T115" fmla="*/ 69 h 90"/>
              <a:gd name="T116" fmla="*/ 18 w 93"/>
              <a:gd name="T117" fmla="*/ 53 h 90"/>
              <a:gd name="T118" fmla="*/ 0 w 93"/>
              <a:gd name="T119" fmla="*/ 82 h 90"/>
              <a:gd name="T120" fmla="*/ 55 w 93"/>
              <a:gd name="T121"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90">
                <a:moveTo>
                  <a:pt x="44" y="0"/>
                </a:moveTo>
                <a:cubicBezTo>
                  <a:pt x="83" y="0"/>
                  <a:pt x="83" y="0"/>
                  <a:pt x="83" y="0"/>
                </a:cubicBezTo>
                <a:cubicBezTo>
                  <a:pt x="86" y="0"/>
                  <a:pt x="88" y="1"/>
                  <a:pt x="90" y="3"/>
                </a:cubicBezTo>
                <a:cubicBezTo>
                  <a:pt x="92" y="5"/>
                  <a:pt x="93" y="8"/>
                  <a:pt x="93" y="11"/>
                </a:cubicBezTo>
                <a:cubicBezTo>
                  <a:pt x="93" y="33"/>
                  <a:pt x="93" y="33"/>
                  <a:pt x="93" y="33"/>
                </a:cubicBezTo>
                <a:cubicBezTo>
                  <a:pt x="93" y="36"/>
                  <a:pt x="92" y="38"/>
                  <a:pt x="90" y="40"/>
                </a:cubicBezTo>
                <a:cubicBezTo>
                  <a:pt x="88" y="42"/>
                  <a:pt x="86" y="43"/>
                  <a:pt x="83" y="43"/>
                </a:cubicBezTo>
                <a:cubicBezTo>
                  <a:pt x="61" y="43"/>
                  <a:pt x="61" y="43"/>
                  <a:pt x="61" y="43"/>
                </a:cubicBezTo>
                <a:cubicBezTo>
                  <a:pt x="50" y="53"/>
                  <a:pt x="50" y="53"/>
                  <a:pt x="50" y="53"/>
                </a:cubicBezTo>
                <a:cubicBezTo>
                  <a:pt x="49" y="52"/>
                  <a:pt x="49" y="52"/>
                  <a:pt x="49" y="52"/>
                </a:cubicBezTo>
                <a:cubicBezTo>
                  <a:pt x="48" y="52"/>
                  <a:pt x="47" y="51"/>
                  <a:pt x="46" y="50"/>
                </a:cubicBezTo>
                <a:cubicBezTo>
                  <a:pt x="48" y="43"/>
                  <a:pt x="48" y="43"/>
                  <a:pt x="48" y="43"/>
                </a:cubicBezTo>
                <a:cubicBezTo>
                  <a:pt x="47" y="43"/>
                  <a:pt x="47" y="43"/>
                  <a:pt x="47" y="43"/>
                </a:cubicBezTo>
                <a:cubicBezTo>
                  <a:pt x="47" y="42"/>
                  <a:pt x="48" y="40"/>
                  <a:pt x="48" y="39"/>
                </a:cubicBezTo>
                <a:cubicBezTo>
                  <a:pt x="51" y="39"/>
                  <a:pt x="51" y="39"/>
                  <a:pt x="51" y="39"/>
                </a:cubicBezTo>
                <a:cubicBezTo>
                  <a:pt x="54" y="39"/>
                  <a:pt x="54" y="39"/>
                  <a:pt x="54" y="39"/>
                </a:cubicBezTo>
                <a:cubicBezTo>
                  <a:pt x="53" y="41"/>
                  <a:pt x="53" y="41"/>
                  <a:pt x="53" y="41"/>
                </a:cubicBezTo>
                <a:cubicBezTo>
                  <a:pt x="52" y="44"/>
                  <a:pt x="52" y="44"/>
                  <a:pt x="52" y="44"/>
                </a:cubicBezTo>
                <a:cubicBezTo>
                  <a:pt x="58" y="39"/>
                  <a:pt x="58" y="39"/>
                  <a:pt x="58" y="39"/>
                </a:cubicBezTo>
                <a:cubicBezTo>
                  <a:pt x="59" y="39"/>
                  <a:pt x="59" y="39"/>
                  <a:pt x="59" y="39"/>
                </a:cubicBezTo>
                <a:cubicBezTo>
                  <a:pt x="60" y="39"/>
                  <a:pt x="60" y="39"/>
                  <a:pt x="60" y="39"/>
                </a:cubicBezTo>
                <a:cubicBezTo>
                  <a:pt x="83" y="39"/>
                  <a:pt x="83" y="39"/>
                  <a:pt x="83" y="39"/>
                </a:cubicBezTo>
                <a:cubicBezTo>
                  <a:pt x="84" y="39"/>
                  <a:pt x="86" y="38"/>
                  <a:pt x="87" y="37"/>
                </a:cubicBezTo>
                <a:cubicBezTo>
                  <a:pt x="88" y="36"/>
                  <a:pt x="89" y="34"/>
                  <a:pt x="89" y="33"/>
                </a:cubicBezTo>
                <a:cubicBezTo>
                  <a:pt x="89" y="11"/>
                  <a:pt x="89" y="11"/>
                  <a:pt x="89" y="11"/>
                </a:cubicBezTo>
                <a:cubicBezTo>
                  <a:pt x="89" y="9"/>
                  <a:pt x="88" y="8"/>
                  <a:pt x="87" y="7"/>
                </a:cubicBezTo>
                <a:cubicBezTo>
                  <a:pt x="86" y="6"/>
                  <a:pt x="84" y="5"/>
                  <a:pt x="83" y="5"/>
                </a:cubicBezTo>
                <a:cubicBezTo>
                  <a:pt x="44" y="5"/>
                  <a:pt x="44" y="5"/>
                  <a:pt x="44" y="5"/>
                </a:cubicBezTo>
                <a:cubicBezTo>
                  <a:pt x="42" y="5"/>
                  <a:pt x="40" y="6"/>
                  <a:pt x="39" y="7"/>
                </a:cubicBezTo>
                <a:cubicBezTo>
                  <a:pt x="38" y="8"/>
                  <a:pt x="38" y="9"/>
                  <a:pt x="38" y="11"/>
                </a:cubicBezTo>
                <a:cubicBezTo>
                  <a:pt x="38" y="14"/>
                  <a:pt x="38" y="14"/>
                  <a:pt x="38" y="14"/>
                </a:cubicBezTo>
                <a:cubicBezTo>
                  <a:pt x="36" y="13"/>
                  <a:pt x="35" y="12"/>
                  <a:pt x="33" y="12"/>
                </a:cubicBezTo>
                <a:cubicBezTo>
                  <a:pt x="33" y="11"/>
                  <a:pt x="33" y="11"/>
                  <a:pt x="33" y="11"/>
                </a:cubicBezTo>
                <a:cubicBezTo>
                  <a:pt x="33" y="8"/>
                  <a:pt x="34" y="5"/>
                  <a:pt x="36" y="3"/>
                </a:cubicBezTo>
                <a:cubicBezTo>
                  <a:pt x="38" y="1"/>
                  <a:pt x="41" y="0"/>
                  <a:pt x="44" y="0"/>
                </a:cubicBezTo>
                <a:close/>
                <a:moveTo>
                  <a:pt x="75" y="18"/>
                </a:moveTo>
                <a:cubicBezTo>
                  <a:pt x="73" y="18"/>
                  <a:pt x="71" y="19"/>
                  <a:pt x="71" y="22"/>
                </a:cubicBezTo>
                <a:cubicBezTo>
                  <a:pt x="71" y="24"/>
                  <a:pt x="73" y="25"/>
                  <a:pt x="75" y="25"/>
                </a:cubicBezTo>
                <a:cubicBezTo>
                  <a:pt x="77" y="25"/>
                  <a:pt x="79" y="24"/>
                  <a:pt x="79" y="22"/>
                </a:cubicBezTo>
                <a:cubicBezTo>
                  <a:pt x="79" y="19"/>
                  <a:pt x="77" y="18"/>
                  <a:pt x="75" y="18"/>
                </a:cubicBezTo>
                <a:close/>
                <a:moveTo>
                  <a:pt x="63" y="18"/>
                </a:moveTo>
                <a:cubicBezTo>
                  <a:pt x="61" y="18"/>
                  <a:pt x="59" y="19"/>
                  <a:pt x="59" y="22"/>
                </a:cubicBezTo>
                <a:cubicBezTo>
                  <a:pt x="59" y="24"/>
                  <a:pt x="61" y="25"/>
                  <a:pt x="63" y="25"/>
                </a:cubicBezTo>
                <a:cubicBezTo>
                  <a:pt x="65" y="25"/>
                  <a:pt x="67" y="24"/>
                  <a:pt x="67" y="22"/>
                </a:cubicBezTo>
                <a:cubicBezTo>
                  <a:pt x="67" y="19"/>
                  <a:pt x="65" y="18"/>
                  <a:pt x="63" y="18"/>
                </a:cubicBezTo>
                <a:close/>
                <a:moveTo>
                  <a:pt x="51" y="18"/>
                </a:moveTo>
                <a:cubicBezTo>
                  <a:pt x="49" y="18"/>
                  <a:pt x="48" y="19"/>
                  <a:pt x="48" y="22"/>
                </a:cubicBezTo>
                <a:cubicBezTo>
                  <a:pt x="48" y="24"/>
                  <a:pt x="49" y="25"/>
                  <a:pt x="51" y="25"/>
                </a:cubicBezTo>
                <a:cubicBezTo>
                  <a:pt x="54" y="25"/>
                  <a:pt x="55" y="24"/>
                  <a:pt x="55" y="22"/>
                </a:cubicBezTo>
                <a:cubicBezTo>
                  <a:pt x="55" y="19"/>
                  <a:pt x="54" y="18"/>
                  <a:pt x="51" y="18"/>
                </a:cubicBezTo>
                <a:close/>
                <a:moveTo>
                  <a:pt x="27" y="18"/>
                </a:moveTo>
                <a:cubicBezTo>
                  <a:pt x="19" y="18"/>
                  <a:pt x="12" y="24"/>
                  <a:pt x="12" y="33"/>
                </a:cubicBezTo>
                <a:cubicBezTo>
                  <a:pt x="12" y="42"/>
                  <a:pt x="19" y="48"/>
                  <a:pt x="27" y="48"/>
                </a:cubicBezTo>
                <a:cubicBezTo>
                  <a:pt x="36" y="48"/>
                  <a:pt x="43" y="42"/>
                  <a:pt x="43" y="33"/>
                </a:cubicBezTo>
                <a:cubicBezTo>
                  <a:pt x="43" y="24"/>
                  <a:pt x="36" y="18"/>
                  <a:pt x="27" y="18"/>
                </a:cubicBezTo>
                <a:close/>
                <a:moveTo>
                  <a:pt x="55" y="82"/>
                </a:moveTo>
                <a:cubicBezTo>
                  <a:pt x="55" y="67"/>
                  <a:pt x="47" y="57"/>
                  <a:pt x="38" y="53"/>
                </a:cubicBezTo>
                <a:cubicBezTo>
                  <a:pt x="28" y="69"/>
                  <a:pt x="28" y="69"/>
                  <a:pt x="28" y="69"/>
                </a:cubicBezTo>
                <a:cubicBezTo>
                  <a:pt x="18" y="53"/>
                  <a:pt x="18" y="53"/>
                  <a:pt x="18" y="53"/>
                </a:cubicBezTo>
                <a:cubicBezTo>
                  <a:pt x="8" y="57"/>
                  <a:pt x="0" y="66"/>
                  <a:pt x="0" y="82"/>
                </a:cubicBezTo>
                <a:cubicBezTo>
                  <a:pt x="20" y="90"/>
                  <a:pt x="38" y="89"/>
                  <a:pt x="55" y="82"/>
                </a:cubicBezTo>
                <a:close/>
              </a:path>
            </a:pathLst>
          </a:custGeom>
          <a:solidFill>
            <a:srgbClr val="943D4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8" name="文本框 27"/>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波特五力分析法</a:t>
            </a:r>
          </a:p>
        </p:txBody>
      </p:sp>
      <p:sp>
        <p:nvSpPr>
          <p:cNvPr id="29" name="文本框 28"/>
          <p:cNvSpPr txBox="1"/>
          <p:nvPr/>
        </p:nvSpPr>
        <p:spPr>
          <a:xfrm>
            <a:off x="8349478" y="3931190"/>
            <a:ext cx="1308100" cy="461665"/>
          </a:xfrm>
          <a:prstGeom prst="rect">
            <a:avLst/>
          </a:prstGeom>
          <a:noFill/>
        </p:spPr>
        <p:txBody>
          <a:bodyPr wrap="square" rtlCol="0">
            <a:spAutoFit/>
          </a:bodyPr>
          <a:lstStyle/>
          <a:p>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代替品</a:t>
            </a:r>
          </a:p>
        </p:txBody>
      </p:sp>
      <p:sp>
        <p:nvSpPr>
          <p:cNvPr id="30" name="文本框 29"/>
          <p:cNvSpPr txBox="1"/>
          <p:nvPr/>
        </p:nvSpPr>
        <p:spPr>
          <a:xfrm>
            <a:off x="7293498" y="5305102"/>
            <a:ext cx="2244544" cy="461665"/>
          </a:xfrm>
          <a:prstGeom prst="rect">
            <a:avLst/>
          </a:prstGeom>
          <a:noFill/>
        </p:spPr>
        <p:txBody>
          <a:bodyPr wrap="square" rtlCol="0">
            <a:spAutoFit/>
          </a:bodyPr>
          <a:lstStyle/>
          <a:p>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潜在竞争者</a:t>
            </a:r>
          </a:p>
        </p:txBody>
      </p:sp>
      <p:sp>
        <p:nvSpPr>
          <p:cNvPr id="31" name="文本框 30"/>
          <p:cNvSpPr txBox="1"/>
          <p:nvPr/>
        </p:nvSpPr>
        <p:spPr>
          <a:xfrm>
            <a:off x="5652657" y="6030756"/>
            <a:ext cx="1308100" cy="461665"/>
          </a:xfrm>
          <a:prstGeom prst="rect">
            <a:avLst/>
          </a:prstGeom>
          <a:noFill/>
        </p:spPr>
        <p:txBody>
          <a:bodyPr wrap="square" rtlCol="0">
            <a:spAutoFit/>
          </a:bodyPr>
          <a:lstStyle/>
          <a:p>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客户</a:t>
            </a:r>
          </a:p>
        </p:txBody>
      </p:sp>
      <p:sp>
        <p:nvSpPr>
          <p:cNvPr id="32" name="文本框 31"/>
          <p:cNvSpPr txBox="1"/>
          <p:nvPr/>
        </p:nvSpPr>
        <p:spPr>
          <a:xfrm>
            <a:off x="1672378" y="3878444"/>
            <a:ext cx="1314967" cy="461665"/>
          </a:xfrm>
          <a:prstGeom prst="rect">
            <a:avLst/>
          </a:prstGeom>
          <a:noFill/>
        </p:spPr>
        <p:txBody>
          <a:bodyPr wrap="square" rtlCol="0">
            <a:spAutoFit/>
          </a:bodyPr>
          <a:lstStyle/>
          <a:p>
            <a:pPr algn="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供应商</a:t>
            </a:r>
          </a:p>
        </p:txBody>
      </p:sp>
      <p:sp>
        <p:nvSpPr>
          <p:cNvPr id="33" name="文本框 32"/>
          <p:cNvSpPr txBox="1"/>
          <p:nvPr/>
        </p:nvSpPr>
        <p:spPr>
          <a:xfrm>
            <a:off x="2190433" y="5312293"/>
            <a:ext cx="2423069" cy="461665"/>
          </a:xfrm>
          <a:prstGeom prst="rect">
            <a:avLst/>
          </a:prstGeom>
          <a:noFill/>
        </p:spPr>
        <p:txBody>
          <a:bodyPr wrap="square" rtlCol="0">
            <a:spAutoFit/>
          </a:bodyPr>
          <a:lstStyle/>
          <a:p>
            <a:pPr algn="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现有竞争者</a:t>
            </a:r>
          </a:p>
        </p:txBody>
      </p:sp>
      <p:sp>
        <p:nvSpPr>
          <p:cNvPr id="2" name="矩形 1"/>
          <p:cNvSpPr/>
          <p:nvPr/>
        </p:nvSpPr>
        <p:spPr>
          <a:xfrm>
            <a:off x="943560" y="1330979"/>
            <a:ext cx="9749854" cy="874342"/>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对于企业外部环境分析，波特在</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SOWT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分析的基础之上，提出了分析产业结构的</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五力分析</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，以求策略分析的细化和深化。</a:t>
            </a:r>
            <a:endParaRPr lang="en-US" altLang="zh-CN" dirty="0">
              <a:solidFill>
                <a:schemeClr val="tx1">
                  <a:lumMod val="75000"/>
                  <a:lumOff val="25000"/>
                </a:schemeClr>
              </a:solidFill>
              <a:latin typeface="Futura Md BT" panose="020B0602020204020303"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barn(inVertical)">
                                      <p:cBhvr>
                                        <p:cTn id="82" dur="500"/>
                                        <p:tgtEl>
                                          <p:spTgt spid="30"/>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barn(inVertical)">
                                      <p:cBhvr>
                                        <p:cTn id="85" dur="500"/>
                                        <p:tgtEl>
                                          <p:spTgt spid="3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arn(inVertical)">
                                      <p:cBhvr>
                                        <p:cTn id="88" dur="500"/>
                                        <p:tgtEl>
                                          <p:spTgt spid="3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1" grpId="0"/>
      <p:bldP spid="22" grpId="0" animBg="1"/>
      <p:bldP spid="23" grpId="0" animBg="1"/>
      <p:bldP spid="24" grpId="0" animBg="1"/>
      <p:bldP spid="25" grpId="0" animBg="1"/>
      <p:bldP spid="26" grpId="0" animBg="1"/>
      <p:bldP spid="29" grpId="0"/>
      <p:bldP spid="30" grpId="0"/>
      <p:bldP spid="31" grpId="0"/>
      <p:bldP spid="32" grpId="0"/>
      <p:bldP spid="3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66800" y="1485900"/>
            <a:ext cx="5283200" cy="4771430"/>
            <a:chOff x="1066800" y="1485900"/>
            <a:chExt cx="5283200" cy="4771430"/>
          </a:xfrm>
        </p:grpSpPr>
        <p:sp>
          <p:nvSpPr>
            <p:cNvPr id="6" name="文本框 5"/>
            <p:cNvSpPr txBox="1"/>
            <p:nvPr/>
          </p:nvSpPr>
          <p:spPr>
            <a:xfrm>
              <a:off x="1066800" y="1485900"/>
              <a:ext cx="5283200" cy="1077218"/>
            </a:xfrm>
            <a:prstGeom prst="rect">
              <a:avLst/>
            </a:prstGeom>
            <a:noFill/>
          </p:spPr>
          <p:txBody>
            <a:bodyPr wrap="square" rtlCol="0">
              <a:spAutoFit/>
            </a:bodyPr>
            <a:lstStyle/>
            <a:p>
              <a:r>
                <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rPr>
                <a:t>任何企业在制定策略和展开经营活动时，首先必须面对现有竞争者。同行竞争的激烈程度，是由竞争各方的布局结构和所属产业的发展的前景所决定的。一个产业的竞争格局有以下几种：</a:t>
              </a:r>
            </a:p>
          </p:txBody>
        </p:sp>
        <p:sp>
          <p:nvSpPr>
            <p:cNvPr id="7" name="矩形 6"/>
            <p:cNvSpPr/>
            <p:nvPr/>
          </p:nvSpPr>
          <p:spPr>
            <a:xfrm>
              <a:off x="1168400" y="2819400"/>
              <a:ext cx="5016500" cy="6096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a:latin typeface="Futura Md BT" panose="020B0602020204020303" pitchFamily="34" charset="0"/>
                  <a:ea typeface="微软雅黑" panose="020B0503020204020204" pitchFamily="34" charset="-122"/>
                </a:rPr>
                <a:t>　以下因素决定同业者所面临的竞争态势</a:t>
              </a:r>
            </a:p>
          </p:txBody>
        </p:sp>
        <p:sp>
          <p:nvSpPr>
            <p:cNvPr id="21" name="矩形 20"/>
            <p:cNvSpPr/>
            <p:nvPr/>
          </p:nvSpPr>
          <p:spPr>
            <a:xfrm>
              <a:off x="1168400" y="4559300"/>
              <a:ext cx="5016500" cy="6096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600">
                  <a:latin typeface="Futura Md BT" panose="020B0602020204020303" pitchFamily="34" charset="0"/>
                  <a:ea typeface="微软雅黑" panose="020B0503020204020204" pitchFamily="34" charset="-122"/>
                </a:rPr>
                <a:t>　以下因素市场饱和、次序混乱，竞争会更加激烈</a:t>
              </a:r>
            </a:p>
          </p:txBody>
        </p:sp>
        <p:sp>
          <p:nvSpPr>
            <p:cNvPr id="12" name="文本框 11"/>
            <p:cNvSpPr txBox="1"/>
            <p:nvPr/>
          </p:nvSpPr>
          <p:spPr>
            <a:xfrm>
              <a:off x="1524000" y="3479800"/>
              <a:ext cx="3784600" cy="923330"/>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完全垄断　　　◆  寡头垄断</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垄断竞争　　　◆  自由竞争</a:t>
              </a:r>
            </a:p>
          </p:txBody>
        </p:sp>
        <p:sp>
          <p:nvSpPr>
            <p:cNvPr id="24" name="文本框 23"/>
            <p:cNvSpPr txBox="1"/>
            <p:nvPr/>
          </p:nvSpPr>
          <p:spPr>
            <a:xfrm>
              <a:off x="1524000" y="5334000"/>
              <a:ext cx="3784600" cy="923330"/>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如果企业之间实力相当</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如果企业之间产品差异化程度小</a:t>
              </a:r>
            </a:p>
          </p:txBody>
        </p:sp>
      </p:grpSp>
      <p:sp>
        <p:nvSpPr>
          <p:cNvPr id="17" name="矩形 16"/>
          <p:cNvSpPr/>
          <p:nvPr/>
        </p:nvSpPr>
        <p:spPr>
          <a:xfrm>
            <a:off x="8049241" y="5719227"/>
            <a:ext cx="3315479" cy="540276"/>
          </a:xfrm>
          <a:prstGeom prst="rect">
            <a:avLst/>
          </a:prstGeom>
          <a:noFill/>
        </p:spPr>
        <p:txBody>
          <a:bodyPr wrap="square" rtlCol="0">
            <a:spAutoFit/>
          </a:bodyPr>
          <a:lstStyle/>
          <a:p>
            <a:pPr>
              <a:lnSpc>
                <a:spcPct val="150000"/>
              </a:lnSpc>
            </a:pPr>
            <a:r>
              <a:rPr lang="zh-CN" altLang="en-US" sz="2200" b="1" dirty="0">
                <a:solidFill>
                  <a:srgbClr val="943D41"/>
                </a:solidFill>
                <a:latin typeface="Futura Md BT" panose="020B0602020204020303" pitchFamily="34" charset="0"/>
                <a:ea typeface="微软雅黑" panose="020B0503020204020204" pitchFamily="34" charset="-122"/>
              </a:rPr>
              <a:t>同行竞争者分析指标</a:t>
            </a:r>
          </a:p>
        </p:txBody>
      </p:sp>
      <p:grpSp>
        <p:nvGrpSpPr>
          <p:cNvPr id="22" name="组合 21"/>
          <p:cNvGrpSpPr/>
          <p:nvPr/>
        </p:nvGrpSpPr>
        <p:grpSpPr>
          <a:xfrm>
            <a:off x="8064500" y="1130300"/>
            <a:ext cx="2730500" cy="2730500"/>
            <a:chOff x="8064500" y="1130300"/>
            <a:chExt cx="2730500" cy="2730500"/>
          </a:xfrm>
        </p:grpSpPr>
        <p:sp>
          <p:nvSpPr>
            <p:cNvPr id="14" name="椭圆 13"/>
            <p:cNvSpPr/>
            <p:nvPr/>
          </p:nvSpPr>
          <p:spPr>
            <a:xfrm>
              <a:off x="8064500" y="1130300"/>
              <a:ext cx="2730500" cy="273050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18" name="文本框 17"/>
            <p:cNvSpPr txBox="1"/>
            <p:nvPr/>
          </p:nvSpPr>
          <p:spPr>
            <a:xfrm>
              <a:off x="8852272" y="1524000"/>
              <a:ext cx="1261884" cy="1138773"/>
            </a:xfrm>
            <a:prstGeom prst="rect">
              <a:avLst/>
            </a:prstGeom>
            <a:noFill/>
          </p:spPr>
          <p:txBody>
            <a:bodyPr wrap="none" rtlCol="0">
              <a:spAutoFit/>
            </a:bodyPr>
            <a:lstStyle/>
            <a:p>
              <a:pPr algn="ctr"/>
              <a:r>
                <a:rPr lang="zh-CN" altLang="en-US" sz="4000">
                  <a:solidFill>
                    <a:schemeClr val="bg1"/>
                  </a:solidFill>
                  <a:latin typeface="Futura Md BT" panose="020B0602020204020303" pitchFamily="34" charset="0"/>
                  <a:ea typeface="微软雅黑" panose="020B0503020204020204" pitchFamily="34" charset="-122"/>
                </a:rPr>
                <a:t>市场</a:t>
              </a:r>
              <a:endParaRPr lang="en-US" altLang="zh-CN" sz="4000">
                <a:solidFill>
                  <a:schemeClr val="bg1"/>
                </a:solidFill>
                <a:latin typeface="Futura Md BT" panose="020B0602020204020303" pitchFamily="34" charset="0"/>
                <a:ea typeface="微软雅黑" panose="020B0503020204020204" pitchFamily="34" charset="-122"/>
              </a:endParaRPr>
            </a:p>
            <a:p>
              <a:pPr algn="ctr"/>
              <a:r>
                <a:rPr lang="zh-CN" altLang="en-US" sz="2800">
                  <a:solidFill>
                    <a:schemeClr val="bg1"/>
                  </a:solidFill>
                  <a:latin typeface="Futura Md BT" panose="020B0602020204020303" pitchFamily="34" charset="0"/>
                  <a:ea typeface="微软雅黑" panose="020B0503020204020204" pitchFamily="34" charset="-122"/>
                </a:rPr>
                <a:t>占有率</a:t>
              </a:r>
            </a:p>
          </p:txBody>
        </p:sp>
      </p:grpSp>
      <p:grpSp>
        <p:nvGrpSpPr>
          <p:cNvPr id="25" name="组合 24"/>
          <p:cNvGrpSpPr/>
          <p:nvPr/>
        </p:nvGrpSpPr>
        <p:grpSpPr>
          <a:xfrm>
            <a:off x="7112000" y="2825750"/>
            <a:ext cx="2730500" cy="2730500"/>
            <a:chOff x="7112000" y="2825750"/>
            <a:chExt cx="2730500" cy="2730500"/>
          </a:xfrm>
        </p:grpSpPr>
        <p:sp>
          <p:nvSpPr>
            <p:cNvPr id="29" name="椭圆 28"/>
            <p:cNvSpPr/>
            <p:nvPr/>
          </p:nvSpPr>
          <p:spPr>
            <a:xfrm>
              <a:off x="7112000" y="2825750"/>
              <a:ext cx="2730500" cy="2730500"/>
            </a:xfrm>
            <a:prstGeom prst="ellipse">
              <a:avLst/>
            </a:prstGeom>
            <a:solidFill>
              <a:srgbClr val="943D4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5" name="文本框 34"/>
            <p:cNvSpPr txBox="1"/>
            <p:nvPr/>
          </p:nvSpPr>
          <p:spPr>
            <a:xfrm>
              <a:off x="7506072" y="3790950"/>
              <a:ext cx="1261884" cy="1138773"/>
            </a:xfrm>
            <a:prstGeom prst="rect">
              <a:avLst/>
            </a:prstGeom>
            <a:noFill/>
          </p:spPr>
          <p:txBody>
            <a:bodyPr wrap="none" rtlCol="0">
              <a:spAutoFit/>
            </a:bodyPr>
            <a:lstStyle/>
            <a:p>
              <a:pPr algn="ctr"/>
              <a:r>
                <a:rPr lang="zh-CN" altLang="en-US" sz="4000">
                  <a:solidFill>
                    <a:schemeClr val="bg1"/>
                  </a:solidFill>
                  <a:latin typeface="Futura Md BT" panose="020B0602020204020303" pitchFamily="34" charset="0"/>
                  <a:ea typeface="微软雅黑" panose="020B0503020204020204" pitchFamily="34" charset="-122"/>
                </a:rPr>
                <a:t>销售</a:t>
              </a:r>
              <a:endParaRPr lang="en-US" altLang="zh-CN" sz="4000">
                <a:solidFill>
                  <a:schemeClr val="bg1"/>
                </a:solidFill>
                <a:latin typeface="Futura Md BT" panose="020B0602020204020303" pitchFamily="34" charset="0"/>
                <a:ea typeface="微软雅黑" panose="020B0503020204020204" pitchFamily="34" charset="-122"/>
              </a:endParaRPr>
            </a:p>
            <a:p>
              <a:pPr algn="ctr"/>
              <a:r>
                <a:rPr lang="zh-CN" altLang="en-US" sz="2800">
                  <a:solidFill>
                    <a:schemeClr val="bg1"/>
                  </a:solidFill>
                  <a:latin typeface="Futura Md BT" panose="020B0602020204020303" pitchFamily="34" charset="0"/>
                  <a:ea typeface="微软雅黑" panose="020B0503020204020204" pitchFamily="34" charset="-122"/>
                </a:rPr>
                <a:t>增长率</a:t>
              </a:r>
            </a:p>
          </p:txBody>
        </p:sp>
      </p:grpSp>
      <p:grpSp>
        <p:nvGrpSpPr>
          <p:cNvPr id="20" name="组合 19"/>
          <p:cNvGrpSpPr/>
          <p:nvPr/>
        </p:nvGrpSpPr>
        <p:grpSpPr>
          <a:xfrm>
            <a:off x="9017000" y="2825750"/>
            <a:ext cx="2730500" cy="2730500"/>
            <a:chOff x="9017000" y="2825750"/>
            <a:chExt cx="2730500" cy="2730500"/>
          </a:xfrm>
        </p:grpSpPr>
        <p:sp>
          <p:nvSpPr>
            <p:cNvPr id="34" name="椭圆 33"/>
            <p:cNvSpPr/>
            <p:nvPr/>
          </p:nvSpPr>
          <p:spPr>
            <a:xfrm>
              <a:off x="9017000" y="2825750"/>
              <a:ext cx="2730500" cy="273050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6" name="文本框 35"/>
            <p:cNvSpPr txBox="1"/>
            <p:nvPr/>
          </p:nvSpPr>
          <p:spPr>
            <a:xfrm>
              <a:off x="10160372" y="3778250"/>
              <a:ext cx="1261884" cy="1138773"/>
            </a:xfrm>
            <a:prstGeom prst="rect">
              <a:avLst/>
            </a:prstGeom>
            <a:noFill/>
          </p:spPr>
          <p:txBody>
            <a:bodyPr wrap="none" rtlCol="0">
              <a:spAutoFit/>
            </a:bodyPr>
            <a:lstStyle/>
            <a:p>
              <a:pPr algn="ctr"/>
              <a:r>
                <a:rPr lang="zh-CN" altLang="en-US" sz="4000">
                  <a:solidFill>
                    <a:schemeClr val="bg1"/>
                  </a:solidFill>
                  <a:latin typeface="Futura Md BT" panose="020B0602020204020303" pitchFamily="34" charset="0"/>
                  <a:ea typeface="微软雅黑" panose="020B0503020204020204" pitchFamily="34" charset="-122"/>
                </a:rPr>
                <a:t>产品</a:t>
              </a:r>
              <a:endParaRPr lang="en-US" altLang="zh-CN" sz="4000">
                <a:solidFill>
                  <a:schemeClr val="bg1"/>
                </a:solidFill>
                <a:latin typeface="Futura Md BT" panose="020B0602020204020303" pitchFamily="34" charset="0"/>
                <a:ea typeface="微软雅黑" panose="020B0503020204020204" pitchFamily="34" charset="-122"/>
              </a:endParaRPr>
            </a:p>
            <a:p>
              <a:pPr algn="ctr"/>
              <a:r>
                <a:rPr lang="zh-CN" altLang="en-US" sz="2800">
                  <a:solidFill>
                    <a:schemeClr val="bg1"/>
                  </a:solidFill>
                  <a:latin typeface="Futura Md BT" panose="020B0602020204020303" pitchFamily="34" charset="0"/>
                  <a:ea typeface="微软雅黑" panose="020B0503020204020204" pitchFamily="34" charset="-122"/>
                </a:rPr>
                <a:t>利润率</a:t>
              </a:r>
            </a:p>
          </p:txBody>
        </p:sp>
      </p:grpSp>
      <p:sp>
        <p:nvSpPr>
          <p:cNvPr id="38"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现有竞争者</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par>
                                <p:cTn id="8" presetID="47" presetClass="entr" presetSubtype="0" fill="hold" grpId="0"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par>
                                <p:cTn id="18" presetID="53" presetClass="entr" presetSubtype="16" fill="hold" nodeType="withEffect">
                                  <p:stCondLst>
                                    <p:cond delay="20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nodeType="withEffect">
                                  <p:stCondLst>
                                    <p:cond delay="25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65900" y="1536700"/>
            <a:ext cx="5321300" cy="4796830"/>
            <a:chOff x="6565900" y="1536700"/>
            <a:chExt cx="5321300" cy="4796830"/>
          </a:xfrm>
        </p:grpSpPr>
        <p:sp>
          <p:nvSpPr>
            <p:cNvPr id="6" name="文本框 5"/>
            <p:cNvSpPr txBox="1"/>
            <p:nvPr/>
          </p:nvSpPr>
          <p:spPr>
            <a:xfrm>
              <a:off x="6604000" y="1536700"/>
              <a:ext cx="5283200" cy="461665"/>
            </a:xfrm>
            <a:prstGeom prst="rect">
              <a:avLst/>
            </a:prstGeom>
            <a:noFill/>
          </p:spPr>
          <p:txBody>
            <a:bodyPr wrap="squar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进入威胁取决于两个因素：</a:t>
              </a:r>
            </a:p>
          </p:txBody>
        </p:sp>
        <p:sp>
          <p:nvSpPr>
            <p:cNvPr id="7" name="矩形 6"/>
            <p:cNvSpPr/>
            <p:nvPr/>
          </p:nvSpPr>
          <p:spPr>
            <a:xfrm>
              <a:off x="6565900" y="2374900"/>
              <a:ext cx="5016500" cy="609600"/>
            </a:xfrm>
            <a:prstGeom prst="rect">
              <a:avLst/>
            </a:prstGeom>
            <a:solidFill>
              <a:srgbClr val="AE40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2000">
                  <a:latin typeface="Futura Md BT" panose="020B0602020204020303" pitchFamily="34" charset="0"/>
                  <a:ea typeface="微软雅黑" panose="020B0503020204020204" pitchFamily="34" charset="-122"/>
                </a:rPr>
                <a:t>　进入障碍的高低</a:t>
              </a:r>
            </a:p>
          </p:txBody>
        </p:sp>
        <p:sp>
          <p:nvSpPr>
            <p:cNvPr id="21" name="矩形 20"/>
            <p:cNvSpPr/>
            <p:nvPr/>
          </p:nvSpPr>
          <p:spPr>
            <a:xfrm>
              <a:off x="6565900" y="4635500"/>
              <a:ext cx="5016500" cy="6096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2000">
                  <a:latin typeface="Futura Md BT" panose="020B0602020204020303" pitchFamily="34" charset="0"/>
                  <a:ea typeface="微软雅黑" panose="020B0503020204020204" pitchFamily="34" charset="-122"/>
                </a:rPr>
                <a:t>　现有在位企业的报复手段、程度</a:t>
              </a:r>
            </a:p>
          </p:txBody>
        </p:sp>
        <p:sp>
          <p:nvSpPr>
            <p:cNvPr id="12" name="文本框 11"/>
            <p:cNvSpPr txBox="1"/>
            <p:nvPr/>
          </p:nvSpPr>
          <p:spPr>
            <a:xfrm>
              <a:off x="6921500" y="3035300"/>
              <a:ext cx="4597400" cy="1338828"/>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市场障碍</a:t>
              </a:r>
              <a:r>
                <a:rPr lang="en-US" altLang="zh-CN">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a:solidFill>
                    <a:schemeClr val="tx1">
                      <a:lumMod val="75000"/>
                      <a:lumOff val="25000"/>
                    </a:schemeClr>
                  </a:solidFill>
                  <a:latin typeface="Futura Md BT" panose="020B0602020204020303" pitchFamily="34" charset="0"/>
                  <a:ea typeface="微软雅黑" panose="020B0503020204020204" pitchFamily="34" charset="-122"/>
                </a:rPr>
                <a:t>市场竞争条件下的壁垒。</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非市场障碍</a:t>
              </a:r>
              <a:r>
                <a:rPr lang="en-US" altLang="zh-CN">
                  <a:solidFill>
                    <a:schemeClr val="tx1">
                      <a:lumMod val="75000"/>
                      <a:lumOff val="25000"/>
                    </a:schemeClr>
                  </a:solidFill>
                  <a:latin typeface="Futura Md BT" panose="020B0602020204020303" pitchFamily="34" charset="0"/>
                  <a:ea typeface="微软雅黑" panose="020B0503020204020204" pitchFamily="34" charset="-122"/>
                </a:rPr>
                <a:t>— </a:t>
              </a:r>
              <a:r>
                <a:rPr lang="zh-CN" altLang="en-US">
                  <a:solidFill>
                    <a:schemeClr val="tx1">
                      <a:lumMod val="75000"/>
                      <a:lumOff val="25000"/>
                    </a:schemeClr>
                  </a:solidFill>
                  <a:latin typeface="Futura Md BT" panose="020B0602020204020303" pitchFamily="34" charset="0"/>
                  <a:ea typeface="微软雅黑" panose="020B0503020204020204" pitchFamily="34" charset="-122"/>
                </a:rPr>
                <a:t>政府管制造成的壁垒</a:t>
              </a:r>
              <a:endParaRPr lang="en-US" altLang="zh-CN">
                <a:solidFill>
                  <a:schemeClr val="tx1">
                    <a:lumMod val="75000"/>
                    <a:lumOff val="25000"/>
                  </a:schemeClr>
                </a:solidFill>
                <a:latin typeface="Futura Md BT" panose="020B0602020204020303" pitchFamily="34" charset="0"/>
                <a:ea typeface="微软雅黑" panose="020B0503020204020204" pitchFamily="34" charset="-122"/>
              </a:endParaRP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（法定的核准进入条件）</a:t>
              </a:r>
            </a:p>
          </p:txBody>
        </p:sp>
        <p:sp>
          <p:nvSpPr>
            <p:cNvPr id="24" name="文本框 23"/>
            <p:cNvSpPr txBox="1"/>
            <p:nvPr/>
          </p:nvSpPr>
          <p:spPr>
            <a:xfrm>
              <a:off x="6921500" y="5410200"/>
              <a:ext cx="3784600" cy="923330"/>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价格打压　　●  材料垄断</a:t>
              </a:r>
            </a:p>
            <a:p>
              <a:pPr>
                <a:lnSpc>
                  <a:spcPct val="150000"/>
                </a:lnSpc>
              </a:pPr>
              <a:r>
                <a:rPr lang="zh-CN" altLang="en-US">
                  <a:solidFill>
                    <a:schemeClr val="tx1">
                      <a:lumMod val="75000"/>
                      <a:lumOff val="25000"/>
                    </a:schemeClr>
                  </a:solidFill>
                  <a:latin typeface="Futura Md BT" panose="020B0602020204020303" pitchFamily="34" charset="0"/>
                  <a:ea typeface="微软雅黑" panose="020B0503020204020204" pitchFamily="34" charset="-122"/>
                </a:rPr>
                <a:t>●  市场垄断　　●  供应链整合等</a:t>
              </a:r>
            </a:p>
          </p:txBody>
        </p:sp>
      </p:grpSp>
      <p:sp>
        <p:nvSpPr>
          <p:cNvPr id="16" name="文本框 15"/>
          <p:cNvSpPr txBox="1"/>
          <p:nvPr/>
        </p:nvSpPr>
        <p:spPr>
          <a:xfrm>
            <a:off x="762000" y="1438003"/>
            <a:ext cx="5283200" cy="830997"/>
          </a:xfrm>
          <a:prstGeom prst="rect">
            <a:avLst/>
          </a:prstGeom>
          <a:noFill/>
        </p:spPr>
        <p:txBody>
          <a:bodyPr wrap="square" rtlCol="0">
            <a:spAutoFit/>
          </a:bodyPr>
          <a:lstStyle/>
          <a:p>
            <a:r>
              <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rPr>
              <a:t>一个产业，只要有市场前景，有可观利润，一定会招来其它企业的投资，这些企业就是潜在竞争者。这些竞争者的加入必然会导致：</a:t>
            </a:r>
          </a:p>
        </p:txBody>
      </p:sp>
      <p:sp>
        <p:nvSpPr>
          <p:cNvPr id="20" name="矩形 19"/>
          <p:cNvSpPr/>
          <p:nvPr/>
        </p:nvSpPr>
        <p:spPr>
          <a:xfrm>
            <a:off x="762000" y="5974834"/>
            <a:ext cx="4306079" cy="540276"/>
          </a:xfrm>
          <a:prstGeom prst="rect">
            <a:avLst/>
          </a:prstGeom>
          <a:noFill/>
        </p:spPr>
        <p:txBody>
          <a:bodyPr wrap="square" rtlCol="0">
            <a:spAutoFit/>
          </a:bodyPr>
          <a:lstStyle/>
          <a:p>
            <a:pPr algn="ctr">
              <a:lnSpc>
                <a:spcPct val="150000"/>
              </a:lnSpc>
            </a:pPr>
            <a:r>
              <a:rPr lang="zh-CN" altLang="en-US" sz="2200" b="1" dirty="0">
                <a:solidFill>
                  <a:srgbClr val="943D41"/>
                </a:solidFill>
                <a:latin typeface="Futura Md BT" panose="020B0602020204020303" pitchFamily="34" charset="0"/>
                <a:ea typeface="微软雅黑" panose="020B0503020204020204" pitchFamily="34" charset="-122"/>
              </a:rPr>
              <a:t>竞争者的加入会导致的威胁</a:t>
            </a:r>
          </a:p>
        </p:txBody>
      </p:sp>
      <p:grpSp>
        <p:nvGrpSpPr>
          <p:cNvPr id="8" name="组合 7"/>
          <p:cNvGrpSpPr/>
          <p:nvPr/>
        </p:nvGrpSpPr>
        <p:grpSpPr>
          <a:xfrm>
            <a:off x="2400300" y="2508250"/>
            <a:ext cx="1454150" cy="1454150"/>
            <a:chOff x="2400300" y="2508250"/>
            <a:chExt cx="1454150" cy="1454150"/>
          </a:xfrm>
        </p:grpSpPr>
        <p:sp>
          <p:nvSpPr>
            <p:cNvPr id="19" name="椭圆 18"/>
            <p:cNvSpPr/>
            <p:nvPr/>
          </p:nvSpPr>
          <p:spPr>
            <a:xfrm>
              <a:off x="2400300" y="2508250"/>
              <a:ext cx="1454150" cy="145415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4" name="文本框 3"/>
            <p:cNvSpPr txBox="1"/>
            <p:nvPr/>
          </p:nvSpPr>
          <p:spPr>
            <a:xfrm>
              <a:off x="2819400" y="2654300"/>
              <a:ext cx="646331" cy="646331"/>
            </a:xfrm>
            <a:prstGeom prst="rect">
              <a:avLst/>
            </a:prstGeom>
            <a:noFill/>
          </p:spPr>
          <p:txBody>
            <a:bodyPr wrap="none" rtlCol="0">
              <a:spAutoFit/>
            </a:bodyPr>
            <a:lstStyle/>
            <a:p>
              <a:pPr algn="ctr"/>
              <a:r>
                <a:rPr lang="zh-CN" altLang="en-US">
                  <a:solidFill>
                    <a:schemeClr val="bg1"/>
                  </a:solidFill>
                  <a:latin typeface="Futura Md BT" panose="020B0602020204020303" pitchFamily="34" charset="0"/>
                  <a:ea typeface="微软雅黑" panose="020B0503020204020204" pitchFamily="34" charset="-122"/>
                </a:rPr>
                <a:t>产量</a:t>
              </a:r>
              <a:endParaRPr lang="en-US" altLang="zh-CN">
                <a:solidFill>
                  <a:schemeClr val="bg1"/>
                </a:solidFill>
                <a:latin typeface="Futura Md BT" panose="020B0602020204020303" pitchFamily="34" charset="0"/>
                <a:ea typeface="微软雅黑" panose="020B0503020204020204" pitchFamily="34" charset="-122"/>
              </a:endParaRPr>
            </a:p>
            <a:p>
              <a:pPr algn="ctr"/>
              <a:r>
                <a:rPr lang="zh-CN" altLang="en-US">
                  <a:solidFill>
                    <a:schemeClr val="bg1"/>
                  </a:solidFill>
                  <a:latin typeface="Futura Md BT" panose="020B0602020204020303" pitchFamily="34" charset="0"/>
                  <a:ea typeface="微软雅黑" panose="020B0503020204020204" pitchFamily="34" charset="-122"/>
                </a:rPr>
                <a:t>增加</a:t>
              </a:r>
            </a:p>
          </p:txBody>
        </p:sp>
      </p:grpSp>
      <p:grpSp>
        <p:nvGrpSpPr>
          <p:cNvPr id="9" name="组合 8"/>
          <p:cNvGrpSpPr/>
          <p:nvPr/>
        </p:nvGrpSpPr>
        <p:grpSpPr>
          <a:xfrm>
            <a:off x="3276600" y="3175000"/>
            <a:ext cx="1454150" cy="1454150"/>
            <a:chOff x="3276600" y="3175000"/>
            <a:chExt cx="1454150" cy="1454150"/>
          </a:xfrm>
        </p:grpSpPr>
        <p:sp>
          <p:nvSpPr>
            <p:cNvPr id="22" name="椭圆 21"/>
            <p:cNvSpPr/>
            <p:nvPr/>
          </p:nvSpPr>
          <p:spPr>
            <a:xfrm>
              <a:off x="3276600" y="3175000"/>
              <a:ext cx="1454150" cy="145415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27" name="文本框 26"/>
            <p:cNvSpPr txBox="1"/>
            <p:nvPr/>
          </p:nvSpPr>
          <p:spPr>
            <a:xfrm>
              <a:off x="3898900" y="3454400"/>
              <a:ext cx="646331" cy="646331"/>
            </a:xfrm>
            <a:prstGeom prst="rect">
              <a:avLst/>
            </a:prstGeom>
            <a:noFill/>
          </p:spPr>
          <p:txBody>
            <a:bodyPr wrap="none" rtlCol="0">
              <a:spAutoFit/>
            </a:bodyPr>
            <a:lstStyle/>
            <a:p>
              <a:pPr algn="ctr"/>
              <a:r>
                <a:rPr lang="zh-CN" altLang="en-US">
                  <a:solidFill>
                    <a:schemeClr val="bg1"/>
                  </a:solidFill>
                  <a:latin typeface="Futura Md BT" panose="020B0602020204020303" pitchFamily="34" charset="0"/>
                  <a:ea typeface="微软雅黑" panose="020B0503020204020204" pitchFamily="34" charset="-122"/>
                </a:rPr>
                <a:t>价格</a:t>
              </a:r>
              <a:endParaRPr lang="en-US" altLang="zh-CN">
                <a:solidFill>
                  <a:schemeClr val="bg1"/>
                </a:solidFill>
                <a:latin typeface="Futura Md BT" panose="020B0602020204020303" pitchFamily="34" charset="0"/>
                <a:ea typeface="微软雅黑" panose="020B0503020204020204" pitchFamily="34" charset="-122"/>
              </a:endParaRPr>
            </a:p>
            <a:p>
              <a:pPr algn="ctr"/>
              <a:r>
                <a:rPr lang="zh-CN" altLang="en-US">
                  <a:solidFill>
                    <a:schemeClr val="bg1"/>
                  </a:solidFill>
                  <a:latin typeface="Futura Md BT" panose="020B0602020204020303" pitchFamily="34" charset="0"/>
                  <a:ea typeface="微软雅黑" panose="020B0503020204020204" pitchFamily="34" charset="-122"/>
                </a:rPr>
                <a:t>回落</a:t>
              </a:r>
            </a:p>
          </p:txBody>
        </p:sp>
      </p:grpSp>
      <p:grpSp>
        <p:nvGrpSpPr>
          <p:cNvPr id="10" name="组合 9"/>
          <p:cNvGrpSpPr/>
          <p:nvPr/>
        </p:nvGrpSpPr>
        <p:grpSpPr>
          <a:xfrm>
            <a:off x="2959100" y="4279900"/>
            <a:ext cx="1454150" cy="1454150"/>
            <a:chOff x="2959100" y="4279900"/>
            <a:chExt cx="1454150" cy="1454150"/>
          </a:xfrm>
        </p:grpSpPr>
        <p:sp>
          <p:nvSpPr>
            <p:cNvPr id="23" name="椭圆 22"/>
            <p:cNvSpPr/>
            <p:nvPr/>
          </p:nvSpPr>
          <p:spPr>
            <a:xfrm>
              <a:off x="2959100" y="4279900"/>
              <a:ext cx="1454150" cy="1454150"/>
            </a:xfrm>
            <a:prstGeom prst="ellipse">
              <a:avLst/>
            </a:prstGeom>
            <a:solidFill>
              <a:srgbClr val="AE404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28" name="文本框 27"/>
            <p:cNvSpPr txBox="1"/>
            <p:nvPr/>
          </p:nvSpPr>
          <p:spPr>
            <a:xfrm>
              <a:off x="3467100" y="4800600"/>
              <a:ext cx="646331" cy="646331"/>
            </a:xfrm>
            <a:prstGeom prst="rect">
              <a:avLst/>
            </a:prstGeom>
            <a:noFill/>
          </p:spPr>
          <p:txBody>
            <a:bodyPr wrap="none" rtlCol="0">
              <a:spAutoFit/>
            </a:bodyPr>
            <a:lstStyle/>
            <a:p>
              <a:pPr algn="ctr"/>
              <a:r>
                <a:rPr lang="zh-CN" altLang="en-US">
                  <a:solidFill>
                    <a:schemeClr val="bg1"/>
                  </a:solidFill>
                  <a:latin typeface="Futura Md BT" panose="020B0602020204020303" pitchFamily="34" charset="0"/>
                  <a:ea typeface="微软雅黑" panose="020B0503020204020204" pitchFamily="34" charset="-122"/>
                </a:rPr>
                <a:t>利润</a:t>
              </a:r>
              <a:endParaRPr lang="en-US" altLang="zh-CN">
                <a:solidFill>
                  <a:schemeClr val="bg1"/>
                </a:solidFill>
                <a:latin typeface="Futura Md BT" panose="020B0602020204020303" pitchFamily="34" charset="0"/>
                <a:ea typeface="微软雅黑" panose="020B0503020204020204" pitchFamily="34" charset="-122"/>
              </a:endParaRPr>
            </a:p>
            <a:p>
              <a:pPr algn="ctr"/>
              <a:r>
                <a:rPr lang="zh-CN" altLang="en-US">
                  <a:solidFill>
                    <a:schemeClr val="bg1"/>
                  </a:solidFill>
                  <a:latin typeface="Futura Md BT" panose="020B0602020204020303" pitchFamily="34" charset="0"/>
                  <a:ea typeface="微软雅黑" panose="020B0503020204020204" pitchFamily="34" charset="-122"/>
                </a:rPr>
                <a:t>下降</a:t>
              </a:r>
            </a:p>
          </p:txBody>
        </p:sp>
      </p:grpSp>
      <p:grpSp>
        <p:nvGrpSpPr>
          <p:cNvPr id="11" name="组合 10"/>
          <p:cNvGrpSpPr/>
          <p:nvPr/>
        </p:nvGrpSpPr>
        <p:grpSpPr>
          <a:xfrm>
            <a:off x="1816100" y="4279900"/>
            <a:ext cx="1479550" cy="1454150"/>
            <a:chOff x="1816100" y="4279900"/>
            <a:chExt cx="1479550" cy="1454150"/>
          </a:xfrm>
        </p:grpSpPr>
        <p:sp>
          <p:nvSpPr>
            <p:cNvPr id="25" name="椭圆 24"/>
            <p:cNvSpPr/>
            <p:nvPr/>
          </p:nvSpPr>
          <p:spPr>
            <a:xfrm>
              <a:off x="1841500" y="4279900"/>
              <a:ext cx="1454150" cy="1454150"/>
            </a:xfrm>
            <a:prstGeom prst="ellipse">
              <a:avLst/>
            </a:prstGeom>
            <a:solidFill>
              <a:srgbClr val="943D4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0" name="文本框 29"/>
            <p:cNvSpPr txBox="1"/>
            <p:nvPr/>
          </p:nvSpPr>
          <p:spPr>
            <a:xfrm>
              <a:off x="1816100" y="4838700"/>
              <a:ext cx="1107996" cy="646331"/>
            </a:xfrm>
            <a:prstGeom prst="rect">
              <a:avLst/>
            </a:prstGeom>
            <a:noFill/>
          </p:spPr>
          <p:txBody>
            <a:bodyPr wrap="none" rtlCol="0">
              <a:spAutoFit/>
            </a:bodyPr>
            <a:lstStyle/>
            <a:p>
              <a:pPr algn="r"/>
              <a:r>
                <a:rPr lang="zh-CN" altLang="en-US">
                  <a:solidFill>
                    <a:schemeClr val="bg1"/>
                  </a:solidFill>
                  <a:latin typeface="Futura Md BT" panose="020B0602020204020303" pitchFamily="34" charset="0"/>
                  <a:ea typeface="微软雅黑" panose="020B0503020204020204" pitchFamily="34" charset="-122"/>
                </a:rPr>
                <a:t>市场占有</a:t>
              </a:r>
              <a:endParaRPr lang="en-US" altLang="zh-CN">
                <a:solidFill>
                  <a:schemeClr val="bg1"/>
                </a:solidFill>
                <a:latin typeface="Futura Md BT" panose="020B0602020204020303" pitchFamily="34" charset="0"/>
                <a:ea typeface="微软雅黑" panose="020B0503020204020204" pitchFamily="34" charset="-122"/>
              </a:endParaRPr>
            </a:p>
            <a:p>
              <a:pPr algn="r"/>
              <a:r>
                <a:rPr lang="zh-CN" altLang="en-US">
                  <a:solidFill>
                    <a:schemeClr val="bg1"/>
                  </a:solidFill>
                  <a:latin typeface="Futura Md BT" panose="020B0602020204020303" pitchFamily="34" charset="0"/>
                  <a:ea typeface="微软雅黑" panose="020B0503020204020204" pitchFamily="34" charset="-122"/>
                </a:rPr>
                <a:t>率降低</a:t>
              </a:r>
            </a:p>
          </p:txBody>
        </p:sp>
      </p:grpSp>
      <p:grpSp>
        <p:nvGrpSpPr>
          <p:cNvPr id="13" name="组合 12"/>
          <p:cNvGrpSpPr/>
          <p:nvPr/>
        </p:nvGrpSpPr>
        <p:grpSpPr>
          <a:xfrm>
            <a:off x="1549400" y="3175000"/>
            <a:ext cx="1454150" cy="1454150"/>
            <a:chOff x="1549400" y="3175000"/>
            <a:chExt cx="1454150" cy="1454150"/>
          </a:xfrm>
        </p:grpSpPr>
        <p:sp>
          <p:nvSpPr>
            <p:cNvPr id="26" name="椭圆 25"/>
            <p:cNvSpPr/>
            <p:nvPr/>
          </p:nvSpPr>
          <p:spPr>
            <a:xfrm>
              <a:off x="1549400" y="3175000"/>
              <a:ext cx="1454150" cy="1454150"/>
            </a:xfrm>
            <a:prstGeom prst="ellipse">
              <a:avLst/>
            </a:prstGeom>
            <a:solidFill>
              <a:srgbClr val="C0617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Futura Md BT" panose="020B0602020204020303" pitchFamily="34" charset="0"/>
                <a:ea typeface="微软雅黑" panose="020B0503020204020204" pitchFamily="34" charset="-122"/>
              </a:endParaRPr>
            </a:p>
          </p:txBody>
        </p:sp>
        <p:sp>
          <p:nvSpPr>
            <p:cNvPr id="31" name="文本框 30"/>
            <p:cNvSpPr txBox="1"/>
            <p:nvPr/>
          </p:nvSpPr>
          <p:spPr>
            <a:xfrm>
              <a:off x="1574800" y="3543300"/>
              <a:ext cx="877163" cy="646331"/>
            </a:xfrm>
            <a:prstGeom prst="rect">
              <a:avLst/>
            </a:prstGeom>
            <a:noFill/>
          </p:spPr>
          <p:txBody>
            <a:bodyPr wrap="none" rtlCol="0">
              <a:spAutoFit/>
            </a:bodyPr>
            <a:lstStyle/>
            <a:p>
              <a:pPr algn="r"/>
              <a:r>
                <a:rPr lang="zh-CN" altLang="en-US">
                  <a:solidFill>
                    <a:schemeClr val="bg1"/>
                  </a:solidFill>
                  <a:latin typeface="Futura Md BT" panose="020B0602020204020303" pitchFamily="34" charset="0"/>
                  <a:ea typeface="微软雅黑" panose="020B0503020204020204" pitchFamily="34" charset="-122"/>
                </a:rPr>
                <a:t>市场秩</a:t>
              </a:r>
              <a:endParaRPr lang="en-US" altLang="zh-CN">
                <a:solidFill>
                  <a:schemeClr val="bg1"/>
                </a:solidFill>
                <a:latin typeface="Futura Md BT" panose="020B0602020204020303" pitchFamily="34" charset="0"/>
                <a:ea typeface="微软雅黑" panose="020B0503020204020204" pitchFamily="34" charset="-122"/>
              </a:endParaRPr>
            </a:p>
            <a:p>
              <a:pPr algn="r"/>
              <a:r>
                <a:rPr lang="zh-CN" altLang="en-US">
                  <a:solidFill>
                    <a:schemeClr val="bg1"/>
                  </a:solidFill>
                  <a:latin typeface="Futura Md BT" panose="020B0602020204020303" pitchFamily="34" charset="0"/>
                  <a:ea typeface="微软雅黑" panose="020B0503020204020204" pitchFamily="34" charset="-122"/>
                </a:rPr>
                <a:t>序混乱</a:t>
              </a:r>
            </a:p>
          </p:txBody>
        </p:sp>
      </p:grpSp>
      <p:sp>
        <p:nvSpPr>
          <p:cNvPr id="37"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潜在竞争者</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22" presetClass="entr" presetSubtype="1"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up)">
                                      <p:cBhvr>
                                        <p:cTn id="46" dur="1500"/>
                                        <p:tgtEl>
                                          <p:spTgt spid="5"/>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ṣ1idê"/>
          <p:cNvGrpSpPr/>
          <p:nvPr/>
        </p:nvGrpSpPr>
        <p:grpSpPr>
          <a:xfrm>
            <a:off x="4370456" y="1987896"/>
            <a:ext cx="3433064" cy="3701369"/>
            <a:chOff x="550068" y="558800"/>
            <a:chExt cx="5375776" cy="5795910"/>
          </a:xfrm>
        </p:grpSpPr>
        <p:sp>
          <p:nvSpPr>
            <p:cNvPr id="24" name="î$ḻîḋè"/>
            <p:cNvSpPr/>
            <p:nvPr/>
          </p:nvSpPr>
          <p:spPr>
            <a:xfrm>
              <a:off x="2730046" y="1333500"/>
              <a:ext cx="2359479" cy="2359479"/>
            </a:xfrm>
            <a:prstGeom prst="roundRect">
              <a:avLst/>
            </a:pr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5" name="îṡlíḑê"/>
            <p:cNvSpPr/>
            <p:nvPr/>
          </p:nvSpPr>
          <p:spPr>
            <a:xfrm>
              <a:off x="1346200" y="2527300"/>
              <a:ext cx="1981200" cy="1981200"/>
            </a:xfrm>
            <a:prstGeom prst="roundRect">
              <a:avLst/>
            </a:pr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dirty="0"/>
            </a:p>
          </p:txBody>
        </p:sp>
        <p:sp>
          <p:nvSpPr>
            <p:cNvPr id="26" name="iṧ1iḑé"/>
            <p:cNvSpPr/>
            <p:nvPr/>
          </p:nvSpPr>
          <p:spPr>
            <a:xfrm>
              <a:off x="5115719" y="558800"/>
              <a:ext cx="774700" cy="774700"/>
            </a:xfrm>
            <a:prstGeom prst="roundRect">
              <a:avLst/>
            </a:pr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7" name="ïšľíḍé"/>
            <p:cNvSpPr/>
            <p:nvPr/>
          </p:nvSpPr>
          <p:spPr>
            <a:xfrm>
              <a:off x="550068" y="1773142"/>
              <a:ext cx="774700" cy="774700"/>
            </a:xfrm>
            <a:prstGeom prst="roundRect">
              <a:avLst/>
            </a:pr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28" name="í$ľiďê"/>
            <p:cNvSpPr/>
            <p:nvPr/>
          </p:nvSpPr>
          <p:spPr>
            <a:xfrm>
              <a:off x="4791073" y="1095373"/>
              <a:ext cx="540544" cy="561182"/>
            </a:xfrm>
            <a:custGeom>
              <a:avLst/>
              <a:gdLst>
                <a:gd name="connsiteX0" fmla="*/ 323406 w 540544"/>
                <a:gd name="connsiteY0" fmla="*/ 0 h 561182"/>
                <a:gd name="connsiteX1" fmla="*/ 540544 w 540544"/>
                <a:gd name="connsiteY1" fmla="*/ 0 h 561182"/>
                <a:gd name="connsiteX2" fmla="*/ 540544 w 540544"/>
                <a:gd name="connsiteY2" fmla="*/ 239285 h 561182"/>
                <a:gd name="connsiteX3" fmla="*/ 529037 w 540544"/>
                <a:gd name="connsiteY3" fmla="*/ 238125 h 561182"/>
                <a:gd name="connsiteX4" fmla="*/ 279402 w 540544"/>
                <a:gd name="connsiteY4" fmla="*/ 487760 h 561182"/>
                <a:gd name="connsiteX5" fmla="*/ 284474 w 540544"/>
                <a:gd name="connsiteY5" fmla="*/ 538070 h 561182"/>
                <a:gd name="connsiteX6" fmla="*/ 291649 w 540544"/>
                <a:gd name="connsiteY6" fmla="*/ 561182 h 561182"/>
                <a:gd name="connsiteX7" fmla="*/ 0 w 540544"/>
                <a:gd name="connsiteY7" fmla="*/ 561182 h 561182"/>
                <a:gd name="connsiteX8" fmla="*/ 0 w 540544"/>
                <a:gd name="connsiteY8" fmla="*/ 249200 h 561182"/>
                <a:gd name="connsiteX9" fmla="*/ 24701 w 540544"/>
                <a:gd name="connsiteY9" fmla="*/ 256868 h 561182"/>
                <a:gd name="connsiteX10" fmla="*/ 75011 w 540544"/>
                <a:gd name="connsiteY10" fmla="*/ 261940 h 561182"/>
                <a:gd name="connsiteX11" fmla="*/ 324646 w 540544"/>
                <a:gd name="connsiteY11" fmla="*/ 12305 h 561182"/>
                <a:gd name="connsiteX12" fmla="*/ 323406 w 540544"/>
                <a:gd name="connsiteY12" fmla="*/ 0 h 5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544" h="561182">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AE4044"/>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grpSp>
          <p:nvGrpSpPr>
            <p:cNvPr id="29" name="ïśḷïḍê"/>
            <p:cNvGrpSpPr/>
            <p:nvPr/>
          </p:nvGrpSpPr>
          <p:grpSpPr>
            <a:xfrm>
              <a:off x="2625725" y="3766118"/>
              <a:ext cx="2463800" cy="2443502"/>
              <a:chOff x="2654300" y="3799456"/>
              <a:chExt cx="2463800" cy="2443502"/>
            </a:xfrm>
            <a:solidFill>
              <a:srgbClr val="D7000E"/>
            </a:solidFill>
          </p:grpSpPr>
          <p:sp>
            <p:nvSpPr>
              <p:cNvPr id="37" name="ïşḻiḍé"/>
              <p:cNvSpPr/>
              <p:nvPr/>
            </p:nvSpPr>
            <p:spPr>
              <a:xfrm>
                <a:off x="3441700" y="3799456"/>
                <a:ext cx="1676400" cy="1676400"/>
              </a:xfrm>
              <a:prstGeom prst="roundRect">
                <a:avLst/>
              </a:pr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38" name="iṡļíde"/>
              <p:cNvSpPr/>
              <p:nvPr/>
            </p:nvSpPr>
            <p:spPr>
              <a:xfrm>
                <a:off x="2654300" y="5455558"/>
                <a:ext cx="787400" cy="787400"/>
              </a:xfrm>
              <a:prstGeom prst="roundRect">
                <a:avLst/>
              </a:pr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45" name="íṧlïḑê"/>
              <p:cNvSpPr/>
              <p:nvPr/>
            </p:nvSpPr>
            <p:spPr>
              <a:xfrm flipH="1" flipV="1">
                <a:off x="3325019" y="5281613"/>
                <a:ext cx="292497" cy="303664"/>
              </a:xfrm>
              <a:custGeom>
                <a:avLst/>
                <a:gdLst>
                  <a:gd name="connsiteX0" fmla="*/ 323406 w 540544"/>
                  <a:gd name="connsiteY0" fmla="*/ 0 h 561182"/>
                  <a:gd name="connsiteX1" fmla="*/ 540544 w 540544"/>
                  <a:gd name="connsiteY1" fmla="*/ 0 h 561182"/>
                  <a:gd name="connsiteX2" fmla="*/ 540544 w 540544"/>
                  <a:gd name="connsiteY2" fmla="*/ 239285 h 561182"/>
                  <a:gd name="connsiteX3" fmla="*/ 529037 w 540544"/>
                  <a:gd name="connsiteY3" fmla="*/ 238125 h 561182"/>
                  <a:gd name="connsiteX4" fmla="*/ 279402 w 540544"/>
                  <a:gd name="connsiteY4" fmla="*/ 487760 h 561182"/>
                  <a:gd name="connsiteX5" fmla="*/ 284474 w 540544"/>
                  <a:gd name="connsiteY5" fmla="*/ 538070 h 561182"/>
                  <a:gd name="connsiteX6" fmla="*/ 291649 w 540544"/>
                  <a:gd name="connsiteY6" fmla="*/ 561182 h 561182"/>
                  <a:gd name="connsiteX7" fmla="*/ 0 w 540544"/>
                  <a:gd name="connsiteY7" fmla="*/ 561182 h 561182"/>
                  <a:gd name="connsiteX8" fmla="*/ 0 w 540544"/>
                  <a:gd name="connsiteY8" fmla="*/ 249200 h 561182"/>
                  <a:gd name="connsiteX9" fmla="*/ 24701 w 540544"/>
                  <a:gd name="connsiteY9" fmla="*/ 256868 h 561182"/>
                  <a:gd name="connsiteX10" fmla="*/ 75011 w 540544"/>
                  <a:gd name="connsiteY10" fmla="*/ 261940 h 561182"/>
                  <a:gd name="connsiteX11" fmla="*/ 324646 w 540544"/>
                  <a:gd name="connsiteY11" fmla="*/ 12305 h 561182"/>
                  <a:gd name="connsiteX12" fmla="*/ 323406 w 540544"/>
                  <a:gd name="connsiteY12" fmla="*/ 0 h 5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544" h="561182">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C06170"/>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grpSp>
        <p:sp>
          <p:nvSpPr>
            <p:cNvPr id="30" name="íşḻiḍè"/>
            <p:cNvSpPr/>
            <p:nvPr/>
          </p:nvSpPr>
          <p:spPr>
            <a:xfrm flipH="1">
              <a:off x="1161851" y="2359917"/>
              <a:ext cx="411560" cy="427273"/>
            </a:xfrm>
            <a:custGeom>
              <a:avLst/>
              <a:gdLst>
                <a:gd name="connsiteX0" fmla="*/ 323406 w 540544"/>
                <a:gd name="connsiteY0" fmla="*/ 0 h 561182"/>
                <a:gd name="connsiteX1" fmla="*/ 540544 w 540544"/>
                <a:gd name="connsiteY1" fmla="*/ 0 h 561182"/>
                <a:gd name="connsiteX2" fmla="*/ 540544 w 540544"/>
                <a:gd name="connsiteY2" fmla="*/ 239285 h 561182"/>
                <a:gd name="connsiteX3" fmla="*/ 529037 w 540544"/>
                <a:gd name="connsiteY3" fmla="*/ 238125 h 561182"/>
                <a:gd name="connsiteX4" fmla="*/ 279402 w 540544"/>
                <a:gd name="connsiteY4" fmla="*/ 487760 h 561182"/>
                <a:gd name="connsiteX5" fmla="*/ 284474 w 540544"/>
                <a:gd name="connsiteY5" fmla="*/ 538070 h 561182"/>
                <a:gd name="connsiteX6" fmla="*/ 291649 w 540544"/>
                <a:gd name="connsiteY6" fmla="*/ 561182 h 561182"/>
                <a:gd name="connsiteX7" fmla="*/ 0 w 540544"/>
                <a:gd name="connsiteY7" fmla="*/ 561182 h 561182"/>
                <a:gd name="connsiteX8" fmla="*/ 0 w 540544"/>
                <a:gd name="connsiteY8" fmla="*/ 249200 h 561182"/>
                <a:gd name="connsiteX9" fmla="*/ 24701 w 540544"/>
                <a:gd name="connsiteY9" fmla="*/ 256868 h 561182"/>
                <a:gd name="connsiteX10" fmla="*/ 75011 w 540544"/>
                <a:gd name="connsiteY10" fmla="*/ 261940 h 561182"/>
                <a:gd name="connsiteX11" fmla="*/ 324646 w 540544"/>
                <a:gd name="connsiteY11" fmla="*/ 12305 h 561182"/>
                <a:gd name="connsiteX12" fmla="*/ 323406 w 540544"/>
                <a:gd name="connsiteY12" fmla="*/ 0 h 5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0544" h="561182">
                  <a:moveTo>
                    <a:pt x="323406" y="0"/>
                  </a:moveTo>
                  <a:lnTo>
                    <a:pt x="540544" y="0"/>
                  </a:lnTo>
                  <a:lnTo>
                    <a:pt x="540544" y="239285"/>
                  </a:lnTo>
                  <a:lnTo>
                    <a:pt x="529037" y="238125"/>
                  </a:lnTo>
                  <a:cubicBezTo>
                    <a:pt x="391167" y="238125"/>
                    <a:pt x="279402" y="349890"/>
                    <a:pt x="279402" y="487760"/>
                  </a:cubicBezTo>
                  <a:cubicBezTo>
                    <a:pt x="279402" y="504994"/>
                    <a:pt x="281149" y="521820"/>
                    <a:pt x="284474" y="538070"/>
                  </a:cubicBezTo>
                  <a:lnTo>
                    <a:pt x="291649" y="561182"/>
                  </a:lnTo>
                  <a:lnTo>
                    <a:pt x="0" y="561182"/>
                  </a:lnTo>
                  <a:lnTo>
                    <a:pt x="0" y="249200"/>
                  </a:lnTo>
                  <a:lnTo>
                    <a:pt x="24701" y="256868"/>
                  </a:lnTo>
                  <a:cubicBezTo>
                    <a:pt x="40952" y="260194"/>
                    <a:pt x="57777" y="261940"/>
                    <a:pt x="75011" y="261940"/>
                  </a:cubicBezTo>
                  <a:cubicBezTo>
                    <a:pt x="212881" y="261940"/>
                    <a:pt x="324646" y="150175"/>
                    <a:pt x="324646" y="12305"/>
                  </a:cubicBezTo>
                  <a:lnTo>
                    <a:pt x="323406" y="0"/>
                  </a:lnTo>
                  <a:close/>
                </a:path>
              </a:pathLst>
            </a:custGeom>
            <a:solidFill>
              <a:srgbClr val="943D41"/>
            </a:solidFill>
            <a:ln w="76200">
              <a:noFill/>
            </a:ln>
          </p:spPr>
          <p:style>
            <a:lnRef idx="2">
              <a:srgbClr val="D7000E">
                <a:shade val="50000"/>
              </a:srgbClr>
            </a:lnRef>
            <a:fillRef idx="1">
              <a:srgbClr val="D7000E"/>
            </a:fillRef>
            <a:effectRef idx="0">
              <a:srgbClr val="D7000E"/>
            </a:effectRef>
            <a:fontRef idx="minor">
              <a:srgbClr val="FFFFFF"/>
            </a:fontRef>
          </p:style>
          <p:txBody>
            <a:bodyPr anchor="ctr"/>
            <a:lstStyle/>
            <a:p>
              <a:pPr algn="ctr"/>
              <a:endParaRPr/>
            </a:p>
          </p:txBody>
        </p:sp>
        <p:sp>
          <p:nvSpPr>
            <p:cNvPr id="31" name="ísḷiḍe"/>
            <p:cNvSpPr/>
            <p:nvPr/>
          </p:nvSpPr>
          <p:spPr>
            <a:xfrm>
              <a:off x="618295" y="1882687"/>
              <a:ext cx="602931" cy="819301"/>
            </a:xfrm>
            <a:prstGeom prst="rect">
              <a:avLst/>
            </a:prstGeom>
          </p:spPr>
          <p:txBody>
            <a:bodyPr wrap="none">
              <a:normAutofit/>
            </a:bodyPr>
            <a:lstStyle/>
            <a:p>
              <a:pPr algn="ctr"/>
              <a:r>
                <a:rPr lang="en-US" altLang="zh-CN" sz="2800" b="1" dirty="0">
                  <a:solidFill>
                    <a:srgbClr val="FFFFFF"/>
                  </a:solidFill>
                  <a:ea typeface="微软雅黑" panose="020B0503020204020204" pitchFamily="34" charset="-122"/>
                </a:rPr>
                <a:t>1</a:t>
              </a:r>
            </a:p>
          </p:txBody>
        </p:sp>
        <p:sp>
          <p:nvSpPr>
            <p:cNvPr id="32" name="ïśľíḍé"/>
            <p:cNvSpPr/>
            <p:nvPr/>
          </p:nvSpPr>
          <p:spPr>
            <a:xfrm>
              <a:off x="5322913" y="672608"/>
              <a:ext cx="602931" cy="819301"/>
            </a:xfrm>
            <a:prstGeom prst="rect">
              <a:avLst/>
            </a:prstGeom>
          </p:spPr>
          <p:txBody>
            <a:bodyPr wrap="none">
              <a:normAutofit/>
            </a:bodyPr>
            <a:lstStyle/>
            <a:p>
              <a:pPr algn="ctr"/>
              <a:r>
                <a:rPr lang="en-US" altLang="zh-CN" sz="2800" b="1" dirty="0">
                  <a:solidFill>
                    <a:srgbClr val="FFFFFF"/>
                  </a:solidFill>
                  <a:ea typeface="微软雅黑" panose="020B0503020204020204" pitchFamily="34" charset="-122"/>
                </a:rPr>
                <a:t>2</a:t>
              </a:r>
            </a:p>
          </p:txBody>
        </p:sp>
        <p:sp>
          <p:nvSpPr>
            <p:cNvPr id="33" name="ïSľídè"/>
            <p:cNvSpPr/>
            <p:nvPr/>
          </p:nvSpPr>
          <p:spPr>
            <a:xfrm>
              <a:off x="2717961" y="5535409"/>
              <a:ext cx="602931" cy="819301"/>
            </a:xfrm>
            <a:prstGeom prst="rect">
              <a:avLst/>
            </a:prstGeom>
          </p:spPr>
          <p:txBody>
            <a:bodyPr wrap="none">
              <a:normAutofit/>
            </a:bodyPr>
            <a:lstStyle/>
            <a:p>
              <a:pPr algn="ctr"/>
              <a:r>
                <a:rPr lang="en-US" altLang="zh-CN" sz="2800" b="1" dirty="0">
                  <a:solidFill>
                    <a:srgbClr val="FFFFFF"/>
                  </a:solidFill>
                  <a:ea typeface="微软雅黑" panose="020B0503020204020204" pitchFamily="34" charset="-122"/>
                </a:rPr>
                <a:t>3</a:t>
              </a:r>
            </a:p>
          </p:txBody>
        </p:sp>
        <p:sp>
          <p:nvSpPr>
            <p:cNvPr id="34" name="iṥḷídé" title="xxwU0yg0bH"/>
            <p:cNvSpPr/>
            <p:nvPr/>
          </p:nvSpPr>
          <p:spPr bwMode="auto">
            <a:xfrm>
              <a:off x="3786761" y="4098966"/>
              <a:ext cx="991634" cy="1010704"/>
            </a:xfrm>
            <a:custGeom>
              <a:avLst/>
              <a:gdLst>
                <a:gd name="connsiteX0" fmla="*/ 117474 w 330200"/>
                <a:gd name="connsiteY0" fmla="*/ 301625 h 336550"/>
                <a:gd name="connsiteX1" fmla="*/ 109537 w 330200"/>
                <a:gd name="connsiteY1" fmla="*/ 309563 h 336550"/>
                <a:gd name="connsiteX2" fmla="*/ 117474 w 330200"/>
                <a:gd name="connsiteY2" fmla="*/ 317500 h 336550"/>
                <a:gd name="connsiteX3" fmla="*/ 133349 w 330200"/>
                <a:gd name="connsiteY3" fmla="*/ 317500 h 336550"/>
                <a:gd name="connsiteX4" fmla="*/ 141287 w 330200"/>
                <a:gd name="connsiteY4" fmla="*/ 309563 h 336550"/>
                <a:gd name="connsiteX5" fmla="*/ 133349 w 330200"/>
                <a:gd name="connsiteY5" fmla="*/ 301625 h 336550"/>
                <a:gd name="connsiteX6" fmla="*/ 117474 w 330200"/>
                <a:gd name="connsiteY6" fmla="*/ 301625 h 336550"/>
                <a:gd name="connsiteX7" fmla="*/ 231246 w 330200"/>
                <a:gd name="connsiteY7" fmla="*/ 177800 h 336550"/>
                <a:gd name="connsiteX8" fmla="*/ 228600 w 330200"/>
                <a:gd name="connsiteY8" fmla="*/ 180487 h 336550"/>
                <a:gd name="connsiteX9" fmla="*/ 228600 w 330200"/>
                <a:gd name="connsiteY9" fmla="*/ 192577 h 336550"/>
                <a:gd name="connsiteX10" fmla="*/ 231246 w 330200"/>
                <a:gd name="connsiteY10" fmla="*/ 195263 h 336550"/>
                <a:gd name="connsiteX11" fmla="*/ 241829 w 330200"/>
                <a:gd name="connsiteY11" fmla="*/ 195263 h 336550"/>
                <a:gd name="connsiteX12" fmla="*/ 244475 w 330200"/>
                <a:gd name="connsiteY12" fmla="*/ 192577 h 336550"/>
                <a:gd name="connsiteX13" fmla="*/ 244475 w 330200"/>
                <a:gd name="connsiteY13" fmla="*/ 180487 h 336550"/>
                <a:gd name="connsiteX14" fmla="*/ 241829 w 330200"/>
                <a:gd name="connsiteY14" fmla="*/ 177800 h 336550"/>
                <a:gd name="connsiteX15" fmla="*/ 231246 w 330200"/>
                <a:gd name="connsiteY15" fmla="*/ 177800 h 336550"/>
                <a:gd name="connsiteX16" fmla="*/ 224924 w 330200"/>
                <a:gd name="connsiteY16" fmla="*/ 106363 h 336550"/>
                <a:gd name="connsiteX17" fmla="*/ 223587 w 330200"/>
                <a:gd name="connsiteY17" fmla="*/ 107675 h 336550"/>
                <a:gd name="connsiteX18" fmla="*/ 222250 w 330200"/>
                <a:gd name="connsiteY18" fmla="*/ 108986 h 336550"/>
                <a:gd name="connsiteX19" fmla="*/ 227598 w 330200"/>
                <a:gd name="connsiteY19" fmla="*/ 164065 h 336550"/>
                <a:gd name="connsiteX20" fmla="*/ 230271 w 330200"/>
                <a:gd name="connsiteY20" fmla="*/ 166688 h 336550"/>
                <a:gd name="connsiteX21" fmla="*/ 240966 w 330200"/>
                <a:gd name="connsiteY21" fmla="*/ 166688 h 336550"/>
                <a:gd name="connsiteX22" fmla="*/ 243640 w 330200"/>
                <a:gd name="connsiteY22" fmla="*/ 164065 h 336550"/>
                <a:gd name="connsiteX23" fmla="*/ 247650 w 330200"/>
                <a:gd name="connsiteY23" fmla="*/ 108986 h 336550"/>
                <a:gd name="connsiteX24" fmla="*/ 247650 w 330200"/>
                <a:gd name="connsiteY24" fmla="*/ 107675 h 336550"/>
                <a:gd name="connsiteX25" fmla="*/ 246313 w 330200"/>
                <a:gd name="connsiteY25" fmla="*/ 106363 h 336550"/>
                <a:gd name="connsiteX26" fmla="*/ 224924 w 330200"/>
                <a:gd name="connsiteY26" fmla="*/ 106363 h 336550"/>
                <a:gd name="connsiteX27" fmla="*/ 150283 w 330200"/>
                <a:gd name="connsiteY27" fmla="*/ 82550 h 336550"/>
                <a:gd name="connsiteX28" fmla="*/ 319617 w 330200"/>
                <a:gd name="connsiteY28" fmla="*/ 82550 h 336550"/>
                <a:gd name="connsiteX29" fmla="*/ 330200 w 330200"/>
                <a:gd name="connsiteY29" fmla="*/ 93070 h 336550"/>
                <a:gd name="connsiteX30" fmla="*/ 330200 w 330200"/>
                <a:gd name="connsiteY30" fmla="*/ 211422 h 336550"/>
                <a:gd name="connsiteX31" fmla="*/ 319617 w 330200"/>
                <a:gd name="connsiteY31" fmla="*/ 221943 h 336550"/>
                <a:gd name="connsiteX32" fmla="*/ 227013 w 330200"/>
                <a:gd name="connsiteY32" fmla="*/ 221943 h 336550"/>
                <a:gd name="connsiteX33" fmla="*/ 204523 w 330200"/>
                <a:gd name="connsiteY33" fmla="*/ 256133 h 336550"/>
                <a:gd name="connsiteX34" fmla="*/ 199231 w 330200"/>
                <a:gd name="connsiteY34" fmla="*/ 258763 h 336550"/>
                <a:gd name="connsiteX35" fmla="*/ 193939 w 330200"/>
                <a:gd name="connsiteY35" fmla="*/ 256133 h 336550"/>
                <a:gd name="connsiteX36" fmla="*/ 171450 w 330200"/>
                <a:gd name="connsiteY36" fmla="*/ 221943 h 336550"/>
                <a:gd name="connsiteX37" fmla="*/ 150283 w 330200"/>
                <a:gd name="connsiteY37" fmla="*/ 221943 h 336550"/>
                <a:gd name="connsiteX38" fmla="*/ 139700 w 330200"/>
                <a:gd name="connsiteY38" fmla="*/ 211422 h 336550"/>
                <a:gd name="connsiteX39" fmla="*/ 139700 w 330200"/>
                <a:gd name="connsiteY39" fmla="*/ 93070 h 336550"/>
                <a:gd name="connsiteX40" fmla="*/ 150283 w 330200"/>
                <a:gd name="connsiteY40" fmla="*/ 82550 h 336550"/>
                <a:gd name="connsiteX41" fmla="*/ 14521 w 330200"/>
                <a:gd name="connsiteY41" fmla="*/ 0 h 336550"/>
                <a:gd name="connsiteX42" fmla="*/ 237624 w 330200"/>
                <a:gd name="connsiteY42" fmla="*/ 0 h 336550"/>
                <a:gd name="connsiteX43" fmla="*/ 250825 w 330200"/>
                <a:gd name="connsiteY43" fmla="*/ 14461 h 336550"/>
                <a:gd name="connsiteX44" fmla="*/ 250825 w 330200"/>
                <a:gd name="connsiteY44" fmla="*/ 69676 h 336550"/>
                <a:gd name="connsiteX45" fmla="*/ 225743 w 330200"/>
                <a:gd name="connsiteY45" fmla="*/ 69676 h 336550"/>
                <a:gd name="connsiteX46" fmla="*/ 225743 w 330200"/>
                <a:gd name="connsiteY46" fmla="*/ 24978 h 336550"/>
                <a:gd name="connsiteX47" fmla="*/ 25082 w 330200"/>
                <a:gd name="connsiteY47" fmla="*/ 24978 h 336550"/>
                <a:gd name="connsiteX48" fmla="*/ 25082 w 330200"/>
                <a:gd name="connsiteY48" fmla="*/ 286594 h 336550"/>
                <a:gd name="connsiteX49" fmla="*/ 225743 w 330200"/>
                <a:gd name="connsiteY49" fmla="*/ 286594 h 336550"/>
                <a:gd name="connsiteX50" fmla="*/ 225743 w 330200"/>
                <a:gd name="connsiteY50" fmla="*/ 247154 h 336550"/>
                <a:gd name="connsiteX51" fmla="*/ 233664 w 330200"/>
                <a:gd name="connsiteY51" fmla="*/ 235322 h 336550"/>
                <a:gd name="connsiteX52" fmla="*/ 250825 w 330200"/>
                <a:gd name="connsiteY52" fmla="*/ 235322 h 336550"/>
                <a:gd name="connsiteX53" fmla="*/ 250825 w 330200"/>
                <a:gd name="connsiteY53" fmla="*/ 322089 h 336550"/>
                <a:gd name="connsiteX54" fmla="*/ 237624 w 330200"/>
                <a:gd name="connsiteY54" fmla="*/ 336550 h 336550"/>
                <a:gd name="connsiteX55" fmla="*/ 14521 w 330200"/>
                <a:gd name="connsiteY55" fmla="*/ 336550 h 336550"/>
                <a:gd name="connsiteX56" fmla="*/ 0 w 330200"/>
                <a:gd name="connsiteY56" fmla="*/ 322089 h 336550"/>
                <a:gd name="connsiteX57" fmla="*/ 0 w 330200"/>
                <a:gd name="connsiteY57" fmla="*/ 14461 h 336550"/>
                <a:gd name="connsiteX58" fmla="*/ 14521 w 330200"/>
                <a:gd name="connsiteY5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0200" h="336550">
                  <a:moveTo>
                    <a:pt x="117474" y="301625"/>
                  </a:moveTo>
                  <a:cubicBezTo>
                    <a:pt x="112183" y="301625"/>
                    <a:pt x="109537" y="305594"/>
                    <a:pt x="109537" y="309563"/>
                  </a:cubicBezTo>
                  <a:cubicBezTo>
                    <a:pt x="109537" y="313531"/>
                    <a:pt x="112183" y="317500"/>
                    <a:pt x="117474" y="317500"/>
                  </a:cubicBezTo>
                  <a:cubicBezTo>
                    <a:pt x="117474" y="317500"/>
                    <a:pt x="117474" y="317500"/>
                    <a:pt x="133349" y="317500"/>
                  </a:cubicBezTo>
                  <a:cubicBezTo>
                    <a:pt x="138641" y="317500"/>
                    <a:pt x="141287" y="313531"/>
                    <a:pt x="141287" y="309563"/>
                  </a:cubicBezTo>
                  <a:cubicBezTo>
                    <a:pt x="141287" y="305594"/>
                    <a:pt x="138641" y="301625"/>
                    <a:pt x="133349" y="301625"/>
                  </a:cubicBezTo>
                  <a:cubicBezTo>
                    <a:pt x="133349" y="301625"/>
                    <a:pt x="133349" y="301625"/>
                    <a:pt x="117474" y="301625"/>
                  </a:cubicBezTo>
                  <a:close/>
                  <a:moveTo>
                    <a:pt x="231246" y="177800"/>
                  </a:moveTo>
                  <a:cubicBezTo>
                    <a:pt x="229923" y="177800"/>
                    <a:pt x="228600" y="179143"/>
                    <a:pt x="228600" y="180487"/>
                  </a:cubicBezTo>
                  <a:cubicBezTo>
                    <a:pt x="228600" y="180487"/>
                    <a:pt x="228600" y="180487"/>
                    <a:pt x="228600" y="192577"/>
                  </a:cubicBezTo>
                  <a:cubicBezTo>
                    <a:pt x="228600" y="193920"/>
                    <a:pt x="229923" y="195263"/>
                    <a:pt x="231246" y="195263"/>
                  </a:cubicBezTo>
                  <a:cubicBezTo>
                    <a:pt x="231246" y="195263"/>
                    <a:pt x="231246" y="195263"/>
                    <a:pt x="241829" y="195263"/>
                  </a:cubicBezTo>
                  <a:cubicBezTo>
                    <a:pt x="243152" y="195263"/>
                    <a:pt x="244475" y="193920"/>
                    <a:pt x="244475" y="192577"/>
                  </a:cubicBezTo>
                  <a:lnTo>
                    <a:pt x="244475" y="180487"/>
                  </a:lnTo>
                  <a:cubicBezTo>
                    <a:pt x="244475" y="179143"/>
                    <a:pt x="243152" y="177800"/>
                    <a:pt x="241829" y="177800"/>
                  </a:cubicBezTo>
                  <a:cubicBezTo>
                    <a:pt x="241829" y="177800"/>
                    <a:pt x="241829" y="177800"/>
                    <a:pt x="231246" y="177800"/>
                  </a:cubicBezTo>
                  <a:close/>
                  <a:moveTo>
                    <a:pt x="224924" y="106363"/>
                  </a:moveTo>
                  <a:cubicBezTo>
                    <a:pt x="224924" y="106363"/>
                    <a:pt x="223587" y="106363"/>
                    <a:pt x="223587" y="107675"/>
                  </a:cubicBezTo>
                  <a:cubicBezTo>
                    <a:pt x="223587" y="107675"/>
                    <a:pt x="222250" y="108986"/>
                    <a:pt x="222250" y="108986"/>
                  </a:cubicBezTo>
                  <a:cubicBezTo>
                    <a:pt x="222250" y="108986"/>
                    <a:pt x="222250" y="108986"/>
                    <a:pt x="227598" y="164065"/>
                  </a:cubicBezTo>
                  <a:cubicBezTo>
                    <a:pt x="227598" y="165377"/>
                    <a:pt x="228934" y="166688"/>
                    <a:pt x="230271" y="166688"/>
                  </a:cubicBezTo>
                  <a:cubicBezTo>
                    <a:pt x="230271" y="166688"/>
                    <a:pt x="230271" y="166688"/>
                    <a:pt x="240966" y="166688"/>
                  </a:cubicBezTo>
                  <a:cubicBezTo>
                    <a:pt x="242303" y="166688"/>
                    <a:pt x="243640" y="165377"/>
                    <a:pt x="243640" y="164065"/>
                  </a:cubicBezTo>
                  <a:lnTo>
                    <a:pt x="247650" y="108986"/>
                  </a:lnTo>
                  <a:cubicBezTo>
                    <a:pt x="247650" y="108986"/>
                    <a:pt x="247650" y="107675"/>
                    <a:pt x="247650" y="107675"/>
                  </a:cubicBezTo>
                  <a:cubicBezTo>
                    <a:pt x="247650" y="106363"/>
                    <a:pt x="246313" y="106363"/>
                    <a:pt x="246313" y="106363"/>
                  </a:cubicBezTo>
                  <a:cubicBezTo>
                    <a:pt x="246313" y="106363"/>
                    <a:pt x="246313" y="106363"/>
                    <a:pt x="224924" y="106363"/>
                  </a:cubicBezTo>
                  <a:close/>
                  <a:moveTo>
                    <a:pt x="150283" y="82550"/>
                  </a:moveTo>
                  <a:cubicBezTo>
                    <a:pt x="150283" y="82550"/>
                    <a:pt x="150283" y="82550"/>
                    <a:pt x="319617" y="82550"/>
                  </a:cubicBezTo>
                  <a:cubicBezTo>
                    <a:pt x="324909" y="82550"/>
                    <a:pt x="330200" y="86495"/>
                    <a:pt x="330200" y="93070"/>
                  </a:cubicBezTo>
                  <a:cubicBezTo>
                    <a:pt x="330200" y="93070"/>
                    <a:pt x="330200" y="93070"/>
                    <a:pt x="330200" y="211422"/>
                  </a:cubicBezTo>
                  <a:cubicBezTo>
                    <a:pt x="330200" y="217997"/>
                    <a:pt x="324909" y="221943"/>
                    <a:pt x="319617" y="221943"/>
                  </a:cubicBezTo>
                  <a:cubicBezTo>
                    <a:pt x="319617" y="221943"/>
                    <a:pt x="319617" y="221943"/>
                    <a:pt x="227013" y="221943"/>
                  </a:cubicBezTo>
                  <a:cubicBezTo>
                    <a:pt x="227013" y="221943"/>
                    <a:pt x="227013" y="221943"/>
                    <a:pt x="204523" y="256133"/>
                  </a:cubicBezTo>
                  <a:cubicBezTo>
                    <a:pt x="203200" y="257448"/>
                    <a:pt x="201877" y="258763"/>
                    <a:pt x="199231" y="258763"/>
                  </a:cubicBezTo>
                  <a:cubicBezTo>
                    <a:pt x="196585" y="258763"/>
                    <a:pt x="195262" y="257448"/>
                    <a:pt x="193939" y="256133"/>
                  </a:cubicBezTo>
                  <a:cubicBezTo>
                    <a:pt x="193939" y="256133"/>
                    <a:pt x="193939" y="256133"/>
                    <a:pt x="171450" y="221943"/>
                  </a:cubicBezTo>
                  <a:cubicBezTo>
                    <a:pt x="171450" y="221943"/>
                    <a:pt x="171450" y="221943"/>
                    <a:pt x="150283" y="221943"/>
                  </a:cubicBezTo>
                  <a:cubicBezTo>
                    <a:pt x="144991" y="221943"/>
                    <a:pt x="139700" y="217997"/>
                    <a:pt x="139700" y="211422"/>
                  </a:cubicBezTo>
                  <a:cubicBezTo>
                    <a:pt x="139700" y="211422"/>
                    <a:pt x="139700" y="211422"/>
                    <a:pt x="139700" y="93070"/>
                  </a:cubicBezTo>
                  <a:cubicBezTo>
                    <a:pt x="139700" y="86495"/>
                    <a:pt x="144991" y="82550"/>
                    <a:pt x="150283" y="82550"/>
                  </a:cubicBezTo>
                  <a:close/>
                  <a:moveTo>
                    <a:pt x="14521" y="0"/>
                  </a:moveTo>
                  <a:cubicBezTo>
                    <a:pt x="14521" y="0"/>
                    <a:pt x="14521" y="0"/>
                    <a:pt x="237624" y="0"/>
                  </a:cubicBezTo>
                  <a:cubicBezTo>
                    <a:pt x="244225" y="0"/>
                    <a:pt x="250825" y="6573"/>
                    <a:pt x="250825" y="14461"/>
                  </a:cubicBezTo>
                  <a:cubicBezTo>
                    <a:pt x="250825" y="14461"/>
                    <a:pt x="250825" y="14461"/>
                    <a:pt x="250825" y="69676"/>
                  </a:cubicBezTo>
                  <a:cubicBezTo>
                    <a:pt x="250825" y="69676"/>
                    <a:pt x="250825" y="69676"/>
                    <a:pt x="225743" y="69676"/>
                  </a:cubicBezTo>
                  <a:cubicBezTo>
                    <a:pt x="225743" y="69676"/>
                    <a:pt x="225743" y="69676"/>
                    <a:pt x="225743" y="24978"/>
                  </a:cubicBezTo>
                  <a:cubicBezTo>
                    <a:pt x="225743" y="24978"/>
                    <a:pt x="225743" y="24978"/>
                    <a:pt x="25082" y="24978"/>
                  </a:cubicBezTo>
                  <a:cubicBezTo>
                    <a:pt x="25082" y="24978"/>
                    <a:pt x="25082" y="24978"/>
                    <a:pt x="25082" y="286594"/>
                  </a:cubicBezTo>
                  <a:cubicBezTo>
                    <a:pt x="25082" y="286594"/>
                    <a:pt x="25082" y="286594"/>
                    <a:pt x="225743" y="286594"/>
                  </a:cubicBezTo>
                  <a:cubicBezTo>
                    <a:pt x="225743" y="286594"/>
                    <a:pt x="225743" y="286594"/>
                    <a:pt x="225743" y="247154"/>
                  </a:cubicBezTo>
                  <a:cubicBezTo>
                    <a:pt x="225743" y="247154"/>
                    <a:pt x="225743" y="247154"/>
                    <a:pt x="233664" y="235322"/>
                  </a:cubicBezTo>
                  <a:lnTo>
                    <a:pt x="250825" y="235322"/>
                  </a:lnTo>
                  <a:cubicBezTo>
                    <a:pt x="250825" y="235322"/>
                    <a:pt x="250825" y="235322"/>
                    <a:pt x="250825" y="322089"/>
                  </a:cubicBezTo>
                  <a:cubicBezTo>
                    <a:pt x="250825" y="329977"/>
                    <a:pt x="244225" y="336550"/>
                    <a:pt x="237624" y="336550"/>
                  </a:cubicBezTo>
                  <a:cubicBezTo>
                    <a:pt x="237624" y="336550"/>
                    <a:pt x="237624" y="336550"/>
                    <a:pt x="14521" y="336550"/>
                  </a:cubicBezTo>
                  <a:cubicBezTo>
                    <a:pt x="6600" y="336550"/>
                    <a:pt x="0" y="329977"/>
                    <a:pt x="0" y="322089"/>
                  </a:cubicBezTo>
                  <a:cubicBezTo>
                    <a:pt x="0" y="322089"/>
                    <a:pt x="0" y="322089"/>
                    <a:pt x="0" y="14461"/>
                  </a:cubicBezTo>
                  <a:cubicBezTo>
                    <a:pt x="0" y="6573"/>
                    <a:pt x="6600" y="0"/>
                    <a:pt x="14521" y="0"/>
                  </a:cubicBezTo>
                  <a:close/>
                </a:path>
              </a:pathLst>
            </a:custGeom>
            <a:solidFill>
              <a:srgbClr val="FFFFFF"/>
            </a:solidFill>
            <a:ln>
              <a:noFill/>
            </a:ln>
          </p:spPr>
          <p:txBody>
            <a:bodyPr anchor="ctr"/>
            <a:lstStyle/>
            <a:p>
              <a:pPr algn="ctr"/>
              <a:endParaRPr/>
            </a:p>
          </p:txBody>
        </p:sp>
        <p:sp>
          <p:nvSpPr>
            <p:cNvPr id="35" name="íśļîḓê" title="WSpneox6o6"/>
            <p:cNvSpPr>
              <a:spLocks noChangeAspect="1"/>
            </p:cNvSpPr>
            <p:nvPr/>
          </p:nvSpPr>
          <p:spPr bwMode="auto">
            <a:xfrm>
              <a:off x="3424371" y="1842307"/>
              <a:ext cx="1032276" cy="1183354"/>
            </a:xfrm>
            <a:custGeom>
              <a:avLst/>
              <a:gdLst>
                <a:gd name="connsiteX0" fmla="*/ 95356 w 293583"/>
                <a:gd name="connsiteY0" fmla="*/ 263525 h 336550"/>
                <a:gd name="connsiteX1" fmla="*/ 89006 w 293583"/>
                <a:gd name="connsiteY1" fmla="*/ 266065 h 336550"/>
                <a:gd name="connsiteX2" fmla="*/ 85196 w 293583"/>
                <a:gd name="connsiteY2" fmla="*/ 271145 h 336550"/>
                <a:gd name="connsiteX3" fmla="*/ 86466 w 293583"/>
                <a:gd name="connsiteY3" fmla="*/ 277495 h 336550"/>
                <a:gd name="connsiteX4" fmla="*/ 86466 w 293583"/>
                <a:gd name="connsiteY4" fmla="*/ 278765 h 336550"/>
                <a:gd name="connsiteX5" fmla="*/ 94086 w 293583"/>
                <a:gd name="connsiteY5" fmla="*/ 282575 h 336550"/>
                <a:gd name="connsiteX6" fmla="*/ 97896 w 293583"/>
                <a:gd name="connsiteY6" fmla="*/ 281305 h 336550"/>
                <a:gd name="connsiteX7" fmla="*/ 104246 w 293583"/>
                <a:gd name="connsiteY7" fmla="*/ 278765 h 336550"/>
                <a:gd name="connsiteX8" fmla="*/ 95356 w 293583"/>
                <a:gd name="connsiteY8" fmla="*/ 263525 h 336550"/>
                <a:gd name="connsiteX9" fmla="*/ 194734 w 293583"/>
                <a:gd name="connsiteY9" fmla="*/ 241300 h 336550"/>
                <a:gd name="connsiteX10" fmla="*/ 123296 w 293583"/>
                <a:gd name="connsiteY10" fmla="*/ 278628 h 336550"/>
                <a:gd name="connsiteX11" fmla="*/ 127265 w 293583"/>
                <a:gd name="connsiteY11" fmla="*/ 285064 h 336550"/>
                <a:gd name="connsiteX12" fmla="*/ 135202 w 293583"/>
                <a:gd name="connsiteY12" fmla="*/ 288925 h 336550"/>
                <a:gd name="connsiteX13" fmla="*/ 139171 w 293583"/>
                <a:gd name="connsiteY13" fmla="*/ 287638 h 336550"/>
                <a:gd name="connsiteX14" fmla="*/ 202671 w 293583"/>
                <a:gd name="connsiteY14" fmla="*/ 254172 h 336550"/>
                <a:gd name="connsiteX15" fmla="*/ 194734 w 293583"/>
                <a:gd name="connsiteY15" fmla="*/ 241300 h 336550"/>
                <a:gd name="connsiteX16" fmla="*/ 77894 w 293583"/>
                <a:gd name="connsiteY16" fmla="*/ 230187 h 336550"/>
                <a:gd name="connsiteX17" fmla="*/ 71544 w 293583"/>
                <a:gd name="connsiteY17" fmla="*/ 234156 h 336550"/>
                <a:gd name="connsiteX18" fmla="*/ 66464 w 293583"/>
                <a:gd name="connsiteY18" fmla="*/ 236802 h 336550"/>
                <a:gd name="connsiteX19" fmla="*/ 62654 w 293583"/>
                <a:gd name="connsiteY19" fmla="*/ 248708 h 336550"/>
                <a:gd name="connsiteX20" fmla="*/ 63924 w 293583"/>
                <a:gd name="connsiteY20" fmla="*/ 250031 h 336550"/>
                <a:gd name="connsiteX21" fmla="*/ 71544 w 293583"/>
                <a:gd name="connsiteY21" fmla="*/ 254000 h 336550"/>
                <a:gd name="connsiteX22" fmla="*/ 75354 w 293583"/>
                <a:gd name="connsiteY22" fmla="*/ 254000 h 336550"/>
                <a:gd name="connsiteX23" fmla="*/ 80434 w 293583"/>
                <a:gd name="connsiteY23" fmla="*/ 250031 h 336550"/>
                <a:gd name="connsiteX24" fmla="*/ 86784 w 293583"/>
                <a:gd name="connsiteY24" fmla="*/ 247385 h 336550"/>
                <a:gd name="connsiteX25" fmla="*/ 77894 w 293583"/>
                <a:gd name="connsiteY25" fmla="*/ 230187 h 336550"/>
                <a:gd name="connsiteX26" fmla="*/ 61067 w 293583"/>
                <a:gd name="connsiteY26" fmla="*/ 198437 h 336550"/>
                <a:gd name="connsiteX27" fmla="*/ 54187 w 293583"/>
                <a:gd name="connsiteY27" fmla="*/ 202604 h 336550"/>
                <a:gd name="connsiteX28" fmla="*/ 50060 w 293583"/>
                <a:gd name="connsiteY28" fmla="*/ 206771 h 336550"/>
                <a:gd name="connsiteX29" fmla="*/ 51436 w 293583"/>
                <a:gd name="connsiteY29" fmla="*/ 215106 h 336550"/>
                <a:gd name="connsiteX30" fmla="*/ 59691 w 293583"/>
                <a:gd name="connsiteY30" fmla="*/ 220662 h 336550"/>
                <a:gd name="connsiteX31" fmla="*/ 63818 w 293583"/>
                <a:gd name="connsiteY31" fmla="*/ 219273 h 336550"/>
                <a:gd name="connsiteX32" fmla="*/ 69322 w 293583"/>
                <a:gd name="connsiteY32" fmla="*/ 216495 h 336550"/>
                <a:gd name="connsiteX33" fmla="*/ 61067 w 293583"/>
                <a:gd name="connsiteY33" fmla="*/ 198437 h 336550"/>
                <a:gd name="connsiteX34" fmla="*/ 141011 w 293583"/>
                <a:gd name="connsiteY34" fmla="*/ 42862 h 336550"/>
                <a:gd name="connsiteX35" fmla="*/ 29634 w 293583"/>
                <a:gd name="connsiteY35" fmla="*/ 103643 h 336550"/>
                <a:gd name="connsiteX36" fmla="*/ 116115 w 293583"/>
                <a:gd name="connsiteY36" fmla="*/ 263525 h 336550"/>
                <a:gd name="connsiteX37" fmla="*/ 190803 w 293583"/>
                <a:gd name="connsiteY37" fmla="*/ 222564 h 336550"/>
                <a:gd name="connsiteX38" fmla="*/ 193424 w 293583"/>
                <a:gd name="connsiteY38" fmla="*/ 198780 h 336550"/>
                <a:gd name="connsiteX39" fmla="*/ 193424 w 293583"/>
                <a:gd name="connsiteY39" fmla="*/ 197458 h 336550"/>
                <a:gd name="connsiteX40" fmla="*/ 194734 w 293583"/>
                <a:gd name="connsiteY40" fmla="*/ 189530 h 336550"/>
                <a:gd name="connsiteX41" fmla="*/ 185562 w 293583"/>
                <a:gd name="connsiteY41" fmla="*/ 186888 h 336550"/>
                <a:gd name="connsiteX42" fmla="*/ 152804 w 293583"/>
                <a:gd name="connsiteY42" fmla="*/ 167068 h 336550"/>
                <a:gd name="connsiteX43" fmla="*/ 177700 w 293583"/>
                <a:gd name="connsiteY43" fmla="*/ 130070 h 336550"/>
                <a:gd name="connsiteX44" fmla="*/ 185562 w 293583"/>
                <a:gd name="connsiteY44" fmla="*/ 126106 h 336550"/>
                <a:gd name="connsiteX45" fmla="*/ 141011 w 293583"/>
                <a:gd name="connsiteY45" fmla="*/ 42862 h 336550"/>
                <a:gd name="connsiteX46" fmla="*/ 120699 w 293583"/>
                <a:gd name="connsiteY46" fmla="*/ 17462 h 336550"/>
                <a:gd name="connsiteX47" fmla="*/ 116748 w 293583"/>
                <a:gd name="connsiteY47" fmla="*/ 18785 h 336550"/>
                <a:gd name="connsiteX48" fmla="*/ 20614 w 293583"/>
                <a:gd name="connsiteY48" fmla="*/ 70379 h 336550"/>
                <a:gd name="connsiteX49" fmla="*/ 16663 w 293583"/>
                <a:gd name="connsiteY49" fmla="*/ 75671 h 336550"/>
                <a:gd name="connsiteX50" fmla="*/ 16663 w 293583"/>
                <a:gd name="connsiteY50" fmla="*/ 82285 h 336550"/>
                <a:gd name="connsiteX51" fmla="*/ 20614 w 293583"/>
                <a:gd name="connsiteY51" fmla="*/ 88900 h 336550"/>
                <a:gd name="connsiteX52" fmla="*/ 131234 w 293583"/>
                <a:gd name="connsiteY52" fmla="*/ 29368 h 336550"/>
                <a:gd name="connsiteX53" fmla="*/ 128600 w 293583"/>
                <a:gd name="connsiteY53" fmla="*/ 22754 h 336550"/>
                <a:gd name="connsiteX54" fmla="*/ 120699 w 293583"/>
                <a:gd name="connsiteY54" fmla="*/ 17462 h 336550"/>
                <a:gd name="connsiteX55" fmla="*/ 192839 w 293583"/>
                <a:gd name="connsiteY55" fmla="*/ 5790 h 336550"/>
                <a:gd name="connsiteX56" fmla="*/ 202058 w 293583"/>
                <a:gd name="connsiteY56" fmla="*/ 13634 h 336550"/>
                <a:gd name="connsiteX57" fmla="*/ 202058 w 293583"/>
                <a:gd name="connsiteY57" fmla="*/ 17556 h 336550"/>
                <a:gd name="connsiteX58" fmla="*/ 275805 w 293583"/>
                <a:gd name="connsiteY58" fmla="*/ 26707 h 336550"/>
                <a:gd name="connsiteX59" fmla="*/ 275805 w 293583"/>
                <a:gd name="connsiteY59" fmla="*/ 111685 h 336550"/>
                <a:gd name="connsiteX60" fmla="*/ 270537 w 293583"/>
                <a:gd name="connsiteY60" fmla="*/ 114300 h 336550"/>
                <a:gd name="connsiteX61" fmla="*/ 263953 w 293583"/>
                <a:gd name="connsiteY61" fmla="*/ 111685 h 336550"/>
                <a:gd name="connsiteX62" fmla="*/ 263953 w 293583"/>
                <a:gd name="connsiteY62" fmla="*/ 99919 h 336550"/>
                <a:gd name="connsiteX63" fmla="*/ 263953 w 293583"/>
                <a:gd name="connsiteY63" fmla="*/ 38474 h 336550"/>
                <a:gd name="connsiteX64" fmla="*/ 233664 w 293583"/>
                <a:gd name="connsiteY64" fmla="*/ 26707 h 336550"/>
                <a:gd name="connsiteX65" fmla="*/ 213910 w 293583"/>
                <a:gd name="connsiteY65" fmla="*/ 30629 h 336550"/>
                <a:gd name="connsiteX66" fmla="*/ 217861 w 293583"/>
                <a:gd name="connsiteY66" fmla="*/ 30629 h 336550"/>
                <a:gd name="connsiteX67" fmla="*/ 227079 w 293583"/>
                <a:gd name="connsiteY67" fmla="*/ 39781 h 336550"/>
                <a:gd name="connsiteX68" fmla="*/ 217861 w 293583"/>
                <a:gd name="connsiteY68" fmla="*/ 48932 h 336550"/>
                <a:gd name="connsiteX69" fmla="*/ 192839 w 293583"/>
                <a:gd name="connsiteY69" fmla="*/ 48932 h 336550"/>
                <a:gd name="connsiteX70" fmla="*/ 183621 w 293583"/>
                <a:gd name="connsiteY70" fmla="*/ 39781 h 336550"/>
                <a:gd name="connsiteX71" fmla="*/ 183621 w 293583"/>
                <a:gd name="connsiteY71" fmla="*/ 13634 h 336550"/>
                <a:gd name="connsiteX72" fmla="*/ 192839 w 293583"/>
                <a:gd name="connsiteY72" fmla="*/ 5790 h 336550"/>
                <a:gd name="connsiteX73" fmla="*/ 121837 w 293583"/>
                <a:gd name="connsiteY73" fmla="*/ 0 h 336550"/>
                <a:gd name="connsiteX74" fmla="*/ 144205 w 293583"/>
                <a:gd name="connsiteY74" fmla="*/ 13146 h 336550"/>
                <a:gd name="connsiteX75" fmla="*/ 203415 w 293583"/>
                <a:gd name="connsiteY75" fmla="*/ 120948 h 336550"/>
                <a:gd name="connsiteX76" fmla="*/ 236309 w 293583"/>
                <a:gd name="connsiteY76" fmla="*/ 123577 h 336550"/>
                <a:gd name="connsiteX77" fmla="*/ 262624 w 293583"/>
                <a:gd name="connsiteY77" fmla="*/ 153814 h 336550"/>
                <a:gd name="connsiteX78" fmla="*/ 265256 w 293583"/>
                <a:gd name="connsiteY78" fmla="*/ 160387 h 336550"/>
                <a:gd name="connsiteX79" fmla="*/ 274466 w 293583"/>
                <a:gd name="connsiteY79" fmla="*/ 281335 h 336550"/>
                <a:gd name="connsiteX80" fmla="*/ 266572 w 293583"/>
                <a:gd name="connsiteY80" fmla="*/ 286593 h 336550"/>
                <a:gd name="connsiteX81" fmla="*/ 262624 w 293583"/>
                <a:gd name="connsiteY81" fmla="*/ 286593 h 336550"/>
                <a:gd name="connsiteX82" fmla="*/ 257361 w 293583"/>
                <a:gd name="connsiteY82" fmla="*/ 274762 h 336550"/>
                <a:gd name="connsiteX83" fmla="*/ 248151 w 293583"/>
                <a:gd name="connsiteY83" fmla="*/ 165646 h 336550"/>
                <a:gd name="connsiteX84" fmla="*/ 246835 w 293583"/>
                <a:gd name="connsiteY84" fmla="*/ 159072 h 336550"/>
                <a:gd name="connsiteX85" fmla="*/ 229730 w 293583"/>
                <a:gd name="connsiteY85" fmla="*/ 139353 h 336550"/>
                <a:gd name="connsiteX86" fmla="*/ 184994 w 293583"/>
                <a:gd name="connsiteY86" fmla="*/ 145926 h 336550"/>
                <a:gd name="connsiteX87" fmla="*/ 170520 w 293583"/>
                <a:gd name="connsiteY87" fmla="*/ 161702 h 336550"/>
                <a:gd name="connsiteX88" fmla="*/ 184994 w 293583"/>
                <a:gd name="connsiteY88" fmla="*/ 169590 h 336550"/>
                <a:gd name="connsiteX89" fmla="*/ 209994 w 293583"/>
                <a:gd name="connsiteY89" fmla="*/ 180107 h 336550"/>
                <a:gd name="connsiteX90" fmla="*/ 211309 w 293583"/>
                <a:gd name="connsiteY90" fmla="*/ 202456 h 336550"/>
                <a:gd name="connsiteX91" fmla="*/ 227099 w 293583"/>
                <a:gd name="connsiteY91" fmla="*/ 251098 h 336550"/>
                <a:gd name="connsiteX92" fmla="*/ 231046 w 293583"/>
                <a:gd name="connsiteY92" fmla="*/ 262930 h 336550"/>
                <a:gd name="connsiteX93" fmla="*/ 219204 w 293583"/>
                <a:gd name="connsiteY93" fmla="*/ 266874 h 336550"/>
                <a:gd name="connsiteX94" fmla="*/ 217888 w 293583"/>
                <a:gd name="connsiteY94" fmla="*/ 265559 h 336550"/>
                <a:gd name="connsiteX95" fmla="*/ 154731 w 293583"/>
                <a:gd name="connsiteY95" fmla="*/ 299740 h 336550"/>
                <a:gd name="connsiteX96" fmla="*/ 175783 w 293583"/>
                <a:gd name="connsiteY96" fmla="*/ 319460 h 336550"/>
                <a:gd name="connsiteX97" fmla="*/ 179731 w 293583"/>
                <a:gd name="connsiteY97" fmla="*/ 331291 h 336550"/>
                <a:gd name="connsiteX98" fmla="*/ 171836 w 293583"/>
                <a:gd name="connsiteY98" fmla="*/ 336550 h 336550"/>
                <a:gd name="connsiteX99" fmla="*/ 167889 w 293583"/>
                <a:gd name="connsiteY99" fmla="*/ 335235 h 336550"/>
                <a:gd name="connsiteX100" fmla="*/ 137626 w 293583"/>
                <a:gd name="connsiteY100" fmla="*/ 306313 h 336550"/>
                <a:gd name="connsiteX101" fmla="*/ 136311 w 293583"/>
                <a:gd name="connsiteY101" fmla="*/ 306313 h 336550"/>
                <a:gd name="connsiteX102" fmla="*/ 112627 w 293583"/>
                <a:gd name="connsiteY102" fmla="*/ 294481 h 336550"/>
                <a:gd name="connsiteX103" fmla="*/ 107364 w 293583"/>
                <a:gd name="connsiteY103" fmla="*/ 297111 h 336550"/>
                <a:gd name="connsiteX104" fmla="*/ 94206 w 293583"/>
                <a:gd name="connsiteY104" fmla="*/ 301055 h 336550"/>
                <a:gd name="connsiteX105" fmla="*/ 70522 w 293583"/>
                <a:gd name="connsiteY105" fmla="*/ 286593 h 336550"/>
                <a:gd name="connsiteX106" fmla="*/ 70522 w 293583"/>
                <a:gd name="connsiteY106" fmla="*/ 285279 h 336550"/>
                <a:gd name="connsiteX107" fmla="*/ 67891 w 293583"/>
                <a:gd name="connsiteY107" fmla="*/ 272132 h 336550"/>
                <a:gd name="connsiteX108" fmla="*/ 48154 w 293583"/>
                <a:gd name="connsiteY108" fmla="*/ 257671 h 336550"/>
                <a:gd name="connsiteX109" fmla="*/ 48154 w 293583"/>
                <a:gd name="connsiteY109" fmla="*/ 256356 h 336550"/>
                <a:gd name="connsiteX110" fmla="*/ 46838 w 293583"/>
                <a:gd name="connsiteY110" fmla="*/ 234007 h 336550"/>
                <a:gd name="connsiteX111" fmla="*/ 36312 w 293583"/>
                <a:gd name="connsiteY111" fmla="*/ 223490 h 336550"/>
                <a:gd name="connsiteX112" fmla="*/ 36312 w 293583"/>
                <a:gd name="connsiteY112" fmla="*/ 222176 h 336550"/>
                <a:gd name="connsiteX113" fmla="*/ 33681 w 293583"/>
                <a:gd name="connsiteY113" fmla="*/ 202456 h 336550"/>
                <a:gd name="connsiteX114" fmla="*/ 46838 w 293583"/>
                <a:gd name="connsiteY114" fmla="*/ 186680 h 336550"/>
                <a:gd name="connsiteX115" fmla="*/ 53417 w 293583"/>
                <a:gd name="connsiteY115" fmla="*/ 182736 h 336550"/>
                <a:gd name="connsiteX116" fmla="*/ 3418 w 293583"/>
                <a:gd name="connsiteY116" fmla="*/ 90711 h 336550"/>
                <a:gd name="connsiteX117" fmla="*/ 787 w 293583"/>
                <a:gd name="connsiteY117" fmla="*/ 70991 h 336550"/>
                <a:gd name="connsiteX118" fmla="*/ 13944 w 293583"/>
                <a:gd name="connsiteY118" fmla="*/ 55215 h 336550"/>
                <a:gd name="connsiteX119" fmla="*/ 108679 w 293583"/>
                <a:gd name="connsiteY119" fmla="*/ 2629 h 336550"/>
                <a:gd name="connsiteX120" fmla="*/ 121837 w 293583"/>
                <a:gd name="connsiteY1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93583" h="336550">
                  <a:moveTo>
                    <a:pt x="95356" y="263525"/>
                  </a:moveTo>
                  <a:cubicBezTo>
                    <a:pt x="95356" y="263525"/>
                    <a:pt x="95356" y="263525"/>
                    <a:pt x="89006" y="266065"/>
                  </a:cubicBezTo>
                  <a:cubicBezTo>
                    <a:pt x="87736" y="267335"/>
                    <a:pt x="86466" y="268605"/>
                    <a:pt x="85196" y="271145"/>
                  </a:cubicBezTo>
                  <a:cubicBezTo>
                    <a:pt x="85196" y="273685"/>
                    <a:pt x="85196" y="274955"/>
                    <a:pt x="86466" y="277495"/>
                  </a:cubicBezTo>
                  <a:cubicBezTo>
                    <a:pt x="86466" y="277495"/>
                    <a:pt x="86466" y="277495"/>
                    <a:pt x="86466" y="278765"/>
                  </a:cubicBezTo>
                  <a:cubicBezTo>
                    <a:pt x="87736" y="281305"/>
                    <a:pt x="91546" y="282575"/>
                    <a:pt x="94086" y="282575"/>
                  </a:cubicBezTo>
                  <a:cubicBezTo>
                    <a:pt x="95356" y="282575"/>
                    <a:pt x="96626" y="282575"/>
                    <a:pt x="97896" y="281305"/>
                  </a:cubicBezTo>
                  <a:lnTo>
                    <a:pt x="104246" y="278765"/>
                  </a:lnTo>
                  <a:cubicBezTo>
                    <a:pt x="104246" y="278765"/>
                    <a:pt x="104246" y="278765"/>
                    <a:pt x="95356" y="263525"/>
                  </a:cubicBezTo>
                  <a:close/>
                  <a:moveTo>
                    <a:pt x="194734" y="241300"/>
                  </a:moveTo>
                  <a:cubicBezTo>
                    <a:pt x="194734" y="241300"/>
                    <a:pt x="194734" y="241300"/>
                    <a:pt x="123296" y="278628"/>
                  </a:cubicBezTo>
                  <a:cubicBezTo>
                    <a:pt x="123296" y="278628"/>
                    <a:pt x="123296" y="278628"/>
                    <a:pt x="127265" y="285064"/>
                  </a:cubicBezTo>
                  <a:cubicBezTo>
                    <a:pt x="128588" y="287638"/>
                    <a:pt x="131233" y="288925"/>
                    <a:pt x="135202" y="288925"/>
                  </a:cubicBezTo>
                  <a:cubicBezTo>
                    <a:pt x="136525" y="288925"/>
                    <a:pt x="137848" y="288925"/>
                    <a:pt x="139171" y="287638"/>
                  </a:cubicBezTo>
                  <a:cubicBezTo>
                    <a:pt x="139171" y="287638"/>
                    <a:pt x="139171" y="287638"/>
                    <a:pt x="202671" y="254172"/>
                  </a:cubicBezTo>
                  <a:cubicBezTo>
                    <a:pt x="200025" y="250310"/>
                    <a:pt x="196057" y="246449"/>
                    <a:pt x="194734" y="241300"/>
                  </a:cubicBezTo>
                  <a:close/>
                  <a:moveTo>
                    <a:pt x="77894" y="230187"/>
                  </a:moveTo>
                  <a:cubicBezTo>
                    <a:pt x="77894" y="230187"/>
                    <a:pt x="77894" y="230187"/>
                    <a:pt x="71544" y="234156"/>
                  </a:cubicBezTo>
                  <a:cubicBezTo>
                    <a:pt x="71544" y="234156"/>
                    <a:pt x="71544" y="234156"/>
                    <a:pt x="66464" y="236802"/>
                  </a:cubicBezTo>
                  <a:cubicBezTo>
                    <a:pt x="62654" y="239448"/>
                    <a:pt x="61384" y="244739"/>
                    <a:pt x="62654" y="248708"/>
                  </a:cubicBezTo>
                  <a:cubicBezTo>
                    <a:pt x="62654" y="248708"/>
                    <a:pt x="62654" y="248708"/>
                    <a:pt x="63924" y="250031"/>
                  </a:cubicBezTo>
                  <a:cubicBezTo>
                    <a:pt x="65194" y="252677"/>
                    <a:pt x="67734" y="254000"/>
                    <a:pt x="71544" y="254000"/>
                  </a:cubicBezTo>
                  <a:cubicBezTo>
                    <a:pt x="72814" y="254000"/>
                    <a:pt x="74084" y="254000"/>
                    <a:pt x="75354" y="254000"/>
                  </a:cubicBezTo>
                  <a:cubicBezTo>
                    <a:pt x="75354" y="254000"/>
                    <a:pt x="75354" y="254000"/>
                    <a:pt x="80434" y="250031"/>
                  </a:cubicBezTo>
                  <a:cubicBezTo>
                    <a:pt x="80434" y="250031"/>
                    <a:pt x="80434" y="250031"/>
                    <a:pt x="86784" y="247385"/>
                  </a:cubicBezTo>
                  <a:cubicBezTo>
                    <a:pt x="86784" y="247385"/>
                    <a:pt x="86784" y="247385"/>
                    <a:pt x="77894" y="230187"/>
                  </a:cubicBezTo>
                  <a:close/>
                  <a:moveTo>
                    <a:pt x="61067" y="198437"/>
                  </a:moveTo>
                  <a:cubicBezTo>
                    <a:pt x="61067" y="198437"/>
                    <a:pt x="61067" y="198437"/>
                    <a:pt x="54187" y="202604"/>
                  </a:cubicBezTo>
                  <a:cubicBezTo>
                    <a:pt x="52811" y="202604"/>
                    <a:pt x="51436" y="205382"/>
                    <a:pt x="50060" y="206771"/>
                  </a:cubicBezTo>
                  <a:cubicBezTo>
                    <a:pt x="48684" y="209550"/>
                    <a:pt x="50060" y="212328"/>
                    <a:pt x="51436" y="215106"/>
                  </a:cubicBezTo>
                  <a:cubicBezTo>
                    <a:pt x="52811" y="217884"/>
                    <a:pt x="55563" y="220662"/>
                    <a:pt x="59691" y="220662"/>
                  </a:cubicBezTo>
                  <a:cubicBezTo>
                    <a:pt x="61067" y="220662"/>
                    <a:pt x="62443" y="220662"/>
                    <a:pt x="63818" y="219273"/>
                  </a:cubicBezTo>
                  <a:cubicBezTo>
                    <a:pt x="63818" y="219273"/>
                    <a:pt x="63818" y="219273"/>
                    <a:pt x="69322" y="216495"/>
                  </a:cubicBezTo>
                  <a:cubicBezTo>
                    <a:pt x="69322" y="216495"/>
                    <a:pt x="69322" y="216495"/>
                    <a:pt x="61067" y="198437"/>
                  </a:cubicBezTo>
                  <a:close/>
                  <a:moveTo>
                    <a:pt x="141011" y="42862"/>
                  </a:moveTo>
                  <a:cubicBezTo>
                    <a:pt x="141011" y="42862"/>
                    <a:pt x="141011" y="42862"/>
                    <a:pt x="29634" y="103643"/>
                  </a:cubicBezTo>
                  <a:cubicBezTo>
                    <a:pt x="29634" y="103643"/>
                    <a:pt x="29634" y="103643"/>
                    <a:pt x="116115" y="263525"/>
                  </a:cubicBezTo>
                  <a:cubicBezTo>
                    <a:pt x="116115" y="263525"/>
                    <a:pt x="116115" y="263525"/>
                    <a:pt x="190803" y="222564"/>
                  </a:cubicBezTo>
                  <a:cubicBezTo>
                    <a:pt x="190803" y="215957"/>
                    <a:pt x="190803" y="208029"/>
                    <a:pt x="193424" y="198780"/>
                  </a:cubicBezTo>
                  <a:cubicBezTo>
                    <a:pt x="193424" y="197458"/>
                    <a:pt x="193424" y="197458"/>
                    <a:pt x="193424" y="197458"/>
                  </a:cubicBezTo>
                  <a:cubicBezTo>
                    <a:pt x="194734" y="194816"/>
                    <a:pt x="194734" y="190852"/>
                    <a:pt x="194734" y="189530"/>
                  </a:cubicBezTo>
                  <a:cubicBezTo>
                    <a:pt x="193424" y="188209"/>
                    <a:pt x="190803" y="186888"/>
                    <a:pt x="185562" y="186888"/>
                  </a:cubicBezTo>
                  <a:cubicBezTo>
                    <a:pt x="176389" y="188209"/>
                    <a:pt x="159355" y="185566"/>
                    <a:pt x="152804" y="167068"/>
                  </a:cubicBezTo>
                  <a:cubicBezTo>
                    <a:pt x="147562" y="153854"/>
                    <a:pt x="158045" y="139319"/>
                    <a:pt x="177700" y="130070"/>
                  </a:cubicBezTo>
                  <a:cubicBezTo>
                    <a:pt x="180320" y="128749"/>
                    <a:pt x="182941" y="127428"/>
                    <a:pt x="185562" y="126106"/>
                  </a:cubicBezTo>
                  <a:cubicBezTo>
                    <a:pt x="185562" y="126106"/>
                    <a:pt x="185562" y="126106"/>
                    <a:pt x="141011" y="42862"/>
                  </a:cubicBezTo>
                  <a:close/>
                  <a:moveTo>
                    <a:pt x="120699" y="17462"/>
                  </a:moveTo>
                  <a:cubicBezTo>
                    <a:pt x="119382" y="17462"/>
                    <a:pt x="118065" y="18785"/>
                    <a:pt x="116748" y="18785"/>
                  </a:cubicBezTo>
                  <a:cubicBezTo>
                    <a:pt x="116748" y="18785"/>
                    <a:pt x="116748" y="18785"/>
                    <a:pt x="20614" y="70379"/>
                  </a:cubicBezTo>
                  <a:cubicBezTo>
                    <a:pt x="17980" y="71702"/>
                    <a:pt x="16663" y="74348"/>
                    <a:pt x="16663" y="75671"/>
                  </a:cubicBezTo>
                  <a:cubicBezTo>
                    <a:pt x="15346" y="78317"/>
                    <a:pt x="15346" y="80962"/>
                    <a:pt x="16663" y="82285"/>
                  </a:cubicBezTo>
                  <a:cubicBezTo>
                    <a:pt x="16663" y="82285"/>
                    <a:pt x="16663" y="82285"/>
                    <a:pt x="20614" y="88900"/>
                  </a:cubicBezTo>
                  <a:cubicBezTo>
                    <a:pt x="20614" y="88900"/>
                    <a:pt x="20614" y="88900"/>
                    <a:pt x="131234" y="29368"/>
                  </a:cubicBezTo>
                  <a:cubicBezTo>
                    <a:pt x="131234" y="29368"/>
                    <a:pt x="131234" y="29368"/>
                    <a:pt x="128600" y="22754"/>
                  </a:cubicBezTo>
                  <a:cubicBezTo>
                    <a:pt x="125966" y="20108"/>
                    <a:pt x="123332" y="17462"/>
                    <a:pt x="120699" y="17462"/>
                  </a:cubicBezTo>
                  <a:close/>
                  <a:moveTo>
                    <a:pt x="192839" y="5790"/>
                  </a:moveTo>
                  <a:cubicBezTo>
                    <a:pt x="198107" y="5790"/>
                    <a:pt x="202058" y="9712"/>
                    <a:pt x="202058" y="13634"/>
                  </a:cubicBezTo>
                  <a:cubicBezTo>
                    <a:pt x="202058" y="13634"/>
                    <a:pt x="202058" y="13634"/>
                    <a:pt x="202058" y="17556"/>
                  </a:cubicBezTo>
                  <a:cubicBezTo>
                    <a:pt x="224445" y="3175"/>
                    <a:pt x="256051" y="5790"/>
                    <a:pt x="275805" y="26707"/>
                  </a:cubicBezTo>
                  <a:cubicBezTo>
                    <a:pt x="299509" y="50240"/>
                    <a:pt x="299509" y="88153"/>
                    <a:pt x="275805" y="111685"/>
                  </a:cubicBezTo>
                  <a:cubicBezTo>
                    <a:pt x="274488" y="114300"/>
                    <a:pt x="271854" y="114300"/>
                    <a:pt x="270537" y="114300"/>
                  </a:cubicBezTo>
                  <a:cubicBezTo>
                    <a:pt x="267903" y="114300"/>
                    <a:pt x="265269" y="114300"/>
                    <a:pt x="263953" y="111685"/>
                  </a:cubicBezTo>
                  <a:cubicBezTo>
                    <a:pt x="260002" y="109071"/>
                    <a:pt x="260002" y="102534"/>
                    <a:pt x="263953" y="99919"/>
                  </a:cubicBezTo>
                  <a:cubicBezTo>
                    <a:pt x="281072" y="82924"/>
                    <a:pt x="281072" y="55469"/>
                    <a:pt x="263953" y="38474"/>
                  </a:cubicBezTo>
                  <a:cubicBezTo>
                    <a:pt x="256051" y="30629"/>
                    <a:pt x="244199" y="26707"/>
                    <a:pt x="233664" y="26707"/>
                  </a:cubicBezTo>
                  <a:cubicBezTo>
                    <a:pt x="225762" y="26707"/>
                    <a:pt x="219178" y="28015"/>
                    <a:pt x="213910" y="30629"/>
                  </a:cubicBezTo>
                  <a:cubicBezTo>
                    <a:pt x="213910" y="30629"/>
                    <a:pt x="213910" y="30629"/>
                    <a:pt x="217861" y="30629"/>
                  </a:cubicBezTo>
                  <a:cubicBezTo>
                    <a:pt x="223128" y="30629"/>
                    <a:pt x="227079" y="34551"/>
                    <a:pt x="227079" y="39781"/>
                  </a:cubicBezTo>
                  <a:cubicBezTo>
                    <a:pt x="227079" y="45010"/>
                    <a:pt x="223128" y="48932"/>
                    <a:pt x="217861" y="48932"/>
                  </a:cubicBezTo>
                  <a:cubicBezTo>
                    <a:pt x="217861" y="48932"/>
                    <a:pt x="217861" y="48932"/>
                    <a:pt x="192839" y="48932"/>
                  </a:cubicBezTo>
                  <a:cubicBezTo>
                    <a:pt x="187572" y="48932"/>
                    <a:pt x="183621" y="45010"/>
                    <a:pt x="183621" y="39781"/>
                  </a:cubicBezTo>
                  <a:cubicBezTo>
                    <a:pt x="183621" y="39781"/>
                    <a:pt x="183621" y="39781"/>
                    <a:pt x="183621" y="13634"/>
                  </a:cubicBezTo>
                  <a:cubicBezTo>
                    <a:pt x="183621" y="9712"/>
                    <a:pt x="187572" y="5790"/>
                    <a:pt x="192839" y="5790"/>
                  </a:cubicBezTo>
                  <a:close/>
                  <a:moveTo>
                    <a:pt x="121837" y="0"/>
                  </a:moveTo>
                  <a:cubicBezTo>
                    <a:pt x="131047" y="0"/>
                    <a:pt x="140258" y="5259"/>
                    <a:pt x="144205" y="13146"/>
                  </a:cubicBezTo>
                  <a:cubicBezTo>
                    <a:pt x="144205" y="13146"/>
                    <a:pt x="144205" y="13146"/>
                    <a:pt x="203415" y="120948"/>
                  </a:cubicBezTo>
                  <a:cubicBezTo>
                    <a:pt x="215257" y="118318"/>
                    <a:pt x="227099" y="119633"/>
                    <a:pt x="236309" y="123577"/>
                  </a:cubicBezTo>
                  <a:cubicBezTo>
                    <a:pt x="248151" y="128836"/>
                    <a:pt x="257361" y="139353"/>
                    <a:pt x="262624" y="153814"/>
                  </a:cubicBezTo>
                  <a:cubicBezTo>
                    <a:pt x="263940" y="155129"/>
                    <a:pt x="263940" y="157758"/>
                    <a:pt x="265256" y="160387"/>
                  </a:cubicBezTo>
                  <a:cubicBezTo>
                    <a:pt x="277098" y="191939"/>
                    <a:pt x="291571" y="236637"/>
                    <a:pt x="274466" y="281335"/>
                  </a:cubicBezTo>
                  <a:cubicBezTo>
                    <a:pt x="273150" y="285279"/>
                    <a:pt x="269203" y="286593"/>
                    <a:pt x="266572" y="286593"/>
                  </a:cubicBezTo>
                  <a:cubicBezTo>
                    <a:pt x="265256" y="286593"/>
                    <a:pt x="263940" y="286593"/>
                    <a:pt x="262624" y="286593"/>
                  </a:cubicBezTo>
                  <a:cubicBezTo>
                    <a:pt x="258677" y="285279"/>
                    <a:pt x="256045" y="280020"/>
                    <a:pt x="257361" y="274762"/>
                  </a:cubicBezTo>
                  <a:cubicBezTo>
                    <a:pt x="273150" y="235322"/>
                    <a:pt x="259993" y="197197"/>
                    <a:pt x="248151" y="165646"/>
                  </a:cubicBezTo>
                  <a:cubicBezTo>
                    <a:pt x="248151" y="164331"/>
                    <a:pt x="246835" y="161702"/>
                    <a:pt x="246835" y="159072"/>
                  </a:cubicBezTo>
                  <a:cubicBezTo>
                    <a:pt x="242888" y="149870"/>
                    <a:pt x="237625" y="143297"/>
                    <a:pt x="229730" y="139353"/>
                  </a:cubicBezTo>
                  <a:cubicBezTo>
                    <a:pt x="219204" y="135409"/>
                    <a:pt x="203415" y="136723"/>
                    <a:pt x="184994" y="145926"/>
                  </a:cubicBezTo>
                  <a:cubicBezTo>
                    <a:pt x="178415" y="148555"/>
                    <a:pt x="167889" y="156443"/>
                    <a:pt x="170520" y="161702"/>
                  </a:cubicBezTo>
                  <a:cubicBezTo>
                    <a:pt x="173152" y="170904"/>
                    <a:pt x="183678" y="169590"/>
                    <a:pt x="184994" y="169590"/>
                  </a:cubicBezTo>
                  <a:cubicBezTo>
                    <a:pt x="196836" y="169590"/>
                    <a:pt x="204731" y="172219"/>
                    <a:pt x="209994" y="180107"/>
                  </a:cubicBezTo>
                  <a:cubicBezTo>
                    <a:pt x="215257" y="189309"/>
                    <a:pt x="212625" y="199827"/>
                    <a:pt x="211309" y="202456"/>
                  </a:cubicBezTo>
                  <a:cubicBezTo>
                    <a:pt x="206046" y="226120"/>
                    <a:pt x="211309" y="241895"/>
                    <a:pt x="227099" y="251098"/>
                  </a:cubicBezTo>
                  <a:cubicBezTo>
                    <a:pt x="231046" y="252413"/>
                    <a:pt x="233677" y="257671"/>
                    <a:pt x="231046" y="262930"/>
                  </a:cubicBezTo>
                  <a:cubicBezTo>
                    <a:pt x="228414" y="266874"/>
                    <a:pt x="223151" y="268188"/>
                    <a:pt x="219204" y="266874"/>
                  </a:cubicBezTo>
                  <a:cubicBezTo>
                    <a:pt x="219204" y="265559"/>
                    <a:pt x="219204" y="265559"/>
                    <a:pt x="217888" y="265559"/>
                  </a:cubicBezTo>
                  <a:cubicBezTo>
                    <a:pt x="217888" y="265559"/>
                    <a:pt x="217888" y="265559"/>
                    <a:pt x="154731" y="299740"/>
                  </a:cubicBezTo>
                  <a:cubicBezTo>
                    <a:pt x="158679" y="306313"/>
                    <a:pt x="166573" y="315516"/>
                    <a:pt x="175783" y="319460"/>
                  </a:cubicBezTo>
                  <a:cubicBezTo>
                    <a:pt x="179731" y="322089"/>
                    <a:pt x="182362" y="327347"/>
                    <a:pt x="179731" y="331291"/>
                  </a:cubicBezTo>
                  <a:cubicBezTo>
                    <a:pt x="178415" y="335235"/>
                    <a:pt x="175783" y="336550"/>
                    <a:pt x="171836" y="336550"/>
                  </a:cubicBezTo>
                  <a:cubicBezTo>
                    <a:pt x="170520" y="336550"/>
                    <a:pt x="169205" y="336550"/>
                    <a:pt x="167889" y="335235"/>
                  </a:cubicBezTo>
                  <a:cubicBezTo>
                    <a:pt x="153415" y="328662"/>
                    <a:pt x="142889" y="314201"/>
                    <a:pt x="137626" y="306313"/>
                  </a:cubicBezTo>
                  <a:cubicBezTo>
                    <a:pt x="137626" y="306313"/>
                    <a:pt x="136311" y="306313"/>
                    <a:pt x="136311" y="306313"/>
                  </a:cubicBezTo>
                  <a:cubicBezTo>
                    <a:pt x="127100" y="306313"/>
                    <a:pt x="117890" y="302369"/>
                    <a:pt x="112627" y="294481"/>
                  </a:cubicBezTo>
                  <a:cubicBezTo>
                    <a:pt x="112627" y="294481"/>
                    <a:pt x="112627" y="294481"/>
                    <a:pt x="107364" y="297111"/>
                  </a:cubicBezTo>
                  <a:cubicBezTo>
                    <a:pt x="103416" y="299740"/>
                    <a:pt x="98153" y="301055"/>
                    <a:pt x="94206" y="301055"/>
                  </a:cubicBezTo>
                  <a:cubicBezTo>
                    <a:pt x="84996" y="301055"/>
                    <a:pt x="75785" y="295796"/>
                    <a:pt x="70522" y="286593"/>
                  </a:cubicBezTo>
                  <a:cubicBezTo>
                    <a:pt x="70522" y="286593"/>
                    <a:pt x="70522" y="286593"/>
                    <a:pt x="70522" y="285279"/>
                  </a:cubicBezTo>
                  <a:cubicBezTo>
                    <a:pt x="67891" y="281335"/>
                    <a:pt x="66575" y="276076"/>
                    <a:pt x="67891" y="272132"/>
                  </a:cubicBezTo>
                  <a:cubicBezTo>
                    <a:pt x="58680" y="270818"/>
                    <a:pt x="52102" y="265559"/>
                    <a:pt x="48154" y="257671"/>
                  </a:cubicBezTo>
                  <a:cubicBezTo>
                    <a:pt x="48154" y="257671"/>
                    <a:pt x="48154" y="257671"/>
                    <a:pt x="48154" y="256356"/>
                  </a:cubicBezTo>
                  <a:cubicBezTo>
                    <a:pt x="42891" y="249783"/>
                    <a:pt x="42891" y="240581"/>
                    <a:pt x="46838" y="234007"/>
                  </a:cubicBezTo>
                  <a:cubicBezTo>
                    <a:pt x="42891" y="231378"/>
                    <a:pt x="38944" y="227434"/>
                    <a:pt x="36312" y="223490"/>
                  </a:cubicBezTo>
                  <a:cubicBezTo>
                    <a:pt x="36312" y="223490"/>
                    <a:pt x="36312" y="223490"/>
                    <a:pt x="36312" y="222176"/>
                  </a:cubicBezTo>
                  <a:cubicBezTo>
                    <a:pt x="32365" y="215602"/>
                    <a:pt x="32365" y="209029"/>
                    <a:pt x="33681" y="202456"/>
                  </a:cubicBezTo>
                  <a:cubicBezTo>
                    <a:pt x="36312" y="195883"/>
                    <a:pt x="40260" y="189309"/>
                    <a:pt x="46838" y="186680"/>
                  </a:cubicBezTo>
                  <a:cubicBezTo>
                    <a:pt x="46838" y="186680"/>
                    <a:pt x="46838" y="186680"/>
                    <a:pt x="53417" y="182736"/>
                  </a:cubicBezTo>
                  <a:cubicBezTo>
                    <a:pt x="53417" y="182736"/>
                    <a:pt x="53417" y="182736"/>
                    <a:pt x="3418" y="90711"/>
                  </a:cubicBezTo>
                  <a:cubicBezTo>
                    <a:pt x="-529" y="84138"/>
                    <a:pt x="-529" y="77564"/>
                    <a:pt x="787" y="70991"/>
                  </a:cubicBezTo>
                  <a:cubicBezTo>
                    <a:pt x="3418" y="63103"/>
                    <a:pt x="7365" y="57845"/>
                    <a:pt x="13944" y="55215"/>
                  </a:cubicBezTo>
                  <a:cubicBezTo>
                    <a:pt x="13944" y="55215"/>
                    <a:pt x="13944" y="55215"/>
                    <a:pt x="108679" y="2629"/>
                  </a:cubicBezTo>
                  <a:cubicBezTo>
                    <a:pt x="112627" y="1315"/>
                    <a:pt x="116574" y="0"/>
                    <a:pt x="121837" y="0"/>
                  </a:cubicBezTo>
                  <a:close/>
                </a:path>
              </a:pathLst>
            </a:custGeom>
            <a:solidFill>
              <a:srgbClr val="FFFFFF"/>
            </a:solidFill>
            <a:ln>
              <a:noFill/>
            </a:ln>
          </p:spPr>
          <p:txBody>
            <a:bodyPr anchor="ctr"/>
            <a:lstStyle/>
            <a:p>
              <a:pPr algn="ctr"/>
              <a:endParaRPr/>
            </a:p>
          </p:txBody>
        </p:sp>
        <p:sp>
          <p:nvSpPr>
            <p:cNvPr id="36" name="išľíďe"/>
            <p:cNvSpPr/>
            <p:nvPr/>
          </p:nvSpPr>
          <p:spPr bwMode="auto">
            <a:xfrm>
              <a:off x="1858540" y="3034615"/>
              <a:ext cx="968364" cy="96657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p>
          </p:txBody>
        </p:sp>
      </p:grpSp>
      <p:sp>
        <p:nvSpPr>
          <p:cNvPr id="40" name="文本框 39"/>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替代品</a:t>
            </a:r>
          </a:p>
        </p:txBody>
      </p:sp>
      <p:sp>
        <p:nvSpPr>
          <p:cNvPr id="41" name="文本框 40"/>
          <p:cNvSpPr txBox="1"/>
          <p:nvPr/>
        </p:nvSpPr>
        <p:spPr>
          <a:xfrm>
            <a:off x="960395" y="2509751"/>
            <a:ext cx="3240033" cy="2120837"/>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替代品指的是和现有产品具有相同功能的产品，但是替代品能否产生替代的效果，就要看替代产品能否提供比现有产品更大的</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b="1" dirty="0">
                <a:solidFill>
                  <a:srgbClr val="943D41"/>
                </a:solidFill>
                <a:latin typeface="Futura Md BT" panose="020B0602020204020303" pitchFamily="34" charset="0"/>
                <a:ea typeface="微软雅黑" panose="020B0503020204020204" pitchFamily="34" charset="-122"/>
              </a:rPr>
              <a:t>性价比</a:t>
            </a:r>
            <a:r>
              <a:rPr lang="en-US" altLang="zh-CN" b="1" dirty="0">
                <a:solidFill>
                  <a:srgbClr val="943D41"/>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a:t>
            </a:r>
          </a:p>
        </p:txBody>
      </p:sp>
      <p:sp>
        <p:nvSpPr>
          <p:cNvPr id="42" name="文本框 41"/>
          <p:cNvSpPr txBox="1"/>
          <p:nvPr/>
        </p:nvSpPr>
        <p:spPr>
          <a:xfrm>
            <a:off x="8043371" y="1628219"/>
            <a:ext cx="3240033" cy="170533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所以，替代品的实际功能，是对现有产品造成了价格上的限制，进而</a:t>
            </a:r>
            <a:r>
              <a:rPr lang="zh-CN" altLang="en-US" b="1" dirty="0">
                <a:solidFill>
                  <a:srgbClr val="943D41"/>
                </a:solidFill>
                <a:latin typeface="Futura Md BT" panose="020B0602020204020303" pitchFamily="34" charset="0"/>
                <a:ea typeface="微软雅黑" panose="020B0503020204020204" pitchFamily="34" charset="-122"/>
              </a:rPr>
              <a:t>影响到整个行业的收益。</a:t>
            </a:r>
          </a:p>
        </p:txBody>
      </p:sp>
      <p:sp>
        <p:nvSpPr>
          <p:cNvPr id="43" name="文本框 42"/>
          <p:cNvSpPr txBox="1"/>
          <p:nvPr/>
        </p:nvSpPr>
        <p:spPr>
          <a:xfrm>
            <a:off x="7533528" y="3934939"/>
            <a:ext cx="3990257" cy="2120837"/>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如果一但替代品能够提供比现有产品更高的</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性价比</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，那么</a:t>
            </a:r>
            <a:r>
              <a:rPr lang="zh-CN" altLang="en-US" b="1" dirty="0">
                <a:solidFill>
                  <a:srgbClr val="943D41"/>
                </a:solidFill>
                <a:latin typeface="Futura Md BT" panose="020B0602020204020303" pitchFamily="34" charset="0"/>
                <a:ea typeface="微软雅黑" panose="020B0503020204020204" pitchFamily="34" charset="-122"/>
              </a:rPr>
              <a:t>对现有产品产生巨大的威胁</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，有时甚至会造成整个行业的颠覆，因此，现有产品生产企业</a:t>
            </a:r>
            <a:r>
              <a:rPr lang="zh-CN" altLang="en-US" b="1" dirty="0">
                <a:solidFill>
                  <a:srgbClr val="943D41"/>
                </a:solidFill>
                <a:latin typeface="Futura Md BT" panose="020B0602020204020303" pitchFamily="34" charset="0"/>
                <a:ea typeface="微软雅黑" panose="020B0503020204020204" pitchFamily="34" charset="-122"/>
              </a:rPr>
              <a:t>千万不可以掉以轻心！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090343" y="2486599"/>
            <a:ext cx="2647463"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客户产品的市场占有率</a:t>
            </a:r>
          </a:p>
        </p:txBody>
      </p:sp>
      <p:sp>
        <p:nvSpPr>
          <p:cNvPr id="58" name="矩形 57"/>
          <p:cNvSpPr/>
          <p:nvPr/>
        </p:nvSpPr>
        <p:spPr>
          <a:xfrm>
            <a:off x="3625992" y="4908744"/>
            <a:ext cx="2861409"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在客户采购中的份额比例</a:t>
            </a:r>
          </a:p>
        </p:txBody>
      </p:sp>
      <p:sp>
        <p:nvSpPr>
          <p:cNvPr id="63" name="矩形 62"/>
          <p:cNvSpPr/>
          <p:nvPr/>
        </p:nvSpPr>
        <p:spPr>
          <a:xfrm>
            <a:off x="910374" y="4872356"/>
            <a:ext cx="2647463" cy="369332"/>
          </a:xfrm>
          <a:prstGeom prst="rect">
            <a:avLst/>
          </a:prstGeom>
        </p:spPr>
        <p:txBody>
          <a:bodyPr wrap="square">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客户的议价能力</a:t>
            </a:r>
          </a:p>
        </p:txBody>
      </p:sp>
      <p:sp>
        <p:nvSpPr>
          <p:cNvPr id="68" name="矩形 67"/>
          <p:cNvSpPr/>
          <p:nvPr/>
        </p:nvSpPr>
        <p:spPr>
          <a:xfrm>
            <a:off x="6583815" y="4897520"/>
            <a:ext cx="3799254" cy="369332"/>
          </a:xfrm>
          <a:prstGeom prst="rect">
            <a:avLst/>
          </a:prstGeom>
        </p:spPr>
        <p:txBody>
          <a:bodyPr wrap="square">
            <a:spAutoFit/>
          </a:bodyPr>
          <a:lstStyle/>
          <a:p>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客户的信誉、拖欠款</a:t>
            </a:r>
          </a:p>
        </p:txBody>
      </p:sp>
      <p:sp>
        <p:nvSpPr>
          <p:cNvPr id="73" name="矩形 72"/>
          <p:cNvSpPr/>
          <p:nvPr/>
        </p:nvSpPr>
        <p:spPr>
          <a:xfrm>
            <a:off x="5346141" y="2440238"/>
            <a:ext cx="3799254"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客户的产品营利能力</a:t>
            </a:r>
          </a:p>
        </p:txBody>
      </p:sp>
      <p:sp>
        <p:nvSpPr>
          <p:cNvPr id="78" name="矩形 77"/>
          <p:cNvSpPr/>
          <p:nvPr/>
        </p:nvSpPr>
        <p:spPr>
          <a:xfrm>
            <a:off x="7807437" y="2418184"/>
            <a:ext cx="3799254" cy="369332"/>
          </a:xfrm>
          <a:prstGeom prst="rect">
            <a:avLst/>
          </a:prstGeom>
        </p:spPr>
        <p:txBody>
          <a:bodyPr wrap="squar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客户向后整合的力量等</a:t>
            </a:r>
          </a:p>
        </p:txBody>
      </p:sp>
      <p:sp>
        <p:nvSpPr>
          <p:cNvPr id="8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客户</a:t>
            </a:r>
          </a:p>
        </p:txBody>
      </p:sp>
      <p:grpSp>
        <p:nvGrpSpPr>
          <p:cNvPr id="82" name="Group 72"/>
          <p:cNvGrpSpPr/>
          <p:nvPr/>
        </p:nvGrpSpPr>
        <p:grpSpPr>
          <a:xfrm>
            <a:off x="6092443" y="3799269"/>
            <a:ext cx="302992" cy="237848"/>
            <a:chOff x="17418050" y="5818188"/>
            <a:chExt cx="1587500" cy="1246187"/>
          </a:xfrm>
        </p:grpSpPr>
        <p:sp>
          <p:nvSpPr>
            <p:cNvPr id="83" name="Freeform 20"/>
            <p:cNvSpPr>
              <a:spLocks noEditPoints="1"/>
            </p:cNvSpPr>
            <p:nvPr/>
          </p:nvSpPr>
          <p:spPr bwMode="auto">
            <a:xfrm>
              <a:off x="17418050" y="5818188"/>
              <a:ext cx="1587500" cy="263525"/>
            </a:xfrm>
            <a:custGeom>
              <a:avLst/>
              <a:gdLst>
                <a:gd name="T0" fmla="*/ 471 w 507"/>
                <a:gd name="T1" fmla="*/ 0 h 84"/>
                <a:gd name="T2" fmla="*/ 37 w 507"/>
                <a:gd name="T3" fmla="*/ 0 h 84"/>
                <a:gd name="T4" fmla="*/ 0 w 507"/>
                <a:gd name="T5" fmla="*/ 37 h 84"/>
                <a:gd name="T6" fmla="*/ 0 w 507"/>
                <a:gd name="T7" fmla="*/ 84 h 84"/>
                <a:gd name="T8" fmla="*/ 507 w 507"/>
                <a:gd name="T9" fmla="*/ 84 h 84"/>
                <a:gd name="T10" fmla="*/ 507 w 507"/>
                <a:gd name="T11" fmla="*/ 37 h 84"/>
                <a:gd name="T12" fmla="*/ 471 w 507"/>
                <a:gd name="T13" fmla="*/ 0 h 84"/>
                <a:gd name="T14" fmla="*/ 49 w 507"/>
                <a:gd name="T15" fmla="*/ 59 h 84"/>
                <a:gd name="T16" fmla="*/ 36 w 507"/>
                <a:gd name="T17" fmla="*/ 46 h 84"/>
                <a:gd name="T18" fmla="*/ 49 w 507"/>
                <a:gd name="T19" fmla="*/ 33 h 84"/>
                <a:gd name="T20" fmla="*/ 62 w 507"/>
                <a:gd name="T21" fmla="*/ 46 h 84"/>
                <a:gd name="T22" fmla="*/ 49 w 507"/>
                <a:gd name="T23" fmla="*/ 59 h 84"/>
                <a:gd name="T24" fmla="*/ 100 w 507"/>
                <a:gd name="T25" fmla="*/ 59 h 84"/>
                <a:gd name="T26" fmla="*/ 87 w 507"/>
                <a:gd name="T27" fmla="*/ 46 h 84"/>
                <a:gd name="T28" fmla="*/ 100 w 507"/>
                <a:gd name="T29" fmla="*/ 33 h 84"/>
                <a:gd name="T30" fmla="*/ 112 w 507"/>
                <a:gd name="T31" fmla="*/ 46 h 84"/>
                <a:gd name="T32" fmla="*/ 100 w 507"/>
                <a:gd name="T33" fmla="*/ 59 h 84"/>
                <a:gd name="T34" fmla="*/ 150 w 507"/>
                <a:gd name="T35" fmla="*/ 59 h 84"/>
                <a:gd name="T36" fmla="*/ 138 w 507"/>
                <a:gd name="T37" fmla="*/ 46 h 84"/>
                <a:gd name="T38" fmla="*/ 150 w 507"/>
                <a:gd name="T39" fmla="*/ 33 h 84"/>
                <a:gd name="T40" fmla="*/ 163 w 507"/>
                <a:gd name="T41" fmla="*/ 46 h 84"/>
                <a:gd name="T42" fmla="*/ 150 w 507"/>
                <a:gd name="T4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7" h="84">
                  <a:moveTo>
                    <a:pt x="471" y="0"/>
                  </a:moveTo>
                  <a:cubicBezTo>
                    <a:pt x="37" y="0"/>
                    <a:pt x="37" y="0"/>
                    <a:pt x="37" y="0"/>
                  </a:cubicBezTo>
                  <a:cubicBezTo>
                    <a:pt x="17" y="0"/>
                    <a:pt x="0" y="17"/>
                    <a:pt x="0" y="37"/>
                  </a:cubicBezTo>
                  <a:cubicBezTo>
                    <a:pt x="0" y="84"/>
                    <a:pt x="0" y="84"/>
                    <a:pt x="0" y="84"/>
                  </a:cubicBezTo>
                  <a:cubicBezTo>
                    <a:pt x="507" y="84"/>
                    <a:pt x="507" y="84"/>
                    <a:pt x="507" y="84"/>
                  </a:cubicBezTo>
                  <a:cubicBezTo>
                    <a:pt x="507" y="37"/>
                    <a:pt x="507" y="37"/>
                    <a:pt x="507" y="37"/>
                  </a:cubicBezTo>
                  <a:cubicBezTo>
                    <a:pt x="507" y="17"/>
                    <a:pt x="491" y="0"/>
                    <a:pt x="471" y="0"/>
                  </a:cubicBezTo>
                  <a:close/>
                  <a:moveTo>
                    <a:pt x="49" y="59"/>
                  </a:moveTo>
                  <a:cubicBezTo>
                    <a:pt x="42" y="59"/>
                    <a:pt x="36" y="53"/>
                    <a:pt x="36" y="46"/>
                  </a:cubicBezTo>
                  <a:cubicBezTo>
                    <a:pt x="36" y="39"/>
                    <a:pt x="42" y="33"/>
                    <a:pt x="49" y="33"/>
                  </a:cubicBezTo>
                  <a:cubicBezTo>
                    <a:pt x="56" y="33"/>
                    <a:pt x="62" y="39"/>
                    <a:pt x="62" y="46"/>
                  </a:cubicBezTo>
                  <a:cubicBezTo>
                    <a:pt x="62" y="53"/>
                    <a:pt x="56" y="59"/>
                    <a:pt x="49" y="59"/>
                  </a:cubicBezTo>
                  <a:close/>
                  <a:moveTo>
                    <a:pt x="100" y="59"/>
                  </a:moveTo>
                  <a:cubicBezTo>
                    <a:pt x="93" y="59"/>
                    <a:pt x="87" y="53"/>
                    <a:pt x="87" y="46"/>
                  </a:cubicBezTo>
                  <a:cubicBezTo>
                    <a:pt x="87" y="39"/>
                    <a:pt x="93" y="33"/>
                    <a:pt x="100" y="33"/>
                  </a:cubicBezTo>
                  <a:cubicBezTo>
                    <a:pt x="107" y="33"/>
                    <a:pt x="112" y="39"/>
                    <a:pt x="112" y="46"/>
                  </a:cubicBezTo>
                  <a:cubicBezTo>
                    <a:pt x="112" y="53"/>
                    <a:pt x="107" y="59"/>
                    <a:pt x="100" y="59"/>
                  </a:cubicBezTo>
                  <a:close/>
                  <a:moveTo>
                    <a:pt x="150" y="59"/>
                  </a:moveTo>
                  <a:cubicBezTo>
                    <a:pt x="143" y="59"/>
                    <a:pt x="138" y="53"/>
                    <a:pt x="138" y="46"/>
                  </a:cubicBezTo>
                  <a:cubicBezTo>
                    <a:pt x="138" y="39"/>
                    <a:pt x="143" y="33"/>
                    <a:pt x="150" y="33"/>
                  </a:cubicBezTo>
                  <a:cubicBezTo>
                    <a:pt x="157" y="33"/>
                    <a:pt x="163" y="39"/>
                    <a:pt x="163" y="46"/>
                  </a:cubicBezTo>
                  <a:cubicBezTo>
                    <a:pt x="163" y="53"/>
                    <a:pt x="157" y="59"/>
                    <a:pt x="150"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84" name="Oval 21"/>
            <p:cNvSpPr>
              <a:spLocks noChangeArrowheads="1"/>
            </p:cNvSpPr>
            <p:nvPr/>
          </p:nvSpPr>
          <p:spPr bwMode="auto">
            <a:xfrm>
              <a:off x="18113375" y="6623050"/>
              <a:ext cx="198437"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85" name="Oval 22"/>
            <p:cNvSpPr>
              <a:spLocks noChangeArrowheads="1"/>
            </p:cNvSpPr>
            <p:nvPr/>
          </p:nvSpPr>
          <p:spPr bwMode="auto">
            <a:xfrm>
              <a:off x="18383250" y="6384925"/>
              <a:ext cx="160337" cy="158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86" name="Freeform 23"/>
            <p:cNvSpPr>
              <a:spLocks noEditPoints="1"/>
            </p:cNvSpPr>
            <p:nvPr/>
          </p:nvSpPr>
          <p:spPr bwMode="auto">
            <a:xfrm>
              <a:off x="17418050" y="6111875"/>
              <a:ext cx="1587500" cy="952500"/>
            </a:xfrm>
            <a:custGeom>
              <a:avLst/>
              <a:gdLst>
                <a:gd name="T0" fmla="*/ 0 w 507"/>
                <a:gd name="T1" fmla="*/ 268 h 304"/>
                <a:gd name="T2" fmla="*/ 37 w 507"/>
                <a:gd name="T3" fmla="*/ 304 h 304"/>
                <a:gd name="T4" fmla="*/ 471 w 507"/>
                <a:gd name="T5" fmla="*/ 304 h 304"/>
                <a:gd name="T6" fmla="*/ 507 w 507"/>
                <a:gd name="T7" fmla="*/ 268 h 304"/>
                <a:gd name="T8" fmla="*/ 507 w 507"/>
                <a:gd name="T9" fmla="*/ 0 h 304"/>
                <a:gd name="T10" fmla="*/ 0 w 507"/>
                <a:gd name="T11" fmla="*/ 0 h 304"/>
                <a:gd name="T12" fmla="*/ 0 w 507"/>
                <a:gd name="T13" fmla="*/ 268 h 304"/>
                <a:gd name="T14" fmla="*/ 155 w 507"/>
                <a:gd name="T15" fmla="*/ 52 h 304"/>
                <a:gd name="T16" fmla="*/ 199 w 507"/>
                <a:gd name="T17" fmla="*/ 96 h 304"/>
                <a:gd name="T18" fmla="*/ 193 w 507"/>
                <a:gd name="T19" fmla="*/ 119 h 304"/>
                <a:gd name="T20" fmla="*/ 224 w 507"/>
                <a:gd name="T21" fmla="*/ 151 h 304"/>
                <a:gd name="T22" fmla="*/ 253 w 507"/>
                <a:gd name="T23" fmla="*/ 142 h 304"/>
                <a:gd name="T24" fmla="*/ 283 w 507"/>
                <a:gd name="T25" fmla="*/ 151 h 304"/>
                <a:gd name="T26" fmla="*/ 295 w 507"/>
                <a:gd name="T27" fmla="*/ 139 h 304"/>
                <a:gd name="T28" fmla="*/ 287 w 507"/>
                <a:gd name="T29" fmla="*/ 112 h 304"/>
                <a:gd name="T30" fmla="*/ 333 w 507"/>
                <a:gd name="T31" fmla="*/ 66 h 304"/>
                <a:gd name="T32" fmla="*/ 379 w 507"/>
                <a:gd name="T33" fmla="*/ 112 h 304"/>
                <a:gd name="T34" fmla="*/ 333 w 507"/>
                <a:gd name="T35" fmla="*/ 158 h 304"/>
                <a:gd name="T36" fmla="*/ 311 w 507"/>
                <a:gd name="T37" fmla="*/ 153 h 304"/>
                <a:gd name="T38" fmla="*/ 297 w 507"/>
                <a:gd name="T39" fmla="*/ 166 h 304"/>
                <a:gd name="T40" fmla="*/ 306 w 507"/>
                <a:gd name="T41" fmla="*/ 195 h 304"/>
                <a:gd name="T42" fmla="*/ 253 w 507"/>
                <a:gd name="T43" fmla="*/ 247 h 304"/>
                <a:gd name="T44" fmla="*/ 201 w 507"/>
                <a:gd name="T45" fmla="*/ 195 h 304"/>
                <a:gd name="T46" fmla="*/ 210 w 507"/>
                <a:gd name="T47" fmla="*/ 166 h 304"/>
                <a:gd name="T48" fmla="*/ 178 w 507"/>
                <a:gd name="T49" fmla="*/ 134 h 304"/>
                <a:gd name="T50" fmla="*/ 155 w 507"/>
                <a:gd name="T51" fmla="*/ 141 h 304"/>
                <a:gd name="T52" fmla="*/ 110 w 507"/>
                <a:gd name="T53" fmla="*/ 96 h 304"/>
                <a:gd name="T54" fmla="*/ 155 w 507"/>
                <a:gd name="T55" fmla="*/ 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7" h="304">
                  <a:moveTo>
                    <a:pt x="0" y="268"/>
                  </a:moveTo>
                  <a:cubicBezTo>
                    <a:pt x="0" y="288"/>
                    <a:pt x="17" y="304"/>
                    <a:pt x="37" y="304"/>
                  </a:cubicBezTo>
                  <a:cubicBezTo>
                    <a:pt x="471" y="304"/>
                    <a:pt x="471" y="304"/>
                    <a:pt x="471" y="304"/>
                  </a:cubicBezTo>
                  <a:cubicBezTo>
                    <a:pt x="491" y="304"/>
                    <a:pt x="507" y="288"/>
                    <a:pt x="507" y="268"/>
                  </a:cubicBezTo>
                  <a:cubicBezTo>
                    <a:pt x="507" y="0"/>
                    <a:pt x="507" y="0"/>
                    <a:pt x="507" y="0"/>
                  </a:cubicBezTo>
                  <a:cubicBezTo>
                    <a:pt x="0" y="0"/>
                    <a:pt x="0" y="0"/>
                    <a:pt x="0" y="0"/>
                  </a:cubicBezTo>
                  <a:lnTo>
                    <a:pt x="0" y="268"/>
                  </a:lnTo>
                  <a:close/>
                  <a:moveTo>
                    <a:pt x="155" y="52"/>
                  </a:moveTo>
                  <a:cubicBezTo>
                    <a:pt x="179" y="52"/>
                    <a:pt x="199" y="72"/>
                    <a:pt x="199" y="96"/>
                  </a:cubicBezTo>
                  <a:cubicBezTo>
                    <a:pt x="199" y="105"/>
                    <a:pt x="197" y="113"/>
                    <a:pt x="193" y="119"/>
                  </a:cubicBezTo>
                  <a:cubicBezTo>
                    <a:pt x="224" y="151"/>
                    <a:pt x="224" y="151"/>
                    <a:pt x="224" y="151"/>
                  </a:cubicBezTo>
                  <a:cubicBezTo>
                    <a:pt x="233" y="146"/>
                    <a:pt x="243" y="142"/>
                    <a:pt x="253" y="142"/>
                  </a:cubicBezTo>
                  <a:cubicBezTo>
                    <a:pt x="264" y="142"/>
                    <a:pt x="274" y="146"/>
                    <a:pt x="283" y="151"/>
                  </a:cubicBezTo>
                  <a:cubicBezTo>
                    <a:pt x="295" y="139"/>
                    <a:pt x="295" y="139"/>
                    <a:pt x="295" y="139"/>
                  </a:cubicBezTo>
                  <a:cubicBezTo>
                    <a:pt x="290" y="131"/>
                    <a:pt x="287" y="122"/>
                    <a:pt x="287" y="112"/>
                  </a:cubicBezTo>
                  <a:cubicBezTo>
                    <a:pt x="287" y="87"/>
                    <a:pt x="308" y="66"/>
                    <a:pt x="333" y="66"/>
                  </a:cubicBezTo>
                  <a:cubicBezTo>
                    <a:pt x="359" y="66"/>
                    <a:pt x="379" y="87"/>
                    <a:pt x="379" y="112"/>
                  </a:cubicBezTo>
                  <a:cubicBezTo>
                    <a:pt x="379" y="138"/>
                    <a:pt x="359" y="158"/>
                    <a:pt x="333" y="158"/>
                  </a:cubicBezTo>
                  <a:cubicBezTo>
                    <a:pt x="325" y="158"/>
                    <a:pt x="317" y="156"/>
                    <a:pt x="311" y="153"/>
                  </a:cubicBezTo>
                  <a:cubicBezTo>
                    <a:pt x="297" y="166"/>
                    <a:pt x="297" y="166"/>
                    <a:pt x="297" y="166"/>
                  </a:cubicBezTo>
                  <a:cubicBezTo>
                    <a:pt x="303" y="174"/>
                    <a:pt x="306" y="184"/>
                    <a:pt x="306" y="195"/>
                  </a:cubicBezTo>
                  <a:cubicBezTo>
                    <a:pt x="306" y="224"/>
                    <a:pt x="282" y="247"/>
                    <a:pt x="253" y="247"/>
                  </a:cubicBezTo>
                  <a:cubicBezTo>
                    <a:pt x="225" y="247"/>
                    <a:pt x="201" y="224"/>
                    <a:pt x="201" y="195"/>
                  </a:cubicBezTo>
                  <a:cubicBezTo>
                    <a:pt x="201" y="184"/>
                    <a:pt x="204" y="174"/>
                    <a:pt x="210" y="166"/>
                  </a:cubicBezTo>
                  <a:cubicBezTo>
                    <a:pt x="178" y="134"/>
                    <a:pt x="178" y="134"/>
                    <a:pt x="178" y="134"/>
                  </a:cubicBezTo>
                  <a:cubicBezTo>
                    <a:pt x="171" y="138"/>
                    <a:pt x="163" y="141"/>
                    <a:pt x="155" y="141"/>
                  </a:cubicBezTo>
                  <a:cubicBezTo>
                    <a:pt x="130" y="141"/>
                    <a:pt x="110" y="121"/>
                    <a:pt x="110" y="96"/>
                  </a:cubicBezTo>
                  <a:cubicBezTo>
                    <a:pt x="110" y="72"/>
                    <a:pt x="130" y="52"/>
                    <a:pt x="155"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sp>
          <p:nvSpPr>
            <p:cNvPr id="87" name="Oval 24"/>
            <p:cNvSpPr>
              <a:spLocks noChangeArrowheads="1"/>
            </p:cNvSpPr>
            <p:nvPr/>
          </p:nvSpPr>
          <p:spPr bwMode="auto">
            <a:xfrm>
              <a:off x="17829213" y="6337300"/>
              <a:ext cx="147637" cy="1508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900"/>
            </a:p>
          </p:txBody>
        </p:sp>
      </p:grpSp>
      <p:sp>
        <p:nvSpPr>
          <p:cNvPr id="92" name="矩形 91"/>
          <p:cNvSpPr/>
          <p:nvPr/>
        </p:nvSpPr>
        <p:spPr>
          <a:xfrm>
            <a:off x="369473" y="1104373"/>
            <a:ext cx="7889240" cy="492443"/>
          </a:xfrm>
          <a:prstGeom prst="rect">
            <a:avLst/>
          </a:prstGeom>
          <a:noFill/>
        </p:spPr>
        <p:txBody>
          <a:bodyPr wrap="square" rtlCol="0">
            <a:spAutoFit/>
          </a:bodyPr>
          <a:lstStyle/>
          <a:p>
            <a:pPr algn="ct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选择</a:t>
            </a:r>
            <a:r>
              <a:rPr lang="zh-CN" altLang="en-US" sz="2600" b="1" dirty="0">
                <a:solidFill>
                  <a:srgbClr val="943D41"/>
                </a:solidFill>
                <a:latin typeface="Futura Md BT" panose="020B0602020204020303" pitchFamily="34" charset="0"/>
                <a:ea typeface="微软雅黑" panose="020B0503020204020204" pitchFamily="34" charset="-122"/>
              </a:rPr>
              <a:t>优质的客户</a:t>
            </a: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，是非常重要的：</a:t>
            </a:r>
          </a:p>
        </p:txBody>
      </p:sp>
      <p:grpSp>
        <p:nvGrpSpPr>
          <p:cNvPr id="93" name="îśliďè"/>
          <p:cNvGrpSpPr/>
          <p:nvPr/>
        </p:nvGrpSpPr>
        <p:grpSpPr>
          <a:xfrm rot="2640000">
            <a:off x="3307653" y="3618896"/>
            <a:ext cx="457627" cy="580495"/>
            <a:chOff x="4082243" y="2257857"/>
            <a:chExt cx="397973" cy="504825"/>
          </a:xfrm>
        </p:grpSpPr>
        <p:sp>
          <p:nvSpPr>
            <p:cNvPr id="94" name="íSḻïḓè"/>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95" name="Straight Connector 3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6" name="ïsḷïďé"/>
          <p:cNvSpPr/>
          <p:nvPr/>
        </p:nvSpPr>
        <p:spPr bwMode="auto">
          <a:xfrm>
            <a:off x="2593084" y="3921503"/>
            <a:ext cx="919874" cy="919873"/>
          </a:xfrm>
          <a:prstGeom prst="ellipse">
            <a:avLst/>
          </a:prstGeom>
          <a:solidFill>
            <a:srgbClr val="C06170"/>
          </a:solidFill>
          <a:ln w="19050">
            <a:noFill/>
            <a:round/>
          </a:ln>
        </p:spPr>
        <p:txBody>
          <a:bodyPr anchor="ctr"/>
          <a:lstStyle/>
          <a:p>
            <a:pPr algn="ctr"/>
            <a:endParaRPr/>
          </a:p>
        </p:txBody>
      </p:sp>
      <p:grpSp>
        <p:nvGrpSpPr>
          <p:cNvPr id="97" name="iṡlíḍê"/>
          <p:cNvGrpSpPr/>
          <p:nvPr/>
        </p:nvGrpSpPr>
        <p:grpSpPr>
          <a:xfrm rot="8040000">
            <a:off x="4272648" y="3610774"/>
            <a:ext cx="457627" cy="604562"/>
            <a:chOff x="4082243" y="2257857"/>
            <a:chExt cx="397973" cy="504825"/>
          </a:xfrm>
        </p:grpSpPr>
        <p:sp>
          <p:nvSpPr>
            <p:cNvPr id="98" name="íṧḷîḑe"/>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99" name="Straight Connector 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0" name="iṡḻíďe"/>
          <p:cNvSpPr/>
          <p:nvPr/>
        </p:nvSpPr>
        <p:spPr bwMode="auto">
          <a:xfrm rot="5400000">
            <a:off x="3557838" y="2961313"/>
            <a:ext cx="919873" cy="919874"/>
          </a:xfrm>
          <a:prstGeom prst="ellipse">
            <a:avLst/>
          </a:prstGeom>
          <a:solidFill>
            <a:srgbClr val="943D41"/>
          </a:solidFill>
          <a:ln w="19050">
            <a:noFill/>
            <a:round/>
          </a:ln>
        </p:spPr>
        <p:txBody>
          <a:bodyPr anchor="ctr"/>
          <a:lstStyle/>
          <a:p>
            <a:pPr algn="ctr"/>
            <a:endParaRPr/>
          </a:p>
        </p:txBody>
      </p:sp>
      <p:grpSp>
        <p:nvGrpSpPr>
          <p:cNvPr id="101" name="îs1îďê"/>
          <p:cNvGrpSpPr/>
          <p:nvPr/>
        </p:nvGrpSpPr>
        <p:grpSpPr>
          <a:xfrm rot="2640000">
            <a:off x="5256317" y="3617212"/>
            <a:ext cx="457627" cy="592516"/>
            <a:chOff x="4082243" y="2257857"/>
            <a:chExt cx="397973" cy="504825"/>
          </a:xfrm>
        </p:grpSpPr>
        <p:sp>
          <p:nvSpPr>
            <p:cNvPr id="102" name="iṣḻîḓê"/>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03" name="Straight Connector 45"/>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4" name="íślídé"/>
          <p:cNvSpPr/>
          <p:nvPr/>
        </p:nvSpPr>
        <p:spPr bwMode="auto">
          <a:xfrm>
            <a:off x="4538619" y="3921505"/>
            <a:ext cx="919874" cy="919873"/>
          </a:xfrm>
          <a:prstGeom prst="ellipse">
            <a:avLst/>
          </a:prstGeom>
          <a:solidFill>
            <a:srgbClr val="C06170"/>
          </a:solidFill>
          <a:ln w="19050">
            <a:noFill/>
            <a:round/>
          </a:ln>
        </p:spPr>
        <p:txBody>
          <a:bodyPr anchor="ctr"/>
          <a:lstStyle/>
          <a:p>
            <a:pPr algn="ctr"/>
            <a:endParaRPr/>
          </a:p>
        </p:txBody>
      </p:sp>
      <p:grpSp>
        <p:nvGrpSpPr>
          <p:cNvPr id="105" name="ïS1îďè"/>
          <p:cNvGrpSpPr/>
          <p:nvPr/>
        </p:nvGrpSpPr>
        <p:grpSpPr>
          <a:xfrm rot="8040000">
            <a:off x="6223985" y="3611413"/>
            <a:ext cx="457627" cy="600390"/>
            <a:chOff x="4082243" y="2257857"/>
            <a:chExt cx="397973" cy="504825"/>
          </a:xfrm>
        </p:grpSpPr>
        <p:sp>
          <p:nvSpPr>
            <p:cNvPr id="106" name="ïśḻîḓé"/>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07" name="Straight Connector 49"/>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8" name="íṩḻîḑe"/>
          <p:cNvSpPr/>
          <p:nvPr/>
        </p:nvSpPr>
        <p:spPr bwMode="auto">
          <a:xfrm rot="5400000">
            <a:off x="5507939" y="2961314"/>
            <a:ext cx="919873" cy="919874"/>
          </a:xfrm>
          <a:prstGeom prst="ellipse">
            <a:avLst/>
          </a:prstGeom>
          <a:solidFill>
            <a:srgbClr val="943D41"/>
          </a:solidFill>
          <a:ln w="19050">
            <a:noFill/>
            <a:round/>
          </a:ln>
        </p:spPr>
        <p:txBody>
          <a:bodyPr anchor="ctr"/>
          <a:lstStyle/>
          <a:p>
            <a:pPr algn="ctr"/>
            <a:endParaRPr/>
          </a:p>
        </p:txBody>
      </p:sp>
      <p:grpSp>
        <p:nvGrpSpPr>
          <p:cNvPr id="109" name="îṥ1îḑe"/>
          <p:cNvGrpSpPr/>
          <p:nvPr/>
        </p:nvGrpSpPr>
        <p:grpSpPr>
          <a:xfrm rot="2640000">
            <a:off x="7207457" y="3617677"/>
            <a:ext cx="457627" cy="589192"/>
            <a:chOff x="4082243" y="2257857"/>
            <a:chExt cx="397973" cy="504825"/>
          </a:xfrm>
        </p:grpSpPr>
        <p:sp>
          <p:nvSpPr>
            <p:cNvPr id="110" name="íṣḷíḋè"/>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a:p>
          </p:txBody>
        </p:sp>
        <p:cxnSp>
          <p:nvCxnSpPr>
            <p:cNvPr id="111" name="Straight Connector 5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2" name="ïs1ïḓe"/>
          <p:cNvSpPr/>
          <p:nvPr/>
        </p:nvSpPr>
        <p:spPr bwMode="auto">
          <a:xfrm>
            <a:off x="6488606" y="3921505"/>
            <a:ext cx="919874" cy="919873"/>
          </a:xfrm>
          <a:prstGeom prst="ellipse">
            <a:avLst/>
          </a:prstGeom>
          <a:solidFill>
            <a:srgbClr val="C06170"/>
          </a:solidFill>
          <a:ln w="19050">
            <a:noFill/>
            <a:round/>
          </a:ln>
        </p:spPr>
        <p:txBody>
          <a:bodyPr anchor="ctr"/>
          <a:lstStyle/>
          <a:p>
            <a:pPr algn="ctr"/>
            <a:endParaRPr/>
          </a:p>
        </p:txBody>
      </p:sp>
      <p:sp>
        <p:nvSpPr>
          <p:cNvPr id="113" name="î$lïḑé"/>
          <p:cNvSpPr/>
          <p:nvPr/>
        </p:nvSpPr>
        <p:spPr bwMode="auto">
          <a:xfrm rot="5400000">
            <a:off x="7457925" y="2961314"/>
            <a:ext cx="919873" cy="919874"/>
          </a:xfrm>
          <a:prstGeom prst="ellipse">
            <a:avLst/>
          </a:prstGeom>
          <a:solidFill>
            <a:srgbClr val="943D41"/>
          </a:solidFill>
          <a:ln w="19050">
            <a:noFill/>
            <a:round/>
          </a:ln>
        </p:spPr>
        <p:txBody>
          <a:bodyPr anchor="ctr"/>
          <a:lstStyle/>
          <a:p>
            <a:pPr algn="ctr"/>
            <a:endParaRPr/>
          </a:p>
        </p:txBody>
      </p:sp>
      <p:sp>
        <p:nvSpPr>
          <p:cNvPr id="114" name="íšḷiḓè"/>
          <p:cNvSpPr/>
          <p:nvPr/>
        </p:nvSpPr>
        <p:spPr bwMode="auto">
          <a:xfrm>
            <a:off x="4714535" y="4042775"/>
            <a:ext cx="618732" cy="618732"/>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a:p>
        </p:txBody>
      </p:sp>
      <p:sp>
        <p:nvSpPr>
          <p:cNvPr id="115" name="iṥļídé"/>
          <p:cNvSpPr/>
          <p:nvPr/>
        </p:nvSpPr>
        <p:spPr bwMode="auto">
          <a:xfrm>
            <a:off x="7608495" y="3088658"/>
            <a:ext cx="618732" cy="61873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a:p>
        </p:txBody>
      </p:sp>
      <p:sp>
        <p:nvSpPr>
          <p:cNvPr id="116" name="iṣ1îḋe"/>
          <p:cNvSpPr/>
          <p:nvPr/>
        </p:nvSpPr>
        <p:spPr bwMode="auto">
          <a:xfrm>
            <a:off x="6637994" y="4057350"/>
            <a:ext cx="618732" cy="61873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p>
        </p:txBody>
      </p:sp>
      <p:sp>
        <p:nvSpPr>
          <p:cNvPr id="117" name="iS1ïḑê"/>
          <p:cNvSpPr/>
          <p:nvPr/>
        </p:nvSpPr>
        <p:spPr bwMode="auto">
          <a:xfrm>
            <a:off x="5648872" y="3100708"/>
            <a:ext cx="618732" cy="61873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p>
        </p:txBody>
      </p:sp>
      <p:sp>
        <p:nvSpPr>
          <p:cNvPr id="118" name="îsļïdé"/>
          <p:cNvSpPr/>
          <p:nvPr/>
        </p:nvSpPr>
        <p:spPr bwMode="auto">
          <a:xfrm>
            <a:off x="3719234" y="3120888"/>
            <a:ext cx="618732" cy="618732"/>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p>
        </p:txBody>
      </p:sp>
      <p:sp>
        <p:nvSpPr>
          <p:cNvPr id="119" name="íṩḻídê"/>
          <p:cNvSpPr/>
          <p:nvPr/>
        </p:nvSpPr>
        <p:spPr bwMode="auto">
          <a:xfrm>
            <a:off x="2746581" y="4057350"/>
            <a:ext cx="618732" cy="61873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left)">
                                      <p:cBhvr>
                                        <p:cTn id="11" dur="500"/>
                                        <p:tgtEl>
                                          <p:spTgt spid="9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randombar(horizontal)">
                                      <p:cBhvr>
                                        <p:cTn id="16" dur="500"/>
                                        <p:tgtEl>
                                          <p:spTgt spid="9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randombar(horizontal)">
                                      <p:cBhvr>
                                        <p:cTn id="19" dur="500"/>
                                        <p:tgtEl>
                                          <p:spTgt spid="96"/>
                                        </p:tgtEl>
                                      </p:cBhvr>
                                    </p:animEffect>
                                  </p:childTnLst>
                                </p:cTn>
                              </p:par>
                              <p:par>
                                <p:cTn id="20" presetID="14" presetClass="entr" presetSubtype="10"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randombar(horizontal)">
                                      <p:cBhvr>
                                        <p:cTn id="22" dur="500"/>
                                        <p:tgtEl>
                                          <p:spTgt spid="9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randombar(horizontal)">
                                      <p:cBhvr>
                                        <p:cTn id="25" dur="500"/>
                                        <p:tgtEl>
                                          <p:spTgt spid="100"/>
                                        </p:tgtEl>
                                      </p:cBhvr>
                                    </p:animEffect>
                                  </p:childTnLst>
                                </p:cTn>
                              </p:par>
                              <p:par>
                                <p:cTn id="26" presetID="14" presetClass="entr" presetSubtype="10"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randombar(horizontal)">
                                      <p:cBhvr>
                                        <p:cTn id="28" dur="500"/>
                                        <p:tgtEl>
                                          <p:spTgt spid="10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randombar(horizontal)">
                                      <p:cBhvr>
                                        <p:cTn id="31" dur="500"/>
                                        <p:tgtEl>
                                          <p:spTgt spid="104"/>
                                        </p:tgtEl>
                                      </p:cBhvr>
                                    </p:animEffect>
                                  </p:childTnLst>
                                </p:cTn>
                              </p:par>
                              <p:par>
                                <p:cTn id="32" presetID="14" presetClass="entr" presetSubtype="10" fill="hold"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randombar(horizontal)">
                                      <p:cBhvr>
                                        <p:cTn id="34" dur="500"/>
                                        <p:tgtEl>
                                          <p:spTgt spid="10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randombar(horizontal)">
                                      <p:cBhvr>
                                        <p:cTn id="37" dur="500"/>
                                        <p:tgtEl>
                                          <p:spTgt spid="108"/>
                                        </p:tgtEl>
                                      </p:cBhvr>
                                    </p:animEffect>
                                  </p:childTnLst>
                                </p:cTn>
                              </p:par>
                              <p:par>
                                <p:cTn id="38" presetID="14" presetClass="entr" presetSubtype="10"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randombar(horizontal)">
                                      <p:cBhvr>
                                        <p:cTn id="40" dur="500"/>
                                        <p:tgtEl>
                                          <p:spTgt spid="10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randombar(horizontal)">
                                      <p:cBhvr>
                                        <p:cTn id="43" dur="500"/>
                                        <p:tgtEl>
                                          <p:spTgt spid="11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randombar(horizontal)">
                                      <p:cBhvr>
                                        <p:cTn id="46" dur="500"/>
                                        <p:tgtEl>
                                          <p:spTgt spid="1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randombar(horizontal)">
                                      <p:cBhvr>
                                        <p:cTn id="49" dur="500"/>
                                        <p:tgtEl>
                                          <p:spTgt spid="1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randombar(horizontal)">
                                      <p:cBhvr>
                                        <p:cTn id="52" dur="500"/>
                                        <p:tgtEl>
                                          <p:spTgt spid="11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randombar(horizontal)">
                                      <p:cBhvr>
                                        <p:cTn id="55" dur="500"/>
                                        <p:tgtEl>
                                          <p:spTgt spid="11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randombar(horizontal)">
                                      <p:cBhvr>
                                        <p:cTn id="58" dur="500"/>
                                        <p:tgtEl>
                                          <p:spTgt spid="11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randombar(horizontal)">
                                      <p:cBhvr>
                                        <p:cTn id="61" dur="500"/>
                                        <p:tgtEl>
                                          <p:spTgt spid="11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randombar(horizontal)">
                                      <p:cBhvr>
                                        <p:cTn id="64" dur="500"/>
                                        <p:tgtEl>
                                          <p:spTgt spid="1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arn(inVertical)">
                                      <p:cBhvr>
                                        <p:cTn id="69" dur="500"/>
                                        <p:tgtEl>
                                          <p:spTgt spid="2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barn(inVertical)">
                                      <p:cBhvr>
                                        <p:cTn id="72" dur="500"/>
                                        <p:tgtEl>
                                          <p:spTgt spid="63"/>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barn(inVertical)">
                                      <p:cBhvr>
                                        <p:cTn id="75" dur="500"/>
                                        <p:tgtEl>
                                          <p:spTgt spid="5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barn(inVertical)">
                                      <p:cBhvr>
                                        <p:cTn id="78" dur="500"/>
                                        <p:tgtEl>
                                          <p:spTgt spid="7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barn(inVertical)">
                                      <p:cBhvr>
                                        <p:cTn id="81" dur="500"/>
                                        <p:tgtEl>
                                          <p:spTgt spid="7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barn(inVertical)">
                                      <p:cBhvr>
                                        <p:cTn id="8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8" grpId="0"/>
      <p:bldP spid="63" grpId="0"/>
      <p:bldP spid="68" grpId="0"/>
      <p:bldP spid="73" grpId="0"/>
      <p:bldP spid="78" grpId="0"/>
      <p:bldP spid="80" grpId="0" animBg="1"/>
      <p:bldP spid="92" grpId="0"/>
      <p:bldP spid="96" grpId="0" animBg="1"/>
      <p:bldP spid="100" grpId="0" animBg="1"/>
      <p:bldP spid="104" grpId="0" animBg="1"/>
      <p:bldP spid="108"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151380" y="1326634"/>
            <a:ext cx="7889240" cy="492443"/>
          </a:xfrm>
          <a:prstGeom prst="rect">
            <a:avLst/>
          </a:prstGeom>
          <a:noFill/>
        </p:spPr>
        <p:txBody>
          <a:bodyPr wrap="square" rtlCol="0">
            <a:spAutoFit/>
          </a:bodyPr>
          <a:lstStyle/>
          <a:p>
            <a:pPr algn="ct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选择</a:t>
            </a:r>
            <a:r>
              <a:rPr lang="zh-CN" altLang="en-US" sz="2600" b="1" dirty="0">
                <a:solidFill>
                  <a:srgbClr val="943D41"/>
                </a:solidFill>
                <a:latin typeface="Futura Md BT" panose="020B0602020204020303" pitchFamily="34" charset="0"/>
                <a:ea typeface="微软雅黑" panose="020B0503020204020204" pitchFamily="34" charset="-122"/>
              </a:rPr>
              <a:t>优质的供应商</a:t>
            </a:r>
            <a:r>
              <a:rPr lang="zh-CN" altLang="en-US" sz="2600" dirty="0">
                <a:solidFill>
                  <a:schemeClr val="tx1">
                    <a:lumMod val="50000"/>
                    <a:lumOff val="50000"/>
                  </a:schemeClr>
                </a:solidFill>
                <a:latin typeface="Futura Md BT" panose="020B0602020204020303" pitchFamily="34" charset="0"/>
                <a:ea typeface="微软雅黑" panose="020B0503020204020204" pitchFamily="34" charset="-122"/>
              </a:rPr>
              <a:t>，同等也非常重要：</a:t>
            </a:r>
          </a:p>
        </p:txBody>
      </p:sp>
      <p:grpSp>
        <p:nvGrpSpPr>
          <p:cNvPr id="41" name="组合 40"/>
          <p:cNvGrpSpPr/>
          <p:nvPr/>
        </p:nvGrpSpPr>
        <p:grpSpPr>
          <a:xfrm>
            <a:off x="635000" y="2336801"/>
            <a:ext cx="1587500" cy="2419866"/>
            <a:chOff x="635000" y="2654301"/>
            <a:chExt cx="1587500" cy="2419866"/>
          </a:xfrm>
        </p:grpSpPr>
        <p:sp>
          <p:nvSpPr>
            <p:cNvPr id="42" name="矩形 41"/>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43" name="直接箭头连接符 42"/>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35000" y="4704835"/>
              <a:ext cx="1587500" cy="369332"/>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供应商的价格</a:t>
              </a:r>
            </a:p>
          </p:txBody>
        </p:sp>
        <p:pic>
          <p:nvPicPr>
            <p:cNvPr id="45" name="图片 4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263937" y="2944289"/>
              <a:ext cx="329626" cy="715424"/>
            </a:xfrm>
            <a:prstGeom prst="rect">
              <a:avLst/>
            </a:prstGeom>
          </p:spPr>
        </p:pic>
      </p:grpSp>
      <p:grpSp>
        <p:nvGrpSpPr>
          <p:cNvPr id="46" name="组合 45"/>
          <p:cNvGrpSpPr/>
          <p:nvPr/>
        </p:nvGrpSpPr>
        <p:grpSpPr>
          <a:xfrm>
            <a:off x="2425700" y="3213101"/>
            <a:ext cx="1587500" cy="2696865"/>
            <a:chOff x="635000" y="2654301"/>
            <a:chExt cx="1587500" cy="2696865"/>
          </a:xfrm>
        </p:grpSpPr>
        <p:sp>
          <p:nvSpPr>
            <p:cNvPr id="47" name="矩形 46"/>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48" name="直接箭头连接符 47"/>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供应商的品质、服务水平</a:t>
              </a:r>
            </a:p>
          </p:txBody>
        </p:sp>
        <p:pic>
          <p:nvPicPr>
            <p:cNvPr id="51" name="图片 5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54846" y="2946942"/>
              <a:ext cx="747808" cy="710117"/>
            </a:xfrm>
            <a:prstGeom prst="rect">
              <a:avLst/>
            </a:prstGeom>
          </p:spPr>
        </p:pic>
      </p:grpSp>
      <p:grpSp>
        <p:nvGrpSpPr>
          <p:cNvPr id="52" name="组合 51"/>
          <p:cNvGrpSpPr/>
          <p:nvPr/>
        </p:nvGrpSpPr>
        <p:grpSpPr>
          <a:xfrm>
            <a:off x="4216400" y="2336801"/>
            <a:ext cx="1587500" cy="2696865"/>
            <a:chOff x="635000" y="2654301"/>
            <a:chExt cx="1587500" cy="2696865"/>
          </a:xfrm>
        </p:grpSpPr>
        <p:sp>
          <p:nvSpPr>
            <p:cNvPr id="53" name="矩形 52"/>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54" name="直接箭头连接符 53"/>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供应商的付款期限</a:t>
              </a:r>
            </a:p>
          </p:txBody>
        </p:sp>
        <p:pic>
          <p:nvPicPr>
            <p:cNvPr id="81" name="图片 80"/>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119015" y="3014758"/>
              <a:ext cx="619469" cy="574486"/>
            </a:xfrm>
            <a:prstGeom prst="rect">
              <a:avLst/>
            </a:prstGeom>
          </p:spPr>
        </p:pic>
      </p:grpSp>
      <p:grpSp>
        <p:nvGrpSpPr>
          <p:cNvPr id="82" name="组合 81"/>
          <p:cNvGrpSpPr/>
          <p:nvPr/>
        </p:nvGrpSpPr>
        <p:grpSpPr>
          <a:xfrm>
            <a:off x="6007100" y="3213101"/>
            <a:ext cx="1587500" cy="2696865"/>
            <a:chOff x="635000" y="2654301"/>
            <a:chExt cx="1587500" cy="2696865"/>
          </a:xfrm>
        </p:grpSpPr>
        <p:sp>
          <p:nvSpPr>
            <p:cNvPr id="83" name="矩形 82"/>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5922"/>
                </a:solidFill>
              </a:endParaRPr>
            </a:p>
          </p:txBody>
        </p:sp>
        <p:cxnSp>
          <p:nvCxnSpPr>
            <p:cNvPr id="84" name="直接箭头连接符 83"/>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供应商产品的代替性</a:t>
              </a:r>
            </a:p>
          </p:txBody>
        </p:sp>
        <p:pic>
          <p:nvPicPr>
            <p:cNvPr id="86" name="图片 8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105272" y="2855925"/>
              <a:ext cx="710828" cy="776275"/>
            </a:xfrm>
            <a:prstGeom prst="rect">
              <a:avLst/>
            </a:prstGeom>
          </p:spPr>
        </p:pic>
      </p:grpSp>
      <p:grpSp>
        <p:nvGrpSpPr>
          <p:cNvPr id="87" name="组合 86"/>
          <p:cNvGrpSpPr/>
          <p:nvPr/>
        </p:nvGrpSpPr>
        <p:grpSpPr>
          <a:xfrm>
            <a:off x="7797800" y="2336801"/>
            <a:ext cx="1587500" cy="2696865"/>
            <a:chOff x="635000" y="2654301"/>
            <a:chExt cx="1587500" cy="2696865"/>
          </a:xfrm>
        </p:grpSpPr>
        <p:sp>
          <p:nvSpPr>
            <p:cNvPr id="88" name="矩形 87"/>
            <p:cNvSpPr/>
            <p:nvPr/>
          </p:nvSpPr>
          <p:spPr>
            <a:xfrm>
              <a:off x="781050" y="2654301"/>
              <a:ext cx="1295401" cy="1295400"/>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5922"/>
                </a:solidFill>
              </a:endParaRPr>
            </a:p>
          </p:txBody>
        </p:sp>
        <p:cxnSp>
          <p:nvCxnSpPr>
            <p:cNvPr id="89" name="直接箭头连接符 88"/>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供应商产品的垄断</a:t>
              </a:r>
            </a:p>
          </p:txBody>
        </p:sp>
        <p:pic>
          <p:nvPicPr>
            <p:cNvPr id="91" name="图片 90"/>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101109" y="2981806"/>
              <a:ext cx="655281" cy="640389"/>
            </a:xfrm>
            <a:prstGeom prst="rect">
              <a:avLst/>
            </a:prstGeom>
          </p:spPr>
        </p:pic>
      </p:grpSp>
      <p:grpSp>
        <p:nvGrpSpPr>
          <p:cNvPr id="92" name="组合 91"/>
          <p:cNvGrpSpPr/>
          <p:nvPr/>
        </p:nvGrpSpPr>
        <p:grpSpPr>
          <a:xfrm>
            <a:off x="9588500" y="3213101"/>
            <a:ext cx="1587500" cy="2696865"/>
            <a:chOff x="635000" y="2654301"/>
            <a:chExt cx="1587500" cy="2696865"/>
          </a:xfrm>
        </p:grpSpPr>
        <p:sp>
          <p:nvSpPr>
            <p:cNvPr id="93" name="矩形 92"/>
            <p:cNvSpPr/>
            <p:nvPr/>
          </p:nvSpPr>
          <p:spPr>
            <a:xfrm>
              <a:off x="781050" y="2654301"/>
              <a:ext cx="1295401" cy="1295400"/>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5922"/>
                </a:solidFill>
              </a:endParaRPr>
            </a:p>
          </p:txBody>
        </p:sp>
        <p:cxnSp>
          <p:nvCxnSpPr>
            <p:cNvPr id="94" name="直接箭头连接符 93"/>
            <p:cNvCxnSpPr/>
            <p:nvPr/>
          </p:nvCxnSpPr>
          <p:spPr>
            <a:xfrm>
              <a:off x="1428750" y="4044951"/>
              <a:ext cx="0" cy="596900"/>
            </a:xfrm>
            <a:prstGeom prst="straightConnector1">
              <a:avLst/>
            </a:prstGeom>
            <a:ln w="19050">
              <a:solidFill>
                <a:schemeClr val="tx1">
                  <a:lumMod val="75000"/>
                  <a:lumOff val="25000"/>
                </a:schemeClr>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635000" y="4704835"/>
              <a:ext cx="1587500" cy="646331"/>
            </a:xfrm>
            <a:prstGeom prst="rect">
              <a:avLst/>
            </a:prstGeom>
          </p:spPr>
          <p:txBody>
            <a:bodyPr wrap="square">
              <a:spAutoFit/>
            </a:bodyPr>
            <a:lstStyle/>
            <a:p>
              <a:pPr algn="ct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供应商向前整合的力量等</a:t>
              </a:r>
            </a:p>
          </p:txBody>
        </p:sp>
        <p:pic>
          <p:nvPicPr>
            <p:cNvPr id="96" name="图片 95"/>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1119757" y="2944289"/>
              <a:ext cx="678099" cy="662511"/>
            </a:xfrm>
            <a:prstGeom prst="rect">
              <a:avLst/>
            </a:prstGeom>
          </p:spPr>
        </p:pic>
      </p:grpSp>
      <p:sp>
        <p:nvSpPr>
          <p:cNvPr id="97"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9"/>
                  <a:stretch>
                    <a:fillRect/>
                  </a:stretch>
                </a:blipFill>
                <a:latin typeface="微软雅黑" panose="020B0503020204020204" pitchFamily="34" charset="-122"/>
                <a:ea typeface="微软雅黑" panose="020B0503020204020204" pitchFamily="34" charset="-122"/>
              </a:rPr>
              <a:t>供应商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75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750"/>
                                        <p:tgtEl>
                                          <p:spTgt spid="52"/>
                                        </p:tgtEl>
                                      </p:cBhvr>
                                    </p:animEffect>
                                    <p:anim calcmode="lin" valueType="num">
                                      <p:cBhvr>
                                        <p:cTn id="26" dur="750" fill="hold"/>
                                        <p:tgtEl>
                                          <p:spTgt spid="52"/>
                                        </p:tgtEl>
                                        <p:attrNameLst>
                                          <p:attrName>ppt_x</p:attrName>
                                        </p:attrNameLst>
                                      </p:cBhvr>
                                      <p:tavLst>
                                        <p:tav tm="0">
                                          <p:val>
                                            <p:strVal val="#ppt_x"/>
                                          </p:val>
                                        </p:tav>
                                        <p:tav tm="100000">
                                          <p:val>
                                            <p:strVal val="#ppt_x"/>
                                          </p:val>
                                        </p:tav>
                                      </p:tavLst>
                                    </p:anim>
                                    <p:anim calcmode="lin" valueType="num">
                                      <p:cBhvr>
                                        <p:cTn id="27" dur="75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1000"/>
                                        <p:tgtEl>
                                          <p:spTgt spid="82"/>
                                        </p:tgtEl>
                                      </p:cBhvr>
                                    </p:animEffect>
                                    <p:anim calcmode="lin" valueType="num">
                                      <p:cBhvr>
                                        <p:cTn id="32" dur="1000" fill="hold"/>
                                        <p:tgtEl>
                                          <p:spTgt spid="82"/>
                                        </p:tgtEl>
                                        <p:attrNameLst>
                                          <p:attrName>ppt_x</p:attrName>
                                        </p:attrNameLst>
                                      </p:cBhvr>
                                      <p:tavLst>
                                        <p:tav tm="0">
                                          <p:val>
                                            <p:strVal val="#ppt_x"/>
                                          </p:val>
                                        </p:tav>
                                        <p:tav tm="100000">
                                          <p:val>
                                            <p:strVal val="#ppt_x"/>
                                          </p:val>
                                        </p:tav>
                                      </p:tavLst>
                                    </p:anim>
                                    <p:anim calcmode="lin" valueType="num">
                                      <p:cBhvr>
                                        <p:cTn id="33" dur="1000" fill="hold"/>
                                        <p:tgtEl>
                                          <p:spTgt spid="8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750"/>
                                        <p:tgtEl>
                                          <p:spTgt spid="87"/>
                                        </p:tgtEl>
                                      </p:cBhvr>
                                    </p:animEffect>
                                    <p:anim calcmode="lin" valueType="num">
                                      <p:cBhvr>
                                        <p:cTn id="38" dur="750" fill="hold"/>
                                        <p:tgtEl>
                                          <p:spTgt spid="87"/>
                                        </p:tgtEl>
                                        <p:attrNameLst>
                                          <p:attrName>ppt_x</p:attrName>
                                        </p:attrNameLst>
                                      </p:cBhvr>
                                      <p:tavLst>
                                        <p:tav tm="0">
                                          <p:val>
                                            <p:strVal val="#ppt_x"/>
                                          </p:val>
                                        </p:tav>
                                        <p:tav tm="100000">
                                          <p:val>
                                            <p:strVal val="#ppt_x"/>
                                          </p:val>
                                        </p:tav>
                                      </p:tavLst>
                                    </p:anim>
                                    <p:anim calcmode="lin" valueType="num">
                                      <p:cBhvr>
                                        <p:cTn id="39" dur="750" fill="hold"/>
                                        <p:tgtEl>
                                          <p:spTgt spid="8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1000"/>
                                        <p:tgtEl>
                                          <p:spTgt spid="92"/>
                                        </p:tgtEl>
                                      </p:cBhvr>
                                    </p:animEffect>
                                    <p:anim calcmode="lin" valueType="num">
                                      <p:cBhvr>
                                        <p:cTn id="44" dur="1000" fill="hold"/>
                                        <p:tgtEl>
                                          <p:spTgt spid="92"/>
                                        </p:tgtEl>
                                        <p:attrNameLst>
                                          <p:attrName>ppt_x</p:attrName>
                                        </p:attrNameLst>
                                      </p:cBhvr>
                                      <p:tavLst>
                                        <p:tav tm="0">
                                          <p:val>
                                            <p:strVal val="#ppt_x"/>
                                          </p:val>
                                        </p:tav>
                                        <p:tav tm="100000">
                                          <p:val>
                                            <p:strVal val="#ppt_x"/>
                                          </p:val>
                                        </p:tav>
                                      </p:tavLst>
                                    </p:anim>
                                    <p:anim calcmode="lin" valueType="num">
                                      <p:cBhvr>
                                        <p:cTn id="45" dur="1000" fill="hold"/>
                                        <p:tgtEl>
                                          <p:spTgt spid="92"/>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36"/>
          <p:cNvCxnSpPr/>
          <p:nvPr/>
        </p:nvCxnSpPr>
        <p:spPr>
          <a:xfrm>
            <a:off x="567748" y="3781688"/>
            <a:ext cx="9392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669342" y="3781688"/>
            <a:ext cx="97536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直接连接符 38"/>
          <p:cNvCxnSpPr/>
          <p:nvPr/>
        </p:nvCxnSpPr>
        <p:spPr>
          <a:xfrm>
            <a:off x="6790494" y="3781688"/>
            <a:ext cx="959104"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0" name="弧形 39"/>
          <p:cNvSpPr/>
          <p:nvPr/>
        </p:nvSpPr>
        <p:spPr>
          <a:xfrm flipH="1">
            <a:off x="1511170" y="2702854"/>
            <a:ext cx="2157669" cy="2157669"/>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弧形 40"/>
          <p:cNvSpPr/>
          <p:nvPr/>
        </p:nvSpPr>
        <p:spPr>
          <a:xfrm flipH="1" flipV="1">
            <a:off x="1511170" y="2739500"/>
            <a:ext cx="2157669" cy="2157669"/>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弧形 41"/>
          <p:cNvSpPr/>
          <p:nvPr/>
        </p:nvSpPr>
        <p:spPr>
          <a:xfrm flipH="1">
            <a:off x="4631990" y="2702854"/>
            <a:ext cx="2157669" cy="2157669"/>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3" name="弧形 42"/>
          <p:cNvSpPr/>
          <p:nvPr/>
        </p:nvSpPr>
        <p:spPr>
          <a:xfrm flipH="1" flipV="1">
            <a:off x="4631990" y="2739500"/>
            <a:ext cx="2157669" cy="2157669"/>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cxnSp>
        <p:nvCxnSpPr>
          <p:cNvPr id="44" name="直接连接符 43"/>
          <p:cNvCxnSpPr/>
          <p:nvPr/>
        </p:nvCxnSpPr>
        <p:spPr>
          <a:xfrm>
            <a:off x="9913947" y="3781688"/>
            <a:ext cx="110310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5" name="弧形 44"/>
          <p:cNvSpPr/>
          <p:nvPr/>
        </p:nvSpPr>
        <p:spPr>
          <a:xfrm flipH="1">
            <a:off x="7755775" y="2702854"/>
            <a:ext cx="2157669" cy="2157669"/>
          </a:xfrm>
          <a:prstGeom prst="arc">
            <a:avLst>
              <a:gd name="adj1" fmla="val 12184051"/>
              <a:gd name="adj2" fmla="val 0"/>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6" name="弧形 45"/>
          <p:cNvSpPr/>
          <p:nvPr/>
        </p:nvSpPr>
        <p:spPr>
          <a:xfrm flipH="1" flipV="1">
            <a:off x="7755775" y="2739500"/>
            <a:ext cx="2157669" cy="2157669"/>
          </a:xfrm>
          <a:prstGeom prst="arc">
            <a:avLst>
              <a:gd name="adj1" fmla="val 10684416"/>
              <a:gd name="adj2" fmla="val 20274395"/>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aphicFrame>
        <p:nvGraphicFramePr>
          <p:cNvPr id="47" name="图表 46"/>
          <p:cNvGraphicFramePr/>
          <p:nvPr/>
        </p:nvGraphicFramePr>
        <p:xfrm>
          <a:off x="4021635" y="2672533"/>
          <a:ext cx="3391925" cy="2261284"/>
        </p:xfrm>
        <a:graphic>
          <a:graphicData uri="http://schemas.openxmlformats.org/drawingml/2006/chart">
            <c:chart xmlns:c="http://schemas.openxmlformats.org/drawingml/2006/chart" xmlns:r="http://schemas.openxmlformats.org/officeDocument/2006/relationships" r:id="rId3"/>
          </a:graphicData>
        </a:graphic>
      </p:graphicFrame>
      <p:sp>
        <p:nvSpPr>
          <p:cNvPr id="51" name="矩形 50"/>
          <p:cNvSpPr/>
          <p:nvPr/>
        </p:nvSpPr>
        <p:spPr>
          <a:xfrm>
            <a:off x="8446516" y="3558650"/>
            <a:ext cx="801823" cy="494751"/>
          </a:xfrm>
          <a:prstGeom prst="rect">
            <a:avLst/>
          </a:prstGeom>
        </p:spPr>
        <p:txBody>
          <a:bodyPr wrap="none" anchor="t">
            <a:spAutoFit/>
          </a:bodyPr>
          <a:lstStyle/>
          <a:p>
            <a:pPr algn="ctr">
              <a:lnSpc>
                <a:spcPct val="120000"/>
              </a:lnSpc>
            </a:pPr>
            <a:r>
              <a:rPr lang="en-US" altLang="zh-CN" sz="2400" dirty="0">
                <a:solidFill>
                  <a:srgbClr val="E93F30"/>
                </a:solidFill>
                <a:cs typeface="+mn-ea"/>
                <a:sym typeface="+mn-lt"/>
              </a:rPr>
              <a:t>84%</a:t>
            </a:r>
            <a:endParaRPr lang="zh-CN" altLang="en-US" sz="2400" dirty="0">
              <a:solidFill>
                <a:srgbClr val="E93F30"/>
              </a:solidFill>
              <a:cs typeface="+mn-ea"/>
              <a:sym typeface="+mn-lt"/>
            </a:endParaRPr>
          </a:p>
        </p:txBody>
      </p:sp>
      <p:grpSp>
        <p:nvGrpSpPr>
          <p:cNvPr id="52" name="组合 51"/>
          <p:cNvGrpSpPr/>
          <p:nvPr/>
        </p:nvGrpSpPr>
        <p:grpSpPr>
          <a:xfrm>
            <a:off x="7150039" y="2672533"/>
            <a:ext cx="3391925" cy="2261284"/>
            <a:chOff x="5646331" y="1379843"/>
            <a:chExt cx="2543944" cy="1695963"/>
          </a:xfrm>
        </p:grpSpPr>
        <p:graphicFrame>
          <p:nvGraphicFramePr>
            <p:cNvPr id="53" name="图表 52"/>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4"/>
            </a:graphicData>
          </a:graphic>
        </p:graphicFrame>
        <p:sp>
          <p:nvSpPr>
            <p:cNvPr id="54" name="椭圆 5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grpSp>
        <p:nvGrpSpPr>
          <p:cNvPr id="59" name="组合 58"/>
          <p:cNvGrpSpPr/>
          <p:nvPr/>
        </p:nvGrpSpPr>
        <p:grpSpPr>
          <a:xfrm>
            <a:off x="4034577" y="2667870"/>
            <a:ext cx="3391925" cy="2261284"/>
            <a:chOff x="5661880" y="1376346"/>
            <a:chExt cx="2543944" cy="1695963"/>
          </a:xfrm>
        </p:grpSpPr>
        <p:graphicFrame>
          <p:nvGraphicFramePr>
            <p:cNvPr id="60" name="图表 59"/>
            <p:cNvGraphicFramePr/>
            <p:nvPr/>
          </p:nvGraphicFramePr>
          <p:xfrm>
            <a:off x="5661880" y="1376346"/>
            <a:ext cx="2543944" cy="1695963"/>
          </p:xfrm>
          <a:graphic>
            <a:graphicData uri="http://schemas.openxmlformats.org/drawingml/2006/chart">
              <c:chart xmlns:c="http://schemas.openxmlformats.org/drawingml/2006/chart" xmlns:r="http://schemas.openxmlformats.org/officeDocument/2006/relationships" r:id="rId5"/>
            </a:graphicData>
          </a:graphic>
        </p:graphicFrame>
        <p:sp>
          <p:nvSpPr>
            <p:cNvPr id="61" name="椭圆 60"/>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grpSp>
        <p:nvGrpSpPr>
          <p:cNvPr id="62" name="组合 61"/>
          <p:cNvGrpSpPr/>
          <p:nvPr/>
        </p:nvGrpSpPr>
        <p:grpSpPr>
          <a:xfrm>
            <a:off x="910374" y="2672533"/>
            <a:ext cx="3391925" cy="2261284"/>
            <a:chOff x="5646331" y="1379843"/>
            <a:chExt cx="2543944" cy="1695963"/>
          </a:xfrm>
        </p:grpSpPr>
        <p:graphicFrame>
          <p:nvGraphicFramePr>
            <p:cNvPr id="63" name="图表 62"/>
            <p:cNvGraphicFramePr/>
            <p:nvPr/>
          </p:nvGraphicFramePr>
          <p:xfrm>
            <a:off x="5646331" y="1379843"/>
            <a:ext cx="2543944" cy="1695963"/>
          </p:xfrm>
          <a:graphic>
            <a:graphicData uri="http://schemas.openxmlformats.org/drawingml/2006/chart">
              <c:chart xmlns:c="http://schemas.openxmlformats.org/drawingml/2006/chart" xmlns:r="http://schemas.openxmlformats.org/officeDocument/2006/relationships" r:id="rId6"/>
            </a:graphicData>
          </a:graphic>
        </p:graphicFrame>
        <p:sp>
          <p:nvSpPr>
            <p:cNvPr id="64" name="椭圆 63"/>
            <p:cNvSpPr/>
            <p:nvPr/>
          </p:nvSpPr>
          <p:spPr>
            <a:xfrm>
              <a:off x="6284018" y="1584886"/>
              <a:ext cx="1270704" cy="127070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sp>
        <p:nvSpPr>
          <p:cNvPr id="65" name="矩形 64"/>
          <p:cNvSpPr/>
          <p:nvPr/>
        </p:nvSpPr>
        <p:spPr>
          <a:xfrm>
            <a:off x="2105059" y="3427045"/>
            <a:ext cx="1005403" cy="743152"/>
          </a:xfrm>
          <a:prstGeom prst="rect">
            <a:avLst/>
          </a:prstGeom>
        </p:spPr>
        <p:txBody>
          <a:bodyPr wrap="none" anchor="ctr">
            <a:spAutoFit/>
          </a:bodyPr>
          <a:lstStyle/>
          <a:p>
            <a:pPr algn="ctr">
              <a:lnSpc>
                <a:spcPct val="150000"/>
              </a:lnSpc>
            </a:pPr>
            <a:r>
              <a:rPr lang="zh-CN" altLang="en-US" sz="4800" b="1" baseline="12000" dirty="0">
                <a:solidFill>
                  <a:schemeClr val="tx1">
                    <a:lumMod val="75000"/>
                    <a:lumOff val="25000"/>
                  </a:schemeClr>
                </a:solidFill>
                <a:effectLst>
                  <a:innerShdw blurRad="63500" dist="50800" dir="18900000">
                    <a:prstClr val="black">
                      <a:alpha val="30000"/>
                    </a:prstClr>
                  </a:innerShdw>
                </a:effectLst>
                <a:cs typeface="+mn-ea"/>
                <a:sym typeface="+mn-lt"/>
              </a:rPr>
              <a:t>热爱</a:t>
            </a:r>
            <a:endParaRPr lang="zh-CN" altLang="en-US" sz="4265" b="1" baseline="12000" dirty="0">
              <a:solidFill>
                <a:schemeClr val="tx1">
                  <a:lumMod val="75000"/>
                  <a:lumOff val="25000"/>
                </a:schemeClr>
              </a:solidFill>
              <a:effectLst>
                <a:innerShdw blurRad="63500" dist="50800" dir="18900000">
                  <a:prstClr val="black">
                    <a:alpha val="30000"/>
                  </a:prstClr>
                </a:innerShdw>
              </a:effectLst>
              <a:cs typeface="+mn-ea"/>
              <a:sym typeface="+mn-lt"/>
            </a:endParaRPr>
          </a:p>
        </p:txBody>
      </p:sp>
      <p:sp>
        <p:nvSpPr>
          <p:cNvPr id="66" name="矩形 65"/>
          <p:cNvSpPr/>
          <p:nvPr/>
        </p:nvSpPr>
        <p:spPr>
          <a:xfrm>
            <a:off x="5205087" y="3446757"/>
            <a:ext cx="1005403" cy="743152"/>
          </a:xfrm>
          <a:prstGeom prst="rect">
            <a:avLst/>
          </a:prstGeom>
        </p:spPr>
        <p:txBody>
          <a:bodyPr wrap="none" anchor="ctr">
            <a:spAutoFit/>
          </a:bodyPr>
          <a:lstStyle/>
          <a:p>
            <a:pPr algn="ctr">
              <a:lnSpc>
                <a:spcPct val="150000"/>
              </a:lnSpc>
            </a:pPr>
            <a:r>
              <a:rPr lang="zh-CN" altLang="en-US" sz="4800" b="1" baseline="12000" dirty="0">
                <a:solidFill>
                  <a:schemeClr val="tx1">
                    <a:lumMod val="75000"/>
                    <a:lumOff val="25000"/>
                  </a:schemeClr>
                </a:solidFill>
                <a:effectLst>
                  <a:innerShdw blurRad="63500" dist="50800" dir="18900000">
                    <a:prstClr val="black">
                      <a:alpha val="30000"/>
                    </a:prstClr>
                  </a:innerShdw>
                </a:effectLst>
                <a:cs typeface="+mn-ea"/>
                <a:sym typeface="+mn-lt"/>
              </a:rPr>
              <a:t>坚守</a:t>
            </a:r>
          </a:p>
        </p:txBody>
      </p:sp>
      <p:sp>
        <p:nvSpPr>
          <p:cNvPr id="67" name="矩形 66"/>
          <p:cNvSpPr/>
          <p:nvPr/>
        </p:nvSpPr>
        <p:spPr>
          <a:xfrm>
            <a:off x="8396546" y="3446757"/>
            <a:ext cx="1005403" cy="743152"/>
          </a:xfrm>
          <a:prstGeom prst="rect">
            <a:avLst/>
          </a:prstGeom>
        </p:spPr>
        <p:txBody>
          <a:bodyPr wrap="none" anchor="ctr">
            <a:spAutoFit/>
          </a:bodyPr>
          <a:lstStyle/>
          <a:p>
            <a:pPr algn="ctr">
              <a:lnSpc>
                <a:spcPct val="150000"/>
              </a:lnSpc>
            </a:pPr>
            <a:r>
              <a:rPr lang="zh-CN" altLang="en-US" sz="4800" b="1" baseline="12000" dirty="0">
                <a:solidFill>
                  <a:schemeClr val="tx1">
                    <a:lumMod val="75000"/>
                    <a:lumOff val="25000"/>
                  </a:schemeClr>
                </a:solidFill>
                <a:effectLst>
                  <a:innerShdw blurRad="63500" dist="50800" dir="18900000">
                    <a:prstClr val="black">
                      <a:alpha val="30000"/>
                    </a:prstClr>
                  </a:innerShdw>
                </a:effectLst>
                <a:cs typeface="+mn-ea"/>
                <a:sym typeface="+mn-lt"/>
              </a:rPr>
              <a:t>突破</a:t>
            </a:r>
          </a:p>
        </p:txBody>
      </p:sp>
      <p:sp>
        <p:nvSpPr>
          <p:cNvPr id="33" name="文本框 32"/>
          <p:cNvSpPr txBox="1"/>
          <p:nvPr/>
        </p:nvSpPr>
        <p:spPr>
          <a:xfrm>
            <a:off x="910374" y="173520"/>
            <a:ext cx="4519474" cy="607841"/>
          </a:xfrm>
          <a:prstGeom prst="rect">
            <a:avLst/>
          </a:prstGeom>
          <a:noFill/>
        </p:spPr>
        <p:txBody>
          <a:bodyPr wrap="square" lIns="68562" tIns="34281" rIns="68562" bIns="34281" rtlCol="0">
            <a:spAutoFit/>
          </a:bodyPr>
          <a:lstStyle/>
          <a:p>
            <a:pPr marL="0" lvl="1"/>
            <a:r>
              <a:rPr lang="zh-CN" altLang="en-US" sz="3500" b="1" dirty="0">
                <a:blipFill>
                  <a:blip r:embed="rId7"/>
                  <a:stretch>
                    <a:fillRect/>
                  </a:stretch>
                </a:blipFill>
                <a:latin typeface="微软雅黑" panose="020B0503020204020204" pitchFamily="34" charset="-122"/>
                <a:ea typeface="微软雅黑" panose="020B0503020204020204" pitchFamily="34" charset="-122"/>
              </a:rPr>
              <a:t>制定战略计划</a:t>
            </a:r>
          </a:p>
        </p:txBody>
      </p:sp>
      <p:sp>
        <p:nvSpPr>
          <p:cNvPr id="35" name="文本框 34"/>
          <p:cNvSpPr txBox="1"/>
          <p:nvPr/>
        </p:nvSpPr>
        <p:spPr>
          <a:xfrm>
            <a:off x="1362052" y="5073490"/>
            <a:ext cx="1877437" cy="430887"/>
          </a:xfrm>
          <a:prstGeom prst="rect">
            <a:avLst/>
          </a:prstGeom>
          <a:noFill/>
        </p:spPr>
        <p:txBody>
          <a:bodyPr wrap="none" rtlCol="0">
            <a:spAutoFit/>
          </a:bodyPr>
          <a:lstStyle/>
          <a:p>
            <a:r>
              <a:rPr lang="zh-CN" altLang="en-US" sz="2200" b="1" dirty="0">
                <a:solidFill>
                  <a:srgbClr val="943D41"/>
                </a:solidFill>
                <a:latin typeface="微软雅黑" panose="020B0503020204020204" pitchFamily="34" charset="-122"/>
                <a:ea typeface="微软雅黑" panose="020B0503020204020204" pitchFamily="34" charset="-122"/>
              </a:rPr>
              <a:t>发挥优势因素</a:t>
            </a:r>
          </a:p>
        </p:txBody>
      </p:sp>
      <p:sp>
        <p:nvSpPr>
          <p:cNvPr id="36" name="矩形 35"/>
          <p:cNvSpPr/>
          <p:nvPr/>
        </p:nvSpPr>
        <p:spPr>
          <a:xfrm>
            <a:off x="1362052" y="5593729"/>
            <a:ext cx="3772977" cy="338554"/>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分析劣势因素，并克服劣势因素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717816" y="5034631"/>
            <a:ext cx="1877437" cy="430887"/>
          </a:xfrm>
          <a:prstGeom prst="rect">
            <a:avLst/>
          </a:prstGeom>
          <a:noFill/>
        </p:spPr>
        <p:txBody>
          <a:bodyPr wrap="none" rtlCol="0">
            <a:spAutoFit/>
          </a:bodyPr>
          <a:lstStyle/>
          <a:p>
            <a:r>
              <a:rPr lang="zh-CN" altLang="en-US" sz="2200" b="1" dirty="0">
                <a:solidFill>
                  <a:srgbClr val="943D41"/>
                </a:solidFill>
                <a:latin typeface="微软雅黑" panose="020B0503020204020204" pitchFamily="34" charset="-122"/>
                <a:ea typeface="微软雅黑" panose="020B0503020204020204" pitchFamily="34" charset="-122"/>
              </a:rPr>
              <a:t>利用机会因素</a:t>
            </a:r>
          </a:p>
        </p:txBody>
      </p:sp>
      <p:sp>
        <p:nvSpPr>
          <p:cNvPr id="68" name="矩形 67"/>
          <p:cNvSpPr/>
          <p:nvPr/>
        </p:nvSpPr>
        <p:spPr>
          <a:xfrm>
            <a:off x="4717816" y="5554869"/>
            <a:ext cx="2793261"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识别威胁因素，并规避或化解威胁因素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000288" y="5008546"/>
            <a:ext cx="1313180" cy="430887"/>
          </a:xfrm>
          <a:prstGeom prst="rect">
            <a:avLst/>
          </a:prstGeom>
          <a:noFill/>
        </p:spPr>
        <p:txBody>
          <a:bodyPr wrap="none" rtlCol="0">
            <a:spAutoFit/>
          </a:bodyPr>
          <a:lstStyle/>
          <a:p>
            <a:r>
              <a:rPr lang="zh-CN" altLang="en-US" sz="2200" b="1" dirty="0">
                <a:solidFill>
                  <a:srgbClr val="943D41"/>
                </a:solidFill>
                <a:latin typeface="微软雅黑" panose="020B0503020204020204" pitchFamily="34" charset="-122"/>
                <a:ea typeface="微软雅黑" panose="020B0503020204020204" pitchFamily="34" charset="-122"/>
              </a:rPr>
              <a:t>考虑过去</a:t>
            </a:r>
          </a:p>
        </p:txBody>
      </p:sp>
      <p:sp>
        <p:nvSpPr>
          <p:cNvPr id="70" name="矩形 69"/>
          <p:cNvSpPr/>
          <p:nvPr/>
        </p:nvSpPr>
        <p:spPr>
          <a:xfrm>
            <a:off x="8000288" y="5528785"/>
            <a:ext cx="3772977" cy="338554"/>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考虑过去，立足当前，着眼未来</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037353" y="1154452"/>
            <a:ext cx="9534071" cy="1475438"/>
            <a:chOff x="946360" y="1457325"/>
            <a:chExt cx="5287526" cy="1475438"/>
          </a:xfrm>
        </p:grpSpPr>
        <p:sp>
          <p:nvSpPr>
            <p:cNvPr id="72" name="文本框 71"/>
            <p:cNvSpPr txBox="1"/>
            <p:nvPr/>
          </p:nvSpPr>
          <p:spPr>
            <a:xfrm>
              <a:off x="946360" y="1457325"/>
              <a:ext cx="1894666" cy="523220"/>
            </a:xfrm>
            <a:prstGeom prst="rect">
              <a:avLst/>
            </a:prstGeom>
            <a:noFill/>
          </p:spPr>
          <p:txBody>
            <a:bodyPr wrap="none" rtlCol="0">
              <a:spAutoFit/>
            </a:bodyPr>
            <a:lstStyle/>
            <a:p>
              <a:r>
                <a:rPr lang="zh-CN" altLang="en-US" sz="2800" b="1" dirty="0">
                  <a:solidFill>
                    <a:srgbClr val="943D41"/>
                  </a:solidFill>
                  <a:latin typeface="微软雅黑" panose="020B0503020204020204" pitchFamily="34" charset="-122"/>
                  <a:ea typeface="微软雅黑" panose="020B0503020204020204" pitchFamily="34" charset="-122"/>
                </a:rPr>
                <a:t>制定计划的基本思路</a:t>
              </a:r>
            </a:p>
          </p:txBody>
        </p:sp>
        <p:sp>
          <p:nvSpPr>
            <p:cNvPr id="73" name="矩形 72"/>
            <p:cNvSpPr/>
            <p:nvPr/>
          </p:nvSpPr>
          <p:spPr>
            <a:xfrm>
              <a:off x="946360" y="2101766"/>
              <a:ext cx="5287526" cy="830997"/>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运用系统分析的综合分析方法，将排列与考虑的各种环境因素相互匹配起来加以组合，得出一系列公司未来发展的可选择对策。 </a:t>
              </a: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500" fill="hold"/>
                                        <p:tgtEl>
                                          <p:spTgt spid="62"/>
                                        </p:tgtEl>
                                        <p:attrNameLst>
                                          <p:attrName>ppt_w</p:attrName>
                                        </p:attrNameLst>
                                      </p:cBhvr>
                                      <p:tavLst>
                                        <p:tav tm="0">
                                          <p:val>
                                            <p:fltVal val="0"/>
                                          </p:val>
                                        </p:tav>
                                        <p:tav tm="100000">
                                          <p:val>
                                            <p:strVal val="#ppt_w"/>
                                          </p:val>
                                        </p:tav>
                                      </p:tavLst>
                                    </p:anim>
                                    <p:anim calcmode="lin" valueType="num">
                                      <p:cBhvr>
                                        <p:cTn id="24" dur="500" fill="hold"/>
                                        <p:tgtEl>
                                          <p:spTgt spid="62"/>
                                        </p:tgtEl>
                                        <p:attrNameLst>
                                          <p:attrName>ppt_h</p:attrName>
                                        </p:attrNameLst>
                                      </p:cBhvr>
                                      <p:tavLst>
                                        <p:tav tm="0">
                                          <p:val>
                                            <p:fltVal val="0"/>
                                          </p:val>
                                        </p:tav>
                                        <p:tav tm="100000">
                                          <p:val>
                                            <p:strVal val="#ppt_h"/>
                                          </p:val>
                                        </p:tav>
                                      </p:tavLst>
                                    </p:anim>
                                    <p:animEffect transition="in" filter="fade">
                                      <p:cBhvr>
                                        <p:cTn id="25" dur="500"/>
                                        <p:tgtEl>
                                          <p:spTgt spid="62"/>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1000" fill="hold"/>
                                        <p:tgtEl>
                                          <p:spTgt spid="65"/>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50"/>
                                        <p:tgtEl>
                                          <p:spTgt spid="47"/>
                                        </p:tgtEl>
                                      </p:cBhvr>
                                    </p:animEffect>
                                    <p:anim calcmode="lin" valueType="num">
                                      <p:cBhvr>
                                        <p:cTn id="40" dur="750" fill="hold"/>
                                        <p:tgtEl>
                                          <p:spTgt spid="47"/>
                                        </p:tgtEl>
                                        <p:attrNameLst>
                                          <p:attrName>ppt_x</p:attrName>
                                        </p:attrNameLst>
                                      </p:cBhvr>
                                      <p:tavLst>
                                        <p:tav tm="0">
                                          <p:val>
                                            <p:strVal val="#ppt_x"/>
                                          </p:val>
                                        </p:tav>
                                        <p:tav tm="100000">
                                          <p:val>
                                            <p:strVal val="#ppt_x"/>
                                          </p:val>
                                        </p:tav>
                                      </p:tavLst>
                                    </p:anim>
                                    <p:anim calcmode="lin" valueType="num">
                                      <p:cBhvr>
                                        <p:cTn id="41" dur="750" fill="hold"/>
                                        <p:tgtEl>
                                          <p:spTgt spid="47"/>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right)">
                                      <p:cBhvr>
                                        <p:cTn id="48" dur="500"/>
                                        <p:tgtEl>
                                          <p:spTgt spid="43"/>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1000"/>
                                        <p:tgtEl>
                                          <p:spTgt spid="66"/>
                                        </p:tgtEl>
                                      </p:cBhvr>
                                    </p:animEffect>
                                    <p:anim calcmode="lin" valueType="num">
                                      <p:cBhvr>
                                        <p:cTn id="59" dur="1000" fill="hold"/>
                                        <p:tgtEl>
                                          <p:spTgt spid="66"/>
                                        </p:tgtEl>
                                        <p:attrNameLst>
                                          <p:attrName>ppt_x</p:attrName>
                                        </p:attrNameLst>
                                      </p:cBhvr>
                                      <p:tavLst>
                                        <p:tav tm="0">
                                          <p:val>
                                            <p:strVal val="#ppt_x"/>
                                          </p:val>
                                        </p:tav>
                                        <p:tav tm="100000">
                                          <p:val>
                                            <p:strVal val="#ppt_x"/>
                                          </p:val>
                                        </p:tav>
                                      </p:tavLst>
                                    </p:anim>
                                    <p:anim calcmode="lin" valueType="num">
                                      <p:cBhvr>
                                        <p:cTn id="60" dur="1000" fill="hold"/>
                                        <p:tgtEl>
                                          <p:spTgt spid="66"/>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right)">
                                      <p:cBhvr>
                                        <p:cTn id="71" dur="500"/>
                                        <p:tgtEl>
                                          <p:spTgt spid="46"/>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1000"/>
                                        <p:tgtEl>
                                          <p:spTgt spid="67"/>
                                        </p:tgtEl>
                                      </p:cBhvr>
                                    </p:animEffect>
                                    <p:anim calcmode="lin" valueType="num">
                                      <p:cBhvr>
                                        <p:cTn id="83" dur="1000" fill="hold"/>
                                        <p:tgtEl>
                                          <p:spTgt spid="67"/>
                                        </p:tgtEl>
                                        <p:attrNameLst>
                                          <p:attrName>ppt_x</p:attrName>
                                        </p:attrNameLst>
                                      </p:cBhvr>
                                      <p:tavLst>
                                        <p:tav tm="0">
                                          <p:val>
                                            <p:strVal val="#ppt_x"/>
                                          </p:val>
                                        </p:tav>
                                        <p:tav tm="100000">
                                          <p:val>
                                            <p:strVal val="#ppt_x"/>
                                          </p:val>
                                        </p:tav>
                                      </p:tavLst>
                                    </p:anim>
                                    <p:anim calcmode="lin" valueType="num">
                                      <p:cBhvr>
                                        <p:cTn id="84" dur="1000" fill="hold"/>
                                        <p:tgtEl>
                                          <p:spTgt spid="67"/>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53" presetClass="entr" presetSubtype="16" fill="hold" grpId="0" nodeType="after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p:cTn id="88" dur="500" fill="hold"/>
                                        <p:tgtEl>
                                          <p:spTgt spid="51"/>
                                        </p:tgtEl>
                                        <p:attrNameLst>
                                          <p:attrName>ppt_w</p:attrName>
                                        </p:attrNameLst>
                                      </p:cBhvr>
                                      <p:tavLst>
                                        <p:tav tm="0">
                                          <p:val>
                                            <p:fltVal val="0"/>
                                          </p:val>
                                        </p:tav>
                                        <p:tav tm="100000">
                                          <p:val>
                                            <p:strVal val="#ppt_w"/>
                                          </p:val>
                                        </p:tav>
                                      </p:tavLst>
                                    </p:anim>
                                    <p:anim calcmode="lin" valueType="num">
                                      <p:cBhvr>
                                        <p:cTn id="89" dur="500" fill="hold"/>
                                        <p:tgtEl>
                                          <p:spTgt spid="51"/>
                                        </p:tgtEl>
                                        <p:attrNameLst>
                                          <p:attrName>ppt_h</p:attrName>
                                        </p:attrNameLst>
                                      </p:cBhvr>
                                      <p:tavLst>
                                        <p:tav tm="0">
                                          <p:val>
                                            <p:fltVal val="0"/>
                                          </p:val>
                                        </p:tav>
                                        <p:tav tm="100000">
                                          <p:val>
                                            <p:strVal val="#ppt_h"/>
                                          </p:val>
                                        </p:tav>
                                      </p:tavLst>
                                    </p:anim>
                                    <p:animEffect transition="in" filter="fade">
                                      <p:cBhvr>
                                        <p:cTn id="90" dur="500"/>
                                        <p:tgtEl>
                                          <p:spTgt spid="51"/>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randombar(horizontal)">
                                      <p:cBhvr>
                                        <p:cTn id="99" dur="500"/>
                                        <p:tgtEl>
                                          <p:spTgt spid="35"/>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randombar(horizontal)">
                                      <p:cBhvr>
                                        <p:cTn id="102" dur="500"/>
                                        <p:tgtEl>
                                          <p:spTgt spid="3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randombar(horizontal)">
                                      <p:cBhvr>
                                        <p:cTn id="105" dur="500"/>
                                        <p:tgtEl>
                                          <p:spTgt spid="50"/>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randombar(horizontal)">
                                      <p:cBhvr>
                                        <p:cTn id="108" dur="500"/>
                                        <p:tgtEl>
                                          <p:spTgt spid="68"/>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randombar(horizontal)">
                                      <p:cBhvr>
                                        <p:cTn id="111" dur="500"/>
                                        <p:tgtEl>
                                          <p:spTgt spid="69"/>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randombar(horizontal)">
                                      <p:cBhvr>
                                        <p:cTn id="11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5" grpId="0" animBg="1"/>
      <p:bldP spid="46" grpId="0" animBg="1"/>
      <p:bldGraphic spid="47" grpId="0">
        <p:bldAsOne/>
      </p:bldGraphic>
      <p:bldP spid="51" grpId="0"/>
      <p:bldP spid="65" grpId="0"/>
      <p:bldP spid="66" grpId="0"/>
      <p:bldP spid="67" grpId="0"/>
      <p:bldP spid="35" grpId="0"/>
      <p:bldP spid="36" grpId="0"/>
      <p:bldP spid="50" grpId="0"/>
      <p:bldP spid="68" grpId="0"/>
      <p:bldP spid="69"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oup 449"/>
          <p:cNvGraphicFramePr>
            <a:graphicFrameLocks noGrp="1"/>
          </p:cNvGraphicFramePr>
          <p:nvPr/>
        </p:nvGraphicFramePr>
        <p:xfrm>
          <a:off x="466433" y="1334474"/>
          <a:ext cx="11074401" cy="4699003"/>
        </p:xfrm>
        <a:graphic>
          <a:graphicData uri="http://schemas.openxmlformats.org/drawingml/2006/table">
            <a:tbl>
              <a:tblPr/>
              <a:tblGrid>
                <a:gridCol w="615473">
                  <a:extLst>
                    <a:ext uri="{9D8B030D-6E8A-4147-A177-3AD203B41FA5}">
                      <a16:colId xmlns:a16="http://schemas.microsoft.com/office/drawing/2014/main" val="20000"/>
                    </a:ext>
                  </a:extLst>
                </a:gridCol>
                <a:gridCol w="527528">
                  <a:extLst>
                    <a:ext uri="{9D8B030D-6E8A-4147-A177-3AD203B41FA5}">
                      <a16:colId xmlns:a16="http://schemas.microsoft.com/office/drawing/2014/main" val="20001"/>
                    </a:ext>
                  </a:extLst>
                </a:gridCol>
                <a:gridCol w="1091164">
                  <a:extLst>
                    <a:ext uri="{9D8B030D-6E8A-4147-A177-3AD203B41FA5}">
                      <a16:colId xmlns:a16="http://schemas.microsoft.com/office/drawing/2014/main" val="20002"/>
                    </a:ext>
                  </a:extLst>
                </a:gridCol>
                <a:gridCol w="1302750">
                  <a:extLst>
                    <a:ext uri="{9D8B030D-6E8A-4147-A177-3AD203B41FA5}">
                      <a16:colId xmlns:a16="http://schemas.microsoft.com/office/drawing/2014/main" val="20003"/>
                    </a:ext>
                  </a:extLst>
                </a:gridCol>
                <a:gridCol w="1208376">
                  <a:extLst>
                    <a:ext uri="{9D8B030D-6E8A-4147-A177-3AD203B41FA5}">
                      <a16:colId xmlns:a16="http://schemas.microsoft.com/office/drawing/2014/main" val="20004"/>
                    </a:ext>
                  </a:extLst>
                </a:gridCol>
                <a:gridCol w="1304802">
                  <a:extLst>
                    <a:ext uri="{9D8B030D-6E8A-4147-A177-3AD203B41FA5}">
                      <a16:colId xmlns:a16="http://schemas.microsoft.com/office/drawing/2014/main" val="20005"/>
                    </a:ext>
                  </a:extLst>
                </a:gridCol>
                <a:gridCol w="1419690">
                  <a:extLst>
                    <a:ext uri="{9D8B030D-6E8A-4147-A177-3AD203B41FA5}">
                      <a16:colId xmlns:a16="http://schemas.microsoft.com/office/drawing/2014/main" val="20006"/>
                    </a:ext>
                  </a:extLst>
                </a:gridCol>
                <a:gridCol w="703691">
                  <a:extLst>
                    <a:ext uri="{9D8B030D-6E8A-4147-A177-3AD203B41FA5}">
                      <a16:colId xmlns:a16="http://schemas.microsoft.com/office/drawing/2014/main" val="20007"/>
                    </a:ext>
                  </a:extLst>
                </a:gridCol>
                <a:gridCol w="615473">
                  <a:extLst>
                    <a:ext uri="{9D8B030D-6E8A-4147-A177-3AD203B41FA5}">
                      <a16:colId xmlns:a16="http://schemas.microsoft.com/office/drawing/2014/main" val="20008"/>
                    </a:ext>
                  </a:extLst>
                </a:gridCol>
                <a:gridCol w="527254">
                  <a:extLst>
                    <a:ext uri="{9D8B030D-6E8A-4147-A177-3AD203B41FA5}">
                      <a16:colId xmlns:a16="http://schemas.microsoft.com/office/drawing/2014/main" val="20009"/>
                    </a:ext>
                  </a:extLst>
                </a:gridCol>
                <a:gridCol w="527255">
                  <a:extLst>
                    <a:ext uri="{9D8B030D-6E8A-4147-A177-3AD203B41FA5}">
                      <a16:colId xmlns:a16="http://schemas.microsoft.com/office/drawing/2014/main" val="20010"/>
                    </a:ext>
                  </a:extLst>
                </a:gridCol>
                <a:gridCol w="527254">
                  <a:extLst>
                    <a:ext uri="{9D8B030D-6E8A-4147-A177-3AD203B41FA5}">
                      <a16:colId xmlns:a16="http://schemas.microsoft.com/office/drawing/2014/main" val="20011"/>
                    </a:ext>
                  </a:extLst>
                </a:gridCol>
                <a:gridCol w="703691">
                  <a:extLst>
                    <a:ext uri="{9D8B030D-6E8A-4147-A177-3AD203B41FA5}">
                      <a16:colId xmlns:a16="http://schemas.microsoft.com/office/drawing/2014/main" val="20012"/>
                    </a:ext>
                  </a:extLst>
                </a:gridCol>
              </a:tblGrid>
              <a:tr h="318173">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区分</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NO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项目</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内容</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现状</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调查</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Futura Md BT" panose="020B0602020204020303" pitchFamily="34" charset="0"/>
                          <a:ea typeface="微软雅黑" panose="020B0503020204020204" pitchFamily="34" charset="-122"/>
                        </a:rPr>
                        <a:t>原因</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solidFill>
                          <a:effectLst/>
                          <a:latin typeface="Futura Md BT" panose="020B0602020204020303" pitchFamily="34" charset="0"/>
                          <a:ea typeface="微软雅黑" panose="020B0503020204020204" pitchFamily="34" charset="-122"/>
                        </a:rPr>
                        <a:t>分析</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对策</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措施</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目标</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担当</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展开日程</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rowSpan="2">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效果</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评价</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3097">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1</a:t>
                      </a:r>
                      <a:r>
                        <a:rPr kumimoji="1" lang="zh-CN" altLang="en-US"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2</a:t>
                      </a:r>
                      <a:r>
                        <a:rPr kumimoji="1" lang="zh-CN" altLang="en-US"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3</a:t>
                      </a:r>
                      <a:r>
                        <a:rPr kumimoji="1" lang="zh-CN" altLang="en-US" sz="1000" b="0" i="0" u="none" strike="noStrike" cap="none" normalizeH="0" baseline="0">
                          <a:ln>
                            <a:noFill/>
                          </a:ln>
                          <a:solidFill>
                            <a:schemeClr val="tx1"/>
                          </a:solidFill>
                          <a:effectLst/>
                          <a:latin typeface="Futura Md BT" panose="020B0602020204020303" pitchFamily="34" charset="0"/>
                          <a:ea typeface="微软雅黑" panose="020B0503020204020204" pitchFamily="34" charset="-122"/>
                        </a:rPr>
                        <a:t>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1"/>
                  </a:ext>
                </a:extLst>
              </a:tr>
              <a:tr h="443936">
                <a:tc rowSpan="5">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劣</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势</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3745">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9</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6</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5571">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512">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26</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438">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8</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4705">
                <a:tc rowSpan="5">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威</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胁</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800" b="1"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8</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3745">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2591">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10</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3745">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4</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7</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19</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03745">
                <a:tc vMerge="1">
                  <a:txBody>
                    <a:bodyPr/>
                    <a:lstStyle/>
                    <a:p>
                      <a:endParaRPr lang="zh-CN"/>
                    </a:p>
                  </a:txBody>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项目名称</a:t>
                      </a: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5</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详细内容</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defRPr/>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此处添加调查</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此处添加原因</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此处添加措施</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文字</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3</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9</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rPr>
                        <a:t>21</a:t>
                      </a:r>
                      <a:endParaRPr kumimoji="1" lang="zh-CN" altLang="zh-CN" sz="1200" b="0" i="0" u="none" strike="noStrike" cap="none" normalizeH="0" baseline="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bg1">
                              <a:lumMod val="65000"/>
                            </a:schemeClr>
                          </a:solidFill>
                          <a:effectLst/>
                          <a:latin typeface="Futura Md BT" panose="020B0602020204020303" pitchFamily="34" charset="0"/>
                          <a:ea typeface="微软雅黑" panose="020B0503020204020204" pitchFamily="34" charset="-122"/>
                        </a:rPr>
                        <a:t>√</a:t>
                      </a:r>
                      <a:endParaRPr kumimoji="1" lang="zh-CN" altLang="zh-CN" sz="1200" b="0" i="0" u="none" strike="noStrike" cap="none" normalizeH="0" baseline="0" dirty="0">
                        <a:ln>
                          <a:noFill/>
                        </a:ln>
                        <a:solidFill>
                          <a:schemeClr val="bg1">
                            <a:lumMod val="65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文本框 4"/>
          <p:cNvSpPr txBox="1"/>
          <p:nvPr/>
        </p:nvSpPr>
        <p:spPr>
          <a:xfrm>
            <a:off x="6387386" y="6033477"/>
            <a:ext cx="5804614" cy="369332"/>
          </a:xfrm>
          <a:prstGeom prst="rect">
            <a:avLst/>
          </a:prstGeom>
          <a:noFill/>
        </p:spPr>
        <p:txBody>
          <a:bodyPr wrap="square" rtlCol="0">
            <a:spAutoFit/>
          </a:bodyPr>
          <a:lstStyle/>
          <a:p>
            <a:pPr algn="ctr"/>
            <a:r>
              <a:rPr lang="zh-CN" altLang="en-US" b="1" dirty="0">
                <a:solidFill>
                  <a:srgbClr val="943D41"/>
                </a:solidFill>
                <a:latin typeface="Futura Md BT" panose="020B0602020204020303" pitchFamily="34" charset="0"/>
                <a:ea typeface="微软雅黑" panose="020B0503020204020204" pitchFamily="34" charset="-122"/>
              </a:rPr>
              <a:t>　目的：</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将威胁降到最低，将劣势减到最小！</a:t>
            </a:r>
          </a:p>
        </p:txBody>
      </p:sp>
      <p:sp>
        <p:nvSpPr>
          <p:cNvPr id="34"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10374" y="173520"/>
            <a:ext cx="5466980"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威胁和劣势的原因和对策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1"/>
          <p:cNvGraphicFramePr>
            <a:graphicFrameLocks noGrp="1"/>
          </p:cNvGraphicFramePr>
          <p:nvPr/>
        </p:nvGraphicFramePr>
        <p:xfrm>
          <a:off x="4037013" y="1233488"/>
          <a:ext cx="7507286" cy="4932363"/>
        </p:xfrm>
        <a:graphic>
          <a:graphicData uri="http://schemas.openxmlformats.org/drawingml/2006/table">
            <a:tbl>
              <a:tblPr/>
              <a:tblGrid>
                <a:gridCol w="2142978">
                  <a:extLst>
                    <a:ext uri="{9D8B030D-6E8A-4147-A177-3AD203B41FA5}">
                      <a16:colId xmlns:a16="http://schemas.microsoft.com/office/drawing/2014/main" val="20000"/>
                    </a:ext>
                  </a:extLst>
                </a:gridCol>
                <a:gridCol w="4310654">
                  <a:extLst>
                    <a:ext uri="{9D8B030D-6E8A-4147-A177-3AD203B41FA5}">
                      <a16:colId xmlns:a16="http://schemas.microsoft.com/office/drawing/2014/main" val="20001"/>
                    </a:ext>
                  </a:extLst>
                </a:gridCol>
                <a:gridCol w="1053654">
                  <a:extLst>
                    <a:ext uri="{9D8B030D-6E8A-4147-A177-3AD203B41FA5}">
                      <a16:colId xmlns:a16="http://schemas.microsoft.com/office/drawing/2014/main" val="20002"/>
                    </a:ext>
                  </a:extLst>
                </a:gridCol>
              </a:tblGrid>
              <a:tr h="1219200">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WT</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最小与最小对策，即考虑弱点因素和威胁因素，目的是努力使这些因素都趋于最小。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悲观</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2375">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WO</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最小与最大对策，即着重考虑弱点因素和机会因素，目的是努力使弱点趋于最小，使机会趋于最大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苦乐参半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8413">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ST</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最小与最大对策，即着重考虑优势因素和威胁因素，目的是努力使优势因素趋于最大，是威胁因素趋于最小。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苦乐参半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2375">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en-US" altLang="zh-CN"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SO</a:t>
                      </a:r>
                      <a:r>
                        <a:rPr kumimoji="1" lang="zh-CN" altLang="en-US" sz="30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对策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a:ln>
                            <a:noFill/>
                          </a:ln>
                          <a:solidFill>
                            <a:schemeClr val="tx1">
                              <a:lumMod val="50000"/>
                              <a:lumOff val="50000"/>
                            </a:schemeClr>
                          </a:solidFill>
                          <a:effectLst/>
                          <a:latin typeface="Futura Md BT" panose="020B0602020204020303" pitchFamily="34" charset="0"/>
                          <a:ea typeface="微软雅黑" panose="020B0503020204020204" pitchFamily="34" charset="-122"/>
                        </a:rPr>
                        <a:t>最大与最大对策，即着重考虑优势因素和机会因素，目的在于努力使这两种因素都趋于最大。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理想 </a:t>
                      </a: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endParaRPr kumimoji="1" lang="en-US" altLang="zh-CN" sz="14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18" name="组合 17"/>
          <p:cNvGrpSpPr/>
          <p:nvPr/>
        </p:nvGrpSpPr>
        <p:grpSpPr>
          <a:xfrm>
            <a:off x="684213" y="1231901"/>
            <a:ext cx="3354385" cy="4946650"/>
            <a:chOff x="684213" y="1231901"/>
            <a:chExt cx="3354385" cy="4946650"/>
          </a:xfrm>
        </p:grpSpPr>
        <p:sp>
          <p:nvSpPr>
            <p:cNvPr id="14" name="AutoShape 59"/>
            <p:cNvSpPr>
              <a:spLocks noChangeArrowheads="1"/>
            </p:cNvSpPr>
            <p:nvPr/>
          </p:nvSpPr>
          <p:spPr bwMode="auto">
            <a:xfrm rot="5400000">
              <a:off x="914399" y="3054352"/>
              <a:ext cx="4946650" cy="1301748"/>
            </a:xfrm>
            <a:custGeom>
              <a:avLst/>
              <a:gdLst>
                <a:gd name="G0" fmla="+- 6773 0 0"/>
                <a:gd name="G1" fmla="+- 21600 0 6773"/>
                <a:gd name="G2" fmla="*/ 6773 1 2"/>
                <a:gd name="G3" fmla="+- 21600 0 G2"/>
                <a:gd name="G4" fmla="+/ 6773 21600 2"/>
                <a:gd name="G5" fmla="+/ G1 0 2"/>
                <a:gd name="G6" fmla="*/ 21600 21600 6773"/>
                <a:gd name="G7" fmla="*/ G6 1 2"/>
                <a:gd name="G8" fmla="+- 21600 0 G7"/>
                <a:gd name="G9" fmla="*/ 21600 1 2"/>
                <a:gd name="G10" fmla="+- 6773 0 G9"/>
                <a:gd name="G11" fmla="?: G10 G8 0"/>
                <a:gd name="G12" fmla="?: G10 G7 21600"/>
                <a:gd name="T0" fmla="*/ 18213 w 21600"/>
                <a:gd name="T1" fmla="*/ 10800 h 21600"/>
                <a:gd name="T2" fmla="*/ 10800 w 21600"/>
                <a:gd name="T3" fmla="*/ 21600 h 21600"/>
                <a:gd name="T4" fmla="*/ 3387 w 21600"/>
                <a:gd name="T5" fmla="*/ 10800 h 21600"/>
                <a:gd name="T6" fmla="*/ 10800 w 21600"/>
                <a:gd name="T7" fmla="*/ 0 h 21600"/>
                <a:gd name="T8" fmla="*/ 5187 w 21600"/>
                <a:gd name="T9" fmla="*/ 5187 h 21600"/>
                <a:gd name="T10" fmla="*/ 16413 w 21600"/>
                <a:gd name="T11" fmla="*/ 16413 h 21600"/>
              </a:gdLst>
              <a:ahLst/>
              <a:cxnLst>
                <a:cxn ang="0">
                  <a:pos x="T0" y="T1"/>
                </a:cxn>
                <a:cxn ang="0">
                  <a:pos x="T2" y="T3"/>
                </a:cxn>
                <a:cxn ang="0">
                  <a:pos x="T4" y="T5"/>
                </a:cxn>
                <a:cxn ang="0">
                  <a:pos x="T6" y="T7"/>
                </a:cxn>
              </a:cxnLst>
              <a:rect l="T8" t="T9" r="T10" b="T11"/>
              <a:pathLst>
                <a:path w="21600" h="21600">
                  <a:moveTo>
                    <a:pt x="0" y="0"/>
                  </a:moveTo>
                  <a:lnTo>
                    <a:pt x="6773" y="21600"/>
                  </a:lnTo>
                  <a:lnTo>
                    <a:pt x="14827" y="21600"/>
                  </a:lnTo>
                  <a:lnTo>
                    <a:pt x="21600" y="0"/>
                  </a:lnTo>
                  <a:close/>
                </a:path>
              </a:pathLst>
            </a:custGeom>
            <a:noFill/>
            <a:ln w="19050" algn="ctr">
              <a:solidFill>
                <a:schemeClr val="bg1">
                  <a:lumMod val="65000"/>
                </a:schemeClr>
              </a:solidFill>
              <a:prstDash val="sysDot"/>
              <a:miter lim="800000"/>
            </a:ln>
            <a:effectLst/>
          </p:spPr>
          <p:txBody>
            <a:bodyPr vert="eaVert" wrap="none" anchor="ctr"/>
            <a:lstStyle/>
            <a:p>
              <a:endParaRPr lang="zh-CN" altLang="en-US">
                <a:latin typeface="Futura Md BT" panose="020B0602020204020303" pitchFamily="34" charset="0"/>
                <a:ea typeface="微软雅黑" panose="020B0503020204020204" pitchFamily="34" charset="-122"/>
              </a:endParaRPr>
            </a:p>
          </p:txBody>
        </p:sp>
        <p:sp>
          <p:nvSpPr>
            <p:cNvPr id="8" name="Line 53"/>
            <p:cNvSpPr>
              <a:spLocks noChangeShapeType="1"/>
            </p:cNvSpPr>
            <p:nvPr/>
          </p:nvSpPr>
          <p:spPr bwMode="auto">
            <a:xfrm flipH="1">
              <a:off x="684213" y="2774950"/>
              <a:ext cx="2057400" cy="0"/>
            </a:xfrm>
            <a:prstGeom prst="line">
              <a:avLst/>
            </a:prstGeom>
            <a:noFill/>
            <a:ln w="19050">
              <a:solidFill>
                <a:schemeClr val="bg1">
                  <a:lumMod val="65000"/>
                </a:schemeClr>
              </a:solidFill>
              <a:prstDash val="sysDot"/>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Futura Md BT" panose="020B0602020204020303" pitchFamily="34" charset="0"/>
                <a:ea typeface="微软雅黑" panose="020B0503020204020204" pitchFamily="34" charset="-122"/>
              </a:endParaRPr>
            </a:p>
          </p:txBody>
        </p:sp>
        <p:sp>
          <p:nvSpPr>
            <p:cNvPr id="9" name="Text Box 54"/>
            <p:cNvSpPr txBox="1">
              <a:spLocks noChangeArrowheads="1"/>
            </p:cNvSpPr>
            <p:nvPr/>
          </p:nvSpPr>
          <p:spPr bwMode="auto">
            <a:xfrm>
              <a:off x="1909930" y="2255838"/>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小</a:t>
              </a:r>
            </a:p>
          </p:txBody>
        </p:sp>
        <p:sp>
          <p:nvSpPr>
            <p:cNvPr id="10" name="Text Box 55"/>
            <p:cNvSpPr txBox="1">
              <a:spLocks noChangeArrowheads="1"/>
            </p:cNvSpPr>
            <p:nvPr/>
          </p:nvSpPr>
          <p:spPr bwMode="auto">
            <a:xfrm>
              <a:off x="1052680" y="2255838"/>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大</a:t>
              </a:r>
            </a:p>
          </p:txBody>
        </p:sp>
        <p:sp>
          <p:nvSpPr>
            <p:cNvPr id="11" name="Line 56"/>
            <p:cNvSpPr>
              <a:spLocks noChangeShapeType="1"/>
            </p:cNvSpPr>
            <p:nvPr/>
          </p:nvSpPr>
          <p:spPr bwMode="auto">
            <a:xfrm flipH="1">
              <a:off x="684213" y="4635500"/>
              <a:ext cx="2057400" cy="0"/>
            </a:xfrm>
            <a:prstGeom prst="line">
              <a:avLst/>
            </a:prstGeom>
            <a:noFill/>
            <a:ln w="19050">
              <a:solidFill>
                <a:schemeClr val="bg1">
                  <a:lumMod val="65000"/>
                </a:schemeClr>
              </a:solidFill>
              <a:prstDash val="sysDot"/>
              <a:rou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Futura Md BT" panose="020B0602020204020303" pitchFamily="34" charset="0"/>
                <a:ea typeface="微软雅黑" panose="020B0503020204020204" pitchFamily="34" charset="-122"/>
              </a:endParaRPr>
            </a:p>
          </p:txBody>
        </p:sp>
        <p:sp>
          <p:nvSpPr>
            <p:cNvPr id="12" name="Text Box 57"/>
            <p:cNvSpPr txBox="1">
              <a:spLocks noChangeArrowheads="1"/>
            </p:cNvSpPr>
            <p:nvPr/>
          </p:nvSpPr>
          <p:spPr bwMode="auto">
            <a:xfrm>
              <a:off x="1052680" y="4849813"/>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大</a:t>
              </a:r>
            </a:p>
          </p:txBody>
        </p:sp>
        <p:sp>
          <p:nvSpPr>
            <p:cNvPr id="13" name="Text Box 58"/>
            <p:cNvSpPr txBox="1">
              <a:spLocks noChangeArrowheads="1"/>
            </p:cNvSpPr>
            <p:nvPr/>
          </p:nvSpPr>
          <p:spPr bwMode="auto">
            <a:xfrm>
              <a:off x="1833730" y="4849813"/>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0">
                  <a:effectLst/>
                  <a:latin typeface="Futura Md BT" panose="020B0602020204020303" pitchFamily="34" charset="0"/>
                  <a:ea typeface="微软雅黑" panose="020B0503020204020204" pitchFamily="34" charset="-122"/>
                </a:rPr>
                <a:t>小</a:t>
              </a:r>
            </a:p>
          </p:txBody>
        </p:sp>
      </p:grpSp>
      <p:sp>
        <p:nvSpPr>
          <p:cNvPr id="2" name="矩形 1"/>
          <p:cNvSpPr/>
          <p:nvPr/>
        </p:nvSpPr>
        <p:spPr>
          <a:xfrm>
            <a:off x="962025" y="2915533"/>
            <a:ext cx="738976" cy="738976"/>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latin typeface="Futura Md BT" panose="020B0602020204020303" pitchFamily="34" charset="0"/>
                <a:ea typeface="微软雅黑" panose="020B0503020204020204" pitchFamily="34" charset="-122"/>
              </a:rPr>
              <a:t>S</a:t>
            </a:r>
            <a:endParaRPr lang="zh-CN" altLang="en-US" sz="3600">
              <a:latin typeface="Futura Md BT" panose="020B0602020204020303" pitchFamily="34" charset="0"/>
              <a:ea typeface="微软雅黑" panose="020B0503020204020204" pitchFamily="34" charset="-122"/>
            </a:endParaRPr>
          </a:p>
        </p:txBody>
      </p:sp>
      <p:sp>
        <p:nvSpPr>
          <p:cNvPr id="15" name="矩形 14"/>
          <p:cNvSpPr/>
          <p:nvPr/>
        </p:nvSpPr>
        <p:spPr>
          <a:xfrm>
            <a:off x="1794674" y="2915533"/>
            <a:ext cx="738976" cy="738976"/>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latin typeface="Futura Md BT" panose="020B0602020204020303" pitchFamily="34" charset="0"/>
                <a:ea typeface="微软雅黑" panose="020B0503020204020204" pitchFamily="34" charset="-122"/>
              </a:rPr>
              <a:t>W</a:t>
            </a:r>
            <a:endParaRPr lang="zh-CN" altLang="en-US" sz="3600">
              <a:latin typeface="Futura Md BT" panose="020B0602020204020303" pitchFamily="34" charset="0"/>
              <a:ea typeface="微软雅黑" panose="020B0503020204020204" pitchFamily="34" charset="-122"/>
            </a:endParaRPr>
          </a:p>
        </p:txBody>
      </p:sp>
      <p:sp>
        <p:nvSpPr>
          <p:cNvPr id="16" name="矩形 15"/>
          <p:cNvSpPr/>
          <p:nvPr/>
        </p:nvSpPr>
        <p:spPr>
          <a:xfrm>
            <a:off x="962025" y="3737774"/>
            <a:ext cx="738976" cy="738976"/>
          </a:xfrm>
          <a:prstGeom prst="rect">
            <a:avLst/>
          </a:pr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latin typeface="Futura Md BT" panose="020B0602020204020303" pitchFamily="34" charset="0"/>
                <a:ea typeface="微软雅黑" panose="020B0503020204020204" pitchFamily="34" charset="-122"/>
              </a:rPr>
              <a:t>O</a:t>
            </a:r>
            <a:endParaRPr lang="zh-CN" altLang="en-US" sz="3600">
              <a:latin typeface="Futura Md BT" panose="020B0602020204020303" pitchFamily="34" charset="0"/>
              <a:ea typeface="微软雅黑" panose="020B0503020204020204" pitchFamily="34" charset="-122"/>
            </a:endParaRPr>
          </a:p>
        </p:txBody>
      </p:sp>
      <p:sp>
        <p:nvSpPr>
          <p:cNvPr id="17" name="矩形 16"/>
          <p:cNvSpPr/>
          <p:nvPr/>
        </p:nvSpPr>
        <p:spPr>
          <a:xfrm>
            <a:off x="1794674" y="3737774"/>
            <a:ext cx="738976" cy="738976"/>
          </a:xfrm>
          <a:prstGeom prst="rect">
            <a:avLst/>
          </a:prstGeom>
          <a:solidFill>
            <a:srgbClr val="943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latin typeface="Futura Md BT" panose="020B0602020204020303" pitchFamily="34" charset="0"/>
                <a:ea typeface="微软雅黑" panose="020B0503020204020204" pitchFamily="34" charset="-122"/>
              </a:rPr>
              <a:t>T</a:t>
            </a:r>
            <a:endParaRPr lang="zh-CN" altLang="en-US" sz="3600">
              <a:latin typeface="Futura Md BT" panose="020B0602020204020303" pitchFamily="34" charset="0"/>
              <a:ea typeface="微软雅黑" panose="020B0503020204020204" pitchFamily="34" charset="-122"/>
            </a:endParaRPr>
          </a:p>
        </p:txBody>
      </p:sp>
      <p:sp>
        <p:nvSpPr>
          <p:cNvPr id="2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10374" y="173520"/>
            <a:ext cx="5466980"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对策措施</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50" fill="hold"/>
                                        <p:tgtEl>
                                          <p:spTgt spid="15"/>
                                        </p:tgtEl>
                                        <p:attrNameLst>
                                          <p:attrName>ppt_w</p:attrName>
                                        </p:attrNameLst>
                                      </p:cBhvr>
                                      <p:tavLst>
                                        <p:tav tm="0">
                                          <p:val>
                                            <p:fltVal val="0"/>
                                          </p:val>
                                        </p:tav>
                                        <p:tav tm="100000">
                                          <p:val>
                                            <p:strVal val="#ppt_w"/>
                                          </p:val>
                                        </p:tav>
                                      </p:tavLst>
                                    </p:anim>
                                    <p:anim calcmode="lin" valueType="num">
                                      <p:cBhvr>
                                        <p:cTn id="14" dur="250" fill="hold"/>
                                        <p:tgtEl>
                                          <p:spTgt spid="15"/>
                                        </p:tgtEl>
                                        <p:attrNameLst>
                                          <p:attrName>ppt_h</p:attrName>
                                        </p:attrNameLst>
                                      </p:cBhvr>
                                      <p:tavLst>
                                        <p:tav tm="0">
                                          <p:val>
                                            <p:fltVal val="0"/>
                                          </p:val>
                                        </p:tav>
                                        <p:tav tm="100000">
                                          <p:val>
                                            <p:strVal val="#ppt_h"/>
                                          </p:val>
                                        </p:tav>
                                      </p:tavLst>
                                    </p:anim>
                                    <p:animEffect transition="in" filter="fade">
                                      <p:cBhvr>
                                        <p:cTn id="15" dur="25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fltVal val="0"/>
                                          </p:val>
                                        </p:tav>
                                        <p:tav tm="100000">
                                          <p:val>
                                            <p:strVal val="#ppt_w"/>
                                          </p:val>
                                        </p:tav>
                                      </p:tavLst>
                                    </p:anim>
                                    <p:anim calcmode="lin" valueType="num">
                                      <p:cBhvr>
                                        <p:cTn id="20" dur="250" fill="hold"/>
                                        <p:tgtEl>
                                          <p:spTgt spid="16"/>
                                        </p:tgtEl>
                                        <p:attrNameLst>
                                          <p:attrName>ppt_h</p:attrName>
                                        </p:attrNameLst>
                                      </p:cBhvr>
                                      <p:tavLst>
                                        <p:tav tm="0">
                                          <p:val>
                                            <p:fltVal val="0"/>
                                          </p:val>
                                        </p:tav>
                                        <p:tav tm="100000">
                                          <p:val>
                                            <p:strVal val="#ppt_h"/>
                                          </p:val>
                                        </p:tav>
                                      </p:tavLst>
                                    </p:anim>
                                    <p:animEffect transition="in" filter="fade">
                                      <p:cBhvr>
                                        <p:cTn id="21" dur="25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childTnLst>
                          </p:cTn>
                        </p:par>
                        <p:par>
                          <p:cTn id="28" fill="hold">
                            <p:stCondLst>
                              <p:cond delay="2000"/>
                            </p:stCondLst>
                            <p:childTnLst>
                              <p:par>
                                <p:cTn id="29" presetID="18" presetClass="entr" presetSubtype="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Right)">
                                      <p:cBhvr>
                                        <p:cTn id="31" dur="750"/>
                                        <p:tgtEl>
                                          <p:spTgt spid="7"/>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10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46360" y="1120524"/>
            <a:ext cx="10636040" cy="738664"/>
          </a:xfrm>
          <a:prstGeom prst="rect">
            <a:avLst/>
          </a:prstGeom>
        </p:spPr>
        <p:txBody>
          <a:bodyPr wrap="square">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SWOT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分析只是战略发展的第一步，企业需要进一步找到内部要素与外部环境的结合点，有效调整整合内部各要素，以吻合或超越外部环境的变化，获取竞争优势。此矩阵就是将内部要素与外部环境结合分析的工具。通过将强弱势与机会威胁对应进行分割，可得出企业应对环境变化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个主要战略：</a:t>
            </a:r>
          </a:p>
        </p:txBody>
      </p:sp>
      <p:graphicFrame>
        <p:nvGraphicFramePr>
          <p:cNvPr id="19" name="Group 133"/>
          <p:cNvGraphicFramePr>
            <a:graphicFrameLocks noGrp="1"/>
          </p:cNvGraphicFramePr>
          <p:nvPr/>
        </p:nvGraphicFramePr>
        <p:xfrm>
          <a:off x="974558" y="2081463"/>
          <a:ext cx="10587788" cy="4172330"/>
        </p:xfrm>
        <a:graphic>
          <a:graphicData uri="http://schemas.openxmlformats.org/drawingml/2006/table">
            <a:tbl>
              <a:tblPr/>
              <a:tblGrid>
                <a:gridCol w="1004251">
                  <a:extLst>
                    <a:ext uri="{9D8B030D-6E8A-4147-A177-3AD203B41FA5}">
                      <a16:colId xmlns:a16="http://schemas.microsoft.com/office/drawing/2014/main" val="20000"/>
                    </a:ext>
                  </a:extLst>
                </a:gridCol>
                <a:gridCol w="4748616">
                  <a:extLst>
                    <a:ext uri="{9D8B030D-6E8A-4147-A177-3AD203B41FA5}">
                      <a16:colId xmlns:a16="http://schemas.microsoft.com/office/drawing/2014/main" val="20001"/>
                    </a:ext>
                  </a:extLst>
                </a:gridCol>
                <a:gridCol w="4834921">
                  <a:extLst>
                    <a:ext uri="{9D8B030D-6E8A-4147-A177-3AD203B41FA5}">
                      <a16:colId xmlns:a16="http://schemas.microsoft.com/office/drawing/2014/main" val="20002"/>
                    </a:ext>
                  </a:extLst>
                </a:gridCol>
              </a:tblGrid>
              <a:tr h="414321">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a:ln>
                            <a:noFill/>
                          </a:ln>
                          <a:solidFill>
                            <a:schemeClr val="bg1"/>
                          </a:solidFill>
                          <a:effectLst/>
                          <a:latin typeface="Futura Md BT" panose="020B0602020204020303" pitchFamily="34" charset="0"/>
                          <a:ea typeface="微软雅黑" panose="020B0503020204020204" pitchFamily="34" charset="-122"/>
                        </a:rPr>
                        <a:t>项目</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优势（</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S</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劣势（</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W</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extLst>
                  <a:ext uri="{0D108BD9-81ED-4DB2-BD59-A6C34878D82A}">
                    <a16:rowId xmlns:a16="http://schemas.microsoft.com/office/drawing/2014/main" val="10000"/>
                  </a:ext>
                </a:extLst>
              </a:tr>
              <a:tr h="2261057">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机会</a:t>
                      </a:r>
                      <a:endPar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O</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6170"/>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500" b="1" i="0" u="none" strike="noStrike" cap="none" normalizeH="0" baseline="0" dirty="0">
                          <a:ln>
                            <a:noFill/>
                          </a:ln>
                          <a:solidFill>
                            <a:srgbClr val="943D41"/>
                          </a:solidFill>
                          <a:effectLst/>
                          <a:latin typeface="Futura Md BT" panose="020B0602020204020303" pitchFamily="34" charset="0"/>
                          <a:ea typeface="微软雅黑" panose="020B0503020204020204" pitchFamily="34" charset="-122"/>
                        </a:rPr>
                        <a:t>（</a:t>
                      </a:r>
                      <a:r>
                        <a:rPr kumimoji="1" lang="en-US" altLang="zh-CN" sz="1500" b="1" i="0" u="none" strike="noStrike" cap="none" normalizeH="0" baseline="0" dirty="0">
                          <a:ln>
                            <a:noFill/>
                          </a:ln>
                          <a:solidFill>
                            <a:srgbClr val="943D41"/>
                          </a:solidFill>
                          <a:effectLst/>
                          <a:latin typeface="Futura Md BT" panose="020B0602020204020303" pitchFamily="34" charset="0"/>
                          <a:ea typeface="微软雅黑" panose="020B0503020204020204" pitchFamily="34" charset="-122"/>
                        </a:rPr>
                        <a:t>SO</a:t>
                      </a:r>
                      <a:r>
                        <a:rPr kumimoji="1" lang="zh-CN" altLang="en-US" sz="1500" b="1" i="0" u="none" strike="noStrike" cap="none" normalizeH="0" baseline="0" dirty="0">
                          <a:ln>
                            <a:noFill/>
                          </a:ln>
                          <a:solidFill>
                            <a:srgbClr val="943D41"/>
                          </a:solidFill>
                          <a:effectLst/>
                          <a:latin typeface="Futura Md BT" panose="020B0602020204020303" pitchFamily="34" charset="0"/>
                          <a:ea typeface="微软雅黑" panose="020B0503020204020204" pitchFamily="34" charset="-122"/>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是一种发挥企业内部优势而利用企业外部机会的战略。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所有的企业都希望处于这样一种状况：即可以利用自己的内部优势去抓住和利用外部环境变化中所提供的机会。</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企业通常首先采用</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WO</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ST</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或</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WT</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战略而达到能够采用</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SO</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战略的状况。当企业存在重大弱点时，它将努力克服这一弱点而将其变为优势。当企业面临巨大威胁时，它将努力回避这些威胁以便集中精力利用机会。</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a:t>
                      </a:r>
                      <a:r>
                        <a:rPr kumimoji="1" lang="en-US" altLang="zh-CN"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WO</a:t>
                      </a: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是一种通过利用外部机会来弥补内部弱点的战略。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适用于这一战略的基本情况是：</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企业存在一些外部机会，但企业内部有一些弱点妨碍着它利用这些外部机会。</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例如：市场对可以控制汽车引擎注油时间和注油量的电子装置存在着巨大需求（机会），但某些汽车零件制造商可能缺乏生产这一装置的技术（弱点）</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a:t>
                      </a:r>
                      <a:r>
                        <a:rPr kumimoji="1" lang="en-US" altLang="zh-CN"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1</a:t>
                      </a: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：是通过与在这一领域有生产能力的企业组建合资企业而得到这一技术。</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战略</a:t>
                      </a:r>
                      <a:r>
                        <a:rPr kumimoji="1" lang="en-US" altLang="zh-CN"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2</a:t>
                      </a:r>
                      <a:r>
                        <a:rPr kumimoji="1" lang="zh-CN" altLang="en-US" sz="11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：可以是聘用所需人才或培训自己的人员，使他们具备这方面的技术能力。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1913">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威胁</a:t>
                      </a:r>
                      <a:endPar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r>
                        <a:rPr kumimoji="1" lang="en-US" altLang="zh-CN"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T</a:t>
                      </a:r>
                      <a:r>
                        <a:rPr kumimoji="1" lang="zh-CN" altLang="en-US" sz="2400" b="0" i="0" u="none" strike="noStrike" cap="none" normalizeH="0" baseline="0" dirty="0">
                          <a:ln>
                            <a:noFill/>
                          </a:ln>
                          <a:solidFill>
                            <a:schemeClr val="bg1"/>
                          </a:solidFill>
                          <a:effectLst/>
                          <a:latin typeface="Futura Md BT" panose="020B0602020204020303" pitchFamily="34" charset="0"/>
                          <a:ea typeface="微软雅黑" panose="020B0503020204020204" pitchFamily="34" charset="-122"/>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43D41"/>
                    </a:solid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a:t>
                      </a:r>
                      <a:r>
                        <a:rPr kumimoji="1" lang="en-US" altLang="zh-CN"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ST</a:t>
                      </a: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是利用本企业的优势回避或减轻外部威胁的影响战略。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案例</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1</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：得州仪器公司靠一个出色的法律顾问部门（优势）挽回了由于九家日本及韩国公司分割本公司半导体芯体专利权（威胁）而造成的近</a:t>
                      </a:r>
                      <a:r>
                        <a:rPr kumimoji="1" lang="en-US" altLang="zh-CN"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7</a:t>
                      </a: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亿美元的损失。在很多产业中，竞争公司模仿本公司计划、创新及专利产品构成对企业的一种巨大威胁。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SzPct val="60000"/>
                        <a:buFont typeface="Wingdings" panose="05000000000000000000" pitchFamily="2" charset="2"/>
                        <a:defRPr kumimoji="1" sz="2400">
                          <a:solidFill>
                            <a:schemeClr val="tx1"/>
                          </a:solidFill>
                          <a:latin typeface="Arial" panose="020B0604020202020204" pitchFamily="34" charset="0"/>
                          <a:ea typeface="MS PGothic" panose="020B0600070205080204" pitchFamily="34" charset="-128"/>
                        </a:defRPr>
                      </a:lvl1pPr>
                      <a:lvl2pPr algn="l">
                        <a:spcBef>
                          <a:spcPct val="20000"/>
                        </a:spcBef>
                        <a:defRPr kumimoji="1" sz="2000">
                          <a:solidFill>
                            <a:schemeClr val="tx1"/>
                          </a:solidFill>
                          <a:latin typeface="Arial" panose="020B0604020202020204" pitchFamily="34" charset="0"/>
                          <a:ea typeface="MS PGothic" panose="020B0600070205080204" pitchFamily="34" charset="-128"/>
                        </a:defRPr>
                      </a:lvl2pPr>
                      <a:lvl3pPr algn="l">
                        <a:spcBef>
                          <a:spcPct val="20000"/>
                        </a:spcBef>
                        <a:defRPr kumimoji="1">
                          <a:solidFill>
                            <a:schemeClr val="tx1"/>
                          </a:solidFill>
                          <a:latin typeface="Arial" panose="020B0604020202020204" pitchFamily="34" charset="0"/>
                          <a:ea typeface="MS PGothic" panose="020B0600070205080204" pitchFamily="34" charset="-128"/>
                        </a:defRPr>
                      </a:lvl3pPr>
                      <a:lvl4pPr algn="l">
                        <a:spcBef>
                          <a:spcPct val="20000"/>
                        </a:spcBef>
                        <a:defRPr kumimoji="1" sz="1600">
                          <a:solidFill>
                            <a:schemeClr val="tx1"/>
                          </a:solidFill>
                          <a:latin typeface="Arial" panose="020B0604020202020204" pitchFamily="34" charset="0"/>
                          <a:ea typeface="MS PGothic" panose="020B0600070205080204" pitchFamily="34" charset="-128"/>
                        </a:defRPr>
                      </a:lvl4pPr>
                      <a:lvl5pPr algn="l">
                        <a:spcBef>
                          <a:spcPct val="20000"/>
                        </a:spcBef>
                        <a:defRPr kumimoji="1" sz="1600">
                          <a:solidFill>
                            <a:schemeClr val="tx1"/>
                          </a:solidFill>
                          <a:latin typeface="Arial" panose="020B0604020202020204" pitchFamily="34" charset="0"/>
                          <a:ea typeface="MS PGothic" panose="020B0600070205080204" pitchFamily="34" charset="-128"/>
                        </a:defRPr>
                      </a:lvl5pPr>
                      <a:lvl6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6pPr>
                      <a:lvl7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7pPr>
                      <a:lvl8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8pPr>
                      <a:lvl9pPr fontAlgn="base">
                        <a:spcBef>
                          <a:spcPct val="20000"/>
                        </a:spcBef>
                        <a:spcAft>
                          <a:spcPct val="0"/>
                        </a:spcAft>
                        <a:defRPr kumimoji="1" sz="16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a:t>
                      </a:r>
                      <a:r>
                        <a:rPr kumimoji="1" lang="en-US" altLang="zh-CN"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WT</a:t>
                      </a:r>
                      <a:r>
                        <a:rPr kumimoji="1" lang="zh-CN" altLang="en-US" sz="1500" b="1" i="0" u="none" strike="noStrike" kern="1200" cap="none" normalizeH="0" baseline="0" dirty="0">
                          <a:ln>
                            <a:noFill/>
                          </a:ln>
                          <a:solidFill>
                            <a:srgbClr val="943D41"/>
                          </a:solidFill>
                          <a:effectLst/>
                          <a:latin typeface="Futura Md BT" panose="020B0602020204020303" pitchFamily="34" charset="0"/>
                          <a:ea typeface="微软雅黑" panose="020B0503020204020204" pitchFamily="34" charset="-122"/>
                          <a:cs typeface="+mn-cs"/>
                        </a:rPr>
                        <a:t>）战略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是一种旨在减少内部弱点、同时回避外部环境威胁的防御性战略。</a:t>
                      </a:r>
                    </a:p>
                    <a:p>
                      <a:pPr marL="0" marR="0" lvl="0" indent="0" algn="l" defTabSz="914400" rtl="0" eaLnBrk="1" fontAlgn="base" latinLnBrk="0" hangingPunct="1">
                        <a:lnSpc>
                          <a:spcPct val="100000"/>
                        </a:lnSpc>
                        <a:spcBef>
                          <a:spcPct val="20000"/>
                        </a:spcBef>
                        <a:spcAft>
                          <a:spcPct val="0"/>
                        </a:spcAft>
                        <a:buClrTx/>
                        <a:buSzPct val="60000"/>
                        <a:buFont typeface="Wingdings" panose="05000000000000000000" pitchFamily="2" charset="2"/>
                        <a:buNone/>
                      </a:pPr>
                      <a:r>
                        <a:rPr kumimoji="1" lang="zh-CN" altLang="en-US" sz="1200" b="0" i="0" u="none" strike="noStrike" cap="none" normalizeH="0" baseline="0" dirty="0">
                          <a:ln>
                            <a:noFill/>
                          </a:ln>
                          <a:solidFill>
                            <a:schemeClr val="tx1">
                              <a:lumMod val="50000"/>
                              <a:lumOff val="50000"/>
                            </a:schemeClr>
                          </a:solidFill>
                          <a:effectLst/>
                          <a:latin typeface="Futura Md BT" panose="020B0602020204020303" pitchFamily="34" charset="0"/>
                          <a:ea typeface="微软雅黑" panose="020B0503020204020204" pitchFamily="34" charset="-122"/>
                        </a:rPr>
                        <a:t>一个面对大量外部威胁和具有众多内部弱点的企业的确处于不安全和不确定的境地。实际上，这样的公司正面临着被并购、收缩、宣告破产或结业清算，因而不得不为自己的生存而奋斗。</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10374" y="173520"/>
            <a:ext cx="5466980" cy="607841"/>
          </a:xfrm>
          <a:prstGeom prst="rect">
            <a:avLst/>
          </a:prstGeom>
          <a:noFill/>
        </p:spPr>
        <p:txBody>
          <a:bodyPr wrap="square" lIns="68562" tIns="34281" rIns="68562" bIns="34281" rtlCol="0">
            <a:spAutoFit/>
          </a:bodyPr>
          <a:lstStyle/>
          <a:p>
            <a:pPr marL="0" lvl="1"/>
            <a:r>
              <a:rPr lang="zh-CN" altLang="en-US" sz="3500" b="1" dirty="0">
                <a:blipFill>
                  <a:blip r:embed="rId3"/>
                  <a:stretch>
                    <a:fillRect/>
                  </a:stretch>
                </a:blipFill>
                <a:latin typeface="微软雅黑" panose="020B0503020204020204" pitchFamily="34" charset="-122"/>
                <a:ea typeface="微软雅黑" panose="020B0503020204020204" pitchFamily="34" charset="-122"/>
              </a:rPr>
              <a:t>主要战略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downRight)">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70" name="文本框 9"/>
          <p:cNvSpPr txBox="1"/>
          <p:nvPr/>
        </p:nvSpPr>
        <p:spPr>
          <a:xfrm>
            <a:off x="2456681" y="3215405"/>
            <a:ext cx="6945225" cy="838673"/>
          </a:xfrm>
          <a:prstGeom prst="rect">
            <a:avLst/>
          </a:prstGeom>
          <a:noFill/>
        </p:spPr>
        <p:txBody>
          <a:bodyPr wrap="square" lIns="68562" tIns="34281" rIns="68562" bIns="34281" rtlCol="0">
            <a:spAutoFit/>
          </a:bodyPr>
          <a:lstStyle/>
          <a:p>
            <a:pPr marL="0" lvl="1" algn="ctr"/>
            <a:r>
              <a:rPr lang="zh-CN" altLang="en-US" sz="5000" b="1" dirty="0">
                <a:blipFill>
                  <a:blip r:embed="rId3"/>
                  <a:stretch>
                    <a:fillRect/>
                  </a:stretch>
                </a:blipFill>
                <a:cs typeface="+mn-ea"/>
                <a:sym typeface="+mn-lt"/>
              </a:rPr>
              <a:t>什么是</a:t>
            </a: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a:t>
            </a:r>
          </a:p>
        </p:txBody>
      </p:sp>
      <p:sp>
        <p:nvSpPr>
          <p:cNvPr id="83" name="KSO_Shape"/>
          <p:cNvSpPr/>
          <p:nvPr/>
        </p:nvSpPr>
        <p:spPr bwMode="auto">
          <a:xfrm>
            <a:off x="5815908" y="2008587"/>
            <a:ext cx="585515" cy="4440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cs typeface="+mn-ea"/>
              <a:sym typeface="+mn-lt"/>
            </a:endParaRP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75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2000"/>
                                        <p:tgtEl>
                                          <p:spTgt spid="83"/>
                                        </p:tgtEl>
                                      </p:cBhvr>
                                    </p:animEffect>
                                    <p:anim calcmode="lin" valueType="num">
                                      <p:cBhvr>
                                        <p:cTn id="12" dur="2000" fill="hold"/>
                                        <p:tgtEl>
                                          <p:spTgt spid="83"/>
                                        </p:tgtEl>
                                        <p:attrNameLst>
                                          <p:attrName>ppt_w</p:attrName>
                                        </p:attrNameLst>
                                      </p:cBhvr>
                                      <p:tavLst>
                                        <p:tav tm="0" fmla="#ppt_w*sin(2.5*pi*$)">
                                          <p:val>
                                            <p:fltVal val="0"/>
                                          </p:val>
                                        </p:tav>
                                        <p:tav tm="100000">
                                          <p:val>
                                            <p:fltVal val="1"/>
                                          </p:val>
                                        </p:tav>
                                      </p:tavLst>
                                    </p:anim>
                                    <p:anim calcmode="lin" valueType="num">
                                      <p:cBhvr>
                                        <p:cTn id="13" dur="2000" fill="hold"/>
                                        <p:tgtEl>
                                          <p:spTgt spid="83"/>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3" grpId="0" animBg="1"/>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32074" y="2826391"/>
            <a:ext cx="12236938" cy="186566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0" name="组合 19"/>
          <p:cNvGrpSpPr/>
          <p:nvPr/>
        </p:nvGrpSpPr>
        <p:grpSpPr>
          <a:xfrm>
            <a:off x="2032411" y="2460387"/>
            <a:ext cx="662952" cy="662952"/>
            <a:chOff x="8077071" y="845254"/>
            <a:chExt cx="2036801" cy="2036802"/>
          </a:xfrm>
        </p:grpSpPr>
        <p:sp>
          <p:nvSpPr>
            <p:cNvPr id="21" name="椭圆 20"/>
            <p:cNvSpPr/>
            <p:nvPr/>
          </p:nvSpPr>
          <p:spPr>
            <a:xfrm>
              <a:off x="8077071" y="845254"/>
              <a:ext cx="2036801" cy="203680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22"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80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3" name="组合 22"/>
          <p:cNvGrpSpPr/>
          <p:nvPr/>
        </p:nvGrpSpPr>
        <p:grpSpPr>
          <a:xfrm>
            <a:off x="4042133" y="2748344"/>
            <a:ext cx="662952" cy="662952"/>
            <a:chOff x="8125599" y="1434035"/>
            <a:chExt cx="2036802" cy="2036802"/>
          </a:xfrm>
        </p:grpSpPr>
        <p:sp>
          <p:nvSpPr>
            <p:cNvPr id="24" name="椭圆 23"/>
            <p:cNvSpPr/>
            <p:nvPr/>
          </p:nvSpPr>
          <p:spPr>
            <a:xfrm>
              <a:off x="8125599" y="1434035"/>
              <a:ext cx="2036802" cy="203680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lumMod val="65000"/>
                    <a:lumOff val="35000"/>
                  </a:schemeClr>
                </a:solidFill>
              </a:endParaRPr>
            </a:p>
          </p:txBody>
        </p:sp>
        <p:sp>
          <p:nvSpPr>
            <p:cNvPr id="25"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26" name="组合 25"/>
          <p:cNvGrpSpPr/>
          <p:nvPr/>
        </p:nvGrpSpPr>
        <p:grpSpPr>
          <a:xfrm>
            <a:off x="6063812" y="3580865"/>
            <a:ext cx="662952" cy="662952"/>
            <a:chOff x="8125599" y="1434035"/>
            <a:chExt cx="2036802" cy="2036802"/>
          </a:xfrm>
        </p:grpSpPr>
        <p:sp>
          <p:nvSpPr>
            <p:cNvPr id="27" name="椭圆 26"/>
            <p:cNvSpPr/>
            <p:nvPr/>
          </p:nvSpPr>
          <p:spPr>
            <a:xfrm>
              <a:off x="8125599" y="1434035"/>
              <a:ext cx="2036802" cy="203680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lumMod val="65000"/>
                    <a:lumOff val="35000"/>
                  </a:schemeClr>
                </a:solidFill>
              </a:endParaRPr>
            </a:p>
          </p:txBody>
        </p:sp>
        <p:grpSp>
          <p:nvGrpSpPr>
            <p:cNvPr id="28" name="组合 27"/>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9"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30"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31"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grpSp>
      </p:grpSp>
      <p:grpSp>
        <p:nvGrpSpPr>
          <p:cNvPr id="32" name="组合 31"/>
          <p:cNvGrpSpPr/>
          <p:nvPr/>
        </p:nvGrpSpPr>
        <p:grpSpPr>
          <a:xfrm>
            <a:off x="7983388" y="4245069"/>
            <a:ext cx="662952" cy="662952"/>
            <a:chOff x="8125599" y="1434035"/>
            <a:chExt cx="2036802" cy="2036802"/>
          </a:xfrm>
        </p:grpSpPr>
        <p:sp>
          <p:nvSpPr>
            <p:cNvPr id="33" name="椭圆 32"/>
            <p:cNvSpPr/>
            <p:nvPr/>
          </p:nvSpPr>
          <p:spPr>
            <a:xfrm>
              <a:off x="8125599" y="1434035"/>
              <a:ext cx="2036802" cy="203680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sp>
          <p:nvSpPr>
            <p:cNvPr id="34"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800">
                <a:solidFill>
                  <a:schemeClr val="tx1">
                    <a:lumMod val="65000"/>
                    <a:lumOff val="35000"/>
                  </a:schemeClr>
                </a:solidFill>
              </a:endParaRPr>
            </a:p>
          </p:txBody>
        </p:sp>
      </p:grpSp>
      <p:grpSp>
        <p:nvGrpSpPr>
          <p:cNvPr id="35" name="组合 34"/>
          <p:cNvGrpSpPr/>
          <p:nvPr/>
        </p:nvGrpSpPr>
        <p:grpSpPr>
          <a:xfrm>
            <a:off x="10094534" y="4098511"/>
            <a:ext cx="662952" cy="662952"/>
            <a:chOff x="8125599" y="1434035"/>
            <a:chExt cx="2036802" cy="2036802"/>
          </a:xfrm>
        </p:grpSpPr>
        <p:sp>
          <p:nvSpPr>
            <p:cNvPr id="36" name="椭圆 35"/>
            <p:cNvSpPr/>
            <p:nvPr/>
          </p:nvSpPr>
          <p:spPr>
            <a:xfrm>
              <a:off x="8125599" y="1434035"/>
              <a:ext cx="2036802" cy="203680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lumMod val="65000"/>
                    <a:lumOff val="35000"/>
                  </a:schemeClr>
                </a:solidFill>
              </a:endParaRPr>
            </a:p>
          </p:txBody>
        </p:sp>
        <p:sp>
          <p:nvSpPr>
            <p:cNvPr id="37"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endParaRPr lang="zh-CN" altLang="en-US" sz="180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8" name="TextBox 37"/>
          <p:cNvSpPr txBox="1"/>
          <p:nvPr/>
        </p:nvSpPr>
        <p:spPr>
          <a:xfrm>
            <a:off x="13510893" y="7029355"/>
            <a:ext cx="876935" cy="369236"/>
          </a:xfrm>
          <a:prstGeom prst="rect">
            <a:avLst/>
          </a:prstGeom>
          <a:noFill/>
        </p:spPr>
        <p:txBody>
          <a:bodyPr wrap="none" rtlCol="0">
            <a:spAutoFit/>
          </a:bodyPr>
          <a:lstStyle/>
          <a:p>
            <a:r>
              <a:rPr lang="zh-CN" altLang="en-US" sz="1800" dirty="0"/>
              <a:t>延时符</a:t>
            </a:r>
          </a:p>
        </p:txBody>
      </p:sp>
      <p:sp>
        <p:nvSpPr>
          <p:cNvPr id="39" name="文本框 38"/>
          <p:cNvSpPr txBox="1"/>
          <p:nvPr/>
        </p:nvSpPr>
        <p:spPr>
          <a:xfrm>
            <a:off x="910374" y="173520"/>
            <a:ext cx="5466980"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SWOT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分析局限性</a:t>
            </a:r>
          </a:p>
        </p:txBody>
      </p:sp>
      <p:sp>
        <p:nvSpPr>
          <p:cNvPr id="40" name="文本框 39"/>
          <p:cNvSpPr txBox="1"/>
          <p:nvPr/>
        </p:nvSpPr>
        <p:spPr>
          <a:xfrm>
            <a:off x="1312027" y="1146716"/>
            <a:ext cx="2730106"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分析的时候必须对公司的优势与劣势有客观的认识</a:t>
            </a:r>
          </a:p>
        </p:txBody>
      </p:sp>
      <p:sp>
        <p:nvSpPr>
          <p:cNvPr id="41" name="文本框 40"/>
          <p:cNvSpPr txBox="1"/>
          <p:nvPr/>
        </p:nvSpPr>
        <p:spPr>
          <a:xfrm>
            <a:off x="3053544" y="3580825"/>
            <a:ext cx="2554227"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分析的时候必须区分公司的现状与前景</a:t>
            </a:r>
          </a:p>
        </p:txBody>
      </p:sp>
      <p:sp>
        <p:nvSpPr>
          <p:cNvPr id="42" name="文本框 41"/>
          <p:cNvSpPr txBox="1"/>
          <p:nvPr/>
        </p:nvSpPr>
        <p:spPr>
          <a:xfrm>
            <a:off x="5297882" y="2234804"/>
            <a:ext cx="2155809"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分析的时候必须考虑全面</a:t>
            </a:r>
          </a:p>
        </p:txBody>
      </p:sp>
      <p:sp>
        <p:nvSpPr>
          <p:cNvPr id="43" name="文本框 42"/>
          <p:cNvSpPr txBox="1"/>
          <p:nvPr/>
        </p:nvSpPr>
        <p:spPr>
          <a:xfrm>
            <a:off x="7085734" y="5049276"/>
            <a:ext cx="2458260" cy="128984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进行</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分析的时候必须与竞争对手进行比较</a:t>
            </a:r>
          </a:p>
        </p:txBody>
      </p:sp>
      <p:sp>
        <p:nvSpPr>
          <p:cNvPr id="44" name="文本框 43"/>
          <p:cNvSpPr txBox="1"/>
          <p:nvPr/>
        </p:nvSpPr>
        <p:spPr>
          <a:xfrm>
            <a:off x="8993535" y="2529126"/>
            <a:ext cx="2332108" cy="170533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保持</a:t>
            </a:r>
            <a:r>
              <a:rPr lang="en-US" altLang="zh-CN" dirty="0">
                <a:solidFill>
                  <a:schemeClr val="tx1">
                    <a:lumMod val="75000"/>
                    <a:lumOff val="25000"/>
                  </a:schemeClr>
                </a:solidFill>
                <a:latin typeface="Futura Md BT" panose="020B0602020204020303" pitchFamily="34" charset="0"/>
                <a:ea typeface="微软雅黑" panose="020B0503020204020204" pitchFamily="34" charset="-122"/>
              </a:rPr>
              <a:t>SWOT</a:t>
            </a:r>
            <a:r>
              <a:rPr lang="zh-CN" altLang="en-US" dirty="0">
                <a:solidFill>
                  <a:schemeClr val="tx1">
                    <a:lumMod val="75000"/>
                    <a:lumOff val="25000"/>
                  </a:schemeClr>
                </a:solidFill>
                <a:latin typeface="Futura Md BT" panose="020B0602020204020303" pitchFamily="34" charset="0"/>
                <a:ea typeface="微软雅黑" panose="020B0503020204020204" pitchFamily="34" charset="-122"/>
              </a:rPr>
              <a:t>分析法的简洁化，避免复杂化与过度分析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53000">
                                          <p:cBhvr additive="base">
                                            <p:cTn id="11" dur="750" fill="hold"/>
                                            <p:tgtEl>
                                              <p:spTgt spid="20"/>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nodeType="afterEffect" p14:presetBounceEnd="53000">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14:bounceEnd="53000">
                                          <p:cBhvr additive="base">
                                            <p:cTn id="16" dur="750" fill="hold"/>
                                            <p:tgtEl>
                                              <p:spTgt spid="23"/>
                                            </p:tgtEl>
                                            <p:attrNameLst>
                                              <p:attrName>ppt_x</p:attrName>
                                            </p:attrNameLst>
                                          </p:cBhvr>
                                          <p:tavLst>
                                            <p:tav tm="0">
                                              <p:val>
                                                <p:strVal val="#ppt_x"/>
                                              </p:val>
                                            </p:tav>
                                            <p:tav tm="100000">
                                              <p:val>
                                                <p:strVal val="#ppt_x"/>
                                              </p:val>
                                            </p:tav>
                                          </p:tavLst>
                                        </p:anim>
                                        <p:anim calcmode="lin" valueType="num" p14:bounceEnd="53000">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14:presetBounceEnd="53000">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14:bounceEnd="53000">
                                          <p:cBhvr additive="base">
                                            <p:cTn id="21" dur="750" fill="hold"/>
                                            <p:tgtEl>
                                              <p:spTgt spid="26"/>
                                            </p:tgtEl>
                                            <p:attrNameLst>
                                              <p:attrName>ppt_x</p:attrName>
                                            </p:attrNameLst>
                                          </p:cBhvr>
                                          <p:tavLst>
                                            <p:tav tm="0">
                                              <p:val>
                                                <p:strVal val="#ppt_x"/>
                                              </p:val>
                                            </p:tav>
                                            <p:tav tm="100000">
                                              <p:val>
                                                <p:strVal val="#ppt_x"/>
                                              </p:val>
                                            </p:tav>
                                          </p:tavLst>
                                        </p:anim>
                                        <p:anim calcmode="lin" valueType="num" p14:bounceEnd="53000">
                                          <p:cBhvr additive="base">
                                            <p:cTn id="22" dur="75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1" fill="hold" nodeType="afterEffect" p14:presetBounceEnd="53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53000">
                                          <p:cBhvr additive="base">
                                            <p:cTn id="26" dur="750" fill="hold"/>
                                            <p:tgtEl>
                                              <p:spTgt spid="32"/>
                                            </p:tgtEl>
                                            <p:attrNameLst>
                                              <p:attrName>ppt_x</p:attrName>
                                            </p:attrNameLst>
                                          </p:cBhvr>
                                          <p:tavLst>
                                            <p:tav tm="0">
                                              <p:val>
                                                <p:strVal val="#ppt_x"/>
                                              </p:val>
                                            </p:tav>
                                            <p:tav tm="100000">
                                              <p:val>
                                                <p:strVal val="#ppt_x"/>
                                              </p:val>
                                            </p:tav>
                                          </p:tavLst>
                                        </p:anim>
                                        <p:anim calcmode="lin" valueType="num" p14:bounceEnd="53000">
                                          <p:cBhvr additive="base">
                                            <p:cTn id="27" dur="750" fill="hold"/>
                                            <p:tgtEl>
                                              <p:spTgt spid="32"/>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 presetClass="entr" presetSubtype="1" fill="hold" nodeType="afterEffect" p14:presetBounceEnd="53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53000">
                                          <p:cBhvr additive="base">
                                            <p:cTn id="31" dur="750" fill="hold"/>
                                            <p:tgtEl>
                                              <p:spTgt spid="35"/>
                                            </p:tgtEl>
                                            <p:attrNameLst>
                                              <p:attrName>ppt_x</p:attrName>
                                            </p:attrNameLst>
                                          </p:cBhvr>
                                          <p:tavLst>
                                            <p:tav tm="0">
                                              <p:val>
                                                <p:strVal val="#ppt_x"/>
                                              </p:val>
                                            </p:tav>
                                            <p:tav tm="100000">
                                              <p:val>
                                                <p:strVal val="#ppt_x"/>
                                              </p:val>
                                            </p:tav>
                                          </p:tavLst>
                                        </p:anim>
                                        <p:anim calcmode="lin" valueType="num" p14:bounceEnd="53000">
                                          <p:cBhvr additive="base">
                                            <p:cTn id="32" dur="750" fill="hold"/>
                                            <p:tgtEl>
                                              <p:spTgt spid="35"/>
                                            </p:tgtEl>
                                            <p:attrNameLst>
                                              <p:attrName>ppt_y</p:attrName>
                                            </p:attrNameLst>
                                          </p:cBhvr>
                                          <p:tavLst>
                                            <p:tav tm="0">
                                              <p:val>
                                                <p:strVal val="0-#ppt_h/2"/>
                                              </p:val>
                                            </p:tav>
                                            <p:tav tm="100000">
                                              <p:val>
                                                <p:strVal val="#ppt_y"/>
                                              </p:val>
                                            </p:tav>
                                          </p:tavLst>
                                        </p:anim>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250"/>
                                            <p:tgtEl>
                                              <p:spTgt spid="38"/>
                                            </p:tgtEl>
                                          </p:cBhvr>
                                        </p:animEffect>
                                      </p:childTnLst>
                                    </p:cTn>
                                  </p:par>
                                </p:childTnLst>
                              </p:cTn>
                            </p:par>
                            <p:par>
                              <p:cTn id="37" fill="hold">
                                <p:stCondLst>
                                  <p:cond delay="75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95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750" fill="hold"/>
                                            <p:tgtEl>
                                              <p:spTgt spid="26"/>
                                            </p:tgtEl>
                                            <p:attrNameLst>
                                              <p:attrName>ppt_x</p:attrName>
                                            </p:attrNameLst>
                                          </p:cBhvr>
                                          <p:tavLst>
                                            <p:tav tm="0">
                                              <p:val>
                                                <p:strVal val="#ppt_x"/>
                                              </p:val>
                                            </p:tav>
                                            <p:tav tm="100000">
                                              <p:val>
                                                <p:strVal val="#ppt_x"/>
                                              </p:val>
                                            </p:tav>
                                          </p:tavLst>
                                        </p:anim>
                                        <p:anim calcmode="lin" valueType="num">
                                          <p:cBhvr additive="base">
                                            <p:cTn id="22" dur="75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750" fill="hold"/>
                                            <p:tgtEl>
                                              <p:spTgt spid="32"/>
                                            </p:tgtEl>
                                            <p:attrNameLst>
                                              <p:attrName>ppt_x</p:attrName>
                                            </p:attrNameLst>
                                          </p:cBhvr>
                                          <p:tavLst>
                                            <p:tav tm="0">
                                              <p:val>
                                                <p:strVal val="#ppt_x"/>
                                              </p:val>
                                            </p:tav>
                                            <p:tav tm="100000">
                                              <p:val>
                                                <p:strVal val="#ppt_x"/>
                                              </p:val>
                                            </p:tav>
                                          </p:tavLst>
                                        </p:anim>
                                        <p:anim calcmode="lin" valueType="num">
                                          <p:cBhvr additive="base">
                                            <p:cTn id="27" dur="750" fill="hold"/>
                                            <p:tgtEl>
                                              <p:spTgt spid="32"/>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750" fill="hold"/>
                                            <p:tgtEl>
                                              <p:spTgt spid="35"/>
                                            </p:tgtEl>
                                            <p:attrNameLst>
                                              <p:attrName>ppt_x</p:attrName>
                                            </p:attrNameLst>
                                          </p:cBhvr>
                                          <p:tavLst>
                                            <p:tav tm="0">
                                              <p:val>
                                                <p:strVal val="#ppt_x"/>
                                              </p:val>
                                            </p:tav>
                                            <p:tav tm="100000">
                                              <p:val>
                                                <p:strVal val="#ppt_x"/>
                                              </p:val>
                                            </p:tav>
                                          </p:tavLst>
                                        </p:anim>
                                        <p:anim calcmode="lin" valueType="num">
                                          <p:cBhvr additive="base">
                                            <p:cTn id="32" dur="750" fill="hold"/>
                                            <p:tgtEl>
                                              <p:spTgt spid="35"/>
                                            </p:tgtEl>
                                            <p:attrNameLst>
                                              <p:attrName>ppt_y</p:attrName>
                                            </p:attrNameLst>
                                          </p:cBhvr>
                                          <p:tavLst>
                                            <p:tav tm="0">
                                              <p:val>
                                                <p:strVal val="0-#ppt_h/2"/>
                                              </p:val>
                                            </p:tav>
                                            <p:tav tm="100000">
                                              <p:val>
                                                <p:strVal val="#ppt_y"/>
                                              </p:val>
                                            </p:tav>
                                          </p:tavLst>
                                        </p:anim>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250"/>
                                            <p:tgtEl>
                                              <p:spTgt spid="38"/>
                                            </p:tgtEl>
                                          </p:cBhvr>
                                        </p:animEffect>
                                      </p:childTnLst>
                                    </p:cTn>
                                  </p:par>
                                </p:childTnLst>
                              </p:cTn>
                            </p:par>
                            <p:par>
                              <p:cTn id="37" fill="hold">
                                <p:stCondLst>
                                  <p:cond delay="75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80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85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9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9500"/>
                                </p:stCondLst>
                                <p:childTnLst>
                                  <p:par>
                                    <p:cTn id="54" presetID="22" presetClass="entr" presetSubtype="8"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p:bldP spid="40" grpId="0"/>
          <p:bldP spid="41" grpId="0"/>
          <p:bldP spid="42" grpId="0"/>
          <p:bldP spid="43" grpId="0"/>
          <p:bldP spid="44"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2237" y="-26484"/>
            <a:ext cx="3166618" cy="1294451"/>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cs typeface="+mn-ea"/>
              <a:sym typeface="+mn-lt"/>
            </a:endParaRPr>
          </a:p>
        </p:txBody>
      </p:sp>
      <p:sp>
        <p:nvSpPr>
          <p:cNvPr id="67" name="TextBox 59"/>
          <p:cNvSpPr txBox="1">
            <a:spLocks noChangeArrowheads="1"/>
          </p:cNvSpPr>
          <p:nvPr/>
        </p:nvSpPr>
        <p:spPr bwMode="auto">
          <a:xfrm>
            <a:off x="4440247" y="403053"/>
            <a:ext cx="3311506" cy="63235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3200" b="1" kern="0" dirty="0">
                <a:solidFill>
                  <a:schemeClr val="bg1"/>
                </a:solidFill>
                <a:latin typeface="+mn-lt"/>
                <a:ea typeface="+mn-ea"/>
                <a:cs typeface="+mn-ea"/>
                <a:sym typeface="+mn-lt"/>
              </a:rPr>
              <a:t>结 束 语 </a:t>
            </a:r>
            <a:endParaRPr lang="en-US" altLang="zh-CN" sz="3200" b="1" kern="0" dirty="0">
              <a:solidFill>
                <a:schemeClr val="bg1"/>
              </a:solidFill>
              <a:latin typeface="+mn-lt"/>
              <a:ea typeface="+mn-ea"/>
              <a:cs typeface="+mn-ea"/>
              <a:sym typeface="+mn-lt"/>
            </a:endParaRP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22" name="文本框 1"/>
          <p:cNvSpPr txBox="1"/>
          <p:nvPr/>
        </p:nvSpPr>
        <p:spPr>
          <a:xfrm>
            <a:off x="1638795" y="1921230"/>
            <a:ext cx="9355773" cy="978474"/>
          </a:xfrm>
          <a:prstGeom prst="rect">
            <a:avLst/>
          </a:prstGeom>
          <a:noFill/>
        </p:spPr>
        <p:txBody>
          <a:bodyPr wrap="square" rtlCol="0">
            <a:spAutoFit/>
          </a:bodyPr>
          <a:lstStyle/>
          <a:p>
            <a:pPr>
              <a:lnSpc>
                <a:spcPct val="120000"/>
              </a:lnSpc>
            </a:pPr>
            <a:r>
              <a:rPr lang="zh-CN" altLang="en-US" sz="2000" b="1" dirty="0">
                <a:solidFill>
                  <a:srgbClr val="943D41"/>
                </a:solidFill>
                <a:latin typeface="微软雅黑" panose="020B0503020204020204" pitchFamily="34" charset="-122"/>
                <a:ea typeface="微软雅黑" panose="020B0503020204020204" pitchFamily="34" charset="-122"/>
              </a:rPr>
              <a:t>概述：</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
        <p:nvSpPr>
          <p:cNvPr id="23" name="文本框 25"/>
          <p:cNvSpPr txBox="1"/>
          <p:nvPr/>
        </p:nvSpPr>
        <p:spPr>
          <a:xfrm>
            <a:off x="1638795" y="3332065"/>
            <a:ext cx="9355773" cy="1317797"/>
          </a:xfrm>
          <a:prstGeom prst="rect">
            <a:avLst/>
          </a:prstGeom>
          <a:noFill/>
        </p:spPr>
        <p:txBody>
          <a:bodyPr wrap="square" rtlCol="0">
            <a:spAutoFit/>
          </a:bodyPr>
          <a:lstStyle/>
          <a:p>
            <a:pPr>
              <a:lnSpc>
                <a:spcPct val="120000"/>
              </a:lnSpc>
              <a:spcAft>
                <a:spcPts val="800"/>
              </a:spcAft>
            </a:pPr>
            <a:r>
              <a:rPr lang="zh-CN" altLang="en-US" sz="2000" b="1" dirty="0">
                <a:solidFill>
                  <a:srgbClr val="943D41"/>
                </a:solidFill>
                <a:latin typeface="微软雅黑" panose="020B0503020204020204" pitchFamily="34" charset="-122"/>
                <a:ea typeface="微软雅黑" panose="020B0503020204020204" pitchFamily="34" charset="-122"/>
              </a:rPr>
              <a:t>摘要：</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a:p>
            <a:pPr>
              <a:lnSpc>
                <a:spcPct val="120000"/>
              </a:lnSpc>
              <a:spcAft>
                <a:spcPts val="80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250"/>
                                        <p:tgtEl>
                                          <p:spTgt spid="89"/>
                                        </p:tgtEl>
                                      </p:cBhvr>
                                    </p:animEffect>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89"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2" y="182472"/>
            <a:ext cx="5763538" cy="4707840"/>
          </a:xfrm>
          <a:prstGeom prst="rect">
            <a:avLst/>
          </a:prstGeom>
        </p:spPr>
      </p:pic>
      <p:sp>
        <p:nvSpPr>
          <p:cNvPr id="9" name="文本框 8"/>
          <p:cNvSpPr txBox="1"/>
          <p:nvPr/>
        </p:nvSpPr>
        <p:spPr>
          <a:xfrm>
            <a:off x="5931266" y="2252913"/>
            <a:ext cx="5946878" cy="1015663"/>
          </a:xfrm>
          <a:prstGeom prst="rect">
            <a:avLst/>
          </a:prstGeom>
          <a:noFill/>
        </p:spPr>
        <p:txBody>
          <a:bodyPr wrap="square" rtlCol="0">
            <a:spAutoFit/>
            <a:scene3d>
              <a:camera prst="orthographicFront"/>
              <a:lightRig rig="threePt" dir="t"/>
            </a:scene3d>
            <a:sp3d contourW="12700"/>
          </a:bodyPr>
          <a:lstStyle/>
          <a:p>
            <a:pPr>
              <a:defRPr/>
            </a:pPr>
            <a:r>
              <a:rPr lang="zh-CN" altLang="en-US" sz="6000" b="1" dirty="0">
                <a:blipFill dpi="0" rotWithShape="1">
                  <a:blip r:embed="rId4"/>
                  <a:srcRect/>
                  <a:stretch>
                    <a:fillRect/>
                  </a:stretch>
                </a:blipFill>
                <a:cs typeface="+mn-ea"/>
                <a:sym typeface="+mn-lt"/>
              </a:rPr>
              <a:t>谢谢您的聆听！</a:t>
            </a: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77166"/>
            <a:ext cx="1638795" cy="3180834"/>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38840"/>
            <a:ext cx="12192000" cy="2419160"/>
          </a:xfrm>
          <a:prstGeom prst="rect">
            <a:avLst/>
          </a:prstGeom>
        </p:spPr>
      </p:pic>
      <p:sp>
        <p:nvSpPr>
          <p:cNvPr id="13" name="Rectangle 4"/>
          <p:cNvSpPr txBox="1">
            <a:spLocks noChangeArrowheads="1"/>
          </p:cNvSpPr>
          <p:nvPr/>
        </p:nvSpPr>
        <p:spPr bwMode="auto">
          <a:xfrm>
            <a:off x="5917709" y="3274313"/>
            <a:ext cx="5492495"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dist"/>
            <a:r>
              <a:rPr lang="zh-CN" altLang="en-US" sz="1800" dirty="0">
                <a:solidFill>
                  <a:schemeClr val="tx1">
                    <a:lumMod val="75000"/>
                    <a:lumOff val="25000"/>
                  </a:schemeClr>
                </a:solidFill>
                <a:cs typeface="+mn-ea"/>
                <a:sym typeface="+mn-lt"/>
              </a:rPr>
              <a:t>企业管理培训</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专业能力</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数据分析</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自我认知</a:t>
            </a:r>
            <a:r>
              <a:rPr lang="en-US" altLang="zh-CN" sz="1800" dirty="0">
                <a:solidFill>
                  <a:schemeClr val="tx1">
                    <a:lumMod val="75000"/>
                    <a:lumOff val="25000"/>
                  </a:schemeClr>
                </a:solidFill>
                <a:cs typeface="+mn-ea"/>
                <a:sym typeface="+mn-lt"/>
              </a:rPr>
              <a:t>/</a:t>
            </a:r>
            <a:r>
              <a:rPr lang="zh-CN" altLang="en-US" sz="1800" dirty="0">
                <a:solidFill>
                  <a:schemeClr val="tx1">
                    <a:lumMod val="75000"/>
                    <a:lumOff val="25000"/>
                  </a:schemeClr>
                </a:solidFill>
                <a:cs typeface="+mn-ea"/>
                <a:sym typeface="+mn-lt"/>
              </a:rPr>
              <a:t>商务项目</a:t>
            </a:r>
            <a:endParaRPr lang="zh-CN" altLang="zh-CN" sz="1800" dirty="0">
              <a:solidFill>
                <a:schemeClr val="tx1">
                  <a:lumMod val="75000"/>
                  <a:lumOff val="25000"/>
                </a:schemeClr>
              </a:solidFill>
              <a:cs typeface="+mn-ea"/>
              <a:sym typeface="+mn-lt"/>
            </a:endParaRPr>
          </a:p>
        </p:txBody>
      </p:sp>
      <p:sp>
        <p:nvSpPr>
          <p:cNvPr id="14" name="圆角矩形 10"/>
          <p:cNvSpPr/>
          <p:nvPr/>
        </p:nvSpPr>
        <p:spPr>
          <a:xfrm>
            <a:off x="6732281" y="3976034"/>
            <a:ext cx="3456382" cy="373132"/>
          </a:xfrm>
          <a:prstGeom prst="roundRect">
            <a:avLst>
              <a:gd name="adj" fmla="val 50000"/>
            </a:avLst>
          </a:prstGeom>
          <a:solidFill>
            <a:schemeClr val="bg1">
              <a:lumMod val="85000"/>
            </a:schemeClr>
          </a:solidFill>
          <a:ln w="57150">
            <a:solidFill>
              <a:srgbClr val="943D4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5" name="TextBox 7"/>
          <p:cNvSpPr>
            <a:spLocks noChangeArrowheads="1"/>
          </p:cNvSpPr>
          <p:nvPr/>
        </p:nvSpPr>
        <p:spPr bwMode="auto">
          <a:xfrm>
            <a:off x="7197642" y="4024100"/>
            <a:ext cx="2605960"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a:solidFill>
                  <a:schemeClr val="tx1">
                    <a:lumMod val="75000"/>
                    <a:lumOff val="25000"/>
                  </a:schemeClr>
                </a:solidFill>
                <a:cs typeface="+mn-ea"/>
                <a:sym typeface="+mn-lt"/>
              </a:rPr>
              <a:t>演讲人：</a:t>
            </a:r>
            <a:r>
              <a:rPr lang="en-US" altLang="zh-CN">
                <a:solidFill>
                  <a:schemeClr val="tx1">
                    <a:lumMod val="75000"/>
                    <a:lumOff val="25000"/>
                  </a:schemeClr>
                </a:solidFill>
                <a:cs typeface="+mn-ea"/>
                <a:sym typeface="+mn-lt"/>
              </a:rPr>
              <a:t>xiazaii</a:t>
            </a:r>
            <a:endParaRPr lang="zh-CN" altLang="en-US" dirty="0">
              <a:solidFill>
                <a:schemeClr val="tx1">
                  <a:lumMod val="75000"/>
                  <a:lumOff val="25000"/>
                </a:schemeClr>
              </a:solidFill>
              <a:cs typeface="+mn-ea"/>
              <a:sym typeface="+mn-lt"/>
            </a:endParaRPr>
          </a:p>
        </p:txBody>
      </p:sp>
      <p:grpSp>
        <p:nvGrpSpPr>
          <p:cNvPr id="16" name="组合 15"/>
          <p:cNvGrpSpPr/>
          <p:nvPr/>
        </p:nvGrpSpPr>
        <p:grpSpPr>
          <a:xfrm>
            <a:off x="6574591" y="3850320"/>
            <a:ext cx="624559" cy="624559"/>
            <a:chOff x="4333987" y="2362200"/>
            <a:chExt cx="2905011" cy="2905012"/>
          </a:xfrm>
          <a:gradFill>
            <a:gsLst>
              <a:gs pos="62000">
                <a:srgbClr val="C69135"/>
              </a:gs>
              <a:gs pos="34200">
                <a:srgbClr val="E6D38F"/>
              </a:gs>
              <a:gs pos="0">
                <a:srgbClr val="FCD860"/>
              </a:gs>
              <a:gs pos="100000">
                <a:srgbClr val="F1DF97"/>
              </a:gs>
            </a:gsLst>
            <a:lin ang="12000000" scaled="0"/>
          </a:gradFill>
          <a:effectLst>
            <a:outerShdw blurRad="177800" dist="88900" dir="2700000" algn="tl" rotWithShape="0">
              <a:prstClr val="black">
                <a:alpha val="30000"/>
              </a:prstClr>
            </a:outerShdw>
          </a:effectLst>
        </p:grpSpPr>
        <p:sp>
          <p:nvSpPr>
            <p:cNvPr id="17" name="任意多边形 13"/>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solidFill>
              <a:srgbClr val="C06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8" name="椭圆 17"/>
            <p:cNvSpPr/>
            <p:nvPr/>
          </p:nvSpPr>
          <p:spPr>
            <a:xfrm>
              <a:off x="4710168" y="2738381"/>
              <a:ext cx="2152649" cy="2152650"/>
            </a:xfrm>
            <a:prstGeom prst="ellipse">
              <a:avLst/>
            </a:prstGeom>
            <a:grp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sp>
          <p:nvSpPr>
            <p:cNvPr id="19" name="椭圆 18"/>
            <p:cNvSpPr/>
            <p:nvPr/>
          </p:nvSpPr>
          <p:spPr>
            <a:xfrm>
              <a:off x="4710169" y="2738382"/>
              <a:ext cx="2152650" cy="2152648"/>
            </a:xfrm>
            <a:prstGeom prst="ellipse">
              <a:avLst/>
            </a:prstGeom>
            <a:solidFill>
              <a:schemeClr val="bg1">
                <a:lumMod val="85000"/>
              </a:schemeClr>
            </a:solidFill>
            <a:ln>
              <a:solidFill>
                <a:srgbClr val="C061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5EB0"/>
                </a:solidFill>
                <a:cs typeface="+mn-ea"/>
                <a:sym typeface="+mn-lt"/>
              </a:endParaRPr>
            </a:p>
          </p:txBody>
        </p:sp>
      </p:grpSp>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7537" y="395398"/>
            <a:ext cx="1052667" cy="6992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by="(-#ppt_w*2)" calcmode="lin" valueType="num">
                                      <p:cBhvr rctx="PPT">
                                        <p:cTn id="18" dur="500" autoRev="1" fill="hold">
                                          <p:stCondLst>
                                            <p:cond delay="0"/>
                                          </p:stCondLst>
                                        </p:cTn>
                                        <p:tgtEl>
                                          <p:spTgt spid="9"/>
                                        </p:tgtEl>
                                        <p:attrNameLst>
                                          <p:attrName>ppt_w</p:attrName>
                                        </p:attrNameLst>
                                      </p:cBhvr>
                                    </p:anim>
                                    <p:anim by="(#ppt_w*0.50)" calcmode="lin" valueType="num">
                                      <p:cBhvr>
                                        <p:cTn id="19" dur="500" decel="50000" autoRev="1" fill="hold">
                                          <p:stCondLst>
                                            <p:cond delay="0"/>
                                          </p:stCondLst>
                                        </p:cTn>
                                        <p:tgtEl>
                                          <p:spTgt spid="9"/>
                                        </p:tgtEl>
                                        <p:attrNameLst>
                                          <p:attrName>ppt_x</p:attrName>
                                        </p:attrNameLst>
                                      </p:cBhvr>
                                    </p:anim>
                                    <p:anim from="(-#ppt_h/2)" to="(#ppt_y)" calcmode="lin" valueType="num">
                                      <p:cBhvr>
                                        <p:cTn id="20" dur="1000" fill="hold">
                                          <p:stCondLst>
                                            <p:cond delay="0"/>
                                          </p:stCondLst>
                                        </p:cTn>
                                        <p:tgtEl>
                                          <p:spTgt spid="9"/>
                                        </p:tgtEl>
                                        <p:attrNameLst>
                                          <p:attrName>ppt_y</p:attrName>
                                        </p:attrNameLst>
                                      </p:cBhvr>
                                    </p:anim>
                                    <p:animRot by="21600000">
                                      <p:cBhvr>
                                        <p:cTn id="21" dur="1000" fill="hold">
                                          <p:stCondLst>
                                            <p:cond delay="0"/>
                                          </p:stCondLst>
                                        </p:cTn>
                                        <p:tgtEl>
                                          <p:spTgt spid="9"/>
                                        </p:tgtEl>
                                        <p:attrNameLst>
                                          <p:attrName>r</p:attrName>
                                        </p:attrNameLst>
                                      </p:cBhvr>
                                    </p:animRot>
                                  </p:childTnLst>
                                </p:cTn>
                              </p:par>
                            </p:childTnLst>
                          </p:cTn>
                        </p:par>
                        <p:par>
                          <p:cTn id="22" fill="hold">
                            <p:stCondLst>
                              <p:cond delay="2099"/>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599"/>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599"/>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4099"/>
                            </p:stCondLst>
                            <p:childTnLst>
                              <p:par>
                                <p:cTn id="39" presetID="42" presetClass="path" presetSubtype="0" accel="50000" decel="50000" fill="hold" nodeType="afterEffect">
                                  <p:stCondLst>
                                    <p:cond delay="0"/>
                                  </p:stCondLst>
                                  <p:childTnLst>
                                    <p:animMotion origin="layout" path="M -4.16667E-7 -6.29047E-7 L 0.27669 -0.00347 " pathEditMode="relative" rAng="0" ptsTypes="AA">
                                      <p:cBhvr>
                                        <p:cTn id="40" dur="2000" fill="hold"/>
                                        <p:tgtEl>
                                          <p:spTgt spid="16"/>
                                        </p:tgtEl>
                                        <p:attrNameLst>
                                          <p:attrName>ppt_x</p:attrName>
                                          <p:attrName>ppt_y</p:attrName>
                                        </p:attrNameLst>
                                      </p:cBhvr>
                                      <p:rCtr x="13828" y="-185"/>
                                    </p:animMotion>
                                  </p:childTnLst>
                                </p:cTn>
                              </p:par>
                              <p:par>
                                <p:cTn id="41" presetID="14" presetClass="entr" presetSubtype="1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C605E0C-6E02-4853-A8DB-054350A0BA6E}" type="slidenum">
              <a:rPr lang="zh-CN" altLang="en-US" smtClean="0"/>
              <a:t>4</a:t>
            </a:fld>
            <a:endParaRPr lang="zh-CN" altLang="en-US"/>
          </a:p>
        </p:txBody>
      </p:sp>
      <p:sp>
        <p:nvSpPr>
          <p:cNvPr id="6" name="文本占位符 5"/>
          <p:cNvSpPr>
            <a:spLocks noGrp="1"/>
          </p:cNvSpPr>
          <p:nvPr>
            <p:ph type="body" sz="quarter" idx="4294967295"/>
          </p:nvPr>
        </p:nvSpPr>
        <p:spPr>
          <a:xfrm>
            <a:off x="988635" y="1206487"/>
            <a:ext cx="9438542" cy="323850"/>
          </a:xfrm>
        </p:spPr>
        <p:txBody>
          <a:bodyPr>
            <a:noAutofit/>
          </a:bodyPr>
          <a:lstStyle/>
          <a:p>
            <a:pPr marL="0" indent="0">
              <a:lnSpc>
                <a:spcPct val="150000"/>
              </a:lnSpc>
              <a:buNone/>
            </a:pPr>
            <a:r>
              <a:rPr lang="en-US" altLang="zh-CN" sz="1800" b="1" dirty="0">
                <a:solidFill>
                  <a:srgbClr val="943D41"/>
                </a:solidFill>
                <a:cs typeface="+mn-ea"/>
              </a:rPr>
              <a:t>SWOT</a:t>
            </a:r>
            <a:r>
              <a:rPr lang="zh-CN" altLang="en-US" sz="1800" b="1" dirty="0">
                <a:solidFill>
                  <a:srgbClr val="943D41"/>
                </a:solidFill>
                <a:cs typeface="+mn-ea"/>
              </a:rPr>
              <a:t>分析法</a:t>
            </a:r>
            <a:r>
              <a:rPr lang="zh-CN" altLang="en-US" sz="1800" dirty="0">
                <a:solidFill>
                  <a:schemeClr val="tx1">
                    <a:lumMod val="65000"/>
                    <a:lumOff val="35000"/>
                  </a:schemeClr>
                </a:solidFill>
                <a:latin typeface="Futura Md BT" panose="020B0602020204020303" pitchFamily="34" charset="0"/>
                <a:ea typeface="微软雅黑" panose="020B0503020204020204" pitchFamily="34" charset="-122"/>
              </a:rPr>
              <a:t>是用来确定企业自身的竞争优势、竞争劣势、机会和威胁，从而将公司的战略与公司内部资源、外部环境有机地结合起来的一种科学的分析方法。</a:t>
            </a:r>
            <a:endParaRPr lang="en-US" altLang="zh-CN" sz="1800" dirty="0">
              <a:solidFill>
                <a:schemeClr val="tx1">
                  <a:lumMod val="65000"/>
                  <a:lumOff val="35000"/>
                </a:schemeClr>
              </a:solidFill>
              <a:latin typeface="Futura Md BT" panose="020B0602020204020303" pitchFamily="34" charset="0"/>
              <a:ea typeface="微软雅黑" panose="020B0503020204020204" pitchFamily="34" charset="-122"/>
            </a:endParaRPr>
          </a:p>
        </p:txBody>
      </p:sp>
      <p:sp>
        <p:nvSpPr>
          <p:cNvPr id="20" name="任意多边形 19"/>
          <p:cNvSpPr/>
          <p:nvPr/>
        </p:nvSpPr>
        <p:spPr>
          <a:xfrm>
            <a:off x="1002210" y="2450567"/>
            <a:ext cx="3001915" cy="2240866"/>
          </a:xfrm>
          <a:custGeom>
            <a:avLst/>
            <a:gdLst>
              <a:gd name="connsiteX0" fmla="*/ 179269 w 3001915"/>
              <a:gd name="connsiteY0" fmla="*/ 0 h 2240866"/>
              <a:gd name="connsiteX1" fmla="*/ 2822646 w 3001915"/>
              <a:gd name="connsiteY1" fmla="*/ 0 h 2240866"/>
              <a:gd name="connsiteX2" fmla="*/ 3001915 w 3001915"/>
              <a:gd name="connsiteY2" fmla="*/ 179269 h 2240866"/>
              <a:gd name="connsiteX3" fmla="*/ 3001915 w 3001915"/>
              <a:gd name="connsiteY3" fmla="*/ 2240866 h 2240866"/>
              <a:gd name="connsiteX4" fmla="*/ 3001915 w 3001915"/>
              <a:gd name="connsiteY4" fmla="*/ 2240866 h 2240866"/>
              <a:gd name="connsiteX5" fmla="*/ 0 w 3001915"/>
              <a:gd name="connsiteY5" fmla="*/ 2240866 h 2240866"/>
              <a:gd name="connsiteX6" fmla="*/ 0 w 3001915"/>
              <a:gd name="connsiteY6" fmla="*/ 2240866 h 2240866"/>
              <a:gd name="connsiteX7" fmla="*/ 0 w 3001915"/>
              <a:gd name="connsiteY7" fmla="*/ 179269 h 2240866"/>
              <a:gd name="connsiteX8" fmla="*/ 179269 w 3001915"/>
              <a:gd name="connsiteY8" fmla="*/ 0 h 22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15" h="2240866">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766" tIns="197286" rIns="100766" bIns="48260" numCol="1" spcCol="1270" anchor="ctr" anchorCtr="0">
            <a:noAutofit/>
          </a:bodyPr>
          <a:lstStyle/>
          <a:p>
            <a:pPr marL="0" lvl="1" indent="457200" defTabSz="1689100" rtl="0">
              <a:lnSpc>
                <a:spcPct val="200000"/>
              </a:lnSpc>
              <a:spcBef>
                <a:spcPct val="0"/>
              </a:spcBef>
            </a:pPr>
            <a:r>
              <a:rPr lang="zh-CN" b="1" kern="1200" dirty="0">
                <a:solidFill>
                  <a:schemeClr val="tx1">
                    <a:lumMod val="75000"/>
                    <a:lumOff val="25000"/>
                  </a:schemeClr>
                </a:solidFill>
              </a:rPr>
              <a:t>美国旧金山大学的管理学教授韦里克</a:t>
            </a:r>
            <a:r>
              <a:rPr lang="zh-CN" altLang="en-US" b="1" dirty="0">
                <a:solidFill>
                  <a:schemeClr val="tx1">
                    <a:lumMod val="75000"/>
                    <a:lumOff val="25000"/>
                  </a:schemeClr>
                </a:solidFill>
              </a:rPr>
              <a:t>。</a:t>
            </a:r>
            <a:endParaRPr lang="zh-CN" kern="1200" dirty="0">
              <a:solidFill>
                <a:schemeClr val="tx1">
                  <a:lumMod val="75000"/>
                  <a:lumOff val="25000"/>
                </a:schemeClr>
              </a:solidFill>
            </a:endParaRPr>
          </a:p>
        </p:txBody>
      </p:sp>
      <p:sp>
        <p:nvSpPr>
          <p:cNvPr id="21" name="任意多边形 20"/>
          <p:cNvSpPr/>
          <p:nvPr/>
        </p:nvSpPr>
        <p:spPr>
          <a:xfrm>
            <a:off x="1002210" y="4691434"/>
            <a:ext cx="3001915" cy="963572"/>
          </a:xfrm>
          <a:custGeom>
            <a:avLst/>
            <a:gdLst>
              <a:gd name="connsiteX0" fmla="*/ 0 w 3001915"/>
              <a:gd name="connsiteY0" fmla="*/ 0 h 963572"/>
              <a:gd name="connsiteX1" fmla="*/ 3001915 w 3001915"/>
              <a:gd name="connsiteY1" fmla="*/ 0 h 963572"/>
              <a:gd name="connsiteX2" fmla="*/ 3001915 w 3001915"/>
              <a:gd name="connsiteY2" fmla="*/ 963572 h 963572"/>
              <a:gd name="connsiteX3" fmla="*/ 0 w 3001915"/>
              <a:gd name="connsiteY3" fmla="*/ 963572 h 963572"/>
              <a:gd name="connsiteX4" fmla="*/ 0 w 3001915"/>
              <a:gd name="connsiteY4" fmla="*/ 0 h 9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915" h="963572">
                <a:moveTo>
                  <a:pt x="0" y="0"/>
                </a:moveTo>
                <a:lnTo>
                  <a:pt x="3001915" y="0"/>
                </a:lnTo>
                <a:lnTo>
                  <a:pt x="3001915" y="963572"/>
                </a:lnTo>
                <a:lnTo>
                  <a:pt x="0" y="963572"/>
                </a:lnTo>
                <a:lnTo>
                  <a:pt x="0" y="0"/>
                </a:lnTo>
                <a:close/>
              </a:path>
            </a:pathLst>
          </a:custGeom>
          <a:solidFill>
            <a:srgbClr val="943D41"/>
          </a:solidFill>
          <a:ln>
            <a:solidFill>
              <a:srgbClr val="999999"/>
            </a:solidFill>
          </a:ln>
        </p:spPr>
        <p:style>
          <a:lnRef idx="2">
            <a:schemeClr val="accent2">
              <a:alpha val="90000"/>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121920" tIns="0" rIns="928530" bIns="0" numCol="1" spcCol="1270" anchor="ctr" anchorCtr="0">
            <a:noAutofit/>
          </a:bodyPr>
          <a:lstStyle/>
          <a:p>
            <a:pPr lvl="0" algn="l" defTabSz="1422400" rtl="0">
              <a:lnSpc>
                <a:spcPct val="90000"/>
              </a:lnSpc>
              <a:spcBef>
                <a:spcPct val="0"/>
              </a:spcBef>
              <a:spcAft>
                <a:spcPct val="35000"/>
              </a:spcAft>
            </a:pPr>
            <a:r>
              <a:rPr lang="zh-CN" altLang="en-US" sz="3200" b="1" kern="1200" spc="300">
                <a:latin typeface="微软雅黑" panose="020B0503020204020204" pitchFamily="34" charset="-122"/>
                <a:ea typeface="微软雅黑" panose="020B0503020204020204" pitchFamily="34" charset="-122"/>
              </a:rPr>
              <a:t> 制定者</a:t>
            </a:r>
            <a:endParaRPr lang="zh-CN" altLang="en-US" sz="3200" kern="1200" spc="300">
              <a:latin typeface="微软雅黑" panose="020B0503020204020204" pitchFamily="34" charset="-122"/>
              <a:ea typeface="微软雅黑" panose="020B0503020204020204" pitchFamily="34" charset="-122"/>
            </a:endParaRPr>
          </a:p>
        </p:txBody>
      </p:sp>
      <p:sp>
        <p:nvSpPr>
          <p:cNvPr id="22" name="椭圆 21"/>
          <p:cNvSpPr/>
          <p:nvPr/>
        </p:nvSpPr>
        <p:spPr>
          <a:xfrm>
            <a:off x="3201154" y="4844488"/>
            <a:ext cx="1050670" cy="1050670"/>
          </a:xfrm>
          <a:prstGeom prst="ellipse">
            <a:avLst/>
          </a:prstGeom>
          <a:blipFill>
            <a:blip r:embed="rId3" cstate="print">
              <a:extLst>
                <a:ext uri="{28A0092B-C50C-407E-A947-70E740481C1C}">
                  <a14:useLocalDpi xmlns:a14="http://schemas.microsoft.com/office/drawing/2010/main" val="0"/>
                </a:ext>
              </a:extLst>
            </a:blip>
            <a:stretch>
              <a:fillRect l="-1000" r="-1000"/>
            </a:stretch>
          </a:blip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任意多边形 22"/>
          <p:cNvSpPr/>
          <p:nvPr/>
        </p:nvSpPr>
        <p:spPr>
          <a:xfrm>
            <a:off x="4512122" y="2450567"/>
            <a:ext cx="3001915" cy="2240866"/>
          </a:xfrm>
          <a:custGeom>
            <a:avLst/>
            <a:gdLst>
              <a:gd name="connsiteX0" fmla="*/ 179269 w 3001915"/>
              <a:gd name="connsiteY0" fmla="*/ 0 h 2240866"/>
              <a:gd name="connsiteX1" fmla="*/ 2822646 w 3001915"/>
              <a:gd name="connsiteY1" fmla="*/ 0 h 2240866"/>
              <a:gd name="connsiteX2" fmla="*/ 3001915 w 3001915"/>
              <a:gd name="connsiteY2" fmla="*/ 179269 h 2240866"/>
              <a:gd name="connsiteX3" fmla="*/ 3001915 w 3001915"/>
              <a:gd name="connsiteY3" fmla="*/ 2240866 h 2240866"/>
              <a:gd name="connsiteX4" fmla="*/ 3001915 w 3001915"/>
              <a:gd name="connsiteY4" fmla="*/ 2240866 h 2240866"/>
              <a:gd name="connsiteX5" fmla="*/ 0 w 3001915"/>
              <a:gd name="connsiteY5" fmla="*/ 2240866 h 2240866"/>
              <a:gd name="connsiteX6" fmla="*/ 0 w 3001915"/>
              <a:gd name="connsiteY6" fmla="*/ 2240866 h 2240866"/>
              <a:gd name="connsiteX7" fmla="*/ 0 w 3001915"/>
              <a:gd name="connsiteY7" fmla="*/ 179269 h 2240866"/>
              <a:gd name="connsiteX8" fmla="*/ 179269 w 3001915"/>
              <a:gd name="connsiteY8" fmla="*/ 0 h 22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15" h="2240866">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19999"/>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766" tIns="197286" rIns="100766" bIns="48260" numCol="1" spcCol="1270" anchor="ctr" anchorCtr="0">
            <a:noAutofit/>
          </a:bodyPr>
          <a:lstStyle/>
          <a:p>
            <a:pPr marL="0" lvl="1" indent="457200" defTabSz="1689100" rtl="0">
              <a:lnSpc>
                <a:spcPct val="200000"/>
              </a:lnSpc>
              <a:spcBef>
                <a:spcPct val="0"/>
              </a:spcBef>
            </a:pPr>
            <a:r>
              <a:rPr lang="en-US" b="1" kern="1200" dirty="0">
                <a:solidFill>
                  <a:schemeClr val="tx1">
                    <a:lumMod val="75000"/>
                    <a:lumOff val="25000"/>
                  </a:schemeClr>
                </a:solidFill>
              </a:rPr>
              <a:t>20</a:t>
            </a:r>
            <a:r>
              <a:rPr lang="zh-CN" b="1" kern="1200" dirty="0">
                <a:solidFill>
                  <a:schemeClr val="tx1">
                    <a:lumMod val="75000"/>
                    <a:lumOff val="25000"/>
                  </a:schemeClr>
                </a:solidFill>
              </a:rPr>
              <a:t>世纪</a:t>
            </a:r>
            <a:r>
              <a:rPr lang="en-US" b="1" kern="1200" dirty="0">
                <a:solidFill>
                  <a:schemeClr val="tx1">
                    <a:lumMod val="75000"/>
                    <a:lumOff val="25000"/>
                  </a:schemeClr>
                </a:solidFill>
              </a:rPr>
              <a:t>80</a:t>
            </a:r>
            <a:r>
              <a:rPr lang="zh-CN" b="1" kern="1200" dirty="0">
                <a:solidFill>
                  <a:schemeClr val="tx1">
                    <a:lumMod val="75000"/>
                    <a:lumOff val="25000"/>
                  </a:schemeClr>
                </a:solidFill>
              </a:rPr>
              <a:t>年代初期</a:t>
            </a:r>
            <a:endParaRPr lang="zh-CN" kern="1200" dirty="0">
              <a:solidFill>
                <a:schemeClr val="tx1">
                  <a:lumMod val="75000"/>
                  <a:lumOff val="25000"/>
                </a:schemeClr>
              </a:solidFill>
            </a:endParaRPr>
          </a:p>
        </p:txBody>
      </p:sp>
      <p:sp>
        <p:nvSpPr>
          <p:cNvPr id="24" name="任意多边形 23"/>
          <p:cNvSpPr/>
          <p:nvPr/>
        </p:nvSpPr>
        <p:spPr>
          <a:xfrm>
            <a:off x="4512122" y="4691434"/>
            <a:ext cx="3001915" cy="963572"/>
          </a:xfrm>
          <a:custGeom>
            <a:avLst/>
            <a:gdLst>
              <a:gd name="connsiteX0" fmla="*/ 0 w 3001915"/>
              <a:gd name="connsiteY0" fmla="*/ 0 h 963572"/>
              <a:gd name="connsiteX1" fmla="*/ 3001915 w 3001915"/>
              <a:gd name="connsiteY1" fmla="*/ 0 h 963572"/>
              <a:gd name="connsiteX2" fmla="*/ 3001915 w 3001915"/>
              <a:gd name="connsiteY2" fmla="*/ 963572 h 963572"/>
              <a:gd name="connsiteX3" fmla="*/ 0 w 3001915"/>
              <a:gd name="connsiteY3" fmla="*/ 963572 h 963572"/>
              <a:gd name="connsiteX4" fmla="*/ 0 w 3001915"/>
              <a:gd name="connsiteY4" fmla="*/ 0 h 9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915" h="963572">
                <a:moveTo>
                  <a:pt x="0" y="0"/>
                </a:moveTo>
                <a:lnTo>
                  <a:pt x="3001915" y="0"/>
                </a:lnTo>
                <a:lnTo>
                  <a:pt x="3001915" y="963572"/>
                </a:lnTo>
                <a:lnTo>
                  <a:pt x="0" y="963572"/>
                </a:lnTo>
                <a:lnTo>
                  <a:pt x="0" y="0"/>
                </a:lnTo>
                <a:close/>
              </a:path>
            </a:pathLst>
          </a:custGeom>
          <a:solidFill>
            <a:srgbClr val="C06170"/>
          </a:solidFill>
          <a:ln>
            <a:solidFill>
              <a:srgbClr val="999999"/>
            </a:solidFill>
          </a:ln>
        </p:spPr>
        <p:style>
          <a:lnRef idx="2">
            <a:schemeClr val="accent2">
              <a:alpha val="90000"/>
              <a:hueOff val="0"/>
              <a:satOff val="0"/>
              <a:lumOff val="0"/>
              <a:alphaOff val="-19999"/>
            </a:schemeClr>
          </a:lnRef>
          <a:fillRef idx="1">
            <a:schemeClr val="accent2">
              <a:alpha val="90000"/>
              <a:hueOff val="0"/>
              <a:satOff val="0"/>
              <a:lumOff val="0"/>
              <a:alphaOff val="-19999"/>
            </a:schemeClr>
          </a:fillRef>
          <a:effectRef idx="0">
            <a:schemeClr val="accent2">
              <a:alpha val="90000"/>
              <a:hueOff val="0"/>
              <a:satOff val="0"/>
              <a:lumOff val="0"/>
              <a:alphaOff val="-19999"/>
            </a:schemeClr>
          </a:effectRef>
          <a:fontRef idx="minor">
            <a:schemeClr val="lt1"/>
          </a:fontRef>
        </p:style>
        <p:txBody>
          <a:bodyPr spcFirstLastPara="0" vert="horz" wrap="square" lIns="121920" tIns="0" rIns="928530" bIns="0" numCol="1" spcCol="1270" anchor="ctr" anchorCtr="0">
            <a:noAutofit/>
          </a:bodyPr>
          <a:lstStyle/>
          <a:p>
            <a:pPr lvl="0" algn="l" defTabSz="1422400" rtl="0">
              <a:lnSpc>
                <a:spcPct val="90000"/>
              </a:lnSpc>
              <a:spcBef>
                <a:spcPct val="0"/>
              </a:spcBef>
              <a:spcAft>
                <a:spcPct val="35000"/>
              </a:spcAft>
            </a:pPr>
            <a:r>
              <a:rPr lang="zh-CN" altLang="en-US" sz="3200" b="1" kern="1200" spc="300">
                <a:latin typeface="微软雅黑" panose="020B0503020204020204" pitchFamily="34" charset="-122"/>
                <a:ea typeface="微软雅黑" panose="020B0503020204020204" pitchFamily="34" charset="-122"/>
              </a:rPr>
              <a:t> 制定时间</a:t>
            </a:r>
            <a:endParaRPr lang="zh-CN" altLang="en-US" sz="3200" kern="1200" spc="300">
              <a:latin typeface="微软雅黑" panose="020B0503020204020204" pitchFamily="34" charset="-122"/>
              <a:ea typeface="微软雅黑" panose="020B0503020204020204" pitchFamily="34" charset="-122"/>
            </a:endParaRPr>
          </a:p>
        </p:txBody>
      </p:sp>
      <p:sp>
        <p:nvSpPr>
          <p:cNvPr id="26" name="任意多边形 25"/>
          <p:cNvSpPr/>
          <p:nvPr/>
        </p:nvSpPr>
        <p:spPr>
          <a:xfrm>
            <a:off x="8022034" y="2450567"/>
            <a:ext cx="3001915" cy="2240866"/>
          </a:xfrm>
          <a:custGeom>
            <a:avLst/>
            <a:gdLst>
              <a:gd name="connsiteX0" fmla="*/ 179269 w 3001915"/>
              <a:gd name="connsiteY0" fmla="*/ 0 h 2240866"/>
              <a:gd name="connsiteX1" fmla="*/ 2822646 w 3001915"/>
              <a:gd name="connsiteY1" fmla="*/ 0 h 2240866"/>
              <a:gd name="connsiteX2" fmla="*/ 3001915 w 3001915"/>
              <a:gd name="connsiteY2" fmla="*/ 179269 h 2240866"/>
              <a:gd name="connsiteX3" fmla="*/ 3001915 w 3001915"/>
              <a:gd name="connsiteY3" fmla="*/ 2240866 h 2240866"/>
              <a:gd name="connsiteX4" fmla="*/ 3001915 w 3001915"/>
              <a:gd name="connsiteY4" fmla="*/ 2240866 h 2240866"/>
              <a:gd name="connsiteX5" fmla="*/ 0 w 3001915"/>
              <a:gd name="connsiteY5" fmla="*/ 2240866 h 2240866"/>
              <a:gd name="connsiteX6" fmla="*/ 0 w 3001915"/>
              <a:gd name="connsiteY6" fmla="*/ 2240866 h 2240866"/>
              <a:gd name="connsiteX7" fmla="*/ 0 w 3001915"/>
              <a:gd name="connsiteY7" fmla="*/ 179269 h 2240866"/>
              <a:gd name="connsiteX8" fmla="*/ 179269 w 3001915"/>
              <a:gd name="connsiteY8" fmla="*/ 0 h 22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1915" h="2240866">
                <a:moveTo>
                  <a:pt x="179269" y="0"/>
                </a:moveTo>
                <a:lnTo>
                  <a:pt x="2822646" y="0"/>
                </a:lnTo>
                <a:cubicBezTo>
                  <a:pt x="2921654" y="0"/>
                  <a:pt x="3001915" y="80261"/>
                  <a:pt x="3001915" y="179269"/>
                </a:cubicBezTo>
                <a:lnTo>
                  <a:pt x="3001915" y="2240866"/>
                </a:lnTo>
                <a:lnTo>
                  <a:pt x="3001915" y="2240866"/>
                </a:lnTo>
                <a:lnTo>
                  <a:pt x="0" y="2240866"/>
                </a:lnTo>
                <a:lnTo>
                  <a:pt x="0" y="2240866"/>
                </a:lnTo>
                <a:lnTo>
                  <a:pt x="0" y="179269"/>
                </a:lnTo>
                <a:cubicBezTo>
                  <a:pt x="0" y="80261"/>
                  <a:pt x="80261" y="0"/>
                  <a:pt x="179269" y="0"/>
                </a:cubicBezTo>
                <a:close/>
              </a:path>
            </a:pathLst>
          </a:custGeom>
          <a:ln>
            <a:solidFill>
              <a:srgbClr val="999999"/>
            </a:solidFill>
          </a:ln>
        </p:spPr>
        <p:style>
          <a:lnRef idx="2">
            <a:schemeClr val="accent2">
              <a:alpha val="90000"/>
              <a:hueOff val="0"/>
              <a:satOff val="0"/>
              <a:lumOff val="0"/>
              <a:alphaOff val="-39999"/>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986" tIns="143946" rIns="82986" bIns="30480" numCol="1" spcCol="1270" anchor="ctr" anchorCtr="0">
            <a:noAutofit/>
          </a:bodyPr>
          <a:lstStyle/>
          <a:p>
            <a:pPr marL="0" lvl="1" indent="457200" defTabSz="1066800" rtl="0">
              <a:lnSpc>
                <a:spcPct val="200000"/>
              </a:lnSpc>
              <a:spcBef>
                <a:spcPct val="0"/>
              </a:spcBef>
            </a:pPr>
            <a:r>
              <a:rPr lang="zh-CN" altLang="en-US" b="1" kern="1200" dirty="0">
                <a:solidFill>
                  <a:schemeClr val="tx1">
                    <a:lumMod val="75000"/>
                    <a:lumOff val="25000"/>
                  </a:schemeClr>
                </a:solidFill>
              </a:rPr>
              <a:t>从企业内部和外部收集资讯，分析市场环境，竞争对手，制定企业战略。</a:t>
            </a:r>
            <a:endParaRPr lang="zh-CN" altLang="en-US" kern="1200" dirty="0">
              <a:solidFill>
                <a:schemeClr val="tx1">
                  <a:lumMod val="75000"/>
                  <a:lumOff val="25000"/>
                </a:schemeClr>
              </a:solidFill>
            </a:endParaRPr>
          </a:p>
        </p:txBody>
      </p:sp>
      <p:sp>
        <p:nvSpPr>
          <p:cNvPr id="27" name="任意多边形 26"/>
          <p:cNvSpPr/>
          <p:nvPr/>
        </p:nvSpPr>
        <p:spPr>
          <a:xfrm>
            <a:off x="8022034" y="4691434"/>
            <a:ext cx="3001915" cy="963572"/>
          </a:xfrm>
          <a:custGeom>
            <a:avLst/>
            <a:gdLst>
              <a:gd name="connsiteX0" fmla="*/ 0 w 3001915"/>
              <a:gd name="connsiteY0" fmla="*/ 0 h 963572"/>
              <a:gd name="connsiteX1" fmla="*/ 3001915 w 3001915"/>
              <a:gd name="connsiteY1" fmla="*/ 0 h 963572"/>
              <a:gd name="connsiteX2" fmla="*/ 3001915 w 3001915"/>
              <a:gd name="connsiteY2" fmla="*/ 963572 h 963572"/>
              <a:gd name="connsiteX3" fmla="*/ 0 w 3001915"/>
              <a:gd name="connsiteY3" fmla="*/ 963572 h 963572"/>
              <a:gd name="connsiteX4" fmla="*/ 0 w 3001915"/>
              <a:gd name="connsiteY4" fmla="*/ 0 h 9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915" h="963572">
                <a:moveTo>
                  <a:pt x="0" y="0"/>
                </a:moveTo>
                <a:lnTo>
                  <a:pt x="3001915" y="0"/>
                </a:lnTo>
                <a:lnTo>
                  <a:pt x="3001915" y="963572"/>
                </a:lnTo>
                <a:lnTo>
                  <a:pt x="0" y="963572"/>
                </a:lnTo>
                <a:lnTo>
                  <a:pt x="0" y="0"/>
                </a:lnTo>
                <a:close/>
              </a:path>
            </a:pathLst>
          </a:custGeom>
          <a:solidFill>
            <a:srgbClr val="AE4044"/>
          </a:solidFill>
          <a:ln>
            <a:solidFill>
              <a:srgbClr val="999999"/>
            </a:solidFill>
          </a:ln>
        </p:spPr>
        <p:style>
          <a:lnRef idx="2">
            <a:schemeClr val="accent2">
              <a:alpha val="90000"/>
              <a:hueOff val="0"/>
              <a:satOff val="0"/>
              <a:lumOff val="0"/>
              <a:alphaOff val="-39999"/>
            </a:schemeClr>
          </a:lnRef>
          <a:fillRef idx="1">
            <a:schemeClr val="accent2">
              <a:alpha val="90000"/>
              <a:hueOff val="0"/>
              <a:satOff val="0"/>
              <a:lumOff val="0"/>
              <a:alphaOff val="-39999"/>
            </a:schemeClr>
          </a:fillRef>
          <a:effectRef idx="0">
            <a:schemeClr val="accent2">
              <a:alpha val="90000"/>
              <a:hueOff val="0"/>
              <a:satOff val="0"/>
              <a:lumOff val="0"/>
              <a:alphaOff val="-39999"/>
            </a:schemeClr>
          </a:effectRef>
          <a:fontRef idx="minor">
            <a:schemeClr val="lt1"/>
          </a:fontRef>
        </p:style>
        <p:txBody>
          <a:bodyPr spcFirstLastPara="0" vert="horz" wrap="square" lIns="121920" tIns="0" rIns="928530" bIns="0" numCol="1" spcCol="1270" anchor="ctr" anchorCtr="0">
            <a:noAutofit/>
          </a:bodyPr>
          <a:lstStyle/>
          <a:p>
            <a:pPr lvl="0" algn="l" defTabSz="1422400" rtl="0">
              <a:lnSpc>
                <a:spcPct val="90000"/>
              </a:lnSpc>
              <a:spcBef>
                <a:spcPct val="0"/>
              </a:spcBef>
              <a:spcAft>
                <a:spcPct val="35000"/>
              </a:spcAft>
            </a:pPr>
            <a:r>
              <a:rPr lang="zh-CN" altLang="en-US" sz="3200" b="1" kern="1200" spc="300">
                <a:latin typeface="微软雅黑" panose="020B0503020204020204" pitchFamily="34" charset="-122"/>
                <a:ea typeface="微软雅黑" panose="020B0503020204020204" pitchFamily="34" charset="-122"/>
              </a:rPr>
              <a:t> 适用场合</a:t>
            </a:r>
            <a:endParaRPr lang="zh-CN" altLang="en-US" sz="3200" kern="1200" spc="300">
              <a:latin typeface="微软雅黑" panose="020B0503020204020204" pitchFamily="34" charset="-122"/>
              <a:ea typeface="微软雅黑" panose="020B0503020204020204" pitchFamily="34" charset="-122"/>
            </a:endParaRPr>
          </a:p>
        </p:txBody>
      </p:sp>
      <p:grpSp>
        <p:nvGrpSpPr>
          <p:cNvPr id="7" name="组合 6"/>
          <p:cNvGrpSpPr/>
          <p:nvPr/>
        </p:nvGrpSpPr>
        <p:grpSpPr>
          <a:xfrm>
            <a:off x="6711067" y="4844488"/>
            <a:ext cx="1050670" cy="1050670"/>
            <a:chOff x="6621985" y="4821378"/>
            <a:chExt cx="1050670" cy="1050670"/>
          </a:xfrm>
        </p:grpSpPr>
        <p:sp>
          <p:nvSpPr>
            <p:cNvPr id="25" name="椭圆 24"/>
            <p:cNvSpPr/>
            <p:nvPr/>
          </p:nvSpPr>
          <p:spPr>
            <a:xfrm>
              <a:off x="6621985" y="4821378"/>
              <a:ext cx="1050670" cy="1050670"/>
            </a:xfrm>
            <a:prstGeom prst="ellipse">
              <a:avLst/>
            </a:prstGeom>
            <a:solidFill>
              <a:schemeClr val="bg1"/>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19999"/>
              </a:schemeClr>
            </a:fillRef>
            <a:effectRef idx="0">
              <a:schemeClr val="accent2">
                <a:alpha val="90000"/>
                <a:tint val="40000"/>
                <a:hueOff val="0"/>
                <a:satOff val="0"/>
                <a:lumOff val="0"/>
                <a:alphaOff val="-19999"/>
              </a:schemeClr>
            </a:effectRef>
            <a:fontRef idx="minor">
              <a:schemeClr val="dk1">
                <a:hueOff val="0"/>
                <a:satOff val="0"/>
                <a:lumOff val="0"/>
                <a:alphaOff val="0"/>
              </a:schemeClr>
            </a:fontRef>
          </p:style>
          <p:txBody>
            <a:bodyPr/>
            <a:lstStyle/>
            <a:p>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520" y="5041913"/>
              <a:ext cx="609600" cy="609600"/>
            </a:xfrm>
            <a:prstGeom prst="rect">
              <a:avLst/>
            </a:prstGeom>
          </p:spPr>
        </p:pic>
      </p:grpSp>
      <p:grpSp>
        <p:nvGrpSpPr>
          <p:cNvPr id="8" name="组合 7"/>
          <p:cNvGrpSpPr/>
          <p:nvPr/>
        </p:nvGrpSpPr>
        <p:grpSpPr>
          <a:xfrm>
            <a:off x="10220979" y="4844488"/>
            <a:ext cx="1050670" cy="1050670"/>
            <a:chOff x="10131897" y="4821378"/>
            <a:chExt cx="1050670" cy="1050670"/>
          </a:xfrm>
        </p:grpSpPr>
        <p:sp>
          <p:nvSpPr>
            <p:cNvPr id="28" name="椭圆 27"/>
            <p:cNvSpPr/>
            <p:nvPr/>
          </p:nvSpPr>
          <p:spPr>
            <a:xfrm>
              <a:off x="10131897" y="4821378"/>
              <a:ext cx="1050670" cy="1050670"/>
            </a:xfrm>
            <a:prstGeom prst="ellipse">
              <a:avLst/>
            </a:prstGeom>
            <a:solidFill>
              <a:schemeClr val="bg1"/>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39999"/>
              </a:schemeClr>
            </a:fillRef>
            <a:effectRef idx="0">
              <a:schemeClr val="accent2">
                <a:alpha val="90000"/>
                <a:tint val="40000"/>
                <a:hueOff val="0"/>
                <a:satOff val="0"/>
                <a:lumOff val="0"/>
                <a:alphaOff val="-39999"/>
              </a:schemeClr>
            </a:effectRef>
            <a:fontRef idx="minor">
              <a:schemeClr val="dk1">
                <a:hueOff val="0"/>
                <a:satOff val="0"/>
                <a:lumOff val="0"/>
                <a:alphaOff val="0"/>
              </a:schemeClr>
            </a:fontRef>
          </p:style>
          <p:txBody>
            <a:bodyPr/>
            <a:lstStyle/>
            <a:p>
              <a:endParaRPr lang="zh-CN" altLang="en-US"/>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2432" y="5041913"/>
              <a:ext cx="609600" cy="609600"/>
            </a:xfrm>
            <a:prstGeom prst="rect">
              <a:avLst/>
            </a:prstGeom>
          </p:spPr>
        </p:pic>
      </p:grpSp>
      <p:grpSp>
        <p:nvGrpSpPr>
          <p:cNvPr id="18" name="组合 17"/>
          <p:cNvGrpSpPr/>
          <p:nvPr/>
        </p:nvGrpSpPr>
        <p:grpSpPr>
          <a:xfrm rot="3276575">
            <a:off x="12199893" y="5753660"/>
            <a:ext cx="1006997" cy="1171651"/>
            <a:chOff x="10257640" y="901911"/>
            <a:chExt cx="1117934" cy="1300727"/>
          </a:xfrm>
        </p:grpSpPr>
        <p:sp>
          <p:nvSpPr>
            <p:cNvPr id="19" name="Freeform 65"/>
            <p:cNvSpPr/>
            <p:nvPr/>
          </p:nvSpPr>
          <p:spPr bwMode="auto">
            <a:xfrm>
              <a:off x="10257640" y="1429090"/>
              <a:ext cx="830503" cy="773548"/>
            </a:xfrm>
            <a:custGeom>
              <a:avLst/>
              <a:gdLst>
                <a:gd name="T0" fmla="*/ 55 w 104"/>
                <a:gd name="T1" fmla="*/ 45 h 97"/>
                <a:gd name="T2" fmla="*/ 75 w 104"/>
                <a:gd name="T3" fmla="*/ 97 h 97"/>
                <a:gd name="T4" fmla="*/ 88 w 104"/>
                <a:gd name="T5" fmla="*/ 84 h 97"/>
                <a:gd name="T6" fmla="*/ 76 w 104"/>
                <a:gd name="T7" fmla="*/ 16 h 97"/>
                <a:gd name="T8" fmla="*/ 8 w 104"/>
                <a:gd name="T9" fmla="*/ 27 h 97"/>
                <a:gd name="T10" fmla="*/ 0 w 104"/>
                <a:gd name="T11" fmla="*/ 44 h 97"/>
                <a:gd name="T12" fmla="*/ 55 w 104"/>
                <a:gd name="T13" fmla="*/ 45 h 97"/>
              </a:gdLst>
              <a:ahLst/>
              <a:cxnLst>
                <a:cxn ang="0">
                  <a:pos x="T0" y="T1"/>
                </a:cxn>
                <a:cxn ang="0">
                  <a:pos x="T2" y="T3"/>
                </a:cxn>
                <a:cxn ang="0">
                  <a:pos x="T4" y="T5"/>
                </a:cxn>
                <a:cxn ang="0">
                  <a:pos x="T6" y="T7"/>
                </a:cxn>
                <a:cxn ang="0">
                  <a:pos x="T8" y="T9"/>
                </a:cxn>
                <a:cxn ang="0">
                  <a:pos x="T10" y="T11"/>
                </a:cxn>
                <a:cxn ang="0">
                  <a:pos x="T12" y="T13"/>
                </a:cxn>
              </a:cxnLst>
              <a:rect l="0" t="0" r="r" b="b"/>
              <a:pathLst>
                <a:path w="104" h="97">
                  <a:moveTo>
                    <a:pt x="55" y="45"/>
                  </a:moveTo>
                  <a:cubicBezTo>
                    <a:pt x="72" y="57"/>
                    <a:pt x="79" y="78"/>
                    <a:pt x="75" y="97"/>
                  </a:cubicBezTo>
                  <a:cubicBezTo>
                    <a:pt x="80" y="94"/>
                    <a:pt x="84" y="89"/>
                    <a:pt x="88" y="84"/>
                  </a:cubicBezTo>
                  <a:cubicBezTo>
                    <a:pt x="104" y="62"/>
                    <a:pt x="98" y="31"/>
                    <a:pt x="76" y="16"/>
                  </a:cubicBezTo>
                  <a:cubicBezTo>
                    <a:pt x="54" y="0"/>
                    <a:pt x="23" y="5"/>
                    <a:pt x="8" y="27"/>
                  </a:cubicBezTo>
                  <a:cubicBezTo>
                    <a:pt x="4" y="32"/>
                    <a:pt x="1" y="38"/>
                    <a:pt x="0" y="44"/>
                  </a:cubicBezTo>
                  <a:cubicBezTo>
                    <a:pt x="16" y="33"/>
                    <a:pt x="38" y="33"/>
                    <a:pt x="55" y="45"/>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6"/>
            <p:cNvSpPr/>
            <p:nvPr/>
          </p:nvSpPr>
          <p:spPr bwMode="auto">
            <a:xfrm>
              <a:off x="10776871" y="1619827"/>
              <a:ext cx="287430" cy="582809"/>
            </a:xfrm>
            <a:custGeom>
              <a:avLst/>
              <a:gdLst>
                <a:gd name="T0" fmla="*/ 20 w 36"/>
                <a:gd name="T1" fmla="*/ 0 h 73"/>
                <a:gd name="T2" fmla="*/ 0 w 36"/>
                <a:gd name="T3" fmla="*/ 29 h 73"/>
                <a:gd name="T4" fmla="*/ 10 w 36"/>
                <a:gd name="T5" fmla="*/ 73 h 73"/>
                <a:gd name="T6" fmla="*/ 23 w 36"/>
                <a:gd name="T7" fmla="*/ 60 h 73"/>
                <a:gd name="T8" fmla="*/ 20 w 36"/>
                <a:gd name="T9" fmla="*/ 0 h 73"/>
              </a:gdLst>
              <a:ahLst/>
              <a:cxnLst>
                <a:cxn ang="0">
                  <a:pos x="T0" y="T1"/>
                </a:cxn>
                <a:cxn ang="0">
                  <a:pos x="T2" y="T3"/>
                </a:cxn>
                <a:cxn ang="0">
                  <a:pos x="T4" y="T5"/>
                </a:cxn>
                <a:cxn ang="0">
                  <a:pos x="T6" y="T7"/>
                </a:cxn>
                <a:cxn ang="0">
                  <a:pos x="T8" y="T9"/>
                </a:cxn>
              </a:cxnLst>
              <a:rect l="0" t="0" r="r" b="b"/>
              <a:pathLst>
                <a:path w="36" h="73">
                  <a:moveTo>
                    <a:pt x="20" y="0"/>
                  </a:moveTo>
                  <a:cubicBezTo>
                    <a:pt x="0" y="29"/>
                    <a:pt x="0" y="29"/>
                    <a:pt x="0" y="29"/>
                  </a:cubicBezTo>
                  <a:cubicBezTo>
                    <a:pt x="10" y="42"/>
                    <a:pt x="13" y="58"/>
                    <a:pt x="10" y="73"/>
                  </a:cubicBezTo>
                  <a:cubicBezTo>
                    <a:pt x="15" y="70"/>
                    <a:pt x="19" y="65"/>
                    <a:pt x="23" y="60"/>
                  </a:cubicBezTo>
                  <a:cubicBezTo>
                    <a:pt x="36" y="42"/>
                    <a:pt x="34" y="17"/>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7"/>
            <p:cNvSpPr/>
            <p:nvPr/>
          </p:nvSpPr>
          <p:spPr bwMode="auto">
            <a:xfrm>
              <a:off x="10545071" y="901911"/>
              <a:ext cx="830503" cy="1021242"/>
            </a:xfrm>
            <a:custGeom>
              <a:avLst/>
              <a:gdLst>
                <a:gd name="T0" fmla="*/ 16 w 104"/>
                <a:gd name="T1" fmla="*/ 116 h 128"/>
                <a:gd name="T2" fmla="*/ 28 w 104"/>
                <a:gd name="T3" fmla="*/ 128 h 128"/>
                <a:gd name="T4" fmla="*/ 74 w 104"/>
                <a:gd name="T5" fmla="*/ 86 h 128"/>
                <a:gd name="T6" fmla="*/ 98 w 104"/>
                <a:gd name="T7" fmla="*/ 0 h 128"/>
                <a:gd name="T8" fmla="*/ 25 w 104"/>
                <a:gd name="T9" fmla="*/ 51 h 128"/>
                <a:gd name="T10" fmla="*/ 0 w 104"/>
                <a:gd name="T11" fmla="*/ 108 h 128"/>
                <a:gd name="T12" fmla="*/ 16 w 104"/>
                <a:gd name="T13" fmla="*/ 116 h 128"/>
              </a:gdLst>
              <a:ahLst/>
              <a:cxnLst>
                <a:cxn ang="0">
                  <a:pos x="T0" y="T1"/>
                </a:cxn>
                <a:cxn ang="0">
                  <a:pos x="T2" y="T3"/>
                </a:cxn>
                <a:cxn ang="0">
                  <a:pos x="T4" y="T5"/>
                </a:cxn>
                <a:cxn ang="0">
                  <a:pos x="T6" y="T7"/>
                </a:cxn>
                <a:cxn ang="0">
                  <a:pos x="T8" y="T9"/>
                </a:cxn>
                <a:cxn ang="0">
                  <a:pos x="T10" y="T11"/>
                </a:cxn>
                <a:cxn ang="0">
                  <a:pos x="T12" y="T13"/>
                </a:cxn>
              </a:cxnLst>
              <a:rect l="0" t="0" r="r" b="b"/>
              <a:pathLst>
                <a:path w="104" h="128">
                  <a:moveTo>
                    <a:pt x="16" y="116"/>
                  </a:moveTo>
                  <a:cubicBezTo>
                    <a:pt x="21" y="120"/>
                    <a:pt x="25" y="124"/>
                    <a:pt x="28" y="128"/>
                  </a:cubicBezTo>
                  <a:cubicBezTo>
                    <a:pt x="45" y="120"/>
                    <a:pt x="61" y="105"/>
                    <a:pt x="74" y="86"/>
                  </a:cubicBezTo>
                  <a:cubicBezTo>
                    <a:pt x="96" y="56"/>
                    <a:pt x="104" y="23"/>
                    <a:pt x="98" y="0"/>
                  </a:cubicBezTo>
                  <a:cubicBezTo>
                    <a:pt x="75" y="2"/>
                    <a:pt x="46" y="21"/>
                    <a:pt x="25" y="51"/>
                  </a:cubicBezTo>
                  <a:cubicBezTo>
                    <a:pt x="11" y="70"/>
                    <a:pt x="3" y="90"/>
                    <a:pt x="0" y="108"/>
                  </a:cubicBezTo>
                  <a:cubicBezTo>
                    <a:pt x="6" y="110"/>
                    <a:pt x="11" y="113"/>
                    <a:pt x="16" y="116"/>
                  </a:cubicBez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8"/>
            <p:cNvSpPr/>
            <p:nvPr/>
          </p:nvSpPr>
          <p:spPr bwMode="auto">
            <a:xfrm>
              <a:off x="10673553" y="901911"/>
              <a:ext cx="702021" cy="1021242"/>
            </a:xfrm>
            <a:custGeom>
              <a:avLst/>
              <a:gdLst>
                <a:gd name="T0" fmla="*/ 82 w 88"/>
                <a:gd name="T1" fmla="*/ 0 h 128"/>
                <a:gd name="T2" fmla="*/ 82 w 88"/>
                <a:gd name="T3" fmla="*/ 0 h 128"/>
                <a:gd name="T4" fmla="*/ 0 w 88"/>
                <a:gd name="T5" fmla="*/ 116 h 128"/>
                <a:gd name="T6" fmla="*/ 0 w 88"/>
                <a:gd name="T7" fmla="*/ 116 h 128"/>
                <a:gd name="T8" fmla="*/ 12 w 88"/>
                <a:gd name="T9" fmla="*/ 128 h 128"/>
                <a:gd name="T10" fmla="*/ 58 w 88"/>
                <a:gd name="T11" fmla="*/ 86 h 128"/>
                <a:gd name="T12" fmla="*/ 82 w 8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88" h="128">
                  <a:moveTo>
                    <a:pt x="82" y="0"/>
                  </a:moveTo>
                  <a:cubicBezTo>
                    <a:pt x="82" y="0"/>
                    <a:pt x="82" y="0"/>
                    <a:pt x="82" y="0"/>
                  </a:cubicBezTo>
                  <a:cubicBezTo>
                    <a:pt x="0" y="116"/>
                    <a:pt x="0" y="116"/>
                    <a:pt x="0" y="116"/>
                  </a:cubicBezTo>
                  <a:cubicBezTo>
                    <a:pt x="0" y="116"/>
                    <a:pt x="0" y="116"/>
                    <a:pt x="0" y="116"/>
                  </a:cubicBezTo>
                  <a:cubicBezTo>
                    <a:pt x="5" y="120"/>
                    <a:pt x="9" y="124"/>
                    <a:pt x="12" y="128"/>
                  </a:cubicBezTo>
                  <a:cubicBezTo>
                    <a:pt x="29" y="120"/>
                    <a:pt x="45" y="105"/>
                    <a:pt x="58" y="86"/>
                  </a:cubicBezTo>
                  <a:cubicBezTo>
                    <a:pt x="80" y="56"/>
                    <a:pt x="88" y="23"/>
                    <a:pt x="82" y="0"/>
                  </a:cubicBezTo>
                  <a:close/>
                </a:path>
              </a:pathLst>
            </a:custGeom>
            <a:solidFill>
              <a:srgbClr val="D46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9"/>
            <p:cNvSpPr/>
            <p:nvPr/>
          </p:nvSpPr>
          <p:spPr bwMode="auto">
            <a:xfrm>
              <a:off x="11016616" y="901911"/>
              <a:ext cx="333792" cy="335117"/>
            </a:xfrm>
            <a:custGeom>
              <a:avLst/>
              <a:gdLst>
                <a:gd name="T0" fmla="*/ 19 w 42"/>
                <a:gd name="T1" fmla="*/ 28 h 42"/>
                <a:gd name="T2" fmla="*/ 37 w 42"/>
                <a:gd name="T3" fmla="*/ 42 h 42"/>
                <a:gd name="T4" fmla="*/ 39 w 42"/>
                <a:gd name="T5" fmla="*/ 0 h 42"/>
                <a:gd name="T6" fmla="*/ 0 w 42"/>
                <a:gd name="T7" fmla="*/ 16 h 42"/>
                <a:gd name="T8" fmla="*/ 19 w 42"/>
                <a:gd name="T9" fmla="*/ 28 h 42"/>
              </a:gdLst>
              <a:ahLst/>
              <a:cxnLst>
                <a:cxn ang="0">
                  <a:pos x="T0" y="T1"/>
                </a:cxn>
                <a:cxn ang="0">
                  <a:pos x="T2" y="T3"/>
                </a:cxn>
                <a:cxn ang="0">
                  <a:pos x="T4" y="T5"/>
                </a:cxn>
                <a:cxn ang="0">
                  <a:pos x="T6" y="T7"/>
                </a:cxn>
                <a:cxn ang="0">
                  <a:pos x="T8" y="T9"/>
                </a:cxn>
              </a:cxnLst>
              <a:rect l="0" t="0" r="r" b="b"/>
              <a:pathLst>
                <a:path w="42" h="42">
                  <a:moveTo>
                    <a:pt x="19" y="28"/>
                  </a:moveTo>
                  <a:cubicBezTo>
                    <a:pt x="25" y="33"/>
                    <a:pt x="31" y="37"/>
                    <a:pt x="37" y="42"/>
                  </a:cubicBezTo>
                  <a:cubicBezTo>
                    <a:pt x="41" y="26"/>
                    <a:pt x="42" y="12"/>
                    <a:pt x="39" y="0"/>
                  </a:cubicBezTo>
                  <a:cubicBezTo>
                    <a:pt x="27" y="1"/>
                    <a:pt x="14" y="7"/>
                    <a:pt x="0" y="16"/>
                  </a:cubicBezTo>
                  <a:cubicBezTo>
                    <a:pt x="7" y="20"/>
                    <a:pt x="13" y="24"/>
                    <a:pt x="19" y="28"/>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0"/>
            <p:cNvSpPr/>
            <p:nvPr/>
          </p:nvSpPr>
          <p:spPr bwMode="auto">
            <a:xfrm>
              <a:off x="11167617" y="901911"/>
              <a:ext cx="182790" cy="335117"/>
            </a:xfrm>
            <a:custGeom>
              <a:avLst/>
              <a:gdLst>
                <a:gd name="T0" fmla="*/ 20 w 23"/>
                <a:gd name="T1" fmla="*/ 0 h 42"/>
                <a:gd name="T2" fmla="*/ 0 w 23"/>
                <a:gd name="T3" fmla="*/ 28 h 42"/>
                <a:gd name="T4" fmla="*/ 0 w 23"/>
                <a:gd name="T5" fmla="*/ 28 h 42"/>
                <a:gd name="T6" fmla="*/ 18 w 23"/>
                <a:gd name="T7" fmla="*/ 42 h 42"/>
                <a:gd name="T8" fmla="*/ 20 w 23"/>
                <a:gd name="T9" fmla="*/ 0 h 42"/>
                <a:gd name="T10" fmla="*/ 20 w 23"/>
                <a:gd name="T11" fmla="*/ 0 h 42"/>
              </a:gdLst>
              <a:ahLst/>
              <a:cxnLst>
                <a:cxn ang="0">
                  <a:pos x="T0" y="T1"/>
                </a:cxn>
                <a:cxn ang="0">
                  <a:pos x="T2" y="T3"/>
                </a:cxn>
                <a:cxn ang="0">
                  <a:pos x="T4" y="T5"/>
                </a:cxn>
                <a:cxn ang="0">
                  <a:pos x="T6" y="T7"/>
                </a:cxn>
                <a:cxn ang="0">
                  <a:pos x="T8" y="T9"/>
                </a:cxn>
                <a:cxn ang="0">
                  <a:pos x="T10" y="T11"/>
                </a:cxn>
              </a:cxnLst>
              <a:rect l="0" t="0" r="r" b="b"/>
              <a:pathLst>
                <a:path w="23" h="42">
                  <a:moveTo>
                    <a:pt x="20" y="0"/>
                  </a:moveTo>
                  <a:cubicBezTo>
                    <a:pt x="0" y="28"/>
                    <a:pt x="0" y="28"/>
                    <a:pt x="0" y="28"/>
                  </a:cubicBezTo>
                  <a:cubicBezTo>
                    <a:pt x="0" y="28"/>
                    <a:pt x="0" y="28"/>
                    <a:pt x="0" y="28"/>
                  </a:cubicBezTo>
                  <a:cubicBezTo>
                    <a:pt x="6" y="33"/>
                    <a:pt x="12" y="37"/>
                    <a:pt x="18" y="42"/>
                  </a:cubicBezTo>
                  <a:cubicBezTo>
                    <a:pt x="22" y="26"/>
                    <a:pt x="23" y="12"/>
                    <a:pt x="20" y="0"/>
                  </a:cubicBezTo>
                  <a:cubicBezTo>
                    <a:pt x="20" y="0"/>
                    <a:pt x="20" y="0"/>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1"/>
            <p:cNvSpPr/>
            <p:nvPr/>
          </p:nvSpPr>
          <p:spPr bwMode="auto">
            <a:xfrm>
              <a:off x="10553018" y="1532407"/>
              <a:ext cx="327167" cy="455651"/>
            </a:xfrm>
            <a:custGeom>
              <a:avLst/>
              <a:gdLst>
                <a:gd name="T0" fmla="*/ 41 w 41"/>
                <a:gd name="T1" fmla="*/ 0 h 57"/>
                <a:gd name="T2" fmla="*/ 15 w 41"/>
                <a:gd name="T3" fmla="*/ 25 h 57"/>
                <a:gd name="T4" fmla="*/ 0 w 41"/>
                <a:gd name="T5" fmla="*/ 57 h 57"/>
                <a:gd name="T6" fmla="*/ 26 w 41"/>
                <a:gd name="T7" fmla="*/ 33 h 57"/>
                <a:gd name="T8" fmla="*/ 41 w 41"/>
                <a:gd name="T9" fmla="*/ 0 h 57"/>
              </a:gdLst>
              <a:ahLst/>
              <a:cxnLst>
                <a:cxn ang="0">
                  <a:pos x="T0" y="T1"/>
                </a:cxn>
                <a:cxn ang="0">
                  <a:pos x="T2" y="T3"/>
                </a:cxn>
                <a:cxn ang="0">
                  <a:pos x="T4" y="T5"/>
                </a:cxn>
                <a:cxn ang="0">
                  <a:pos x="T6" y="T7"/>
                </a:cxn>
                <a:cxn ang="0">
                  <a:pos x="T8" y="T9"/>
                </a:cxn>
              </a:cxnLst>
              <a:rect l="0" t="0" r="r" b="b"/>
              <a:pathLst>
                <a:path w="41" h="57">
                  <a:moveTo>
                    <a:pt x="41" y="0"/>
                  </a:moveTo>
                  <a:cubicBezTo>
                    <a:pt x="34" y="3"/>
                    <a:pt x="24" y="13"/>
                    <a:pt x="15" y="25"/>
                  </a:cubicBezTo>
                  <a:cubicBezTo>
                    <a:pt x="6" y="38"/>
                    <a:pt x="1" y="50"/>
                    <a:pt x="0" y="57"/>
                  </a:cubicBezTo>
                  <a:cubicBezTo>
                    <a:pt x="7" y="54"/>
                    <a:pt x="17" y="45"/>
                    <a:pt x="26" y="33"/>
                  </a:cubicBezTo>
                  <a:cubicBezTo>
                    <a:pt x="35" y="20"/>
                    <a:pt x="40" y="8"/>
                    <a:pt x="41" y="0"/>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2"/>
            <p:cNvSpPr/>
            <p:nvPr/>
          </p:nvSpPr>
          <p:spPr bwMode="auto">
            <a:xfrm>
              <a:off x="10553018" y="1532407"/>
              <a:ext cx="327167" cy="455651"/>
            </a:xfrm>
            <a:custGeom>
              <a:avLst/>
              <a:gdLst>
                <a:gd name="T0" fmla="*/ 41 w 41"/>
                <a:gd name="T1" fmla="*/ 0 h 57"/>
                <a:gd name="T2" fmla="*/ 0 w 41"/>
                <a:gd name="T3" fmla="*/ 57 h 57"/>
                <a:gd name="T4" fmla="*/ 0 w 41"/>
                <a:gd name="T5" fmla="*/ 57 h 57"/>
                <a:gd name="T6" fmla="*/ 26 w 41"/>
                <a:gd name="T7" fmla="*/ 33 h 57"/>
                <a:gd name="T8" fmla="*/ 41 w 41"/>
                <a:gd name="T9" fmla="*/ 0 h 57"/>
                <a:gd name="T10" fmla="*/ 41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41" y="0"/>
                  </a:moveTo>
                  <a:cubicBezTo>
                    <a:pt x="0" y="57"/>
                    <a:pt x="0" y="57"/>
                    <a:pt x="0" y="57"/>
                  </a:cubicBezTo>
                  <a:cubicBezTo>
                    <a:pt x="0" y="57"/>
                    <a:pt x="0" y="57"/>
                    <a:pt x="0" y="57"/>
                  </a:cubicBezTo>
                  <a:cubicBezTo>
                    <a:pt x="7" y="54"/>
                    <a:pt x="17" y="45"/>
                    <a:pt x="26" y="33"/>
                  </a:cubicBezTo>
                  <a:cubicBezTo>
                    <a:pt x="35" y="20"/>
                    <a:pt x="40" y="8"/>
                    <a:pt x="41" y="0"/>
                  </a:cubicBezTo>
                  <a:cubicBezTo>
                    <a:pt x="41" y="0"/>
                    <a:pt x="41" y="0"/>
                    <a:pt x="41"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
            <p:cNvSpPr/>
            <p:nvPr/>
          </p:nvSpPr>
          <p:spPr bwMode="auto">
            <a:xfrm>
              <a:off x="10864290" y="1181397"/>
              <a:ext cx="311273" cy="311273"/>
            </a:xfrm>
            <a:custGeom>
              <a:avLst/>
              <a:gdLst>
                <a:gd name="T0" fmla="*/ 9 w 39"/>
                <a:gd name="T1" fmla="*/ 34 h 39"/>
                <a:gd name="T2" fmla="*/ 5 w 39"/>
                <a:gd name="T3" fmla="*/ 10 h 39"/>
                <a:gd name="T4" fmla="*/ 29 w 39"/>
                <a:gd name="T5" fmla="*/ 6 h 39"/>
                <a:gd name="T6" fmla="*/ 33 w 39"/>
                <a:gd name="T7" fmla="*/ 30 h 39"/>
                <a:gd name="T8" fmla="*/ 9 w 39"/>
                <a:gd name="T9" fmla="*/ 34 h 39"/>
              </a:gdLst>
              <a:ahLst/>
              <a:cxnLst>
                <a:cxn ang="0">
                  <a:pos x="T0" y="T1"/>
                </a:cxn>
                <a:cxn ang="0">
                  <a:pos x="T2" y="T3"/>
                </a:cxn>
                <a:cxn ang="0">
                  <a:pos x="T4" y="T5"/>
                </a:cxn>
                <a:cxn ang="0">
                  <a:pos x="T6" y="T7"/>
                </a:cxn>
                <a:cxn ang="0">
                  <a:pos x="T8" y="T9"/>
                </a:cxn>
              </a:cxnLst>
              <a:rect l="0" t="0" r="r" b="b"/>
              <a:pathLst>
                <a:path w="39" h="39">
                  <a:moveTo>
                    <a:pt x="9" y="34"/>
                  </a:moveTo>
                  <a:cubicBezTo>
                    <a:pt x="2" y="28"/>
                    <a:pt x="0" y="18"/>
                    <a:pt x="5" y="10"/>
                  </a:cubicBezTo>
                  <a:cubicBezTo>
                    <a:pt x="11" y="2"/>
                    <a:pt x="22" y="0"/>
                    <a:pt x="29" y="6"/>
                  </a:cubicBezTo>
                  <a:cubicBezTo>
                    <a:pt x="37" y="11"/>
                    <a:pt x="39" y="22"/>
                    <a:pt x="33" y="30"/>
                  </a:cubicBezTo>
                  <a:cubicBezTo>
                    <a:pt x="28" y="37"/>
                    <a:pt x="17" y="39"/>
                    <a:pt x="9" y="34"/>
                  </a:cubicBezTo>
                  <a:close/>
                </a:path>
              </a:pathLst>
            </a:custGeom>
            <a:solidFill>
              <a:srgbClr val="DCE4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
            <p:cNvSpPr/>
            <p:nvPr/>
          </p:nvSpPr>
          <p:spPr bwMode="auto">
            <a:xfrm>
              <a:off x="10911975" y="1229081"/>
              <a:ext cx="215905" cy="215904"/>
            </a:xfrm>
            <a:custGeom>
              <a:avLst/>
              <a:gdLst>
                <a:gd name="T0" fmla="*/ 20 w 27"/>
                <a:gd name="T1" fmla="*/ 4 h 27"/>
                <a:gd name="T2" fmla="*/ 4 w 27"/>
                <a:gd name="T3" fmla="*/ 7 h 27"/>
                <a:gd name="T4" fmla="*/ 6 w 27"/>
                <a:gd name="T5" fmla="*/ 23 h 27"/>
                <a:gd name="T6" fmla="*/ 23 w 27"/>
                <a:gd name="T7" fmla="*/ 21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15" y="0"/>
                    <a:pt x="7" y="2"/>
                    <a:pt x="4" y="7"/>
                  </a:cubicBezTo>
                  <a:cubicBezTo>
                    <a:pt x="0" y="12"/>
                    <a:pt x="1" y="20"/>
                    <a:pt x="6" y="23"/>
                  </a:cubicBezTo>
                  <a:cubicBezTo>
                    <a:pt x="12" y="27"/>
                    <a:pt x="19" y="26"/>
                    <a:pt x="23" y="21"/>
                  </a:cubicBezTo>
                  <a:cubicBezTo>
                    <a:pt x="27" y="15"/>
                    <a:pt x="26" y="8"/>
                    <a:pt x="20" y="4"/>
                  </a:cubicBezTo>
                  <a:close/>
                </a:path>
              </a:pathLst>
            </a:custGeom>
            <a:solidFill>
              <a:srgbClr val="59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5"/>
            <p:cNvSpPr/>
            <p:nvPr/>
          </p:nvSpPr>
          <p:spPr bwMode="auto">
            <a:xfrm>
              <a:off x="10935817" y="1229081"/>
              <a:ext cx="239747" cy="263589"/>
            </a:xfrm>
            <a:custGeom>
              <a:avLst/>
              <a:gdLst>
                <a:gd name="T0" fmla="*/ 20 w 30"/>
                <a:gd name="T1" fmla="*/ 0 h 33"/>
                <a:gd name="T2" fmla="*/ 20 w 30"/>
                <a:gd name="T3" fmla="*/ 0 h 33"/>
                <a:gd name="T4" fmla="*/ 17 w 30"/>
                <a:gd name="T5" fmla="*/ 4 h 33"/>
                <a:gd name="T6" fmla="*/ 17 w 30"/>
                <a:gd name="T7" fmla="*/ 4 h 33"/>
                <a:gd name="T8" fmla="*/ 20 w 30"/>
                <a:gd name="T9" fmla="*/ 21 h 33"/>
                <a:gd name="T10" fmla="*/ 3 w 30"/>
                <a:gd name="T11" fmla="*/ 23 h 33"/>
                <a:gd name="T12" fmla="*/ 3 w 30"/>
                <a:gd name="T13" fmla="*/ 23 h 33"/>
                <a:gd name="T14" fmla="*/ 0 w 30"/>
                <a:gd name="T15" fmla="*/ 28 h 33"/>
                <a:gd name="T16" fmla="*/ 0 w 30"/>
                <a:gd name="T17" fmla="*/ 28 h 33"/>
                <a:gd name="T18" fmla="*/ 24 w 30"/>
                <a:gd name="T19" fmla="*/ 24 h 33"/>
                <a:gd name="T20" fmla="*/ 2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20" y="0"/>
                  </a:moveTo>
                  <a:cubicBezTo>
                    <a:pt x="20" y="0"/>
                    <a:pt x="20" y="0"/>
                    <a:pt x="20" y="0"/>
                  </a:cubicBezTo>
                  <a:cubicBezTo>
                    <a:pt x="17" y="4"/>
                    <a:pt x="17" y="4"/>
                    <a:pt x="17" y="4"/>
                  </a:cubicBezTo>
                  <a:cubicBezTo>
                    <a:pt x="17" y="4"/>
                    <a:pt x="17" y="4"/>
                    <a:pt x="17" y="4"/>
                  </a:cubicBezTo>
                  <a:cubicBezTo>
                    <a:pt x="23" y="8"/>
                    <a:pt x="24" y="15"/>
                    <a:pt x="20" y="21"/>
                  </a:cubicBezTo>
                  <a:cubicBezTo>
                    <a:pt x="16" y="26"/>
                    <a:pt x="9" y="27"/>
                    <a:pt x="3" y="23"/>
                  </a:cubicBezTo>
                  <a:cubicBezTo>
                    <a:pt x="3" y="23"/>
                    <a:pt x="3" y="23"/>
                    <a:pt x="3" y="23"/>
                  </a:cubicBezTo>
                  <a:cubicBezTo>
                    <a:pt x="0" y="28"/>
                    <a:pt x="0" y="28"/>
                    <a:pt x="0" y="28"/>
                  </a:cubicBezTo>
                  <a:cubicBezTo>
                    <a:pt x="0" y="28"/>
                    <a:pt x="0" y="28"/>
                    <a:pt x="0" y="28"/>
                  </a:cubicBezTo>
                  <a:cubicBezTo>
                    <a:pt x="8" y="33"/>
                    <a:pt x="19" y="31"/>
                    <a:pt x="24" y="24"/>
                  </a:cubicBezTo>
                  <a:cubicBezTo>
                    <a:pt x="30" y="16"/>
                    <a:pt x="28" y="5"/>
                    <a:pt x="20" y="0"/>
                  </a:cubicBezTo>
                  <a:close/>
                </a:path>
              </a:pathLst>
            </a:custGeom>
            <a:solidFill>
              <a:srgbClr val="CDD5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6"/>
            <p:cNvSpPr/>
            <p:nvPr/>
          </p:nvSpPr>
          <p:spPr bwMode="auto">
            <a:xfrm>
              <a:off x="10959659" y="1260870"/>
              <a:ext cx="168219" cy="184116"/>
            </a:xfrm>
            <a:custGeom>
              <a:avLst/>
              <a:gdLst>
                <a:gd name="T0" fmla="*/ 17 w 21"/>
                <a:gd name="T1" fmla="*/ 17 h 23"/>
                <a:gd name="T2" fmla="*/ 14 w 21"/>
                <a:gd name="T3" fmla="*/ 0 h 23"/>
                <a:gd name="T4" fmla="*/ 14 w 21"/>
                <a:gd name="T5" fmla="*/ 0 h 23"/>
                <a:gd name="T6" fmla="*/ 0 w 21"/>
                <a:gd name="T7" fmla="*/ 19 h 23"/>
                <a:gd name="T8" fmla="*/ 0 w 21"/>
                <a:gd name="T9" fmla="*/ 19 h 23"/>
                <a:gd name="T10" fmla="*/ 17 w 21"/>
                <a:gd name="T11" fmla="*/ 17 h 23"/>
              </a:gdLst>
              <a:ahLst/>
              <a:cxnLst>
                <a:cxn ang="0">
                  <a:pos x="T0" y="T1"/>
                </a:cxn>
                <a:cxn ang="0">
                  <a:pos x="T2" y="T3"/>
                </a:cxn>
                <a:cxn ang="0">
                  <a:pos x="T4" y="T5"/>
                </a:cxn>
                <a:cxn ang="0">
                  <a:pos x="T6" y="T7"/>
                </a:cxn>
                <a:cxn ang="0">
                  <a:pos x="T8" y="T9"/>
                </a:cxn>
                <a:cxn ang="0">
                  <a:pos x="T10" y="T11"/>
                </a:cxn>
              </a:cxnLst>
              <a:rect l="0" t="0" r="r" b="b"/>
              <a:pathLst>
                <a:path w="21" h="23">
                  <a:moveTo>
                    <a:pt x="17" y="17"/>
                  </a:moveTo>
                  <a:cubicBezTo>
                    <a:pt x="21" y="11"/>
                    <a:pt x="20" y="4"/>
                    <a:pt x="14" y="0"/>
                  </a:cubicBezTo>
                  <a:cubicBezTo>
                    <a:pt x="14" y="0"/>
                    <a:pt x="14" y="0"/>
                    <a:pt x="14" y="0"/>
                  </a:cubicBezTo>
                  <a:cubicBezTo>
                    <a:pt x="0" y="19"/>
                    <a:pt x="0" y="19"/>
                    <a:pt x="0" y="19"/>
                  </a:cubicBezTo>
                  <a:cubicBezTo>
                    <a:pt x="0" y="19"/>
                    <a:pt x="0" y="19"/>
                    <a:pt x="0" y="19"/>
                  </a:cubicBezTo>
                  <a:cubicBezTo>
                    <a:pt x="6" y="23"/>
                    <a:pt x="13" y="22"/>
                    <a:pt x="17" y="17"/>
                  </a:cubicBezTo>
                  <a:close/>
                </a:path>
              </a:pathLst>
            </a:custGeom>
            <a:solidFill>
              <a:srgbClr val="474F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任意多边形 112"/>
          <p:cNvSpPr/>
          <p:nvPr/>
        </p:nvSpPr>
        <p:spPr>
          <a:xfrm flipV="1">
            <a:off x="1826115" y="2006162"/>
            <a:ext cx="3420447" cy="46777"/>
          </a:xfrm>
          <a:custGeom>
            <a:avLst/>
            <a:gdLst>
              <a:gd name="connsiteX0" fmla="*/ 2083324 w 2083324"/>
              <a:gd name="connsiteY0" fmla="*/ 0 h 0"/>
              <a:gd name="connsiteX1" fmla="*/ 0 w 2083324"/>
              <a:gd name="connsiteY1" fmla="*/ 0 h 0"/>
            </a:gdLst>
            <a:ahLst/>
            <a:cxnLst>
              <a:cxn ang="0">
                <a:pos x="connsiteX0" y="connsiteY0"/>
              </a:cxn>
              <a:cxn ang="0">
                <a:pos x="connsiteX1" y="connsiteY1"/>
              </a:cxn>
            </a:cxnLst>
            <a:rect l="l" t="t" r="r" b="b"/>
            <a:pathLst>
              <a:path w="2083324">
                <a:moveTo>
                  <a:pt x="208332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任意多边形 113"/>
          <p:cNvSpPr/>
          <p:nvPr/>
        </p:nvSpPr>
        <p:spPr>
          <a:xfrm>
            <a:off x="1826115" y="3949014"/>
            <a:ext cx="2370185" cy="0"/>
          </a:xfrm>
          <a:custGeom>
            <a:avLst/>
            <a:gdLst>
              <a:gd name="connsiteX0" fmla="*/ 3148553 w 3148553"/>
              <a:gd name="connsiteY0" fmla="*/ 0 h 0"/>
              <a:gd name="connsiteX1" fmla="*/ 0 w 3148553"/>
              <a:gd name="connsiteY1" fmla="*/ 0 h 0"/>
            </a:gdLst>
            <a:ahLst/>
            <a:cxnLst>
              <a:cxn ang="0">
                <a:pos x="connsiteX0" y="connsiteY0"/>
              </a:cxn>
              <a:cxn ang="0">
                <a:pos x="connsiteX1" y="connsiteY1"/>
              </a:cxn>
            </a:cxnLst>
            <a:rect l="l" t="t" r="r" b="b"/>
            <a:pathLst>
              <a:path w="3148553">
                <a:moveTo>
                  <a:pt x="3148553"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a:off x="7389663" y="2962620"/>
            <a:ext cx="2157295" cy="0"/>
          </a:xfrm>
          <a:custGeom>
            <a:avLst/>
            <a:gdLst>
              <a:gd name="connsiteX0" fmla="*/ 0 w 2865749"/>
              <a:gd name="connsiteY0" fmla="*/ 0 h 0"/>
              <a:gd name="connsiteX1" fmla="*/ 2865749 w 2865749"/>
              <a:gd name="connsiteY1" fmla="*/ 0 h 0"/>
            </a:gdLst>
            <a:ahLst/>
            <a:cxnLst>
              <a:cxn ang="0">
                <a:pos x="connsiteX0" y="connsiteY0"/>
              </a:cxn>
              <a:cxn ang="0">
                <a:pos x="connsiteX1" y="connsiteY1"/>
              </a:cxn>
            </a:cxnLst>
            <a:rect l="l" t="t" r="r" b="b"/>
            <a:pathLst>
              <a:path w="2865749">
                <a:moveTo>
                  <a:pt x="0" y="0"/>
                </a:moveTo>
                <a:lnTo>
                  <a:pt x="2865749"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任意多边形 115"/>
          <p:cNvSpPr/>
          <p:nvPr/>
        </p:nvSpPr>
        <p:spPr>
          <a:xfrm>
            <a:off x="6495521" y="4821866"/>
            <a:ext cx="2987569" cy="0"/>
          </a:xfrm>
          <a:custGeom>
            <a:avLst/>
            <a:gdLst>
              <a:gd name="connsiteX0" fmla="*/ 0 w 3968685"/>
              <a:gd name="connsiteY0" fmla="*/ 0 h 0"/>
              <a:gd name="connsiteX1" fmla="*/ 3968685 w 3968685"/>
              <a:gd name="connsiteY1" fmla="*/ 0 h 0"/>
            </a:gdLst>
            <a:ahLst/>
            <a:cxnLst>
              <a:cxn ang="0">
                <a:pos x="connsiteX0" y="connsiteY0"/>
              </a:cxn>
              <a:cxn ang="0">
                <a:pos x="connsiteX1" y="connsiteY1"/>
              </a:cxn>
            </a:cxnLst>
            <a:rect l="l" t="t" r="r" b="b"/>
            <a:pathLst>
              <a:path w="3968685">
                <a:moveTo>
                  <a:pt x="0" y="0"/>
                </a:moveTo>
                <a:lnTo>
                  <a:pt x="396868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p:cNvSpPr/>
          <p:nvPr/>
        </p:nvSpPr>
        <p:spPr>
          <a:xfrm>
            <a:off x="5029930" y="1706354"/>
            <a:ext cx="1677788" cy="1677788"/>
          </a:xfrm>
          <a:prstGeom prst="ellipse">
            <a:avLst/>
          </a:prstGeom>
          <a:solidFill>
            <a:srgbClr val="C06170"/>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p:cNvSpPr/>
          <p:nvPr/>
        </p:nvSpPr>
        <p:spPr>
          <a:xfrm>
            <a:off x="6024898" y="2868975"/>
            <a:ext cx="1677789" cy="1677789"/>
          </a:xfrm>
          <a:prstGeom prst="ellipse">
            <a:avLst/>
          </a:prstGeom>
          <a:solidFill>
            <a:srgbClr val="AE4044"/>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7" name="组合 126"/>
          <p:cNvGrpSpPr/>
          <p:nvPr/>
        </p:nvGrpSpPr>
        <p:grpSpPr>
          <a:xfrm>
            <a:off x="4026235" y="2052939"/>
            <a:ext cx="2142765" cy="2376896"/>
            <a:chOff x="3722704" y="2104126"/>
            <a:chExt cx="2800487" cy="3106484"/>
          </a:xfrm>
        </p:grpSpPr>
        <p:sp>
          <p:nvSpPr>
            <p:cNvPr id="128" name="椭圆 127"/>
            <p:cNvSpPr/>
            <p:nvPr/>
          </p:nvSpPr>
          <p:spPr>
            <a:xfrm>
              <a:off x="3722704" y="3017824"/>
              <a:ext cx="2192786" cy="2192786"/>
            </a:xfrm>
            <a:prstGeom prst="ellipse">
              <a:avLst/>
            </a:prstGeom>
            <a:solidFill>
              <a:srgbClr val="943D41"/>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文本框 1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727158" y="2104126"/>
              <a:ext cx="796033" cy="1226859"/>
            </a:xfrm>
            <a:prstGeom prst="rect">
              <a:avLst/>
            </a:prstGeom>
            <a:noFill/>
            <a:effectLst/>
          </p:spPr>
          <p:txBody>
            <a:bodyPr wrap="none" rtlCol="0">
              <a:spAutoFit/>
            </a:bodyPr>
            <a:lstStyle/>
            <a:p>
              <a:pPr algn="ctr" defTabSz="685800">
                <a:defRPr/>
              </a:pPr>
              <a:r>
                <a:rPr lang="en-US" altLang="zh-CN" sz="5500" b="1" kern="0" spc="-53" dirty="0">
                  <a:solidFill>
                    <a:schemeClr val="bg1"/>
                  </a:solidFill>
                  <a:cs typeface="+mn-ea"/>
                  <a:sym typeface="+mn-lt"/>
                </a:rPr>
                <a:t>T</a:t>
              </a:r>
              <a:endParaRPr lang="zh-CN" altLang="en-US" sz="5500" b="1" kern="0" spc="-53" dirty="0">
                <a:solidFill>
                  <a:schemeClr val="bg1"/>
                </a:solidFill>
                <a:cs typeface="+mn-ea"/>
                <a:sym typeface="+mn-lt"/>
              </a:endParaRPr>
            </a:p>
          </p:txBody>
        </p:sp>
      </p:grpSp>
      <p:grpSp>
        <p:nvGrpSpPr>
          <p:cNvPr id="132" name="组合 131"/>
          <p:cNvGrpSpPr/>
          <p:nvPr/>
        </p:nvGrpSpPr>
        <p:grpSpPr>
          <a:xfrm>
            <a:off x="4539244" y="3127784"/>
            <a:ext cx="1898603" cy="2248883"/>
            <a:chOff x="4661167" y="3536196"/>
            <a:chExt cx="2481379" cy="2939177"/>
          </a:xfrm>
        </p:grpSpPr>
        <p:sp>
          <p:nvSpPr>
            <p:cNvPr id="133" name="椭圆 132"/>
            <p:cNvSpPr/>
            <p:nvPr/>
          </p:nvSpPr>
          <p:spPr>
            <a:xfrm>
              <a:off x="4949760" y="4282587"/>
              <a:ext cx="2192786" cy="2192786"/>
            </a:xfrm>
            <a:prstGeom prst="ellipse">
              <a:avLst/>
            </a:prstGeom>
            <a:solidFill>
              <a:srgbClr val="C06170"/>
            </a:soli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文本框 1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661167" y="3536196"/>
              <a:ext cx="665750" cy="1226859"/>
            </a:xfrm>
            <a:prstGeom prst="rect">
              <a:avLst/>
            </a:prstGeom>
            <a:noFill/>
            <a:effectLst/>
          </p:spPr>
          <p:txBody>
            <a:bodyPr wrap="square" rtlCol="0">
              <a:spAutoFit/>
            </a:bodyPr>
            <a:lstStyle/>
            <a:p>
              <a:pPr algn="ctr" defTabSz="685800">
                <a:defRPr/>
              </a:pPr>
              <a:r>
                <a:rPr lang="en-US" altLang="zh-CN" sz="5500" b="1" kern="0" spc="-53" dirty="0">
                  <a:solidFill>
                    <a:schemeClr val="bg1"/>
                  </a:solidFill>
                  <a:cs typeface="+mn-ea"/>
                  <a:sym typeface="+mn-lt"/>
                </a:rPr>
                <a:t>O</a:t>
              </a:r>
              <a:endParaRPr lang="zh-CN" altLang="en-US" sz="5500" b="1" kern="0" spc="-53" dirty="0">
                <a:solidFill>
                  <a:schemeClr val="bg1"/>
                </a:solidFill>
                <a:cs typeface="+mn-ea"/>
                <a:sym typeface="+mn-lt"/>
              </a:endParaRPr>
            </a:p>
          </p:txBody>
        </p:sp>
      </p:grpSp>
      <p:sp>
        <p:nvSpPr>
          <p:cNvPr id="30" name="矩形 29"/>
          <p:cNvSpPr/>
          <p:nvPr/>
        </p:nvSpPr>
        <p:spPr>
          <a:xfrm>
            <a:off x="7432815" y="4426731"/>
            <a:ext cx="612280" cy="353238"/>
          </a:xfrm>
          <a:prstGeom prst="rect">
            <a:avLst/>
          </a:prstGeom>
          <a:noFill/>
        </p:spPr>
        <p:txBody>
          <a:bodyPr wrap="none" rtlCol="0">
            <a:spAutoFit/>
          </a:bodyPr>
          <a:lstStyle/>
          <a:p>
            <a:r>
              <a:rPr lang="zh-CN" altLang="en-US" sz="2400" b="1" dirty="0">
                <a:solidFill>
                  <a:srgbClr val="943D41"/>
                </a:solidFill>
                <a:latin typeface="Futura Md BT" panose="020B0602020204020303" pitchFamily="34" charset="0"/>
                <a:ea typeface="微软雅黑" panose="020B0503020204020204" pitchFamily="34" charset="-122"/>
              </a:rPr>
              <a:t>劣势</a:t>
            </a:r>
            <a:endParaRPr lang="en-US" altLang="zh-CN" sz="2400" b="1" dirty="0">
              <a:solidFill>
                <a:srgbClr val="943D41"/>
              </a:solidFill>
              <a:latin typeface="Futura Md BT" panose="020B0602020204020303" pitchFamily="34" charset="0"/>
              <a:ea typeface="微软雅黑" panose="020B0503020204020204" pitchFamily="34" charset="-122"/>
            </a:endParaRPr>
          </a:p>
        </p:txBody>
      </p:sp>
      <p:sp>
        <p:nvSpPr>
          <p:cNvPr id="31" name="矩形 30"/>
          <p:cNvSpPr/>
          <p:nvPr/>
        </p:nvSpPr>
        <p:spPr>
          <a:xfrm>
            <a:off x="8078286" y="4517839"/>
            <a:ext cx="1468672" cy="338554"/>
          </a:xfrm>
          <a:prstGeom prst="rect">
            <a:avLst/>
          </a:prstGeom>
        </p:spPr>
        <p:txBody>
          <a:bodyPr wrap="non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WEAKNESSES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2" name="矩形 31"/>
          <p:cNvSpPr/>
          <p:nvPr/>
        </p:nvSpPr>
        <p:spPr>
          <a:xfrm>
            <a:off x="7678530" y="2547432"/>
            <a:ext cx="697627" cy="400110"/>
          </a:xfrm>
          <a:prstGeom prst="rect">
            <a:avLst/>
          </a:prstGeom>
          <a:noFill/>
        </p:spPr>
        <p:txBody>
          <a:bodyPr wrap="non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优势</a:t>
            </a:r>
            <a:endParaRPr lang="en-US" altLang="zh-CN" sz="2000" b="1" dirty="0">
              <a:solidFill>
                <a:srgbClr val="943D41"/>
              </a:solidFill>
              <a:latin typeface="Futura Md BT" panose="020B0602020204020303" pitchFamily="34" charset="0"/>
              <a:ea typeface="微软雅黑" panose="020B0503020204020204" pitchFamily="34" charset="-122"/>
            </a:endParaRPr>
          </a:p>
        </p:txBody>
      </p:sp>
      <p:sp>
        <p:nvSpPr>
          <p:cNvPr id="33" name="矩形 32"/>
          <p:cNvSpPr/>
          <p:nvPr/>
        </p:nvSpPr>
        <p:spPr>
          <a:xfrm>
            <a:off x="8258269" y="2605778"/>
            <a:ext cx="1322413" cy="338554"/>
          </a:xfrm>
          <a:prstGeom prst="rect">
            <a:avLst/>
          </a:prstGeom>
        </p:spPr>
        <p:txBody>
          <a:bodyPr wrap="non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STRENGTHS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4" name="矩形 33"/>
          <p:cNvSpPr/>
          <p:nvPr/>
        </p:nvSpPr>
        <p:spPr>
          <a:xfrm>
            <a:off x="1954826" y="1658627"/>
            <a:ext cx="697627" cy="400110"/>
          </a:xfrm>
          <a:prstGeom prst="rect">
            <a:avLst/>
          </a:prstGeom>
          <a:noFill/>
        </p:spPr>
        <p:txBody>
          <a:bodyPr wrap="non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威胁</a:t>
            </a:r>
            <a:endParaRPr lang="en-US" altLang="zh-CN" sz="2000" b="1" dirty="0">
              <a:solidFill>
                <a:srgbClr val="943D41"/>
              </a:solidFill>
              <a:latin typeface="Futura Md BT" panose="020B0602020204020303" pitchFamily="34" charset="0"/>
              <a:ea typeface="微软雅黑" panose="020B0503020204020204" pitchFamily="34" charset="-122"/>
            </a:endParaRPr>
          </a:p>
        </p:txBody>
      </p:sp>
      <p:sp>
        <p:nvSpPr>
          <p:cNvPr id="35" name="矩形 34"/>
          <p:cNvSpPr/>
          <p:nvPr/>
        </p:nvSpPr>
        <p:spPr>
          <a:xfrm>
            <a:off x="2534565" y="1716973"/>
            <a:ext cx="1008609" cy="338554"/>
          </a:xfrm>
          <a:prstGeom prst="rect">
            <a:avLst/>
          </a:prstGeom>
        </p:spPr>
        <p:txBody>
          <a:bodyPr wrap="non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THREATS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6" name="矩形 35"/>
          <p:cNvSpPr/>
          <p:nvPr/>
        </p:nvSpPr>
        <p:spPr>
          <a:xfrm>
            <a:off x="1815109" y="3595319"/>
            <a:ext cx="733413" cy="400110"/>
          </a:xfrm>
          <a:prstGeom prst="rect">
            <a:avLst/>
          </a:prstGeom>
          <a:noFill/>
        </p:spPr>
        <p:txBody>
          <a:bodyPr wrap="square" rtlCol="0">
            <a:spAutoFit/>
          </a:bodyPr>
          <a:lstStyle/>
          <a:p>
            <a:r>
              <a:rPr lang="zh-CN" altLang="en-US" sz="2000" b="1" dirty="0">
                <a:solidFill>
                  <a:srgbClr val="943D41"/>
                </a:solidFill>
                <a:latin typeface="Futura Md BT" panose="020B0602020204020303" pitchFamily="34" charset="0"/>
                <a:ea typeface="微软雅黑" panose="020B0503020204020204" pitchFamily="34" charset="-122"/>
              </a:rPr>
              <a:t>机会</a:t>
            </a:r>
            <a:endParaRPr lang="en-US" altLang="zh-CN" sz="2000" b="1" dirty="0">
              <a:solidFill>
                <a:srgbClr val="943D41"/>
              </a:solidFill>
              <a:latin typeface="Futura Md BT" panose="020B0602020204020303" pitchFamily="34" charset="0"/>
              <a:ea typeface="微软雅黑" panose="020B0503020204020204" pitchFamily="34" charset="-122"/>
            </a:endParaRPr>
          </a:p>
        </p:txBody>
      </p:sp>
      <p:sp>
        <p:nvSpPr>
          <p:cNvPr id="37" name="矩形 36"/>
          <p:cNvSpPr/>
          <p:nvPr/>
        </p:nvSpPr>
        <p:spPr>
          <a:xfrm>
            <a:off x="2340778" y="3622196"/>
            <a:ext cx="1785722" cy="338554"/>
          </a:xfrm>
          <a:prstGeom prst="rect">
            <a:avLst/>
          </a:prstGeom>
        </p:spPr>
        <p:txBody>
          <a:bodyPr wrap="square">
            <a:spAutoFit/>
          </a:bodyPr>
          <a:lstStyle/>
          <a:p>
            <a:r>
              <a:rPr lang="en-US" altLang="zh-CN" sz="1600" dirty="0">
                <a:solidFill>
                  <a:schemeClr val="tx1">
                    <a:lumMod val="75000"/>
                    <a:lumOff val="25000"/>
                  </a:schemeClr>
                </a:solidFill>
                <a:latin typeface="Futura Md BT" panose="020B0602020204020303" pitchFamily="34" charset="0"/>
                <a:ea typeface="微软雅黑" panose="020B0503020204020204" pitchFamily="34" charset="-122"/>
              </a:rPr>
              <a:t>OPPORTUNITIES</a:t>
            </a:r>
            <a:endParaRPr lang="zh-CN" altLang="en-US" sz="1600" dirty="0">
              <a:solidFill>
                <a:schemeClr val="tx1">
                  <a:lumMod val="75000"/>
                  <a:lumOff val="25000"/>
                </a:schemeClr>
              </a:solidFill>
              <a:latin typeface="Futura Md BT" panose="020B0602020204020303" pitchFamily="34" charset="0"/>
              <a:ea typeface="微软雅黑" panose="020B0503020204020204" pitchFamily="34" charset="-122"/>
            </a:endParaRPr>
          </a:p>
        </p:txBody>
      </p:sp>
      <p:sp>
        <p:nvSpPr>
          <p:cNvPr id="39" name="矩形 38"/>
          <p:cNvSpPr/>
          <p:nvPr/>
        </p:nvSpPr>
        <p:spPr>
          <a:xfrm>
            <a:off x="852589" y="1937887"/>
            <a:ext cx="584775" cy="2092881"/>
          </a:xfrm>
          <a:prstGeom prst="rect">
            <a:avLst/>
          </a:prstGeom>
          <a:noFill/>
        </p:spPr>
        <p:txBody>
          <a:bodyPr vert="eaVert" wrap="none" rtlCol="0">
            <a:spAutoFit/>
          </a:bodyPr>
          <a:lstStyle/>
          <a:p>
            <a:pPr algn="ctr"/>
            <a:r>
              <a:rPr lang="zh-CN" altLang="en-US" sz="2600" dirty="0">
                <a:solidFill>
                  <a:schemeClr val="bg1">
                    <a:lumMod val="65000"/>
                  </a:schemeClr>
                </a:solidFill>
                <a:latin typeface="Futura Md BT" panose="020B0602020204020303" pitchFamily="34" charset="0"/>
                <a:ea typeface="微软雅黑" panose="020B0503020204020204" pitchFamily="34" charset="-122"/>
              </a:rPr>
              <a:t>（外部因素）</a:t>
            </a:r>
          </a:p>
        </p:txBody>
      </p:sp>
      <p:sp>
        <p:nvSpPr>
          <p:cNvPr id="44" name="矩形 43"/>
          <p:cNvSpPr/>
          <p:nvPr/>
        </p:nvSpPr>
        <p:spPr>
          <a:xfrm>
            <a:off x="10060418" y="2962620"/>
            <a:ext cx="584775" cy="2092881"/>
          </a:xfrm>
          <a:prstGeom prst="rect">
            <a:avLst/>
          </a:prstGeom>
          <a:noFill/>
        </p:spPr>
        <p:txBody>
          <a:bodyPr vert="eaVert" wrap="none" rtlCol="0">
            <a:spAutoFit/>
          </a:bodyPr>
          <a:lstStyle/>
          <a:p>
            <a:pPr algn="ctr"/>
            <a:r>
              <a:rPr lang="zh-CN" altLang="en-US" sz="2600" dirty="0">
                <a:solidFill>
                  <a:schemeClr val="bg1">
                    <a:lumMod val="65000"/>
                  </a:schemeClr>
                </a:solidFill>
                <a:latin typeface="Futura Md BT" panose="020B0602020204020303" pitchFamily="34" charset="0"/>
                <a:ea typeface="微软雅黑" panose="020B0503020204020204" pitchFamily="34" charset="-122"/>
              </a:rPr>
              <a:t>（内部因素）</a:t>
            </a:r>
          </a:p>
        </p:txBody>
      </p:sp>
      <p:sp>
        <p:nvSpPr>
          <p:cNvPr id="4" name="矩形 3"/>
          <p:cNvSpPr/>
          <p:nvPr/>
        </p:nvSpPr>
        <p:spPr>
          <a:xfrm>
            <a:off x="1756799" y="2074384"/>
            <a:ext cx="3061919" cy="738664"/>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51" name="矩形 50"/>
          <p:cNvSpPr/>
          <p:nvPr/>
        </p:nvSpPr>
        <p:spPr>
          <a:xfrm>
            <a:off x="1654960" y="4030768"/>
            <a:ext cx="2629918" cy="954107"/>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52" name="矩形 51"/>
          <p:cNvSpPr/>
          <p:nvPr/>
        </p:nvSpPr>
        <p:spPr>
          <a:xfrm>
            <a:off x="7657139" y="3010561"/>
            <a:ext cx="2110702" cy="954107"/>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53" name="矩形 52"/>
          <p:cNvSpPr/>
          <p:nvPr/>
        </p:nvSpPr>
        <p:spPr>
          <a:xfrm>
            <a:off x="6777568" y="4863764"/>
            <a:ext cx="2862400" cy="738664"/>
          </a:xfrm>
          <a:prstGeom prst="rect">
            <a:avLst/>
          </a:prstGeom>
        </p:spPr>
        <p:txBody>
          <a:bodyPr wrap="square">
            <a:spAutoFit/>
          </a:bodyPr>
          <a:lstStyle/>
          <a:p>
            <a:r>
              <a:rPr lang="zh-CN" altLang="en-US" sz="1400" dirty="0">
                <a:solidFill>
                  <a:schemeClr val="tx1">
                    <a:lumMod val="65000"/>
                    <a:lumOff val="35000"/>
                  </a:schemeClr>
                </a:solidFill>
                <a:latin typeface="Futura Md BT" panose="020B0602020204020303" pitchFamily="34" charset="0"/>
                <a:ea typeface="微软雅黑" panose="020B0503020204020204" pitchFamily="34" charset="-122"/>
              </a:rPr>
              <a:t>与研究对象密切相关的各种主要内部优势、劣势和外部的机会和威胁等，通过调查列举出来</a:t>
            </a:r>
            <a:endParaRPr lang="zh-CN" altLang="en-US" sz="1400" dirty="0"/>
          </a:p>
        </p:txBody>
      </p:sp>
      <p:sp>
        <p:nvSpPr>
          <p:cNvPr id="6" name="左大括号 5"/>
          <p:cNvSpPr/>
          <p:nvPr/>
        </p:nvSpPr>
        <p:spPr>
          <a:xfrm>
            <a:off x="1417284" y="1884536"/>
            <a:ext cx="194463" cy="2327776"/>
          </a:xfrm>
          <a:prstGeom prst="leftBrace">
            <a:avLst/>
          </a:prstGeom>
          <a:ln w="28575">
            <a:solidFill>
              <a:srgbClr val="C061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左大括号 55"/>
          <p:cNvSpPr/>
          <p:nvPr/>
        </p:nvSpPr>
        <p:spPr>
          <a:xfrm flipH="1">
            <a:off x="9811102" y="2780159"/>
            <a:ext cx="227024" cy="2327776"/>
          </a:xfrm>
          <a:prstGeom prst="leftBrace">
            <a:avLst/>
          </a:prstGeom>
          <a:ln w="28575">
            <a:solidFill>
              <a:srgbClr val="C061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 name="文本框 1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40988" y="3357741"/>
            <a:ext cx="647550" cy="938719"/>
          </a:xfrm>
          <a:prstGeom prst="rect">
            <a:avLst/>
          </a:prstGeom>
          <a:noFill/>
          <a:effectLst/>
        </p:spPr>
        <p:txBody>
          <a:bodyPr wrap="none" rtlCol="0">
            <a:spAutoFit/>
          </a:bodyPr>
          <a:lstStyle/>
          <a:p>
            <a:pPr algn="ctr" defTabSz="685800">
              <a:defRPr/>
            </a:pPr>
            <a:r>
              <a:rPr lang="en-US" altLang="zh-CN" sz="5500" b="1" kern="0" spc="-53" dirty="0">
                <a:solidFill>
                  <a:schemeClr val="bg1"/>
                </a:solidFill>
                <a:cs typeface="+mn-ea"/>
                <a:sym typeface="+mn-lt"/>
              </a:rPr>
              <a:t>S</a:t>
            </a:r>
            <a:endParaRPr lang="zh-CN" altLang="en-US" sz="5500" b="1" kern="0" spc="-53" dirty="0">
              <a:solidFill>
                <a:schemeClr val="bg1"/>
              </a:solidFill>
              <a:cs typeface="+mn-ea"/>
              <a:sym typeface="+mn-lt"/>
            </a:endParaRPr>
          </a:p>
        </p:txBody>
      </p:sp>
      <p:sp>
        <p:nvSpPr>
          <p:cNvPr id="126" name="文本框 1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244930" y="4046155"/>
            <a:ext cx="843116" cy="938720"/>
          </a:xfrm>
          <a:prstGeom prst="rect">
            <a:avLst/>
          </a:prstGeom>
          <a:noFill/>
          <a:effectLst/>
        </p:spPr>
        <p:txBody>
          <a:bodyPr wrap="none" rtlCol="0">
            <a:spAutoFit/>
          </a:bodyPr>
          <a:lstStyle/>
          <a:p>
            <a:pPr algn="ctr" defTabSz="685800">
              <a:defRPr/>
            </a:pPr>
            <a:r>
              <a:rPr lang="en-US" altLang="zh-CN" sz="5500" b="1" kern="0" spc="-53" dirty="0">
                <a:solidFill>
                  <a:schemeClr val="bg1"/>
                </a:solidFill>
                <a:cs typeface="+mn-ea"/>
                <a:sym typeface="+mn-lt"/>
              </a:rPr>
              <a:t>W</a:t>
            </a:r>
            <a:endParaRPr lang="zh-CN" altLang="en-US" sz="5500" b="1" kern="0" spc="-53"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5"/>
          <p:cNvSpPr/>
          <p:nvPr/>
        </p:nvSpPr>
        <p:spPr bwMode="auto">
          <a:xfrm>
            <a:off x="5504159" y="169698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a:stretch>
          </a:blip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cs typeface="+mn-ea"/>
              <a:sym typeface="+mn-lt"/>
            </a:endParaRPr>
          </a:p>
        </p:txBody>
      </p:sp>
      <p:sp>
        <p:nvSpPr>
          <p:cNvPr id="70" name="文本框 9"/>
          <p:cNvSpPr txBox="1"/>
          <p:nvPr/>
        </p:nvSpPr>
        <p:spPr>
          <a:xfrm>
            <a:off x="2898878" y="3143424"/>
            <a:ext cx="6394241" cy="838673"/>
          </a:xfrm>
          <a:prstGeom prst="rect">
            <a:avLst/>
          </a:prstGeom>
          <a:noFill/>
        </p:spPr>
        <p:txBody>
          <a:bodyPr wrap="square" lIns="68562" tIns="34281" rIns="68562" bIns="34281" rtlCol="0">
            <a:spAutoFit/>
          </a:bodyPr>
          <a:lstStyle/>
          <a:p>
            <a:pPr marL="0" lvl="1" algn="ctr"/>
            <a:r>
              <a:rPr lang="en-US" altLang="zh-CN" sz="5000" b="1" dirty="0">
                <a:blipFill>
                  <a:blip r:embed="rId3"/>
                  <a:stretch>
                    <a:fillRect/>
                  </a:stretch>
                </a:blipFill>
                <a:cs typeface="+mn-ea"/>
                <a:sym typeface="+mn-lt"/>
              </a:rPr>
              <a:t>SWOT</a:t>
            </a:r>
            <a:r>
              <a:rPr lang="zh-CN" altLang="en-US" sz="5000" b="1" dirty="0">
                <a:blipFill>
                  <a:blip r:embed="rId3"/>
                  <a:stretch>
                    <a:fillRect/>
                  </a:stretch>
                </a:blipFill>
                <a:cs typeface="+mn-ea"/>
                <a:sym typeface="+mn-lt"/>
              </a:rPr>
              <a:t>分析模型</a:t>
            </a:r>
          </a:p>
        </p:txBody>
      </p:sp>
      <p:sp>
        <p:nvSpPr>
          <p:cNvPr id="89" name="TextBox 8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1638795" cy="3657600"/>
          </a:xfrm>
          <a:prstGeom prst="rect">
            <a:avLst/>
          </a:prstGeom>
        </p:spPr>
      </p:pic>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4188"/>
            <a:ext cx="12192000" cy="2213811"/>
          </a:xfrm>
          <a:prstGeom prst="rect">
            <a:avLst/>
          </a:prstGeom>
        </p:spPr>
      </p:pic>
      <p:sp>
        <p:nvSpPr>
          <p:cNvPr id="9" name="KSO_Shape"/>
          <p:cNvSpPr/>
          <p:nvPr/>
        </p:nvSpPr>
        <p:spPr bwMode="auto">
          <a:xfrm>
            <a:off x="5796274" y="2029309"/>
            <a:ext cx="599451" cy="45718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100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45"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par>
                                <p:cTn id="14" presetID="16" presetClass="entr" presetSubtype="21" fill="hold" grpId="0" nodeType="withEffect">
                                  <p:stCondLst>
                                    <p:cond delay="3250"/>
                                  </p:stCondLst>
                                  <p:childTnLst>
                                    <p:set>
                                      <p:cBhvr>
                                        <p:cTn id="15" dur="1" fill="hold">
                                          <p:stCondLst>
                                            <p:cond delay="0"/>
                                          </p:stCondLst>
                                        </p:cTn>
                                        <p:tgtEl>
                                          <p:spTgt spid="70"/>
                                        </p:tgtEl>
                                        <p:attrNameLst>
                                          <p:attrName>style.visibility</p:attrName>
                                        </p:attrNameLst>
                                      </p:cBhvr>
                                      <p:to>
                                        <p:strVal val="visible"/>
                                      </p:to>
                                    </p:set>
                                    <p:animEffect transition="in" filter="barn(inVertical)">
                                      <p:cBhvr>
                                        <p:cTn id="16" dur="500"/>
                                        <p:tgtEl>
                                          <p:spTgt spid="7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25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89"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10374" y="4935415"/>
            <a:ext cx="2337015" cy="1616606"/>
          </a:xfrm>
          <a:prstGeom prst="rect">
            <a:avLst/>
          </a:prstGeom>
          <a:solidFill>
            <a:srgbClr val="943D41"/>
          </a:solid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8028047" y="1524705"/>
            <a:ext cx="2699659" cy="2699659"/>
          </a:xfrm>
          <a:prstGeom prst="rect">
            <a:avLst/>
          </a:prstGeom>
          <a:solidFill>
            <a:srgbClr val="943D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latin typeface="微软雅黑" panose="020B0503020204020204" pitchFamily="34" charset="-122"/>
                <a:ea typeface="微软雅黑" panose="020B0503020204020204" pitchFamily="34" charset="-122"/>
              </a:rPr>
              <a:t>战略</a:t>
            </a:r>
            <a:endParaRPr lang="en-US" altLang="zh-CN" sz="6000" b="1" dirty="0">
              <a:latin typeface="微软雅黑" panose="020B0503020204020204" pitchFamily="34" charset="-122"/>
              <a:ea typeface="微软雅黑" panose="020B0503020204020204" pitchFamily="34" charset="-122"/>
            </a:endParaRPr>
          </a:p>
          <a:p>
            <a:pPr algn="ctr"/>
            <a:r>
              <a:rPr lang="zh-CN" altLang="en-US" sz="6000" b="1" dirty="0">
                <a:latin typeface="微软雅黑" panose="020B0503020204020204" pitchFamily="34" charset="-122"/>
                <a:ea typeface="微软雅黑" panose="020B0503020204020204" pitchFamily="34" charset="-122"/>
              </a:rPr>
              <a:t>目标</a:t>
            </a:r>
          </a:p>
        </p:txBody>
      </p:sp>
      <p:sp>
        <p:nvSpPr>
          <p:cNvPr id="7" name="加号 6"/>
          <p:cNvSpPr/>
          <p:nvPr/>
        </p:nvSpPr>
        <p:spPr>
          <a:xfrm>
            <a:off x="3675104" y="2787100"/>
            <a:ext cx="596900" cy="596900"/>
          </a:xfrm>
          <a:prstGeom prst="mathPlu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等于号 7"/>
          <p:cNvSpPr/>
          <p:nvPr/>
        </p:nvSpPr>
        <p:spPr>
          <a:xfrm>
            <a:off x="7070992" y="2764875"/>
            <a:ext cx="641350" cy="641350"/>
          </a:xfrm>
          <a:prstGeom prst="mathEqua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54" name="组合 53"/>
          <p:cNvGrpSpPr/>
          <p:nvPr/>
        </p:nvGrpSpPr>
        <p:grpSpPr>
          <a:xfrm>
            <a:off x="1063218" y="5428460"/>
            <a:ext cx="9995111" cy="738664"/>
            <a:chOff x="1345989" y="5435905"/>
            <a:chExt cx="9995111" cy="738664"/>
          </a:xfrm>
        </p:grpSpPr>
        <p:sp>
          <p:nvSpPr>
            <p:cNvPr id="16" name="矩形 15"/>
            <p:cNvSpPr/>
            <p:nvPr/>
          </p:nvSpPr>
          <p:spPr>
            <a:xfrm>
              <a:off x="1345989" y="5482071"/>
              <a:ext cx="2031325" cy="646331"/>
            </a:xfrm>
            <a:prstGeom prst="rect">
              <a:avLst/>
            </a:prstGeom>
            <a:noFill/>
          </p:spPr>
          <p:txBody>
            <a:bodyPr wrap="none" rtlCol="0">
              <a:spAutoFit/>
            </a:bodyPr>
            <a:lstStyle/>
            <a:p>
              <a:r>
                <a:rPr lang="zh-CN" altLang="en-US" sz="3600" b="1" dirty="0">
                  <a:solidFill>
                    <a:schemeClr val="bg1"/>
                  </a:solidFill>
                  <a:latin typeface="Futura Md BT" panose="020B0602020204020303" pitchFamily="34" charset="0"/>
                  <a:ea typeface="微软雅黑" panose="020B0503020204020204" pitchFamily="34" charset="-122"/>
                </a:rPr>
                <a:t>整体分析</a:t>
              </a:r>
            </a:p>
          </p:txBody>
        </p:sp>
        <p:sp>
          <p:nvSpPr>
            <p:cNvPr id="20" name="矩形 19"/>
            <p:cNvSpPr/>
            <p:nvPr/>
          </p:nvSpPr>
          <p:spPr>
            <a:xfrm>
              <a:off x="3632200" y="5435905"/>
              <a:ext cx="7708900" cy="738664"/>
            </a:xfrm>
            <a:prstGeom prst="rect">
              <a:avLst/>
            </a:prstGeom>
            <a:noFill/>
          </p:spPr>
          <p:txBody>
            <a:bodyPr wrap="square" rtlCol="0">
              <a:spAutoFit/>
            </a:bodyPr>
            <a:lstStyle/>
            <a:p>
              <a:r>
                <a:rPr lang="zh-CN" altLang="en-US" sz="1400" dirty="0">
                  <a:solidFill>
                    <a:schemeClr val="bg1">
                      <a:lumMod val="50000"/>
                    </a:schemeClr>
                  </a:solidFill>
                  <a:latin typeface="Futura Md BT" panose="020B0602020204020303" pitchFamily="34" charset="0"/>
                  <a:ea typeface="微软雅黑" panose="020B0503020204020204" pitchFamily="34" charset="-122"/>
                </a:rPr>
                <a:t>从整体上看，</a:t>
              </a:r>
              <a:r>
                <a:rPr lang="en-US" altLang="zh-CN" sz="1400" dirty="0">
                  <a:solidFill>
                    <a:schemeClr val="bg1">
                      <a:lumMod val="50000"/>
                    </a:schemeClr>
                  </a:solidFill>
                  <a:latin typeface="Futura Md BT" panose="020B0602020204020303" pitchFamily="34" charset="0"/>
                  <a:ea typeface="微软雅黑" panose="020B0503020204020204" pitchFamily="34" charset="-122"/>
                </a:rPr>
                <a:t>SWOT</a:t>
              </a:r>
              <a:r>
                <a:rPr lang="zh-CN" altLang="en-US" sz="1400" dirty="0">
                  <a:solidFill>
                    <a:schemeClr val="bg1">
                      <a:lumMod val="50000"/>
                    </a:schemeClr>
                  </a:solidFill>
                  <a:latin typeface="Futura Md BT" panose="020B0602020204020303" pitchFamily="34" charset="0"/>
                  <a:ea typeface="微软雅黑" panose="020B0503020204020204" pitchFamily="34" charset="-122"/>
                </a:rPr>
                <a:t>可以分为两部分：第一部分为</a:t>
              </a:r>
              <a:r>
                <a:rPr lang="en-US" altLang="zh-CN" sz="1400" dirty="0">
                  <a:solidFill>
                    <a:schemeClr val="bg1">
                      <a:lumMod val="50000"/>
                    </a:schemeClr>
                  </a:solidFill>
                  <a:latin typeface="Futura Md BT" panose="020B0602020204020303" pitchFamily="34" charset="0"/>
                  <a:ea typeface="微软雅黑" panose="020B0503020204020204" pitchFamily="34" charset="-122"/>
                </a:rPr>
                <a:t>SW</a:t>
              </a:r>
              <a:r>
                <a:rPr lang="zh-CN" altLang="en-US" sz="1400" dirty="0">
                  <a:solidFill>
                    <a:schemeClr val="bg1">
                      <a:lumMod val="50000"/>
                    </a:schemeClr>
                  </a:solidFill>
                  <a:latin typeface="Futura Md BT" panose="020B0602020204020303" pitchFamily="34" charset="0"/>
                  <a:ea typeface="微软雅黑" panose="020B0503020204020204" pitchFamily="34" charset="-122"/>
                </a:rPr>
                <a:t>，主要用来分析内部条件；第二部分为</a:t>
              </a:r>
              <a:r>
                <a:rPr lang="en-US" altLang="zh-CN" sz="1400" dirty="0">
                  <a:solidFill>
                    <a:schemeClr val="bg1">
                      <a:lumMod val="50000"/>
                    </a:schemeClr>
                  </a:solidFill>
                  <a:latin typeface="Futura Md BT" panose="020B0602020204020303" pitchFamily="34" charset="0"/>
                  <a:ea typeface="微软雅黑" panose="020B0503020204020204" pitchFamily="34" charset="-122"/>
                </a:rPr>
                <a:t>OT</a:t>
              </a:r>
              <a:r>
                <a:rPr lang="zh-CN" altLang="en-US" sz="1400" dirty="0">
                  <a:solidFill>
                    <a:schemeClr val="bg1">
                      <a:lumMod val="50000"/>
                    </a:schemeClr>
                  </a:solidFill>
                  <a:latin typeface="Futura Md BT" panose="020B0602020204020303" pitchFamily="34" charset="0"/>
                  <a:ea typeface="微软雅黑" panose="020B0503020204020204" pitchFamily="34" charset="-122"/>
                </a:rPr>
                <a:t>，主要用来分析外部条件。利用这种方法可以从中找出对自己有利的、值得发扬的因素，以及对自己不利的、要避开的东西，发现存在的问题，找出解决办法，并明确以后的发展方向。</a:t>
              </a:r>
            </a:p>
          </p:txBody>
        </p:sp>
      </p:grpSp>
      <p:grpSp>
        <p:nvGrpSpPr>
          <p:cNvPr id="52" name="组合 51"/>
          <p:cNvGrpSpPr/>
          <p:nvPr/>
        </p:nvGrpSpPr>
        <p:grpSpPr>
          <a:xfrm>
            <a:off x="1193145" y="1760054"/>
            <a:ext cx="2339102" cy="2650993"/>
            <a:chOff x="1281549" y="2140856"/>
            <a:chExt cx="2339102" cy="2650993"/>
          </a:xfrm>
        </p:grpSpPr>
        <p:sp>
          <p:nvSpPr>
            <p:cNvPr id="4" name="矩形 3"/>
            <p:cNvSpPr/>
            <p:nvPr/>
          </p:nvSpPr>
          <p:spPr>
            <a:xfrm>
              <a:off x="1435100" y="2140856"/>
              <a:ext cx="2032000" cy="2032000"/>
            </a:xfrm>
            <a:prstGeom prst="rect">
              <a:avLst/>
            </a:prstGeom>
            <a:solidFill>
              <a:srgbClr val="C061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latin typeface="Futura Md BT" panose="020B0602020204020303" pitchFamily="34" charset="0"/>
                </a:rPr>
                <a:t>SW</a:t>
              </a:r>
              <a:endParaRPr lang="zh-CN" altLang="en-US" sz="8000" dirty="0">
                <a:latin typeface="Futura Md BT" panose="020B0602020204020303" pitchFamily="34" charset="0"/>
              </a:endParaRPr>
            </a:p>
          </p:txBody>
        </p:sp>
        <p:sp>
          <p:nvSpPr>
            <p:cNvPr id="11" name="矩形 10"/>
            <p:cNvSpPr/>
            <p:nvPr/>
          </p:nvSpPr>
          <p:spPr>
            <a:xfrm>
              <a:off x="1281549" y="4330184"/>
              <a:ext cx="2339102" cy="461665"/>
            </a:xfrm>
            <a:prstGeom prst="rect">
              <a:avLst/>
            </a:prstGeom>
            <a:noFill/>
          </p:spPr>
          <p:txBody>
            <a:bodyPr wrap="none" rtlCol="0">
              <a:spAutoFit/>
            </a:bodyPr>
            <a:lstStyle/>
            <a:p>
              <a:pPr algn="ct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优势与劣势分析</a:t>
              </a:r>
            </a:p>
          </p:txBody>
        </p:sp>
      </p:grpSp>
      <p:grpSp>
        <p:nvGrpSpPr>
          <p:cNvPr id="53" name="组合 52"/>
          <p:cNvGrpSpPr/>
          <p:nvPr/>
        </p:nvGrpSpPr>
        <p:grpSpPr>
          <a:xfrm>
            <a:off x="4457045" y="1760054"/>
            <a:ext cx="2339102" cy="2650993"/>
            <a:chOff x="4545449" y="2140856"/>
            <a:chExt cx="2339102" cy="2650993"/>
          </a:xfrm>
        </p:grpSpPr>
        <p:sp>
          <p:nvSpPr>
            <p:cNvPr id="49" name="矩形 48"/>
            <p:cNvSpPr/>
            <p:nvPr/>
          </p:nvSpPr>
          <p:spPr>
            <a:xfrm>
              <a:off x="4699000" y="2140856"/>
              <a:ext cx="2032000" cy="2032000"/>
            </a:xfrm>
            <a:prstGeom prst="rect">
              <a:avLst/>
            </a:prstGeom>
            <a:solidFill>
              <a:srgbClr val="AE40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latin typeface="Futura Md BT" panose="020B0602020204020303" pitchFamily="34" charset="0"/>
                </a:rPr>
                <a:t>OT</a:t>
              </a:r>
              <a:endParaRPr lang="zh-CN" altLang="en-US" sz="8000">
                <a:latin typeface="Futura Md BT" panose="020B0602020204020303" pitchFamily="34" charset="0"/>
              </a:endParaRPr>
            </a:p>
          </p:txBody>
        </p:sp>
        <p:sp>
          <p:nvSpPr>
            <p:cNvPr id="51" name="矩形 50"/>
            <p:cNvSpPr/>
            <p:nvPr/>
          </p:nvSpPr>
          <p:spPr>
            <a:xfrm>
              <a:off x="4545449" y="4330184"/>
              <a:ext cx="2339102" cy="461665"/>
            </a:xfrm>
            <a:prstGeom prst="rect">
              <a:avLst/>
            </a:prstGeom>
            <a:noFill/>
          </p:spPr>
          <p:txBody>
            <a:bodyPr wrap="none" rtlCol="0">
              <a:spAutoFit/>
            </a:bodyPr>
            <a:lstStyle/>
            <a:p>
              <a:pPr algn="ctr"/>
              <a:r>
                <a:rPr lang="zh-CN" altLang="en-US" sz="2400" dirty="0">
                  <a:solidFill>
                    <a:schemeClr val="tx1">
                      <a:lumMod val="75000"/>
                      <a:lumOff val="25000"/>
                    </a:schemeClr>
                  </a:solidFill>
                  <a:latin typeface="Futura Md BT" panose="020B0602020204020303" pitchFamily="34" charset="0"/>
                  <a:ea typeface="微软雅黑" panose="020B0503020204020204" pitchFamily="34" charset="-122"/>
                </a:rPr>
                <a:t>机会与威胁分析</a:t>
              </a:r>
            </a:p>
          </p:txBody>
        </p:sp>
      </p:grpSp>
      <p:sp>
        <p:nvSpPr>
          <p:cNvPr id="55" name="D"/>
          <p:cNvSpPr/>
          <p:nvPr/>
        </p:nvSpPr>
        <p:spPr>
          <a:xfrm>
            <a:off x="12453257" y="7068457"/>
            <a:ext cx="72572" cy="7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9"/>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SWOT</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整体分析</a:t>
            </a:r>
          </a:p>
        </p:txBody>
      </p:sp>
      <p:sp>
        <p:nvSpPr>
          <p:cNvPr id="2" name="矩形 1"/>
          <p:cNvSpPr/>
          <p:nvPr/>
        </p:nvSpPr>
        <p:spPr>
          <a:xfrm>
            <a:off x="910374" y="4935415"/>
            <a:ext cx="10249995" cy="1616606"/>
          </a:xfrm>
          <a:prstGeom prst="rect">
            <a:avLst/>
          </a:prstGeom>
          <a:noFill/>
          <a:ln>
            <a:solidFill>
              <a:srgbClr val="C061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18" presetClass="entr" presetSubtype="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strips(downRight)">
                                      <p:cBhvr>
                                        <p:cTn id="37" dur="1000"/>
                                        <p:tgtEl>
                                          <p:spTgt spid="54"/>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 grpId="0" animBg="1"/>
      <p:bldP spid="8"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 name="Chart 6"/>
          <p:cNvGraphicFramePr/>
          <p:nvPr/>
        </p:nvGraphicFramePr>
        <p:xfrm>
          <a:off x="1109255" y="832166"/>
          <a:ext cx="10116328" cy="2899703"/>
        </p:xfrm>
        <a:graphic>
          <a:graphicData uri="http://schemas.openxmlformats.org/drawingml/2006/chart">
            <c:chart xmlns:c="http://schemas.openxmlformats.org/drawingml/2006/chart" xmlns:r="http://schemas.openxmlformats.org/officeDocument/2006/relationships" r:id="rId3"/>
          </a:graphicData>
        </a:graphic>
      </p:graphicFrame>
      <p:sp>
        <p:nvSpPr>
          <p:cNvPr id="146" name="Rektangel 76"/>
          <p:cNvSpPr>
            <a:spLocks noChangeArrowheads="1"/>
          </p:cNvSpPr>
          <p:nvPr/>
        </p:nvSpPr>
        <p:spPr bwMode="auto">
          <a:xfrm>
            <a:off x="5004219" y="3727987"/>
            <a:ext cx="1295017"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fontAlgn="base">
              <a:spcBef>
                <a:spcPct val="0"/>
              </a:spcBef>
              <a:spcAft>
                <a:spcPct val="0"/>
              </a:spcAft>
            </a:pPr>
            <a:r>
              <a:rPr lang="zh-CN" altLang="en-US" sz="1800" b="1" dirty="0">
                <a:solidFill>
                  <a:srgbClr val="943D41"/>
                </a:solidFill>
                <a:latin typeface="+mn-lt"/>
                <a:ea typeface="+mn-ea"/>
                <a:cs typeface="+mn-ea"/>
                <a:sym typeface="+mn-lt"/>
              </a:rPr>
              <a:t>输入标题</a:t>
            </a:r>
            <a:endParaRPr lang="en-US" altLang="zh-CN" sz="4400" b="1" dirty="0">
              <a:solidFill>
                <a:srgbClr val="943D41"/>
              </a:solidFill>
              <a:latin typeface="+mn-lt"/>
              <a:ea typeface="+mn-ea"/>
              <a:cs typeface="+mn-ea"/>
              <a:sym typeface="+mn-lt"/>
            </a:endParaRPr>
          </a:p>
        </p:txBody>
      </p:sp>
      <p:sp>
        <p:nvSpPr>
          <p:cNvPr id="147" name="Oval 175"/>
          <p:cNvSpPr>
            <a:spLocks noChangeArrowheads="1"/>
          </p:cNvSpPr>
          <p:nvPr/>
        </p:nvSpPr>
        <p:spPr bwMode="auto">
          <a:xfrm>
            <a:off x="4800194" y="3788052"/>
            <a:ext cx="204026" cy="204026"/>
          </a:xfrm>
          <a:prstGeom prst="ellipse">
            <a:avLst/>
          </a:prstGeom>
          <a:solidFill>
            <a:srgbClr val="943D41"/>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nb-NO" altLang="id-ID" sz="1600">
              <a:solidFill>
                <a:srgbClr val="404040"/>
              </a:solidFill>
              <a:latin typeface="+mn-lt"/>
              <a:ea typeface="+mn-ea"/>
              <a:cs typeface="+mn-ea"/>
              <a:sym typeface="+mn-lt"/>
            </a:endParaRPr>
          </a:p>
        </p:txBody>
      </p:sp>
      <p:sp>
        <p:nvSpPr>
          <p:cNvPr id="148" name="Rektangel 76"/>
          <p:cNvSpPr>
            <a:spLocks noChangeArrowheads="1"/>
          </p:cNvSpPr>
          <p:nvPr/>
        </p:nvSpPr>
        <p:spPr bwMode="auto">
          <a:xfrm>
            <a:off x="6332153" y="3727987"/>
            <a:ext cx="1295017"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fontAlgn="base">
              <a:spcBef>
                <a:spcPct val="0"/>
              </a:spcBef>
              <a:spcAft>
                <a:spcPct val="0"/>
              </a:spcAft>
            </a:pPr>
            <a:r>
              <a:rPr lang="zh-CN" altLang="en-US" sz="1800" b="1" dirty="0">
                <a:solidFill>
                  <a:schemeClr val="tx1">
                    <a:lumMod val="50000"/>
                    <a:lumOff val="50000"/>
                  </a:schemeClr>
                </a:solidFill>
                <a:latin typeface="+mn-lt"/>
                <a:ea typeface="+mn-ea"/>
                <a:cs typeface="+mn-ea"/>
                <a:sym typeface="+mn-lt"/>
              </a:rPr>
              <a:t>输入标题</a:t>
            </a:r>
            <a:endParaRPr lang="en-US" altLang="zh-CN" sz="4400" b="1" dirty="0">
              <a:solidFill>
                <a:schemeClr val="tx1">
                  <a:lumMod val="50000"/>
                  <a:lumOff val="50000"/>
                </a:schemeClr>
              </a:solidFill>
              <a:latin typeface="+mn-lt"/>
              <a:ea typeface="+mn-ea"/>
              <a:cs typeface="+mn-ea"/>
              <a:sym typeface="+mn-lt"/>
            </a:endParaRPr>
          </a:p>
        </p:txBody>
      </p:sp>
      <p:sp>
        <p:nvSpPr>
          <p:cNvPr id="149" name="Oval 175"/>
          <p:cNvSpPr>
            <a:spLocks noChangeArrowheads="1"/>
          </p:cNvSpPr>
          <p:nvPr/>
        </p:nvSpPr>
        <p:spPr bwMode="auto">
          <a:xfrm>
            <a:off x="6155273" y="3788051"/>
            <a:ext cx="196535" cy="196535"/>
          </a:xfrm>
          <a:prstGeom prst="ellipse">
            <a:avLst/>
          </a:prstGeom>
          <a:solidFill>
            <a:schemeClr val="bg1">
              <a:lumMod val="65000"/>
              <a:alpha val="67059"/>
            </a:schemeClr>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hangingPunct="1"/>
            <a:endParaRPr lang="nb-NO" altLang="id-ID" sz="1600">
              <a:solidFill>
                <a:srgbClr val="404040"/>
              </a:solidFill>
              <a:latin typeface="+mn-lt"/>
              <a:ea typeface="+mn-ea"/>
              <a:cs typeface="+mn-ea"/>
              <a:sym typeface="+mn-lt"/>
            </a:endParaRPr>
          </a:p>
        </p:txBody>
      </p:sp>
      <p:sp>
        <p:nvSpPr>
          <p:cNvPr id="167" name="TextBox 166"/>
          <p:cNvSpPr txBox="1"/>
          <p:nvPr/>
        </p:nvSpPr>
        <p:spPr>
          <a:xfrm>
            <a:off x="1992613" y="5015665"/>
            <a:ext cx="8170780" cy="646163"/>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cs typeface="+mn-ea"/>
                <a:sym typeface="+mn-lt"/>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68" name="TextBox 167"/>
          <p:cNvSpPr txBox="1"/>
          <p:nvPr/>
        </p:nvSpPr>
        <p:spPr>
          <a:xfrm>
            <a:off x="5081038" y="4580828"/>
            <a:ext cx="2058807" cy="307697"/>
          </a:xfrm>
          <a:prstGeom prst="rect">
            <a:avLst/>
          </a:prstGeom>
          <a:noFill/>
        </p:spPr>
        <p:txBody>
          <a:bodyPr wrap="square" lIns="0" tIns="0" rIns="0" bIns="0" rtlCol="0">
            <a:spAutoFit/>
          </a:bodyPr>
          <a:lstStyle/>
          <a:p>
            <a:r>
              <a:rPr lang="zh-CN" altLang="en-US" sz="2000" b="1" dirty="0">
                <a:solidFill>
                  <a:srgbClr val="943D41"/>
                </a:solidFill>
                <a:cs typeface="+mn-ea"/>
                <a:sym typeface="+mn-lt"/>
              </a:rPr>
              <a:t>点击输入标题文本</a:t>
            </a:r>
          </a:p>
        </p:txBody>
      </p:sp>
      <p:sp>
        <p:nvSpPr>
          <p:cNvPr id="169" name="TextBox 168"/>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sp>
        <p:nvSpPr>
          <p:cNvPr id="10" name="文本框 9"/>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4"/>
                  <a:stretch>
                    <a:fillRect/>
                  </a:stretch>
                </a:blipFill>
                <a:latin typeface="微软雅黑" panose="020B0503020204020204" pitchFamily="34" charset="-122"/>
                <a:ea typeface="微软雅黑" panose="020B0503020204020204" pitchFamily="34" charset="-122"/>
              </a:rPr>
              <a:t>S—</a:t>
            </a:r>
            <a:r>
              <a:rPr lang="zh-CN" altLang="en-US" sz="3500" b="1" dirty="0">
                <a:blipFill>
                  <a:blip r:embed="rId4"/>
                  <a:stretch>
                    <a:fillRect/>
                  </a:stretch>
                </a:blipFill>
                <a:latin typeface="微软雅黑" panose="020B0503020204020204" pitchFamily="34" charset="-122"/>
                <a:ea typeface="微软雅黑" panose="020B0503020204020204" pitchFamily="34" charset="-122"/>
              </a:rPr>
              <a:t>优势分析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1000" fill="hold"/>
                                        <p:tgtEl>
                                          <p:spTgt spid="1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anim calcmode="lin" valueType="num">
                                      <p:cBhvr>
                                        <p:cTn id="20" dur="1000" fill="hold"/>
                                        <p:tgtEl>
                                          <p:spTgt spid="147"/>
                                        </p:tgtEl>
                                        <p:attrNameLst>
                                          <p:attrName>ppt_x</p:attrName>
                                        </p:attrNameLst>
                                      </p:cBhvr>
                                      <p:tavLst>
                                        <p:tav tm="0">
                                          <p:val>
                                            <p:strVal val="#ppt_x"/>
                                          </p:val>
                                        </p:tav>
                                        <p:tav tm="100000">
                                          <p:val>
                                            <p:strVal val="#ppt_x"/>
                                          </p:val>
                                        </p:tav>
                                      </p:tavLst>
                                    </p:anim>
                                    <p:anim calcmode="lin" valueType="num">
                                      <p:cBhvr>
                                        <p:cTn id="21" dur="1000" fill="hold"/>
                                        <p:tgtEl>
                                          <p:spTgt spid="14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1000"/>
                                        <p:tgtEl>
                                          <p:spTgt spid="148"/>
                                        </p:tgtEl>
                                      </p:cBhvr>
                                    </p:animEffect>
                                    <p:anim calcmode="lin" valueType="num">
                                      <p:cBhvr>
                                        <p:cTn id="26" dur="1000" fill="hold"/>
                                        <p:tgtEl>
                                          <p:spTgt spid="148"/>
                                        </p:tgtEl>
                                        <p:attrNameLst>
                                          <p:attrName>ppt_x</p:attrName>
                                        </p:attrNameLst>
                                      </p:cBhvr>
                                      <p:tavLst>
                                        <p:tav tm="0">
                                          <p:val>
                                            <p:strVal val="#ppt_x"/>
                                          </p:val>
                                        </p:tav>
                                        <p:tav tm="100000">
                                          <p:val>
                                            <p:strVal val="#ppt_x"/>
                                          </p:val>
                                        </p:tav>
                                      </p:tavLst>
                                    </p:anim>
                                    <p:anim calcmode="lin" valueType="num">
                                      <p:cBhvr>
                                        <p:cTn id="27" dur="1000" fill="hold"/>
                                        <p:tgtEl>
                                          <p:spTgt spid="14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000"/>
                                        <p:tgtEl>
                                          <p:spTgt spid="149"/>
                                        </p:tgtEl>
                                      </p:cBhvr>
                                    </p:animEffect>
                                    <p:anim calcmode="lin" valueType="num">
                                      <p:cBhvr>
                                        <p:cTn id="32" dur="1000" fill="hold"/>
                                        <p:tgtEl>
                                          <p:spTgt spid="149"/>
                                        </p:tgtEl>
                                        <p:attrNameLst>
                                          <p:attrName>ppt_x</p:attrName>
                                        </p:attrNameLst>
                                      </p:cBhvr>
                                      <p:tavLst>
                                        <p:tav tm="0">
                                          <p:val>
                                            <p:strVal val="#ppt_x"/>
                                          </p:val>
                                        </p:tav>
                                        <p:tav tm="100000">
                                          <p:val>
                                            <p:strVal val="#ppt_x"/>
                                          </p:val>
                                        </p:tav>
                                      </p:tavLst>
                                    </p:anim>
                                    <p:anim calcmode="lin" valueType="num">
                                      <p:cBhvr>
                                        <p:cTn id="33" dur="1000" fill="hold"/>
                                        <p:tgtEl>
                                          <p:spTgt spid="14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 presetClass="entr" presetSubtype="2" fill="hold" grpId="0" nodeType="afterEffect">
                                  <p:stCondLst>
                                    <p:cond delay="0"/>
                                  </p:stCondLst>
                                  <p:childTnLst>
                                    <p:set>
                                      <p:cBhvr>
                                        <p:cTn id="36" dur="1" fill="hold">
                                          <p:stCondLst>
                                            <p:cond delay="0"/>
                                          </p:stCondLst>
                                        </p:cTn>
                                        <p:tgtEl>
                                          <p:spTgt spid="168"/>
                                        </p:tgtEl>
                                        <p:attrNameLst>
                                          <p:attrName>style.visibility</p:attrName>
                                        </p:attrNameLst>
                                      </p:cBhvr>
                                      <p:to>
                                        <p:strVal val="visible"/>
                                      </p:to>
                                    </p:set>
                                    <p:anim calcmode="lin" valueType="num">
                                      <p:cBhvr additive="base">
                                        <p:cTn id="37" dur="300" fill="hold"/>
                                        <p:tgtEl>
                                          <p:spTgt spid="168"/>
                                        </p:tgtEl>
                                        <p:attrNameLst>
                                          <p:attrName>ppt_x</p:attrName>
                                        </p:attrNameLst>
                                      </p:cBhvr>
                                      <p:tavLst>
                                        <p:tav tm="0">
                                          <p:val>
                                            <p:strVal val="1+#ppt_w/2"/>
                                          </p:val>
                                        </p:tav>
                                        <p:tav tm="100000">
                                          <p:val>
                                            <p:strVal val="#ppt_x"/>
                                          </p:val>
                                        </p:tav>
                                      </p:tavLst>
                                    </p:anim>
                                    <p:anim calcmode="lin" valueType="num">
                                      <p:cBhvr additive="base">
                                        <p:cTn id="38" dur="300" fill="hold"/>
                                        <p:tgtEl>
                                          <p:spTgt spid="168"/>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2" fill="hold" grpId="0" nodeType="afterEffect">
                                  <p:stCondLst>
                                    <p:cond delay="0"/>
                                  </p:stCondLst>
                                  <p:childTnLst>
                                    <p:set>
                                      <p:cBhvr>
                                        <p:cTn id="41" dur="1" fill="hold">
                                          <p:stCondLst>
                                            <p:cond delay="0"/>
                                          </p:stCondLst>
                                        </p:cTn>
                                        <p:tgtEl>
                                          <p:spTgt spid="167"/>
                                        </p:tgtEl>
                                        <p:attrNameLst>
                                          <p:attrName>style.visibility</p:attrName>
                                        </p:attrNameLst>
                                      </p:cBhvr>
                                      <p:to>
                                        <p:strVal val="visible"/>
                                      </p:to>
                                    </p:set>
                                    <p:anim calcmode="lin" valueType="num">
                                      <p:cBhvr additive="base">
                                        <p:cTn id="42" dur="300" fill="hold"/>
                                        <p:tgtEl>
                                          <p:spTgt spid="167"/>
                                        </p:tgtEl>
                                        <p:attrNameLst>
                                          <p:attrName>ppt_x</p:attrName>
                                        </p:attrNameLst>
                                      </p:cBhvr>
                                      <p:tavLst>
                                        <p:tav tm="0">
                                          <p:val>
                                            <p:strVal val="1+#ppt_w/2"/>
                                          </p:val>
                                        </p:tav>
                                        <p:tav tm="100000">
                                          <p:val>
                                            <p:strVal val="#ppt_x"/>
                                          </p:val>
                                        </p:tav>
                                      </p:tavLst>
                                    </p:anim>
                                    <p:anim calcmode="lin" valueType="num">
                                      <p:cBhvr additive="base">
                                        <p:cTn id="43" dur="300" fill="hold"/>
                                        <p:tgtEl>
                                          <p:spTgt spid="167"/>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1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5" grpId="0">
        <p:bldAsOne/>
      </p:bldGraphic>
      <p:bldP spid="146" grpId="0"/>
      <p:bldP spid="147" grpId="0" animBg="1"/>
      <p:bldP spid="148" grpId="0"/>
      <p:bldP spid="149" grpId="0" animBg="1"/>
      <p:bldP spid="167" grpId="0"/>
      <p:bldP spid="168" grpId="0"/>
      <p:bldP spid="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2"/>
          <p:cNvSpPr/>
          <p:nvPr/>
        </p:nvSpPr>
        <p:spPr>
          <a:xfrm>
            <a:off x="1767666" y="1642040"/>
            <a:ext cx="1572802"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latin typeface="+mn-lt"/>
              <a:cs typeface="+mn-ea"/>
              <a:sym typeface="+mn-lt"/>
            </a:endParaRPr>
          </a:p>
        </p:txBody>
      </p:sp>
      <p:sp>
        <p:nvSpPr>
          <p:cNvPr id="16" name="Oval 13"/>
          <p:cNvSpPr/>
          <p:nvPr/>
        </p:nvSpPr>
        <p:spPr>
          <a:xfrm>
            <a:off x="1966051" y="1840425"/>
            <a:ext cx="1176032" cy="117603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cs typeface="+mn-ea"/>
                <a:sym typeface="+mn-lt"/>
              </a:rPr>
              <a:t>80%</a:t>
            </a:r>
          </a:p>
        </p:txBody>
      </p:sp>
      <p:sp>
        <p:nvSpPr>
          <p:cNvPr id="17" name="Arc 14"/>
          <p:cNvSpPr/>
          <p:nvPr/>
        </p:nvSpPr>
        <p:spPr>
          <a:xfrm>
            <a:off x="1767666" y="1642040"/>
            <a:ext cx="1572802" cy="1572802"/>
          </a:xfrm>
          <a:prstGeom prst="arc">
            <a:avLst>
              <a:gd name="adj1" fmla="val 16018236"/>
              <a:gd name="adj2" fmla="val 9832525"/>
            </a:avLst>
          </a:prstGeom>
          <a:noFill/>
          <a:ln w="101600" cap="rnd" cmpd="sng">
            <a:solidFill>
              <a:srgbClr val="C0617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mn-ea"/>
              <a:sym typeface="+mn-lt"/>
            </a:endParaRPr>
          </a:p>
        </p:txBody>
      </p:sp>
      <p:sp>
        <p:nvSpPr>
          <p:cNvPr id="18" name="Oval 18"/>
          <p:cNvSpPr/>
          <p:nvPr/>
        </p:nvSpPr>
        <p:spPr>
          <a:xfrm>
            <a:off x="4150355" y="1642040"/>
            <a:ext cx="1572802"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latin typeface="+mn-lt"/>
              <a:cs typeface="+mn-ea"/>
              <a:sym typeface="+mn-lt"/>
            </a:endParaRPr>
          </a:p>
        </p:txBody>
      </p:sp>
      <p:sp>
        <p:nvSpPr>
          <p:cNvPr id="19" name="Oval 19"/>
          <p:cNvSpPr/>
          <p:nvPr/>
        </p:nvSpPr>
        <p:spPr>
          <a:xfrm>
            <a:off x="4348740" y="1840425"/>
            <a:ext cx="1176032" cy="117603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cs typeface="+mn-ea"/>
                <a:sym typeface="+mn-lt"/>
              </a:rPr>
              <a:t>50%</a:t>
            </a:r>
          </a:p>
        </p:txBody>
      </p:sp>
      <p:sp>
        <p:nvSpPr>
          <p:cNvPr id="20" name="Arc 20"/>
          <p:cNvSpPr/>
          <p:nvPr/>
        </p:nvSpPr>
        <p:spPr>
          <a:xfrm>
            <a:off x="4150355" y="1642040"/>
            <a:ext cx="1572802" cy="1572802"/>
          </a:xfrm>
          <a:prstGeom prst="arc">
            <a:avLst>
              <a:gd name="adj1" fmla="val 16018236"/>
              <a:gd name="adj2" fmla="val 5788795"/>
            </a:avLst>
          </a:prstGeom>
          <a:noFill/>
          <a:ln w="101600" cap="rnd" cmpd="sng">
            <a:solidFill>
              <a:srgbClr val="943D4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mn-ea"/>
              <a:sym typeface="+mn-lt"/>
            </a:endParaRPr>
          </a:p>
        </p:txBody>
      </p:sp>
      <p:sp>
        <p:nvSpPr>
          <p:cNvPr id="21" name="Oval 22"/>
          <p:cNvSpPr/>
          <p:nvPr/>
        </p:nvSpPr>
        <p:spPr>
          <a:xfrm>
            <a:off x="6526000" y="1642040"/>
            <a:ext cx="1572803"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latin typeface="+mn-lt"/>
              <a:cs typeface="+mn-ea"/>
              <a:sym typeface="+mn-lt"/>
            </a:endParaRPr>
          </a:p>
        </p:txBody>
      </p:sp>
      <p:sp>
        <p:nvSpPr>
          <p:cNvPr id="22" name="Oval 23"/>
          <p:cNvSpPr/>
          <p:nvPr/>
        </p:nvSpPr>
        <p:spPr>
          <a:xfrm>
            <a:off x="6724386" y="1840425"/>
            <a:ext cx="1176031" cy="1176032"/>
          </a:xfrm>
          <a:prstGeom prst="ellipse">
            <a:avLst/>
          </a:prstGeom>
          <a:solidFill>
            <a:srgbClr val="943D4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cs typeface="+mn-ea"/>
                <a:sym typeface="+mn-lt"/>
              </a:rPr>
              <a:t>45%</a:t>
            </a:r>
          </a:p>
        </p:txBody>
      </p:sp>
      <p:sp>
        <p:nvSpPr>
          <p:cNvPr id="23" name="Arc 24"/>
          <p:cNvSpPr/>
          <p:nvPr/>
        </p:nvSpPr>
        <p:spPr>
          <a:xfrm>
            <a:off x="6526000" y="1642040"/>
            <a:ext cx="1572803" cy="1572802"/>
          </a:xfrm>
          <a:prstGeom prst="arc">
            <a:avLst>
              <a:gd name="adj1" fmla="val 16018236"/>
              <a:gd name="adj2" fmla="val 3132458"/>
            </a:avLst>
          </a:prstGeom>
          <a:noFill/>
          <a:ln w="101600" cap="rnd" cmpd="sng">
            <a:solidFill>
              <a:srgbClr val="C0617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mn-ea"/>
              <a:sym typeface="+mn-lt"/>
            </a:endParaRPr>
          </a:p>
        </p:txBody>
      </p:sp>
      <p:sp>
        <p:nvSpPr>
          <p:cNvPr id="24" name="Oval 26"/>
          <p:cNvSpPr/>
          <p:nvPr/>
        </p:nvSpPr>
        <p:spPr>
          <a:xfrm>
            <a:off x="8871120" y="1642040"/>
            <a:ext cx="1572803" cy="157280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800">
              <a:solidFill>
                <a:srgbClr val="FFFFFF"/>
              </a:solidFill>
              <a:latin typeface="+mn-lt"/>
              <a:cs typeface="+mn-ea"/>
              <a:sym typeface="+mn-lt"/>
            </a:endParaRPr>
          </a:p>
        </p:txBody>
      </p:sp>
      <p:sp>
        <p:nvSpPr>
          <p:cNvPr id="25" name="Oval 27"/>
          <p:cNvSpPr/>
          <p:nvPr/>
        </p:nvSpPr>
        <p:spPr>
          <a:xfrm>
            <a:off x="9069506" y="1840425"/>
            <a:ext cx="1176031" cy="1176032"/>
          </a:xfrm>
          <a:prstGeom prst="ellipse">
            <a:avLst/>
          </a:prstGeom>
          <a:solidFill>
            <a:srgbClr val="C0617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cs typeface="+mn-ea"/>
                <a:sym typeface="+mn-lt"/>
              </a:rPr>
              <a:t>90%</a:t>
            </a:r>
          </a:p>
        </p:txBody>
      </p:sp>
      <p:sp>
        <p:nvSpPr>
          <p:cNvPr id="26" name="Arc 28"/>
          <p:cNvSpPr/>
          <p:nvPr/>
        </p:nvSpPr>
        <p:spPr>
          <a:xfrm>
            <a:off x="8871120" y="1642040"/>
            <a:ext cx="1572803" cy="1572802"/>
          </a:xfrm>
          <a:prstGeom prst="arc">
            <a:avLst>
              <a:gd name="adj1" fmla="val 16018236"/>
              <a:gd name="adj2" fmla="val 13285852"/>
            </a:avLst>
          </a:prstGeom>
          <a:noFill/>
          <a:ln w="101600" cap="rnd" cmpd="sng">
            <a:solidFill>
              <a:srgbClr val="943D4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cs typeface="+mn-ea"/>
              <a:sym typeface="+mn-lt"/>
            </a:endParaRPr>
          </a:p>
        </p:txBody>
      </p:sp>
      <p:sp>
        <p:nvSpPr>
          <p:cNvPr id="27" name="矩形 26"/>
          <p:cNvSpPr/>
          <p:nvPr/>
        </p:nvSpPr>
        <p:spPr>
          <a:xfrm>
            <a:off x="1416698" y="3436644"/>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800" b="1" dirty="0">
                <a:solidFill>
                  <a:srgbClr val="943D41"/>
                </a:solidFill>
                <a:cs typeface="+mn-ea"/>
                <a:sym typeface="+mn-lt"/>
              </a:rPr>
              <a:t>第一季度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28" name="矩形 27"/>
          <p:cNvSpPr/>
          <p:nvPr/>
        </p:nvSpPr>
        <p:spPr>
          <a:xfrm>
            <a:off x="3865007" y="3429001"/>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800" b="1" dirty="0">
                <a:solidFill>
                  <a:srgbClr val="943D41"/>
                </a:solidFill>
                <a:cs typeface="+mn-ea"/>
                <a:sym typeface="+mn-lt"/>
              </a:rPr>
              <a:t>第二季度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29" name="矩形 28"/>
          <p:cNvSpPr/>
          <p:nvPr/>
        </p:nvSpPr>
        <p:spPr>
          <a:xfrm>
            <a:off x="6240652" y="3429001"/>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800" b="1" dirty="0">
                <a:solidFill>
                  <a:srgbClr val="943D41"/>
                </a:solidFill>
                <a:cs typeface="+mn-ea"/>
                <a:sym typeface="+mn-lt"/>
              </a:rPr>
              <a:t>第三季度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30" name="矩形 29"/>
          <p:cNvSpPr/>
          <p:nvPr/>
        </p:nvSpPr>
        <p:spPr>
          <a:xfrm>
            <a:off x="8616298" y="3429001"/>
            <a:ext cx="2159004" cy="928217"/>
          </a:xfrm>
          <a:prstGeom prst="rect">
            <a:avLst/>
          </a:prstGeom>
        </p:spPr>
        <p:txBody>
          <a:bodyPr wrap="none">
            <a:spAutoFit/>
          </a:bodyPr>
          <a:lstStyle/>
          <a:p>
            <a:pPr algn="ctr">
              <a:spcBef>
                <a:spcPct val="0"/>
              </a:spcBef>
              <a:buFont typeface="Arial" panose="020B0604020202020204" pitchFamily="34" charset="0"/>
              <a:buNone/>
            </a:pPr>
            <a:r>
              <a:rPr lang="zh-CN" altLang="en-US" sz="1800" b="1" dirty="0">
                <a:solidFill>
                  <a:srgbClr val="943D41"/>
                </a:solidFill>
                <a:cs typeface="+mn-ea"/>
                <a:sym typeface="+mn-lt"/>
              </a:rPr>
              <a:t>第四季度</a:t>
            </a:r>
          </a:p>
          <a:p>
            <a:pPr algn="ctr">
              <a:spcBef>
                <a:spcPts val="500"/>
              </a:spcBef>
              <a:defRPr/>
            </a:pPr>
            <a:r>
              <a:rPr lang="zh-CN" altLang="en-US" sz="1400" kern="100" dirty="0">
                <a:solidFill>
                  <a:schemeClr val="tx1">
                    <a:lumMod val="50000"/>
                    <a:lumOff val="50000"/>
                  </a:schemeClr>
                </a:solidFill>
                <a:cs typeface="+mn-ea"/>
                <a:sym typeface="+mn-lt"/>
              </a:rPr>
              <a:t>在此输入详细文字介绍，</a:t>
            </a:r>
            <a:endParaRPr lang="en-US" altLang="zh-CN" sz="1400" kern="100" dirty="0">
              <a:solidFill>
                <a:schemeClr val="tx1">
                  <a:lumMod val="50000"/>
                  <a:lumOff val="50000"/>
                </a:schemeClr>
              </a:solidFill>
              <a:cs typeface="+mn-ea"/>
              <a:sym typeface="+mn-lt"/>
            </a:endParaRPr>
          </a:p>
          <a:p>
            <a:pPr algn="ctr">
              <a:spcBef>
                <a:spcPts val="500"/>
              </a:spcBef>
              <a:defRPr/>
            </a:pPr>
            <a:r>
              <a:rPr lang="zh-CN" altLang="en-US" sz="1400" kern="100" dirty="0">
                <a:solidFill>
                  <a:schemeClr val="tx1">
                    <a:lumMod val="50000"/>
                    <a:lumOff val="50000"/>
                  </a:schemeClr>
                </a:solidFill>
                <a:cs typeface="+mn-ea"/>
                <a:sym typeface="+mn-lt"/>
              </a:rPr>
              <a:t>和详细信息。</a:t>
            </a:r>
          </a:p>
        </p:txBody>
      </p:sp>
      <p:sp>
        <p:nvSpPr>
          <p:cNvPr id="31" name="Freeform 12"/>
          <p:cNvSpPr/>
          <p:nvPr/>
        </p:nvSpPr>
        <p:spPr bwMode="auto">
          <a:xfrm>
            <a:off x="1464547" y="469741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943D41"/>
          </a:solidFill>
          <a:ln>
            <a:noFill/>
          </a:ln>
          <a:effectLst>
            <a:innerShdw blurRad="63500" dist="50800" dir="13500000">
              <a:prstClr val="black">
                <a:alpha val="50000"/>
              </a:prstClr>
            </a:innerShdw>
          </a:effectLst>
        </p:spPr>
        <p:txBody>
          <a:bodyPr/>
          <a:lstStyle/>
          <a:p>
            <a:endParaRPr lang="zh-CN" altLang="en-US" sz="1800">
              <a:solidFill>
                <a:schemeClr val="tx1">
                  <a:lumMod val="50000"/>
                  <a:lumOff val="50000"/>
                </a:schemeClr>
              </a:solidFill>
              <a:cs typeface="+mn-ea"/>
              <a:sym typeface="+mn-lt"/>
            </a:endParaRPr>
          </a:p>
        </p:txBody>
      </p:sp>
      <p:sp>
        <p:nvSpPr>
          <p:cNvPr id="32" name="Freeform 12"/>
          <p:cNvSpPr/>
          <p:nvPr/>
        </p:nvSpPr>
        <p:spPr bwMode="auto">
          <a:xfrm flipH="1" flipV="1">
            <a:off x="10055843" y="5613609"/>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943D41"/>
          </a:solidFill>
          <a:ln>
            <a:noFill/>
          </a:ln>
          <a:effectLst>
            <a:innerShdw blurRad="63500" dist="50800" dir="13500000">
              <a:prstClr val="black">
                <a:alpha val="50000"/>
              </a:prstClr>
            </a:innerShdw>
          </a:effectLst>
        </p:spPr>
        <p:txBody>
          <a:bodyPr/>
          <a:lstStyle/>
          <a:p>
            <a:endParaRPr lang="zh-CN" altLang="en-US" sz="1800">
              <a:solidFill>
                <a:schemeClr val="tx1">
                  <a:lumMod val="50000"/>
                  <a:lumOff val="50000"/>
                </a:schemeClr>
              </a:solidFill>
              <a:cs typeface="+mn-ea"/>
              <a:sym typeface="+mn-lt"/>
            </a:endParaRPr>
          </a:p>
        </p:txBody>
      </p:sp>
      <p:sp>
        <p:nvSpPr>
          <p:cNvPr id="33" name="TextBox 32"/>
          <p:cNvSpPr txBox="1"/>
          <p:nvPr/>
        </p:nvSpPr>
        <p:spPr>
          <a:xfrm>
            <a:off x="1824493" y="5011533"/>
            <a:ext cx="8543014" cy="905012"/>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cs typeface="+mn-ea"/>
                <a:sym typeface="+mn-lt"/>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34" name="TextBox 33"/>
          <p:cNvSpPr txBox="1"/>
          <p:nvPr/>
        </p:nvSpPr>
        <p:spPr>
          <a:xfrm>
            <a:off x="13510893" y="7029355"/>
            <a:ext cx="876935" cy="369236"/>
          </a:xfrm>
          <a:prstGeom prst="rect">
            <a:avLst/>
          </a:prstGeom>
          <a:noFill/>
        </p:spPr>
        <p:txBody>
          <a:bodyPr wrap="none" rtlCol="0">
            <a:spAutoFit/>
          </a:bodyPr>
          <a:lstStyle/>
          <a:p>
            <a:r>
              <a:rPr lang="zh-CN" altLang="en-US" sz="1800" dirty="0">
                <a:cs typeface="+mn-ea"/>
                <a:sym typeface="+mn-lt"/>
              </a:rPr>
              <a:t>延时符</a:t>
            </a:r>
          </a:p>
        </p:txBody>
      </p:sp>
      <p:sp>
        <p:nvSpPr>
          <p:cNvPr id="35" name="文本框 34"/>
          <p:cNvSpPr txBox="1"/>
          <p:nvPr/>
        </p:nvSpPr>
        <p:spPr>
          <a:xfrm>
            <a:off x="910374" y="173520"/>
            <a:ext cx="4519474" cy="607841"/>
          </a:xfrm>
          <a:prstGeom prst="rect">
            <a:avLst/>
          </a:prstGeom>
          <a:noFill/>
        </p:spPr>
        <p:txBody>
          <a:bodyPr wrap="square" lIns="68562" tIns="34281" rIns="68562" bIns="34281" rtlCol="0">
            <a:spAutoFit/>
          </a:bodyPr>
          <a:lstStyle/>
          <a:p>
            <a:pPr marL="0" lvl="1"/>
            <a:r>
              <a:rPr lang="en-US" altLang="zh-CN" sz="3500" b="1" dirty="0">
                <a:blipFill>
                  <a:blip r:embed="rId3"/>
                  <a:stretch>
                    <a:fillRect/>
                  </a:stretch>
                </a:blipFill>
                <a:latin typeface="微软雅黑" panose="020B0503020204020204" pitchFamily="34" charset="-122"/>
                <a:ea typeface="微软雅黑" panose="020B0503020204020204" pitchFamily="34" charset="-122"/>
              </a:rPr>
              <a:t>W—</a:t>
            </a:r>
            <a:r>
              <a:rPr lang="zh-CN" altLang="en-US" sz="3500" b="1" dirty="0">
                <a:blipFill>
                  <a:blip r:embed="rId3"/>
                  <a:stretch>
                    <a:fillRect/>
                  </a:stretch>
                </a:blipFill>
                <a:latin typeface="微软雅黑" panose="020B0503020204020204" pitchFamily="34" charset="-122"/>
                <a:ea typeface="微软雅黑" panose="020B0503020204020204" pitchFamily="34" charset="-122"/>
              </a:rPr>
              <a:t>劣势分析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1500"/>
                            </p:stCondLst>
                            <p:childTnLst>
                              <p:par>
                                <p:cTn id="82" presetID="22" presetClass="entr" presetSubtype="1"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500"/>
                                        <p:tgtEl>
                                          <p:spTgt spid="28"/>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2500"/>
                            </p:stCondLst>
                            <p:childTnLst>
                              <p:par>
                                <p:cTn id="90" presetID="22" presetClass="entr" presetSubtype="1"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500"/>
                                        <p:tgtEl>
                                          <p:spTgt spid="30"/>
                                        </p:tgtEl>
                                      </p:cBhvr>
                                    </p:animEffect>
                                  </p:childTnLst>
                                </p:cTn>
                              </p:par>
                            </p:childTnLst>
                          </p:cTn>
                        </p:par>
                        <p:par>
                          <p:cTn id="93" fill="hold">
                            <p:stCondLst>
                              <p:cond delay="3000"/>
                            </p:stCondLst>
                            <p:childTnLst>
                              <p:par>
                                <p:cTn id="94" presetID="1"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125E-6 -1.11111E-6 L 0.36679 0.15278 " pathEditMode="relative" rAng="0" ptsTypes="AA">
                                      <p:cBhvr>
                                        <p:cTn id="97" dur="500" spd="-99900" fill="hold"/>
                                        <p:tgtEl>
                                          <p:spTgt spid="31"/>
                                        </p:tgtEl>
                                        <p:attrNameLst>
                                          <p:attrName>ppt_x</p:attrName>
                                          <p:attrName>ppt_y</p:attrName>
                                        </p:attrNameLst>
                                      </p:cBhvr>
                                      <p:rCtr x="18333" y="7639"/>
                                    </p:animMotion>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4.16667E-6 4.07407E-6 L -0.39492 -0.11019 " pathEditMode="relative" rAng="0" ptsTypes="AA">
                                      <p:cBhvr>
                                        <p:cTn id="101" dur="500" spd="-99900" fill="hold"/>
                                        <p:tgtEl>
                                          <p:spTgt spid="32"/>
                                        </p:tgtEl>
                                        <p:attrNameLst>
                                          <p:attrName>ppt_x</p:attrName>
                                          <p:attrName>ppt_y</p:attrName>
                                        </p:attrNameLst>
                                      </p:cBhvr>
                                      <p:rCtr x="-19753" y="-5509"/>
                                    </p:animMotion>
                                  </p:childTnLst>
                                </p:cTn>
                              </p:par>
                            </p:childTnLst>
                          </p:cTn>
                        </p:par>
                        <p:par>
                          <p:cTn id="102" fill="hold">
                            <p:stCondLst>
                              <p:cond delay="3000"/>
                            </p:stCondLst>
                            <p:childTnLst>
                              <p:par>
                                <p:cTn id="103" presetID="18" presetClass="entr" presetSubtype="3"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strips(upRight)">
                                      <p:cBhvr>
                                        <p:cTn id="105" dur="500"/>
                                        <p:tgtEl>
                                          <p:spTgt spid="33"/>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animBg="1"/>
      <p:bldP spid="31" grpId="1" animBg="1"/>
      <p:bldP spid="32" grpId="0" animBg="1"/>
      <p:bldP spid="32" grpId="1" animBg="1"/>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60219102052"/>
  <p:tag name="MH_LIBRARY" val="GRAPHIC"/>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kf1nf1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3068</Words>
  <Application>Microsoft Office PowerPoint</Application>
  <PresentationFormat>宽屏</PresentationFormat>
  <Paragraphs>505</Paragraphs>
  <Slides>32</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Futura Md BT</vt:lpstr>
      <vt:lpstr>方正兰亭黑简体</vt:lpstr>
      <vt:lpstr>宋体</vt:lpstr>
      <vt:lpstr>微软雅黑</vt:lpstr>
      <vt:lpstr>Arial</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50</cp:revision>
  <dcterms:created xsi:type="dcterms:W3CDTF">2018-06-04T14:23:00Z</dcterms:created>
  <dcterms:modified xsi:type="dcterms:W3CDTF">2021-01-05T13:58:06Z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