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91" r:id="rId5"/>
    <p:sldId id="292" r:id="rId6"/>
    <p:sldId id="294" r:id="rId7"/>
    <p:sldId id="284" r:id="rId8"/>
    <p:sldId id="295" r:id="rId9"/>
    <p:sldId id="296" r:id="rId10"/>
    <p:sldId id="297" r:id="rId11"/>
    <p:sldId id="285" r:id="rId12"/>
    <p:sldId id="299" r:id="rId13"/>
    <p:sldId id="298" r:id="rId14"/>
    <p:sldId id="286" r:id="rId15"/>
    <p:sldId id="300" r:id="rId16"/>
    <p:sldId id="301" r:id="rId17"/>
    <p:sldId id="307" r:id="rId18"/>
    <p:sldId id="302" r:id="rId19"/>
    <p:sldId id="303" r:id="rId20"/>
    <p:sldId id="304" r:id="rId21"/>
    <p:sldId id="308" r:id="rId22"/>
    <p:sldId id="287" r:id="rId23"/>
    <p:sldId id="309" r:id="rId24"/>
    <p:sldId id="310" r:id="rId25"/>
    <p:sldId id="311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588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pos="619">
          <p15:clr>
            <a:srgbClr val="A4A3A4"/>
          </p15:clr>
        </p15:guide>
        <p15:guide id="4" pos="7061">
          <p15:clr>
            <a:srgbClr val="A4A3A4"/>
          </p15:clr>
        </p15:guide>
        <p15:guide id="5" orient="horz" pos="1548">
          <p15:clr>
            <a:srgbClr val="A4A3A4"/>
          </p15:clr>
        </p15:guide>
        <p15:guide id="6" orient="horz" pos="3158">
          <p15:clr>
            <a:srgbClr val="A4A3A4"/>
          </p15:clr>
        </p15:guide>
        <p15:guide id="7" orient="horz" pos="1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BF77"/>
    <a:srgbClr val="205D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6" autoAdjust="0"/>
    <p:restoredTop sz="92263" autoAdjust="0"/>
  </p:normalViewPr>
  <p:slideViewPr>
    <p:cSldViewPr snapToGrid="0" showGuides="1">
      <p:cViewPr varScale="1">
        <p:scale>
          <a:sx n="105" d="100"/>
          <a:sy n="105" d="100"/>
        </p:scale>
        <p:origin x="828" y="144"/>
      </p:cViewPr>
      <p:guideLst>
        <p:guide pos="4588"/>
        <p:guide orient="horz" pos="935"/>
        <p:guide pos="619"/>
        <p:guide pos="7061"/>
        <p:guide orient="horz" pos="1548"/>
        <p:guide orient="horz" pos="3158"/>
        <p:guide orient="horz" pos="1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800" dirty="0">
                <a:solidFill>
                  <a:srgbClr val="D9BF77"/>
                </a:solidFill>
              </a:rPr>
              <a:t>图表标题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D9BF77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死亡</c:v>
                </c:pt>
                <c:pt idx="1">
                  <c:v>离开</c:v>
                </c:pt>
                <c:pt idx="2">
                  <c:v>价格</c:v>
                </c:pt>
                <c:pt idx="3">
                  <c:v>个人喜好</c:v>
                </c:pt>
                <c:pt idx="4">
                  <c:v>不满意</c:v>
                </c:pt>
                <c:pt idx="5">
                  <c:v>服务态度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9</c:v>
                </c:pt>
                <c:pt idx="5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31-4AAD-A1C5-19085BC153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死亡</c:v>
                </c:pt>
                <c:pt idx="1">
                  <c:v>离开</c:v>
                </c:pt>
                <c:pt idx="2">
                  <c:v>价格</c:v>
                </c:pt>
                <c:pt idx="3">
                  <c:v>个人喜好</c:v>
                </c:pt>
                <c:pt idx="4">
                  <c:v>不满意</c:v>
                </c:pt>
                <c:pt idx="5">
                  <c:v>服务态度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2A31-4AAD-A1C5-19085BC1533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死亡</c:v>
                </c:pt>
                <c:pt idx="1">
                  <c:v>离开</c:v>
                </c:pt>
                <c:pt idx="2">
                  <c:v>价格</c:v>
                </c:pt>
                <c:pt idx="3">
                  <c:v>个人喜好</c:v>
                </c:pt>
                <c:pt idx="4">
                  <c:v>不满意</c:v>
                </c:pt>
                <c:pt idx="5">
                  <c:v>服务态度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2A31-4AAD-A1C5-19085BC153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663758112"/>
        <c:axId val="663758672"/>
      </c:barChart>
      <c:catAx>
        <c:axId val="663758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rgbClr val="D9BF77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63758672"/>
        <c:crosses val="autoZero"/>
        <c:auto val="1"/>
        <c:lblAlgn val="ctr"/>
        <c:lblOffset val="100"/>
        <c:noMultiLvlLbl val="0"/>
      </c:catAx>
      <c:valAx>
        <c:axId val="66375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rgbClr val="D9BF77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63758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0" i="0" u="none" strike="noStrike" kern="1200" spc="0" baseline="0">
                <a:solidFill>
                  <a:srgbClr val="D9BF77"/>
                </a:solidFill>
                <a:latin typeface="+mn-lt"/>
                <a:ea typeface="+mn-ea"/>
                <a:cs typeface="+mn-cs"/>
              </a:defRPr>
            </a:pPr>
            <a:r>
              <a:rPr lang="zh-CN"/>
              <a:t>美国心理学家米拉比安教授的研究结果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0" i="0" u="none" strike="noStrike" kern="1200" spc="0" baseline="0">
              <a:solidFill>
                <a:srgbClr val="D9BF77"/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D9BF77"/>
            </a:solidFill>
          </c:spPr>
          <c:dPt>
            <c:idx val="0"/>
            <c:bubble3D val="0"/>
            <c:spPr>
              <a:solidFill>
                <a:srgbClr val="D9BF7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B2E-440A-9AF3-9D87EDBDAB1F}"/>
              </c:ext>
            </c:extLst>
          </c:dPt>
          <c:dPt>
            <c:idx val="1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2E-440A-9AF3-9D87EDBDAB1F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B2E-440A-9AF3-9D87EDBDAB1F}"/>
              </c:ext>
            </c:extLst>
          </c:dPt>
          <c:cat>
            <c:strRef>
              <c:f>Sheet1!$A$2:$A$4</c:f>
              <c:strCache>
                <c:ptCount val="3"/>
                <c:pt idx="0">
                  <c:v>外表</c:v>
                </c:pt>
                <c:pt idx="1">
                  <c:v>声音</c:v>
                </c:pt>
                <c:pt idx="2">
                  <c:v>语言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5.5</c:v>
                </c:pt>
                <c:pt idx="1">
                  <c:v>3.8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B2E-440A-9AF3-9D87EDBDA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rgbClr val="D9BF77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rgbClr val="D9BF77"/>
          </a:solidFill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381E4-950A-4DBE-AE00-00348992348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A3871-7DB5-4D62-93D3-1C1CE94EAB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A3871-7DB5-4D62-93D3-1C1CE94EABC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A3871-7DB5-4D62-93D3-1C1CE94EABC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A3871-7DB5-4D62-93D3-1C1CE94EABC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A3871-7DB5-4D62-93D3-1C1CE94EABC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A3871-7DB5-4D62-93D3-1C1CE94EABC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A3871-7DB5-4D62-93D3-1C1CE94EABC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A3871-7DB5-4D62-93D3-1C1CE94EABC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A3871-7DB5-4D62-93D3-1C1CE94EABC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A3871-7DB5-4D62-93D3-1C1CE94EABC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A3871-7DB5-4D62-93D3-1C1CE94EABC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A3871-7DB5-4D62-93D3-1C1CE94EABC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A3871-7DB5-4D62-93D3-1C1CE94EABC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A3871-7DB5-4D62-93D3-1C1CE94EABC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A3871-7DB5-4D62-93D3-1C1CE94EABC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A3871-7DB5-4D62-93D3-1C1CE94EABC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A3871-7DB5-4D62-93D3-1C1CE94EABC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A3871-7DB5-4D62-93D3-1C1CE94EABC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A3871-7DB5-4D62-93D3-1C1CE94EABC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A3871-7DB5-4D62-93D3-1C1CE94EABC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A3871-7DB5-4D62-93D3-1C1CE94EABC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A3871-7DB5-4D62-93D3-1C1CE94EABC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A3871-7DB5-4D62-93D3-1C1CE94EABC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A3871-7DB5-4D62-93D3-1C1CE94EABC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A3871-7DB5-4D62-93D3-1C1CE94EABC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A3871-7DB5-4D62-93D3-1C1CE94EABC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 userDrawn="1"/>
        </p:nvGrpSpPr>
        <p:grpSpPr>
          <a:xfrm>
            <a:off x="192749" y="184371"/>
            <a:ext cx="611923" cy="545269"/>
            <a:chOff x="5270500" y="1460500"/>
            <a:chExt cx="1701800" cy="2705100"/>
          </a:xfrm>
          <a:solidFill>
            <a:srgbClr val="D9BF77"/>
          </a:solidFill>
        </p:grpSpPr>
        <p:sp>
          <p:nvSpPr>
            <p:cNvPr id="3" name="Rounded Rectangle 28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cs typeface="+mn-cs"/>
              </a:endParaRPr>
            </a:p>
          </p:txBody>
        </p:sp>
        <p:sp>
          <p:nvSpPr>
            <p:cNvPr id="4" name="Rounded Rectangle 29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cs typeface="+mn-cs"/>
              </a:endParaRPr>
            </a:p>
          </p:txBody>
        </p:sp>
        <p:sp>
          <p:nvSpPr>
            <p:cNvPr id="5" name="Rounded Rectangle 30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Clear">
    <p:bg>
      <p:bgPr>
        <a:solidFill>
          <a:srgbClr val="205D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EF31D4-1AA4-45E7-8F10-C007A9A6DDB0}" type="datetimeFigureOut">
              <a:rPr lang="zh-HK" altLang="en-US" smtClean="0"/>
              <a:t>5/1/2021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E45C72C-05F9-42DA-A32C-E89F323A6F2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5D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6" Type="http://schemas.openxmlformats.org/officeDocument/2006/relationships/tags" Target="../tags/tag5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4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3.xml"/><Relationship Id="rId9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22.png"/><Relationship Id="rId3" Type="http://schemas.openxmlformats.org/officeDocument/2006/relationships/tags" Target="../tags/tag11.xml"/><Relationship Id="rId7" Type="http://schemas.openxmlformats.org/officeDocument/2006/relationships/tags" Target="../tags/tag13.xml"/><Relationship Id="rId12" Type="http://schemas.openxmlformats.org/officeDocument/2006/relationships/image" Target="../media/image1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2.xml"/><Relationship Id="rId11" Type="http://schemas.openxmlformats.org/officeDocument/2006/relationships/notesSlide" Target="../notesSlides/notesSlide25.xml"/><Relationship Id="rId5" Type="http://schemas.openxmlformats.org/officeDocument/2006/relationships/audio" Target="../media/media1.mp3"/><Relationship Id="rId10" Type="http://schemas.openxmlformats.org/officeDocument/2006/relationships/slideLayout" Target="../slideLayouts/slideLayout1.xml"/><Relationship Id="rId4" Type="http://schemas.microsoft.com/office/2007/relationships/media" Target="../media/media1.mp3"/><Relationship Id="rId9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A_图片 2" descr="https://timgsa.baidu.com/timg?image&amp;quality=80&amp;size=b9999_10000&amp;sec=1505921259412&amp;di=ad9b979bb5711a58fdbd5ed9675c6a2f&amp;imgtype=0&amp;src=http%3A%2F%2Ffile02.16sucai.com%2Fd%2Ffile%2F2015%2F0108%2Fb1d3c55e81bc62f018ce3b677898f654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2" cstate="email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A_矩形 14"/>
          <p:cNvSpPr/>
          <p:nvPr>
            <p:custDataLst>
              <p:tags r:id="rId3"/>
            </p:custDataLst>
          </p:nvPr>
        </p:nvSpPr>
        <p:spPr>
          <a:xfrm>
            <a:off x="1385104" y="1802757"/>
            <a:ext cx="9421793" cy="3252486"/>
          </a:xfrm>
          <a:prstGeom prst="rect">
            <a:avLst/>
          </a:prstGeom>
          <a:solidFill>
            <a:srgbClr val="205D67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PA_文本框 11"/>
          <p:cNvSpPr txBox="1"/>
          <p:nvPr>
            <p:custDataLst>
              <p:tags r:id="rId4"/>
            </p:custDataLst>
          </p:nvPr>
        </p:nvSpPr>
        <p:spPr>
          <a:xfrm>
            <a:off x="1927113" y="2791316"/>
            <a:ext cx="83377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spc="300" dirty="0">
                <a:solidFill>
                  <a:srgbClr val="D9BF77"/>
                </a:solidFill>
                <a:latin typeface="+mj-ea"/>
                <a:ea typeface="+mj-ea"/>
                <a:cs typeface="+mn-ea"/>
                <a:sym typeface="+mn-lt"/>
              </a:rPr>
              <a:t>销售服务培训课件</a:t>
            </a:r>
          </a:p>
        </p:txBody>
      </p:sp>
      <p:sp>
        <p:nvSpPr>
          <p:cNvPr id="13" name="PA_文本框 12"/>
          <p:cNvSpPr txBox="1"/>
          <p:nvPr>
            <p:custDataLst>
              <p:tags r:id="rId5"/>
            </p:custDataLst>
          </p:nvPr>
        </p:nvSpPr>
        <p:spPr>
          <a:xfrm>
            <a:off x="4886590" y="4445392"/>
            <a:ext cx="233896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rgbClr val="D9BF77"/>
                </a:solidFill>
              </a:rPr>
              <a:t>汇报人：</a:t>
            </a:r>
            <a:r>
              <a:rPr lang="en-US" altLang="zh-CN">
                <a:solidFill>
                  <a:srgbClr val="D9BF77"/>
                </a:solidFill>
              </a:rPr>
              <a:t>xiazaii</a:t>
            </a:r>
            <a:endParaRPr lang="zh-CN" altLang="en-US" dirty="0">
              <a:solidFill>
                <a:srgbClr val="D9BF77"/>
              </a:solidFill>
            </a:endParaRPr>
          </a:p>
        </p:txBody>
      </p:sp>
      <p:grpSp>
        <p:nvGrpSpPr>
          <p:cNvPr id="5" name="PA_组合 4"/>
          <p:cNvGrpSpPr/>
          <p:nvPr>
            <p:custDataLst>
              <p:tags r:id="rId6"/>
            </p:custDataLst>
          </p:nvPr>
        </p:nvGrpSpPr>
        <p:grpSpPr>
          <a:xfrm>
            <a:off x="5044225" y="1802756"/>
            <a:ext cx="2103551" cy="635643"/>
            <a:chOff x="5044225" y="1802756"/>
            <a:chExt cx="2103551" cy="635643"/>
          </a:xfrm>
        </p:grpSpPr>
        <p:grpSp>
          <p:nvGrpSpPr>
            <p:cNvPr id="2" name="组合 1"/>
            <p:cNvGrpSpPr/>
            <p:nvPr/>
          </p:nvGrpSpPr>
          <p:grpSpPr>
            <a:xfrm>
              <a:off x="5044225" y="1802756"/>
              <a:ext cx="2103551" cy="635643"/>
              <a:chOff x="1831660" y="2556459"/>
              <a:chExt cx="3721326" cy="56716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2164465" y="2556459"/>
                <a:ext cx="3055717" cy="567160"/>
              </a:xfrm>
              <a:prstGeom prst="rect">
                <a:avLst/>
              </a:prstGeom>
              <a:solidFill>
                <a:srgbClr val="D9BF7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1831660" y="2645325"/>
                <a:ext cx="3721326" cy="411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spc="200" dirty="0">
                    <a:solidFill>
                      <a:srgbClr val="205D67"/>
                    </a:solidFill>
                    <a:cs typeface="+mn-ea"/>
                    <a:sym typeface="+mn-lt"/>
                  </a:rPr>
                  <a:t>LOGO</a:t>
                </a:r>
                <a:endParaRPr lang="zh-CN" altLang="en-US" sz="2400" b="1" spc="200" dirty="0">
                  <a:solidFill>
                    <a:srgbClr val="205D67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5262563" y="1830351"/>
              <a:ext cx="1659731" cy="574712"/>
            </a:xfrm>
            <a:prstGeom prst="rect">
              <a:avLst/>
            </a:prstGeom>
            <a:noFill/>
            <a:ln>
              <a:solidFill>
                <a:srgbClr val="205D6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PA_文本框 13"/>
          <p:cNvSpPr txBox="1"/>
          <p:nvPr>
            <p:custDataLst>
              <p:tags r:id="rId7"/>
            </p:custDataLst>
          </p:nvPr>
        </p:nvSpPr>
        <p:spPr>
          <a:xfrm>
            <a:off x="2422050" y="3835542"/>
            <a:ext cx="726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D9BF77"/>
                </a:solidFill>
              </a:rPr>
              <a:t>（企业名称）   人力资源部（部门）</a:t>
            </a:r>
          </a:p>
        </p:txBody>
      </p:sp>
      <p:cxnSp>
        <p:nvCxnSpPr>
          <p:cNvPr id="6" name="PA_直接连接符 5"/>
          <p:cNvCxnSpPr/>
          <p:nvPr>
            <p:custDataLst>
              <p:tags r:id="rId8"/>
            </p:custDataLst>
          </p:nvPr>
        </p:nvCxnSpPr>
        <p:spPr>
          <a:xfrm>
            <a:off x="3543300" y="4615564"/>
            <a:ext cx="1512000" cy="0"/>
          </a:xfrm>
          <a:prstGeom prst="line">
            <a:avLst/>
          </a:prstGeom>
          <a:ln>
            <a:solidFill>
              <a:srgbClr val="D9BF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9"/>
            </p:custDataLst>
          </p:nvPr>
        </p:nvCxnSpPr>
        <p:spPr>
          <a:xfrm>
            <a:off x="7080250" y="4615564"/>
            <a:ext cx="1512000" cy="0"/>
          </a:xfrm>
          <a:prstGeom prst="line">
            <a:avLst/>
          </a:prstGeom>
          <a:ln>
            <a:solidFill>
              <a:srgbClr val="D9BF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846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87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87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5936" y="133850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D9BF77"/>
                </a:solidFill>
                <a:latin typeface="+mj-ea"/>
              </a:rPr>
              <a:t>服务的关键因素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0817664" y="6225278"/>
            <a:ext cx="1484064" cy="461664"/>
            <a:chOff x="5812953" y="2125879"/>
            <a:chExt cx="2103551" cy="654376"/>
          </a:xfrm>
        </p:grpSpPr>
        <p:grpSp>
          <p:nvGrpSpPr>
            <p:cNvPr id="4" name="组合 3"/>
            <p:cNvGrpSpPr/>
            <p:nvPr/>
          </p:nvGrpSpPr>
          <p:grpSpPr>
            <a:xfrm>
              <a:off x="5812953" y="2125879"/>
              <a:ext cx="2103551" cy="654376"/>
              <a:chOff x="1361382" y="2545540"/>
              <a:chExt cx="3721326" cy="583875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2164464" y="2556460"/>
                <a:ext cx="1954598" cy="567160"/>
              </a:xfrm>
              <a:prstGeom prst="rect">
                <a:avLst/>
              </a:prstGeom>
              <a:solidFill>
                <a:srgbClr val="205D6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1361382" y="2545540"/>
                <a:ext cx="3721326" cy="583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spc="200" dirty="0">
                    <a:solidFill>
                      <a:srgbClr val="D9BF77"/>
                    </a:solidFill>
                    <a:latin typeface="Impact" panose="020B0806030902050204" pitchFamily="34" charset="0"/>
                    <a:cs typeface="+mn-ea"/>
                    <a:sym typeface="+mn-lt"/>
                  </a:rPr>
                  <a:t>01</a:t>
                </a:r>
                <a:endParaRPr lang="zh-CN" altLang="en-US" sz="2400" b="1" spc="200" dirty="0">
                  <a:solidFill>
                    <a:srgbClr val="D9BF77"/>
                  </a:solidFill>
                  <a:latin typeface="Impact" panose="020B0806030902050204" pitchFamily="34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6297124" y="2165714"/>
              <a:ext cx="1034646" cy="574712"/>
            </a:xfrm>
            <a:prstGeom prst="rect">
              <a:avLst/>
            </a:prstGeom>
            <a:noFill/>
            <a:ln>
              <a:solidFill>
                <a:srgbClr val="D9BF7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1015936" y="1464485"/>
            <a:ext cx="2583608" cy="492443"/>
          </a:xfrm>
          <a:prstGeom prst="rect">
            <a:avLst/>
          </a:prstGeom>
          <a:solidFill>
            <a:srgbClr val="D9BF77"/>
          </a:solidFill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rgbClr val="205D67"/>
                </a:solidFill>
                <a:latin typeface="+mj-ea"/>
                <a:ea typeface="+mj-ea"/>
              </a:rPr>
              <a:t>一个满意的顾客</a:t>
            </a:r>
          </a:p>
        </p:txBody>
      </p:sp>
      <p:sp>
        <p:nvSpPr>
          <p:cNvPr id="19" name="矩形 18"/>
          <p:cNvSpPr/>
          <p:nvPr/>
        </p:nvSpPr>
        <p:spPr>
          <a:xfrm>
            <a:off x="982662" y="2461047"/>
            <a:ext cx="10226675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rgbClr val="D9BF77"/>
                </a:solidFill>
              </a:rPr>
              <a:t>在竞争越来越激烈的今天，在产品日益供过于求的市场里，在商品本身的差异越来越小的情况下，我们唯有提供各种各样的服务，增加产品的附加值来满足顾客的需求，来挽留顾客。</a:t>
            </a:r>
          </a:p>
        </p:txBody>
      </p:sp>
      <p:sp>
        <p:nvSpPr>
          <p:cNvPr id="16" name="矩形 15"/>
          <p:cNvSpPr/>
          <p:nvPr/>
        </p:nvSpPr>
        <p:spPr>
          <a:xfrm>
            <a:off x="723724" y="4349645"/>
            <a:ext cx="4052547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zh-CN" altLang="en-US" b="1" dirty="0">
                <a:solidFill>
                  <a:srgbClr val="D9BF77"/>
                </a:solidFill>
                <a:latin typeface="微软雅黑" panose="020B0503020204020204" charset="-122"/>
              </a:rPr>
              <a:t>一个满意顾客会把他的经历</a:t>
            </a:r>
          </a:p>
        </p:txBody>
      </p:sp>
      <p:sp>
        <p:nvSpPr>
          <p:cNvPr id="17" name="矩形 16"/>
          <p:cNvSpPr/>
          <p:nvPr/>
        </p:nvSpPr>
        <p:spPr>
          <a:xfrm>
            <a:off x="982662" y="3297382"/>
            <a:ext cx="3654193" cy="369332"/>
          </a:xfrm>
          <a:prstGeom prst="rect">
            <a:avLst/>
          </a:prstGeom>
          <a:solidFill>
            <a:srgbClr val="D9BF77"/>
          </a:solidFill>
        </p:spPr>
        <p:txBody>
          <a:bodyPr wrap="square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05D67"/>
                </a:solidFill>
                <a:effectLst/>
                <a:uLnTx/>
                <a:uFillTx/>
                <a:latin typeface="微软雅黑" panose="020B0503020204020204" charset="-122"/>
              </a:rPr>
              <a:t>一个满意的顾客会告诉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205D67"/>
                </a:solidFill>
                <a:effectLst/>
                <a:uLnTx/>
                <a:uFillTx/>
                <a:latin typeface="微软雅黑" panose="020B0503020204020204" charset="-122"/>
              </a:rPr>
              <a:t>1~5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05D67"/>
                </a:solidFill>
                <a:effectLst/>
                <a:uLnTx/>
                <a:uFillTx/>
                <a:latin typeface="微软雅黑" panose="020B0503020204020204" charset="-122"/>
              </a:rPr>
              <a:t>个人</a:t>
            </a:r>
          </a:p>
        </p:txBody>
      </p:sp>
      <p:sp>
        <p:nvSpPr>
          <p:cNvPr id="18" name="矩形 17"/>
          <p:cNvSpPr/>
          <p:nvPr/>
        </p:nvSpPr>
        <p:spPr>
          <a:xfrm>
            <a:off x="982664" y="5431101"/>
            <a:ext cx="3654192" cy="646331"/>
          </a:xfrm>
          <a:prstGeom prst="rect">
            <a:avLst/>
          </a:prstGeom>
          <a:solidFill>
            <a:srgbClr val="D9BF77"/>
          </a:solidFill>
        </p:spPr>
        <p:txBody>
          <a:bodyPr wrap="square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05D67"/>
                </a:solidFill>
                <a:effectLst/>
                <a:uLnTx/>
                <a:uFillTx/>
                <a:latin typeface="微软雅黑" panose="020B0503020204020204" charset="-122"/>
              </a:rPr>
              <a:t>维持一个老顾客的成本只有吸引一个新顾客的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205D67"/>
                </a:solidFill>
                <a:effectLst/>
                <a:uLnTx/>
                <a:uFillTx/>
                <a:latin typeface="微软雅黑" panose="020B0503020204020204" charset="-122"/>
              </a:rPr>
              <a:t>1/5</a:t>
            </a:r>
          </a:p>
        </p:txBody>
      </p:sp>
      <p:sp>
        <p:nvSpPr>
          <p:cNvPr id="20" name="箭头: 右 19"/>
          <p:cNvSpPr/>
          <p:nvPr/>
        </p:nvSpPr>
        <p:spPr>
          <a:xfrm rot="16200000">
            <a:off x="2583909" y="3871500"/>
            <a:ext cx="332177" cy="362857"/>
          </a:xfrm>
          <a:prstGeom prst="rightArrow">
            <a:avLst/>
          </a:prstGeom>
          <a:solidFill>
            <a:srgbClr val="D9BF7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思源黑体 CN Light"/>
              <a:cs typeface="+mn-cs"/>
            </a:endParaRPr>
          </a:p>
        </p:txBody>
      </p:sp>
      <p:sp>
        <p:nvSpPr>
          <p:cNvPr id="21" name="箭头: 右 20"/>
          <p:cNvSpPr/>
          <p:nvPr/>
        </p:nvSpPr>
        <p:spPr>
          <a:xfrm rot="5400000" flipV="1">
            <a:off x="2583909" y="4938398"/>
            <a:ext cx="332177" cy="362857"/>
          </a:xfrm>
          <a:prstGeom prst="rightArrow">
            <a:avLst/>
          </a:prstGeom>
          <a:solidFill>
            <a:srgbClr val="D9BF7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思源黑体 CN Light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37300" y="2997200"/>
            <a:ext cx="4337320" cy="28915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49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49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19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65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15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65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9" grpId="0"/>
      <p:bldP spid="16" grpId="0"/>
      <p:bldP spid="17" grpId="0" animBg="1"/>
      <p:bldP spid="18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05100" y="1362919"/>
            <a:ext cx="4222640" cy="4256831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 w="57150">
            <a:solidFill>
              <a:srgbClr val="D9BF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6519023" y="2146780"/>
            <a:ext cx="3139733" cy="1593369"/>
            <a:chOff x="6519023" y="2146780"/>
            <a:chExt cx="3139733" cy="1593369"/>
          </a:xfrm>
        </p:grpSpPr>
        <p:sp>
          <p:nvSpPr>
            <p:cNvPr id="3" name="矩形 2"/>
            <p:cNvSpPr/>
            <p:nvPr/>
          </p:nvSpPr>
          <p:spPr>
            <a:xfrm>
              <a:off x="6519023" y="2146780"/>
              <a:ext cx="3139733" cy="1593369"/>
            </a:xfrm>
            <a:prstGeom prst="rect">
              <a:avLst/>
            </a:prstGeom>
            <a:solidFill>
              <a:srgbClr val="D9BF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矩形 3"/>
            <p:cNvSpPr/>
            <p:nvPr/>
          </p:nvSpPr>
          <p:spPr>
            <a:xfrm>
              <a:off x="6578063" y="2205038"/>
              <a:ext cx="3004087" cy="1468192"/>
            </a:xfrm>
            <a:prstGeom prst="rect">
              <a:avLst/>
            </a:prstGeom>
            <a:noFill/>
            <a:ln>
              <a:solidFill>
                <a:srgbClr val="205D6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311230" y="2113310"/>
            <a:ext cx="1484064" cy="461664"/>
            <a:chOff x="5787031" y="2125879"/>
            <a:chExt cx="2103551" cy="654376"/>
          </a:xfrm>
        </p:grpSpPr>
        <p:grpSp>
          <p:nvGrpSpPr>
            <p:cNvPr id="8" name="组合 7"/>
            <p:cNvGrpSpPr/>
            <p:nvPr/>
          </p:nvGrpSpPr>
          <p:grpSpPr>
            <a:xfrm>
              <a:off x="5787031" y="2125879"/>
              <a:ext cx="2103551" cy="654376"/>
              <a:chOff x="1315524" y="2545540"/>
              <a:chExt cx="3721326" cy="583875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2164464" y="2556460"/>
                <a:ext cx="1954598" cy="567160"/>
              </a:xfrm>
              <a:prstGeom prst="rect">
                <a:avLst/>
              </a:prstGeom>
              <a:solidFill>
                <a:srgbClr val="205D6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1315524" y="2545540"/>
                <a:ext cx="3721326" cy="583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spc="200" dirty="0">
                    <a:solidFill>
                      <a:srgbClr val="D9BF77"/>
                    </a:solidFill>
                    <a:latin typeface="Impact" panose="020B0806030902050204" pitchFamily="34" charset="0"/>
                    <a:cs typeface="+mn-ea"/>
                    <a:sym typeface="+mn-lt"/>
                  </a:rPr>
                  <a:t>03</a:t>
                </a:r>
                <a:endParaRPr lang="zh-CN" altLang="en-US" sz="2400" b="1" spc="200" dirty="0">
                  <a:solidFill>
                    <a:srgbClr val="D9BF77"/>
                  </a:solidFill>
                  <a:latin typeface="Impact" panose="020B0806030902050204" pitchFamily="34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6297124" y="2165714"/>
              <a:ext cx="1034646" cy="574712"/>
            </a:xfrm>
            <a:prstGeom prst="rect">
              <a:avLst/>
            </a:prstGeom>
            <a:noFill/>
            <a:ln>
              <a:solidFill>
                <a:srgbClr val="D9BF7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6393654" y="2887052"/>
            <a:ext cx="3390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205D67"/>
                </a:solidFill>
              </a:rPr>
              <a:t>顾客的流失</a:t>
            </a: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5936" y="133850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D9BF77"/>
                </a:solidFill>
                <a:latin typeface="+mj-ea"/>
              </a:rPr>
              <a:t>顾客的流失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0817664" y="6225278"/>
            <a:ext cx="1484064" cy="461664"/>
            <a:chOff x="5812953" y="2125879"/>
            <a:chExt cx="2103551" cy="654376"/>
          </a:xfrm>
        </p:grpSpPr>
        <p:grpSp>
          <p:nvGrpSpPr>
            <p:cNvPr id="4" name="组合 3"/>
            <p:cNvGrpSpPr/>
            <p:nvPr/>
          </p:nvGrpSpPr>
          <p:grpSpPr>
            <a:xfrm>
              <a:off x="5812953" y="2125879"/>
              <a:ext cx="2103551" cy="654376"/>
              <a:chOff x="1361382" y="2545540"/>
              <a:chExt cx="3721326" cy="583875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2164464" y="2556460"/>
                <a:ext cx="1954598" cy="567160"/>
              </a:xfrm>
              <a:prstGeom prst="rect">
                <a:avLst/>
              </a:prstGeom>
              <a:solidFill>
                <a:srgbClr val="205D6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1361382" y="2545540"/>
                <a:ext cx="3721326" cy="583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spc="200" dirty="0">
                    <a:solidFill>
                      <a:srgbClr val="D9BF77"/>
                    </a:solidFill>
                    <a:latin typeface="Impact" panose="020B0806030902050204" pitchFamily="34" charset="0"/>
                    <a:cs typeface="+mn-ea"/>
                    <a:sym typeface="+mn-lt"/>
                  </a:rPr>
                  <a:t>01</a:t>
                </a:r>
                <a:endParaRPr lang="zh-CN" altLang="en-US" sz="2400" b="1" spc="200" dirty="0">
                  <a:solidFill>
                    <a:srgbClr val="D9BF77"/>
                  </a:solidFill>
                  <a:latin typeface="Impact" panose="020B0806030902050204" pitchFamily="34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6297124" y="2165714"/>
              <a:ext cx="1034646" cy="574712"/>
            </a:xfrm>
            <a:prstGeom prst="rect">
              <a:avLst/>
            </a:prstGeom>
            <a:noFill/>
            <a:ln>
              <a:solidFill>
                <a:srgbClr val="D9BF7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1015936" y="1464486"/>
            <a:ext cx="1993964" cy="492443"/>
          </a:xfrm>
          <a:prstGeom prst="rect">
            <a:avLst/>
          </a:prstGeom>
          <a:solidFill>
            <a:srgbClr val="D9BF77"/>
          </a:solidFill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rgbClr val="205D67"/>
                </a:solidFill>
                <a:latin typeface="+mj-ea"/>
                <a:ea typeface="+mj-ea"/>
              </a:rPr>
              <a:t>什么是幸福</a:t>
            </a:r>
          </a:p>
        </p:txBody>
      </p:sp>
      <p:sp>
        <p:nvSpPr>
          <p:cNvPr id="19" name="矩形 18"/>
          <p:cNvSpPr/>
          <p:nvPr/>
        </p:nvSpPr>
        <p:spPr>
          <a:xfrm>
            <a:off x="982662" y="2069161"/>
            <a:ext cx="10226675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rgbClr val="D9BF77"/>
                </a:solidFill>
              </a:rPr>
              <a:t>在竞争越来越激烈的今天，在产品日益供过于求的市场里，在商品本身的差异越来越小的情况下，我们唯有提供各种各样的服务，增加产品的附加值来满足顾客的需求，来挽留顾客。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314663" y="2964793"/>
            <a:ext cx="3974444" cy="864849"/>
            <a:chOff x="4247536" y="1124913"/>
            <a:chExt cx="3974444" cy="864849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247536" y="1124913"/>
              <a:ext cx="3696929" cy="864849"/>
            </a:xfrm>
            <a:custGeom>
              <a:avLst/>
              <a:gdLst>
                <a:gd name="connsiteX0" fmla="*/ 0 w 3696929"/>
                <a:gd name="connsiteY0" fmla="*/ 0 h 865238"/>
                <a:gd name="connsiteX1" fmla="*/ 3696929 w 3696929"/>
                <a:gd name="connsiteY1" fmla="*/ 0 h 865238"/>
                <a:gd name="connsiteX2" fmla="*/ 3696929 w 3696929"/>
                <a:gd name="connsiteY2" fmla="*/ 865238 h 865238"/>
                <a:gd name="connsiteX3" fmla="*/ 0 w 3696929"/>
                <a:gd name="connsiteY3" fmla="*/ 865238 h 86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6929" h="865238">
                  <a:moveTo>
                    <a:pt x="0" y="0"/>
                  </a:moveTo>
                  <a:lnTo>
                    <a:pt x="3696929" y="0"/>
                  </a:lnTo>
                  <a:lnTo>
                    <a:pt x="3696929" y="865238"/>
                  </a:lnTo>
                  <a:lnTo>
                    <a:pt x="0" y="865238"/>
                  </a:lnTo>
                  <a:close/>
                </a:path>
              </a:pathLst>
            </a:custGeom>
          </p:spPr>
        </p:pic>
        <p:sp>
          <p:nvSpPr>
            <p:cNvPr id="12" name="等腰三角形 11"/>
            <p:cNvSpPr/>
            <p:nvPr/>
          </p:nvSpPr>
          <p:spPr>
            <a:xfrm rot="5400000">
              <a:off x="7894037" y="1429649"/>
              <a:ext cx="378370" cy="277517"/>
            </a:xfrm>
            <a:prstGeom prst="triangle">
              <a:avLst/>
            </a:prstGeom>
            <a:solidFill>
              <a:srgbClr val="D9BF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047961" y="4091713"/>
            <a:ext cx="3974446" cy="864849"/>
            <a:chOff x="3970018" y="2996575"/>
            <a:chExt cx="3974446" cy="864849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247535" y="2996575"/>
              <a:ext cx="3696929" cy="864849"/>
            </a:xfrm>
            <a:custGeom>
              <a:avLst/>
              <a:gdLst>
                <a:gd name="connsiteX0" fmla="*/ 0 w 3696929"/>
                <a:gd name="connsiteY0" fmla="*/ 0 h 865238"/>
                <a:gd name="connsiteX1" fmla="*/ 3696929 w 3696929"/>
                <a:gd name="connsiteY1" fmla="*/ 0 h 865238"/>
                <a:gd name="connsiteX2" fmla="*/ 3696929 w 3696929"/>
                <a:gd name="connsiteY2" fmla="*/ 865238 h 865238"/>
                <a:gd name="connsiteX3" fmla="*/ 0 w 3696929"/>
                <a:gd name="connsiteY3" fmla="*/ 865238 h 86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6929" h="865238">
                  <a:moveTo>
                    <a:pt x="0" y="0"/>
                  </a:moveTo>
                  <a:lnTo>
                    <a:pt x="3696929" y="0"/>
                  </a:lnTo>
                  <a:lnTo>
                    <a:pt x="3696929" y="865238"/>
                  </a:lnTo>
                  <a:lnTo>
                    <a:pt x="0" y="865238"/>
                  </a:lnTo>
                  <a:close/>
                </a:path>
              </a:pathLst>
            </a:custGeom>
          </p:spPr>
        </p:pic>
        <p:sp>
          <p:nvSpPr>
            <p:cNvPr id="16" name="等腰三角形 15"/>
            <p:cNvSpPr/>
            <p:nvPr/>
          </p:nvSpPr>
          <p:spPr>
            <a:xfrm rot="16200000">
              <a:off x="3919592" y="3290243"/>
              <a:ext cx="378370" cy="277517"/>
            </a:xfrm>
            <a:prstGeom prst="triangle">
              <a:avLst/>
            </a:prstGeom>
            <a:solidFill>
              <a:srgbClr val="D9BF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316879" y="5218440"/>
            <a:ext cx="3972228" cy="865238"/>
            <a:chOff x="4249752" y="4868043"/>
            <a:chExt cx="3972228" cy="865238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4249752" y="4868043"/>
              <a:ext cx="3692494" cy="865238"/>
            </a:xfrm>
            <a:custGeom>
              <a:avLst/>
              <a:gdLst>
                <a:gd name="connsiteX0" fmla="*/ 0 w 3696928"/>
                <a:gd name="connsiteY0" fmla="*/ 0 h 865238"/>
                <a:gd name="connsiteX1" fmla="*/ 3696928 w 3696928"/>
                <a:gd name="connsiteY1" fmla="*/ 0 h 865238"/>
                <a:gd name="connsiteX2" fmla="*/ 3696928 w 3696928"/>
                <a:gd name="connsiteY2" fmla="*/ 865238 h 865238"/>
                <a:gd name="connsiteX3" fmla="*/ 0 w 3696928"/>
                <a:gd name="connsiteY3" fmla="*/ 865238 h 86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6928" h="865238">
                  <a:moveTo>
                    <a:pt x="0" y="0"/>
                  </a:moveTo>
                  <a:lnTo>
                    <a:pt x="3696928" y="0"/>
                  </a:lnTo>
                  <a:lnTo>
                    <a:pt x="3696928" y="865238"/>
                  </a:lnTo>
                  <a:lnTo>
                    <a:pt x="0" y="865238"/>
                  </a:lnTo>
                  <a:close/>
                </a:path>
              </a:pathLst>
            </a:custGeom>
          </p:spPr>
        </p:pic>
        <p:sp>
          <p:nvSpPr>
            <p:cNvPr id="20" name="等腰三角形 19"/>
            <p:cNvSpPr/>
            <p:nvPr/>
          </p:nvSpPr>
          <p:spPr>
            <a:xfrm rot="5400000">
              <a:off x="7894037" y="5150835"/>
              <a:ext cx="378370" cy="277517"/>
            </a:xfrm>
            <a:prstGeom prst="triangle">
              <a:avLst/>
            </a:prstGeom>
            <a:solidFill>
              <a:srgbClr val="D9BF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8289106" y="2935065"/>
            <a:ext cx="121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D9BF77"/>
                </a:solidFill>
              </a:rPr>
              <a:t>亲切感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289106" y="3304397"/>
            <a:ext cx="3050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D9BF77"/>
                </a:solidFill>
              </a:rPr>
              <a:t>顾客是我们的朋友，顾客是我们利润的来源，顾客并不依赖我们，但是我们却要依赖顾客。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331859" y="5156242"/>
            <a:ext cx="121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D9BF77"/>
                </a:solidFill>
              </a:rPr>
              <a:t>新鲜感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331859" y="5525574"/>
            <a:ext cx="3008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D9BF77"/>
                </a:solidFill>
              </a:rPr>
              <a:t>顾客是我们的朋友，顾客是我们利润的来源，顾客并不依赖我们，但是我们却要依赖顾客。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730156" y="4091519"/>
            <a:ext cx="121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D9BF77"/>
                </a:solidFill>
              </a:rPr>
              <a:t>自豪感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943426" y="4460851"/>
            <a:ext cx="3004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rgbClr val="D9BF77"/>
                </a:solidFill>
              </a:rPr>
              <a:t>顾客是我们的朋友，顾客是我们利润的来源，顾客并不依赖我们，但是我们却要依赖顾客。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5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5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5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9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5936" y="133850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D9BF77"/>
                </a:solidFill>
                <a:latin typeface="+mj-ea"/>
              </a:rPr>
              <a:t>顾客的流失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0817664" y="6225278"/>
            <a:ext cx="1484064" cy="461664"/>
            <a:chOff x="5812953" y="2125879"/>
            <a:chExt cx="2103551" cy="654376"/>
          </a:xfrm>
        </p:grpSpPr>
        <p:grpSp>
          <p:nvGrpSpPr>
            <p:cNvPr id="4" name="组合 3"/>
            <p:cNvGrpSpPr/>
            <p:nvPr/>
          </p:nvGrpSpPr>
          <p:grpSpPr>
            <a:xfrm>
              <a:off x="5812953" y="2125879"/>
              <a:ext cx="2103551" cy="654376"/>
              <a:chOff x="1361382" y="2545540"/>
              <a:chExt cx="3721326" cy="583875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2164464" y="2556460"/>
                <a:ext cx="1954598" cy="567160"/>
              </a:xfrm>
              <a:prstGeom prst="rect">
                <a:avLst/>
              </a:prstGeom>
              <a:solidFill>
                <a:srgbClr val="205D6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1361382" y="2545540"/>
                <a:ext cx="3721326" cy="583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spc="200" dirty="0">
                    <a:solidFill>
                      <a:srgbClr val="D9BF77"/>
                    </a:solidFill>
                    <a:latin typeface="Impact" panose="020B0806030902050204" pitchFamily="34" charset="0"/>
                    <a:cs typeface="+mn-ea"/>
                    <a:sym typeface="+mn-lt"/>
                  </a:rPr>
                  <a:t>01</a:t>
                </a:r>
                <a:endParaRPr lang="zh-CN" altLang="en-US" sz="2400" b="1" spc="200" dirty="0">
                  <a:solidFill>
                    <a:srgbClr val="D9BF77"/>
                  </a:solidFill>
                  <a:latin typeface="Impact" panose="020B0806030902050204" pitchFamily="34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6297124" y="2165714"/>
              <a:ext cx="1034646" cy="574712"/>
            </a:xfrm>
            <a:prstGeom prst="rect">
              <a:avLst/>
            </a:prstGeom>
            <a:noFill/>
            <a:ln>
              <a:solidFill>
                <a:srgbClr val="D9BF7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1015936" y="1449969"/>
            <a:ext cx="2590864" cy="492443"/>
          </a:xfrm>
          <a:prstGeom prst="rect">
            <a:avLst/>
          </a:prstGeom>
          <a:solidFill>
            <a:srgbClr val="D9BF77"/>
          </a:solidFill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rgbClr val="205D67"/>
                </a:solidFill>
                <a:latin typeface="+mj-ea"/>
                <a:ea typeface="+mj-ea"/>
              </a:rPr>
              <a:t>顾客的三种心理</a:t>
            </a:r>
          </a:p>
        </p:txBody>
      </p:sp>
      <p:sp>
        <p:nvSpPr>
          <p:cNvPr id="19" name="矩形 18"/>
          <p:cNvSpPr/>
          <p:nvPr/>
        </p:nvSpPr>
        <p:spPr>
          <a:xfrm>
            <a:off x="982662" y="2054644"/>
            <a:ext cx="10226675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rgbClr val="D9BF77"/>
                </a:solidFill>
              </a:rPr>
              <a:t>在竞争越来越激烈的今天，在产品日益供过于求的市场里，在商品本身的差异越来越小的情况下，我们唯有提供各种各样的服务，增加产品的附加值来满足顾客的需求，来挽留顾客。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666754" y="3358204"/>
            <a:ext cx="2161572" cy="2161572"/>
            <a:chOff x="1666754" y="3429000"/>
            <a:chExt cx="2161572" cy="2161572"/>
          </a:xfrm>
        </p:grpSpPr>
        <p:sp>
          <p:nvSpPr>
            <p:cNvPr id="12" name="矩形 11"/>
            <p:cNvSpPr/>
            <p:nvPr/>
          </p:nvSpPr>
          <p:spPr>
            <a:xfrm>
              <a:off x="1666754" y="3429000"/>
              <a:ext cx="2161572" cy="2161572"/>
            </a:xfrm>
            <a:prstGeom prst="rect">
              <a:avLst/>
            </a:prstGeom>
            <a:noFill/>
            <a:ln w="76200">
              <a:solidFill>
                <a:srgbClr val="D9BF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financial-bar-chart_65780"/>
            <p:cNvSpPr>
              <a:spLocks noChangeAspect="1"/>
            </p:cNvSpPr>
            <p:nvPr/>
          </p:nvSpPr>
          <p:spPr bwMode="auto">
            <a:xfrm>
              <a:off x="2471366" y="3699054"/>
              <a:ext cx="552347" cy="554925"/>
            </a:xfrm>
            <a:custGeom>
              <a:avLst/>
              <a:gdLst>
                <a:gd name="connsiteX0" fmla="*/ 20267 w 325506"/>
                <a:gd name="connsiteY0" fmla="*/ 230187 h 327025"/>
                <a:gd name="connsiteX1" fmla="*/ 64006 w 325506"/>
                <a:gd name="connsiteY1" fmla="*/ 230187 h 327025"/>
                <a:gd name="connsiteX2" fmla="*/ 79443 w 325506"/>
                <a:gd name="connsiteY2" fmla="*/ 245681 h 327025"/>
                <a:gd name="connsiteX3" fmla="*/ 79443 w 325506"/>
                <a:gd name="connsiteY3" fmla="*/ 312822 h 327025"/>
                <a:gd name="connsiteX4" fmla="*/ 64006 w 325506"/>
                <a:gd name="connsiteY4" fmla="*/ 327025 h 327025"/>
                <a:gd name="connsiteX5" fmla="*/ 20267 w 325506"/>
                <a:gd name="connsiteY5" fmla="*/ 327025 h 327025"/>
                <a:gd name="connsiteX6" fmla="*/ 4830 w 325506"/>
                <a:gd name="connsiteY6" fmla="*/ 312822 h 327025"/>
                <a:gd name="connsiteX7" fmla="*/ 4830 w 325506"/>
                <a:gd name="connsiteY7" fmla="*/ 245681 h 327025"/>
                <a:gd name="connsiteX8" fmla="*/ 20267 w 325506"/>
                <a:gd name="connsiteY8" fmla="*/ 230187 h 327025"/>
                <a:gd name="connsiteX9" fmla="*/ 134896 w 325506"/>
                <a:gd name="connsiteY9" fmla="*/ 179387 h 327025"/>
                <a:gd name="connsiteX10" fmla="*/ 179565 w 325506"/>
                <a:gd name="connsiteY10" fmla="*/ 179387 h 327025"/>
                <a:gd name="connsiteX11" fmla="*/ 195330 w 325506"/>
                <a:gd name="connsiteY11" fmla="*/ 194793 h 327025"/>
                <a:gd name="connsiteX12" fmla="*/ 195330 w 325506"/>
                <a:gd name="connsiteY12" fmla="*/ 312903 h 327025"/>
                <a:gd name="connsiteX13" fmla="*/ 179565 w 325506"/>
                <a:gd name="connsiteY13" fmla="*/ 327025 h 327025"/>
                <a:gd name="connsiteX14" fmla="*/ 134896 w 325506"/>
                <a:gd name="connsiteY14" fmla="*/ 327025 h 327025"/>
                <a:gd name="connsiteX15" fmla="*/ 119130 w 325506"/>
                <a:gd name="connsiteY15" fmla="*/ 312903 h 327025"/>
                <a:gd name="connsiteX16" fmla="*/ 119130 w 325506"/>
                <a:gd name="connsiteY16" fmla="*/ 194793 h 327025"/>
                <a:gd name="connsiteX17" fmla="*/ 134896 w 325506"/>
                <a:gd name="connsiteY17" fmla="*/ 179387 h 327025"/>
                <a:gd name="connsiteX18" fmla="*/ 250698 w 325506"/>
                <a:gd name="connsiteY18" fmla="*/ 119062 h 327025"/>
                <a:gd name="connsiteX19" fmla="*/ 295538 w 325506"/>
                <a:gd name="connsiteY19" fmla="*/ 119062 h 327025"/>
                <a:gd name="connsiteX20" fmla="*/ 309630 w 325506"/>
                <a:gd name="connsiteY20" fmla="*/ 134562 h 327025"/>
                <a:gd name="connsiteX21" fmla="*/ 309630 w 325506"/>
                <a:gd name="connsiteY21" fmla="*/ 312816 h 327025"/>
                <a:gd name="connsiteX22" fmla="*/ 295538 w 325506"/>
                <a:gd name="connsiteY22" fmla="*/ 327025 h 327025"/>
                <a:gd name="connsiteX23" fmla="*/ 250698 w 325506"/>
                <a:gd name="connsiteY23" fmla="*/ 327025 h 327025"/>
                <a:gd name="connsiteX24" fmla="*/ 236605 w 325506"/>
                <a:gd name="connsiteY24" fmla="*/ 312816 h 327025"/>
                <a:gd name="connsiteX25" fmla="*/ 236605 w 325506"/>
                <a:gd name="connsiteY25" fmla="*/ 134562 h 327025"/>
                <a:gd name="connsiteX26" fmla="*/ 250698 w 325506"/>
                <a:gd name="connsiteY26" fmla="*/ 119062 h 327025"/>
                <a:gd name="connsiteX27" fmla="*/ 168401 w 325506"/>
                <a:gd name="connsiteY27" fmla="*/ 68262 h 327025"/>
                <a:gd name="connsiteX28" fmla="*/ 206017 w 325506"/>
                <a:gd name="connsiteY28" fmla="*/ 76019 h 327025"/>
                <a:gd name="connsiteX29" fmla="*/ 211205 w 325506"/>
                <a:gd name="connsiteY29" fmla="*/ 79898 h 327025"/>
                <a:gd name="connsiteX30" fmla="*/ 211205 w 325506"/>
                <a:gd name="connsiteY30" fmla="*/ 86363 h 327025"/>
                <a:gd name="connsiteX31" fmla="*/ 196937 w 325506"/>
                <a:gd name="connsiteY31" fmla="*/ 121272 h 327025"/>
                <a:gd name="connsiteX32" fmla="*/ 190452 w 325506"/>
                <a:gd name="connsiteY32" fmla="*/ 126443 h 327025"/>
                <a:gd name="connsiteX33" fmla="*/ 189154 w 325506"/>
                <a:gd name="connsiteY33" fmla="*/ 126443 h 327025"/>
                <a:gd name="connsiteX34" fmla="*/ 182669 w 325506"/>
                <a:gd name="connsiteY34" fmla="*/ 122564 h 327025"/>
                <a:gd name="connsiteX35" fmla="*/ 176183 w 325506"/>
                <a:gd name="connsiteY35" fmla="*/ 108342 h 327025"/>
                <a:gd name="connsiteX36" fmla="*/ 11451 w 325506"/>
                <a:gd name="connsiteY36" fmla="*/ 192382 h 327025"/>
                <a:gd name="connsiteX37" fmla="*/ 7559 w 325506"/>
                <a:gd name="connsiteY37" fmla="*/ 193675 h 327025"/>
                <a:gd name="connsiteX38" fmla="*/ 1074 w 325506"/>
                <a:gd name="connsiteY38" fmla="*/ 189796 h 327025"/>
                <a:gd name="connsiteX39" fmla="*/ 3668 w 325506"/>
                <a:gd name="connsiteY39" fmla="*/ 179453 h 327025"/>
                <a:gd name="connsiteX40" fmla="*/ 168401 w 325506"/>
                <a:gd name="connsiteY40" fmla="*/ 94120 h 327025"/>
                <a:gd name="connsiteX41" fmla="*/ 160618 w 325506"/>
                <a:gd name="connsiteY41" fmla="*/ 79898 h 327025"/>
                <a:gd name="connsiteX42" fmla="*/ 160618 w 325506"/>
                <a:gd name="connsiteY42" fmla="*/ 70848 h 327025"/>
                <a:gd name="connsiteX43" fmla="*/ 168401 w 325506"/>
                <a:gd name="connsiteY43" fmla="*/ 68262 h 327025"/>
                <a:gd name="connsiteX44" fmla="*/ 276293 w 325506"/>
                <a:gd name="connsiteY44" fmla="*/ 57150 h 327025"/>
                <a:gd name="connsiteX45" fmla="*/ 285818 w 325506"/>
                <a:gd name="connsiteY45" fmla="*/ 65210 h 327025"/>
                <a:gd name="connsiteX46" fmla="*/ 276293 w 325506"/>
                <a:gd name="connsiteY46" fmla="*/ 74613 h 327025"/>
                <a:gd name="connsiteX47" fmla="*/ 276293 w 325506"/>
                <a:gd name="connsiteY47" fmla="*/ 57150 h 327025"/>
                <a:gd name="connsiteX48" fmla="*/ 271531 w 325506"/>
                <a:gd name="connsiteY48" fmla="*/ 30162 h 327025"/>
                <a:gd name="connsiteX49" fmla="*/ 271531 w 325506"/>
                <a:gd name="connsiteY49" fmla="*/ 44450 h 327025"/>
                <a:gd name="connsiteX50" fmla="*/ 260418 w 325506"/>
                <a:gd name="connsiteY50" fmla="*/ 36656 h 327025"/>
                <a:gd name="connsiteX51" fmla="*/ 271531 w 325506"/>
                <a:gd name="connsiteY51" fmla="*/ 30162 h 327025"/>
                <a:gd name="connsiteX52" fmla="*/ 273761 w 325506"/>
                <a:gd name="connsiteY52" fmla="*/ 12700 h 327025"/>
                <a:gd name="connsiteX53" fmla="*/ 271187 w 325506"/>
                <a:gd name="connsiteY53" fmla="*/ 15293 h 327025"/>
                <a:gd name="connsiteX54" fmla="*/ 271187 w 325506"/>
                <a:gd name="connsiteY54" fmla="*/ 20479 h 327025"/>
                <a:gd name="connsiteX55" fmla="*/ 250592 w 325506"/>
                <a:gd name="connsiteY55" fmla="*/ 38629 h 327025"/>
                <a:gd name="connsiteX56" fmla="*/ 271187 w 325506"/>
                <a:gd name="connsiteY56" fmla="*/ 55483 h 327025"/>
                <a:gd name="connsiteX57" fmla="*/ 271187 w 325506"/>
                <a:gd name="connsiteY57" fmla="*/ 73634 h 327025"/>
                <a:gd name="connsiteX58" fmla="*/ 254454 w 325506"/>
                <a:gd name="connsiteY58" fmla="*/ 60669 h 327025"/>
                <a:gd name="connsiteX59" fmla="*/ 249305 w 325506"/>
                <a:gd name="connsiteY59" fmla="*/ 67152 h 327025"/>
                <a:gd name="connsiteX60" fmla="*/ 271187 w 325506"/>
                <a:gd name="connsiteY60" fmla="*/ 82709 h 327025"/>
                <a:gd name="connsiteX61" fmla="*/ 271187 w 325506"/>
                <a:gd name="connsiteY61" fmla="*/ 87895 h 327025"/>
                <a:gd name="connsiteX62" fmla="*/ 273761 w 325506"/>
                <a:gd name="connsiteY62" fmla="*/ 90488 h 327025"/>
                <a:gd name="connsiteX63" fmla="*/ 276336 w 325506"/>
                <a:gd name="connsiteY63" fmla="*/ 87895 h 327025"/>
                <a:gd name="connsiteX64" fmla="*/ 276336 w 325506"/>
                <a:gd name="connsiteY64" fmla="*/ 82709 h 327025"/>
                <a:gd name="connsiteX65" fmla="*/ 296930 w 325506"/>
                <a:gd name="connsiteY65" fmla="*/ 64559 h 327025"/>
                <a:gd name="connsiteX66" fmla="*/ 276336 w 325506"/>
                <a:gd name="connsiteY66" fmla="*/ 45112 h 327025"/>
                <a:gd name="connsiteX67" fmla="*/ 276336 w 325506"/>
                <a:gd name="connsiteY67" fmla="*/ 29554 h 327025"/>
                <a:gd name="connsiteX68" fmla="*/ 290494 w 325506"/>
                <a:gd name="connsiteY68" fmla="*/ 38629 h 327025"/>
                <a:gd name="connsiteX69" fmla="*/ 295643 w 325506"/>
                <a:gd name="connsiteY69" fmla="*/ 33443 h 327025"/>
                <a:gd name="connsiteX70" fmla="*/ 276336 w 325506"/>
                <a:gd name="connsiteY70" fmla="*/ 20479 h 327025"/>
                <a:gd name="connsiteX71" fmla="*/ 276336 w 325506"/>
                <a:gd name="connsiteY71" fmla="*/ 15293 h 327025"/>
                <a:gd name="connsiteX72" fmla="*/ 273761 w 325506"/>
                <a:gd name="connsiteY72" fmla="*/ 12700 h 327025"/>
                <a:gd name="connsiteX73" fmla="*/ 273118 w 325506"/>
                <a:gd name="connsiteY73" fmla="*/ 0 h 327025"/>
                <a:gd name="connsiteX74" fmla="*/ 325506 w 325506"/>
                <a:gd name="connsiteY74" fmla="*/ 51594 h 327025"/>
                <a:gd name="connsiteX75" fmla="*/ 273118 w 325506"/>
                <a:gd name="connsiteY75" fmla="*/ 103188 h 327025"/>
                <a:gd name="connsiteX76" fmla="*/ 220730 w 325506"/>
                <a:gd name="connsiteY76" fmla="*/ 51594 h 327025"/>
                <a:gd name="connsiteX77" fmla="*/ 273118 w 325506"/>
                <a:gd name="connsiteY77" fmla="*/ 0 h 32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25506" h="327025">
                  <a:moveTo>
                    <a:pt x="20267" y="230187"/>
                  </a:moveTo>
                  <a:cubicBezTo>
                    <a:pt x="20267" y="230187"/>
                    <a:pt x="20267" y="230187"/>
                    <a:pt x="64006" y="230187"/>
                  </a:cubicBezTo>
                  <a:cubicBezTo>
                    <a:pt x="73011" y="230187"/>
                    <a:pt x="79443" y="237934"/>
                    <a:pt x="79443" y="245681"/>
                  </a:cubicBezTo>
                  <a:cubicBezTo>
                    <a:pt x="79443" y="245681"/>
                    <a:pt x="79443" y="245681"/>
                    <a:pt x="79443" y="312822"/>
                  </a:cubicBezTo>
                  <a:cubicBezTo>
                    <a:pt x="79443" y="320569"/>
                    <a:pt x="73011" y="327025"/>
                    <a:pt x="64006" y="327025"/>
                  </a:cubicBezTo>
                  <a:cubicBezTo>
                    <a:pt x="64006" y="327025"/>
                    <a:pt x="64006" y="327025"/>
                    <a:pt x="20267" y="327025"/>
                  </a:cubicBezTo>
                  <a:cubicBezTo>
                    <a:pt x="11262" y="327025"/>
                    <a:pt x="4830" y="320569"/>
                    <a:pt x="4830" y="312822"/>
                  </a:cubicBezTo>
                  <a:cubicBezTo>
                    <a:pt x="4830" y="312822"/>
                    <a:pt x="4830" y="312822"/>
                    <a:pt x="4830" y="245681"/>
                  </a:cubicBezTo>
                  <a:cubicBezTo>
                    <a:pt x="4830" y="237934"/>
                    <a:pt x="11262" y="230187"/>
                    <a:pt x="20267" y="230187"/>
                  </a:cubicBezTo>
                  <a:close/>
                  <a:moveTo>
                    <a:pt x="134896" y="179387"/>
                  </a:moveTo>
                  <a:cubicBezTo>
                    <a:pt x="134896" y="179387"/>
                    <a:pt x="134896" y="179387"/>
                    <a:pt x="179565" y="179387"/>
                  </a:cubicBezTo>
                  <a:cubicBezTo>
                    <a:pt x="188761" y="179387"/>
                    <a:pt x="195330" y="185806"/>
                    <a:pt x="195330" y="194793"/>
                  </a:cubicBezTo>
                  <a:cubicBezTo>
                    <a:pt x="195330" y="194793"/>
                    <a:pt x="195330" y="194793"/>
                    <a:pt x="195330" y="312903"/>
                  </a:cubicBezTo>
                  <a:cubicBezTo>
                    <a:pt x="195330" y="320606"/>
                    <a:pt x="188761" y="327025"/>
                    <a:pt x="179565" y="327025"/>
                  </a:cubicBezTo>
                  <a:cubicBezTo>
                    <a:pt x="179565" y="327025"/>
                    <a:pt x="179565" y="327025"/>
                    <a:pt x="134896" y="327025"/>
                  </a:cubicBezTo>
                  <a:cubicBezTo>
                    <a:pt x="127013" y="327025"/>
                    <a:pt x="119130" y="320606"/>
                    <a:pt x="119130" y="312903"/>
                  </a:cubicBezTo>
                  <a:cubicBezTo>
                    <a:pt x="119130" y="312903"/>
                    <a:pt x="119130" y="312903"/>
                    <a:pt x="119130" y="194793"/>
                  </a:cubicBezTo>
                  <a:cubicBezTo>
                    <a:pt x="119130" y="185806"/>
                    <a:pt x="127013" y="179387"/>
                    <a:pt x="134896" y="179387"/>
                  </a:cubicBezTo>
                  <a:close/>
                  <a:moveTo>
                    <a:pt x="250698" y="119062"/>
                  </a:moveTo>
                  <a:cubicBezTo>
                    <a:pt x="250698" y="119062"/>
                    <a:pt x="250698" y="119062"/>
                    <a:pt x="295538" y="119062"/>
                  </a:cubicBezTo>
                  <a:cubicBezTo>
                    <a:pt x="303225" y="119062"/>
                    <a:pt x="309630" y="125520"/>
                    <a:pt x="309630" y="134562"/>
                  </a:cubicBezTo>
                  <a:cubicBezTo>
                    <a:pt x="309630" y="134562"/>
                    <a:pt x="309630" y="134562"/>
                    <a:pt x="309630" y="312816"/>
                  </a:cubicBezTo>
                  <a:cubicBezTo>
                    <a:pt x="309630" y="320567"/>
                    <a:pt x="303225" y="327025"/>
                    <a:pt x="295538" y="327025"/>
                  </a:cubicBezTo>
                  <a:cubicBezTo>
                    <a:pt x="295538" y="327025"/>
                    <a:pt x="295538" y="327025"/>
                    <a:pt x="250698" y="327025"/>
                  </a:cubicBezTo>
                  <a:cubicBezTo>
                    <a:pt x="243011" y="327025"/>
                    <a:pt x="236605" y="320567"/>
                    <a:pt x="236605" y="312816"/>
                  </a:cubicBezTo>
                  <a:cubicBezTo>
                    <a:pt x="236605" y="312816"/>
                    <a:pt x="236605" y="312816"/>
                    <a:pt x="236605" y="134562"/>
                  </a:cubicBezTo>
                  <a:cubicBezTo>
                    <a:pt x="236605" y="125520"/>
                    <a:pt x="243011" y="119062"/>
                    <a:pt x="250698" y="119062"/>
                  </a:cubicBezTo>
                  <a:close/>
                  <a:moveTo>
                    <a:pt x="168401" y="68262"/>
                  </a:moveTo>
                  <a:cubicBezTo>
                    <a:pt x="168401" y="68262"/>
                    <a:pt x="168401" y="68262"/>
                    <a:pt x="206017" y="76019"/>
                  </a:cubicBezTo>
                  <a:cubicBezTo>
                    <a:pt x="207314" y="76019"/>
                    <a:pt x="209908" y="78605"/>
                    <a:pt x="211205" y="79898"/>
                  </a:cubicBezTo>
                  <a:cubicBezTo>
                    <a:pt x="211205" y="82484"/>
                    <a:pt x="211205" y="83777"/>
                    <a:pt x="211205" y="86363"/>
                  </a:cubicBezTo>
                  <a:cubicBezTo>
                    <a:pt x="211205" y="86363"/>
                    <a:pt x="211205" y="86363"/>
                    <a:pt x="196937" y="121272"/>
                  </a:cubicBezTo>
                  <a:cubicBezTo>
                    <a:pt x="195640" y="123857"/>
                    <a:pt x="193046" y="125150"/>
                    <a:pt x="190452" y="126443"/>
                  </a:cubicBezTo>
                  <a:cubicBezTo>
                    <a:pt x="190452" y="126443"/>
                    <a:pt x="190452" y="126443"/>
                    <a:pt x="189154" y="126443"/>
                  </a:cubicBezTo>
                  <a:cubicBezTo>
                    <a:pt x="186560" y="126443"/>
                    <a:pt x="183966" y="123857"/>
                    <a:pt x="182669" y="122564"/>
                  </a:cubicBezTo>
                  <a:cubicBezTo>
                    <a:pt x="182669" y="122564"/>
                    <a:pt x="182669" y="122564"/>
                    <a:pt x="176183" y="108342"/>
                  </a:cubicBezTo>
                  <a:cubicBezTo>
                    <a:pt x="176183" y="108342"/>
                    <a:pt x="176183" y="108342"/>
                    <a:pt x="11451" y="192382"/>
                  </a:cubicBezTo>
                  <a:cubicBezTo>
                    <a:pt x="10154" y="192382"/>
                    <a:pt x="8857" y="193675"/>
                    <a:pt x="7559" y="193675"/>
                  </a:cubicBezTo>
                  <a:cubicBezTo>
                    <a:pt x="4965" y="193675"/>
                    <a:pt x="2371" y="192382"/>
                    <a:pt x="1074" y="189796"/>
                  </a:cubicBezTo>
                  <a:cubicBezTo>
                    <a:pt x="-1520" y="185918"/>
                    <a:pt x="1074" y="180746"/>
                    <a:pt x="3668" y="179453"/>
                  </a:cubicBezTo>
                  <a:cubicBezTo>
                    <a:pt x="3668" y="179453"/>
                    <a:pt x="3668" y="179453"/>
                    <a:pt x="168401" y="94120"/>
                  </a:cubicBezTo>
                  <a:cubicBezTo>
                    <a:pt x="168401" y="94120"/>
                    <a:pt x="168401" y="94120"/>
                    <a:pt x="160618" y="79898"/>
                  </a:cubicBezTo>
                  <a:cubicBezTo>
                    <a:pt x="159321" y="77312"/>
                    <a:pt x="159321" y="73434"/>
                    <a:pt x="160618" y="70848"/>
                  </a:cubicBezTo>
                  <a:cubicBezTo>
                    <a:pt x="163212" y="69555"/>
                    <a:pt x="165807" y="68262"/>
                    <a:pt x="168401" y="68262"/>
                  </a:cubicBezTo>
                  <a:close/>
                  <a:moveTo>
                    <a:pt x="276293" y="57150"/>
                  </a:moveTo>
                  <a:cubicBezTo>
                    <a:pt x="279865" y="58493"/>
                    <a:pt x="285818" y="59837"/>
                    <a:pt x="285818" y="65210"/>
                  </a:cubicBezTo>
                  <a:cubicBezTo>
                    <a:pt x="285818" y="71926"/>
                    <a:pt x="281056" y="74613"/>
                    <a:pt x="276293" y="74613"/>
                  </a:cubicBezTo>
                  <a:cubicBezTo>
                    <a:pt x="276293" y="74613"/>
                    <a:pt x="276293" y="74613"/>
                    <a:pt x="276293" y="57150"/>
                  </a:cubicBezTo>
                  <a:close/>
                  <a:moveTo>
                    <a:pt x="271531" y="30162"/>
                  </a:moveTo>
                  <a:lnTo>
                    <a:pt x="271531" y="44450"/>
                  </a:lnTo>
                  <a:cubicBezTo>
                    <a:pt x="264586" y="43151"/>
                    <a:pt x="260418" y="41852"/>
                    <a:pt x="260418" y="36656"/>
                  </a:cubicBezTo>
                  <a:cubicBezTo>
                    <a:pt x="260418" y="32760"/>
                    <a:pt x="264586" y="30162"/>
                    <a:pt x="271531" y="30162"/>
                  </a:cubicBezTo>
                  <a:close/>
                  <a:moveTo>
                    <a:pt x="273761" y="12700"/>
                  </a:moveTo>
                  <a:cubicBezTo>
                    <a:pt x="271187" y="12700"/>
                    <a:pt x="271187" y="13996"/>
                    <a:pt x="271187" y="15293"/>
                  </a:cubicBezTo>
                  <a:cubicBezTo>
                    <a:pt x="271187" y="15293"/>
                    <a:pt x="271187" y="15293"/>
                    <a:pt x="271187" y="20479"/>
                  </a:cubicBezTo>
                  <a:cubicBezTo>
                    <a:pt x="259603" y="20479"/>
                    <a:pt x="250592" y="26961"/>
                    <a:pt x="250592" y="38629"/>
                  </a:cubicBezTo>
                  <a:cubicBezTo>
                    <a:pt x="250592" y="47705"/>
                    <a:pt x="258315" y="52890"/>
                    <a:pt x="271187" y="55483"/>
                  </a:cubicBezTo>
                  <a:cubicBezTo>
                    <a:pt x="271187" y="55483"/>
                    <a:pt x="271187" y="55483"/>
                    <a:pt x="271187" y="73634"/>
                  </a:cubicBezTo>
                  <a:cubicBezTo>
                    <a:pt x="257028" y="73634"/>
                    <a:pt x="263464" y="60669"/>
                    <a:pt x="254454" y="60669"/>
                  </a:cubicBezTo>
                  <a:cubicBezTo>
                    <a:pt x="250592" y="60669"/>
                    <a:pt x="249305" y="63262"/>
                    <a:pt x="249305" y="67152"/>
                  </a:cubicBezTo>
                  <a:cubicBezTo>
                    <a:pt x="249305" y="73634"/>
                    <a:pt x="255741" y="82709"/>
                    <a:pt x="271187" y="82709"/>
                  </a:cubicBezTo>
                  <a:cubicBezTo>
                    <a:pt x="271187" y="82709"/>
                    <a:pt x="271187" y="82709"/>
                    <a:pt x="271187" y="87895"/>
                  </a:cubicBezTo>
                  <a:cubicBezTo>
                    <a:pt x="271187" y="89191"/>
                    <a:pt x="271187" y="90488"/>
                    <a:pt x="273761" y="90488"/>
                  </a:cubicBezTo>
                  <a:cubicBezTo>
                    <a:pt x="275048" y="90488"/>
                    <a:pt x="276336" y="89191"/>
                    <a:pt x="276336" y="87895"/>
                  </a:cubicBezTo>
                  <a:cubicBezTo>
                    <a:pt x="276336" y="87895"/>
                    <a:pt x="276336" y="87895"/>
                    <a:pt x="276336" y="82709"/>
                  </a:cubicBezTo>
                  <a:cubicBezTo>
                    <a:pt x="287920" y="81413"/>
                    <a:pt x="296930" y="76227"/>
                    <a:pt x="296930" y="64559"/>
                  </a:cubicBezTo>
                  <a:cubicBezTo>
                    <a:pt x="296930" y="51594"/>
                    <a:pt x="286633" y="47705"/>
                    <a:pt x="276336" y="45112"/>
                  </a:cubicBezTo>
                  <a:cubicBezTo>
                    <a:pt x="276336" y="45112"/>
                    <a:pt x="276336" y="45112"/>
                    <a:pt x="276336" y="29554"/>
                  </a:cubicBezTo>
                  <a:cubicBezTo>
                    <a:pt x="285346" y="29554"/>
                    <a:pt x="285346" y="38629"/>
                    <a:pt x="290494" y="38629"/>
                  </a:cubicBezTo>
                  <a:cubicBezTo>
                    <a:pt x="293069" y="38629"/>
                    <a:pt x="295643" y="36036"/>
                    <a:pt x="295643" y="33443"/>
                  </a:cubicBezTo>
                  <a:cubicBezTo>
                    <a:pt x="295643" y="24368"/>
                    <a:pt x="282771" y="20479"/>
                    <a:pt x="276336" y="20479"/>
                  </a:cubicBezTo>
                  <a:cubicBezTo>
                    <a:pt x="276336" y="20479"/>
                    <a:pt x="276336" y="20479"/>
                    <a:pt x="276336" y="15293"/>
                  </a:cubicBezTo>
                  <a:cubicBezTo>
                    <a:pt x="276336" y="13996"/>
                    <a:pt x="275048" y="12700"/>
                    <a:pt x="273761" y="12700"/>
                  </a:cubicBezTo>
                  <a:close/>
                  <a:moveTo>
                    <a:pt x="273118" y="0"/>
                  </a:moveTo>
                  <a:cubicBezTo>
                    <a:pt x="302051" y="0"/>
                    <a:pt x="325506" y="23099"/>
                    <a:pt x="325506" y="51594"/>
                  </a:cubicBezTo>
                  <a:cubicBezTo>
                    <a:pt x="325506" y="80089"/>
                    <a:pt x="302051" y="103188"/>
                    <a:pt x="273118" y="103188"/>
                  </a:cubicBezTo>
                  <a:cubicBezTo>
                    <a:pt x="244185" y="103188"/>
                    <a:pt x="220730" y="80089"/>
                    <a:pt x="220730" y="51594"/>
                  </a:cubicBezTo>
                  <a:cubicBezTo>
                    <a:pt x="220730" y="23099"/>
                    <a:pt x="244185" y="0"/>
                    <a:pt x="273118" y="0"/>
                  </a:cubicBezTo>
                  <a:close/>
                </a:path>
              </a:pathLst>
            </a:custGeom>
            <a:solidFill>
              <a:srgbClr val="D9BF77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905600" y="4588061"/>
              <a:ext cx="1713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D9BF77"/>
                  </a:solidFill>
                  <a:latin typeface="Impact" panose="020B0806030902050204" pitchFamily="34" charset="0"/>
                </a:rPr>
                <a:t>求补偿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050426" y="3358204"/>
            <a:ext cx="2161572" cy="2161572"/>
            <a:chOff x="5015214" y="558479"/>
            <a:chExt cx="2161572" cy="2161572"/>
          </a:xfrm>
        </p:grpSpPr>
        <p:sp>
          <p:nvSpPr>
            <p:cNvPr id="17" name="矩形 16"/>
            <p:cNvSpPr/>
            <p:nvPr/>
          </p:nvSpPr>
          <p:spPr>
            <a:xfrm>
              <a:off x="5015214" y="558479"/>
              <a:ext cx="2161572" cy="2161572"/>
            </a:xfrm>
            <a:prstGeom prst="rect">
              <a:avLst/>
            </a:prstGeom>
            <a:noFill/>
            <a:ln w="76200">
              <a:solidFill>
                <a:srgbClr val="D9BF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write_46014"/>
            <p:cNvSpPr>
              <a:spLocks noChangeAspect="1"/>
            </p:cNvSpPr>
            <p:nvPr/>
          </p:nvSpPr>
          <p:spPr bwMode="auto">
            <a:xfrm>
              <a:off x="5934962" y="921130"/>
              <a:ext cx="557701" cy="540414"/>
            </a:xfrm>
            <a:custGeom>
              <a:avLst/>
              <a:gdLst>
                <a:gd name="connsiteX0" fmla="*/ 58918 w 323554"/>
                <a:gd name="connsiteY0" fmla="*/ 189699 h 313525"/>
                <a:gd name="connsiteX1" fmla="*/ 101421 w 323554"/>
                <a:gd name="connsiteY1" fmla="*/ 189699 h 313525"/>
                <a:gd name="connsiteX2" fmla="*/ 103997 w 323554"/>
                <a:gd name="connsiteY2" fmla="*/ 189699 h 313525"/>
                <a:gd name="connsiteX3" fmla="*/ 114301 w 323554"/>
                <a:gd name="connsiteY3" fmla="*/ 201731 h 313525"/>
                <a:gd name="connsiteX4" fmla="*/ 113013 w 323554"/>
                <a:gd name="connsiteY4" fmla="*/ 205741 h 313525"/>
                <a:gd name="connsiteX5" fmla="*/ 101421 w 323554"/>
                <a:gd name="connsiteY5" fmla="*/ 215099 h 313525"/>
                <a:gd name="connsiteX6" fmla="*/ 58918 w 323554"/>
                <a:gd name="connsiteY6" fmla="*/ 215099 h 313525"/>
                <a:gd name="connsiteX7" fmla="*/ 46038 w 323554"/>
                <a:gd name="connsiteY7" fmla="*/ 201731 h 313525"/>
                <a:gd name="connsiteX8" fmla="*/ 58918 w 323554"/>
                <a:gd name="connsiteY8" fmla="*/ 189699 h 313525"/>
                <a:gd name="connsiteX9" fmla="*/ 149225 w 323554"/>
                <a:gd name="connsiteY9" fmla="*/ 165887 h 313525"/>
                <a:gd name="connsiteX10" fmla="*/ 142875 w 323554"/>
                <a:gd name="connsiteY10" fmla="*/ 186525 h 313525"/>
                <a:gd name="connsiteX11" fmla="*/ 153988 w 323554"/>
                <a:gd name="connsiteY11" fmla="*/ 196050 h 313525"/>
                <a:gd name="connsiteX12" fmla="*/ 173038 w 323554"/>
                <a:gd name="connsiteY12" fmla="*/ 188112 h 313525"/>
                <a:gd name="connsiteX13" fmla="*/ 145188 w 323554"/>
                <a:gd name="connsiteY13" fmla="*/ 151599 h 313525"/>
                <a:gd name="connsiteX14" fmla="*/ 187326 w 323554"/>
                <a:gd name="connsiteY14" fmla="*/ 190104 h 313525"/>
                <a:gd name="connsiteX15" fmla="*/ 138803 w 323554"/>
                <a:gd name="connsiteY15" fmla="*/ 210640 h 313525"/>
                <a:gd name="connsiteX16" fmla="*/ 131142 w 323554"/>
                <a:gd name="connsiteY16" fmla="*/ 210640 h 313525"/>
                <a:gd name="connsiteX17" fmla="*/ 129865 w 323554"/>
                <a:gd name="connsiteY17" fmla="*/ 202939 h 313525"/>
                <a:gd name="connsiteX18" fmla="*/ 145188 w 323554"/>
                <a:gd name="connsiteY18" fmla="*/ 151599 h 313525"/>
                <a:gd name="connsiteX19" fmla="*/ 58982 w 323554"/>
                <a:gd name="connsiteY19" fmla="*/ 146837 h 313525"/>
                <a:gd name="connsiteX20" fmla="*/ 130176 w 323554"/>
                <a:gd name="connsiteY20" fmla="*/ 146837 h 313525"/>
                <a:gd name="connsiteX21" fmla="*/ 130176 w 323554"/>
                <a:gd name="connsiteY21" fmla="*/ 148186 h 313525"/>
                <a:gd name="connsiteX22" fmla="*/ 122409 w 323554"/>
                <a:gd name="connsiteY22" fmla="*/ 173825 h 313525"/>
                <a:gd name="connsiteX23" fmla="*/ 58982 w 323554"/>
                <a:gd name="connsiteY23" fmla="*/ 173825 h 313525"/>
                <a:gd name="connsiteX24" fmla="*/ 46038 w 323554"/>
                <a:gd name="connsiteY24" fmla="*/ 160331 h 313525"/>
                <a:gd name="connsiteX25" fmla="*/ 58982 w 323554"/>
                <a:gd name="connsiteY25" fmla="*/ 146837 h 313525"/>
                <a:gd name="connsiteX26" fmla="*/ 59011 w 323554"/>
                <a:gd name="connsiteY26" fmla="*/ 105562 h 313525"/>
                <a:gd name="connsiteX27" fmla="*/ 166688 w 323554"/>
                <a:gd name="connsiteY27" fmla="*/ 105562 h 313525"/>
                <a:gd name="connsiteX28" fmla="*/ 144634 w 323554"/>
                <a:gd name="connsiteY28" fmla="*/ 130962 h 313525"/>
                <a:gd name="connsiteX29" fmla="*/ 59011 w 323554"/>
                <a:gd name="connsiteY29" fmla="*/ 130962 h 313525"/>
                <a:gd name="connsiteX30" fmla="*/ 46038 w 323554"/>
                <a:gd name="connsiteY30" fmla="*/ 118930 h 313525"/>
                <a:gd name="connsiteX31" fmla="*/ 59011 w 323554"/>
                <a:gd name="connsiteY31" fmla="*/ 105562 h 313525"/>
                <a:gd name="connsiteX32" fmla="*/ 226883 w 323554"/>
                <a:gd name="connsiteY32" fmla="*/ 81749 h 313525"/>
                <a:gd name="connsiteX33" fmla="*/ 224292 w 323554"/>
                <a:gd name="connsiteY33" fmla="*/ 83037 h 313525"/>
                <a:gd name="connsiteX34" fmla="*/ 171159 w 323554"/>
                <a:gd name="connsiteY34" fmla="*/ 140996 h 313525"/>
                <a:gd name="connsiteX35" fmla="*/ 172455 w 323554"/>
                <a:gd name="connsiteY35" fmla="*/ 146148 h 313525"/>
                <a:gd name="connsiteX36" fmla="*/ 175047 w 323554"/>
                <a:gd name="connsiteY36" fmla="*/ 148724 h 313525"/>
                <a:gd name="connsiteX37" fmla="*/ 177639 w 323554"/>
                <a:gd name="connsiteY37" fmla="*/ 150012 h 313525"/>
                <a:gd name="connsiteX38" fmla="*/ 180230 w 323554"/>
                <a:gd name="connsiteY38" fmla="*/ 148724 h 313525"/>
                <a:gd name="connsiteX39" fmla="*/ 232067 w 323554"/>
                <a:gd name="connsiteY39" fmla="*/ 90765 h 313525"/>
                <a:gd name="connsiteX40" fmla="*/ 232067 w 323554"/>
                <a:gd name="connsiteY40" fmla="*/ 85613 h 313525"/>
                <a:gd name="connsiteX41" fmla="*/ 229475 w 323554"/>
                <a:gd name="connsiteY41" fmla="*/ 83037 h 313525"/>
                <a:gd name="connsiteX42" fmla="*/ 226883 w 323554"/>
                <a:gd name="connsiteY42" fmla="*/ 81749 h 313525"/>
                <a:gd name="connsiteX43" fmla="*/ 247254 w 323554"/>
                <a:gd name="connsiteY43" fmla="*/ 62303 h 313525"/>
                <a:gd name="connsiteX44" fmla="*/ 242491 w 323554"/>
                <a:gd name="connsiteY44" fmla="*/ 63493 h 313525"/>
                <a:gd name="connsiteX45" fmla="*/ 237729 w 323554"/>
                <a:gd name="connsiteY45" fmla="*/ 68256 h 313525"/>
                <a:gd name="connsiteX46" fmla="*/ 236538 w 323554"/>
                <a:gd name="connsiteY46" fmla="*/ 70637 h 313525"/>
                <a:gd name="connsiteX47" fmla="*/ 237729 w 323554"/>
                <a:gd name="connsiteY47" fmla="*/ 73019 h 313525"/>
                <a:gd name="connsiteX48" fmla="*/ 240110 w 323554"/>
                <a:gd name="connsiteY48" fmla="*/ 74209 h 313525"/>
                <a:gd name="connsiteX49" fmla="*/ 242491 w 323554"/>
                <a:gd name="connsiteY49" fmla="*/ 75400 h 313525"/>
                <a:gd name="connsiteX50" fmla="*/ 244873 w 323554"/>
                <a:gd name="connsiteY50" fmla="*/ 75400 h 313525"/>
                <a:gd name="connsiteX51" fmla="*/ 244873 w 323554"/>
                <a:gd name="connsiteY51" fmla="*/ 74209 h 313525"/>
                <a:gd name="connsiteX52" fmla="*/ 249635 w 323554"/>
                <a:gd name="connsiteY52" fmla="*/ 69447 h 313525"/>
                <a:gd name="connsiteX53" fmla="*/ 249635 w 323554"/>
                <a:gd name="connsiteY53" fmla="*/ 64684 h 313525"/>
                <a:gd name="connsiteX54" fmla="*/ 247254 w 323554"/>
                <a:gd name="connsiteY54" fmla="*/ 62303 h 313525"/>
                <a:gd name="connsiteX55" fmla="*/ 24647 w 323554"/>
                <a:gd name="connsiteY55" fmla="*/ 48412 h 313525"/>
                <a:gd name="connsiteX56" fmla="*/ 201069 w 323554"/>
                <a:gd name="connsiteY56" fmla="*/ 48412 h 313525"/>
                <a:gd name="connsiteX57" fmla="*/ 214041 w 323554"/>
                <a:gd name="connsiteY57" fmla="*/ 52292 h 313525"/>
                <a:gd name="connsiteX58" fmla="*/ 193285 w 323554"/>
                <a:gd name="connsiteY58" fmla="*/ 76863 h 313525"/>
                <a:gd name="connsiteX59" fmla="*/ 181610 w 323554"/>
                <a:gd name="connsiteY59" fmla="*/ 72983 h 313525"/>
                <a:gd name="connsiteX60" fmla="*/ 45403 w 323554"/>
                <a:gd name="connsiteY60" fmla="*/ 72983 h 313525"/>
                <a:gd name="connsiteX61" fmla="*/ 24647 w 323554"/>
                <a:gd name="connsiteY61" fmla="*/ 93675 h 313525"/>
                <a:gd name="connsiteX62" fmla="*/ 24647 w 323554"/>
                <a:gd name="connsiteY62" fmla="*/ 268262 h 313525"/>
                <a:gd name="connsiteX63" fmla="*/ 45403 w 323554"/>
                <a:gd name="connsiteY63" fmla="*/ 287660 h 313525"/>
                <a:gd name="connsiteX64" fmla="*/ 181610 w 323554"/>
                <a:gd name="connsiteY64" fmla="*/ 287660 h 313525"/>
                <a:gd name="connsiteX65" fmla="*/ 202366 w 323554"/>
                <a:gd name="connsiteY65" fmla="*/ 268262 h 313525"/>
                <a:gd name="connsiteX66" fmla="*/ 202366 w 323554"/>
                <a:gd name="connsiteY66" fmla="*/ 202307 h 313525"/>
                <a:gd name="connsiteX67" fmla="*/ 203663 w 323554"/>
                <a:gd name="connsiteY67" fmla="*/ 201014 h 313525"/>
                <a:gd name="connsiteX68" fmla="*/ 206258 w 323554"/>
                <a:gd name="connsiteY68" fmla="*/ 198427 h 313525"/>
                <a:gd name="connsiteX69" fmla="*/ 227013 w 323554"/>
                <a:gd name="connsiteY69" fmla="*/ 175149 h 313525"/>
                <a:gd name="connsiteX70" fmla="*/ 227013 w 323554"/>
                <a:gd name="connsiteY70" fmla="*/ 287660 h 313525"/>
                <a:gd name="connsiteX71" fmla="*/ 201069 w 323554"/>
                <a:gd name="connsiteY71" fmla="*/ 313525 h 313525"/>
                <a:gd name="connsiteX72" fmla="*/ 25944 w 323554"/>
                <a:gd name="connsiteY72" fmla="*/ 313525 h 313525"/>
                <a:gd name="connsiteX73" fmla="*/ 0 w 323554"/>
                <a:gd name="connsiteY73" fmla="*/ 287660 h 313525"/>
                <a:gd name="connsiteX74" fmla="*/ 0 w 323554"/>
                <a:gd name="connsiteY74" fmla="*/ 72983 h 313525"/>
                <a:gd name="connsiteX75" fmla="*/ 24647 w 323554"/>
                <a:gd name="connsiteY75" fmla="*/ 48412 h 313525"/>
                <a:gd name="connsiteX76" fmla="*/ 242888 w 323554"/>
                <a:gd name="connsiteY76" fmla="*/ 42062 h 313525"/>
                <a:gd name="connsiteX77" fmla="*/ 285751 w 323554"/>
                <a:gd name="connsiteY77" fmla="*/ 81750 h 313525"/>
                <a:gd name="connsiteX78" fmla="*/ 279401 w 323554"/>
                <a:gd name="connsiteY78" fmla="*/ 89687 h 313525"/>
                <a:gd name="connsiteX79" fmla="*/ 200026 w 323554"/>
                <a:gd name="connsiteY79" fmla="*/ 178587 h 313525"/>
                <a:gd name="connsiteX80" fmla="*/ 193676 w 323554"/>
                <a:gd name="connsiteY80" fmla="*/ 184937 h 313525"/>
                <a:gd name="connsiteX81" fmla="*/ 150813 w 323554"/>
                <a:gd name="connsiteY81" fmla="*/ 146837 h 313525"/>
                <a:gd name="connsiteX82" fmla="*/ 155576 w 323554"/>
                <a:gd name="connsiteY82" fmla="*/ 138899 h 313525"/>
                <a:gd name="connsiteX83" fmla="*/ 236538 w 323554"/>
                <a:gd name="connsiteY83" fmla="*/ 48412 h 313525"/>
                <a:gd name="connsiteX84" fmla="*/ 257175 w 323554"/>
                <a:gd name="connsiteY84" fmla="*/ 26187 h 313525"/>
                <a:gd name="connsiteX85" fmla="*/ 301625 w 323554"/>
                <a:gd name="connsiteY85" fmla="*/ 64287 h 313525"/>
                <a:gd name="connsiteX86" fmla="*/ 295275 w 323554"/>
                <a:gd name="connsiteY86" fmla="*/ 72225 h 313525"/>
                <a:gd name="connsiteX87" fmla="*/ 290513 w 323554"/>
                <a:gd name="connsiteY87" fmla="*/ 75400 h 313525"/>
                <a:gd name="connsiteX88" fmla="*/ 247650 w 323554"/>
                <a:gd name="connsiteY88" fmla="*/ 37300 h 313525"/>
                <a:gd name="connsiteX89" fmla="*/ 250825 w 323554"/>
                <a:gd name="connsiteY89" fmla="*/ 34125 h 313525"/>
                <a:gd name="connsiteX90" fmla="*/ 285750 w 323554"/>
                <a:gd name="connsiteY90" fmla="*/ 11899 h 313525"/>
                <a:gd name="connsiteX91" fmla="*/ 279400 w 323554"/>
                <a:gd name="connsiteY91" fmla="*/ 19837 h 313525"/>
                <a:gd name="connsiteX92" fmla="*/ 304800 w 323554"/>
                <a:gd name="connsiteY92" fmla="*/ 43649 h 313525"/>
                <a:gd name="connsiteX93" fmla="*/ 312738 w 323554"/>
                <a:gd name="connsiteY93" fmla="*/ 35712 h 313525"/>
                <a:gd name="connsiteX94" fmla="*/ 285265 w 323554"/>
                <a:gd name="connsiteY94" fmla="*/ 516 h 313525"/>
                <a:gd name="connsiteX95" fmla="*/ 294336 w 323554"/>
                <a:gd name="connsiteY95" fmla="*/ 3151 h 313525"/>
                <a:gd name="connsiteX96" fmla="*/ 318958 w 323554"/>
                <a:gd name="connsiteY96" fmla="*/ 25545 h 313525"/>
                <a:gd name="connsiteX97" fmla="*/ 320254 w 323554"/>
                <a:gd name="connsiteY97" fmla="*/ 43987 h 313525"/>
                <a:gd name="connsiteX98" fmla="*/ 305999 w 323554"/>
                <a:gd name="connsiteY98" fmla="*/ 61112 h 313525"/>
                <a:gd name="connsiteX99" fmla="*/ 261938 w 323554"/>
                <a:gd name="connsiteY99" fmla="*/ 20276 h 313525"/>
                <a:gd name="connsiteX100" fmla="*/ 276193 w 323554"/>
                <a:gd name="connsiteY100" fmla="*/ 4468 h 313525"/>
                <a:gd name="connsiteX101" fmla="*/ 285265 w 323554"/>
                <a:gd name="connsiteY101" fmla="*/ 516 h 3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23554" h="313525">
                  <a:moveTo>
                    <a:pt x="58918" y="189699"/>
                  </a:moveTo>
                  <a:cubicBezTo>
                    <a:pt x="58918" y="189699"/>
                    <a:pt x="58918" y="189699"/>
                    <a:pt x="101421" y="189699"/>
                  </a:cubicBezTo>
                  <a:cubicBezTo>
                    <a:pt x="102709" y="189699"/>
                    <a:pt x="102709" y="189699"/>
                    <a:pt x="103997" y="189699"/>
                  </a:cubicBezTo>
                  <a:cubicBezTo>
                    <a:pt x="109149" y="189699"/>
                    <a:pt x="114301" y="195046"/>
                    <a:pt x="114301" y="201731"/>
                  </a:cubicBezTo>
                  <a:cubicBezTo>
                    <a:pt x="114301" y="203067"/>
                    <a:pt x="114301" y="204404"/>
                    <a:pt x="113013" y="205741"/>
                  </a:cubicBezTo>
                  <a:cubicBezTo>
                    <a:pt x="111725" y="211088"/>
                    <a:pt x="107861" y="215099"/>
                    <a:pt x="101421" y="215099"/>
                  </a:cubicBezTo>
                  <a:cubicBezTo>
                    <a:pt x="101421" y="215099"/>
                    <a:pt x="101421" y="215099"/>
                    <a:pt x="58918" y="215099"/>
                  </a:cubicBezTo>
                  <a:cubicBezTo>
                    <a:pt x="51190" y="215099"/>
                    <a:pt x="46038" y="209752"/>
                    <a:pt x="46038" y="201731"/>
                  </a:cubicBezTo>
                  <a:cubicBezTo>
                    <a:pt x="46038" y="195046"/>
                    <a:pt x="51190" y="189699"/>
                    <a:pt x="58918" y="189699"/>
                  </a:cubicBezTo>
                  <a:close/>
                  <a:moveTo>
                    <a:pt x="149225" y="165887"/>
                  </a:moveTo>
                  <a:lnTo>
                    <a:pt x="142875" y="186525"/>
                  </a:lnTo>
                  <a:lnTo>
                    <a:pt x="153988" y="196050"/>
                  </a:lnTo>
                  <a:lnTo>
                    <a:pt x="173038" y="188112"/>
                  </a:lnTo>
                  <a:close/>
                  <a:moveTo>
                    <a:pt x="145188" y="151599"/>
                  </a:moveTo>
                  <a:cubicBezTo>
                    <a:pt x="145188" y="151599"/>
                    <a:pt x="145188" y="151599"/>
                    <a:pt x="187326" y="190104"/>
                  </a:cubicBezTo>
                  <a:cubicBezTo>
                    <a:pt x="187326" y="190104"/>
                    <a:pt x="187326" y="190104"/>
                    <a:pt x="138803" y="210640"/>
                  </a:cubicBezTo>
                  <a:cubicBezTo>
                    <a:pt x="136249" y="211924"/>
                    <a:pt x="133696" y="211924"/>
                    <a:pt x="131142" y="210640"/>
                  </a:cubicBezTo>
                  <a:cubicBezTo>
                    <a:pt x="129865" y="208073"/>
                    <a:pt x="128588" y="205506"/>
                    <a:pt x="129865" y="202939"/>
                  </a:cubicBezTo>
                  <a:cubicBezTo>
                    <a:pt x="129865" y="202939"/>
                    <a:pt x="129865" y="202939"/>
                    <a:pt x="145188" y="151599"/>
                  </a:cubicBezTo>
                  <a:close/>
                  <a:moveTo>
                    <a:pt x="58982" y="146837"/>
                  </a:moveTo>
                  <a:cubicBezTo>
                    <a:pt x="58982" y="146837"/>
                    <a:pt x="58982" y="146837"/>
                    <a:pt x="130176" y="146837"/>
                  </a:cubicBezTo>
                  <a:cubicBezTo>
                    <a:pt x="130176" y="148186"/>
                    <a:pt x="130176" y="148186"/>
                    <a:pt x="130176" y="148186"/>
                  </a:cubicBezTo>
                  <a:lnTo>
                    <a:pt x="122409" y="173825"/>
                  </a:lnTo>
                  <a:cubicBezTo>
                    <a:pt x="122409" y="173825"/>
                    <a:pt x="122409" y="173825"/>
                    <a:pt x="58982" y="173825"/>
                  </a:cubicBezTo>
                  <a:cubicBezTo>
                    <a:pt x="51216" y="173825"/>
                    <a:pt x="46038" y="167078"/>
                    <a:pt x="46038" y="160331"/>
                  </a:cubicBezTo>
                  <a:cubicBezTo>
                    <a:pt x="46038" y="153584"/>
                    <a:pt x="51216" y="146837"/>
                    <a:pt x="58982" y="146837"/>
                  </a:cubicBezTo>
                  <a:close/>
                  <a:moveTo>
                    <a:pt x="59011" y="105562"/>
                  </a:moveTo>
                  <a:lnTo>
                    <a:pt x="166688" y="105562"/>
                  </a:lnTo>
                  <a:cubicBezTo>
                    <a:pt x="166688" y="105562"/>
                    <a:pt x="166688" y="105562"/>
                    <a:pt x="144634" y="130962"/>
                  </a:cubicBezTo>
                  <a:cubicBezTo>
                    <a:pt x="144634" y="130962"/>
                    <a:pt x="144634" y="130962"/>
                    <a:pt x="59011" y="130962"/>
                  </a:cubicBezTo>
                  <a:cubicBezTo>
                    <a:pt x="51227" y="130962"/>
                    <a:pt x="46038" y="125615"/>
                    <a:pt x="46038" y="118930"/>
                  </a:cubicBezTo>
                  <a:cubicBezTo>
                    <a:pt x="46038" y="110909"/>
                    <a:pt x="51227" y="105562"/>
                    <a:pt x="59011" y="105562"/>
                  </a:cubicBezTo>
                  <a:close/>
                  <a:moveTo>
                    <a:pt x="226883" y="81749"/>
                  </a:moveTo>
                  <a:cubicBezTo>
                    <a:pt x="225587" y="81749"/>
                    <a:pt x="224292" y="83037"/>
                    <a:pt x="224292" y="83037"/>
                  </a:cubicBezTo>
                  <a:cubicBezTo>
                    <a:pt x="224292" y="83037"/>
                    <a:pt x="224292" y="83037"/>
                    <a:pt x="171159" y="140996"/>
                  </a:cubicBezTo>
                  <a:cubicBezTo>
                    <a:pt x="169863" y="142284"/>
                    <a:pt x="169863" y="144860"/>
                    <a:pt x="172455" y="146148"/>
                  </a:cubicBezTo>
                  <a:cubicBezTo>
                    <a:pt x="172455" y="146148"/>
                    <a:pt x="172455" y="146148"/>
                    <a:pt x="175047" y="148724"/>
                  </a:cubicBezTo>
                  <a:cubicBezTo>
                    <a:pt x="175047" y="148724"/>
                    <a:pt x="176343" y="150012"/>
                    <a:pt x="177639" y="150012"/>
                  </a:cubicBezTo>
                  <a:cubicBezTo>
                    <a:pt x="177639" y="150012"/>
                    <a:pt x="178934" y="148724"/>
                    <a:pt x="180230" y="148724"/>
                  </a:cubicBezTo>
                  <a:cubicBezTo>
                    <a:pt x="180230" y="148724"/>
                    <a:pt x="180230" y="148724"/>
                    <a:pt x="232067" y="90765"/>
                  </a:cubicBezTo>
                  <a:cubicBezTo>
                    <a:pt x="233363" y="89477"/>
                    <a:pt x="233363" y="86901"/>
                    <a:pt x="232067" y="85613"/>
                  </a:cubicBezTo>
                  <a:cubicBezTo>
                    <a:pt x="232067" y="85613"/>
                    <a:pt x="232067" y="85613"/>
                    <a:pt x="229475" y="83037"/>
                  </a:cubicBezTo>
                  <a:cubicBezTo>
                    <a:pt x="228179" y="81749"/>
                    <a:pt x="226883" y="81749"/>
                    <a:pt x="226883" y="81749"/>
                  </a:cubicBezTo>
                  <a:close/>
                  <a:moveTo>
                    <a:pt x="247254" y="62303"/>
                  </a:moveTo>
                  <a:cubicBezTo>
                    <a:pt x="244873" y="61112"/>
                    <a:pt x="243682" y="62303"/>
                    <a:pt x="242491" y="63493"/>
                  </a:cubicBezTo>
                  <a:cubicBezTo>
                    <a:pt x="242491" y="63493"/>
                    <a:pt x="242491" y="63493"/>
                    <a:pt x="237729" y="68256"/>
                  </a:cubicBezTo>
                  <a:cubicBezTo>
                    <a:pt x="237729" y="68256"/>
                    <a:pt x="236538" y="69447"/>
                    <a:pt x="236538" y="70637"/>
                  </a:cubicBezTo>
                  <a:cubicBezTo>
                    <a:pt x="236538" y="70637"/>
                    <a:pt x="237729" y="71828"/>
                    <a:pt x="237729" y="73019"/>
                  </a:cubicBezTo>
                  <a:cubicBezTo>
                    <a:pt x="237729" y="73019"/>
                    <a:pt x="237729" y="73019"/>
                    <a:pt x="240110" y="74209"/>
                  </a:cubicBezTo>
                  <a:cubicBezTo>
                    <a:pt x="241301" y="75400"/>
                    <a:pt x="242491" y="75400"/>
                    <a:pt x="242491" y="75400"/>
                  </a:cubicBezTo>
                  <a:cubicBezTo>
                    <a:pt x="243682" y="75400"/>
                    <a:pt x="243682" y="75400"/>
                    <a:pt x="244873" y="75400"/>
                  </a:cubicBezTo>
                  <a:cubicBezTo>
                    <a:pt x="244873" y="74209"/>
                    <a:pt x="244873" y="74209"/>
                    <a:pt x="244873" y="74209"/>
                  </a:cubicBezTo>
                  <a:cubicBezTo>
                    <a:pt x="244873" y="74209"/>
                    <a:pt x="244873" y="74209"/>
                    <a:pt x="249635" y="69447"/>
                  </a:cubicBezTo>
                  <a:cubicBezTo>
                    <a:pt x="250826" y="68256"/>
                    <a:pt x="250826" y="65875"/>
                    <a:pt x="249635" y="64684"/>
                  </a:cubicBezTo>
                  <a:cubicBezTo>
                    <a:pt x="249635" y="64684"/>
                    <a:pt x="249635" y="64684"/>
                    <a:pt x="247254" y="62303"/>
                  </a:cubicBezTo>
                  <a:close/>
                  <a:moveTo>
                    <a:pt x="24647" y="48412"/>
                  </a:moveTo>
                  <a:cubicBezTo>
                    <a:pt x="24647" y="48412"/>
                    <a:pt x="24647" y="48412"/>
                    <a:pt x="201069" y="48412"/>
                  </a:cubicBezTo>
                  <a:cubicBezTo>
                    <a:pt x="206258" y="48412"/>
                    <a:pt x="210149" y="49705"/>
                    <a:pt x="214041" y="52292"/>
                  </a:cubicBezTo>
                  <a:cubicBezTo>
                    <a:pt x="214041" y="52292"/>
                    <a:pt x="214041" y="52292"/>
                    <a:pt x="193285" y="76863"/>
                  </a:cubicBezTo>
                  <a:cubicBezTo>
                    <a:pt x="189394" y="74277"/>
                    <a:pt x="185502" y="72983"/>
                    <a:pt x="181610" y="72983"/>
                  </a:cubicBezTo>
                  <a:cubicBezTo>
                    <a:pt x="181610" y="72983"/>
                    <a:pt x="181610" y="72983"/>
                    <a:pt x="45403" y="72983"/>
                  </a:cubicBezTo>
                  <a:cubicBezTo>
                    <a:pt x="33728" y="72983"/>
                    <a:pt x="24647" y="82036"/>
                    <a:pt x="24647" y="93675"/>
                  </a:cubicBezTo>
                  <a:cubicBezTo>
                    <a:pt x="24647" y="93675"/>
                    <a:pt x="24647" y="93675"/>
                    <a:pt x="24647" y="268262"/>
                  </a:cubicBezTo>
                  <a:cubicBezTo>
                    <a:pt x="24647" y="278608"/>
                    <a:pt x="33728" y="287660"/>
                    <a:pt x="45403" y="287660"/>
                  </a:cubicBezTo>
                  <a:cubicBezTo>
                    <a:pt x="45403" y="287660"/>
                    <a:pt x="45403" y="287660"/>
                    <a:pt x="181610" y="287660"/>
                  </a:cubicBezTo>
                  <a:cubicBezTo>
                    <a:pt x="193285" y="287660"/>
                    <a:pt x="202366" y="278608"/>
                    <a:pt x="202366" y="268262"/>
                  </a:cubicBezTo>
                  <a:cubicBezTo>
                    <a:pt x="202366" y="268262"/>
                    <a:pt x="202366" y="268262"/>
                    <a:pt x="202366" y="202307"/>
                  </a:cubicBezTo>
                  <a:cubicBezTo>
                    <a:pt x="202366" y="202307"/>
                    <a:pt x="202366" y="201014"/>
                    <a:pt x="203663" y="201014"/>
                  </a:cubicBezTo>
                  <a:cubicBezTo>
                    <a:pt x="203663" y="199720"/>
                    <a:pt x="204960" y="199720"/>
                    <a:pt x="206258" y="198427"/>
                  </a:cubicBezTo>
                  <a:cubicBezTo>
                    <a:pt x="206258" y="198427"/>
                    <a:pt x="206258" y="198427"/>
                    <a:pt x="227013" y="175149"/>
                  </a:cubicBezTo>
                  <a:cubicBezTo>
                    <a:pt x="227013" y="175149"/>
                    <a:pt x="227013" y="175149"/>
                    <a:pt x="227013" y="287660"/>
                  </a:cubicBezTo>
                  <a:cubicBezTo>
                    <a:pt x="227013" y="301886"/>
                    <a:pt x="215338" y="313525"/>
                    <a:pt x="201069" y="313525"/>
                  </a:cubicBezTo>
                  <a:cubicBezTo>
                    <a:pt x="201069" y="313525"/>
                    <a:pt x="201069" y="313525"/>
                    <a:pt x="25944" y="313525"/>
                  </a:cubicBezTo>
                  <a:cubicBezTo>
                    <a:pt x="11675" y="313525"/>
                    <a:pt x="0" y="301886"/>
                    <a:pt x="0" y="287660"/>
                  </a:cubicBezTo>
                  <a:cubicBezTo>
                    <a:pt x="0" y="287660"/>
                    <a:pt x="0" y="287660"/>
                    <a:pt x="0" y="72983"/>
                  </a:cubicBezTo>
                  <a:cubicBezTo>
                    <a:pt x="0" y="60051"/>
                    <a:pt x="10378" y="48412"/>
                    <a:pt x="24647" y="48412"/>
                  </a:cubicBezTo>
                  <a:close/>
                  <a:moveTo>
                    <a:pt x="242888" y="42062"/>
                  </a:moveTo>
                  <a:lnTo>
                    <a:pt x="285751" y="81750"/>
                  </a:lnTo>
                  <a:lnTo>
                    <a:pt x="279401" y="89687"/>
                  </a:lnTo>
                  <a:lnTo>
                    <a:pt x="200026" y="178587"/>
                  </a:lnTo>
                  <a:lnTo>
                    <a:pt x="193676" y="184937"/>
                  </a:lnTo>
                  <a:lnTo>
                    <a:pt x="150813" y="146837"/>
                  </a:lnTo>
                  <a:lnTo>
                    <a:pt x="155576" y="138899"/>
                  </a:lnTo>
                  <a:lnTo>
                    <a:pt x="236538" y="48412"/>
                  </a:lnTo>
                  <a:close/>
                  <a:moveTo>
                    <a:pt x="257175" y="26187"/>
                  </a:moveTo>
                  <a:lnTo>
                    <a:pt x="301625" y="64287"/>
                  </a:lnTo>
                  <a:lnTo>
                    <a:pt x="295275" y="72225"/>
                  </a:lnTo>
                  <a:lnTo>
                    <a:pt x="290513" y="75400"/>
                  </a:lnTo>
                  <a:lnTo>
                    <a:pt x="247650" y="37300"/>
                  </a:lnTo>
                  <a:lnTo>
                    <a:pt x="250825" y="34125"/>
                  </a:lnTo>
                  <a:close/>
                  <a:moveTo>
                    <a:pt x="285750" y="11899"/>
                  </a:moveTo>
                  <a:lnTo>
                    <a:pt x="279400" y="19837"/>
                  </a:lnTo>
                  <a:lnTo>
                    <a:pt x="304800" y="43649"/>
                  </a:lnTo>
                  <a:lnTo>
                    <a:pt x="312738" y="35712"/>
                  </a:lnTo>
                  <a:close/>
                  <a:moveTo>
                    <a:pt x="285265" y="516"/>
                  </a:moveTo>
                  <a:cubicBezTo>
                    <a:pt x="289152" y="-801"/>
                    <a:pt x="291744" y="516"/>
                    <a:pt x="294336" y="3151"/>
                  </a:cubicBezTo>
                  <a:cubicBezTo>
                    <a:pt x="294336" y="3151"/>
                    <a:pt x="294336" y="3151"/>
                    <a:pt x="318958" y="25545"/>
                  </a:cubicBezTo>
                  <a:cubicBezTo>
                    <a:pt x="324142" y="30814"/>
                    <a:pt x="325438" y="38718"/>
                    <a:pt x="320254" y="43987"/>
                  </a:cubicBezTo>
                  <a:cubicBezTo>
                    <a:pt x="320254" y="43987"/>
                    <a:pt x="320254" y="43987"/>
                    <a:pt x="305999" y="61112"/>
                  </a:cubicBezTo>
                  <a:cubicBezTo>
                    <a:pt x="305999" y="61112"/>
                    <a:pt x="305999" y="61112"/>
                    <a:pt x="261938" y="20276"/>
                  </a:cubicBezTo>
                  <a:cubicBezTo>
                    <a:pt x="261938" y="20276"/>
                    <a:pt x="261938" y="20276"/>
                    <a:pt x="276193" y="4468"/>
                  </a:cubicBezTo>
                  <a:cubicBezTo>
                    <a:pt x="278785" y="1834"/>
                    <a:pt x="281377" y="516"/>
                    <a:pt x="285265" y="516"/>
                  </a:cubicBezTo>
                  <a:close/>
                </a:path>
              </a:pathLst>
            </a:custGeom>
            <a:solidFill>
              <a:srgbClr val="D9BF77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302068" y="1716726"/>
              <a:ext cx="1713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D9BF77"/>
                  </a:solidFill>
                  <a:latin typeface="Impact" panose="020B0806030902050204" pitchFamily="34" charset="0"/>
                </a:rPr>
                <a:t>求解脱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395022" y="3358204"/>
            <a:ext cx="2161572" cy="2161572"/>
            <a:chOff x="8395022" y="3429000"/>
            <a:chExt cx="2161572" cy="2161572"/>
          </a:xfrm>
        </p:grpSpPr>
        <p:sp>
          <p:nvSpPr>
            <p:cNvPr id="22" name="矩形 21"/>
            <p:cNvSpPr/>
            <p:nvPr/>
          </p:nvSpPr>
          <p:spPr>
            <a:xfrm>
              <a:off x="8395022" y="3429000"/>
              <a:ext cx="2161572" cy="2161572"/>
            </a:xfrm>
            <a:prstGeom prst="rect">
              <a:avLst/>
            </a:prstGeom>
            <a:noFill/>
            <a:ln w="76200">
              <a:solidFill>
                <a:srgbClr val="D9BF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shopping-cart-of-checkered-design_34627"/>
            <p:cNvSpPr>
              <a:spLocks noChangeAspect="1"/>
            </p:cNvSpPr>
            <p:nvPr/>
          </p:nvSpPr>
          <p:spPr bwMode="auto">
            <a:xfrm>
              <a:off x="9170965" y="3706288"/>
              <a:ext cx="609685" cy="570742"/>
            </a:xfrm>
            <a:custGeom>
              <a:avLst/>
              <a:gdLst>
                <a:gd name="connsiteX0" fmla="*/ 241311 w 331352"/>
                <a:gd name="connsiteY0" fmla="*/ 265737 h 310187"/>
                <a:gd name="connsiteX1" fmla="*/ 227023 w 331352"/>
                <a:gd name="connsiteY1" fmla="*/ 280025 h 310187"/>
                <a:gd name="connsiteX2" fmla="*/ 241311 w 331352"/>
                <a:gd name="connsiteY2" fmla="*/ 294313 h 310187"/>
                <a:gd name="connsiteX3" fmla="*/ 255599 w 331352"/>
                <a:gd name="connsiteY3" fmla="*/ 280025 h 310187"/>
                <a:gd name="connsiteX4" fmla="*/ 241311 w 331352"/>
                <a:gd name="connsiteY4" fmla="*/ 265737 h 310187"/>
                <a:gd name="connsiteX5" fmla="*/ 125424 w 331352"/>
                <a:gd name="connsiteY5" fmla="*/ 265737 h 310187"/>
                <a:gd name="connsiteX6" fmla="*/ 111136 w 331352"/>
                <a:gd name="connsiteY6" fmla="*/ 280025 h 310187"/>
                <a:gd name="connsiteX7" fmla="*/ 125424 w 331352"/>
                <a:gd name="connsiteY7" fmla="*/ 294313 h 310187"/>
                <a:gd name="connsiteX8" fmla="*/ 139712 w 331352"/>
                <a:gd name="connsiteY8" fmla="*/ 280025 h 310187"/>
                <a:gd name="connsiteX9" fmla="*/ 125424 w 331352"/>
                <a:gd name="connsiteY9" fmla="*/ 265737 h 310187"/>
                <a:gd name="connsiteX10" fmla="*/ 242898 w 331352"/>
                <a:gd name="connsiteY10" fmla="*/ 168899 h 310187"/>
                <a:gd name="connsiteX11" fmla="*/ 242898 w 331352"/>
                <a:gd name="connsiteY11" fmla="*/ 192712 h 310187"/>
                <a:gd name="connsiteX12" fmla="*/ 268298 w 331352"/>
                <a:gd name="connsiteY12" fmla="*/ 192712 h 310187"/>
                <a:gd name="connsiteX13" fmla="*/ 276236 w 331352"/>
                <a:gd name="connsiteY13" fmla="*/ 168899 h 310187"/>
                <a:gd name="connsiteX14" fmla="*/ 173048 w 331352"/>
                <a:gd name="connsiteY14" fmla="*/ 168899 h 310187"/>
                <a:gd name="connsiteX15" fmla="*/ 173048 w 331352"/>
                <a:gd name="connsiteY15" fmla="*/ 192712 h 310187"/>
                <a:gd name="connsiteX16" fmla="*/ 222261 w 331352"/>
                <a:gd name="connsiteY16" fmla="*/ 192712 h 310187"/>
                <a:gd name="connsiteX17" fmla="*/ 222261 w 331352"/>
                <a:gd name="connsiteY17" fmla="*/ 168899 h 310187"/>
                <a:gd name="connsiteX18" fmla="*/ 120661 w 331352"/>
                <a:gd name="connsiteY18" fmla="*/ 168899 h 310187"/>
                <a:gd name="connsiteX19" fmla="*/ 128598 w 331352"/>
                <a:gd name="connsiteY19" fmla="*/ 192712 h 310187"/>
                <a:gd name="connsiteX20" fmla="*/ 152411 w 331352"/>
                <a:gd name="connsiteY20" fmla="*/ 192712 h 310187"/>
                <a:gd name="connsiteX21" fmla="*/ 152411 w 331352"/>
                <a:gd name="connsiteY21" fmla="*/ 168899 h 310187"/>
                <a:gd name="connsiteX22" fmla="*/ 242898 w 331352"/>
                <a:gd name="connsiteY22" fmla="*/ 119687 h 310187"/>
                <a:gd name="connsiteX23" fmla="*/ 242898 w 331352"/>
                <a:gd name="connsiteY23" fmla="*/ 148262 h 310187"/>
                <a:gd name="connsiteX24" fmla="*/ 282586 w 331352"/>
                <a:gd name="connsiteY24" fmla="*/ 148262 h 310187"/>
                <a:gd name="connsiteX25" fmla="*/ 290523 w 331352"/>
                <a:gd name="connsiteY25" fmla="*/ 119687 h 310187"/>
                <a:gd name="connsiteX26" fmla="*/ 173048 w 331352"/>
                <a:gd name="connsiteY26" fmla="*/ 119687 h 310187"/>
                <a:gd name="connsiteX27" fmla="*/ 173048 w 331352"/>
                <a:gd name="connsiteY27" fmla="*/ 148262 h 310187"/>
                <a:gd name="connsiteX28" fmla="*/ 222261 w 331352"/>
                <a:gd name="connsiteY28" fmla="*/ 148262 h 310187"/>
                <a:gd name="connsiteX29" fmla="*/ 222261 w 331352"/>
                <a:gd name="connsiteY29" fmla="*/ 119687 h 310187"/>
                <a:gd name="connsiteX30" fmla="*/ 103198 w 331352"/>
                <a:gd name="connsiteY30" fmla="*/ 119687 h 310187"/>
                <a:gd name="connsiteX31" fmla="*/ 112723 w 331352"/>
                <a:gd name="connsiteY31" fmla="*/ 148262 h 310187"/>
                <a:gd name="connsiteX32" fmla="*/ 152411 w 331352"/>
                <a:gd name="connsiteY32" fmla="*/ 148262 h 310187"/>
                <a:gd name="connsiteX33" fmla="*/ 152411 w 331352"/>
                <a:gd name="connsiteY33" fmla="*/ 119687 h 310187"/>
                <a:gd name="connsiteX34" fmla="*/ 242898 w 331352"/>
                <a:gd name="connsiteY34" fmla="*/ 75237 h 310187"/>
                <a:gd name="connsiteX35" fmla="*/ 242898 w 331352"/>
                <a:gd name="connsiteY35" fmla="*/ 99050 h 310187"/>
                <a:gd name="connsiteX36" fmla="*/ 296873 w 331352"/>
                <a:gd name="connsiteY36" fmla="*/ 99050 h 310187"/>
                <a:gd name="connsiteX37" fmla="*/ 304811 w 331352"/>
                <a:gd name="connsiteY37" fmla="*/ 75237 h 310187"/>
                <a:gd name="connsiteX38" fmla="*/ 173048 w 331352"/>
                <a:gd name="connsiteY38" fmla="*/ 75237 h 310187"/>
                <a:gd name="connsiteX39" fmla="*/ 173048 w 331352"/>
                <a:gd name="connsiteY39" fmla="*/ 99050 h 310187"/>
                <a:gd name="connsiteX40" fmla="*/ 222261 w 331352"/>
                <a:gd name="connsiteY40" fmla="*/ 99050 h 310187"/>
                <a:gd name="connsiteX41" fmla="*/ 222261 w 331352"/>
                <a:gd name="connsiteY41" fmla="*/ 75237 h 310187"/>
                <a:gd name="connsiteX42" fmla="*/ 87323 w 331352"/>
                <a:gd name="connsiteY42" fmla="*/ 75237 h 310187"/>
                <a:gd name="connsiteX43" fmla="*/ 95261 w 331352"/>
                <a:gd name="connsiteY43" fmla="*/ 99050 h 310187"/>
                <a:gd name="connsiteX44" fmla="*/ 152411 w 331352"/>
                <a:gd name="connsiteY44" fmla="*/ 99050 h 310187"/>
                <a:gd name="connsiteX45" fmla="*/ 152411 w 331352"/>
                <a:gd name="connsiteY45" fmla="*/ 75237 h 310187"/>
                <a:gd name="connsiteX46" fmla="*/ 13989 w 331352"/>
                <a:gd name="connsiteY46" fmla="*/ 328 h 310187"/>
                <a:gd name="connsiteX47" fmla="*/ 64579 w 331352"/>
                <a:gd name="connsiteY47" fmla="*/ 19694 h 310187"/>
                <a:gd name="connsiteX48" fmla="*/ 69768 w 331352"/>
                <a:gd name="connsiteY48" fmla="*/ 26149 h 310187"/>
                <a:gd name="connsiteX49" fmla="*/ 80145 w 331352"/>
                <a:gd name="connsiteY49" fmla="*/ 54553 h 310187"/>
                <a:gd name="connsiteX50" fmla="*/ 81442 w 331352"/>
                <a:gd name="connsiteY50" fmla="*/ 54553 h 310187"/>
                <a:gd name="connsiteX51" fmla="*/ 321421 w 331352"/>
                <a:gd name="connsiteY51" fmla="*/ 54553 h 310187"/>
                <a:gd name="connsiteX52" fmla="*/ 329204 w 331352"/>
                <a:gd name="connsiteY52" fmla="*/ 58426 h 310187"/>
                <a:gd name="connsiteX53" fmla="*/ 330501 w 331352"/>
                <a:gd name="connsiteY53" fmla="*/ 68755 h 310187"/>
                <a:gd name="connsiteX54" fmla="*/ 286397 w 331352"/>
                <a:gd name="connsiteY54" fmla="*/ 205610 h 310187"/>
                <a:gd name="connsiteX55" fmla="*/ 276019 w 331352"/>
                <a:gd name="connsiteY55" fmla="*/ 213356 h 310187"/>
                <a:gd name="connsiteX56" fmla="*/ 120358 w 331352"/>
                <a:gd name="connsiteY56" fmla="*/ 213356 h 310187"/>
                <a:gd name="connsiteX57" fmla="*/ 116466 w 331352"/>
                <a:gd name="connsiteY57" fmla="*/ 212065 h 310187"/>
                <a:gd name="connsiteX58" fmla="*/ 106089 w 331352"/>
                <a:gd name="connsiteY58" fmla="*/ 240469 h 310187"/>
                <a:gd name="connsiteX59" fmla="*/ 276019 w 331352"/>
                <a:gd name="connsiteY59" fmla="*/ 240469 h 310187"/>
                <a:gd name="connsiteX60" fmla="*/ 285100 w 331352"/>
                <a:gd name="connsiteY60" fmla="*/ 248215 h 310187"/>
                <a:gd name="connsiteX61" fmla="*/ 276019 w 331352"/>
                <a:gd name="connsiteY61" fmla="*/ 257253 h 310187"/>
                <a:gd name="connsiteX62" fmla="*/ 266939 w 331352"/>
                <a:gd name="connsiteY62" fmla="*/ 257253 h 310187"/>
                <a:gd name="connsiteX63" fmla="*/ 274722 w 331352"/>
                <a:gd name="connsiteY63" fmla="*/ 279201 h 310187"/>
                <a:gd name="connsiteX64" fmla="*/ 242293 w 331352"/>
                <a:gd name="connsiteY64" fmla="*/ 310187 h 310187"/>
                <a:gd name="connsiteX65" fmla="*/ 211160 w 331352"/>
                <a:gd name="connsiteY65" fmla="*/ 279201 h 310187"/>
                <a:gd name="connsiteX66" fmla="*/ 218943 w 331352"/>
                <a:gd name="connsiteY66" fmla="*/ 257253 h 310187"/>
                <a:gd name="connsiteX67" fmla="*/ 148896 w 331352"/>
                <a:gd name="connsiteY67" fmla="*/ 257253 h 310187"/>
                <a:gd name="connsiteX68" fmla="*/ 157976 w 331352"/>
                <a:gd name="connsiteY68" fmla="*/ 279201 h 310187"/>
                <a:gd name="connsiteX69" fmla="*/ 125547 w 331352"/>
                <a:gd name="connsiteY69" fmla="*/ 310187 h 310187"/>
                <a:gd name="connsiteX70" fmla="*/ 93117 w 331352"/>
                <a:gd name="connsiteY70" fmla="*/ 279201 h 310187"/>
                <a:gd name="connsiteX71" fmla="*/ 102197 w 331352"/>
                <a:gd name="connsiteY71" fmla="*/ 257253 h 310187"/>
                <a:gd name="connsiteX72" fmla="*/ 93117 w 331352"/>
                <a:gd name="connsiteY72" fmla="*/ 257253 h 310187"/>
                <a:gd name="connsiteX73" fmla="*/ 86631 w 331352"/>
                <a:gd name="connsiteY73" fmla="*/ 253380 h 310187"/>
                <a:gd name="connsiteX74" fmla="*/ 85334 w 331352"/>
                <a:gd name="connsiteY74" fmla="*/ 245633 h 310187"/>
                <a:gd name="connsiteX75" fmla="*/ 100900 w 331352"/>
                <a:gd name="connsiteY75" fmla="*/ 201737 h 310187"/>
                <a:gd name="connsiteX76" fmla="*/ 107386 w 331352"/>
                <a:gd name="connsiteY76" fmla="*/ 196572 h 310187"/>
                <a:gd name="connsiteX77" fmla="*/ 51607 w 331352"/>
                <a:gd name="connsiteY77" fmla="*/ 37769 h 310187"/>
                <a:gd name="connsiteX78" fmla="*/ 6206 w 331352"/>
                <a:gd name="connsiteY78" fmla="*/ 19694 h 310187"/>
                <a:gd name="connsiteX79" fmla="*/ 1017 w 331352"/>
                <a:gd name="connsiteY79" fmla="*/ 6783 h 310187"/>
                <a:gd name="connsiteX80" fmla="*/ 13989 w 331352"/>
                <a:gd name="connsiteY80" fmla="*/ 328 h 31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31352" h="310187">
                  <a:moveTo>
                    <a:pt x="241311" y="265737"/>
                  </a:moveTo>
                  <a:cubicBezTo>
                    <a:pt x="233420" y="265737"/>
                    <a:pt x="227023" y="272134"/>
                    <a:pt x="227023" y="280025"/>
                  </a:cubicBezTo>
                  <a:cubicBezTo>
                    <a:pt x="227023" y="287916"/>
                    <a:pt x="233420" y="294313"/>
                    <a:pt x="241311" y="294313"/>
                  </a:cubicBezTo>
                  <a:cubicBezTo>
                    <a:pt x="249202" y="294313"/>
                    <a:pt x="255599" y="287916"/>
                    <a:pt x="255599" y="280025"/>
                  </a:cubicBezTo>
                  <a:cubicBezTo>
                    <a:pt x="255599" y="272134"/>
                    <a:pt x="249202" y="265737"/>
                    <a:pt x="241311" y="265737"/>
                  </a:cubicBezTo>
                  <a:close/>
                  <a:moveTo>
                    <a:pt x="125424" y="265737"/>
                  </a:moveTo>
                  <a:cubicBezTo>
                    <a:pt x="117533" y="265737"/>
                    <a:pt x="111136" y="272134"/>
                    <a:pt x="111136" y="280025"/>
                  </a:cubicBezTo>
                  <a:cubicBezTo>
                    <a:pt x="111136" y="287916"/>
                    <a:pt x="117533" y="294313"/>
                    <a:pt x="125424" y="294313"/>
                  </a:cubicBezTo>
                  <a:cubicBezTo>
                    <a:pt x="133315" y="294313"/>
                    <a:pt x="139712" y="287916"/>
                    <a:pt x="139712" y="280025"/>
                  </a:cubicBezTo>
                  <a:cubicBezTo>
                    <a:pt x="139712" y="272134"/>
                    <a:pt x="133315" y="265737"/>
                    <a:pt x="125424" y="265737"/>
                  </a:cubicBezTo>
                  <a:close/>
                  <a:moveTo>
                    <a:pt x="242898" y="168899"/>
                  </a:moveTo>
                  <a:lnTo>
                    <a:pt x="242898" y="192712"/>
                  </a:lnTo>
                  <a:lnTo>
                    <a:pt x="268298" y="192712"/>
                  </a:lnTo>
                  <a:lnTo>
                    <a:pt x="276236" y="168899"/>
                  </a:lnTo>
                  <a:close/>
                  <a:moveTo>
                    <a:pt x="173048" y="168899"/>
                  </a:moveTo>
                  <a:lnTo>
                    <a:pt x="173048" y="192712"/>
                  </a:lnTo>
                  <a:lnTo>
                    <a:pt x="222261" y="192712"/>
                  </a:lnTo>
                  <a:lnTo>
                    <a:pt x="222261" y="168899"/>
                  </a:lnTo>
                  <a:close/>
                  <a:moveTo>
                    <a:pt x="120661" y="168899"/>
                  </a:moveTo>
                  <a:lnTo>
                    <a:pt x="128598" y="192712"/>
                  </a:lnTo>
                  <a:lnTo>
                    <a:pt x="152411" y="192712"/>
                  </a:lnTo>
                  <a:lnTo>
                    <a:pt x="152411" y="168899"/>
                  </a:lnTo>
                  <a:close/>
                  <a:moveTo>
                    <a:pt x="242898" y="119687"/>
                  </a:moveTo>
                  <a:lnTo>
                    <a:pt x="242898" y="148262"/>
                  </a:lnTo>
                  <a:lnTo>
                    <a:pt x="282586" y="148262"/>
                  </a:lnTo>
                  <a:lnTo>
                    <a:pt x="290523" y="119687"/>
                  </a:lnTo>
                  <a:close/>
                  <a:moveTo>
                    <a:pt x="173048" y="119687"/>
                  </a:moveTo>
                  <a:lnTo>
                    <a:pt x="173048" y="148262"/>
                  </a:lnTo>
                  <a:lnTo>
                    <a:pt x="222261" y="148262"/>
                  </a:lnTo>
                  <a:lnTo>
                    <a:pt x="222261" y="119687"/>
                  </a:lnTo>
                  <a:close/>
                  <a:moveTo>
                    <a:pt x="103198" y="119687"/>
                  </a:moveTo>
                  <a:lnTo>
                    <a:pt x="112723" y="148262"/>
                  </a:lnTo>
                  <a:lnTo>
                    <a:pt x="152411" y="148262"/>
                  </a:lnTo>
                  <a:lnTo>
                    <a:pt x="152411" y="119687"/>
                  </a:lnTo>
                  <a:close/>
                  <a:moveTo>
                    <a:pt x="242898" y="75237"/>
                  </a:moveTo>
                  <a:lnTo>
                    <a:pt x="242898" y="99050"/>
                  </a:lnTo>
                  <a:lnTo>
                    <a:pt x="296873" y="99050"/>
                  </a:lnTo>
                  <a:lnTo>
                    <a:pt x="304811" y="75237"/>
                  </a:lnTo>
                  <a:close/>
                  <a:moveTo>
                    <a:pt x="173048" y="75237"/>
                  </a:moveTo>
                  <a:lnTo>
                    <a:pt x="173048" y="99050"/>
                  </a:lnTo>
                  <a:lnTo>
                    <a:pt x="222261" y="99050"/>
                  </a:lnTo>
                  <a:lnTo>
                    <a:pt x="222261" y="75237"/>
                  </a:lnTo>
                  <a:close/>
                  <a:moveTo>
                    <a:pt x="87323" y="75237"/>
                  </a:moveTo>
                  <a:lnTo>
                    <a:pt x="95261" y="99050"/>
                  </a:lnTo>
                  <a:lnTo>
                    <a:pt x="152411" y="99050"/>
                  </a:lnTo>
                  <a:lnTo>
                    <a:pt x="152411" y="75237"/>
                  </a:lnTo>
                  <a:close/>
                  <a:moveTo>
                    <a:pt x="13989" y="328"/>
                  </a:moveTo>
                  <a:cubicBezTo>
                    <a:pt x="13989" y="328"/>
                    <a:pt x="13989" y="328"/>
                    <a:pt x="64579" y="19694"/>
                  </a:cubicBezTo>
                  <a:cubicBezTo>
                    <a:pt x="67173" y="20985"/>
                    <a:pt x="68471" y="23567"/>
                    <a:pt x="69768" y="26149"/>
                  </a:cubicBezTo>
                  <a:cubicBezTo>
                    <a:pt x="69768" y="26149"/>
                    <a:pt x="69768" y="26149"/>
                    <a:pt x="80145" y="54553"/>
                  </a:cubicBezTo>
                  <a:cubicBezTo>
                    <a:pt x="80145" y="54553"/>
                    <a:pt x="81442" y="54553"/>
                    <a:pt x="81442" y="54553"/>
                  </a:cubicBezTo>
                  <a:cubicBezTo>
                    <a:pt x="81442" y="54553"/>
                    <a:pt x="81442" y="54553"/>
                    <a:pt x="321421" y="54553"/>
                  </a:cubicBezTo>
                  <a:cubicBezTo>
                    <a:pt x="324015" y="54553"/>
                    <a:pt x="327907" y="55844"/>
                    <a:pt x="329204" y="58426"/>
                  </a:cubicBezTo>
                  <a:cubicBezTo>
                    <a:pt x="331798" y="62300"/>
                    <a:pt x="331798" y="64882"/>
                    <a:pt x="330501" y="68755"/>
                  </a:cubicBezTo>
                  <a:cubicBezTo>
                    <a:pt x="330501" y="68755"/>
                    <a:pt x="330501" y="68755"/>
                    <a:pt x="286397" y="205610"/>
                  </a:cubicBezTo>
                  <a:cubicBezTo>
                    <a:pt x="285100" y="210774"/>
                    <a:pt x="281208" y="213356"/>
                    <a:pt x="276019" y="213356"/>
                  </a:cubicBezTo>
                  <a:cubicBezTo>
                    <a:pt x="276019" y="213356"/>
                    <a:pt x="276019" y="213356"/>
                    <a:pt x="120358" y="213356"/>
                  </a:cubicBezTo>
                  <a:cubicBezTo>
                    <a:pt x="119061" y="213356"/>
                    <a:pt x="117763" y="213356"/>
                    <a:pt x="116466" y="212065"/>
                  </a:cubicBezTo>
                  <a:cubicBezTo>
                    <a:pt x="116466" y="212065"/>
                    <a:pt x="116466" y="212065"/>
                    <a:pt x="106089" y="240469"/>
                  </a:cubicBezTo>
                  <a:cubicBezTo>
                    <a:pt x="106089" y="240469"/>
                    <a:pt x="106089" y="240469"/>
                    <a:pt x="276019" y="240469"/>
                  </a:cubicBezTo>
                  <a:cubicBezTo>
                    <a:pt x="281208" y="240469"/>
                    <a:pt x="285100" y="244342"/>
                    <a:pt x="285100" y="248215"/>
                  </a:cubicBezTo>
                  <a:cubicBezTo>
                    <a:pt x="285100" y="253380"/>
                    <a:pt x="281208" y="257253"/>
                    <a:pt x="276019" y="257253"/>
                  </a:cubicBezTo>
                  <a:cubicBezTo>
                    <a:pt x="276019" y="257253"/>
                    <a:pt x="276019" y="257253"/>
                    <a:pt x="266939" y="257253"/>
                  </a:cubicBezTo>
                  <a:cubicBezTo>
                    <a:pt x="272128" y="263708"/>
                    <a:pt x="274722" y="270164"/>
                    <a:pt x="274722" y="279201"/>
                  </a:cubicBezTo>
                  <a:cubicBezTo>
                    <a:pt x="274722" y="295985"/>
                    <a:pt x="260453" y="310187"/>
                    <a:pt x="242293" y="310187"/>
                  </a:cubicBezTo>
                  <a:cubicBezTo>
                    <a:pt x="225429" y="310187"/>
                    <a:pt x="211160" y="295985"/>
                    <a:pt x="211160" y="279201"/>
                  </a:cubicBezTo>
                  <a:cubicBezTo>
                    <a:pt x="211160" y="270164"/>
                    <a:pt x="213755" y="263708"/>
                    <a:pt x="218943" y="257253"/>
                  </a:cubicBezTo>
                  <a:cubicBezTo>
                    <a:pt x="218943" y="257253"/>
                    <a:pt x="218943" y="257253"/>
                    <a:pt x="148896" y="257253"/>
                  </a:cubicBezTo>
                  <a:cubicBezTo>
                    <a:pt x="154084" y="263708"/>
                    <a:pt x="157976" y="270164"/>
                    <a:pt x="157976" y="279201"/>
                  </a:cubicBezTo>
                  <a:cubicBezTo>
                    <a:pt x="157976" y="295985"/>
                    <a:pt x="143707" y="310187"/>
                    <a:pt x="125547" y="310187"/>
                  </a:cubicBezTo>
                  <a:cubicBezTo>
                    <a:pt x="108683" y="310187"/>
                    <a:pt x="93117" y="295985"/>
                    <a:pt x="93117" y="279201"/>
                  </a:cubicBezTo>
                  <a:cubicBezTo>
                    <a:pt x="93117" y="270164"/>
                    <a:pt x="97009" y="263708"/>
                    <a:pt x="102197" y="257253"/>
                  </a:cubicBezTo>
                  <a:cubicBezTo>
                    <a:pt x="102197" y="257253"/>
                    <a:pt x="102197" y="257253"/>
                    <a:pt x="93117" y="257253"/>
                  </a:cubicBezTo>
                  <a:cubicBezTo>
                    <a:pt x="90523" y="257253"/>
                    <a:pt x="87928" y="255962"/>
                    <a:pt x="86631" y="253380"/>
                  </a:cubicBezTo>
                  <a:cubicBezTo>
                    <a:pt x="85334" y="252089"/>
                    <a:pt x="84037" y="248215"/>
                    <a:pt x="85334" y="245633"/>
                  </a:cubicBezTo>
                  <a:cubicBezTo>
                    <a:pt x="85334" y="245633"/>
                    <a:pt x="85334" y="245633"/>
                    <a:pt x="100900" y="201737"/>
                  </a:cubicBezTo>
                  <a:cubicBezTo>
                    <a:pt x="102197" y="199154"/>
                    <a:pt x="104792" y="196572"/>
                    <a:pt x="107386" y="196572"/>
                  </a:cubicBezTo>
                  <a:cubicBezTo>
                    <a:pt x="107386" y="196572"/>
                    <a:pt x="107386" y="196572"/>
                    <a:pt x="51607" y="37769"/>
                  </a:cubicBezTo>
                  <a:cubicBezTo>
                    <a:pt x="51607" y="37769"/>
                    <a:pt x="51607" y="37769"/>
                    <a:pt x="6206" y="19694"/>
                  </a:cubicBezTo>
                  <a:cubicBezTo>
                    <a:pt x="1017" y="18403"/>
                    <a:pt x="-1577" y="11948"/>
                    <a:pt x="1017" y="6783"/>
                  </a:cubicBezTo>
                  <a:cubicBezTo>
                    <a:pt x="2315" y="1619"/>
                    <a:pt x="8800" y="-963"/>
                    <a:pt x="13989" y="328"/>
                  </a:cubicBezTo>
                  <a:close/>
                </a:path>
              </a:pathLst>
            </a:custGeom>
            <a:solidFill>
              <a:srgbClr val="D9BF77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706511" y="4573363"/>
              <a:ext cx="1713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D9BF77"/>
                  </a:solidFill>
                  <a:latin typeface="Impact" panose="020B0806030902050204" pitchFamily="34" charset="0"/>
                </a:rPr>
                <a:t>求平衡</a:t>
              </a: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1414713" y="5759336"/>
            <a:ext cx="2519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D9BF77"/>
                </a:solidFill>
              </a:rPr>
              <a:t> 为了谋生，又不得不被“呼来换去”。</a:t>
            </a:r>
          </a:p>
        </p:txBody>
      </p:sp>
      <p:sp>
        <p:nvSpPr>
          <p:cNvPr id="9" name="矩形 8"/>
          <p:cNvSpPr/>
          <p:nvPr/>
        </p:nvSpPr>
        <p:spPr>
          <a:xfrm>
            <a:off x="4952982" y="5851669"/>
            <a:ext cx="2356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D9BF77"/>
                </a:solidFill>
              </a:rPr>
              <a:t>压力大，希望能在紧张的状态中解脱出来。</a:t>
            </a:r>
          </a:p>
        </p:txBody>
      </p:sp>
      <p:sp>
        <p:nvSpPr>
          <p:cNvPr id="31" name="矩形 30"/>
          <p:cNvSpPr/>
          <p:nvPr/>
        </p:nvSpPr>
        <p:spPr>
          <a:xfrm>
            <a:off x="8328077" y="5759336"/>
            <a:ext cx="2425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D9BF77"/>
                </a:solidFill>
              </a:rPr>
              <a:t>简单和复杂；成熟和新奇；在第一现实生活和第二现在生活之间的平衡。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49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49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49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9" grpId="0"/>
      <p:bldP spid="26" grpId="0"/>
      <p:bldP spid="9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05100" y="1362919"/>
            <a:ext cx="4222640" cy="4256831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 w="57150">
            <a:solidFill>
              <a:srgbClr val="D9BF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6519023" y="2146780"/>
            <a:ext cx="3139733" cy="1593369"/>
            <a:chOff x="6519023" y="2146780"/>
            <a:chExt cx="3139733" cy="1593369"/>
          </a:xfrm>
        </p:grpSpPr>
        <p:sp>
          <p:nvSpPr>
            <p:cNvPr id="3" name="矩形 2"/>
            <p:cNvSpPr/>
            <p:nvPr/>
          </p:nvSpPr>
          <p:spPr>
            <a:xfrm>
              <a:off x="6519023" y="2146780"/>
              <a:ext cx="3139733" cy="1593369"/>
            </a:xfrm>
            <a:prstGeom prst="rect">
              <a:avLst/>
            </a:prstGeom>
            <a:solidFill>
              <a:srgbClr val="D9BF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矩形 3"/>
            <p:cNvSpPr/>
            <p:nvPr/>
          </p:nvSpPr>
          <p:spPr>
            <a:xfrm>
              <a:off x="6578063" y="2205038"/>
              <a:ext cx="3004087" cy="1468192"/>
            </a:xfrm>
            <a:prstGeom prst="rect">
              <a:avLst/>
            </a:prstGeom>
            <a:noFill/>
            <a:ln>
              <a:solidFill>
                <a:srgbClr val="205D6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329518" y="2113310"/>
            <a:ext cx="1484064" cy="461664"/>
            <a:chOff x="5812953" y="2125879"/>
            <a:chExt cx="2103551" cy="654376"/>
          </a:xfrm>
        </p:grpSpPr>
        <p:grpSp>
          <p:nvGrpSpPr>
            <p:cNvPr id="8" name="组合 7"/>
            <p:cNvGrpSpPr/>
            <p:nvPr/>
          </p:nvGrpSpPr>
          <p:grpSpPr>
            <a:xfrm>
              <a:off x="5812953" y="2125879"/>
              <a:ext cx="2103551" cy="654376"/>
              <a:chOff x="1361382" y="2545540"/>
              <a:chExt cx="3721326" cy="583875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2164464" y="2556460"/>
                <a:ext cx="1954598" cy="567160"/>
              </a:xfrm>
              <a:prstGeom prst="rect">
                <a:avLst/>
              </a:prstGeom>
              <a:solidFill>
                <a:srgbClr val="205D6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1361382" y="2545540"/>
                <a:ext cx="3721326" cy="583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spc="200" dirty="0">
                    <a:solidFill>
                      <a:srgbClr val="D9BF77"/>
                    </a:solidFill>
                    <a:latin typeface="Impact" panose="020B0806030902050204" pitchFamily="34" charset="0"/>
                    <a:cs typeface="+mn-ea"/>
                    <a:sym typeface="+mn-lt"/>
                  </a:rPr>
                  <a:t>04</a:t>
                </a:r>
                <a:endParaRPr lang="zh-CN" altLang="en-US" sz="2400" b="1" spc="200" dirty="0">
                  <a:solidFill>
                    <a:srgbClr val="D9BF77"/>
                  </a:solidFill>
                  <a:latin typeface="Impact" panose="020B0806030902050204" pitchFamily="34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6297124" y="2165714"/>
              <a:ext cx="1034646" cy="574712"/>
            </a:xfrm>
            <a:prstGeom prst="rect">
              <a:avLst/>
            </a:prstGeom>
            <a:noFill/>
            <a:ln>
              <a:solidFill>
                <a:srgbClr val="D9BF7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6393654" y="2594444"/>
            <a:ext cx="33904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205D67"/>
                </a:solidFill>
              </a:rPr>
              <a:t>如何对顾客</a:t>
            </a:r>
            <a:endParaRPr lang="en-US" altLang="zh-CN" sz="3200" b="1" dirty="0">
              <a:solidFill>
                <a:srgbClr val="205D67"/>
              </a:solidFill>
            </a:endParaRPr>
          </a:p>
          <a:p>
            <a:pPr algn="ctr"/>
            <a:r>
              <a:rPr lang="zh-CN" altLang="en-US" sz="3200" b="1" dirty="0">
                <a:solidFill>
                  <a:srgbClr val="205D67"/>
                </a:solidFill>
              </a:rPr>
              <a:t>热忱有礼</a:t>
            </a: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5936" y="133850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D9BF77"/>
                </a:solidFill>
              </a:rPr>
              <a:t>如何对顾客热忱有礼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0817664" y="6225278"/>
            <a:ext cx="1484064" cy="461664"/>
            <a:chOff x="5812953" y="2125879"/>
            <a:chExt cx="2103551" cy="654376"/>
          </a:xfrm>
        </p:grpSpPr>
        <p:grpSp>
          <p:nvGrpSpPr>
            <p:cNvPr id="4" name="组合 3"/>
            <p:cNvGrpSpPr/>
            <p:nvPr/>
          </p:nvGrpSpPr>
          <p:grpSpPr>
            <a:xfrm>
              <a:off x="5812953" y="2125879"/>
              <a:ext cx="2103551" cy="654376"/>
              <a:chOff x="1361382" y="2545540"/>
              <a:chExt cx="3721326" cy="583875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2164464" y="2556460"/>
                <a:ext cx="1954598" cy="567160"/>
              </a:xfrm>
              <a:prstGeom prst="rect">
                <a:avLst/>
              </a:prstGeom>
              <a:solidFill>
                <a:srgbClr val="205D6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1361382" y="2545540"/>
                <a:ext cx="3721326" cy="583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spc="200" dirty="0">
                    <a:solidFill>
                      <a:srgbClr val="D9BF77"/>
                    </a:solidFill>
                    <a:latin typeface="Impact" panose="020B0806030902050204" pitchFamily="34" charset="0"/>
                    <a:cs typeface="+mn-ea"/>
                    <a:sym typeface="+mn-lt"/>
                  </a:rPr>
                  <a:t>01</a:t>
                </a:r>
                <a:endParaRPr lang="zh-CN" altLang="en-US" sz="2400" b="1" spc="200" dirty="0">
                  <a:solidFill>
                    <a:srgbClr val="D9BF77"/>
                  </a:solidFill>
                  <a:latin typeface="Impact" panose="020B0806030902050204" pitchFamily="34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6297124" y="2165714"/>
              <a:ext cx="1034646" cy="574712"/>
            </a:xfrm>
            <a:prstGeom prst="rect">
              <a:avLst/>
            </a:prstGeom>
            <a:noFill/>
            <a:ln>
              <a:solidFill>
                <a:srgbClr val="D9BF7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1015935" y="1464483"/>
            <a:ext cx="2859379" cy="492443"/>
          </a:xfrm>
          <a:prstGeom prst="rect">
            <a:avLst/>
          </a:prstGeom>
          <a:solidFill>
            <a:srgbClr val="D9BF77"/>
          </a:solidFill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rgbClr val="205D67"/>
                </a:solidFill>
                <a:latin typeface="+mj-ea"/>
                <a:ea typeface="+mj-ea"/>
              </a:rPr>
              <a:t>“三分钟”的印象</a:t>
            </a:r>
          </a:p>
        </p:txBody>
      </p:sp>
      <p:sp>
        <p:nvSpPr>
          <p:cNvPr id="19" name="矩形 18"/>
          <p:cNvSpPr/>
          <p:nvPr/>
        </p:nvSpPr>
        <p:spPr>
          <a:xfrm>
            <a:off x="982662" y="2069158"/>
            <a:ext cx="10226675" cy="700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rgbClr val="D9BF77"/>
                </a:solidFill>
              </a:rPr>
              <a:t>在竞争越来越激烈的今天，在产品日益供过于求的市场里，在商品本身的差异越来越小的情况下，我们唯有提供各种各样的服务，增加产品的附加值来满足顾客的需求，来挽留顾客。</a:t>
            </a:r>
          </a:p>
        </p:txBody>
      </p:sp>
      <p:sp>
        <p:nvSpPr>
          <p:cNvPr id="10" name="矩形 9"/>
          <p:cNvSpPr/>
          <p:nvPr/>
        </p:nvSpPr>
        <p:spPr>
          <a:xfrm>
            <a:off x="2119086" y="4221301"/>
            <a:ext cx="2924166" cy="1410239"/>
          </a:xfrm>
          <a:prstGeom prst="rect">
            <a:avLst/>
          </a:prstGeom>
          <a:ln>
            <a:solidFill>
              <a:srgbClr val="D9BF77"/>
            </a:solidFill>
            <a:prstDash val="dash"/>
          </a:ln>
        </p:spPr>
        <p:txBody>
          <a:bodyPr wrap="square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D9BF77"/>
                </a:solidFill>
              </a:rPr>
              <a:t>外表衡量人的观念的多么的肤浅、愚蠢。但是社会上一切人每时每刻根据你的服饰、发型、手势、声调、语言来判断你。</a:t>
            </a:r>
          </a:p>
        </p:txBody>
      </p:sp>
      <p:graphicFrame>
        <p:nvGraphicFramePr>
          <p:cNvPr id="11" name="图表 10"/>
          <p:cNvGraphicFramePr/>
          <p:nvPr/>
        </p:nvGraphicFramePr>
        <p:xfrm>
          <a:off x="4789528" y="3058434"/>
          <a:ext cx="5462078" cy="36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99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99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99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/>
      <p:bldP spid="10" grpId="0" animBg="1"/>
      <p:bldGraphic spid="11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5936" y="133850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D9BF77"/>
                </a:solidFill>
              </a:rPr>
              <a:t>如何对顾客热忱有礼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0817664" y="6225278"/>
            <a:ext cx="1484064" cy="461664"/>
            <a:chOff x="5812953" y="2125879"/>
            <a:chExt cx="2103551" cy="654376"/>
          </a:xfrm>
        </p:grpSpPr>
        <p:grpSp>
          <p:nvGrpSpPr>
            <p:cNvPr id="4" name="组合 3"/>
            <p:cNvGrpSpPr/>
            <p:nvPr/>
          </p:nvGrpSpPr>
          <p:grpSpPr>
            <a:xfrm>
              <a:off x="5812953" y="2125879"/>
              <a:ext cx="2103551" cy="654376"/>
              <a:chOff x="1361382" y="2545540"/>
              <a:chExt cx="3721326" cy="583875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2164464" y="2556460"/>
                <a:ext cx="1954598" cy="567160"/>
              </a:xfrm>
              <a:prstGeom prst="rect">
                <a:avLst/>
              </a:prstGeom>
              <a:solidFill>
                <a:srgbClr val="205D6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1361382" y="2545540"/>
                <a:ext cx="3721326" cy="583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spc="200" dirty="0">
                    <a:solidFill>
                      <a:srgbClr val="D9BF77"/>
                    </a:solidFill>
                    <a:latin typeface="Impact" panose="020B0806030902050204" pitchFamily="34" charset="0"/>
                    <a:cs typeface="+mn-ea"/>
                    <a:sym typeface="+mn-lt"/>
                  </a:rPr>
                  <a:t>01</a:t>
                </a:r>
                <a:endParaRPr lang="zh-CN" altLang="en-US" sz="2400" b="1" spc="200" dirty="0">
                  <a:solidFill>
                    <a:srgbClr val="D9BF77"/>
                  </a:solidFill>
                  <a:latin typeface="Impact" panose="020B0806030902050204" pitchFamily="34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6297124" y="2165714"/>
              <a:ext cx="1034646" cy="574712"/>
            </a:xfrm>
            <a:prstGeom prst="rect">
              <a:avLst/>
            </a:prstGeom>
            <a:noFill/>
            <a:ln>
              <a:solidFill>
                <a:srgbClr val="D9BF7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1015935" y="1464483"/>
            <a:ext cx="2990007" cy="492443"/>
          </a:xfrm>
          <a:prstGeom prst="rect">
            <a:avLst/>
          </a:prstGeom>
          <a:solidFill>
            <a:srgbClr val="D9BF77"/>
          </a:solidFill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rgbClr val="205D67"/>
                </a:solidFill>
                <a:latin typeface="+mj-ea"/>
                <a:ea typeface="+mj-ea"/>
              </a:rPr>
              <a:t>仪容仪态</a:t>
            </a:r>
            <a:r>
              <a:rPr lang="en-US" altLang="zh-CN" sz="2600" b="1" dirty="0">
                <a:solidFill>
                  <a:srgbClr val="205D67"/>
                </a:solidFill>
                <a:latin typeface="+mj-ea"/>
                <a:ea typeface="+mj-ea"/>
              </a:rPr>
              <a:t>——</a:t>
            </a:r>
            <a:r>
              <a:rPr lang="zh-CN" altLang="en-US" sz="2600" b="1" dirty="0">
                <a:solidFill>
                  <a:srgbClr val="205D67"/>
                </a:solidFill>
                <a:latin typeface="+mj-ea"/>
                <a:ea typeface="+mj-ea"/>
              </a:rPr>
              <a:t>仪容</a:t>
            </a:r>
          </a:p>
        </p:txBody>
      </p:sp>
      <p:sp>
        <p:nvSpPr>
          <p:cNvPr id="19" name="矩形 18"/>
          <p:cNvSpPr/>
          <p:nvPr/>
        </p:nvSpPr>
        <p:spPr>
          <a:xfrm>
            <a:off x="982662" y="2069158"/>
            <a:ext cx="10226675" cy="700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rgbClr val="D9BF77"/>
                </a:solidFill>
              </a:rPr>
              <a:t>在竞争越来越激烈的今天，在产品日益供过于求的市场里，在商品本身的差异越来越小的情况下，我们唯有提供各种各样的服务，增加产品的附加值来满足顾客的需求，来挽留顾客。</a:t>
            </a:r>
          </a:p>
        </p:txBody>
      </p:sp>
      <p:sp>
        <p:nvSpPr>
          <p:cNvPr id="18" name="矩形 17"/>
          <p:cNvSpPr/>
          <p:nvPr/>
        </p:nvSpPr>
        <p:spPr>
          <a:xfrm>
            <a:off x="6899335" y="4221552"/>
            <a:ext cx="124525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D9BF77"/>
                </a:solidFill>
              </a:rPr>
              <a:t>前不过眉</a:t>
            </a: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D9BF77"/>
                </a:solidFill>
              </a:rPr>
              <a:t>侧不过耳</a:t>
            </a: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D9BF77"/>
                </a:solidFill>
              </a:rPr>
              <a:t>后不过领</a:t>
            </a:r>
          </a:p>
        </p:txBody>
      </p:sp>
      <p:sp>
        <p:nvSpPr>
          <p:cNvPr id="20" name="矩形 19"/>
          <p:cNvSpPr/>
          <p:nvPr/>
        </p:nvSpPr>
        <p:spPr>
          <a:xfrm>
            <a:off x="4005942" y="4200433"/>
            <a:ext cx="16006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D9BF77"/>
                </a:solidFill>
              </a:rPr>
              <a:t>梳理整齐发型</a:t>
            </a: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D9BF77"/>
                </a:solidFill>
              </a:rPr>
              <a:t>不留怪异发型</a:t>
            </a: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D9BF77"/>
                </a:solidFill>
              </a:rPr>
              <a:t>不烫染个性发</a:t>
            </a:r>
          </a:p>
        </p:txBody>
      </p:sp>
      <p:sp>
        <p:nvSpPr>
          <p:cNvPr id="21" name="KSO_Shape"/>
          <p:cNvSpPr/>
          <p:nvPr/>
        </p:nvSpPr>
        <p:spPr bwMode="auto">
          <a:xfrm>
            <a:off x="7256795" y="3587726"/>
            <a:ext cx="530332" cy="562053"/>
          </a:xfrm>
          <a:custGeom>
            <a:avLst/>
            <a:gdLst>
              <a:gd name="T0" fmla="*/ 1136076 w 2149"/>
              <a:gd name="T1" fmla="*/ 388848 h 2278"/>
              <a:gd name="T2" fmla="*/ 1419699 w 2149"/>
              <a:gd name="T3" fmla="*/ 116970 h 2278"/>
              <a:gd name="T4" fmla="*/ 1262482 w 2149"/>
              <a:gd name="T5" fmla="*/ 102744 h 2278"/>
              <a:gd name="T6" fmla="*/ 1359656 w 2149"/>
              <a:gd name="T7" fmla="*/ 0 h 2278"/>
              <a:gd name="T8" fmla="*/ 1697793 w 2149"/>
              <a:gd name="T9" fmla="*/ 0 h 2278"/>
              <a:gd name="T10" fmla="*/ 1697793 w 2149"/>
              <a:gd name="T11" fmla="*/ 328782 h 2278"/>
              <a:gd name="T12" fmla="*/ 1590348 w 2149"/>
              <a:gd name="T13" fmla="*/ 429946 h 2278"/>
              <a:gd name="T14" fmla="*/ 1570597 w 2149"/>
              <a:gd name="T15" fmla="*/ 268716 h 2278"/>
              <a:gd name="T16" fmla="*/ 1320945 w 2149"/>
              <a:gd name="T17" fmla="*/ 539013 h 2278"/>
              <a:gd name="T18" fmla="*/ 1463942 w 2149"/>
              <a:gd name="T19" fmla="*/ 769792 h 2278"/>
              <a:gd name="T20" fmla="*/ 1515294 w 2149"/>
              <a:gd name="T21" fmla="*/ 1044831 h 2278"/>
              <a:gd name="T22" fmla="*/ 1293293 w 2149"/>
              <a:gd name="T23" fmla="*/ 1580682 h 2278"/>
              <a:gd name="T24" fmla="*/ 755277 w 2149"/>
              <a:gd name="T25" fmla="*/ 1800397 h 2278"/>
              <a:gd name="T26" fmla="*/ 219631 w 2149"/>
              <a:gd name="T27" fmla="*/ 1580682 h 2278"/>
              <a:gd name="T28" fmla="*/ 0 w 2149"/>
              <a:gd name="T29" fmla="*/ 1044831 h 2278"/>
              <a:gd name="T30" fmla="*/ 219631 w 2149"/>
              <a:gd name="T31" fmla="*/ 508980 h 2278"/>
              <a:gd name="T32" fmla="*/ 755277 w 2149"/>
              <a:gd name="T33" fmla="*/ 289265 h 2278"/>
              <a:gd name="T34" fmla="*/ 953577 w 2149"/>
              <a:gd name="T35" fmla="*/ 313765 h 2278"/>
              <a:gd name="T36" fmla="*/ 1136076 w 2149"/>
              <a:gd name="T37" fmla="*/ 388848 h 2278"/>
              <a:gd name="T38" fmla="*/ 1298033 w 2149"/>
              <a:gd name="T39" fmla="*/ 1050363 h 2278"/>
              <a:gd name="T40" fmla="*/ 1140026 w 2149"/>
              <a:gd name="T41" fmla="*/ 669419 h 2278"/>
              <a:gd name="T42" fmla="*/ 755277 w 2149"/>
              <a:gd name="T43" fmla="*/ 512931 h 2278"/>
              <a:gd name="T44" fmla="*/ 373688 w 2149"/>
              <a:gd name="T45" fmla="*/ 669419 h 2278"/>
              <a:gd name="T46" fmla="*/ 217261 w 2149"/>
              <a:gd name="T47" fmla="*/ 1050363 h 2278"/>
              <a:gd name="T48" fmla="*/ 373688 w 2149"/>
              <a:gd name="T49" fmla="*/ 1433679 h 2278"/>
              <a:gd name="T50" fmla="*/ 755277 w 2149"/>
              <a:gd name="T51" fmla="*/ 1593328 h 2278"/>
              <a:gd name="T52" fmla="*/ 1140816 w 2149"/>
              <a:gd name="T53" fmla="*/ 1434469 h 2278"/>
              <a:gd name="T54" fmla="*/ 1298033 w 2149"/>
              <a:gd name="T55" fmla="*/ 1050363 h 227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49" h="2278">
                <a:moveTo>
                  <a:pt x="1438" y="492"/>
                </a:moveTo>
                <a:cubicBezTo>
                  <a:pt x="1797" y="148"/>
                  <a:pt x="1797" y="148"/>
                  <a:pt x="1797" y="148"/>
                </a:cubicBezTo>
                <a:cubicBezTo>
                  <a:pt x="1598" y="130"/>
                  <a:pt x="1598" y="130"/>
                  <a:pt x="1598" y="130"/>
                </a:cubicBezTo>
                <a:cubicBezTo>
                  <a:pt x="1721" y="0"/>
                  <a:pt x="1721" y="0"/>
                  <a:pt x="1721" y="0"/>
                </a:cubicBezTo>
                <a:cubicBezTo>
                  <a:pt x="2149" y="0"/>
                  <a:pt x="2149" y="0"/>
                  <a:pt x="2149" y="0"/>
                </a:cubicBezTo>
                <a:cubicBezTo>
                  <a:pt x="2149" y="416"/>
                  <a:pt x="2149" y="416"/>
                  <a:pt x="2149" y="416"/>
                </a:cubicBezTo>
                <a:cubicBezTo>
                  <a:pt x="2013" y="544"/>
                  <a:pt x="2013" y="544"/>
                  <a:pt x="2013" y="544"/>
                </a:cubicBezTo>
                <a:cubicBezTo>
                  <a:pt x="1988" y="340"/>
                  <a:pt x="1988" y="340"/>
                  <a:pt x="1988" y="340"/>
                </a:cubicBezTo>
                <a:cubicBezTo>
                  <a:pt x="1672" y="682"/>
                  <a:pt x="1672" y="682"/>
                  <a:pt x="1672" y="682"/>
                </a:cubicBezTo>
                <a:cubicBezTo>
                  <a:pt x="1750" y="767"/>
                  <a:pt x="1810" y="865"/>
                  <a:pt x="1853" y="974"/>
                </a:cubicBezTo>
                <a:cubicBezTo>
                  <a:pt x="1896" y="1084"/>
                  <a:pt x="1918" y="1200"/>
                  <a:pt x="1918" y="1322"/>
                </a:cubicBezTo>
                <a:cubicBezTo>
                  <a:pt x="1918" y="1588"/>
                  <a:pt x="1824" y="1814"/>
                  <a:pt x="1637" y="2000"/>
                </a:cubicBezTo>
                <a:cubicBezTo>
                  <a:pt x="1449" y="2185"/>
                  <a:pt x="1222" y="2278"/>
                  <a:pt x="956" y="2278"/>
                </a:cubicBezTo>
                <a:cubicBezTo>
                  <a:pt x="689" y="2278"/>
                  <a:pt x="464" y="2185"/>
                  <a:pt x="278" y="2000"/>
                </a:cubicBezTo>
                <a:cubicBezTo>
                  <a:pt x="93" y="1814"/>
                  <a:pt x="0" y="1588"/>
                  <a:pt x="0" y="1322"/>
                </a:cubicBezTo>
                <a:cubicBezTo>
                  <a:pt x="0" y="1055"/>
                  <a:pt x="93" y="829"/>
                  <a:pt x="278" y="644"/>
                </a:cubicBezTo>
                <a:cubicBezTo>
                  <a:pt x="464" y="458"/>
                  <a:pt x="689" y="366"/>
                  <a:pt x="956" y="366"/>
                </a:cubicBezTo>
                <a:cubicBezTo>
                  <a:pt x="1044" y="366"/>
                  <a:pt x="1128" y="376"/>
                  <a:pt x="1207" y="397"/>
                </a:cubicBezTo>
                <a:cubicBezTo>
                  <a:pt x="1285" y="418"/>
                  <a:pt x="1362" y="450"/>
                  <a:pt x="1438" y="492"/>
                </a:cubicBezTo>
                <a:close/>
                <a:moveTo>
                  <a:pt x="1643" y="1329"/>
                </a:moveTo>
                <a:cubicBezTo>
                  <a:pt x="1643" y="1140"/>
                  <a:pt x="1577" y="979"/>
                  <a:pt x="1443" y="847"/>
                </a:cubicBezTo>
                <a:cubicBezTo>
                  <a:pt x="1310" y="715"/>
                  <a:pt x="1147" y="649"/>
                  <a:pt x="956" y="649"/>
                </a:cubicBezTo>
                <a:cubicBezTo>
                  <a:pt x="766" y="649"/>
                  <a:pt x="605" y="715"/>
                  <a:pt x="473" y="847"/>
                </a:cubicBezTo>
                <a:cubicBezTo>
                  <a:pt x="341" y="979"/>
                  <a:pt x="275" y="1140"/>
                  <a:pt x="275" y="1329"/>
                </a:cubicBezTo>
                <a:cubicBezTo>
                  <a:pt x="275" y="1518"/>
                  <a:pt x="341" y="1680"/>
                  <a:pt x="473" y="1814"/>
                </a:cubicBezTo>
                <a:cubicBezTo>
                  <a:pt x="605" y="1949"/>
                  <a:pt x="766" y="2016"/>
                  <a:pt x="956" y="2016"/>
                </a:cubicBezTo>
                <a:cubicBezTo>
                  <a:pt x="1149" y="2016"/>
                  <a:pt x="1311" y="1949"/>
                  <a:pt x="1444" y="1815"/>
                </a:cubicBezTo>
                <a:cubicBezTo>
                  <a:pt x="1577" y="1682"/>
                  <a:pt x="1643" y="1519"/>
                  <a:pt x="1643" y="1329"/>
                </a:cubicBezTo>
                <a:close/>
              </a:path>
            </a:pathLst>
          </a:custGeom>
          <a:solidFill>
            <a:srgbClr val="D9BF77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KSO_Shape"/>
          <p:cNvSpPr/>
          <p:nvPr/>
        </p:nvSpPr>
        <p:spPr bwMode="auto">
          <a:xfrm>
            <a:off x="4530130" y="3540453"/>
            <a:ext cx="456167" cy="614363"/>
          </a:xfrm>
          <a:custGeom>
            <a:avLst/>
            <a:gdLst>
              <a:gd name="T0" fmla="*/ 761361 w 1846"/>
              <a:gd name="T1" fmla="*/ 1646740 h 2484"/>
              <a:gd name="T2" fmla="*/ 761361 w 1846"/>
              <a:gd name="T3" fmla="*/ 1800397 h 2484"/>
              <a:gd name="T4" fmla="*/ 589674 w 1846"/>
              <a:gd name="T5" fmla="*/ 1800397 h 2484"/>
              <a:gd name="T6" fmla="*/ 589674 w 1846"/>
              <a:gd name="T7" fmla="*/ 1646740 h 2484"/>
              <a:gd name="T8" fmla="*/ 431752 w 1846"/>
              <a:gd name="T9" fmla="*/ 1646740 h 2484"/>
              <a:gd name="T10" fmla="*/ 431752 w 1846"/>
              <a:gd name="T11" fmla="*/ 1470614 h 2484"/>
              <a:gd name="T12" fmla="*/ 589674 w 1846"/>
              <a:gd name="T13" fmla="*/ 1470614 h 2484"/>
              <a:gd name="T14" fmla="*/ 589674 w 1846"/>
              <a:gd name="T15" fmla="*/ 1340875 h 2484"/>
              <a:gd name="T16" fmla="*/ 168789 w 1846"/>
              <a:gd name="T17" fmla="*/ 1122711 h 2484"/>
              <a:gd name="T18" fmla="*/ 0 w 1846"/>
              <a:gd name="T19" fmla="*/ 674786 h 2484"/>
              <a:gd name="T20" fmla="*/ 194868 w 1846"/>
              <a:gd name="T21" fmla="*/ 197870 h 2484"/>
              <a:gd name="T22" fmla="*/ 668636 w 1846"/>
              <a:gd name="T23" fmla="*/ 0 h 2484"/>
              <a:gd name="T24" fmla="*/ 1142403 w 1846"/>
              <a:gd name="T25" fmla="*/ 197870 h 2484"/>
              <a:gd name="T26" fmla="*/ 1337271 w 1846"/>
              <a:gd name="T27" fmla="*/ 674786 h 2484"/>
              <a:gd name="T28" fmla="*/ 1173553 w 1846"/>
              <a:gd name="T29" fmla="*/ 1116913 h 2484"/>
              <a:gd name="T30" fmla="*/ 761361 w 1846"/>
              <a:gd name="T31" fmla="*/ 1339426 h 2484"/>
              <a:gd name="T32" fmla="*/ 761361 w 1846"/>
              <a:gd name="T33" fmla="*/ 1470614 h 2484"/>
              <a:gd name="T34" fmla="*/ 924354 w 1846"/>
              <a:gd name="T35" fmla="*/ 1470614 h 2484"/>
              <a:gd name="T36" fmla="*/ 924354 w 1846"/>
              <a:gd name="T37" fmla="*/ 1646740 h 2484"/>
              <a:gd name="T38" fmla="*/ 761361 w 1846"/>
              <a:gd name="T39" fmla="*/ 1646740 h 2484"/>
              <a:gd name="T40" fmla="*/ 1147474 w 1846"/>
              <a:gd name="T41" fmla="*/ 674062 h 2484"/>
              <a:gd name="T42" fmla="*/ 1008386 w 1846"/>
              <a:gd name="T43" fmla="*/ 333407 h 2484"/>
              <a:gd name="T44" fmla="*/ 668636 w 1846"/>
              <a:gd name="T45" fmla="*/ 194971 h 2484"/>
              <a:gd name="T46" fmla="*/ 332507 w 1846"/>
              <a:gd name="T47" fmla="*/ 334132 h 2484"/>
              <a:gd name="T48" fmla="*/ 194868 w 1846"/>
              <a:gd name="T49" fmla="*/ 674062 h 2484"/>
              <a:gd name="T50" fmla="*/ 332507 w 1846"/>
              <a:gd name="T51" fmla="*/ 1010368 h 2484"/>
              <a:gd name="T52" fmla="*/ 668636 w 1846"/>
              <a:gd name="T53" fmla="*/ 1148079 h 2484"/>
              <a:gd name="T54" fmla="*/ 1007662 w 1846"/>
              <a:gd name="T55" fmla="*/ 1010368 h 2484"/>
              <a:gd name="T56" fmla="*/ 1147474 w 1846"/>
              <a:gd name="T57" fmla="*/ 674062 h 248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846" h="2484">
                <a:moveTo>
                  <a:pt x="1051" y="2272"/>
                </a:moveTo>
                <a:cubicBezTo>
                  <a:pt x="1051" y="2484"/>
                  <a:pt x="1051" y="2484"/>
                  <a:pt x="1051" y="2484"/>
                </a:cubicBezTo>
                <a:cubicBezTo>
                  <a:pt x="814" y="2484"/>
                  <a:pt x="814" y="2484"/>
                  <a:pt x="814" y="2484"/>
                </a:cubicBezTo>
                <a:cubicBezTo>
                  <a:pt x="814" y="2272"/>
                  <a:pt x="814" y="2272"/>
                  <a:pt x="814" y="2272"/>
                </a:cubicBezTo>
                <a:cubicBezTo>
                  <a:pt x="596" y="2272"/>
                  <a:pt x="596" y="2272"/>
                  <a:pt x="596" y="2272"/>
                </a:cubicBezTo>
                <a:cubicBezTo>
                  <a:pt x="596" y="2029"/>
                  <a:pt x="596" y="2029"/>
                  <a:pt x="596" y="2029"/>
                </a:cubicBezTo>
                <a:cubicBezTo>
                  <a:pt x="814" y="2029"/>
                  <a:pt x="814" y="2029"/>
                  <a:pt x="814" y="2029"/>
                </a:cubicBezTo>
                <a:cubicBezTo>
                  <a:pt x="814" y="1850"/>
                  <a:pt x="814" y="1850"/>
                  <a:pt x="814" y="1850"/>
                </a:cubicBezTo>
                <a:cubicBezTo>
                  <a:pt x="582" y="1823"/>
                  <a:pt x="389" y="1722"/>
                  <a:pt x="233" y="1549"/>
                </a:cubicBezTo>
                <a:cubicBezTo>
                  <a:pt x="78" y="1375"/>
                  <a:pt x="0" y="1169"/>
                  <a:pt x="0" y="931"/>
                </a:cubicBezTo>
                <a:cubicBezTo>
                  <a:pt x="0" y="674"/>
                  <a:pt x="90" y="455"/>
                  <a:pt x="269" y="273"/>
                </a:cubicBezTo>
                <a:cubicBezTo>
                  <a:pt x="449" y="91"/>
                  <a:pt x="667" y="0"/>
                  <a:pt x="923" y="0"/>
                </a:cubicBezTo>
                <a:cubicBezTo>
                  <a:pt x="1180" y="0"/>
                  <a:pt x="1397" y="91"/>
                  <a:pt x="1577" y="273"/>
                </a:cubicBezTo>
                <a:cubicBezTo>
                  <a:pt x="1757" y="455"/>
                  <a:pt x="1846" y="674"/>
                  <a:pt x="1846" y="931"/>
                </a:cubicBezTo>
                <a:cubicBezTo>
                  <a:pt x="1846" y="1166"/>
                  <a:pt x="1771" y="1369"/>
                  <a:pt x="1620" y="1541"/>
                </a:cubicBezTo>
                <a:cubicBezTo>
                  <a:pt x="1470" y="1713"/>
                  <a:pt x="1280" y="1816"/>
                  <a:pt x="1051" y="1848"/>
                </a:cubicBezTo>
                <a:cubicBezTo>
                  <a:pt x="1051" y="2029"/>
                  <a:pt x="1051" y="2029"/>
                  <a:pt x="1051" y="2029"/>
                </a:cubicBezTo>
                <a:cubicBezTo>
                  <a:pt x="1276" y="2029"/>
                  <a:pt x="1276" y="2029"/>
                  <a:pt x="1276" y="2029"/>
                </a:cubicBezTo>
                <a:cubicBezTo>
                  <a:pt x="1276" y="2272"/>
                  <a:pt x="1276" y="2272"/>
                  <a:pt x="1276" y="2272"/>
                </a:cubicBezTo>
                <a:lnTo>
                  <a:pt x="1051" y="2272"/>
                </a:lnTo>
                <a:close/>
                <a:moveTo>
                  <a:pt x="1584" y="930"/>
                </a:moveTo>
                <a:cubicBezTo>
                  <a:pt x="1584" y="744"/>
                  <a:pt x="1520" y="587"/>
                  <a:pt x="1392" y="460"/>
                </a:cubicBezTo>
                <a:cubicBezTo>
                  <a:pt x="1263" y="333"/>
                  <a:pt x="1107" y="269"/>
                  <a:pt x="923" y="269"/>
                </a:cubicBezTo>
                <a:cubicBezTo>
                  <a:pt x="740" y="269"/>
                  <a:pt x="585" y="333"/>
                  <a:pt x="459" y="461"/>
                </a:cubicBezTo>
                <a:cubicBezTo>
                  <a:pt x="332" y="588"/>
                  <a:pt x="269" y="745"/>
                  <a:pt x="269" y="930"/>
                </a:cubicBezTo>
                <a:cubicBezTo>
                  <a:pt x="269" y="1113"/>
                  <a:pt x="332" y="1267"/>
                  <a:pt x="459" y="1394"/>
                </a:cubicBezTo>
                <a:cubicBezTo>
                  <a:pt x="585" y="1521"/>
                  <a:pt x="740" y="1584"/>
                  <a:pt x="923" y="1584"/>
                </a:cubicBezTo>
                <a:cubicBezTo>
                  <a:pt x="1106" y="1584"/>
                  <a:pt x="1262" y="1521"/>
                  <a:pt x="1391" y="1394"/>
                </a:cubicBezTo>
                <a:cubicBezTo>
                  <a:pt x="1520" y="1267"/>
                  <a:pt x="1584" y="1113"/>
                  <a:pt x="1584" y="930"/>
                </a:cubicBezTo>
                <a:close/>
              </a:path>
            </a:pathLst>
          </a:custGeom>
          <a:solidFill>
            <a:srgbClr val="D9BF77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579662" y="2997200"/>
            <a:ext cx="2240905" cy="33613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390620" y="2997199"/>
            <a:ext cx="2240636" cy="33613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直接连接符 8"/>
          <p:cNvCxnSpPr/>
          <p:nvPr/>
        </p:nvCxnSpPr>
        <p:spPr>
          <a:xfrm>
            <a:off x="6270171" y="3440477"/>
            <a:ext cx="0" cy="2421188"/>
          </a:xfrm>
          <a:prstGeom prst="line">
            <a:avLst/>
          </a:prstGeom>
          <a:ln w="28575">
            <a:solidFill>
              <a:srgbClr val="D9BF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99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9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99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99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99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99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99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9" grpId="0"/>
      <p:bldP spid="18" grpId="0"/>
      <p:bldP spid="20" grpId="0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5936" y="133850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D9BF77"/>
                </a:solidFill>
              </a:rPr>
              <a:t>如何对顾客热忱有礼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0817664" y="6225278"/>
            <a:ext cx="1484064" cy="461664"/>
            <a:chOff x="5812953" y="2125879"/>
            <a:chExt cx="2103551" cy="654376"/>
          </a:xfrm>
        </p:grpSpPr>
        <p:grpSp>
          <p:nvGrpSpPr>
            <p:cNvPr id="4" name="组合 3"/>
            <p:cNvGrpSpPr/>
            <p:nvPr/>
          </p:nvGrpSpPr>
          <p:grpSpPr>
            <a:xfrm>
              <a:off x="5812953" y="2125879"/>
              <a:ext cx="2103551" cy="654376"/>
              <a:chOff x="1361382" y="2545540"/>
              <a:chExt cx="3721326" cy="583875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2164464" y="2556460"/>
                <a:ext cx="1954598" cy="567160"/>
              </a:xfrm>
              <a:prstGeom prst="rect">
                <a:avLst/>
              </a:prstGeom>
              <a:solidFill>
                <a:srgbClr val="205D6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1361382" y="2545540"/>
                <a:ext cx="3721326" cy="583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spc="200" dirty="0">
                    <a:solidFill>
                      <a:srgbClr val="D9BF77"/>
                    </a:solidFill>
                    <a:latin typeface="Impact" panose="020B0806030902050204" pitchFamily="34" charset="0"/>
                    <a:cs typeface="+mn-ea"/>
                    <a:sym typeface="+mn-lt"/>
                  </a:rPr>
                  <a:t>01</a:t>
                </a:r>
                <a:endParaRPr lang="zh-CN" altLang="en-US" sz="2400" b="1" spc="200" dirty="0">
                  <a:solidFill>
                    <a:srgbClr val="D9BF77"/>
                  </a:solidFill>
                  <a:latin typeface="Impact" panose="020B0806030902050204" pitchFamily="34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6297124" y="2165714"/>
              <a:ext cx="1034646" cy="574712"/>
            </a:xfrm>
            <a:prstGeom prst="rect">
              <a:avLst/>
            </a:prstGeom>
            <a:noFill/>
            <a:ln>
              <a:solidFill>
                <a:srgbClr val="D9BF7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1015935" y="1464484"/>
            <a:ext cx="3004521" cy="492443"/>
          </a:xfrm>
          <a:prstGeom prst="rect">
            <a:avLst/>
          </a:prstGeom>
          <a:solidFill>
            <a:srgbClr val="D9BF77"/>
          </a:solidFill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rgbClr val="205D67"/>
                </a:solidFill>
                <a:latin typeface="+mj-ea"/>
                <a:ea typeface="+mj-ea"/>
              </a:rPr>
              <a:t>仪容仪表</a:t>
            </a:r>
            <a:r>
              <a:rPr lang="en-US" altLang="zh-CN" sz="2600" b="1" dirty="0">
                <a:solidFill>
                  <a:srgbClr val="205D67"/>
                </a:solidFill>
                <a:latin typeface="+mj-ea"/>
                <a:ea typeface="+mj-ea"/>
              </a:rPr>
              <a:t>——</a:t>
            </a:r>
            <a:r>
              <a:rPr lang="zh-CN" altLang="en-US" sz="2600" b="1" dirty="0">
                <a:solidFill>
                  <a:srgbClr val="205D67"/>
                </a:solidFill>
                <a:latin typeface="+mj-ea"/>
                <a:ea typeface="+mj-ea"/>
              </a:rPr>
              <a:t>表情</a:t>
            </a:r>
          </a:p>
        </p:txBody>
      </p:sp>
      <p:sp>
        <p:nvSpPr>
          <p:cNvPr id="10" name="矩形 9"/>
          <p:cNvSpPr/>
          <p:nvPr/>
        </p:nvSpPr>
        <p:spPr>
          <a:xfrm>
            <a:off x="982662" y="2470066"/>
            <a:ext cx="5191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D9BF77"/>
                </a:solidFill>
                <a:latin typeface="+mj-ea"/>
                <a:ea typeface="+mj-ea"/>
              </a:rPr>
              <a:t>基本要求：</a:t>
            </a:r>
            <a:r>
              <a:rPr lang="zh-CN" altLang="en-US" sz="1800" dirty="0">
                <a:solidFill>
                  <a:srgbClr val="D9BF77"/>
                </a:solidFill>
              </a:rPr>
              <a:t>自然、友好、尊敬、无倦意、无醉态</a:t>
            </a:r>
          </a:p>
        </p:txBody>
      </p:sp>
      <p:sp>
        <p:nvSpPr>
          <p:cNvPr id="11" name="矩形 10"/>
          <p:cNvSpPr/>
          <p:nvPr/>
        </p:nvSpPr>
        <p:spPr>
          <a:xfrm>
            <a:off x="995363" y="2997707"/>
            <a:ext cx="4572000" cy="15234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D9BF77"/>
                </a:solidFill>
              </a:rPr>
              <a:t>1.眼神：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D9BF77"/>
                </a:solidFill>
              </a:rPr>
              <a:t>注视对方的双眼，但是时间一般以3~6秒。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D9BF77"/>
                </a:solidFill>
              </a:rPr>
              <a:t>注视对方的面部，最好是眼鼻三角区。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D9BF77"/>
                </a:solidFill>
              </a:rPr>
              <a:t>注视对方的全身，多半适用于站立服务。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D9BF77"/>
                </a:solidFill>
              </a:rPr>
              <a:t>注视对方的局部，如接递物品时，应注视对方的手部。</a:t>
            </a:r>
          </a:p>
        </p:txBody>
      </p:sp>
      <p:sp>
        <p:nvSpPr>
          <p:cNvPr id="12" name="矩形 11"/>
          <p:cNvSpPr/>
          <p:nvPr/>
        </p:nvSpPr>
        <p:spPr>
          <a:xfrm>
            <a:off x="995363" y="4581083"/>
            <a:ext cx="432752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D9BF77"/>
                </a:solidFill>
              </a:rPr>
              <a:t>2.眉语：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D9BF77"/>
                </a:solidFill>
              </a:rPr>
              <a:t>眼睛、眉毛要保持自然而舒展，说话时不要过多牵动眉毛，要给人的庄重、自然、典雅。</a:t>
            </a:r>
          </a:p>
        </p:txBody>
      </p:sp>
      <p:sp>
        <p:nvSpPr>
          <p:cNvPr id="14" name="矩形 13"/>
          <p:cNvSpPr/>
          <p:nvPr/>
        </p:nvSpPr>
        <p:spPr>
          <a:xfrm>
            <a:off x="8405756" y="3018005"/>
            <a:ext cx="2806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D9BF77"/>
                </a:solidFill>
              </a:rPr>
              <a:t>1.宾客沉默不语时，劲量不盯着客人，以免加剧对方不安的尴尬时刻。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D9BF77"/>
                </a:solidFill>
              </a:rPr>
              <a:t>2.服务员的在注视顾客时，视觉要保持稳定，即使需要有所变化，也要注意自然，但是对客人不要上上下下反复大量扫视，以免使客人感到被挑衅。</a:t>
            </a:r>
          </a:p>
        </p:txBody>
      </p:sp>
      <p:sp>
        <p:nvSpPr>
          <p:cNvPr id="15" name="矩形 14"/>
          <p:cNvSpPr/>
          <p:nvPr/>
        </p:nvSpPr>
        <p:spPr>
          <a:xfrm>
            <a:off x="7431314" y="2997707"/>
            <a:ext cx="781494" cy="1794923"/>
          </a:xfrm>
          <a:prstGeom prst="rect">
            <a:avLst/>
          </a:prstGeom>
          <a:noFill/>
          <a:ln>
            <a:solidFill>
              <a:srgbClr val="D9BF7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9BF77"/>
              </a:solidFill>
            </a:endParaRPr>
          </a:p>
        </p:txBody>
      </p:sp>
      <p:sp>
        <p:nvSpPr>
          <p:cNvPr id="17" name="alert-hand-drawn-symbol_35720"/>
          <p:cNvSpPr>
            <a:spLocks noChangeAspect="1"/>
          </p:cNvSpPr>
          <p:nvPr/>
        </p:nvSpPr>
        <p:spPr bwMode="auto">
          <a:xfrm>
            <a:off x="7526286" y="3144936"/>
            <a:ext cx="608063" cy="609685"/>
          </a:xfrm>
          <a:custGeom>
            <a:avLst/>
            <a:gdLst>
              <a:gd name="connsiteX0" fmla="*/ 303584 w 605601"/>
              <a:gd name="connsiteY0" fmla="*/ 426433 h 607216"/>
              <a:gd name="connsiteX1" fmla="*/ 298093 w 605601"/>
              <a:gd name="connsiteY1" fmla="*/ 428836 h 607216"/>
              <a:gd name="connsiteX2" fmla="*/ 297612 w 605601"/>
              <a:gd name="connsiteY2" fmla="*/ 442295 h 607216"/>
              <a:gd name="connsiteX3" fmla="*/ 316301 w 605601"/>
              <a:gd name="connsiteY3" fmla="*/ 446332 h 607216"/>
              <a:gd name="connsiteX4" fmla="*/ 324007 w 605601"/>
              <a:gd name="connsiteY4" fmla="*/ 437969 h 607216"/>
              <a:gd name="connsiteX5" fmla="*/ 320925 w 605601"/>
              <a:gd name="connsiteY5" fmla="*/ 433162 h 607216"/>
              <a:gd name="connsiteX6" fmla="*/ 309750 w 605601"/>
              <a:gd name="connsiteY6" fmla="*/ 427394 h 607216"/>
              <a:gd name="connsiteX7" fmla="*/ 303584 w 605601"/>
              <a:gd name="connsiteY7" fmla="*/ 426433 h 607216"/>
              <a:gd name="connsiteX8" fmla="*/ 291928 w 605601"/>
              <a:gd name="connsiteY8" fmla="*/ 396920 h 607216"/>
              <a:gd name="connsiteX9" fmla="*/ 346068 w 605601"/>
              <a:gd name="connsiteY9" fmla="*/ 415954 h 607216"/>
              <a:gd name="connsiteX10" fmla="*/ 353582 w 605601"/>
              <a:gd name="connsiteY10" fmla="*/ 444313 h 607216"/>
              <a:gd name="connsiteX11" fmla="*/ 331232 w 605601"/>
              <a:gd name="connsiteY11" fmla="*/ 472384 h 607216"/>
              <a:gd name="connsiteX12" fmla="*/ 308016 w 605601"/>
              <a:gd name="connsiteY12" fmla="*/ 478152 h 607216"/>
              <a:gd name="connsiteX13" fmla="*/ 272950 w 605601"/>
              <a:gd name="connsiteY13" fmla="*/ 459598 h 607216"/>
              <a:gd name="connsiteX14" fmla="*/ 266592 w 605601"/>
              <a:gd name="connsiteY14" fmla="*/ 443544 h 607216"/>
              <a:gd name="connsiteX15" fmla="*/ 271698 w 605601"/>
              <a:gd name="connsiteY15" fmla="*/ 415666 h 607216"/>
              <a:gd name="connsiteX16" fmla="*/ 291928 w 605601"/>
              <a:gd name="connsiteY16" fmla="*/ 396920 h 607216"/>
              <a:gd name="connsiteX17" fmla="*/ 279966 w 605601"/>
              <a:gd name="connsiteY17" fmla="*/ 168688 h 607216"/>
              <a:gd name="connsiteX18" fmla="*/ 292970 w 605601"/>
              <a:gd name="connsiteY18" fmla="*/ 275629 h 607216"/>
              <a:gd name="connsiteX19" fmla="*/ 304048 w 605601"/>
              <a:gd name="connsiteY19" fmla="*/ 351795 h 607216"/>
              <a:gd name="connsiteX20" fmla="*/ 306553 w 605601"/>
              <a:gd name="connsiteY20" fmla="*/ 351795 h 607216"/>
              <a:gd name="connsiteX21" fmla="*/ 314356 w 605601"/>
              <a:gd name="connsiteY21" fmla="*/ 283803 h 607216"/>
              <a:gd name="connsiteX22" fmla="*/ 326782 w 605601"/>
              <a:gd name="connsiteY22" fmla="*/ 172535 h 607216"/>
              <a:gd name="connsiteX23" fmla="*/ 279966 w 605601"/>
              <a:gd name="connsiteY23" fmla="*/ 168688 h 607216"/>
              <a:gd name="connsiteX24" fmla="*/ 266191 w 605601"/>
              <a:gd name="connsiteY24" fmla="*/ 133298 h 607216"/>
              <a:gd name="connsiteX25" fmla="*/ 267058 w 605601"/>
              <a:gd name="connsiteY25" fmla="*/ 133298 h 607216"/>
              <a:gd name="connsiteX26" fmla="*/ 344410 w 605601"/>
              <a:gd name="connsiteY26" fmla="*/ 139741 h 607216"/>
              <a:gd name="connsiteX27" fmla="*/ 346722 w 605601"/>
              <a:gd name="connsiteY27" fmla="*/ 140126 h 607216"/>
              <a:gd name="connsiteX28" fmla="*/ 359245 w 605601"/>
              <a:gd name="connsiteY28" fmla="*/ 145415 h 607216"/>
              <a:gd name="connsiteX29" fmla="*/ 363098 w 605601"/>
              <a:gd name="connsiteY29" fmla="*/ 157629 h 607216"/>
              <a:gd name="connsiteX30" fmla="*/ 349131 w 605601"/>
              <a:gd name="connsiteY30" fmla="*/ 284573 h 607216"/>
              <a:gd name="connsiteX31" fmla="*/ 339594 w 605601"/>
              <a:gd name="connsiteY31" fmla="*/ 367759 h 607216"/>
              <a:gd name="connsiteX32" fmla="*/ 337282 w 605601"/>
              <a:gd name="connsiteY32" fmla="*/ 374683 h 607216"/>
              <a:gd name="connsiteX33" fmla="*/ 321195 w 605601"/>
              <a:gd name="connsiteY33" fmla="*/ 386416 h 607216"/>
              <a:gd name="connsiteX34" fmla="*/ 290177 w 605601"/>
              <a:gd name="connsiteY34" fmla="*/ 386416 h 607216"/>
              <a:gd name="connsiteX35" fmla="*/ 278714 w 605601"/>
              <a:gd name="connsiteY35" fmla="*/ 382088 h 607216"/>
              <a:gd name="connsiteX36" fmla="*/ 270718 w 605601"/>
              <a:gd name="connsiteY36" fmla="*/ 368528 h 607216"/>
              <a:gd name="connsiteX37" fmla="*/ 258484 w 605601"/>
              <a:gd name="connsiteY37" fmla="*/ 277745 h 607216"/>
              <a:gd name="connsiteX38" fmla="*/ 245095 w 605601"/>
              <a:gd name="connsiteY38" fmla="*/ 151570 h 607216"/>
              <a:gd name="connsiteX39" fmla="*/ 258195 w 605601"/>
              <a:gd name="connsiteY39" fmla="*/ 135221 h 607216"/>
              <a:gd name="connsiteX40" fmla="*/ 266191 w 605601"/>
              <a:gd name="connsiteY40" fmla="*/ 133298 h 607216"/>
              <a:gd name="connsiteX41" fmla="*/ 304550 w 605601"/>
              <a:gd name="connsiteY41" fmla="*/ 37795 h 607216"/>
              <a:gd name="connsiteX42" fmla="*/ 303009 w 605601"/>
              <a:gd name="connsiteY42" fmla="*/ 40391 h 607216"/>
              <a:gd name="connsiteX43" fmla="*/ 279604 w 605601"/>
              <a:gd name="connsiteY43" fmla="*/ 75301 h 607216"/>
              <a:gd name="connsiteX44" fmla="*/ 256584 w 605601"/>
              <a:gd name="connsiteY44" fmla="*/ 89630 h 607216"/>
              <a:gd name="connsiteX45" fmla="*/ 234913 w 605601"/>
              <a:gd name="connsiteY45" fmla="*/ 81552 h 607216"/>
              <a:gd name="connsiteX46" fmla="*/ 202358 w 605601"/>
              <a:gd name="connsiteY46" fmla="*/ 59625 h 607216"/>
              <a:gd name="connsiteX47" fmla="*/ 198794 w 605601"/>
              <a:gd name="connsiteY47" fmla="*/ 74339 h 607216"/>
              <a:gd name="connsiteX48" fmla="*/ 197734 w 605601"/>
              <a:gd name="connsiteY48" fmla="*/ 78763 h 607216"/>
              <a:gd name="connsiteX49" fmla="*/ 196290 w 605601"/>
              <a:gd name="connsiteY49" fmla="*/ 88092 h 607216"/>
              <a:gd name="connsiteX50" fmla="*/ 162579 w 605601"/>
              <a:gd name="connsiteY50" fmla="*/ 124251 h 607216"/>
              <a:gd name="connsiteX51" fmla="*/ 156607 w 605601"/>
              <a:gd name="connsiteY51" fmla="*/ 123963 h 607216"/>
              <a:gd name="connsiteX52" fmla="*/ 114902 w 605601"/>
              <a:gd name="connsiteY52" fmla="*/ 115885 h 607216"/>
              <a:gd name="connsiteX53" fmla="*/ 114709 w 605601"/>
              <a:gd name="connsiteY53" fmla="*/ 115788 h 607216"/>
              <a:gd name="connsiteX54" fmla="*/ 124726 w 605601"/>
              <a:gd name="connsiteY54" fmla="*/ 168586 h 607216"/>
              <a:gd name="connsiteX55" fmla="*/ 127712 w 605601"/>
              <a:gd name="connsiteY55" fmla="*/ 180799 h 607216"/>
              <a:gd name="connsiteX56" fmla="*/ 111531 w 605601"/>
              <a:gd name="connsiteY56" fmla="*/ 190512 h 607216"/>
              <a:gd name="connsiteX57" fmla="*/ 107389 w 605601"/>
              <a:gd name="connsiteY57" fmla="*/ 190128 h 607216"/>
              <a:gd name="connsiteX58" fmla="*/ 60579 w 605601"/>
              <a:gd name="connsiteY58" fmla="*/ 199745 h 607216"/>
              <a:gd name="connsiteX59" fmla="*/ 73871 w 605601"/>
              <a:gd name="connsiteY59" fmla="*/ 218594 h 607216"/>
              <a:gd name="connsiteX60" fmla="*/ 90534 w 605601"/>
              <a:gd name="connsiteY60" fmla="*/ 266775 h 607216"/>
              <a:gd name="connsiteX61" fmla="*/ 43627 w 605601"/>
              <a:gd name="connsiteY61" fmla="*/ 304858 h 607216"/>
              <a:gd name="connsiteX62" fmla="*/ 91497 w 605601"/>
              <a:gd name="connsiteY62" fmla="*/ 346884 h 607216"/>
              <a:gd name="connsiteX63" fmla="*/ 62216 w 605601"/>
              <a:gd name="connsiteY63" fmla="*/ 404779 h 607216"/>
              <a:gd name="connsiteX64" fmla="*/ 122415 w 605601"/>
              <a:gd name="connsiteY64" fmla="*/ 422955 h 607216"/>
              <a:gd name="connsiteX65" fmla="*/ 119043 w 605601"/>
              <a:gd name="connsiteY65" fmla="*/ 488446 h 607216"/>
              <a:gd name="connsiteX66" fmla="*/ 159689 w 605601"/>
              <a:gd name="connsiteY66" fmla="*/ 479118 h 607216"/>
              <a:gd name="connsiteX67" fmla="*/ 179820 w 605601"/>
              <a:gd name="connsiteY67" fmla="*/ 483542 h 607216"/>
              <a:gd name="connsiteX68" fmla="*/ 203802 w 605601"/>
              <a:gd name="connsiteY68" fmla="*/ 545763 h 607216"/>
              <a:gd name="connsiteX69" fmla="*/ 206114 w 605601"/>
              <a:gd name="connsiteY69" fmla="*/ 543936 h 607216"/>
              <a:gd name="connsiteX70" fmla="*/ 217094 w 605601"/>
              <a:gd name="connsiteY70" fmla="*/ 535281 h 607216"/>
              <a:gd name="connsiteX71" fmla="*/ 254754 w 605601"/>
              <a:gd name="connsiteY71" fmla="*/ 518644 h 607216"/>
              <a:gd name="connsiteX72" fmla="*/ 271995 w 605601"/>
              <a:gd name="connsiteY72" fmla="*/ 523260 h 607216"/>
              <a:gd name="connsiteX73" fmla="*/ 304454 w 605601"/>
              <a:gd name="connsiteY73" fmla="*/ 563555 h 607216"/>
              <a:gd name="connsiteX74" fmla="*/ 356658 w 605601"/>
              <a:gd name="connsiteY74" fmla="*/ 516432 h 607216"/>
              <a:gd name="connsiteX75" fmla="*/ 407994 w 605601"/>
              <a:gd name="connsiteY75" fmla="*/ 541628 h 607216"/>
              <a:gd name="connsiteX76" fmla="*/ 417530 w 605601"/>
              <a:gd name="connsiteY76" fmla="*/ 491620 h 607216"/>
              <a:gd name="connsiteX77" fmla="*/ 430725 w 605601"/>
              <a:gd name="connsiteY77" fmla="*/ 493255 h 607216"/>
              <a:gd name="connsiteX78" fmla="*/ 433518 w 605601"/>
              <a:gd name="connsiteY78" fmla="*/ 479695 h 607216"/>
              <a:gd name="connsiteX79" fmla="*/ 456634 w 605601"/>
              <a:gd name="connsiteY79" fmla="*/ 485465 h 607216"/>
              <a:gd name="connsiteX80" fmla="*/ 492657 w 605601"/>
              <a:gd name="connsiteY80" fmla="*/ 493639 h 607216"/>
              <a:gd name="connsiteX81" fmla="*/ 487263 w 605601"/>
              <a:gd name="connsiteY81" fmla="*/ 467385 h 607216"/>
              <a:gd name="connsiteX82" fmla="*/ 482255 w 605601"/>
              <a:gd name="connsiteY82" fmla="*/ 443150 h 607216"/>
              <a:gd name="connsiteX83" fmla="*/ 490345 w 605601"/>
              <a:gd name="connsiteY83" fmla="*/ 416896 h 607216"/>
              <a:gd name="connsiteX84" fmla="*/ 513173 w 605601"/>
              <a:gd name="connsiteY84" fmla="*/ 410453 h 607216"/>
              <a:gd name="connsiteX85" fmla="*/ 549291 w 605601"/>
              <a:gd name="connsiteY85" fmla="*/ 401028 h 607216"/>
              <a:gd name="connsiteX86" fmla="*/ 519722 w 605601"/>
              <a:gd name="connsiteY86" fmla="*/ 359483 h 607216"/>
              <a:gd name="connsiteX87" fmla="*/ 517025 w 605601"/>
              <a:gd name="connsiteY87" fmla="*/ 356021 h 607216"/>
              <a:gd name="connsiteX88" fmla="*/ 519530 w 605601"/>
              <a:gd name="connsiteY88" fmla="*/ 337267 h 607216"/>
              <a:gd name="connsiteX89" fmla="*/ 525212 w 605601"/>
              <a:gd name="connsiteY89" fmla="*/ 334767 h 607216"/>
              <a:gd name="connsiteX90" fmla="*/ 571830 w 605601"/>
              <a:gd name="connsiteY90" fmla="*/ 302839 h 607216"/>
              <a:gd name="connsiteX91" fmla="*/ 533206 w 605601"/>
              <a:gd name="connsiteY91" fmla="*/ 278315 h 607216"/>
              <a:gd name="connsiteX92" fmla="*/ 520396 w 605601"/>
              <a:gd name="connsiteY92" fmla="*/ 270814 h 607216"/>
              <a:gd name="connsiteX93" fmla="*/ 515677 w 605601"/>
              <a:gd name="connsiteY93" fmla="*/ 252638 h 607216"/>
              <a:gd name="connsiteX94" fmla="*/ 522901 w 605601"/>
              <a:gd name="connsiteY94" fmla="*/ 246772 h 607216"/>
              <a:gd name="connsiteX95" fmla="*/ 551699 w 605601"/>
              <a:gd name="connsiteY95" fmla="*/ 199937 h 607216"/>
              <a:gd name="connsiteX96" fmla="*/ 505756 w 605601"/>
              <a:gd name="connsiteY96" fmla="*/ 188877 h 607216"/>
              <a:gd name="connsiteX97" fmla="*/ 497184 w 605601"/>
              <a:gd name="connsiteY97" fmla="*/ 189839 h 607216"/>
              <a:gd name="connsiteX98" fmla="*/ 482736 w 605601"/>
              <a:gd name="connsiteY98" fmla="*/ 184742 h 607216"/>
              <a:gd name="connsiteX99" fmla="*/ 482640 w 605601"/>
              <a:gd name="connsiteY99" fmla="*/ 169451 h 607216"/>
              <a:gd name="connsiteX100" fmla="*/ 494969 w 605601"/>
              <a:gd name="connsiteY100" fmla="*/ 114634 h 607216"/>
              <a:gd name="connsiteX101" fmla="*/ 434482 w 605601"/>
              <a:gd name="connsiteY101" fmla="*/ 127617 h 607216"/>
              <a:gd name="connsiteX102" fmla="*/ 423790 w 605601"/>
              <a:gd name="connsiteY102" fmla="*/ 126367 h 607216"/>
              <a:gd name="connsiteX103" fmla="*/ 417434 w 605601"/>
              <a:gd name="connsiteY103" fmla="*/ 117616 h 607216"/>
              <a:gd name="connsiteX104" fmla="*/ 412907 w 605601"/>
              <a:gd name="connsiteY104" fmla="*/ 90784 h 607216"/>
              <a:gd name="connsiteX105" fmla="*/ 406068 w 605601"/>
              <a:gd name="connsiteY105" fmla="*/ 54528 h 607216"/>
              <a:gd name="connsiteX106" fmla="*/ 375632 w 605601"/>
              <a:gd name="connsiteY106" fmla="*/ 75974 h 607216"/>
              <a:gd name="connsiteX107" fmla="*/ 355694 w 605601"/>
              <a:gd name="connsiteY107" fmla="*/ 91554 h 607216"/>
              <a:gd name="connsiteX108" fmla="*/ 345292 w 605601"/>
              <a:gd name="connsiteY108" fmla="*/ 93477 h 607216"/>
              <a:gd name="connsiteX109" fmla="*/ 336720 w 605601"/>
              <a:gd name="connsiteY109" fmla="*/ 87226 h 607216"/>
              <a:gd name="connsiteX110" fmla="*/ 304550 w 605601"/>
              <a:gd name="connsiteY110" fmla="*/ 37795 h 607216"/>
              <a:gd name="connsiteX111" fmla="*/ 304068 w 605601"/>
              <a:gd name="connsiteY111" fmla="*/ 0 h 607216"/>
              <a:gd name="connsiteX112" fmla="*/ 315145 w 605601"/>
              <a:gd name="connsiteY112" fmla="*/ 5866 h 607216"/>
              <a:gd name="connsiteX113" fmla="*/ 324969 w 605601"/>
              <a:gd name="connsiteY113" fmla="*/ 20292 h 607216"/>
              <a:gd name="connsiteX114" fmla="*/ 351938 w 605601"/>
              <a:gd name="connsiteY114" fmla="*/ 60972 h 607216"/>
              <a:gd name="connsiteX115" fmla="*/ 358584 w 605601"/>
              <a:gd name="connsiteY115" fmla="*/ 55490 h 607216"/>
              <a:gd name="connsiteX116" fmla="*/ 412618 w 605601"/>
              <a:gd name="connsiteY116" fmla="*/ 24908 h 607216"/>
              <a:gd name="connsiteX117" fmla="*/ 427065 w 605601"/>
              <a:gd name="connsiteY117" fmla="*/ 33179 h 607216"/>
              <a:gd name="connsiteX118" fmla="*/ 439394 w 605601"/>
              <a:gd name="connsiteY118" fmla="*/ 86937 h 607216"/>
              <a:gd name="connsiteX119" fmla="*/ 441031 w 605601"/>
              <a:gd name="connsiteY119" fmla="*/ 97997 h 607216"/>
              <a:gd name="connsiteX120" fmla="*/ 505949 w 605601"/>
              <a:gd name="connsiteY120" fmla="*/ 86264 h 607216"/>
              <a:gd name="connsiteX121" fmla="*/ 516062 w 605601"/>
              <a:gd name="connsiteY121" fmla="*/ 89053 h 607216"/>
              <a:gd name="connsiteX122" fmla="*/ 520974 w 605601"/>
              <a:gd name="connsiteY122" fmla="*/ 98189 h 607216"/>
              <a:gd name="connsiteX123" fmla="*/ 514810 w 605601"/>
              <a:gd name="connsiteY123" fmla="*/ 162719 h 607216"/>
              <a:gd name="connsiteX124" fmla="*/ 566628 w 605601"/>
              <a:gd name="connsiteY124" fmla="*/ 176952 h 607216"/>
              <a:gd name="connsiteX125" fmla="*/ 574719 w 605601"/>
              <a:gd name="connsiteY125" fmla="*/ 179837 h 607216"/>
              <a:gd name="connsiteX126" fmla="*/ 582328 w 605601"/>
              <a:gd name="connsiteY126" fmla="*/ 186858 h 607216"/>
              <a:gd name="connsiteX127" fmla="*/ 582810 w 605601"/>
              <a:gd name="connsiteY127" fmla="*/ 197148 h 607216"/>
              <a:gd name="connsiteX128" fmla="*/ 562294 w 605601"/>
              <a:gd name="connsiteY128" fmla="*/ 235520 h 607216"/>
              <a:gd name="connsiteX129" fmla="*/ 548906 w 605601"/>
              <a:gd name="connsiteY129" fmla="*/ 256581 h 607216"/>
              <a:gd name="connsiteX130" fmla="*/ 601495 w 605601"/>
              <a:gd name="connsiteY130" fmla="*/ 293029 h 607216"/>
              <a:gd name="connsiteX131" fmla="*/ 603807 w 605601"/>
              <a:gd name="connsiteY131" fmla="*/ 309282 h 607216"/>
              <a:gd name="connsiteX132" fmla="*/ 568170 w 605601"/>
              <a:gd name="connsiteY132" fmla="*/ 338614 h 607216"/>
              <a:gd name="connsiteX133" fmla="*/ 547847 w 605601"/>
              <a:gd name="connsiteY133" fmla="*/ 352366 h 607216"/>
              <a:gd name="connsiteX134" fmla="*/ 582617 w 605601"/>
              <a:gd name="connsiteY134" fmla="*/ 406606 h 607216"/>
              <a:gd name="connsiteX135" fmla="*/ 581750 w 605601"/>
              <a:gd name="connsiteY135" fmla="*/ 419108 h 607216"/>
              <a:gd name="connsiteX136" fmla="*/ 570866 w 605601"/>
              <a:gd name="connsiteY136" fmla="*/ 425455 h 607216"/>
              <a:gd name="connsiteX137" fmla="*/ 520878 w 605601"/>
              <a:gd name="connsiteY137" fmla="*/ 435938 h 607216"/>
              <a:gd name="connsiteX138" fmla="*/ 508838 w 605601"/>
              <a:gd name="connsiteY138" fmla="*/ 439496 h 607216"/>
              <a:gd name="connsiteX139" fmla="*/ 513462 w 605601"/>
              <a:gd name="connsiteY139" fmla="*/ 462000 h 607216"/>
              <a:gd name="connsiteX140" fmla="*/ 522034 w 605601"/>
              <a:gd name="connsiteY140" fmla="*/ 506430 h 607216"/>
              <a:gd name="connsiteX141" fmla="*/ 510090 w 605601"/>
              <a:gd name="connsiteY141" fmla="*/ 520567 h 607216"/>
              <a:gd name="connsiteX142" fmla="*/ 502385 w 605601"/>
              <a:gd name="connsiteY142" fmla="*/ 520952 h 607216"/>
              <a:gd name="connsiteX143" fmla="*/ 449603 w 605601"/>
              <a:gd name="connsiteY143" fmla="*/ 511239 h 607216"/>
              <a:gd name="connsiteX144" fmla="*/ 441609 w 605601"/>
              <a:gd name="connsiteY144" fmla="*/ 509123 h 607216"/>
              <a:gd name="connsiteX145" fmla="*/ 437275 w 605601"/>
              <a:gd name="connsiteY145" fmla="*/ 531242 h 607216"/>
              <a:gd name="connsiteX146" fmla="*/ 428028 w 605601"/>
              <a:gd name="connsiteY146" fmla="*/ 573268 h 607216"/>
              <a:gd name="connsiteX147" fmla="*/ 410788 w 605601"/>
              <a:gd name="connsiteY147" fmla="*/ 580962 h 607216"/>
              <a:gd name="connsiteX148" fmla="*/ 402504 w 605601"/>
              <a:gd name="connsiteY148" fmla="*/ 571056 h 607216"/>
              <a:gd name="connsiteX149" fmla="*/ 355983 w 605601"/>
              <a:gd name="connsiteY149" fmla="*/ 543167 h 607216"/>
              <a:gd name="connsiteX150" fmla="*/ 324969 w 605601"/>
              <a:gd name="connsiteY150" fmla="*/ 582597 h 607216"/>
              <a:gd name="connsiteX151" fmla="*/ 315723 w 605601"/>
              <a:gd name="connsiteY151" fmla="*/ 600773 h 607216"/>
              <a:gd name="connsiteX152" fmla="*/ 315626 w 605601"/>
              <a:gd name="connsiteY152" fmla="*/ 600773 h 607216"/>
              <a:gd name="connsiteX153" fmla="*/ 304261 w 605601"/>
              <a:gd name="connsiteY153" fmla="*/ 607216 h 607216"/>
              <a:gd name="connsiteX154" fmla="*/ 297326 w 605601"/>
              <a:gd name="connsiteY154" fmla="*/ 605196 h 607216"/>
              <a:gd name="connsiteX155" fmla="*/ 290969 w 605601"/>
              <a:gd name="connsiteY155" fmla="*/ 593079 h 607216"/>
              <a:gd name="connsiteX156" fmla="*/ 257933 w 605601"/>
              <a:gd name="connsiteY156" fmla="*/ 545956 h 607216"/>
              <a:gd name="connsiteX157" fmla="*/ 233179 w 605601"/>
              <a:gd name="connsiteY157" fmla="*/ 556727 h 607216"/>
              <a:gd name="connsiteX158" fmla="*/ 222584 w 605601"/>
              <a:gd name="connsiteY158" fmla="*/ 564997 h 607216"/>
              <a:gd name="connsiteX159" fmla="*/ 193208 w 605601"/>
              <a:gd name="connsiteY159" fmla="*/ 584328 h 607216"/>
              <a:gd name="connsiteX160" fmla="*/ 180108 w 605601"/>
              <a:gd name="connsiteY160" fmla="*/ 573653 h 607216"/>
              <a:gd name="connsiteX161" fmla="*/ 177604 w 605601"/>
              <a:gd name="connsiteY161" fmla="*/ 552976 h 607216"/>
              <a:gd name="connsiteX162" fmla="*/ 167684 w 605601"/>
              <a:gd name="connsiteY162" fmla="*/ 507296 h 607216"/>
              <a:gd name="connsiteX163" fmla="*/ 159689 w 605601"/>
              <a:gd name="connsiteY163" fmla="*/ 505757 h 607216"/>
              <a:gd name="connsiteX164" fmla="*/ 125593 w 605601"/>
              <a:gd name="connsiteY164" fmla="*/ 514412 h 607216"/>
              <a:gd name="connsiteX165" fmla="*/ 100551 w 605601"/>
              <a:gd name="connsiteY165" fmla="*/ 521913 h 607216"/>
              <a:gd name="connsiteX166" fmla="*/ 85140 w 605601"/>
              <a:gd name="connsiteY166" fmla="*/ 510950 h 607216"/>
              <a:gd name="connsiteX167" fmla="*/ 88704 w 605601"/>
              <a:gd name="connsiteY167" fmla="*/ 499602 h 607216"/>
              <a:gd name="connsiteX168" fmla="*/ 99684 w 605601"/>
              <a:gd name="connsiteY168" fmla="*/ 438053 h 607216"/>
              <a:gd name="connsiteX169" fmla="*/ 57786 w 605601"/>
              <a:gd name="connsiteY169" fmla="*/ 431129 h 607216"/>
              <a:gd name="connsiteX170" fmla="*/ 32069 w 605601"/>
              <a:gd name="connsiteY170" fmla="*/ 427667 h 607216"/>
              <a:gd name="connsiteX171" fmla="*/ 22630 w 605601"/>
              <a:gd name="connsiteY171" fmla="*/ 411414 h 607216"/>
              <a:gd name="connsiteX172" fmla="*/ 30432 w 605601"/>
              <a:gd name="connsiteY172" fmla="*/ 402374 h 607216"/>
              <a:gd name="connsiteX173" fmla="*/ 64432 w 605601"/>
              <a:gd name="connsiteY173" fmla="*/ 349866 h 607216"/>
              <a:gd name="connsiteX174" fmla="*/ 27735 w 605601"/>
              <a:gd name="connsiteY174" fmla="*/ 326689 h 607216"/>
              <a:gd name="connsiteX175" fmla="*/ 5293 w 605601"/>
              <a:gd name="connsiteY175" fmla="*/ 313898 h 607216"/>
              <a:gd name="connsiteX176" fmla="*/ 2693 w 605601"/>
              <a:gd name="connsiteY176" fmla="*/ 295241 h 607216"/>
              <a:gd name="connsiteX177" fmla="*/ 15984 w 605601"/>
              <a:gd name="connsiteY177" fmla="*/ 290240 h 607216"/>
              <a:gd name="connsiteX178" fmla="*/ 65106 w 605601"/>
              <a:gd name="connsiteY178" fmla="*/ 254081 h 607216"/>
              <a:gd name="connsiteX179" fmla="*/ 28891 w 605601"/>
              <a:gd name="connsiteY179" fmla="*/ 202053 h 607216"/>
              <a:gd name="connsiteX180" fmla="*/ 25712 w 605601"/>
              <a:gd name="connsiteY180" fmla="*/ 189935 h 607216"/>
              <a:gd name="connsiteX181" fmla="*/ 33899 w 605601"/>
              <a:gd name="connsiteY181" fmla="*/ 180511 h 607216"/>
              <a:gd name="connsiteX182" fmla="*/ 96024 w 605601"/>
              <a:gd name="connsiteY182" fmla="*/ 164258 h 607216"/>
              <a:gd name="connsiteX183" fmla="*/ 87259 w 605601"/>
              <a:gd name="connsiteY183" fmla="*/ 113096 h 607216"/>
              <a:gd name="connsiteX184" fmla="*/ 85333 w 605601"/>
              <a:gd name="connsiteY184" fmla="*/ 100978 h 607216"/>
              <a:gd name="connsiteX185" fmla="*/ 88993 w 605601"/>
              <a:gd name="connsiteY185" fmla="*/ 88861 h 607216"/>
              <a:gd name="connsiteX186" fmla="*/ 101129 w 605601"/>
              <a:gd name="connsiteY186" fmla="*/ 85206 h 607216"/>
              <a:gd name="connsiteX187" fmla="*/ 121355 w 605601"/>
              <a:gd name="connsiteY187" fmla="*/ 90015 h 607216"/>
              <a:gd name="connsiteX188" fmla="*/ 159015 w 605601"/>
              <a:gd name="connsiteY188" fmla="*/ 97420 h 607216"/>
              <a:gd name="connsiteX189" fmla="*/ 162579 w 605601"/>
              <a:gd name="connsiteY189" fmla="*/ 97516 h 607216"/>
              <a:gd name="connsiteX190" fmla="*/ 167106 w 605601"/>
              <a:gd name="connsiteY190" fmla="*/ 96939 h 607216"/>
              <a:gd name="connsiteX191" fmla="*/ 169803 w 605601"/>
              <a:gd name="connsiteY191" fmla="*/ 84341 h 607216"/>
              <a:gd name="connsiteX192" fmla="*/ 171536 w 605601"/>
              <a:gd name="connsiteY192" fmla="*/ 73666 h 607216"/>
              <a:gd name="connsiteX193" fmla="*/ 172885 w 605601"/>
              <a:gd name="connsiteY193" fmla="*/ 68088 h 607216"/>
              <a:gd name="connsiteX194" fmla="*/ 179627 w 605601"/>
              <a:gd name="connsiteY194" fmla="*/ 37410 h 607216"/>
              <a:gd name="connsiteX195" fmla="*/ 182324 w 605601"/>
              <a:gd name="connsiteY195" fmla="*/ 27216 h 607216"/>
              <a:gd name="connsiteX196" fmla="*/ 201009 w 605601"/>
              <a:gd name="connsiteY196" fmla="*/ 24908 h 607216"/>
              <a:gd name="connsiteX197" fmla="*/ 248108 w 605601"/>
              <a:gd name="connsiteY197" fmla="*/ 58375 h 607216"/>
              <a:gd name="connsiteX198" fmla="*/ 255525 w 605601"/>
              <a:gd name="connsiteY198" fmla="*/ 62318 h 607216"/>
              <a:gd name="connsiteX199" fmla="*/ 259185 w 605601"/>
              <a:gd name="connsiteY199" fmla="*/ 58183 h 607216"/>
              <a:gd name="connsiteX200" fmla="*/ 280086 w 605601"/>
              <a:gd name="connsiteY200" fmla="*/ 26831 h 607216"/>
              <a:gd name="connsiteX201" fmla="*/ 292992 w 605601"/>
              <a:gd name="connsiteY201" fmla="*/ 5866 h 607216"/>
              <a:gd name="connsiteX202" fmla="*/ 304068 w 605601"/>
              <a:gd name="connsiteY202" fmla="*/ 0 h 60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605601" h="607216">
                <a:moveTo>
                  <a:pt x="303584" y="426433"/>
                </a:moveTo>
                <a:cubicBezTo>
                  <a:pt x="300116" y="426433"/>
                  <a:pt x="298960" y="427586"/>
                  <a:pt x="298093" y="428836"/>
                </a:cubicBezTo>
                <a:cubicBezTo>
                  <a:pt x="295589" y="432777"/>
                  <a:pt x="295396" y="438930"/>
                  <a:pt x="297612" y="442295"/>
                </a:cubicBezTo>
                <a:cubicBezTo>
                  <a:pt x="301561" y="448351"/>
                  <a:pt x="309846" y="450177"/>
                  <a:pt x="316301" y="446332"/>
                </a:cubicBezTo>
                <a:cubicBezTo>
                  <a:pt x="321792" y="442967"/>
                  <a:pt x="323911" y="439795"/>
                  <a:pt x="324007" y="437969"/>
                </a:cubicBezTo>
                <a:cubicBezTo>
                  <a:pt x="324200" y="436238"/>
                  <a:pt x="322466" y="434412"/>
                  <a:pt x="320925" y="433162"/>
                </a:cubicBezTo>
                <a:cubicBezTo>
                  <a:pt x="317746" y="430470"/>
                  <a:pt x="313796" y="428451"/>
                  <a:pt x="309750" y="427394"/>
                </a:cubicBezTo>
                <a:cubicBezTo>
                  <a:pt x="307341" y="426721"/>
                  <a:pt x="305318" y="426433"/>
                  <a:pt x="303584" y="426433"/>
                </a:cubicBezTo>
                <a:close/>
                <a:moveTo>
                  <a:pt x="291928" y="396920"/>
                </a:moveTo>
                <a:cubicBezTo>
                  <a:pt x="308979" y="391921"/>
                  <a:pt x="333352" y="400861"/>
                  <a:pt x="346068" y="415954"/>
                </a:cubicBezTo>
                <a:cubicBezTo>
                  <a:pt x="353004" y="424222"/>
                  <a:pt x="355605" y="434219"/>
                  <a:pt x="353582" y="444313"/>
                </a:cubicBezTo>
                <a:cubicBezTo>
                  <a:pt x="351270" y="455945"/>
                  <a:pt x="342889" y="466424"/>
                  <a:pt x="331232" y="472384"/>
                </a:cubicBezTo>
                <a:cubicBezTo>
                  <a:pt x="323911" y="476133"/>
                  <a:pt x="315915" y="478152"/>
                  <a:pt x="308016" y="478152"/>
                </a:cubicBezTo>
                <a:cubicBezTo>
                  <a:pt x="293469" y="478056"/>
                  <a:pt x="280657" y="471327"/>
                  <a:pt x="272950" y="459598"/>
                </a:cubicBezTo>
                <a:cubicBezTo>
                  <a:pt x="270060" y="455176"/>
                  <a:pt x="267652" y="449120"/>
                  <a:pt x="266592" y="443544"/>
                </a:cubicBezTo>
                <a:cubicBezTo>
                  <a:pt x="264858" y="435181"/>
                  <a:pt x="266496" y="426048"/>
                  <a:pt x="271698" y="415666"/>
                </a:cubicBezTo>
                <a:cubicBezTo>
                  <a:pt x="276707" y="405668"/>
                  <a:pt x="283547" y="399323"/>
                  <a:pt x="291928" y="396920"/>
                </a:cubicBezTo>
                <a:close/>
                <a:moveTo>
                  <a:pt x="279966" y="168688"/>
                </a:moveTo>
                <a:cubicBezTo>
                  <a:pt x="281026" y="204560"/>
                  <a:pt x="287094" y="240623"/>
                  <a:pt x="292970" y="275629"/>
                </a:cubicBezTo>
                <a:cubicBezTo>
                  <a:pt x="297209" y="300441"/>
                  <a:pt x="301544" y="326118"/>
                  <a:pt x="304048" y="351795"/>
                </a:cubicBezTo>
                <a:lnTo>
                  <a:pt x="306553" y="351795"/>
                </a:lnTo>
                <a:cubicBezTo>
                  <a:pt x="309057" y="329099"/>
                  <a:pt x="311755" y="306499"/>
                  <a:pt x="314356" y="283803"/>
                </a:cubicBezTo>
                <a:cubicBezTo>
                  <a:pt x="318690" y="247355"/>
                  <a:pt x="323122" y="209753"/>
                  <a:pt x="326782" y="172535"/>
                </a:cubicBezTo>
                <a:cubicBezTo>
                  <a:pt x="311273" y="170900"/>
                  <a:pt x="295571" y="169554"/>
                  <a:pt x="279966" y="168688"/>
                </a:cubicBezTo>
                <a:close/>
                <a:moveTo>
                  <a:pt x="266191" y="133298"/>
                </a:moveTo>
                <a:lnTo>
                  <a:pt x="267058" y="133298"/>
                </a:lnTo>
                <a:cubicBezTo>
                  <a:pt x="292681" y="134452"/>
                  <a:pt x="318787" y="136568"/>
                  <a:pt x="344410" y="139741"/>
                </a:cubicBezTo>
                <a:cubicBezTo>
                  <a:pt x="345181" y="139838"/>
                  <a:pt x="345952" y="139934"/>
                  <a:pt x="346722" y="140126"/>
                </a:cubicBezTo>
                <a:cubicBezTo>
                  <a:pt x="351635" y="140126"/>
                  <a:pt x="356163" y="142049"/>
                  <a:pt x="359245" y="145415"/>
                </a:cubicBezTo>
                <a:cubicBezTo>
                  <a:pt x="361268" y="147627"/>
                  <a:pt x="363580" y="151570"/>
                  <a:pt x="363098" y="157629"/>
                </a:cubicBezTo>
                <a:cubicBezTo>
                  <a:pt x="359149" y="200040"/>
                  <a:pt x="354043" y="243027"/>
                  <a:pt x="349131" y="284573"/>
                </a:cubicBezTo>
                <a:cubicBezTo>
                  <a:pt x="345855" y="311789"/>
                  <a:pt x="342580" y="339966"/>
                  <a:pt x="339594" y="367759"/>
                </a:cubicBezTo>
                <a:cubicBezTo>
                  <a:pt x="339305" y="370163"/>
                  <a:pt x="338534" y="372568"/>
                  <a:pt x="337282" y="374683"/>
                </a:cubicBezTo>
                <a:cubicBezTo>
                  <a:pt x="335066" y="381896"/>
                  <a:pt x="328805" y="386416"/>
                  <a:pt x="321195" y="386416"/>
                </a:cubicBezTo>
                <a:lnTo>
                  <a:pt x="290177" y="386416"/>
                </a:lnTo>
                <a:cubicBezTo>
                  <a:pt x="285746" y="386416"/>
                  <a:pt x="281796" y="384973"/>
                  <a:pt x="278714" y="382088"/>
                </a:cubicBezTo>
                <a:cubicBezTo>
                  <a:pt x="273994" y="379107"/>
                  <a:pt x="271104" y="374202"/>
                  <a:pt x="270718" y="368528"/>
                </a:cubicBezTo>
                <a:cubicBezTo>
                  <a:pt x="268695" y="338139"/>
                  <a:pt x="263494" y="307461"/>
                  <a:pt x="258484" y="277745"/>
                </a:cubicBezTo>
                <a:cubicBezTo>
                  <a:pt x="251549" y="236776"/>
                  <a:pt x="244324" y="194366"/>
                  <a:pt x="245095" y="151570"/>
                </a:cubicBezTo>
                <a:cubicBezTo>
                  <a:pt x="245287" y="143492"/>
                  <a:pt x="250393" y="137145"/>
                  <a:pt x="258195" y="135221"/>
                </a:cubicBezTo>
                <a:cubicBezTo>
                  <a:pt x="260507" y="133971"/>
                  <a:pt x="263301" y="133298"/>
                  <a:pt x="266191" y="133298"/>
                </a:cubicBezTo>
                <a:close/>
                <a:moveTo>
                  <a:pt x="304550" y="37795"/>
                </a:moveTo>
                <a:cubicBezTo>
                  <a:pt x="304068" y="38660"/>
                  <a:pt x="303587" y="39526"/>
                  <a:pt x="303009" y="40391"/>
                </a:cubicBezTo>
                <a:cubicBezTo>
                  <a:pt x="295978" y="52220"/>
                  <a:pt x="288658" y="64530"/>
                  <a:pt x="279604" y="75301"/>
                </a:cubicBezTo>
                <a:cubicBezTo>
                  <a:pt x="274210" y="81744"/>
                  <a:pt x="267564" y="89630"/>
                  <a:pt x="256584" y="89630"/>
                </a:cubicBezTo>
                <a:cubicBezTo>
                  <a:pt x="249649" y="89630"/>
                  <a:pt x="243485" y="86457"/>
                  <a:pt x="234913" y="81552"/>
                </a:cubicBezTo>
                <a:cubicBezTo>
                  <a:pt x="223836" y="75205"/>
                  <a:pt x="212856" y="67511"/>
                  <a:pt x="202358" y="59625"/>
                </a:cubicBezTo>
                <a:cubicBezTo>
                  <a:pt x="201298" y="63953"/>
                  <a:pt x="200142" y="68761"/>
                  <a:pt x="198794" y="74339"/>
                </a:cubicBezTo>
                <a:cubicBezTo>
                  <a:pt x="198216" y="76551"/>
                  <a:pt x="197831" y="78186"/>
                  <a:pt x="197734" y="78763"/>
                </a:cubicBezTo>
                <a:cubicBezTo>
                  <a:pt x="197157" y="81937"/>
                  <a:pt x="196675" y="85110"/>
                  <a:pt x="196290" y="88092"/>
                </a:cubicBezTo>
                <a:cubicBezTo>
                  <a:pt x="194171" y="102517"/>
                  <a:pt x="191089" y="124251"/>
                  <a:pt x="162579" y="124251"/>
                </a:cubicBezTo>
                <a:cubicBezTo>
                  <a:pt x="160749" y="124251"/>
                  <a:pt x="158726" y="124155"/>
                  <a:pt x="156607" y="123963"/>
                </a:cubicBezTo>
                <a:cubicBezTo>
                  <a:pt x="142545" y="122713"/>
                  <a:pt x="128483" y="119251"/>
                  <a:pt x="114902" y="115885"/>
                </a:cubicBezTo>
                <a:cubicBezTo>
                  <a:pt x="114806" y="115788"/>
                  <a:pt x="114806" y="115788"/>
                  <a:pt x="114709" y="115788"/>
                </a:cubicBezTo>
                <a:cubicBezTo>
                  <a:pt x="117117" y="131753"/>
                  <a:pt x="121740" y="160507"/>
                  <a:pt x="124726" y="168586"/>
                </a:cubicBezTo>
                <a:cubicBezTo>
                  <a:pt x="127616" y="171759"/>
                  <a:pt x="128868" y="176279"/>
                  <a:pt x="127712" y="180799"/>
                </a:cubicBezTo>
                <a:cubicBezTo>
                  <a:pt x="125978" y="187916"/>
                  <a:pt x="118755" y="192243"/>
                  <a:pt x="111531" y="190512"/>
                </a:cubicBezTo>
                <a:cubicBezTo>
                  <a:pt x="111146" y="190416"/>
                  <a:pt x="109893" y="190128"/>
                  <a:pt x="107389" y="190128"/>
                </a:cubicBezTo>
                <a:cubicBezTo>
                  <a:pt x="95831" y="190128"/>
                  <a:pt x="76182" y="194936"/>
                  <a:pt x="60579" y="199745"/>
                </a:cubicBezTo>
                <a:cubicBezTo>
                  <a:pt x="65010" y="205803"/>
                  <a:pt x="69826" y="212631"/>
                  <a:pt x="73871" y="218594"/>
                </a:cubicBezTo>
                <a:cubicBezTo>
                  <a:pt x="93616" y="247445"/>
                  <a:pt x="99202" y="257543"/>
                  <a:pt x="90534" y="266775"/>
                </a:cubicBezTo>
                <a:cubicBezTo>
                  <a:pt x="90245" y="267063"/>
                  <a:pt x="66069" y="290048"/>
                  <a:pt x="43627" y="304858"/>
                </a:cubicBezTo>
                <a:cubicBezTo>
                  <a:pt x="66262" y="316495"/>
                  <a:pt x="88607" y="328804"/>
                  <a:pt x="91497" y="346884"/>
                </a:cubicBezTo>
                <a:cubicBezTo>
                  <a:pt x="93327" y="358521"/>
                  <a:pt x="74449" y="387660"/>
                  <a:pt x="62216" y="404779"/>
                </a:cubicBezTo>
                <a:cubicBezTo>
                  <a:pt x="91593" y="407568"/>
                  <a:pt x="113168" y="410645"/>
                  <a:pt x="122415" y="422955"/>
                </a:cubicBezTo>
                <a:cubicBezTo>
                  <a:pt x="129831" y="432668"/>
                  <a:pt x="124245" y="465943"/>
                  <a:pt x="119043" y="488446"/>
                </a:cubicBezTo>
                <a:cubicBezTo>
                  <a:pt x="131950" y="483830"/>
                  <a:pt x="146205" y="479118"/>
                  <a:pt x="159689" y="479118"/>
                </a:cubicBezTo>
                <a:cubicBezTo>
                  <a:pt x="167202" y="479118"/>
                  <a:pt x="174040" y="480560"/>
                  <a:pt x="179820" y="483542"/>
                </a:cubicBezTo>
                <a:cubicBezTo>
                  <a:pt x="198023" y="492870"/>
                  <a:pt x="201491" y="520279"/>
                  <a:pt x="203802" y="545763"/>
                </a:cubicBezTo>
                <a:cubicBezTo>
                  <a:pt x="204573" y="545090"/>
                  <a:pt x="205344" y="544513"/>
                  <a:pt x="206114" y="543936"/>
                </a:cubicBezTo>
                <a:cubicBezTo>
                  <a:pt x="211893" y="539416"/>
                  <a:pt x="216613" y="535666"/>
                  <a:pt x="217094" y="535281"/>
                </a:cubicBezTo>
                <a:cubicBezTo>
                  <a:pt x="226533" y="528261"/>
                  <a:pt x="239536" y="518644"/>
                  <a:pt x="254754" y="518644"/>
                </a:cubicBezTo>
                <a:cubicBezTo>
                  <a:pt x="260822" y="518644"/>
                  <a:pt x="266601" y="520182"/>
                  <a:pt x="271995" y="523260"/>
                </a:cubicBezTo>
                <a:cubicBezTo>
                  <a:pt x="277870" y="526626"/>
                  <a:pt x="293185" y="546052"/>
                  <a:pt x="304454" y="563555"/>
                </a:cubicBezTo>
                <a:cubicBezTo>
                  <a:pt x="315145" y="541724"/>
                  <a:pt x="329978" y="516432"/>
                  <a:pt x="356658" y="516432"/>
                </a:cubicBezTo>
                <a:cubicBezTo>
                  <a:pt x="365422" y="516624"/>
                  <a:pt x="390272" y="529126"/>
                  <a:pt x="407994" y="541628"/>
                </a:cubicBezTo>
                <a:cubicBezTo>
                  <a:pt x="412040" y="521721"/>
                  <a:pt x="417048" y="495371"/>
                  <a:pt x="417530" y="491620"/>
                </a:cubicBezTo>
                <a:lnTo>
                  <a:pt x="430725" y="493255"/>
                </a:lnTo>
                <a:lnTo>
                  <a:pt x="433518" y="479695"/>
                </a:lnTo>
                <a:cubicBezTo>
                  <a:pt x="440839" y="481234"/>
                  <a:pt x="448544" y="483253"/>
                  <a:pt x="456634" y="485465"/>
                </a:cubicBezTo>
                <a:cubicBezTo>
                  <a:pt x="468867" y="488831"/>
                  <a:pt x="481388" y="492293"/>
                  <a:pt x="492657" y="493639"/>
                </a:cubicBezTo>
                <a:cubicBezTo>
                  <a:pt x="491020" y="485465"/>
                  <a:pt x="488901" y="475367"/>
                  <a:pt x="487263" y="467385"/>
                </a:cubicBezTo>
                <a:cubicBezTo>
                  <a:pt x="485337" y="458345"/>
                  <a:pt x="483603" y="449690"/>
                  <a:pt x="482255" y="443150"/>
                </a:cubicBezTo>
                <a:cubicBezTo>
                  <a:pt x="479847" y="431225"/>
                  <a:pt x="477632" y="419973"/>
                  <a:pt x="490345" y="416896"/>
                </a:cubicBezTo>
                <a:cubicBezTo>
                  <a:pt x="497858" y="415069"/>
                  <a:pt x="505275" y="412761"/>
                  <a:pt x="513173" y="410453"/>
                </a:cubicBezTo>
                <a:cubicBezTo>
                  <a:pt x="524827" y="406894"/>
                  <a:pt x="536867" y="403336"/>
                  <a:pt x="549291" y="401028"/>
                </a:cubicBezTo>
                <a:cubicBezTo>
                  <a:pt x="540623" y="386987"/>
                  <a:pt x="529739" y="372658"/>
                  <a:pt x="519722" y="359483"/>
                </a:cubicBezTo>
                <a:lnTo>
                  <a:pt x="517025" y="356021"/>
                </a:lnTo>
                <a:cubicBezTo>
                  <a:pt x="512595" y="350154"/>
                  <a:pt x="513654" y="341787"/>
                  <a:pt x="519530" y="337267"/>
                </a:cubicBezTo>
                <a:cubicBezTo>
                  <a:pt x="521263" y="336017"/>
                  <a:pt x="523190" y="335152"/>
                  <a:pt x="525212" y="334767"/>
                </a:cubicBezTo>
                <a:cubicBezTo>
                  <a:pt x="532918" y="330920"/>
                  <a:pt x="557671" y="313706"/>
                  <a:pt x="571830" y="302839"/>
                </a:cubicBezTo>
                <a:cubicBezTo>
                  <a:pt x="560175" y="293895"/>
                  <a:pt x="546498" y="286009"/>
                  <a:pt x="533206" y="278315"/>
                </a:cubicBezTo>
                <a:cubicBezTo>
                  <a:pt x="528872" y="275815"/>
                  <a:pt x="524538" y="273315"/>
                  <a:pt x="520396" y="270814"/>
                </a:cubicBezTo>
                <a:cubicBezTo>
                  <a:pt x="514136" y="267063"/>
                  <a:pt x="512017" y="258985"/>
                  <a:pt x="515677" y="252638"/>
                </a:cubicBezTo>
                <a:cubicBezTo>
                  <a:pt x="517411" y="249753"/>
                  <a:pt x="520011" y="247733"/>
                  <a:pt x="522901" y="246772"/>
                </a:cubicBezTo>
                <a:cubicBezTo>
                  <a:pt x="529161" y="239751"/>
                  <a:pt x="543320" y="215420"/>
                  <a:pt x="551699" y="199937"/>
                </a:cubicBezTo>
                <a:cubicBezTo>
                  <a:pt x="536770" y="194551"/>
                  <a:pt x="519530" y="188877"/>
                  <a:pt x="505756" y="188877"/>
                </a:cubicBezTo>
                <a:cubicBezTo>
                  <a:pt x="502481" y="188877"/>
                  <a:pt x="499592" y="189166"/>
                  <a:pt x="497184" y="189839"/>
                </a:cubicBezTo>
                <a:cubicBezTo>
                  <a:pt x="491790" y="191378"/>
                  <a:pt x="486011" y="189262"/>
                  <a:pt x="482736" y="184742"/>
                </a:cubicBezTo>
                <a:cubicBezTo>
                  <a:pt x="479558" y="180126"/>
                  <a:pt x="479462" y="174067"/>
                  <a:pt x="482640" y="169451"/>
                </a:cubicBezTo>
                <a:cubicBezTo>
                  <a:pt x="490731" y="157718"/>
                  <a:pt x="494776" y="134830"/>
                  <a:pt x="494969" y="114634"/>
                </a:cubicBezTo>
                <a:cubicBezTo>
                  <a:pt x="476476" y="117423"/>
                  <a:pt x="454034" y="121462"/>
                  <a:pt x="434482" y="127617"/>
                </a:cubicBezTo>
                <a:cubicBezTo>
                  <a:pt x="430918" y="128675"/>
                  <a:pt x="426969" y="128290"/>
                  <a:pt x="423790" y="126367"/>
                </a:cubicBezTo>
                <a:cubicBezTo>
                  <a:pt x="420516" y="124444"/>
                  <a:pt x="418204" y="121270"/>
                  <a:pt x="417434" y="117616"/>
                </a:cubicBezTo>
                <a:cubicBezTo>
                  <a:pt x="415603" y="108672"/>
                  <a:pt x="414255" y="99632"/>
                  <a:pt x="412907" y="90784"/>
                </a:cubicBezTo>
                <a:cubicBezTo>
                  <a:pt x="411077" y="78090"/>
                  <a:pt x="409247" y="65876"/>
                  <a:pt x="406068" y="54528"/>
                </a:cubicBezTo>
                <a:cubicBezTo>
                  <a:pt x="395858" y="59241"/>
                  <a:pt x="385649" y="67704"/>
                  <a:pt x="375632" y="75974"/>
                </a:cubicBezTo>
                <a:cubicBezTo>
                  <a:pt x="369179" y="81360"/>
                  <a:pt x="362436" y="86937"/>
                  <a:pt x="355694" y="91554"/>
                </a:cubicBezTo>
                <a:cubicBezTo>
                  <a:pt x="352612" y="93573"/>
                  <a:pt x="348856" y="94343"/>
                  <a:pt x="345292" y="93477"/>
                </a:cubicBezTo>
                <a:cubicBezTo>
                  <a:pt x="341632" y="92708"/>
                  <a:pt x="338550" y="90400"/>
                  <a:pt x="336720" y="87226"/>
                </a:cubicBezTo>
                <a:cubicBezTo>
                  <a:pt x="326896" y="70589"/>
                  <a:pt x="315626" y="53951"/>
                  <a:pt x="304550" y="37795"/>
                </a:cubicBezTo>
                <a:close/>
                <a:moveTo>
                  <a:pt x="304068" y="0"/>
                </a:moveTo>
                <a:cubicBezTo>
                  <a:pt x="308499" y="0"/>
                  <a:pt x="312737" y="2212"/>
                  <a:pt x="315145" y="5866"/>
                </a:cubicBezTo>
                <a:cubicBezTo>
                  <a:pt x="318420" y="10675"/>
                  <a:pt x="321694" y="15483"/>
                  <a:pt x="324969" y="20292"/>
                </a:cubicBezTo>
                <a:cubicBezTo>
                  <a:pt x="334023" y="33563"/>
                  <a:pt x="343269" y="47123"/>
                  <a:pt x="351938" y="60972"/>
                </a:cubicBezTo>
                <a:cubicBezTo>
                  <a:pt x="354153" y="59241"/>
                  <a:pt x="356369" y="57413"/>
                  <a:pt x="358584" y="55490"/>
                </a:cubicBezTo>
                <a:cubicBezTo>
                  <a:pt x="373995" y="42699"/>
                  <a:pt x="391428" y="28178"/>
                  <a:pt x="412618" y="24908"/>
                </a:cubicBezTo>
                <a:cubicBezTo>
                  <a:pt x="418782" y="23946"/>
                  <a:pt x="424754" y="27408"/>
                  <a:pt x="427065" y="33179"/>
                </a:cubicBezTo>
                <a:cubicBezTo>
                  <a:pt x="434000" y="50585"/>
                  <a:pt x="436793" y="69050"/>
                  <a:pt x="439394" y="86937"/>
                </a:cubicBezTo>
                <a:cubicBezTo>
                  <a:pt x="439972" y="90688"/>
                  <a:pt x="440453" y="94439"/>
                  <a:pt x="441031" y="97997"/>
                </a:cubicBezTo>
                <a:cubicBezTo>
                  <a:pt x="463666" y="92227"/>
                  <a:pt x="487167" y="88669"/>
                  <a:pt x="505949" y="86264"/>
                </a:cubicBezTo>
                <a:cubicBezTo>
                  <a:pt x="509609" y="85783"/>
                  <a:pt x="513173" y="86745"/>
                  <a:pt x="516062" y="89053"/>
                </a:cubicBezTo>
                <a:cubicBezTo>
                  <a:pt x="518855" y="91265"/>
                  <a:pt x="520685" y="94631"/>
                  <a:pt x="520974" y="98189"/>
                </a:cubicBezTo>
                <a:cubicBezTo>
                  <a:pt x="522515" y="114346"/>
                  <a:pt x="521552" y="140696"/>
                  <a:pt x="514810" y="162719"/>
                </a:cubicBezTo>
                <a:cubicBezTo>
                  <a:pt x="532532" y="164547"/>
                  <a:pt x="551121" y="171375"/>
                  <a:pt x="566628" y="176952"/>
                </a:cubicBezTo>
                <a:cubicBezTo>
                  <a:pt x="569422" y="178010"/>
                  <a:pt x="572215" y="178972"/>
                  <a:pt x="574719" y="179837"/>
                </a:cubicBezTo>
                <a:cubicBezTo>
                  <a:pt x="578090" y="181088"/>
                  <a:pt x="580883" y="183588"/>
                  <a:pt x="582328" y="186858"/>
                </a:cubicBezTo>
                <a:cubicBezTo>
                  <a:pt x="583869" y="190031"/>
                  <a:pt x="584062" y="193782"/>
                  <a:pt x="582810" y="197148"/>
                </a:cubicBezTo>
                <a:cubicBezTo>
                  <a:pt x="580787" y="202341"/>
                  <a:pt x="571059" y="220613"/>
                  <a:pt x="562294" y="235520"/>
                </a:cubicBezTo>
                <a:cubicBezTo>
                  <a:pt x="556997" y="244464"/>
                  <a:pt x="552663" y="251388"/>
                  <a:pt x="548906" y="256581"/>
                </a:cubicBezTo>
                <a:cubicBezTo>
                  <a:pt x="567399" y="267256"/>
                  <a:pt x="586181" y="278412"/>
                  <a:pt x="601495" y="293029"/>
                </a:cubicBezTo>
                <a:cubicBezTo>
                  <a:pt x="605926" y="297261"/>
                  <a:pt x="606889" y="303993"/>
                  <a:pt x="603807" y="309282"/>
                </a:cubicBezTo>
                <a:cubicBezTo>
                  <a:pt x="602458" y="311590"/>
                  <a:pt x="599665" y="316495"/>
                  <a:pt x="568170" y="338614"/>
                </a:cubicBezTo>
                <a:cubicBezTo>
                  <a:pt x="559501" y="344673"/>
                  <a:pt x="552952" y="349096"/>
                  <a:pt x="547847" y="352366"/>
                </a:cubicBezTo>
                <a:cubicBezTo>
                  <a:pt x="560753" y="369388"/>
                  <a:pt x="574141" y="388045"/>
                  <a:pt x="582617" y="406606"/>
                </a:cubicBezTo>
                <a:cubicBezTo>
                  <a:pt x="584447" y="410645"/>
                  <a:pt x="584158" y="415357"/>
                  <a:pt x="581750" y="419108"/>
                </a:cubicBezTo>
                <a:cubicBezTo>
                  <a:pt x="579439" y="422955"/>
                  <a:pt x="575297" y="425263"/>
                  <a:pt x="570866" y="425455"/>
                </a:cubicBezTo>
                <a:cubicBezTo>
                  <a:pt x="554204" y="425936"/>
                  <a:pt x="538022" y="430841"/>
                  <a:pt x="520878" y="435938"/>
                </a:cubicBezTo>
                <a:cubicBezTo>
                  <a:pt x="516929" y="437188"/>
                  <a:pt x="512884" y="438342"/>
                  <a:pt x="508838" y="439496"/>
                </a:cubicBezTo>
                <a:cubicBezTo>
                  <a:pt x="510090" y="446132"/>
                  <a:pt x="511920" y="454498"/>
                  <a:pt x="513462" y="462000"/>
                </a:cubicBezTo>
                <a:cubicBezTo>
                  <a:pt x="519722" y="492101"/>
                  <a:pt x="521841" y="502776"/>
                  <a:pt x="522034" y="506430"/>
                </a:cubicBezTo>
                <a:cubicBezTo>
                  <a:pt x="522515" y="513643"/>
                  <a:pt x="517218" y="519894"/>
                  <a:pt x="510090" y="520567"/>
                </a:cubicBezTo>
                <a:cubicBezTo>
                  <a:pt x="507586" y="520856"/>
                  <a:pt x="505082" y="520952"/>
                  <a:pt x="502385" y="520952"/>
                </a:cubicBezTo>
                <a:cubicBezTo>
                  <a:pt x="485433" y="520952"/>
                  <a:pt x="466459" y="515759"/>
                  <a:pt x="449603" y="511239"/>
                </a:cubicBezTo>
                <a:cubicBezTo>
                  <a:pt x="446906" y="510469"/>
                  <a:pt x="444210" y="509796"/>
                  <a:pt x="441609" y="509123"/>
                </a:cubicBezTo>
                <a:cubicBezTo>
                  <a:pt x="440646" y="514605"/>
                  <a:pt x="439201" y="521817"/>
                  <a:pt x="437275" y="531242"/>
                </a:cubicBezTo>
                <a:cubicBezTo>
                  <a:pt x="430051" y="568075"/>
                  <a:pt x="428606" y="571825"/>
                  <a:pt x="428028" y="573268"/>
                </a:cubicBezTo>
                <a:cubicBezTo>
                  <a:pt x="425428" y="580096"/>
                  <a:pt x="417722" y="583558"/>
                  <a:pt x="410788" y="580962"/>
                </a:cubicBezTo>
                <a:cubicBezTo>
                  <a:pt x="406357" y="579231"/>
                  <a:pt x="403275" y="575384"/>
                  <a:pt x="402504" y="571056"/>
                </a:cubicBezTo>
                <a:cubicBezTo>
                  <a:pt x="394992" y="563266"/>
                  <a:pt x="364555" y="545860"/>
                  <a:pt x="355983" y="543167"/>
                </a:cubicBezTo>
                <a:cubicBezTo>
                  <a:pt x="343173" y="544129"/>
                  <a:pt x="332675" y="566344"/>
                  <a:pt x="324969" y="582597"/>
                </a:cubicBezTo>
                <a:cubicBezTo>
                  <a:pt x="321791" y="589328"/>
                  <a:pt x="318805" y="595676"/>
                  <a:pt x="315723" y="600773"/>
                </a:cubicBezTo>
                <a:cubicBezTo>
                  <a:pt x="315626" y="600773"/>
                  <a:pt x="315626" y="600773"/>
                  <a:pt x="315626" y="600773"/>
                </a:cubicBezTo>
                <a:cubicBezTo>
                  <a:pt x="313122" y="604908"/>
                  <a:pt x="308788" y="607216"/>
                  <a:pt x="304261" y="607216"/>
                </a:cubicBezTo>
                <a:cubicBezTo>
                  <a:pt x="301853" y="607216"/>
                  <a:pt x="299445" y="606543"/>
                  <a:pt x="297326" y="605196"/>
                </a:cubicBezTo>
                <a:cubicBezTo>
                  <a:pt x="292992" y="602600"/>
                  <a:pt x="290680" y="597887"/>
                  <a:pt x="290969" y="593079"/>
                </a:cubicBezTo>
                <a:cubicBezTo>
                  <a:pt x="287117" y="583462"/>
                  <a:pt x="264578" y="552303"/>
                  <a:pt x="257933" y="545956"/>
                </a:cubicBezTo>
                <a:cubicBezTo>
                  <a:pt x="251190" y="542878"/>
                  <a:pt x="240692" y="551053"/>
                  <a:pt x="233179" y="556727"/>
                </a:cubicBezTo>
                <a:cubicBezTo>
                  <a:pt x="232505" y="557208"/>
                  <a:pt x="227978" y="560670"/>
                  <a:pt x="222584" y="564997"/>
                </a:cubicBezTo>
                <a:cubicBezTo>
                  <a:pt x="197927" y="584328"/>
                  <a:pt x="197927" y="584328"/>
                  <a:pt x="193208" y="584328"/>
                </a:cubicBezTo>
                <a:cubicBezTo>
                  <a:pt x="186851" y="584328"/>
                  <a:pt x="181361" y="579808"/>
                  <a:pt x="180108" y="573653"/>
                </a:cubicBezTo>
                <a:cubicBezTo>
                  <a:pt x="178953" y="568267"/>
                  <a:pt x="178375" y="561151"/>
                  <a:pt x="177604" y="552976"/>
                </a:cubicBezTo>
                <a:cubicBezTo>
                  <a:pt x="176641" y="541532"/>
                  <a:pt x="173944" y="511046"/>
                  <a:pt x="167684" y="507296"/>
                </a:cubicBezTo>
                <a:cubicBezTo>
                  <a:pt x="165565" y="506238"/>
                  <a:pt x="163060" y="505757"/>
                  <a:pt x="159689" y="505757"/>
                </a:cubicBezTo>
                <a:cubicBezTo>
                  <a:pt x="149961" y="505757"/>
                  <a:pt x="137055" y="510373"/>
                  <a:pt x="125593" y="514412"/>
                </a:cubicBezTo>
                <a:cubicBezTo>
                  <a:pt x="116636" y="517586"/>
                  <a:pt x="108256" y="520567"/>
                  <a:pt x="100551" y="521913"/>
                </a:cubicBezTo>
                <a:cubicBezTo>
                  <a:pt x="93327" y="523164"/>
                  <a:pt x="86392" y="518259"/>
                  <a:pt x="85140" y="510950"/>
                </a:cubicBezTo>
                <a:cubicBezTo>
                  <a:pt x="84466" y="506622"/>
                  <a:pt x="85910" y="502487"/>
                  <a:pt x="88704" y="499602"/>
                </a:cubicBezTo>
                <a:cubicBezTo>
                  <a:pt x="92556" y="489985"/>
                  <a:pt x="99876" y="450844"/>
                  <a:pt x="99684" y="438053"/>
                </a:cubicBezTo>
                <a:cubicBezTo>
                  <a:pt x="92364" y="434399"/>
                  <a:pt x="69248" y="432187"/>
                  <a:pt x="57786" y="431129"/>
                </a:cubicBezTo>
                <a:cubicBezTo>
                  <a:pt x="47287" y="430167"/>
                  <a:pt x="38234" y="429302"/>
                  <a:pt x="32069" y="427667"/>
                </a:cubicBezTo>
                <a:cubicBezTo>
                  <a:pt x="24942" y="425744"/>
                  <a:pt x="20704" y="418531"/>
                  <a:pt x="22630" y="411414"/>
                </a:cubicBezTo>
                <a:cubicBezTo>
                  <a:pt x="23690" y="407183"/>
                  <a:pt x="26676" y="403913"/>
                  <a:pt x="30432" y="402374"/>
                </a:cubicBezTo>
                <a:cubicBezTo>
                  <a:pt x="38234" y="394777"/>
                  <a:pt x="60001" y="361021"/>
                  <a:pt x="64432" y="349866"/>
                </a:cubicBezTo>
                <a:cubicBezTo>
                  <a:pt x="59905" y="343230"/>
                  <a:pt x="37656" y="331786"/>
                  <a:pt x="27735" y="326689"/>
                </a:cubicBezTo>
                <a:cubicBezTo>
                  <a:pt x="18489" y="321976"/>
                  <a:pt x="10494" y="317841"/>
                  <a:pt x="5293" y="313898"/>
                </a:cubicBezTo>
                <a:cubicBezTo>
                  <a:pt x="-582" y="309474"/>
                  <a:pt x="-1738" y="301108"/>
                  <a:pt x="2693" y="295241"/>
                </a:cubicBezTo>
                <a:cubicBezTo>
                  <a:pt x="5871" y="291010"/>
                  <a:pt x="11168" y="289279"/>
                  <a:pt x="15984" y="290240"/>
                </a:cubicBezTo>
                <a:cubicBezTo>
                  <a:pt x="25520" y="286682"/>
                  <a:pt x="52007" y="265813"/>
                  <a:pt x="65106" y="254081"/>
                </a:cubicBezTo>
                <a:cubicBezTo>
                  <a:pt x="56534" y="239463"/>
                  <a:pt x="32936" y="206477"/>
                  <a:pt x="28891" y="202053"/>
                </a:cubicBezTo>
                <a:cubicBezTo>
                  <a:pt x="25905" y="198783"/>
                  <a:pt x="24749" y="194263"/>
                  <a:pt x="25712" y="189935"/>
                </a:cubicBezTo>
                <a:cubicBezTo>
                  <a:pt x="26772" y="185704"/>
                  <a:pt x="29854" y="182146"/>
                  <a:pt x="33899" y="180511"/>
                </a:cubicBezTo>
                <a:cubicBezTo>
                  <a:pt x="43820" y="176760"/>
                  <a:pt x="73197" y="167047"/>
                  <a:pt x="96024" y="164258"/>
                </a:cubicBezTo>
                <a:cubicBezTo>
                  <a:pt x="93519" y="153006"/>
                  <a:pt x="90823" y="136753"/>
                  <a:pt x="87259" y="113096"/>
                </a:cubicBezTo>
                <a:cubicBezTo>
                  <a:pt x="86392" y="107133"/>
                  <a:pt x="85718" y="102613"/>
                  <a:pt x="85333" y="100978"/>
                </a:cubicBezTo>
                <a:cubicBezTo>
                  <a:pt x="84466" y="96651"/>
                  <a:pt x="85814" y="92034"/>
                  <a:pt x="88993" y="88861"/>
                </a:cubicBezTo>
                <a:cubicBezTo>
                  <a:pt x="92171" y="85687"/>
                  <a:pt x="96794" y="84341"/>
                  <a:pt x="101129" y="85206"/>
                </a:cubicBezTo>
                <a:cubicBezTo>
                  <a:pt x="107774" y="86649"/>
                  <a:pt x="114517" y="88284"/>
                  <a:pt x="121355" y="90015"/>
                </a:cubicBezTo>
                <a:cubicBezTo>
                  <a:pt x="133973" y="93092"/>
                  <a:pt x="146975" y="96266"/>
                  <a:pt x="159015" y="97420"/>
                </a:cubicBezTo>
                <a:cubicBezTo>
                  <a:pt x="160267" y="97516"/>
                  <a:pt x="161519" y="97516"/>
                  <a:pt x="162579" y="97516"/>
                </a:cubicBezTo>
                <a:cubicBezTo>
                  <a:pt x="166046" y="97516"/>
                  <a:pt x="167106" y="96939"/>
                  <a:pt x="167106" y="96939"/>
                </a:cubicBezTo>
                <a:cubicBezTo>
                  <a:pt x="168261" y="95593"/>
                  <a:pt x="169225" y="88861"/>
                  <a:pt x="169803" y="84341"/>
                </a:cubicBezTo>
                <a:cubicBezTo>
                  <a:pt x="170284" y="80975"/>
                  <a:pt x="170862" y="77417"/>
                  <a:pt x="171536" y="73666"/>
                </a:cubicBezTo>
                <a:cubicBezTo>
                  <a:pt x="171633" y="73089"/>
                  <a:pt x="172114" y="71069"/>
                  <a:pt x="172885" y="68088"/>
                </a:cubicBezTo>
                <a:cubicBezTo>
                  <a:pt x="176834" y="51643"/>
                  <a:pt x="179145" y="41353"/>
                  <a:pt x="179627" y="37410"/>
                </a:cubicBezTo>
                <a:cubicBezTo>
                  <a:pt x="179049" y="33948"/>
                  <a:pt x="179916" y="30197"/>
                  <a:pt x="182324" y="27216"/>
                </a:cubicBezTo>
                <a:cubicBezTo>
                  <a:pt x="186851" y="21446"/>
                  <a:pt x="195230" y="20388"/>
                  <a:pt x="201009" y="24908"/>
                </a:cubicBezTo>
                <a:cubicBezTo>
                  <a:pt x="215938" y="36545"/>
                  <a:pt x="232409" y="49431"/>
                  <a:pt x="248108" y="58375"/>
                </a:cubicBezTo>
                <a:cubicBezTo>
                  <a:pt x="249842" y="59337"/>
                  <a:pt x="253213" y="61260"/>
                  <a:pt x="255525" y="62318"/>
                </a:cubicBezTo>
                <a:cubicBezTo>
                  <a:pt x="256295" y="61452"/>
                  <a:pt x="257451" y="60202"/>
                  <a:pt x="259185" y="58183"/>
                </a:cubicBezTo>
                <a:cubicBezTo>
                  <a:pt x="266890" y="49047"/>
                  <a:pt x="273247" y="38276"/>
                  <a:pt x="280086" y="26831"/>
                </a:cubicBezTo>
                <a:cubicBezTo>
                  <a:pt x="284227" y="19811"/>
                  <a:pt x="288465" y="12694"/>
                  <a:pt x="292992" y="5866"/>
                </a:cubicBezTo>
                <a:cubicBezTo>
                  <a:pt x="295496" y="2212"/>
                  <a:pt x="299638" y="0"/>
                  <a:pt x="304068" y="0"/>
                </a:cubicBezTo>
                <a:close/>
              </a:path>
            </a:pathLst>
          </a:custGeom>
          <a:solidFill>
            <a:srgbClr val="D9BF77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7624262" y="3855651"/>
            <a:ext cx="4121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D9BF77"/>
                </a:solidFill>
                <a:latin typeface="+mj-ea"/>
                <a:ea typeface="+mj-ea"/>
              </a:rPr>
              <a:t>注意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99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99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99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99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99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99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0" grpId="0"/>
      <p:bldP spid="11" grpId="0"/>
      <p:bldP spid="12" grpId="0"/>
      <p:bldP spid="14" grpId="0"/>
      <p:bldP spid="15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5936" y="133850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D9BF77"/>
                </a:solidFill>
              </a:rPr>
              <a:t>如何对顾客热忱有礼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0817664" y="6225278"/>
            <a:ext cx="1484064" cy="461664"/>
            <a:chOff x="5812953" y="2125879"/>
            <a:chExt cx="2103551" cy="654376"/>
          </a:xfrm>
        </p:grpSpPr>
        <p:grpSp>
          <p:nvGrpSpPr>
            <p:cNvPr id="4" name="组合 3"/>
            <p:cNvGrpSpPr/>
            <p:nvPr/>
          </p:nvGrpSpPr>
          <p:grpSpPr>
            <a:xfrm>
              <a:off x="5812953" y="2125879"/>
              <a:ext cx="2103551" cy="654376"/>
              <a:chOff x="1361382" y="2545540"/>
              <a:chExt cx="3721326" cy="583875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2164464" y="2556460"/>
                <a:ext cx="1954598" cy="567160"/>
              </a:xfrm>
              <a:prstGeom prst="rect">
                <a:avLst/>
              </a:prstGeom>
              <a:solidFill>
                <a:srgbClr val="205D6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1361382" y="2545540"/>
                <a:ext cx="3721326" cy="583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spc="200" dirty="0">
                    <a:solidFill>
                      <a:srgbClr val="D9BF77"/>
                    </a:solidFill>
                    <a:latin typeface="Impact" panose="020B0806030902050204" pitchFamily="34" charset="0"/>
                    <a:cs typeface="+mn-ea"/>
                    <a:sym typeface="+mn-lt"/>
                  </a:rPr>
                  <a:t>01</a:t>
                </a:r>
                <a:endParaRPr lang="zh-CN" altLang="en-US" sz="2400" b="1" spc="200" dirty="0">
                  <a:solidFill>
                    <a:srgbClr val="D9BF77"/>
                  </a:solidFill>
                  <a:latin typeface="Impact" panose="020B0806030902050204" pitchFamily="34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6297124" y="2165714"/>
              <a:ext cx="1034646" cy="574712"/>
            </a:xfrm>
            <a:prstGeom prst="rect">
              <a:avLst/>
            </a:prstGeom>
            <a:noFill/>
            <a:ln>
              <a:solidFill>
                <a:srgbClr val="D9BF7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997177" y="3022660"/>
            <a:ext cx="550522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>
                <a:solidFill>
                  <a:srgbClr val="D9BF77"/>
                </a:solidFill>
              </a:rPr>
              <a:t>为客户指示方向时，上身略向前倾，手臂要自下而上从身前自然划过，且与身体成45度夹角，手臂伸直，五指自然并拢，掌心向上，以肘关节为轴指示目标方向，用目光配合手势所指示的方向。</a:t>
            </a:r>
            <a:endParaRPr lang="en-US" altLang="zh-CN" sz="1400" dirty="0">
              <a:solidFill>
                <a:srgbClr val="D9BF77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>
                <a:solidFill>
                  <a:srgbClr val="D9BF77"/>
                </a:solidFill>
              </a:rPr>
              <a:t>手势范围在腰部以上、下额以下距身体约一尺的距离，五指自然并拢。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>
                <a:solidFill>
                  <a:srgbClr val="D9BF77"/>
                </a:solidFill>
              </a:rPr>
              <a:t>指示方向时不能用食指，不能用目光示意，切勿用手指对客人指指点点。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>
                <a:solidFill>
                  <a:srgbClr val="D9BF77"/>
                </a:solidFill>
              </a:rPr>
              <a:t>递接物品时应双手递接，如不方便双手并用时，可采用右手，以左手递物。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9115" y="1710705"/>
            <a:ext cx="1764247" cy="47181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</p:pic>
      <p:sp>
        <p:nvSpPr>
          <p:cNvPr id="12" name="矩形 11"/>
          <p:cNvSpPr/>
          <p:nvPr/>
        </p:nvSpPr>
        <p:spPr>
          <a:xfrm>
            <a:off x="990489" y="2464963"/>
            <a:ext cx="5191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D9BF77"/>
                </a:solidFill>
                <a:latin typeface="+mj-ea"/>
                <a:ea typeface="+mj-ea"/>
              </a:rPr>
              <a:t>服务手势：</a:t>
            </a:r>
            <a:endParaRPr lang="zh-CN" altLang="en-US" sz="2000" dirty="0">
              <a:solidFill>
                <a:srgbClr val="D9BF77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15935" y="1464484"/>
            <a:ext cx="3004521" cy="492443"/>
          </a:xfrm>
          <a:prstGeom prst="rect">
            <a:avLst/>
          </a:prstGeom>
          <a:solidFill>
            <a:srgbClr val="D9BF77"/>
          </a:solidFill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rgbClr val="205D67"/>
                </a:solidFill>
                <a:latin typeface="+mj-ea"/>
                <a:ea typeface="+mj-ea"/>
              </a:rPr>
              <a:t>仪容仪表</a:t>
            </a:r>
            <a:r>
              <a:rPr lang="en-US" altLang="zh-CN" sz="2600" b="1" dirty="0">
                <a:solidFill>
                  <a:srgbClr val="205D67"/>
                </a:solidFill>
                <a:latin typeface="+mj-ea"/>
                <a:ea typeface="+mj-ea"/>
              </a:rPr>
              <a:t>——</a:t>
            </a:r>
            <a:r>
              <a:rPr lang="zh-CN" altLang="en-US" sz="2600" b="1" dirty="0">
                <a:solidFill>
                  <a:srgbClr val="205D67"/>
                </a:solidFill>
                <a:latin typeface="+mj-ea"/>
                <a:ea typeface="+mj-ea"/>
              </a:rPr>
              <a:t>手势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99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99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99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5936" y="133850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D9BF77"/>
                </a:solidFill>
              </a:rPr>
              <a:t>如何对顾客热忱有礼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0817664" y="6225278"/>
            <a:ext cx="1484064" cy="461664"/>
            <a:chOff x="5812953" y="2125879"/>
            <a:chExt cx="2103551" cy="654376"/>
          </a:xfrm>
        </p:grpSpPr>
        <p:grpSp>
          <p:nvGrpSpPr>
            <p:cNvPr id="4" name="组合 3"/>
            <p:cNvGrpSpPr/>
            <p:nvPr/>
          </p:nvGrpSpPr>
          <p:grpSpPr>
            <a:xfrm>
              <a:off x="5812953" y="2125879"/>
              <a:ext cx="2103551" cy="654376"/>
              <a:chOff x="1361382" y="2545540"/>
              <a:chExt cx="3721326" cy="583875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2164464" y="2556460"/>
                <a:ext cx="1954598" cy="567160"/>
              </a:xfrm>
              <a:prstGeom prst="rect">
                <a:avLst/>
              </a:prstGeom>
              <a:solidFill>
                <a:srgbClr val="205D6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1361382" y="2545540"/>
                <a:ext cx="3721326" cy="583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spc="200" dirty="0">
                    <a:solidFill>
                      <a:srgbClr val="D9BF77"/>
                    </a:solidFill>
                    <a:latin typeface="Impact" panose="020B0806030902050204" pitchFamily="34" charset="0"/>
                    <a:cs typeface="+mn-ea"/>
                    <a:sym typeface="+mn-lt"/>
                  </a:rPr>
                  <a:t>01</a:t>
                </a:r>
                <a:endParaRPr lang="zh-CN" altLang="en-US" sz="2400" b="1" spc="200" dirty="0">
                  <a:solidFill>
                    <a:srgbClr val="D9BF77"/>
                  </a:solidFill>
                  <a:latin typeface="Impact" panose="020B0806030902050204" pitchFamily="34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6297124" y="2165714"/>
              <a:ext cx="1034646" cy="574712"/>
            </a:xfrm>
            <a:prstGeom prst="rect">
              <a:avLst/>
            </a:prstGeom>
            <a:noFill/>
            <a:ln>
              <a:solidFill>
                <a:srgbClr val="D9BF7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990489" y="2464963"/>
            <a:ext cx="5191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D9BF77"/>
                </a:solidFill>
                <a:latin typeface="+mj-ea"/>
                <a:ea typeface="+mj-ea"/>
              </a:rPr>
              <a:t>服务手势：</a:t>
            </a:r>
            <a:endParaRPr lang="zh-CN" altLang="en-US" sz="2000" dirty="0">
              <a:solidFill>
                <a:srgbClr val="D9BF77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15935" y="1464484"/>
            <a:ext cx="3004521" cy="492443"/>
          </a:xfrm>
          <a:prstGeom prst="rect">
            <a:avLst/>
          </a:prstGeom>
          <a:solidFill>
            <a:srgbClr val="D9BF77"/>
          </a:solidFill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rgbClr val="205D67"/>
                </a:solidFill>
                <a:latin typeface="+mj-ea"/>
                <a:ea typeface="+mj-ea"/>
              </a:rPr>
              <a:t>仪容仪表</a:t>
            </a:r>
            <a:r>
              <a:rPr lang="en-US" altLang="zh-CN" sz="2600" b="1" dirty="0">
                <a:solidFill>
                  <a:srgbClr val="205D67"/>
                </a:solidFill>
                <a:latin typeface="+mj-ea"/>
                <a:ea typeface="+mj-ea"/>
              </a:rPr>
              <a:t>——</a:t>
            </a:r>
            <a:r>
              <a:rPr lang="zh-CN" altLang="en-US" sz="2600" b="1" dirty="0">
                <a:solidFill>
                  <a:srgbClr val="205D67"/>
                </a:solidFill>
                <a:latin typeface="+mj-ea"/>
                <a:ea typeface="+mj-ea"/>
              </a:rPr>
              <a:t>站姿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62683" y="1500770"/>
            <a:ext cx="2990948" cy="4803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</p:pic>
      <p:sp>
        <p:nvSpPr>
          <p:cNvPr id="14" name="矩形 13"/>
          <p:cNvSpPr/>
          <p:nvPr/>
        </p:nvSpPr>
        <p:spPr>
          <a:xfrm>
            <a:off x="982663" y="416023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D9BF77"/>
                </a:solidFill>
                <a:latin typeface="+mj-ea"/>
                <a:ea typeface="+mj-ea"/>
              </a:rPr>
              <a:t>男士：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D9BF77"/>
                </a:solidFill>
              </a:rPr>
              <a:t>双腿分开、与肩同宽，双手自然并拢放于腹部或后背。</a:t>
            </a:r>
          </a:p>
        </p:txBody>
      </p:sp>
      <p:sp>
        <p:nvSpPr>
          <p:cNvPr id="15" name="矩形 14"/>
          <p:cNvSpPr/>
          <p:nvPr/>
        </p:nvSpPr>
        <p:spPr>
          <a:xfrm>
            <a:off x="982663" y="3014471"/>
            <a:ext cx="457200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D9BF77"/>
                </a:solidFill>
                <a:latin typeface="+mj-ea"/>
                <a:ea typeface="+mj-ea"/>
              </a:rPr>
              <a:t>女士：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D9BF77"/>
                </a:solidFill>
              </a:rPr>
              <a:t>双脚呈丁字或V字，双脚并拢，小臂自然微曲，双手自然并拢交叠放于腹部。</a:t>
            </a:r>
          </a:p>
        </p:txBody>
      </p:sp>
      <p:sp>
        <p:nvSpPr>
          <p:cNvPr id="16" name="矩形 15"/>
          <p:cNvSpPr/>
          <p:nvPr/>
        </p:nvSpPr>
        <p:spPr>
          <a:xfrm>
            <a:off x="1550909" y="5266847"/>
            <a:ext cx="1840307" cy="307777"/>
          </a:xfrm>
          <a:prstGeom prst="rect">
            <a:avLst/>
          </a:prstGeom>
          <a:ln>
            <a:solidFill>
              <a:srgbClr val="D9BF77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D9BF77"/>
                </a:solidFill>
              </a:rPr>
              <a:t>身体歪斜  弯腰驼背</a:t>
            </a:r>
          </a:p>
        </p:txBody>
      </p:sp>
      <p:sp>
        <p:nvSpPr>
          <p:cNvPr id="17" name="矩形 16"/>
          <p:cNvSpPr/>
          <p:nvPr/>
        </p:nvSpPr>
        <p:spPr>
          <a:xfrm>
            <a:off x="3898430" y="5266846"/>
            <a:ext cx="1820546" cy="307777"/>
          </a:xfrm>
          <a:prstGeom prst="rect">
            <a:avLst/>
          </a:prstGeom>
          <a:ln>
            <a:solidFill>
              <a:srgbClr val="D9BF77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D9BF77"/>
                </a:solidFill>
              </a:rPr>
              <a:t>双腿叉开  手位不当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90662" y="5277956"/>
            <a:ext cx="461665" cy="11901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>
                <a:solidFill>
                  <a:srgbClr val="D9BF77"/>
                </a:solidFill>
                <a:latin typeface="+mj-ea"/>
                <a:ea typeface="+mj-ea"/>
              </a:rPr>
              <a:t>站姿禁忌</a:t>
            </a:r>
          </a:p>
        </p:txBody>
      </p:sp>
      <p:sp>
        <p:nvSpPr>
          <p:cNvPr id="20" name="矩形 19"/>
          <p:cNvSpPr/>
          <p:nvPr/>
        </p:nvSpPr>
        <p:spPr>
          <a:xfrm>
            <a:off x="1550910" y="5976277"/>
            <a:ext cx="1840306" cy="307777"/>
          </a:xfrm>
          <a:prstGeom prst="rect">
            <a:avLst/>
          </a:prstGeom>
          <a:ln>
            <a:solidFill>
              <a:srgbClr val="D9BF77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D9BF77"/>
                </a:solidFill>
              </a:rPr>
              <a:t>趴伏依靠</a:t>
            </a:r>
            <a:r>
              <a:rPr lang="en-US" altLang="zh-CN" sz="1400" dirty="0">
                <a:solidFill>
                  <a:srgbClr val="D9BF77"/>
                </a:solidFill>
              </a:rPr>
              <a:t>  </a:t>
            </a:r>
            <a:r>
              <a:rPr lang="zh-CN" altLang="en-US" sz="1400" dirty="0">
                <a:solidFill>
                  <a:srgbClr val="D9BF77"/>
                </a:solidFill>
              </a:rPr>
              <a:t>双手端抱</a:t>
            </a:r>
          </a:p>
        </p:txBody>
      </p:sp>
      <p:sp>
        <p:nvSpPr>
          <p:cNvPr id="21" name="矩形 20"/>
          <p:cNvSpPr/>
          <p:nvPr/>
        </p:nvSpPr>
        <p:spPr>
          <a:xfrm>
            <a:off x="3898430" y="6001768"/>
            <a:ext cx="1820546" cy="307777"/>
          </a:xfrm>
          <a:prstGeom prst="rect">
            <a:avLst/>
          </a:prstGeom>
          <a:ln>
            <a:solidFill>
              <a:srgbClr val="D9BF77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D9BF77"/>
                </a:solidFill>
              </a:rPr>
              <a:t>脚位不当  身体晃动</a:t>
            </a:r>
          </a:p>
        </p:txBody>
      </p:sp>
      <p:sp>
        <p:nvSpPr>
          <p:cNvPr id="22" name="ban_95495"/>
          <p:cNvSpPr>
            <a:spLocks noChangeAspect="1"/>
          </p:cNvSpPr>
          <p:nvPr/>
        </p:nvSpPr>
        <p:spPr bwMode="auto">
          <a:xfrm>
            <a:off x="3403510" y="5574623"/>
            <a:ext cx="430887" cy="410316"/>
          </a:xfrm>
          <a:custGeom>
            <a:avLst/>
            <a:gdLst>
              <a:gd name="T0" fmla="*/ 2826 w 3472"/>
              <a:gd name="T1" fmla="*/ 485 h 3311"/>
              <a:gd name="T2" fmla="*/ 1656 w 3472"/>
              <a:gd name="T3" fmla="*/ 0 h 3311"/>
              <a:gd name="T4" fmla="*/ 485 w 3472"/>
              <a:gd name="T5" fmla="*/ 485 h 3311"/>
              <a:gd name="T6" fmla="*/ 0 w 3472"/>
              <a:gd name="T7" fmla="*/ 1655 h 3311"/>
              <a:gd name="T8" fmla="*/ 485 w 3472"/>
              <a:gd name="T9" fmla="*/ 2826 h 3311"/>
              <a:gd name="T10" fmla="*/ 1656 w 3472"/>
              <a:gd name="T11" fmla="*/ 3311 h 3311"/>
              <a:gd name="T12" fmla="*/ 2826 w 3472"/>
              <a:gd name="T13" fmla="*/ 2826 h 3311"/>
              <a:gd name="T14" fmla="*/ 2826 w 3472"/>
              <a:gd name="T15" fmla="*/ 485 h 3311"/>
              <a:gd name="T16" fmla="*/ 1939 w 3472"/>
              <a:gd name="T17" fmla="*/ 1655 h 3311"/>
              <a:gd name="T18" fmla="*/ 2655 w 3472"/>
              <a:gd name="T19" fmla="*/ 940 h 3311"/>
              <a:gd name="T20" fmla="*/ 2655 w 3472"/>
              <a:gd name="T21" fmla="*/ 2371 h 3311"/>
              <a:gd name="T22" fmla="*/ 1939 w 3472"/>
              <a:gd name="T23" fmla="*/ 1655 h 3311"/>
              <a:gd name="T24" fmla="*/ 1656 w 3472"/>
              <a:gd name="T25" fmla="*/ 1372 h 3311"/>
              <a:gd name="T26" fmla="*/ 940 w 3472"/>
              <a:gd name="T27" fmla="*/ 656 h 3311"/>
              <a:gd name="T28" fmla="*/ 1656 w 3472"/>
              <a:gd name="T29" fmla="*/ 426 h 3311"/>
              <a:gd name="T30" fmla="*/ 2371 w 3472"/>
              <a:gd name="T31" fmla="*/ 656 h 3311"/>
              <a:gd name="T32" fmla="*/ 1656 w 3472"/>
              <a:gd name="T33" fmla="*/ 1372 h 3311"/>
              <a:gd name="T34" fmla="*/ 657 w 3472"/>
              <a:gd name="T35" fmla="*/ 940 h 3311"/>
              <a:gd name="T36" fmla="*/ 1372 w 3472"/>
              <a:gd name="T37" fmla="*/ 1655 h 3311"/>
              <a:gd name="T38" fmla="*/ 657 w 3472"/>
              <a:gd name="T39" fmla="*/ 2371 h 3311"/>
              <a:gd name="T40" fmla="*/ 657 w 3472"/>
              <a:gd name="T41" fmla="*/ 940 h 3311"/>
              <a:gd name="T42" fmla="*/ 1656 w 3472"/>
              <a:gd name="T43" fmla="*/ 1939 h 3311"/>
              <a:gd name="T44" fmla="*/ 2371 w 3472"/>
              <a:gd name="T45" fmla="*/ 2655 h 3311"/>
              <a:gd name="T46" fmla="*/ 1656 w 3472"/>
              <a:gd name="T47" fmla="*/ 2884 h 3311"/>
              <a:gd name="T48" fmla="*/ 940 w 3472"/>
              <a:gd name="T49" fmla="*/ 2655 h 3311"/>
              <a:gd name="T50" fmla="*/ 1656 w 3472"/>
              <a:gd name="T51" fmla="*/ 1939 h 3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472" h="3311">
                <a:moveTo>
                  <a:pt x="2826" y="485"/>
                </a:moveTo>
                <a:cubicBezTo>
                  <a:pt x="2514" y="172"/>
                  <a:pt x="2098" y="0"/>
                  <a:pt x="1656" y="0"/>
                </a:cubicBezTo>
                <a:cubicBezTo>
                  <a:pt x="1214" y="0"/>
                  <a:pt x="798" y="172"/>
                  <a:pt x="485" y="485"/>
                </a:cubicBezTo>
                <a:cubicBezTo>
                  <a:pt x="173" y="797"/>
                  <a:pt x="0" y="1213"/>
                  <a:pt x="0" y="1655"/>
                </a:cubicBezTo>
                <a:cubicBezTo>
                  <a:pt x="0" y="2097"/>
                  <a:pt x="173" y="2513"/>
                  <a:pt x="485" y="2826"/>
                </a:cubicBezTo>
                <a:cubicBezTo>
                  <a:pt x="798" y="3138"/>
                  <a:pt x="1214" y="3311"/>
                  <a:pt x="1656" y="3311"/>
                </a:cubicBezTo>
                <a:cubicBezTo>
                  <a:pt x="2098" y="3311"/>
                  <a:pt x="2514" y="3138"/>
                  <a:pt x="2826" y="2826"/>
                </a:cubicBezTo>
                <a:cubicBezTo>
                  <a:pt x="3472" y="2180"/>
                  <a:pt x="3472" y="1130"/>
                  <a:pt x="2826" y="485"/>
                </a:cubicBezTo>
                <a:close/>
                <a:moveTo>
                  <a:pt x="1939" y="1655"/>
                </a:moveTo>
                <a:lnTo>
                  <a:pt x="2655" y="940"/>
                </a:lnTo>
                <a:cubicBezTo>
                  <a:pt x="2960" y="1366"/>
                  <a:pt x="2960" y="1945"/>
                  <a:pt x="2655" y="2371"/>
                </a:cubicBezTo>
                <a:lnTo>
                  <a:pt x="1939" y="1655"/>
                </a:lnTo>
                <a:close/>
                <a:moveTo>
                  <a:pt x="1656" y="1372"/>
                </a:moveTo>
                <a:lnTo>
                  <a:pt x="940" y="656"/>
                </a:lnTo>
                <a:cubicBezTo>
                  <a:pt x="1147" y="507"/>
                  <a:pt x="1395" y="426"/>
                  <a:pt x="1656" y="426"/>
                </a:cubicBezTo>
                <a:cubicBezTo>
                  <a:pt x="1916" y="426"/>
                  <a:pt x="2164" y="507"/>
                  <a:pt x="2371" y="656"/>
                </a:cubicBezTo>
                <a:lnTo>
                  <a:pt x="1656" y="1372"/>
                </a:lnTo>
                <a:close/>
                <a:moveTo>
                  <a:pt x="657" y="940"/>
                </a:moveTo>
                <a:lnTo>
                  <a:pt x="1372" y="1655"/>
                </a:lnTo>
                <a:lnTo>
                  <a:pt x="657" y="2371"/>
                </a:lnTo>
                <a:cubicBezTo>
                  <a:pt x="351" y="1945"/>
                  <a:pt x="351" y="1366"/>
                  <a:pt x="657" y="940"/>
                </a:cubicBezTo>
                <a:close/>
                <a:moveTo>
                  <a:pt x="1656" y="1939"/>
                </a:moveTo>
                <a:lnTo>
                  <a:pt x="2371" y="2655"/>
                </a:lnTo>
                <a:cubicBezTo>
                  <a:pt x="2164" y="2804"/>
                  <a:pt x="1916" y="2884"/>
                  <a:pt x="1656" y="2884"/>
                </a:cubicBezTo>
                <a:cubicBezTo>
                  <a:pt x="1395" y="2884"/>
                  <a:pt x="1147" y="2804"/>
                  <a:pt x="940" y="2655"/>
                </a:cubicBezTo>
                <a:lnTo>
                  <a:pt x="1656" y="1939"/>
                </a:lnTo>
                <a:close/>
              </a:path>
            </a:pathLst>
          </a:custGeom>
          <a:solidFill>
            <a:srgbClr val="D9BF77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99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99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99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99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99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99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99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14" grpId="0"/>
      <p:bldP spid="15" grpId="0"/>
      <p:bldP spid="16" grpId="0" animBg="1"/>
      <p:bldP spid="17" grpId="0" animBg="1"/>
      <p:bldP spid="18" grpId="0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5172272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0" y="0"/>
            <a:ext cx="4726847" cy="6858000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651031" y="1311405"/>
            <a:ext cx="828095" cy="576000"/>
            <a:chOff x="6651031" y="781631"/>
            <a:chExt cx="828095" cy="576000"/>
          </a:xfrm>
        </p:grpSpPr>
        <p:sp>
          <p:nvSpPr>
            <p:cNvPr id="23" name="矩形 22"/>
            <p:cNvSpPr/>
            <p:nvPr/>
          </p:nvSpPr>
          <p:spPr>
            <a:xfrm rot="18900000">
              <a:off x="6651031" y="781631"/>
              <a:ext cx="576000" cy="576000"/>
            </a:xfrm>
            <a:prstGeom prst="rect">
              <a:avLst/>
            </a:prstGeom>
            <a:solidFill>
              <a:srgbClr val="D9BF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680473" y="838798"/>
              <a:ext cx="7986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205D67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400" dirty="0">
                <a:solidFill>
                  <a:srgbClr val="205D67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51031" y="2374642"/>
            <a:ext cx="828095" cy="576000"/>
            <a:chOff x="6651031" y="2037043"/>
            <a:chExt cx="828095" cy="576000"/>
          </a:xfrm>
        </p:grpSpPr>
        <p:sp>
          <p:nvSpPr>
            <p:cNvPr id="24" name="矩形 23"/>
            <p:cNvSpPr/>
            <p:nvPr/>
          </p:nvSpPr>
          <p:spPr>
            <a:xfrm rot="18900000">
              <a:off x="6651031" y="2037043"/>
              <a:ext cx="576000" cy="576000"/>
            </a:xfrm>
            <a:prstGeom prst="rect">
              <a:avLst/>
            </a:prstGeom>
            <a:solidFill>
              <a:srgbClr val="D9BF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680473" y="2094210"/>
              <a:ext cx="7986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205D67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2400" dirty="0">
                <a:solidFill>
                  <a:srgbClr val="205D67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651031" y="3437879"/>
            <a:ext cx="828095" cy="576000"/>
            <a:chOff x="6651031" y="3292455"/>
            <a:chExt cx="828095" cy="576000"/>
          </a:xfrm>
        </p:grpSpPr>
        <p:sp>
          <p:nvSpPr>
            <p:cNvPr id="25" name="矩形 24"/>
            <p:cNvSpPr/>
            <p:nvPr/>
          </p:nvSpPr>
          <p:spPr>
            <a:xfrm rot="18900000">
              <a:off x="6651031" y="3292455"/>
              <a:ext cx="576000" cy="576000"/>
            </a:xfrm>
            <a:prstGeom prst="rect">
              <a:avLst/>
            </a:prstGeom>
            <a:solidFill>
              <a:srgbClr val="D9BF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680473" y="3356298"/>
              <a:ext cx="7986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205D67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2400" dirty="0">
                <a:solidFill>
                  <a:srgbClr val="205D67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651031" y="4501116"/>
            <a:ext cx="828095" cy="576000"/>
            <a:chOff x="6651031" y="4547868"/>
            <a:chExt cx="828095" cy="576000"/>
          </a:xfrm>
        </p:grpSpPr>
        <p:sp>
          <p:nvSpPr>
            <p:cNvPr id="26" name="矩形 25"/>
            <p:cNvSpPr/>
            <p:nvPr/>
          </p:nvSpPr>
          <p:spPr>
            <a:xfrm rot="18900000">
              <a:off x="6651031" y="4547868"/>
              <a:ext cx="576000" cy="576000"/>
            </a:xfrm>
            <a:prstGeom prst="rect">
              <a:avLst/>
            </a:prstGeom>
            <a:solidFill>
              <a:srgbClr val="D9BF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680473" y="4618386"/>
              <a:ext cx="7986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205D67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2400" dirty="0">
                <a:solidFill>
                  <a:srgbClr val="205D67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7408200" y="1381923"/>
            <a:ext cx="4140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D9BF77"/>
                </a:solidFill>
              </a:rPr>
              <a:t>为什么要有服务顾客的意识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7539103" y="1879307"/>
            <a:ext cx="3707554" cy="0"/>
          </a:xfrm>
          <a:prstGeom prst="line">
            <a:avLst/>
          </a:prstGeom>
          <a:ln w="12700">
            <a:solidFill>
              <a:srgbClr val="D9BF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4041482" y="1089178"/>
            <a:ext cx="1782501" cy="1375069"/>
            <a:chOff x="4041482" y="1089178"/>
            <a:chExt cx="1782501" cy="1375069"/>
          </a:xfrm>
        </p:grpSpPr>
        <p:sp>
          <p:nvSpPr>
            <p:cNvPr id="18" name="矩形 17"/>
            <p:cNvSpPr/>
            <p:nvPr/>
          </p:nvSpPr>
          <p:spPr>
            <a:xfrm>
              <a:off x="4041482" y="1089178"/>
              <a:ext cx="1782501" cy="1375069"/>
            </a:xfrm>
            <a:prstGeom prst="rect">
              <a:avLst/>
            </a:prstGeom>
            <a:solidFill>
              <a:srgbClr val="D9BF7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205D67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4099780" y="1149934"/>
              <a:ext cx="1659731" cy="1250366"/>
            </a:xfrm>
            <a:prstGeom prst="rect">
              <a:avLst/>
            </a:prstGeom>
            <a:noFill/>
            <a:ln>
              <a:solidFill>
                <a:srgbClr val="205D6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651031" y="5564352"/>
            <a:ext cx="828095" cy="576000"/>
            <a:chOff x="6651031" y="4547868"/>
            <a:chExt cx="828095" cy="576000"/>
          </a:xfrm>
        </p:grpSpPr>
        <p:sp>
          <p:nvSpPr>
            <p:cNvPr id="41" name="矩形 40"/>
            <p:cNvSpPr/>
            <p:nvPr/>
          </p:nvSpPr>
          <p:spPr>
            <a:xfrm rot="18900000">
              <a:off x="6651031" y="4547868"/>
              <a:ext cx="576000" cy="576000"/>
            </a:xfrm>
            <a:prstGeom prst="rect">
              <a:avLst/>
            </a:prstGeom>
            <a:solidFill>
              <a:srgbClr val="D9BF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680473" y="4618386"/>
              <a:ext cx="7986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205D67"/>
                  </a:solidFill>
                  <a:latin typeface="Impact" panose="020B0806030902050204" pitchFamily="34" charset="0"/>
                </a:rPr>
                <a:t>05</a:t>
              </a:r>
              <a:endParaRPr lang="zh-CN" altLang="en-US" sz="2400" dirty="0">
                <a:solidFill>
                  <a:srgbClr val="205D67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7408200" y="2443356"/>
            <a:ext cx="4140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D9BF77"/>
                </a:solidFill>
              </a:rPr>
              <a:t>服务的关键因素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7539103" y="2940740"/>
            <a:ext cx="3707554" cy="0"/>
          </a:xfrm>
          <a:prstGeom prst="line">
            <a:avLst/>
          </a:prstGeom>
          <a:ln w="12700">
            <a:solidFill>
              <a:srgbClr val="D9BF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/>
          <p:cNvSpPr txBox="1"/>
          <p:nvPr/>
        </p:nvSpPr>
        <p:spPr>
          <a:xfrm>
            <a:off x="7408200" y="3504789"/>
            <a:ext cx="4140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D9BF77"/>
                </a:solidFill>
              </a:rPr>
              <a:t>顾客的流失</a:t>
            </a:r>
          </a:p>
        </p:txBody>
      </p:sp>
      <p:cxnSp>
        <p:nvCxnSpPr>
          <p:cNvPr id="51" name="直接连接符 50"/>
          <p:cNvCxnSpPr/>
          <p:nvPr/>
        </p:nvCxnSpPr>
        <p:spPr>
          <a:xfrm>
            <a:off x="7539103" y="4002173"/>
            <a:ext cx="3707554" cy="0"/>
          </a:xfrm>
          <a:prstGeom prst="line">
            <a:avLst/>
          </a:prstGeom>
          <a:ln w="12700">
            <a:solidFill>
              <a:srgbClr val="D9BF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/>
          <p:cNvSpPr txBox="1"/>
          <p:nvPr/>
        </p:nvSpPr>
        <p:spPr>
          <a:xfrm>
            <a:off x="7408200" y="4566222"/>
            <a:ext cx="4140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D9BF77"/>
                </a:solidFill>
              </a:rPr>
              <a:t>如何对顾客热忱有礼</a:t>
            </a:r>
          </a:p>
        </p:txBody>
      </p:sp>
      <p:cxnSp>
        <p:nvCxnSpPr>
          <p:cNvPr id="54" name="直接连接符 53"/>
          <p:cNvCxnSpPr/>
          <p:nvPr/>
        </p:nvCxnSpPr>
        <p:spPr>
          <a:xfrm>
            <a:off x="7539103" y="5063606"/>
            <a:ext cx="3707554" cy="0"/>
          </a:xfrm>
          <a:prstGeom prst="line">
            <a:avLst/>
          </a:prstGeom>
          <a:ln w="12700">
            <a:solidFill>
              <a:srgbClr val="D9BF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/>
          <p:cNvSpPr txBox="1"/>
          <p:nvPr/>
        </p:nvSpPr>
        <p:spPr>
          <a:xfrm>
            <a:off x="7408200" y="5627654"/>
            <a:ext cx="4140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D9BF77"/>
                </a:solidFill>
              </a:rPr>
              <a:t>我们为什么要穿职业装</a:t>
            </a:r>
          </a:p>
        </p:txBody>
      </p:sp>
      <p:cxnSp>
        <p:nvCxnSpPr>
          <p:cNvPr id="57" name="直接连接符 56"/>
          <p:cNvCxnSpPr/>
          <p:nvPr/>
        </p:nvCxnSpPr>
        <p:spPr>
          <a:xfrm>
            <a:off x="7539103" y="6125038"/>
            <a:ext cx="3707554" cy="0"/>
          </a:xfrm>
          <a:prstGeom prst="line">
            <a:avLst/>
          </a:prstGeom>
          <a:ln w="12700">
            <a:solidFill>
              <a:srgbClr val="D9BF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216730" y="1262822"/>
            <a:ext cx="1452767" cy="546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205D67"/>
                </a:solidFill>
                <a:latin typeface="+mj-ea"/>
                <a:ea typeface="+mj-ea"/>
              </a:rPr>
              <a:t>目 录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938539" y="1912415"/>
            <a:ext cx="1988386" cy="332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b="1" dirty="0">
                <a:solidFill>
                  <a:srgbClr val="205D67"/>
                </a:solidFill>
                <a:latin typeface="+mj-ea"/>
                <a:ea typeface="+mj-ea"/>
              </a:rPr>
              <a:t>CONTENTS</a:t>
            </a:r>
            <a:endParaRPr lang="zh-CN" altLang="en-US" sz="2200" b="1" dirty="0">
              <a:solidFill>
                <a:srgbClr val="205D67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6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1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600"/>
                            </p:stCondLst>
                            <p:childTnLst>
                              <p:par>
                                <p:cTn id="6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1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600"/>
                            </p:stCondLst>
                            <p:childTnLst>
                              <p:par>
                                <p:cTn id="8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1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600"/>
                            </p:stCondLst>
                            <p:childTnLst>
                              <p:par>
                                <p:cTn id="10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1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32" grpId="0"/>
      <p:bldP spid="47" grpId="0"/>
      <p:bldP spid="50" grpId="0"/>
      <p:bldP spid="53" grpId="0"/>
      <p:bldP spid="56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5936" y="133850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D9BF77"/>
                </a:solidFill>
              </a:rPr>
              <a:t>如何对顾客热忱有礼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0817664" y="6225278"/>
            <a:ext cx="1484064" cy="461664"/>
            <a:chOff x="5812953" y="2125879"/>
            <a:chExt cx="2103551" cy="654376"/>
          </a:xfrm>
        </p:grpSpPr>
        <p:grpSp>
          <p:nvGrpSpPr>
            <p:cNvPr id="4" name="组合 3"/>
            <p:cNvGrpSpPr/>
            <p:nvPr/>
          </p:nvGrpSpPr>
          <p:grpSpPr>
            <a:xfrm>
              <a:off x="5812953" y="2125879"/>
              <a:ext cx="2103551" cy="654376"/>
              <a:chOff x="1361382" y="2545540"/>
              <a:chExt cx="3721326" cy="583875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2164464" y="2556460"/>
                <a:ext cx="1954598" cy="567160"/>
              </a:xfrm>
              <a:prstGeom prst="rect">
                <a:avLst/>
              </a:prstGeom>
              <a:solidFill>
                <a:srgbClr val="205D6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1361382" y="2545540"/>
                <a:ext cx="3721326" cy="583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spc="200" dirty="0">
                    <a:solidFill>
                      <a:srgbClr val="D9BF77"/>
                    </a:solidFill>
                    <a:latin typeface="Impact" panose="020B0806030902050204" pitchFamily="34" charset="0"/>
                    <a:cs typeface="+mn-ea"/>
                    <a:sym typeface="+mn-lt"/>
                  </a:rPr>
                  <a:t>01</a:t>
                </a:r>
                <a:endParaRPr lang="zh-CN" altLang="en-US" sz="2400" b="1" spc="200" dirty="0">
                  <a:solidFill>
                    <a:srgbClr val="D9BF77"/>
                  </a:solidFill>
                  <a:latin typeface="Impact" panose="020B0806030902050204" pitchFamily="34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6297124" y="2165714"/>
              <a:ext cx="1034646" cy="574712"/>
            </a:xfrm>
            <a:prstGeom prst="rect">
              <a:avLst/>
            </a:prstGeom>
            <a:noFill/>
            <a:ln>
              <a:solidFill>
                <a:srgbClr val="D9BF7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990489" y="2464963"/>
            <a:ext cx="5191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D9BF77"/>
                </a:solidFill>
                <a:latin typeface="+mj-ea"/>
                <a:ea typeface="+mj-ea"/>
              </a:rPr>
              <a:t>基本坐姿：</a:t>
            </a:r>
          </a:p>
        </p:txBody>
      </p:sp>
      <p:sp>
        <p:nvSpPr>
          <p:cNvPr id="11" name="矩形 10"/>
          <p:cNvSpPr/>
          <p:nvPr/>
        </p:nvSpPr>
        <p:spPr>
          <a:xfrm>
            <a:off x="1015935" y="1464484"/>
            <a:ext cx="3004521" cy="492443"/>
          </a:xfrm>
          <a:prstGeom prst="rect">
            <a:avLst/>
          </a:prstGeom>
          <a:solidFill>
            <a:srgbClr val="D9BF77"/>
          </a:solidFill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rgbClr val="205D67"/>
                </a:solidFill>
                <a:latin typeface="+mj-ea"/>
                <a:ea typeface="+mj-ea"/>
              </a:rPr>
              <a:t>仪容仪表</a:t>
            </a:r>
            <a:r>
              <a:rPr lang="en-US" altLang="zh-CN" sz="2600" b="1" dirty="0">
                <a:solidFill>
                  <a:srgbClr val="205D67"/>
                </a:solidFill>
                <a:latin typeface="+mj-ea"/>
                <a:ea typeface="+mj-ea"/>
              </a:rPr>
              <a:t>——</a:t>
            </a:r>
            <a:r>
              <a:rPr lang="zh-CN" altLang="en-US" sz="2600" b="1" dirty="0">
                <a:solidFill>
                  <a:srgbClr val="205D67"/>
                </a:solidFill>
                <a:latin typeface="+mj-ea"/>
                <a:ea typeface="+mj-ea"/>
              </a:rPr>
              <a:t>站姿</a:t>
            </a:r>
          </a:p>
        </p:txBody>
      </p:sp>
      <p:sp>
        <p:nvSpPr>
          <p:cNvPr id="12" name="矩形 11"/>
          <p:cNvSpPr/>
          <p:nvPr/>
        </p:nvSpPr>
        <p:spPr>
          <a:xfrm>
            <a:off x="990488" y="3009900"/>
            <a:ext cx="5499212" cy="3043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400" dirty="0">
                <a:solidFill>
                  <a:srgbClr val="D9BF77"/>
                </a:solidFill>
              </a:rPr>
              <a:t>入坐时要轻而缓，走到座位前面转身，右脚后退半步，左脚跟上，然后轻轻地坐下。</a:t>
            </a: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400" dirty="0">
                <a:solidFill>
                  <a:srgbClr val="D9BF77"/>
                </a:solidFill>
              </a:rPr>
              <a:t>.女士应用手将裙子向前拢一下。</a:t>
            </a: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400" dirty="0">
                <a:solidFill>
                  <a:srgbClr val="D9BF77"/>
                </a:solidFill>
              </a:rPr>
              <a:t>坐下后上身直正，头正目平，嘴巴微闭，脸带微笑，腰背稍靠椅背，两手相交放在腹部或两腿上，两脚平落地面。</a:t>
            </a: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400" dirty="0">
                <a:solidFill>
                  <a:srgbClr val="D9BF77"/>
                </a:solidFill>
              </a:rPr>
              <a:t> 就坐时不要把椅子坐满，应坐椅子的三分之二，双膝并拢，手自然放在膝上。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807325" y="2457450"/>
            <a:ext cx="3010339" cy="3313769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99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99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99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8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5936" y="133850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D9BF77"/>
                </a:solidFill>
              </a:rPr>
              <a:t>如何对顾客热忱有礼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0817664" y="6225278"/>
            <a:ext cx="1484064" cy="461664"/>
            <a:chOff x="5812953" y="2125879"/>
            <a:chExt cx="2103551" cy="654376"/>
          </a:xfrm>
        </p:grpSpPr>
        <p:grpSp>
          <p:nvGrpSpPr>
            <p:cNvPr id="4" name="组合 3"/>
            <p:cNvGrpSpPr/>
            <p:nvPr/>
          </p:nvGrpSpPr>
          <p:grpSpPr>
            <a:xfrm>
              <a:off x="5812953" y="2125879"/>
              <a:ext cx="2103551" cy="654376"/>
              <a:chOff x="1361382" y="2545540"/>
              <a:chExt cx="3721326" cy="583875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2164464" y="2556460"/>
                <a:ext cx="1954598" cy="567160"/>
              </a:xfrm>
              <a:prstGeom prst="rect">
                <a:avLst/>
              </a:prstGeom>
              <a:solidFill>
                <a:srgbClr val="205D6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1361382" y="2545540"/>
                <a:ext cx="3721326" cy="583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spc="200" dirty="0">
                    <a:solidFill>
                      <a:srgbClr val="D9BF77"/>
                    </a:solidFill>
                    <a:latin typeface="Impact" panose="020B0806030902050204" pitchFamily="34" charset="0"/>
                    <a:cs typeface="+mn-ea"/>
                    <a:sym typeface="+mn-lt"/>
                  </a:rPr>
                  <a:t>01</a:t>
                </a:r>
                <a:endParaRPr lang="zh-CN" altLang="en-US" sz="2400" b="1" spc="200" dirty="0">
                  <a:solidFill>
                    <a:srgbClr val="D9BF77"/>
                  </a:solidFill>
                  <a:latin typeface="Impact" panose="020B0806030902050204" pitchFamily="34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6297124" y="2165714"/>
              <a:ext cx="1034646" cy="574712"/>
            </a:xfrm>
            <a:prstGeom prst="rect">
              <a:avLst/>
            </a:prstGeom>
            <a:noFill/>
            <a:ln>
              <a:solidFill>
                <a:srgbClr val="D9BF7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990489" y="2464963"/>
            <a:ext cx="5191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D9BF77"/>
                </a:solidFill>
                <a:latin typeface="+mj-ea"/>
                <a:ea typeface="+mj-ea"/>
              </a:rPr>
              <a:t>基本走姿：</a:t>
            </a:r>
          </a:p>
        </p:txBody>
      </p:sp>
      <p:sp>
        <p:nvSpPr>
          <p:cNvPr id="11" name="矩形 10"/>
          <p:cNvSpPr/>
          <p:nvPr/>
        </p:nvSpPr>
        <p:spPr>
          <a:xfrm>
            <a:off x="1015935" y="1464484"/>
            <a:ext cx="3004521" cy="492443"/>
          </a:xfrm>
          <a:prstGeom prst="rect">
            <a:avLst/>
          </a:prstGeom>
          <a:solidFill>
            <a:srgbClr val="D9BF77"/>
          </a:solidFill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rgbClr val="205D67"/>
                </a:solidFill>
                <a:latin typeface="+mj-ea"/>
                <a:ea typeface="+mj-ea"/>
              </a:rPr>
              <a:t>仪容仪表</a:t>
            </a:r>
            <a:r>
              <a:rPr lang="en-US" altLang="zh-CN" sz="2600" b="1" dirty="0">
                <a:solidFill>
                  <a:srgbClr val="205D67"/>
                </a:solidFill>
                <a:latin typeface="+mj-ea"/>
                <a:ea typeface="+mj-ea"/>
              </a:rPr>
              <a:t>——</a:t>
            </a:r>
            <a:r>
              <a:rPr lang="zh-CN" altLang="en-US" sz="2600" b="1" dirty="0">
                <a:solidFill>
                  <a:srgbClr val="205D67"/>
                </a:solidFill>
                <a:latin typeface="+mj-ea"/>
                <a:ea typeface="+mj-ea"/>
              </a:rPr>
              <a:t>走姿</a:t>
            </a:r>
          </a:p>
        </p:txBody>
      </p:sp>
      <p:sp>
        <p:nvSpPr>
          <p:cNvPr id="12" name="矩形 11"/>
          <p:cNvSpPr/>
          <p:nvPr/>
        </p:nvSpPr>
        <p:spPr>
          <a:xfrm>
            <a:off x="993862" y="3012985"/>
            <a:ext cx="46322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>
                <a:solidFill>
                  <a:srgbClr val="D9BF77"/>
                </a:solidFill>
              </a:rPr>
              <a:t>体态优美：挺胸收腹、重心放准、身体协调。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>
                <a:solidFill>
                  <a:srgbClr val="D9BF77"/>
                </a:solidFill>
              </a:rPr>
              <a:t>摆动适当：两臂以身体为中心，前后自然摆动。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>
                <a:solidFill>
                  <a:srgbClr val="D9BF77"/>
                </a:solidFill>
              </a:rPr>
              <a:t>步幅适中：起步时身子向前倾，行走时双脚走直线。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>
                <a:solidFill>
                  <a:srgbClr val="D9BF77"/>
                </a:solidFill>
              </a:rPr>
              <a:t>速度均匀：每分钟60~100步。</a:t>
            </a:r>
          </a:p>
        </p:txBody>
      </p:sp>
      <p:sp>
        <p:nvSpPr>
          <p:cNvPr id="14" name="矩形 13"/>
          <p:cNvSpPr/>
          <p:nvPr/>
        </p:nvSpPr>
        <p:spPr>
          <a:xfrm>
            <a:off x="993155" y="4398963"/>
            <a:ext cx="64209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D9BF77"/>
                </a:solidFill>
              </a:rPr>
              <a:t>陪同客人时，位于客人左前方1m~1.5m，按客人的速度进行，不时用手势指引方向，招呼客人，条件允许的话尽量避免背对客人，而应侧身45度角，照顾客人向前行进，与客人步调一致，以客人为中心。</a:t>
            </a:r>
          </a:p>
        </p:txBody>
      </p:sp>
      <p:sp>
        <p:nvSpPr>
          <p:cNvPr id="15" name="矩形 14"/>
          <p:cNvSpPr/>
          <p:nvPr/>
        </p:nvSpPr>
        <p:spPr>
          <a:xfrm>
            <a:off x="996402" y="5716657"/>
            <a:ext cx="6287048" cy="523220"/>
          </a:xfrm>
          <a:prstGeom prst="rect">
            <a:avLst/>
          </a:prstGeom>
          <a:ln>
            <a:solidFill>
              <a:srgbClr val="D9BF77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D9BF77"/>
                </a:solidFill>
              </a:rPr>
              <a:t>走路时最忌内八字和外八字、弯腰驼背、摇头晃脑、左右摇摆、上下颠跛，不要大甩手、扭腰摆臂、左顾右盼，也不要将手插在裤兜里。</a:t>
            </a:r>
          </a:p>
        </p:txBody>
      </p:sp>
      <p:sp>
        <p:nvSpPr>
          <p:cNvPr id="16" name="矩形 15"/>
          <p:cNvSpPr/>
          <p:nvPr/>
        </p:nvSpPr>
        <p:spPr>
          <a:xfrm>
            <a:off x="984337" y="5266692"/>
            <a:ext cx="1352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D9BF77"/>
                </a:solidFill>
                <a:latin typeface="+mj-ea"/>
                <a:ea typeface="+mj-ea"/>
              </a:rPr>
              <a:t>注意：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790925" y="1920484"/>
            <a:ext cx="2780568" cy="41708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99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99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99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99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99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99"/>
                            </p:stCondLst>
                            <p:childTnLst>
                              <p:par>
                                <p:cTn id="4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6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12" grpId="0"/>
      <p:bldP spid="14" grpId="0"/>
      <p:bldP spid="15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05100" y="1362919"/>
            <a:ext cx="4222640" cy="4256831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 w="57150">
            <a:solidFill>
              <a:srgbClr val="D9BF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6519023" y="2146780"/>
            <a:ext cx="3139733" cy="1593369"/>
            <a:chOff x="6519023" y="2146780"/>
            <a:chExt cx="3139733" cy="1593369"/>
          </a:xfrm>
        </p:grpSpPr>
        <p:sp>
          <p:nvSpPr>
            <p:cNvPr id="3" name="矩形 2"/>
            <p:cNvSpPr/>
            <p:nvPr/>
          </p:nvSpPr>
          <p:spPr>
            <a:xfrm>
              <a:off x="6519023" y="2146780"/>
              <a:ext cx="3139733" cy="1593369"/>
            </a:xfrm>
            <a:prstGeom prst="rect">
              <a:avLst/>
            </a:prstGeom>
            <a:solidFill>
              <a:srgbClr val="D9BF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矩形 3"/>
            <p:cNvSpPr/>
            <p:nvPr/>
          </p:nvSpPr>
          <p:spPr>
            <a:xfrm>
              <a:off x="6578063" y="2205038"/>
              <a:ext cx="3004087" cy="1468192"/>
            </a:xfrm>
            <a:prstGeom prst="rect">
              <a:avLst/>
            </a:prstGeom>
            <a:noFill/>
            <a:ln>
              <a:solidFill>
                <a:srgbClr val="205D6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329518" y="2113310"/>
            <a:ext cx="1484064" cy="461664"/>
            <a:chOff x="5812953" y="2125879"/>
            <a:chExt cx="2103551" cy="654376"/>
          </a:xfrm>
        </p:grpSpPr>
        <p:grpSp>
          <p:nvGrpSpPr>
            <p:cNvPr id="8" name="组合 7"/>
            <p:cNvGrpSpPr/>
            <p:nvPr/>
          </p:nvGrpSpPr>
          <p:grpSpPr>
            <a:xfrm>
              <a:off x="5812953" y="2125879"/>
              <a:ext cx="2103551" cy="654376"/>
              <a:chOff x="1361382" y="2545540"/>
              <a:chExt cx="3721326" cy="583875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2164464" y="2556460"/>
                <a:ext cx="1954598" cy="567160"/>
              </a:xfrm>
              <a:prstGeom prst="rect">
                <a:avLst/>
              </a:prstGeom>
              <a:solidFill>
                <a:srgbClr val="205D6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1361382" y="2545540"/>
                <a:ext cx="3721326" cy="583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spc="200" dirty="0">
                    <a:solidFill>
                      <a:srgbClr val="D9BF77"/>
                    </a:solidFill>
                    <a:latin typeface="Impact" panose="020B0806030902050204" pitchFamily="34" charset="0"/>
                    <a:cs typeface="+mn-ea"/>
                    <a:sym typeface="+mn-lt"/>
                  </a:rPr>
                  <a:t>05</a:t>
                </a:r>
                <a:endParaRPr lang="zh-CN" altLang="en-US" sz="2400" b="1" spc="200" dirty="0">
                  <a:solidFill>
                    <a:srgbClr val="D9BF77"/>
                  </a:solidFill>
                  <a:latin typeface="Impact" panose="020B0806030902050204" pitchFamily="34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6297124" y="2165714"/>
              <a:ext cx="1034646" cy="574712"/>
            </a:xfrm>
            <a:prstGeom prst="rect">
              <a:avLst/>
            </a:prstGeom>
            <a:noFill/>
            <a:ln>
              <a:solidFill>
                <a:srgbClr val="D9BF7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6393654" y="2594444"/>
            <a:ext cx="33904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205D67"/>
                </a:solidFill>
              </a:rPr>
              <a:t>我们为什么</a:t>
            </a:r>
            <a:endParaRPr lang="en-US" altLang="zh-CN" sz="3200" b="1" dirty="0">
              <a:solidFill>
                <a:srgbClr val="205D67"/>
              </a:solidFill>
            </a:endParaRPr>
          </a:p>
          <a:p>
            <a:pPr algn="ctr"/>
            <a:r>
              <a:rPr lang="zh-CN" altLang="en-US" sz="3200" b="1" dirty="0">
                <a:solidFill>
                  <a:srgbClr val="205D67"/>
                </a:solidFill>
              </a:rPr>
              <a:t>要穿职业装</a:t>
            </a: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8850506" y="2589491"/>
            <a:ext cx="2412000" cy="3564000"/>
          </a:xfrm>
          <a:prstGeom prst="rect">
            <a:avLst/>
          </a:prstGeom>
          <a:solidFill>
            <a:srgbClr val="D9BF77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006296" y="2602191"/>
            <a:ext cx="2412000" cy="3564000"/>
          </a:xfrm>
          <a:prstGeom prst="rect">
            <a:avLst/>
          </a:prstGeom>
          <a:solidFill>
            <a:srgbClr val="D9BF77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015936" y="133850"/>
            <a:ext cx="4801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D9BF77"/>
                </a:solidFill>
                <a:latin typeface="+mj-ea"/>
              </a:rPr>
              <a:t>我们为什么要穿职业装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0817664" y="6225278"/>
            <a:ext cx="1484064" cy="461664"/>
            <a:chOff x="5812953" y="2125879"/>
            <a:chExt cx="2103551" cy="654376"/>
          </a:xfrm>
        </p:grpSpPr>
        <p:grpSp>
          <p:nvGrpSpPr>
            <p:cNvPr id="4" name="组合 3"/>
            <p:cNvGrpSpPr/>
            <p:nvPr/>
          </p:nvGrpSpPr>
          <p:grpSpPr>
            <a:xfrm>
              <a:off x="5812953" y="2125879"/>
              <a:ext cx="2103551" cy="654376"/>
              <a:chOff x="1361382" y="2545540"/>
              <a:chExt cx="3721326" cy="583875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2164464" y="2556460"/>
                <a:ext cx="1954598" cy="567160"/>
              </a:xfrm>
              <a:prstGeom prst="rect">
                <a:avLst/>
              </a:prstGeom>
              <a:solidFill>
                <a:srgbClr val="205D6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1361382" y="2545540"/>
                <a:ext cx="3721326" cy="583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spc="200" dirty="0">
                    <a:solidFill>
                      <a:srgbClr val="D9BF77"/>
                    </a:solidFill>
                    <a:latin typeface="Impact" panose="020B0806030902050204" pitchFamily="34" charset="0"/>
                    <a:cs typeface="+mn-ea"/>
                    <a:sym typeface="+mn-lt"/>
                  </a:rPr>
                  <a:t>01</a:t>
                </a:r>
                <a:endParaRPr lang="zh-CN" altLang="en-US" sz="2400" b="1" spc="200" dirty="0">
                  <a:solidFill>
                    <a:srgbClr val="D9BF77"/>
                  </a:solidFill>
                  <a:latin typeface="Impact" panose="020B0806030902050204" pitchFamily="34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6297124" y="2165714"/>
              <a:ext cx="1034646" cy="574712"/>
            </a:xfrm>
            <a:prstGeom prst="rect">
              <a:avLst/>
            </a:prstGeom>
            <a:noFill/>
            <a:ln>
              <a:solidFill>
                <a:srgbClr val="D9BF7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64249" y="2652991"/>
            <a:ext cx="2305657" cy="34589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903674" y="2652991"/>
            <a:ext cx="2305664" cy="345891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995363" y="2470150"/>
            <a:ext cx="457200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>
                <a:solidFill>
                  <a:srgbClr val="D9BF77"/>
                </a:solidFill>
              </a:rPr>
              <a:t>上装为西装，下装为腰裙。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>
                <a:solidFill>
                  <a:srgbClr val="D9BF77"/>
                </a:solidFill>
              </a:rPr>
              <a:t>化淡妆。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>
                <a:solidFill>
                  <a:srgbClr val="D9BF77"/>
                </a:solidFill>
              </a:rPr>
              <a:t>一定要穿连裤丝袜。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>
                <a:solidFill>
                  <a:srgbClr val="D9BF77"/>
                </a:solidFill>
              </a:rPr>
              <a:t>三色原则。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>
                <a:solidFill>
                  <a:srgbClr val="D9BF77"/>
                </a:solidFill>
              </a:rPr>
              <a:t>穿3cm~5cm的黑皮鞋。</a:t>
            </a:r>
          </a:p>
        </p:txBody>
      </p:sp>
      <p:sp>
        <p:nvSpPr>
          <p:cNvPr id="16" name="矩形 15"/>
          <p:cNvSpPr/>
          <p:nvPr/>
        </p:nvSpPr>
        <p:spPr>
          <a:xfrm>
            <a:off x="990535" y="4396891"/>
            <a:ext cx="4737165" cy="2031325"/>
          </a:xfrm>
          <a:prstGeom prst="rect">
            <a:avLst/>
          </a:prstGeom>
          <a:ln>
            <a:solidFill>
              <a:srgbClr val="D9BF77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D9BF77"/>
                </a:solidFill>
              </a:rPr>
              <a:t>尺寸合身、干净整齐、穿着得体。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D9BF77"/>
                </a:solidFill>
              </a:rPr>
              <a:t>必须按规定穿着制服、保持制服清洁干净、熨烫平整、不得有破绽、不得有纽扣脱落。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D9BF77"/>
                </a:solidFill>
              </a:rPr>
              <a:t>衣扣和裤扣都扣好、衣袖和裤管不得卷起、衬衫要扎进裤内。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D9BF77"/>
                </a:solidFill>
              </a:rPr>
              <a:t>工牌要佩戴在左胸上方。</a:t>
            </a:r>
          </a:p>
        </p:txBody>
      </p:sp>
      <p:sp>
        <p:nvSpPr>
          <p:cNvPr id="18" name="矩形 17"/>
          <p:cNvSpPr/>
          <p:nvPr/>
        </p:nvSpPr>
        <p:spPr>
          <a:xfrm>
            <a:off x="1015935" y="1464484"/>
            <a:ext cx="3004521" cy="492443"/>
          </a:xfrm>
          <a:prstGeom prst="rect">
            <a:avLst/>
          </a:prstGeom>
          <a:solidFill>
            <a:srgbClr val="D9BF77"/>
          </a:solidFill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rgbClr val="205D67"/>
                </a:solidFill>
                <a:latin typeface="+mj-ea"/>
                <a:ea typeface="+mj-ea"/>
              </a:rPr>
              <a:t>仪容仪表</a:t>
            </a:r>
            <a:r>
              <a:rPr lang="en-US" altLang="zh-CN" sz="2600" b="1" dirty="0">
                <a:solidFill>
                  <a:srgbClr val="205D67"/>
                </a:solidFill>
                <a:latin typeface="+mj-ea"/>
                <a:ea typeface="+mj-ea"/>
              </a:rPr>
              <a:t>——</a:t>
            </a:r>
            <a:r>
              <a:rPr lang="zh-CN" altLang="en-US" sz="2600" b="1" dirty="0">
                <a:solidFill>
                  <a:srgbClr val="205D67"/>
                </a:solidFill>
                <a:latin typeface="+mj-ea"/>
                <a:ea typeface="+mj-ea"/>
              </a:rPr>
              <a:t>着装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99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99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99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99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2" grpId="0"/>
      <p:bldP spid="15" grpId="0"/>
      <p:bldP spid="16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8850506" y="2589491"/>
            <a:ext cx="2412000" cy="3564000"/>
          </a:xfrm>
          <a:prstGeom prst="rect">
            <a:avLst/>
          </a:prstGeom>
          <a:solidFill>
            <a:srgbClr val="D9BF77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015936" y="133850"/>
            <a:ext cx="4801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D9BF77"/>
                </a:solidFill>
                <a:latin typeface="+mj-ea"/>
              </a:rPr>
              <a:t>我们为什么要穿职业装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0817664" y="6225278"/>
            <a:ext cx="1484064" cy="461664"/>
            <a:chOff x="5812953" y="2125879"/>
            <a:chExt cx="2103551" cy="654376"/>
          </a:xfrm>
        </p:grpSpPr>
        <p:grpSp>
          <p:nvGrpSpPr>
            <p:cNvPr id="4" name="组合 3"/>
            <p:cNvGrpSpPr/>
            <p:nvPr/>
          </p:nvGrpSpPr>
          <p:grpSpPr>
            <a:xfrm>
              <a:off x="5812953" y="2125879"/>
              <a:ext cx="2103551" cy="654376"/>
              <a:chOff x="1361382" y="2545540"/>
              <a:chExt cx="3721326" cy="583875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2164464" y="2556460"/>
                <a:ext cx="1954598" cy="567160"/>
              </a:xfrm>
              <a:prstGeom prst="rect">
                <a:avLst/>
              </a:prstGeom>
              <a:solidFill>
                <a:srgbClr val="205D6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1361382" y="2545540"/>
                <a:ext cx="3721326" cy="583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spc="200" dirty="0">
                    <a:solidFill>
                      <a:srgbClr val="D9BF77"/>
                    </a:solidFill>
                    <a:latin typeface="Impact" panose="020B0806030902050204" pitchFamily="34" charset="0"/>
                    <a:cs typeface="+mn-ea"/>
                    <a:sym typeface="+mn-lt"/>
                  </a:rPr>
                  <a:t>01</a:t>
                </a:r>
                <a:endParaRPr lang="zh-CN" altLang="en-US" sz="2400" b="1" spc="200" dirty="0">
                  <a:solidFill>
                    <a:srgbClr val="D9BF77"/>
                  </a:solidFill>
                  <a:latin typeface="Impact" panose="020B0806030902050204" pitchFamily="34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6297124" y="2165714"/>
              <a:ext cx="1034646" cy="574712"/>
            </a:xfrm>
            <a:prstGeom prst="rect">
              <a:avLst/>
            </a:prstGeom>
            <a:noFill/>
            <a:ln>
              <a:solidFill>
                <a:srgbClr val="D9BF7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990489" y="2464963"/>
            <a:ext cx="5191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D9BF77"/>
                </a:solidFill>
                <a:latin typeface="+mj-ea"/>
                <a:ea typeface="+mj-ea"/>
              </a:rPr>
              <a:t>基本走姿：</a:t>
            </a:r>
          </a:p>
        </p:txBody>
      </p:sp>
      <p:sp>
        <p:nvSpPr>
          <p:cNvPr id="11" name="矩形 10"/>
          <p:cNvSpPr/>
          <p:nvPr/>
        </p:nvSpPr>
        <p:spPr>
          <a:xfrm>
            <a:off x="1015935" y="1464484"/>
            <a:ext cx="3004521" cy="492443"/>
          </a:xfrm>
          <a:prstGeom prst="rect">
            <a:avLst/>
          </a:prstGeom>
          <a:solidFill>
            <a:srgbClr val="D9BF77"/>
          </a:solidFill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rgbClr val="205D67"/>
                </a:solidFill>
                <a:latin typeface="+mj-ea"/>
                <a:ea typeface="+mj-ea"/>
              </a:rPr>
              <a:t>仪容仪表</a:t>
            </a:r>
            <a:r>
              <a:rPr lang="en-US" altLang="zh-CN" sz="2600" b="1" dirty="0">
                <a:solidFill>
                  <a:srgbClr val="205D67"/>
                </a:solidFill>
                <a:latin typeface="+mj-ea"/>
                <a:ea typeface="+mj-ea"/>
              </a:rPr>
              <a:t>——</a:t>
            </a:r>
            <a:r>
              <a:rPr lang="zh-CN" altLang="en-US" sz="2600" b="1" dirty="0">
                <a:solidFill>
                  <a:srgbClr val="205D67"/>
                </a:solidFill>
                <a:latin typeface="+mj-ea"/>
                <a:ea typeface="+mj-ea"/>
              </a:rPr>
              <a:t>走姿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907780" y="2639940"/>
            <a:ext cx="2290420" cy="3468287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990535" y="3012345"/>
            <a:ext cx="276034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>
                <a:solidFill>
                  <a:srgbClr val="D9BF77"/>
                </a:solidFill>
                <a:latin typeface="+mn-ea"/>
              </a:rPr>
              <a:t>上为西装，下为西裤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>
                <a:solidFill>
                  <a:srgbClr val="D9BF77"/>
                </a:solidFill>
                <a:latin typeface="+mn-ea"/>
              </a:rPr>
              <a:t>修面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>
                <a:solidFill>
                  <a:srgbClr val="D9BF77"/>
                </a:solidFill>
                <a:latin typeface="+mn-ea"/>
              </a:rPr>
              <a:t>与西装同色系领结领带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>
                <a:solidFill>
                  <a:srgbClr val="D9BF77"/>
                </a:solidFill>
                <a:latin typeface="+mn-ea"/>
              </a:rPr>
              <a:t>与西装同色系的皮带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>
                <a:solidFill>
                  <a:srgbClr val="D9BF77"/>
                </a:solidFill>
                <a:latin typeface="+mn-ea"/>
              </a:rPr>
              <a:t>一定要穿深色棉袜</a:t>
            </a:r>
          </a:p>
        </p:txBody>
      </p:sp>
      <p:sp>
        <p:nvSpPr>
          <p:cNvPr id="17" name="矩形 16"/>
          <p:cNvSpPr/>
          <p:nvPr/>
        </p:nvSpPr>
        <p:spPr>
          <a:xfrm>
            <a:off x="982959" y="4723760"/>
            <a:ext cx="4834291" cy="1708160"/>
          </a:xfrm>
          <a:prstGeom prst="rect">
            <a:avLst/>
          </a:prstGeom>
          <a:ln>
            <a:solidFill>
              <a:schemeClr val="accent4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D9BF77"/>
                </a:solidFill>
                <a:latin typeface="+mn-ea"/>
              </a:rPr>
              <a:t>尺寸合身、干净整齐、穿着得体。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D9BF77"/>
                </a:solidFill>
                <a:latin typeface="+mn-ea"/>
              </a:rPr>
              <a:t>必须按规定穿着制服、保持制服清洁干净、熨烫平整、不得有破绽、不得有纽扣脱落。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D9BF77"/>
                </a:solidFill>
                <a:latin typeface="+mn-ea"/>
              </a:rPr>
              <a:t>衣扣和裤扣都扣好、衣袖和裤管不得卷起、衬衫要扎进裤内。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D9BF77"/>
                </a:solidFill>
                <a:latin typeface="+mn-ea"/>
              </a:rPr>
              <a:t>工牌要佩戴在左胸上方。</a:t>
            </a:r>
          </a:p>
        </p:txBody>
      </p:sp>
      <p:sp>
        <p:nvSpPr>
          <p:cNvPr id="18" name="矩形 17"/>
          <p:cNvSpPr/>
          <p:nvPr/>
        </p:nvSpPr>
        <p:spPr>
          <a:xfrm>
            <a:off x="6006296" y="2602191"/>
            <a:ext cx="2412000" cy="3564000"/>
          </a:xfrm>
          <a:prstGeom prst="rect">
            <a:avLst/>
          </a:prstGeom>
          <a:solidFill>
            <a:srgbClr val="D9BF77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62199" y="2652641"/>
            <a:ext cx="2304000" cy="34555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99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99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99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99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99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  <p:bldP spid="10" grpId="0"/>
      <p:bldP spid="11" grpId="0" animBg="1"/>
      <p:bldP spid="16" grpId="0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A_图片 2" descr="https://timgsa.baidu.com/timg?image&amp;quality=80&amp;size=b9999_10000&amp;sec=1505921259412&amp;di=ad9b979bb5711a58fdbd5ed9675c6a2f&amp;imgtype=0&amp;src=http%3A%2F%2Ffile02.16sucai.com%2Fd%2Ffile%2F2015%2F0108%2Fb1d3c55e81bc62f018ce3b677898f654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12" cstate="email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A_矩形 14"/>
          <p:cNvSpPr/>
          <p:nvPr>
            <p:custDataLst>
              <p:tags r:id="rId2"/>
            </p:custDataLst>
          </p:nvPr>
        </p:nvSpPr>
        <p:spPr>
          <a:xfrm>
            <a:off x="1385104" y="1802757"/>
            <a:ext cx="9421793" cy="3252486"/>
          </a:xfrm>
          <a:prstGeom prst="rect">
            <a:avLst/>
          </a:prstGeom>
          <a:solidFill>
            <a:srgbClr val="205D67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PA_文本框 11"/>
          <p:cNvSpPr txBox="1"/>
          <p:nvPr>
            <p:custDataLst>
              <p:tags r:id="rId3"/>
            </p:custDataLst>
          </p:nvPr>
        </p:nvSpPr>
        <p:spPr>
          <a:xfrm>
            <a:off x="1927113" y="2791316"/>
            <a:ext cx="8337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spc="300" dirty="0">
                <a:solidFill>
                  <a:srgbClr val="D9BF77"/>
                </a:solidFill>
                <a:latin typeface="+mj-ea"/>
                <a:ea typeface="+mj-ea"/>
                <a:cs typeface="+mn-ea"/>
                <a:sym typeface="+mn-lt"/>
              </a:rPr>
              <a:t>感谢聆听</a:t>
            </a:r>
          </a:p>
        </p:txBody>
      </p:sp>
      <p:pic>
        <p:nvPicPr>
          <p:cNvPr id="3" name="PA_53a086623fb69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851525" y="-1487994"/>
            <a:ext cx="487363" cy="487363"/>
          </a:xfrm>
          <a:prstGeom prst="rect">
            <a:avLst/>
          </a:prstGeom>
        </p:spPr>
      </p:pic>
      <p:grpSp>
        <p:nvGrpSpPr>
          <p:cNvPr id="5" name="PA_组合 4"/>
          <p:cNvGrpSpPr/>
          <p:nvPr>
            <p:custDataLst>
              <p:tags r:id="rId6"/>
            </p:custDataLst>
          </p:nvPr>
        </p:nvGrpSpPr>
        <p:grpSpPr>
          <a:xfrm>
            <a:off x="5044225" y="1802756"/>
            <a:ext cx="2103551" cy="635643"/>
            <a:chOff x="5044225" y="1802756"/>
            <a:chExt cx="2103551" cy="635643"/>
          </a:xfrm>
        </p:grpSpPr>
        <p:grpSp>
          <p:nvGrpSpPr>
            <p:cNvPr id="2" name="组合 1"/>
            <p:cNvGrpSpPr/>
            <p:nvPr/>
          </p:nvGrpSpPr>
          <p:grpSpPr>
            <a:xfrm>
              <a:off x="5044225" y="1802756"/>
              <a:ext cx="2103551" cy="635643"/>
              <a:chOff x="1831660" y="2556459"/>
              <a:chExt cx="3721326" cy="56716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2164465" y="2556459"/>
                <a:ext cx="3055717" cy="567160"/>
              </a:xfrm>
              <a:prstGeom prst="rect">
                <a:avLst/>
              </a:prstGeom>
              <a:solidFill>
                <a:srgbClr val="D9BF7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1831660" y="2645325"/>
                <a:ext cx="3721326" cy="411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spc="200" dirty="0">
                    <a:solidFill>
                      <a:srgbClr val="205D67"/>
                    </a:solidFill>
                    <a:cs typeface="+mn-ea"/>
                    <a:sym typeface="+mn-lt"/>
                  </a:rPr>
                  <a:t>LOGO</a:t>
                </a:r>
                <a:endParaRPr lang="zh-CN" altLang="en-US" sz="2400" b="1" spc="200" dirty="0">
                  <a:solidFill>
                    <a:srgbClr val="205D67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5262563" y="1830351"/>
              <a:ext cx="1659731" cy="574712"/>
            </a:xfrm>
            <a:prstGeom prst="rect">
              <a:avLst/>
            </a:prstGeom>
            <a:noFill/>
            <a:ln>
              <a:solidFill>
                <a:srgbClr val="205D6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PA_文本框 13"/>
          <p:cNvSpPr txBox="1"/>
          <p:nvPr>
            <p:custDataLst>
              <p:tags r:id="rId7"/>
            </p:custDataLst>
          </p:nvPr>
        </p:nvSpPr>
        <p:spPr>
          <a:xfrm>
            <a:off x="2461975" y="4584603"/>
            <a:ext cx="72680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solidFill>
                  <a:srgbClr val="D9BF77"/>
                </a:solidFill>
              </a:rPr>
              <a:t>xiazaii</a:t>
            </a:r>
            <a:r>
              <a:rPr lang="zh-CN" altLang="en-US" sz="1600">
                <a:solidFill>
                  <a:srgbClr val="D9BF77"/>
                </a:solidFill>
              </a:rPr>
              <a:t>（企业名称）   人力资源部（部门）</a:t>
            </a:r>
            <a:endParaRPr lang="zh-CN" altLang="en-US" sz="1600" dirty="0">
              <a:solidFill>
                <a:srgbClr val="D9BF77"/>
              </a:solidFill>
            </a:endParaRPr>
          </a:p>
        </p:txBody>
      </p:sp>
      <p:cxnSp>
        <p:nvCxnSpPr>
          <p:cNvPr id="6" name="PA_直接连接符 5"/>
          <p:cNvCxnSpPr/>
          <p:nvPr>
            <p:custDataLst>
              <p:tags r:id="rId8"/>
            </p:custDataLst>
          </p:nvPr>
        </p:nvCxnSpPr>
        <p:spPr>
          <a:xfrm>
            <a:off x="1666050" y="4800230"/>
            <a:ext cx="1512000" cy="0"/>
          </a:xfrm>
          <a:prstGeom prst="line">
            <a:avLst/>
          </a:prstGeom>
          <a:ln>
            <a:solidFill>
              <a:srgbClr val="D9BF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9"/>
            </p:custDataLst>
          </p:nvPr>
        </p:nvCxnSpPr>
        <p:spPr>
          <a:xfrm>
            <a:off x="9108343" y="4800230"/>
            <a:ext cx="1512000" cy="0"/>
          </a:xfrm>
          <a:prstGeom prst="line">
            <a:avLst/>
          </a:prstGeom>
          <a:ln>
            <a:solidFill>
              <a:srgbClr val="D9BF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846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54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 animBg="1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05100" y="1362919"/>
            <a:ext cx="4222640" cy="4256831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 w="57150">
            <a:solidFill>
              <a:srgbClr val="D9BF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6519023" y="2146780"/>
            <a:ext cx="3139733" cy="1593369"/>
            <a:chOff x="6519023" y="2146780"/>
            <a:chExt cx="3139733" cy="1593369"/>
          </a:xfrm>
        </p:grpSpPr>
        <p:sp>
          <p:nvSpPr>
            <p:cNvPr id="3" name="矩形 2"/>
            <p:cNvSpPr/>
            <p:nvPr/>
          </p:nvSpPr>
          <p:spPr>
            <a:xfrm>
              <a:off x="6519023" y="2146780"/>
              <a:ext cx="3139733" cy="1593369"/>
            </a:xfrm>
            <a:prstGeom prst="rect">
              <a:avLst/>
            </a:prstGeom>
            <a:solidFill>
              <a:srgbClr val="D9BF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矩形 3"/>
            <p:cNvSpPr/>
            <p:nvPr/>
          </p:nvSpPr>
          <p:spPr>
            <a:xfrm>
              <a:off x="6578063" y="2205038"/>
              <a:ext cx="3004087" cy="1468192"/>
            </a:xfrm>
            <a:prstGeom prst="rect">
              <a:avLst/>
            </a:prstGeom>
            <a:noFill/>
            <a:ln>
              <a:solidFill>
                <a:srgbClr val="205D6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329518" y="2113310"/>
            <a:ext cx="1484064" cy="461664"/>
            <a:chOff x="5812953" y="2125879"/>
            <a:chExt cx="2103551" cy="654376"/>
          </a:xfrm>
        </p:grpSpPr>
        <p:grpSp>
          <p:nvGrpSpPr>
            <p:cNvPr id="8" name="组合 7"/>
            <p:cNvGrpSpPr/>
            <p:nvPr/>
          </p:nvGrpSpPr>
          <p:grpSpPr>
            <a:xfrm>
              <a:off x="5812953" y="2125879"/>
              <a:ext cx="2103551" cy="654376"/>
              <a:chOff x="1361382" y="2545540"/>
              <a:chExt cx="3721326" cy="583875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2164464" y="2556460"/>
                <a:ext cx="1954598" cy="567160"/>
              </a:xfrm>
              <a:prstGeom prst="rect">
                <a:avLst/>
              </a:prstGeom>
              <a:solidFill>
                <a:srgbClr val="205D6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1361382" y="2545540"/>
                <a:ext cx="3721326" cy="583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spc="200" dirty="0">
                    <a:solidFill>
                      <a:srgbClr val="D9BF77"/>
                    </a:solidFill>
                    <a:latin typeface="Impact" panose="020B0806030902050204" pitchFamily="34" charset="0"/>
                    <a:cs typeface="+mn-ea"/>
                    <a:sym typeface="+mn-lt"/>
                  </a:rPr>
                  <a:t>01</a:t>
                </a:r>
                <a:endParaRPr lang="zh-CN" altLang="en-US" sz="2400" b="1" spc="200" dirty="0">
                  <a:solidFill>
                    <a:srgbClr val="D9BF77"/>
                  </a:solidFill>
                  <a:latin typeface="Impact" panose="020B0806030902050204" pitchFamily="34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6297124" y="2165714"/>
              <a:ext cx="1034646" cy="574712"/>
            </a:xfrm>
            <a:prstGeom prst="rect">
              <a:avLst/>
            </a:prstGeom>
            <a:noFill/>
            <a:ln>
              <a:solidFill>
                <a:srgbClr val="D9BF7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6393654" y="2594444"/>
            <a:ext cx="33904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205D67"/>
                </a:solidFill>
              </a:rPr>
              <a:t>为什么要有</a:t>
            </a:r>
            <a:endParaRPr lang="en-US" altLang="zh-CN" sz="3200" b="1" dirty="0">
              <a:solidFill>
                <a:srgbClr val="205D67"/>
              </a:solidFill>
            </a:endParaRPr>
          </a:p>
          <a:p>
            <a:pPr algn="ctr"/>
            <a:r>
              <a:rPr lang="zh-CN" altLang="en-US" sz="3200" b="1" dirty="0">
                <a:solidFill>
                  <a:srgbClr val="205D67"/>
                </a:solidFill>
              </a:rPr>
              <a:t>服务顾客的意识</a:t>
            </a: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5936" y="133850"/>
            <a:ext cx="5724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D9BF77"/>
                </a:solidFill>
                <a:latin typeface="+mj-ea"/>
              </a:rPr>
              <a:t>为什么要有服务顾客的意识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0817664" y="6225278"/>
            <a:ext cx="1484064" cy="461664"/>
            <a:chOff x="5812953" y="2125879"/>
            <a:chExt cx="2103551" cy="654376"/>
          </a:xfrm>
        </p:grpSpPr>
        <p:grpSp>
          <p:nvGrpSpPr>
            <p:cNvPr id="4" name="组合 3"/>
            <p:cNvGrpSpPr/>
            <p:nvPr/>
          </p:nvGrpSpPr>
          <p:grpSpPr>
            <a:xfrm>
              <a:off x="5812953" y="2125879"/>
              <a:ext cx="2103551" cy="654376"/>
              <a:chOff x="1361382" y="2545540"/>
              <a:chExt cx="3721326" cy="583875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2164464" y="2556460"/>
                <a:ext cx="1954598" cy="567160"/>
              </a:xfrm>
              <a:prstGeom prst="rect">
                <a:avLst/>
              </a:prstGeom>
              <a:solidFill>
                <a:srgbClr val="205D6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1361382" y="2545540"/>
                <a:ext cx="3721326" cy="583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spc="200" dirty="0">
                    <a:solidFill>
                      <a:srgbClr val="D9BF77"/>
                    </a:solidFill>
                    <a:latin typeface="Impact" panose="020B0806030902050204" pitchFamily="34" charset="0"/>
                    <a:cs typeface="+mn-ea"/>
                    <a:sym typeface="+mn-lt"/>
                  </a:rPr>
                  <a:t>01</a:t>
                </a:r>
                <a:endParaRPr lang="zh-CN" altLang="en-US" sz="2400" b="1" spc="200" dirty="0">
                  <a:solidFill>
                    <a:srgbClr val="D9BF77"/>
                  </a:solidFill>
                  <a:latin typeface="Impact" panose="020B0806030902050204" pitchFamily="34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6297124" y="2165714"/>
              <a:ext cx="1034646" cy="574712"/>
            </a:xfrm>
            <a:prstGeom prst="rect">
              <a:avLst/>
            </a:prstGeom>
            <a:noFill/>
            <a:ln>
              <a:solidFill>
                <a:srgbClr val="D9BF7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1015936" y="1464488"/>
            <a:ext cx="1993964" cy="492443"/>
          </a:xfrm>
          <a:prstGeom prst="rect">
            <a:avLst/>
          </a:prstGeom>
          <a:solidFill>
            <a:srgbClr val="D9BF7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rgbClr val="205D67"/>
                </a:solidFill>
                <a:latin typeface="+mj-ea"/>
                <a:ea typeface="+mj-ea"/>
              </a:rPr>
              <a:t>服务 </a:t>
            </a:r>
            <a:r>
              <a:rPr lang="en-US" altLang="zh-CN" sz="2600" b="1" dirty="0">
                <a:solidFill>
                  <a:srgbClr val="205D67"/>
                </a:solidFill>
                <a:latin typeface="+mj-ea"/>
                <a:ea typeface="+mj-ea"/>
              </a:rPr>
              <a:t>= </a:t>
            </a:r>
            <a:r>
              <a:rPr lang="zh-CN" altLang="en-US" sz="2600" b="1" dirty="0">
                <a:solidFill>
                  <a:srgbClr val="205D67"/>
                </a:solidFill>
                <a:latin typeface="+mj-ea"/>
                <a:ea typeface="+mj-ea"/>
              </a:rPr>
              <a:t>金钱</a:t>
            </a:r>
          </a:p>
        </p:txBody>
      </p:sp>
      <p:sp>
        <p:nvSpPr>
          <p:cNvPr id="14" name="矩形 13"/>
          <p:cNvSpPr/>
          <p:nvPr/>
        </p:nvSpPr>
        <p:spPr>
          <a:xfrm>
            <a:off x="982663" y="3089115"/>
            <a:ext cx="3170237" cy="3170237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D9BF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8024846" y="3089114"/>
            <a:ext cx="3170237" cy="317023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D9BF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one-dollar-coins_69627"/>
          <p:cNvSpPr>
            <a:spLocks noChangeAspect="1"/>
          </p:cNvSpPr>
          <p:nvPr/>
        </p:nvSpPr>
        <p:spPr bwMode="auto">
          <a:xfrm>
            <a:off x="5278238" y="3939752"/>
            <a:ext cx="1621270" cy="1431590"/>
          </a:xfrm>
          <a:custGeom>
            <a:avLst/>
            <a:gdLst>
              <a:gd name="connsiteX0" fmla="*/ 215951 w 579624"/>
              <a:gd name="connsiteY0" fmla="*/ 186880 h 511811"/>
              <a:gd name="connsiteX1" fmla="*/ 202957 w 579624"/>
              <a:gd name="connsiteY1" fmla="*/ 199945 h 511811"/>
              <a:gd name="connsiteX2" fmla="*/ 202957 w 579624"/>
              <a:gd name="connsiteY2" fmla="*/ 212210 h 511811"/>
              <a:gd name="connsiteX3" fmla="*/ 157835 w 579624"/>
              <a:gd name="connsiteY3" fmla="*/ 259673 h 511811"/>
              <a:gd name="connsiteX4" fmla="*/ 205894 w 579624"/>
              <a:gd name="connsiteY4" fmla="*/ 308468 h 511811"/>
              <a:gd name="connsiteX5" fmla="*/ 234107 w 579624"/>
              <a:gd name="connsiteY5" fmla="*/ 331665 h 511811"/>
              <a:gd name="connsiteX6" fmla="*/ 208564 w 579624"/>
              <a:gd name="connsiteY6" fmla="*/ 348197 h 511811"/>
              <a:gd name="connsiteX7" fmla="*/ 178661 w 579624"/>
              <a:gd name="connsiteY7" fmla="*/ 342864 h 511811"/>
              <a:gd name="connsiteX8" fmla="*/ 167180 w 579624"/>
              <a:gd name="connsiteY8" fmla="*/ 343753 h 511811"/>
              <a:gd name="connsiteX9" fmla="*/ 160060 w 579624"/>
              <a:gd name="connsiteY9" fmla="*/ 352730 h 511811"/>
              <a:gd name="connsiteX10" fmla="*/ 159526 w 579624"/>
              <a:gd name="connsiteY10" fmla="*/ 354685 h 511811"/>
              <a:gd name="connsiteX11" fmla="*/ 169850 w 579624"/>
              <a:gd name="connsiteY11" fmla="*/ 373528 h 511811"/>
              <a:gd name="connsiteX12" fmla="*/ 201622 w 579624"/>
              <a:gd name="connsiteY12" fmla="*/ 379128 h 511811"/>
              <a:gd name="connsiteX13" fmla="*/ 201622 w 579624"/>
              <a:gd name="connsiteY13" fmla="*/ 391393 h 511811"/>
              <a:gd name="connsiteX14" fmla="*/ 214616 w 579624"/>
              <a:gd name="connsiteY14" fmla="*/ 404458 h 511811"/>
              <a:gd name="connsiteX15" fmla="*/ 227699 w 579624"/>
              <a:gd name="connsiteY15" fmla="*/ 391393 h 511811"/>
              <a:gd name="connsiteX16" fmla="*/ 227699 w 579624"/>
              <a:gd name="connsiteY16" fmla="*/ 377261 h 511811"/>
              <a:gd name="connsiteX17" fmla="*/ 275224 w 579624"/>
              <a:gd name="connsiteY17" fmla="*/ 327933 h 511811"/>
              <a:gd name="connsiteX18" fmla="*/ 230725 w 579624"/>
              <a:gd name="connsiteY18" fmla="*/ 278071 h 511811"/>
              <a:gd name="connsiteX19" fmla="*/ 198596 w 579624"/>
              <a:gd name="connsiteY19" fmla="*/ 255140 h 511811"/>
              <a:gd name="connsiteX20" fmla="*/ 221558 w 579624"/>
              <a:gd name="connsiteY20" fmla="*/ 240208 h 511811"/>
              <a:gd name="connsiteX21" fmla="*/ 245855 w 579624"/>
              <a:gd name="connsiteY21" fmla="*/ 243763 h 511811"/>
              <a:gd name="connsiteX22" fmla="*/ 257158 w 579624"/>
              <a:gd name="connsiteY22" fmla="*/ 242519 h 511811"/>
              <a:gd name="connsiteX23" fmla="*/ 264100 w 579624"/>
              <a:gd name="connsiteY23" fmla="*/ 233542 h 511811"/>
              <a:gd name="connsiteX24" fmla="*/ 264278 w 579624"/>
              <a:gd name="connsiteY24" fmla="*/ 232564 h 511811"/>
              <a:gd name="connsiteX25" fmla="*/ 253331 w 579624"/>
              <a:gd name="connsiteY25" fmla="*/ 213899 h 511811"/>
              <a:gd name="connsiteX26" fmla="*/ 229034 w 579624"/>
              <a:gd name="connsiteY26" fmla="*/ 210344 h 511811"/>
              <a:gd name="connsiteX27" fmla="*/ 229034 w 579624"/>
              <a:gd name="connsiteY27" fmla="*/ 199945 h 511811"/>
              <a:gd name="connsiteX28" fmla="*/ 215951 w 579624"/>
              <a:gd name="connsiteY28" fmla="*/ 186880 h 511811"/>
              <a:gd name="connsiteX29" fmla="*/ 216485 w 579624"/>
              <a:gd name="connsiteY29" fmla="*/ 144306 h 511811"/>
              <a:gd name="connsiteX30" fmla="*/ 368139 w 579624"/>
              <a:gd name="connsiteY30" fmla="*/ 295669 h 511811"/>
              <a:gd name="connsiteX31" fmla="*/ 216485 w 579624"/>
              <a:gd name="connsiteY31" fmla="*/ 447032 h 511811"/>
              <a:gd name="connsiteX32" fmla="*/ 64920 w 579624"/>
              <a:gd name="connsiteY32" fmla="*/ 295669 h 511811"/>
              <a:gd name="connsiteX33" fmla="*/ 216485 w 579624"/>
              <a:gd name="connsiteY33" fmla="*/ 144306 h 511811"/>
              <a:gd name="connsiteX34" fmla="*/ 216450 w 579624"/>
              <a:gd name="connsiteY34" fmla="*/ 125119 h 511811"/>
              <a:gd name="connsiteX35" fmla="*/ 45657 w 579624"/>
              <a:gd name="connsiteY35" fmla="*/ 295669 h 511811"/>
              <a:gd name="connsiteX36" fmla="*/ 216450 w 579624"/>
              <a:gd name="connsiteY36" fmla="*/ 466219 h 511811"/>
              <a:gd name="connsiteX37" fmla="*/ 387332 w 579624"/>
              <a:gd name="connsiteY37" fmla="*/ 295669 h 511811"/>
              <a:gd name="connsiteX38" fmla="*/ 216450 w 579624"/>
              <a:gd name="connsiteY38" fmla="*/ 125119 h 511811"/>
              <a:gd name="connsiteX39" fmla="*/ 216450 w 579624"/>
              <a:gd name="connsiteY39" fmla="*/ 79527 h 511811"/>
              <a:gd name="connsiteX40" fmla="*/ 432989 w 579624"/>
              <a:gd name="connsiteY40" fmla="*/ 295669 h 511811"/>
              <a:gd name="connsiteX41" fmla="*/ 216450 w 579624"/>
              <a:gd name="connsiteY41" fmla="*/ 511811 h 511811"/>
              <a:gd name="connsiteX42" fmla="*/ 0 w 579624"/>
              <a:gd name="connsiteY42" fmla="*/ 295669 h 511811"/>
              <a:gd name="connsiteX43" fmla="*/ 216450 w 579624"/>
              <a:gd name="connsiteY43" fmla="*/ 79527 h 511811"/>
              <a:gd name="connsiteX44" fmla="*/ 378619 w 579624"/>
              <a:gd name="connsiteY44" fmla="*/ 60757 h 511811"/>
              <a:gd name="connsiteX45" fmla="*/ 518726 w 579624"/>
              <a:gd name="connsiteY45" fmla="*/ 200663 h 511811"/>
              <a:gd name="connsiteX46" fmla="*/ 470926 w 579624"/>
              <a:gd name="connsiteY46" fmla="*/ 305548 h 511811"/>
              <a:gd name="connsiteX47" fmla="*/ 471460 w 579624"/>
              <a:gd name="connsiteY47" fmla="*/ 295682 h 511811"/>
              <a:gd name="connsiteX48" fmla="*/ 331798 w 579624"/>
              <a:gd name="connsiteY48" fmla="*/ 68934 h 511811"/>
              <a:gd name="connsiteX49" fmla="*/ 378619 w 579624"/>
              <a:gd name="connsiteY49" fmla="*/ 60757 h 511811"/>
              <a:gd name="connsiteX50" fmla="*/ 378640 w 579624"/>
              <a:gd name="connsiteY50" fmla="*/ 0 h 511811"/>
              <a:gd name="connsiteX51" fmla="*/ 579624 w 579624"/>
              <a:gd name="connsiteY51" fmla="*/ 200664 h 511811"/>
              <a:gd name="connsiteX52" fmla="*/ 454387 w 579624"/>
              <a:gd name="connsiteY52" fmla="*/ 386487 h 511811"/>
              <a:gd name="connsiteX53" fmla="*/ 468629 w 579624"/>
              <a:gd name="connsiteY53" fmla="*/ 331833 h 511811"/>
              <a:gd name="connsiteX54" fmla="*/ 537968 w 579624"/>
              <a:gd name="connsiteY54" fmla="*/ 200664 h 511811"/>
              <a:gd name="connsiteX55" fmla="*/ 378640 w 579624"/>
              <a:gd name="connsiteY55" fmla="*/ 41590 h 511811"/>
              <a:gd name="connsiteX56" fmla="*/ 307877 w 579624"/>
              <a:gd name="connsiteY56" fmla="*/ 58297 h 511811"/>
              <a:gd name="connsiteX57" fmla="*/ 253047 w 579624"/>
              <a:gd name="connsiteY57" fmla="*/ 44079 h 511811"/>
              <a:gd name="connsiteX58" fmla="*/ 378640 w 579624"/>
              <a:gd name="connsiteY58" fmla="*/ 0 h 51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79624" h="511811">
                <a:moveTo>
                  <a:pt x="215951" y="186880"/>
                </a:moveTo>
                <a:cubicBezTo>
                  <a:pt x="208742" y="186880"/>
                  <a:pt x="202957" y="192746"/>
                  <a:pt x="202957" y="199945"/>
                </a:cubicBezTo>
                <a:lnTo>
                  <a:pt x="202957" y="212210"/>
                </a:lnTo>
                <a:cubicBezTo>
                  <a:pt x="174389" y="217899"/>
                  <a:pt x="157835" y="236208"/>
                  <a:pt x="157835" y="259673"/>
                </a:cubicBezTo>
                <a:cubicBezTo>
                  <a:pt x="157835" y="285537"/>
                  <a:pt x="177326" y="298869"/>
                  <a:pt x="205894" y="308468"/>
                </a:cubicBezTo>
                <a:cubicBezTo>
                  <a:pt x="225652" y="315134"/>
                  <a:pt x="234107" y="321533"/>
                  <a:pt x="234107" y="331665"/>
                </a:cubicBezTo>
                <a:cubicBezTo>
                  <a:pt x="234107" y="342331"/>
                  <a:pt x="223694" y="348197"/>
                  <a:pt x="208564" y="348197"/>
                </a:cubicBezTo>
                <a:cubicBezTo>
                  <a:pt x="197706" y="348197"/>
                  <a:pt x="187472" y="345975"/>
                  <a:pt x="178661" y="342864"/>
                </a:cubicBezTo>
                <a:cubicBezTo>
                  <a:pt x="174834" y="341531"/>
                  <a:pt x="170740" y="341798"/>
                  <a:pt x="167180" y="343753"/>
                </a:cubicBezTo>
                <a:cubicBezTo>
                  <a:pt x="163620" y="345620"/>
                  <a:pt x="161039" y="348908"/>
                  <a:pt x="160060" y="352730"/>
                </a:cubicBezTo>
                <a:lnTo>
                  <a:pt x="159526" y="354685"/>
                </a:lnTo>
                <a:cubicBezTo>
                  <a:pt x="157479" y="362685"/>
                  <a:pt x="162018" y="370951"/>
                  <a:pt x="169850" y="373528"/>
                </a:cubicBezTo>
                <a:cubicBezTo>
                  <a:pt x="179106" y="376461"/>
                  <a:pt x="190231" y="378594"/>
                  <a:pt x="201622" y="379128"/>
                </a:cubicBezTo>
                <a:lnTo>
                  <a:pt x="201622" y="391393"/>
                </a:lnTo>
                <a:cubicBezTo>
                  <a:pt x="201622" y="398592"/>
                  <a:pt x="207407" y="404458"/>
                  <a:pt x="214616" y="404458"/>
                </a:cubicBezTo>
                <a:cubicBezTo>
                  <a:pt x="221825" y="404458"/>
                  <a:pt x="227699" y="398592"/>
                  <a:pt x="227699" y="391393"/>
                </a:cubicBezTo>
                <a:lnTo>
                  <a:pt x="227699" y="377261"/>
                </a:lnTo>
                <a:cubicBezTo>
                  <a:pt x="258404" y="371839"/>
                  <a:pt x="275224" y="351664"/>
                  <a:pt x="275224" y="327933"/>
                </a:cubicBezTo>
                <a:cubicBezTo>
                  <a:pt x="275224" y="303935"/>
                  <a:pt x="262409" y="289270"/>
                  <a:pt x="230725" y="278071"/>
                </a:cubicBezTo>
                <a:cubicBezTo>
                  <a:pt x="207941" y="269538"/>
                  <a:pt x="198596" y="263939"/>
                  <a:pt x="198596" y="255140"/>
                </a:cubicBezTo>
                <a:cubicBezTo>
                  <a:pt x="198596" y="247674"/>
                  <a:pt x="204292" y="240208"/>
                  <a:pt x="221558" y="240208"/>
                </a:cubicBezTo>
                <a:cubicBezTo>
                  <a:pt x="231437" y="240208"/>
                  <a:pt x="239447" y="241808"/>
                  <a:pt x="245855" y="243763"/>
                </a:cubicBezTo>
                <a:cubicBezTo>
                  <a:pt x="249593" y="244918"/>
                  <a:pt x="253687" y="244474"/>
                  <a:pt x="257158" y="242519"/>
                </a:cubicBezTo>
                <a:cubicBezTo>
                  <a:pt x="260540" y="240652"/>
                  <a:pt x="263121" y="237364"/>
                  <a:pt x="264100" y="233542"/>
                </a:cubicBezTo>
                <a:lnTo>
                  <a:pt x="264278" y="232564"/>
                </a:lnTo>
                <a:cubicBezTo>
                  <a:pt x="266414" y="224387"/>
                  <a:pt x="261519" y="216032"/>
                  <a:pt x="253331" y="213899"/>
                </a:cubicBezTo>
                <a:cubicBezTo>
                  <a:pt x="246656" y="212122"/>
                  <a:pt x="238735" y="210788"/>
                  <a:pt x="229034" y="210344"/>
                </a:cubicBezTo>
                <a:lnTo>
                  <a:pt x="229034" y="199945"/>
                </a:lnTo>
                <a:cubicBezTo>
                  <a:pt x="229034" y="192746"/>
                  <a:pt x="223249" y="186880"/>
                  <a:pt x="215951" y="186880"/>
                </a:cubicBezTo>
                <a:close/>
                <a:moveTo>
                  <a:pt x="216485" y="144306"/>
                </a:moveTo>
                <a:cubicBezTo>
                  <a:pt x="300144" y="144306"/>
                  <a:pt x="368139" y="212210"/>
                  <a:pt x="368139" y="295669"/>
                </a:cubicBezTo>
                <a:cubicBezTo>
                  <a:pt x="368139" y="379128"/>
                  <a:pt x="300144" y="447032"/>
                  <a:pt x="216485" y="447032"/>
                </a:cubicBezTo>
                <a:cubicBezTo>
                  <a:pt x="132915" y="447032"/>
                  <a:pt x="64920" y="379128"/>
                  <a:pt x="64920" y="295669"/>
                </a:cubicBezTo>
                <a:cubicBezTo>
                  <a:pt x="64920" y="212210"/>
                  <a:pt x="132915" y="144306"/>
                  <a:pt x="216485" y="144306"/>
                </a:cubicBezTo>
                <a:close/>
                <a:moveTo>
                  <a:pt x="216450" y="125119"/>
                </a:moveTo>
                <a:cubicBezTo>
                  <a:pt x="122287" y="125119"/>
                  <a:pt x="45657" y="201640"/>
                  <a:pt x="45657" y="295669"/>
                </a:cubicBezTo>
                <a:cubicBezTo>
                  <a:pt x="45657" y="389698"/>
                  <a:pt x="122287" y="466219"/>
                  <a:pt x="216450" y="466219"/>
                </a:cubicBezTo>
                <a:cubicBezTo>
                  <a:pt x="310702" y="466219"/>
                  <a:pt x="387332" y="389698"/>
                  <a:pt x="387332" y="295669"/>
                </a:cubicBezTo>
                <a:cubicBezTo>
                  <a:pt x="387332" y="201640"/>
                  <a:pt x="310702" y="125119"/>
                  <a:pt x="216450" y="125119"/>
                </a:cubicBezTo>
                <a:close/>
                <a:moveTo>
                  <a:pt x="216450" y="79527"/>
                </a:moveTo>
                <a:cubicBezTo>
                  <a:pt x="336067" y="79527"/>
                  <a:pt x="432989" y="176311"/>
                  <a:pt x="432989" y="295669"/>
                </a:cubicBezTo>
                <a:cubicBezTo>
                  <a:pt x="432989" y="415116"/>
                  <a:pt x="336067" y="511811"/>
                  <a:pt x="216450" y="511811"/>
                </a:cubicBezTo>
                <a:cubicBezTo>
                  <a:pt x="96922" y="511811"/>
                  <a:pt x="0" y="415116"/>
                  <a:pt x="0" y="295669"/>
                </a:cubicBezTo>
                <a:cubicBezTo>
                  <a:pt x="0" y="176311"/>
                  <a:pt x="96922" y="79527"/>
                  <a:pt x="216450" y="79527"/>
                </a:cubicBezTo>
                <a:close/>
                <a:moveTo>
                  <a:pt x="378619" y="60757"/>
                </a:moveTo>
                <a:cubicBezTo>
                  <a:pt x="455883" y="60757"/>
                  <a:pt x="518726" y="123510"/>
                  <a:pt x="518726" y="200663"/>
                </a:cubicBezTo>
                <a:cubicBezTo>
                  <a:pt x="518726" y="242439"/>
                  <a:pt x="500122" y="279860"/>
                  <a:pt x="470926" y="305548"/>
                </a:cubicBezTo>
                <a:cubicBezTo>
                  <a:pt x="471104" y="302259"/>
                  <a:pt x="471460" y="299059"/>
                  <a:pt x="471460" y="295682"/>
                </a:cubicBezTo>
                <a:cubicBezTo>
                  <a:pt x="471460" y="196752"/>
                  <a:pt x="414581" y="111066"/>
                  <a:pt x="331798" y="68934"/>
                </a:cubicBezTo>
                <a:cubicBezTo>
                  <a:pt x="346485" y="63779"/>
                  <a:pt x="362152" y="60757"/>
                  <a:pt x="378619" y="60757"/>
                </a:cubicBezTo>
                <a:close/>
                <a:moveTo>
                  <a:pt x="378640" y="0"/>
                </a:moveTo>
                <a:cubicBezTo>
                  <a:pt x="489635" y="0"/>
                  <a:pt x="579624" y="89757"/>
                  <a:pt x="579624" y="200664"/>
                </a:cubicBezTo>
                <a:cubicBezTo>
                  <a:pt x="579624" y="284733"/>
                  <a:pt x="527821" y="356538"/>
                  <a:pt x="454387" y="386487"/>
                </a:cubicBezTo>
                <a:cubicBezTo>
                  <a:pt x="461152" y="369069"/>
                  <a:pt x="465870" y="350762"/>
                  <a:pt x="468629" y="331833"/>
                </a:cubicBezTo>
                <a:cubicBezTo>
                  <a:pt x="510464" y="303129"/>
                  <a:pt x="537968" y="255051"/>
                  <a:pt x="537968" y="200664"/>
                </a:cubicBezTo>
                <a:cubicBezTo>
                  <a:pt x="537968" y="112951"/>
                  <a:pt x="466493" y="41590"/>
                  <a:pt x="378640" y="41590"/>
                </a:cubicBezTo>
                <a:cubicBezTo>
                  <a:pt x="353183" y="41590"/>
                  <a:pt x="329240" y="47722"/>
                  <a:pt x="307877" y="58297"/>
                </a:cubicBezTo>
                <a:cubicBezTo>
                  <a:pt x="290431" y="51632"/>
                  <a:pt x="272095" y="46833"/>
                  <a:pt x="253047" y="44079"/>
                </a:cubicBezTo>
                <a:cubicBezTo>
                  <a:pt x="287494" y="16529"/>
                  <a:pt x="331020" y="0"/>
                  <a:pt x="378640" y="0"/>
                </a:cubicBezTo>
                <a:close/>
              </a:path>
            </a:pathLst>
          </a:custGeom>
          <a:solidFill>
            <a:srgbClr val="D9BF77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箭头: 虚尾 16"/>
          <p:cNvSpPr/>
          <p:nvPr/>
        </p:nvSpPr>
        <p:spPr>
          <a:xfrm>
            <a:off x="4294467" y="4494421"/>
            <a:ext cx="628650" cy="352899"/>
          </a:xfrm>
          <a:prstGeom prst="stripedRightArrow">
            <a:avLst/>
          </a:prstGeom>
          <a:solidFill>
            <a:srgbClr val="D9B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箭头: 虚尾 17"/>
          <p:cNvSpPr/>
          <p:nvPr/>
        </p:nvSpPr>
        <p:spPr>
          <a:xfrm flipH="1">
            <a:off x="7254629" y="4494421"/>
            <a:ext cx="628650" cy="352899"/>
          </a:xfrm>
          <a:prstGeom prst="stripedRightArrow">
            <a:avLst/>
          </a:prstGeom>
          <a:solidFill>
            <a:srgbClr val="D9B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982662" y="2069163"/>
            <a:ext cx="10226675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rgbClr val="D9BF77"/>
                </a:solidFill>
              </a:rPr>
              <a:t>在竞争越来越激烈的今天，在产品日益供过于求的市场里，在商品本身的差异越来越小的情况下，我们唯有提供各种各样的服务，增加产品的附加值来满足顾客的需求，来挽留顾客。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49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49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49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49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5936" y="133850"/>
            <a:ext cx="5724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D9BF77"/>
                </a:solidFill>
                <a:latin typeface="+mj-ea"/>
              </a:rPr>
              <a:t>为什么要有服务顾客的意识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0817664" y="6225278"/>
            <a:ext cx="1484064" cy="461664"/>
            <a:chOff x="5812953" y="2125879"/>
            <a:chExt cx="2103551" cy="654376"/>
          </a:xfrm>
        </p:grpSpPr>
        <p:grpSp>
          <p:nvGrpSpPr>
            <p:cNvPr id="4" name="组合 3"/>
            <p:cNvGrpSpPr/>
            <p:nvPr/>
          </p:nvGrpSpPr>
          <p:grpSpPr>
            <a:xfrm>
              <a:off x="5812953" y="2125879"/>
              <a:ext cx="2103551" cy="654376"/>
              <a:chOff x="1361382" y="2545540"/>
              <a:chExt cx="3721326" cy="583875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2164464" y="2556460"/>
                <a:ext cx="1954598" cy="567160"/>
              </a:xfrm>
              <a:prstGeom prst="rect">
                <a:avLst/>
              </a:prstGeom>
              <a:solidFill>
                <a:srgbClr val="205D6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1361382" y="2545540"/>
                <a:ext cx="3721326" cy="583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spc="200" dirty="0">
                    <a:solidFill>
                      <a:srgbClr val="D9BF77"/>
                    </a:solidFill>
                    <a:latin typeface="Impact" panose="020B0806030902050204" pitchFamily="34" charset="0"/>
                    <a:cs typeface="+mn-ea"/>
                    <a:sym typeface="+mn-lt"/>
                  </a:rPr>
                  <a:t>01</a:t>
                </a:r>
                <a:endParaRPr lang="zh-CN" altLang="en-US" sz="2400" b="1" spc="200" dirty="0">
                  <a:solidFill>
                    <a:srgbClr val="D9BF77"/>
                  </a:solidFill>
                  <a:latin typeface="Impact" panose="020B0806030902050204" pitchFamily="34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6297124" y="2165714"/>
              <a:ext cx="1034646" cy="574712"/>
            </a:xfrm>
            <a:prstGeom prst="rect">
              <a:avLst/>
            </a:prstGeom>
            <a:noFill/>
            <a:ln>
              <a:solidFill>
                <a:srgbClr val="D9BF7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1015936" y="1464488"/>
            <a:ext cx="3175064" cy="492443"/>
          </a:xfrm>
          <a:prstGeom prst="rect">
            <a:avLst/>
          </a:prstGeom>
          <a:solidFill>
            <a:srgbClr val="D9BF7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rgbClr val="205D67"/>
                </a:solidFill>
                <a:latin typeface="+mj-ea"/>
                <a:ea typeface="+mj-ea"/>
              </a:rPr>
              <a:t>顾客的期望越来越高</a:t>
            </a:r>
          </a:p>
        </p:txBody>
      </p:sp>
      <p:sp>
        <p:nvSpPr>
          <p:cNvPr id="19" name="矩形 18"/>
          <p:cNvSpPr/>
          <p:nvPr/>
        </p:nvSpPr>
        <p:spPr>
          <a:xfrm>
            <a:off x="982662" y="2069163"/>
            <a:ext cx="10226675" cy="700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rgbClr val="D9BF77"/>
                </a:solidFill>
              </a:rPr>
              <a:t>在竞争越来越激烈的今天，在产品日益供过于求的市场里，在商品本身的差异越来越小的情况下，我们唯有提供各种各样的服务，增加产品的附加值来满足顾客的需求，来挽留顾客。</a:t>
            </a:r>
          </a:p>
        </p:txBody>
      </p:sp>
      <p:sp>
        <p:nvSpPr>
          <p:cNvPr id="21" name="矩形 20"/>
          <p:cNvSpPr/>
          <p:nvPr/>
        </p:nvSpPr>
        <p:spPr>
          <a:xfrm>
            <a:off x="982662" y="3386870"/>
            <a:ext cx="2539971" cy="1017955"/>
          </a:xfrm>
          <a:prstGeom prst="rect">
            <a:avLst/>
          </a:prstGeom>
          <a:solidFill>
            <a:srgbClr val="D9B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rgbClr val="205D67"/>
                </a:solidFill>
                <a:latin typeface="+mn-ea"/>
              </a:rPr>
              <a:t>对服务有了</a:t>
            </a:r>
            <a:endParaRPr lang="en-US" altLang="zh-CN" sz="2000" dirty="0">
              <a:solidFill>
                <a:srgbClr val="205D67"/>
              </a:solidFill>
              <a:latin typeface="+mn-ea"/>
            </a:endParaRPr>
          </a:p>
          <a:p>
            <a:pPr algn="ctr"/>
            <a:r>
              <a:rPr lang="zh-CN" altLang="en-US" sz="2000" dirty="0">
                <a:solidFill>
                  <a:srgbClr val="205D67"/>
                </a:solidFill>
                <a:latin typeface="+mn-ea"/>
              </a:rPr>
              <a:t>更多的要求</a:t>
            </a:r>
          </a:p>
        </p:txBody>
      </p:sp>
      <p:sp>
        <p:nvSpPr>
          <p:cNvPr id="22" name="矩形 21"/>
          <p:cNvSpPr/>
          <p:nvPr/>
        </p:nvSpPr>
        <p:spPr>
          <a:xfrm>
            <a:off x="4826015" y="3386870"/>
            <a:ext cx="2539971" cy="1017955"/>
          </a:xfrm>
          <a:prstGeom prst="rect">
            <a:avLst/>
          </a:prstGeom>
          <a:solidFill>
            <a:srgbClr val="D9B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rgbClr val="205D67"/>
                </a:solidFill>
                <a:latin typeface="+mn-ea"/>
              </a:rPr>
              <a:t>对服务更加</a:t>
            </a:r>
            <a:endParaRPr lang="en-US" altLang="zh-CN" sz="2000" dirty="0">
              <a:solidFill>
                <a:srgbClr val="205D67"/>
              </a:solidFill>
              <a:latin typeface="+mn-ea"/>
            </a:endParaRPr>
          </a:p>
          <a:p>
            <a:pPr algn="ctr"/>
            <a:r>
              <a:rPr lang="zh-CN" altLang="en-US" sz="2000" dirty="0">
                <a:solidFill>
                  <a:srgbClr val="205D67"/>
                </a:solidFill>
                <a:latin typeface="+mn-ea"/>
              </a:rPr>
              <a:t>不满意</a:t>
            </a:r>
          </a:p>
        </p:txBody>
      </p:sp>
      <p:sp>
        <p:nvSpPr>
          <p:cNvPr id="23" name="矩形 22"/>
          <p:cNvSpPr/>
          <p:nvPr/>
        </p:nvSpPr>
        <p:spPr>
          <a:xfrm>
            <a:off x="8669367" y="3386870"/>
            <a:ext cx="2539971" cy="1017955"/>
          </a:xfrm>
          <a:prstGeom prst="rect">
            <a:avLst/>
          </a:prstGeom>
          <a:solidFill>
            <a:srgbClr val="D9B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rgbClr val="205D67"/>
                </a:solidFill>
                <a:latin typeface="+mn-ea"/>
              </a:rPr>
              <a:t>需要更好的</a:t>
            </a:r>
            <a:endParaRPr lang="en-US" altLang="zh-CN" sz="2000" dirty="0">
              <a:solidFill>
                <a:srgbClr val="205D67"/>
              </a:solidFill>
              <a:latin typeface="+mn-ea"/>
            </a:endParaRPr>
          </a:p>
          <a:p>
            <a:pPr algn="ctr"/>
            <a:r>
              <a:rPr lang="zh-CN" altLang="en-US" sz="2000" dirty="0">
                <a:solidFill>
                  <a:srgbClr val="205D67"/>
                </a:solidFill>
                <a:latin typeface="+mn-ea"/>
              </a:rPr>
              <a:t>服务质量</a:t>
            </a:r>
          </a:p>
        </p:txBody>
      </p:sp>
      <p:sp>
        <p:nvSpPr>
          <p:cNvPr id="24" name="箭头: V 形 23"/>
          <p:cNvSpPr/>
          <p:nvPr/>
        </p:nvSpPr>
        <p:spPr>
          <a:xfrm>
            <a:off x="4046489" y="3667115"/>
            <a:ext cx="303085" cy="362991"/>
          </a:xfrm>
          <a:prstGeom prst="chevron">
            <a:avLst/>
          </a:prstGeom>
          <a:solidFill>
            <a:srgbClr val="D9B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05D67"/>
              </a:solidFill>
            </a:endParaRPr>
          </a:p>
        </p:txBody>
      </p:sp>
      <p:sp>
        <p:nvSpPr>
          <p:cNvPr id="25" name="箭头: V 形 24"/>
          <p:cNvSpPr/>
          <p:nvPr/>
        </p:nvSpPr>
        <p:spPr>
          <a:xfrm>
            <a:off x="7824866" y="3667115"/>
            <a:ext cx="303085" cy="362991"/>
          </a:xfrm>
          <a:prstGeom prst="chevron">
            <a:avLst/>
          </a:prstGeom>
          <a:solidFill>
            <a:srgbClr val="D9B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05D67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82663" y="4437745"/>
            <a:ext cx="25399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D9BF77"/>
                </a:solidFill>
              </a:rPr>
              <a:t>在竞争越来越激烈的今天，在产品日益供过于求的市场里，在商品本身的差异越来越小的情况下，我们唯有提供各种各样的服务，增加产品的附加值来满足顾客的需求，来挽留顾客。</a:t>
            </a:r>
          </a:p>
        </p:txBody>
      </p:sp>
      <p:sp>
        <p:nvSpPr>
          <p:cNvPr id="27" name="矩形 26"/>
          <p:cNvSpPr/>
          <p:nvPr/>
        </p:nvSpPr>
        <p:spPr>
          <a:xfrm>
            <a:off x="4826014" y="4437745"/>
            <a:ext cx="25399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D9BF77"/>
                </a:solidFill>
              </a:rPr>
              <a:t>在竞争越来越激烈的今天，在产品日益供过于求的市场里，在商品本身的差异越来越小的情况下，我们唯有提供各种各样的服务，增加产品的附加值来满足顾客的需求，来挽留顾客。</a:t>
            </a:r>
          </a:p>
        </p:txBody>
      </p:sp>
      <p:sp>
        <p:nvSpPr>
          <p:cNvPr id="28" name="矩形 27"/>
          <p:cNvSpPr/>
          <p:nvPr/>
        </p:nvSpPr>
        <p:spPr>
          <a:xfrm>
            <a:off x="8690093" y="4437745"/>
            <a:ext cx="25399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D9BF77"/>
                </a:solidFill>
              </a:rPr>
              <a:t>在竞争越来越激烈的今天，在产品日益供过于求的市场里，在商品本身的差异越来越小的情况下，我们唯有提供各种各样的服务，增加产品的附加值来满足顾客的需求，来挽留顾客。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5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6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1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6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15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9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5936" y="133850"/>
            <a:ext cx="5724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D9BF77"/>
                </a:solidFill>
                <a:latin typeface="+mj-ea"/>
              </a:rPr>
              <a:t>为什么要有服务顾客的意识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0817664" y="6225278"/>
            <a:ext cx="1484064" cy="461664"/>
            <a:chOff x="5812953" y="2125879"/>
            <a:chExt cx="2103551" cy="654376"/>
          </a:xfrm>
        </p:grpSpPr>
        <p:grpSp>
          <p:nvGrpSpPr>
            <p:cNvPr id="4" name="组合 3"/>
            <p:cNvGrpSpPr/>
            <p:nvPr/>
          </p:nvGrpSpPr>
          <p:grpSpPr>
            <a:xfrm>
              <a:off x="5812953" y="2125879"/>
              <a:ext cx="2103551" cy="654376"/>
              <a:chOff x="1361382" y="2545540"/>
              <a:chExt cx="3721326" cy="583875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2164464" y="2556460"/>
                <a:ext cx="1954598" cy="567160"/>
              </a:xfrm>
              <a:prstGeom prst="rect">
                <a:avLst/>
              </a:prstGeom>
              <a:solidFill>
                <a:srgbClr val="205D6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1361382" y="2545540"/>
                <a:ext cx="3721326" cy="583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spc="200" dirty="0">
                    <a:solidFill>
                      <a:srgbClr val="D9BF77"/>
                    </a:solidFill>
                    <a:latin typeface="Impact" panose="020B0806030902050204" pitchFamily="34" charset="0"/>
                    <a:cs typeface="+mn-ea"/>
                    <a:sym typeface="+mn-lt"/>
                  </a:rPr>
                  <a:t>01</a:t>
                </a:r>
                <a:endParaRPr lang="zh-CN" altLang="en-US" sz="2400" b="1" spc="200" dirty="0">
                  <a:solidFill>
                    <a:srgbClr val="D9BF77"/>
                  </a:solidFill>
                  <a:latin typeface="Impact" panose="020B0806030902050204" pitchFamily="34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6297124" y="2165714"/>
              <a:ext cx="1034646" cy="574712"/>
            </a:xfrm>
            <a:prstGeom prst="rect">
              <a:avLst/>
            </a:prstGeom>
            <a:noFill/>
            <a:ln>
              <a:solidFill>
                <a:srgbClr val="D9BF7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1015936" y="1464483"/>
            <a:ext cx="3894731" cy="492443"/>
          </a:xfrm>
          <a:prstGeom prst="rect">
            <a:avLst/>
          </a:prstGeom>
          <a:solidFill>
            <a:srgbClr val="D9BF77"/>
          </a:solidFill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rgbClr val="205D67"/>
                </a:solidFill>
                <a:latin typeface="+mj-ea"/>
                <a:ea typeface="+mj-ea"/>
              </a:rPr>
              <a:t>员工提供优质服务的好处</a:t>
            </a:r>
          </a:p>
        </p:txBody>
      </p:sp>
      <p:sp>
        <p:nvSpPr>
          <p:cNvPr id="19" name="矩形 18"/>
          <p:cNvSpPr/>
          <p:nvPr/>
        </p:nvSpPr>
        <p:spPr>
          <a:xfrm>
            <a:off x="982662" y="2069158"/>
            <a:ext cx="10226675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rgbClr val="D9BF77"/>
                </a:solidFill>
              </a:rPr>
              <a:t>在竞争越来越激烈的今天，在产品日益供过于求的市场里，在商品本身的差异越来越小的情况下，我们唯有提供各种各样的服务，增加产品的附加值来满足顾客的需求，来挽留顾客。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810374" y="3225580"/>
            <a:ext cx="2608064" cy="2606775"/>
            <a:chOff x="4791324" y="1789950"/>
            <a:chExt cx="2608064" cy="2606775"/>
          </a:xfrm>
        </p:grpSpPr>
        <p:sp>
          <p:nvSpPr>
            <p:cNvPr id="11" name="矩形 10"/>
            <p:cNvSpPr/>
            <p:nvPr/>
          </p:nvSpPr>
          <p:spPr>
            <a:xfrm rot="2700000">
              <a:off x="5174366" y="1951783"/>
              <a:ext cx="1843268" cy="1843268"/>
            </a:xfrm>
            <a:prstGeom prst="rect">
              <a:avLst/>
            </a:prstGeom>
            <a:solidFill>
              <a:srgbClr val="D9BF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791324" y="1789950"/>
              <a:ext cx="2608064" cy="2606775"/>
            </a:xfrm>
            <a:custGeom>
              <a:avLst/>
              <a:gdLst>
                <a:gd name="connsiteX0" fmla="*/ 1303387 w 2606775"/>
                <a:gd name="connsiteY0" fmla="*/ 0 h 2606775"/>
                <a:gd name="connsiteX1" fmla="*/ 2606775 w 2606775"/>
                <a:gd name="connsiteY1" fmla="*/ 1303387 h 2606775"/>
                <a:gd name="connsiteX2" fmla="*/ 1303387 w 2606775"/>
                <a:gd name="connsiteY2" fmla="*/ 2606775 h 2606775"/>
                <a:gd name="connsiteX3" fmla="*/ 0 w 2606775"/>
                <a:gd name="connsiteY3" fmla="*/ 1303387 h 260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6775" h="2606775">
                  <a:moveTo>
                    <a:pt x="1303387" y="0"/>
                  </a:moveTo>
                  <a:lnTo>
                    <a:pt x="2606775" y="1303387"/>
                  </a:lnTo>
                  <a:lnTo>
                    <a:pt x="1303387" y="2606775"/>
                  </a:lnTo>
                  <a:lnTo>
                    <a:pt x="0" y="1303387"/>
                  </a:lnTo>
                  <a:close/>
                </a:path>
              </a:pathLst>
            </a:custGeom>
          </p:spPr>
        </p:pic>
      </p:grpSp>
      <p:grpSp>
        <p:nvGrpSpPr>
          <p:cNvPr id="14" name="组合 13"/>
          <p:cNvGrpSpPr/>
          <p:nvPr/>
        </p:nvGrpSpPr>
        <p:grpSpPr>
          <a:xfrm>
            <a:off x="543995" y="3107257"/>
            <a:ext cx="4476053" cy="1013973"/>
            <a:chOff x="524945" y="1570029"/>
            <a:chExt cx="4476053" cy="1013973"/>
          </a:xfrm>
        </p:grpSpPr>
        <p:grpSp>
          <p:nvGrpSpPr>
            <p:cNvPr id="15" name="组合 14"/>
            <p:cNvGrpSpPr/>
            <p:nvPr/>
          </p:nvGrpSpPr>
          <p:grpSpPr>
            <a:xfrm>
              <a:off x="524945" y="1570029"/>
              <a:ext cx="4218138" cy="1013973"/>
              <a:chOff x="524945" y="1570029"/>
              <a:chExt cx="4218138" cy="1013973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4251125" y="1570029"/>
                <a:ext cx="397667" cy="397667"/>
              </a:xfrm>
              <a:prstGeom prst="rect">
                <a:avLst/>
              </a:prstGeom>
              <a:solidFill>
                <a:srgbClr val="D9B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524945" y="1584196"/>
                <a:ext cx="37261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b="1" dirty="0">
                    <a:solidFill>
                      <a:srgbClr val="D9BF77"/>
                    </a:solidFill>
                  </a:rPr>
                  <a:t>获得提升</a:t>
                </a: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016903" y="1970629"/>
                <a:ext cx="3726180" cy="613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rgbClr val="D9BF77"/>
                    </a:solidFill>
                  </a:rPr>
                  <a:t>顾客是我们的朋友，顾客是我们利润的来源，顾客并不依赖我们，但是我们却要依赖顾客。</a:t>
                </a: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4299366" y="1585288"/>
              <a:ext cx="7016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205D67"/>
                  </a:solidFill>
                  <a:latin typeface="Impact" panose="020B0806030902050204" pitchFamily="34" charset="0"/>
                </a:rPr>
                <a:t>1</a:t>
              </a:r>
              <a:endParaRPr lang="zh-CN" altLang="en-US" dirty="0">
                <a:solidFill>
                  <a:srgbClr val="205D67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43995" y="5148225"/>
            <a:ext cx="4476053" cy="1011040"/>
            <a:chOff x="524945" y="4002883"/>
            <a:chExt cx="4476053" cy="1011040"/>
          </a:xfrm>
        </p:grpSpPr>
        <p:sp>
          <p:nvSpPr>
            <p:cNvPr id="22" name="文本框 21"/>
            <p:cNvSpPr txBox="1"/>
            <p:nvPr/>
          </p:nvSpPr>
          <p:spPr>
            <a:xfrm>
              <a:off x="524945" y="4014117"/>
              <a:ext cx="37261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b="1" dirty="0">
                  <a:solidFill>
                    <a:srgbClr val="D9BF77"/>
                  </a:solidFill>
                </a:rPr>
                <a:t>愉悦心情</a:t>
              </a: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1016903" y="4002883"/>
              <a:ext cx="3984095" cy="1011040"/>
              <a:chOff x="1016903" y="4002883"/>
              <a:chExt cx="3984095" cy="1011040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4251125" y="4002883"/>
                <a:ext cx="397667" cy="397667"/>
              </a:xfrm>
              <a:prstGeom prst="rect">
                <a:avLst/>
              </a:prstGeom>
              <a:solidFill>
                <a:srgbClr val="D9B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016903" y="4400550"/>
                <a:ext cx="3726180" cy="613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rgbClr val="D9BF77"/>
                    </a:solidFill>
                  </a:rPr>
                  <a:t>顾客是我们的朋友，顾客是我们利润的来源，顾客并不依赖我们，但是我们却要依赖顾客。</a:t>
                </a: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4299366" y="4014117"/>
                <a:ext cx="7016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205D67"/>
                    </a:solidFill>
                    <a:latin typeface="Impact" panose="020B0806030902050204" pitchFamily="34" charset="0"/>
                  </a:rPr>
                  <a:t>3</a:t>
                </a:r>
                <a:endParaRPr lang="zh-CN" altLang="en-US" dirty="0">
                  <a:solidFill>
                    <a:srgbClr val="205D67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7467968" y="3094566"/>
            <a:ext cx="4218137" cy="976821"/>
            <a:chOff x="7448918" y="1557338"/>
            <a:chExt cx="4218137" cy="976821"/>
          </a:xfrm>
        </p:grpSpPr>
        <p:sp>
          <p:nvSpPr>
            <p:cNvPr id="28" name="文本框 27"/>
            <p:cNvSpPr txBox="1"/>
            <p:nvPr/>
          </p:nvSpPr>
          <p:spPr>
            <a:xfrm>
              <a:off x="7940875" y="1557338"/>
              <a:ext cx="37261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D9BF77"/>
                  </a:solidFill>
                </a:rPr>
                <a:t>工资上涨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7448918" y="1570029"/>
              <a:ext cx="3726180" cy="964130"/>
              <a:chOff x="7448918" y="1570029"/>
              <a:chExt cx="3726180" cy="964130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7543208" y="1570029"/>
                <a:ext cx="397667" cy="397667"/>
              </a:xfrm>
              <a:prstGeom prst="rect">
                <a:avLst/>
              </a:prstGeom>
              <a:solidFill>
                <a:srgbClr val="D9B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7448918" y="1920786"/>
                <a:ext cx="3726180" cy="613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rgbClr val="D9BF77"/>
                    </a:solidFill>
                  </a:rPr>
                  <a:t>顾客是我们的朋友，顾客是我们利润的来源，顾客并不依赖我们，但是我们却要依赖顾客。</a:t>
                </a: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7591449" y="1585288"/>
                <a:ext cx="7016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205D67"/>
                    </a:solidFill>
                    <a:latin typeface="Impact" panose="020B0806030902050204" pitchFamily="34" charset="0"/>
                  </a:rPr>
                  <a:t>2</a:t>
                </a:r>
                <a:endParaRPr lang="zh-CN" altLang="en-US" dirty="0">
                  <a:solidFill>
                    <a:srgbClr val="205D67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7467968" y="5148225"/>
            <a:ext cx="4218137" cy="1017394"/>
            <a:chOff x="7448918" y="4002883"/>
            <a:chExt cx="4218137" cy="1017394"/>
          </a:xfrm>
        </p:grpSpPr>
        <p:sp>
          <p:nvSpPr>
            <p:cNvPr id="34" name="矩形 33"/>
            <p:cNvSpPr/>
            <p:nvPr/>
          </p:nvSpPr>
          <p:spPr>
            <a:xfrm>
              <a:off x="7543208" y="4002883"/>
              <a:ext cx="397667" cy="397667"/>
            </a:xfrm>
            <a:prstGeom prst="rect">
              <a:avLst/>
            </a:prstGeom>
            <a:solidFill>
              <a:srgbClr val="D9BF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7448918" y="4014117"/>
              <a:ext cx="4218137" cy="1006160"/>
              <a:chOff x="7448918" y="4014117"/>
              <a:chExt cx="4218137" cy="1006160"/>
            </a:xfrm>
          </p:grpSpPr>
          <p:sp>
            <p:nvSpPr>
              <p:cNvPr id="36" name="文本框 35"/>
              <p:cNvSpPr txBox="1"/>
              <p:nvPr/>
            </p:nvSpPr>
            <p:spPr>
              <a:xfrm>
                <a:off x="7940875" y="4043456"/>
                <a:ext cx="37261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>
                    <a:solidFill>
                      <a:srgbClr val="D9BF77"/>
                    </a:solidFill>
                  </a:rPr>
                  <a:t>保住工作</a:t>
                </a: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7448918" y="4406904"/>
                <a:ext cx="3726180" cy="613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rgbClr val="D9BF77"/>
                    </a:solidFill>
                  </a:rPr>
                  <a:t>顾客是我们的朋友，顾客是我们利润的来源，顾客并不依赖我们，但是我们却要依赖顾客。</a:t>
                </a: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7591449" y="4014117"/>
                <a:ext cx="7016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205D67"/>
                    </a:solidFill>
                    <a:latin typeface="Impact" panose="020B0806030902050204" pitchFamily="34" charset="0"/>
                  </a:rPr>
                  <a:t>4</a:t>
                </a:r>
                <a:endParaRPr lang="zh-CN" altLang="en-US" dirty="0">
                  <a:solidFill>
                    <a:srgbClr val="205D67"/>
                  </a:solidFill>
                  <a:latin typeface="Impact" panose="020B080603090205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05100" y="1362919"/>
            <a:ext cx="4222640" cy="4256831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 w="57150">
            <a:solidFill>
              <a:srgbClr val="D9BF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6519023" y="2146780"/>
            <a:ext cx="3139733" cy="1593369"/>
            <a:chOff x="6519023" y="2146780"/>
            <a:chExt cx="3139733" cy="1593369"/>
          </a:xfrm>
        </p:grpSpPr>
        <p:sp>
          <p:nvSpPr>
            <p:cNvPr id="3" name="矩形 2"/>
            <p:cNvSpPr/>
            <p:nvPr/>
          </p:nvSpPr>
          <p:spPr>
            <a:xfrm>
              <a:off x="6519023" y="2146780"/>
              <a:ext cx="3139733" cy="1593369"/>
            </a:xfrm>
            <a:prstGeom prst="rect">
              <a:avLst/>
            </a:prstGeom>
            <a:solidFill>
              <a:srgbClr val="D9BF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矩形 3"/>
            <p:cNvSpPr/>
            <p:nvPr/>
          </p:nvSpPr>
          <p:spPr>
            <a:xfrm>
              <a:off x="6578063" y="2205038"/>
              <a:ext cx="3004087" cy="1468192"/>
            </a:xfrm>
            <a:prstGeom prst="rect">
              <a:avLst/>
            </a:prstGeom>
            <a:noFill/>
            <a:ln>
              <a:solidFill>
                <a:srgbClr val="205D6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311230" y="2113310"/>
            <a:ext cx="1484064" cy="461664"/>
            <a:chOff x="5787031" y="2125879"/>
            <a:chExt cx="2103551" cy="654376"/>
          </a:xfrm>
        </p:grpSpPr>
        <p:grpSp>
          <p:nvGrpSpPr>
            <p:cNvPr id="8" name="组合 7"/>
            <p:cNvGrpSpPr/>
            <p:nvPr/>
          </p:nvGrpSpPr>
          <p:grpSpPr>
            <a:xfrm>
              <a:off x="5787031" y="2125879"/>
              <a:ext cx="2103551" cy="654376"/>
              <a:chOff x="1315524" y="2545540"/>
              <a:chExt cx="3721326" cy="583875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2164464" y="2556460"/>
                <a:ext cx="1954598" cy="567160"/>
              </a:xfrm>
              <a:prstGeom prst="rect">
                <a:avLst/>
              </a:prstGeom>
              <a:solidFill>
                <a:srgbClr val="205D6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1315524" y="2545540"/>
                <a:ext cx="3721326" cy="583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spc="200" dirty="0">
                    <a:solidFill>
                      <a:srgbClr val="D9BF77"/>
                    </a:solidFill>
                    <a:latin typeface="Impact" panose="020B0806030902050204" pitchFamily="34" charset="0"/>
                    <a:cs typeface="+mn-ea"/>
                    <a:sym typeface="+mn-lt"/>
                  </a:rPr>
                  <a:t>02</a:t>
                </a:r>
                <a:endParaRPr lang="zh-CN" altLang="en-US" sz="2400" b="1" spc="200" dirty="0">
                  <a:solidFill>
                    <a:srgbClr val="D9BF77"/>
                  </a:solidFill>
                  <a:latin typeface="Impact" panose="020B0806030902050204" pitchFamily="34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6297124" y="2165714"/>
              <a:ext cx="1034646" cy="574712"/>
            </a:xfrm>
            <a:prstGeom prst="rect">
              <a:avLst/>
            </a:prstGeom>
            <a:noFill/>
            <a:ln>
              <a:solidFill>
                <a:srgbClr val="D9BF7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6393654" y="2887052"/>
            <a:ext cx="3390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205D67"/>
                </a:solidFill>
              </a:rPr>
              <a:t>服务的关键因素</a:t>
            </a: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5936" y="133850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D9BF77"/>
                </a:solidFill>
                <a:latin typeface="+mj-ea"/>
              </a:rPr>
              <a:t>服务的关键因素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0817664" y="6225278"/>
            <a:ext cx="1484064" cy="461664"/>
            <a:chOff x="5812953" y="2125879"/>
            <a:chExt cx="2103551" cy="654376"/>
          </a:xfrm>
        </p:grpSpPr>
        <p:grpSp>
          <p:nvGrpSpPr>
            <p:cNvPr id="4" name="组合 3"/>
            <p:cNvGrpSpPr/>
            <p:nvPr/>
          </p:nvGrpSpPr>
          <p:grpSpPr>
            <a:xfrm>
              <a:off x="5812953" y="2125879"/>
              <a:ext cx="2103551" cy="654376"/>
              <a:chOff x="1361382" y="2545540"/>
              <a:chExt cx="3721326" cy="583875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2164464" y="2556460"/>
                <a:ext cx="1954598" cy="567160"/>
              </a:xfrm>
              <a:prstGeom prst="rect">
                <a:avLst/>
              </a:prstGeom>
              <a:solidFill>
                <a:srgbClr val="205D6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1361382" y="2545540"/>
                <a:ext cx="3721326" cy="583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spc="200" dirty="0">
                    <a:solidFill>
                      <a:srgbClr val="D9BF77"/>
                    </a:solidFill>
                    <a:latin typeface="Impact" panose="020B0806030902050204" pitchFamily="34" charset="0"/>
                    <a:cs typeface="+mn-ea"/>
                    <a:sym typeface="+mn-lt"/>
                  </a:rPr>
                  <a:t>01</a:t>
                </a:r>
                <a:endParaRPr lang="zh-CN" altLang="en-US" sz="2400" b="1" spc="200" dirty="0">
                  <a:solidFill>
                    <a:srgbClr val="D9BF77"/>
                  </a:solidFill>
                  <a:latin typeface="Impact" panose="020B0806030902050204" pitchFamily="34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6297124" y="2165714"/>
              <a:ext cx="1034646" cy="574712"/>
            </a:xfrm>
            <a:prstGeom prst="rect">
              <a:avLst/>
            </a:prstGeom>
            <a:noFill/>
            <a:ln>
              <a:solidFill>
                <a:srgbClr val="D9BF7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1015936" y="1217743"/>
            <a:ext cx="2527364" cy="492443"/>
          </a:xfrm>
          <a:prstGeom prst="rect">
            <a:avLst/>
          </a:prstGeom>
          <a:solidFill>
            <a:srgbClr val="D9BF77"/>
          </a:solidFill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rgbClr val="205D67"/>
                </a:solidFill>
                <a:latin typeface="+mj-ea"/>
                <a:ea typeface="+mj-ea"/>
              </a:rPr>
              <a:t>顾客流失的原因</a:t>
            </a:r>
          </a:p>
        </p:txBody>
      </p:sp>
      <p:graphicFrame>
        <p:nvGraphicFramePr>
          <p:cNvPr id="10" name="图表 9"/>
          <p:cNvGraphicFramePr/>
          <p:nvPr/>
        </p:nvGraphicFramePr>
        <p:xfrm>
          <a:off x="6096070" y="1924018"/>
          <a:ext cx="4721594" cy="418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矩形 11"/>
          <p:cNvSpPr/>
          <p:nvPr/>
        </p:nvSpPr>
        <p:spPr>
          <a:xfrm>
            <a:off x="995363" y="2695597"/>
            <a:ext cx="41354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srgbClr val="D9BF77"/>
                </a:solidFill>
              </a:rPr>
              <a:t>在竞争越来越激烈的今天，在产品日益供过于求的市场里，在商品本身的差异越来越小的情况下，我们唯有提供各种各样的服务，增加产品的附加值来满足顾客的需求，来挽留顾客。</a:t>
            </a:r>
            <a:endParaRPr lang="en-US" altLang="zh-CN" sz="1200" dirty="0">
              <a:solidFill>
                <a:srgbClr val="D9BF77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srgbClr val="D9BF77"/>
                </a:solidFill>
              </a:rPr>
              <a:t>在竞争越来越激烈的今天，在产品日益供过于求的市场里，在商品本身的差异越来越小的情况下，我们唯有提供各种各样的服务，增加产品的附加值来满足顾客的需求，来挽留顾客。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srgbClr val="D9BF77"/>
                </a:solidFill>
              </a:rPr>
              <a:t>在竞争越来越激烈的今天，在产品日益供过于求的市场里，在商品本身的差异越来越小的情况下，我们唯有提供各种各样的服务，增加产品的附加值来满足顾客的需求，来挽留顾客。</a:t>
            </a:r>
          </a:p>
        </p:txBody>
      </p:sp>
      <p:sp>
        <p:nvSpPr>
          <p:cNvPr id="14" name="矩形 13"/>
          <p:cNvSpPr/>
          <p:nvPr/>
        </p:nvSpPr>
        <p:spPr>
          <a:xfrm>
            <a:off x="995363" y="2204146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D9BF77"/>
                </a:solidFill>
                <a:latin typeface="+mj-ea"/>
                <a:ea typeface="+mj-ea"/>
              </a:rPr>
              <a:t>调查结果显示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49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99"/>
                            </p:stCondLst>
                            <p:childTnLst>
                              <p:par>
                                <p:cTn id="2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99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Graphic spid="10" grpId="0">
        <p:bldAsOne/>
      </p:bldGraphic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5936" y="133850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D9BF77"/>
                </a:solidFill>
                <a:latin typeface="+mj-ea"/>
              </a:rPr>
              <a:t>服务的关键因素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0817664" y="6225278"/>
            <a:ext cx="1484064" cy="461664"/>
            <a:chOff x="5812953" y="2125879"/>
            <a:chExt cx="2103551" cy="654376"/>
          </a:xfrm>
        </p:grpSpPr>
        <p:grpSp>
          <p:nvGrpSpPr>
            <p:cNvPr id="4" name="组合 3"/>
            <p:cNvGrpSpPr/>
            <p:nvPr/>
          </p:nvGrpSpPr>
          <p:grpSpPr>
            <a:xfrm>
              <a:off x="5812953" y="2125879"/>
              <a:ext cx="2103551" cy="654376"/>
              <a:chOff x="1361382" y="2545540"/>
              <a:chExt cx="3721326" cy="583875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2164464" y="2556460"/>
                <a:ext cx="1954598" cy="567160"/>
              </a:xfrm>
              <a:prstGeom prst="rect">
                <a:avLst/>
              </a:prstGeom>
              <a:solidFill>
                <a:srgbClr val="205D6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1361382" y="2545540"/>
                <a:ext cx="3721326" cy="583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spc="200" dirty="0">
                    <a:solidFill>
                      <a:srgbClr val="D9BF77"/>
                    </a:solidFill>
                    <a:latin typeface="Impact" panose="020B0806030902050204" pitchFamily="34" charset="0"/>
                    <a:cs typeface="+mn-ea"/>
                    <a:sym typeface="+mn-lt"/>
                  </a:rPr>
                  <a:t>01</a:t>
                </a:r>
                <a:endParaRPr lang="zh-CN" altLang="en-US" sz="2400" b="1" spc="200" dirty="0">
                  <a:solidFill>
                    <a:srgbClr val="D9BF77"/>
                  </a:solidFill>
                  <a:latin typeface="Impact" panose="020B0806030902050204" pitchFamily="34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6297124" y="2165714"/>
              <a:ext cx="1034646" cy="574712"/>
            </a:xfrm>
            <a:prstGeom prst="rect">
              <a:avLst/>
            </a:prstGeom>
            <a:noFill/>
            <a:ln>
              <a:solidFill>
                <a:srgbClr val="D9BF7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1015936" y="1464484"/>
            <a:ext cx="2895664" cy="492443"/>
          </a:xfrm>
          <a:prstGeom prst="rect">
            <a:avLst/>
          </a:prstGeom>
          <a:solidFill>
            <a:srgbClr val="D9BF77"/>
          </a:solidFill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rgbClr val="205D67"/>
                </a:solidFill>
                <a:latin typeface="+mj-ea"/>
                <a:ea typeface="+mj-ea"/>
              </a:rPr>
              <a:t>一个不满意的顾客</a:t>
            </a:r>
          </a:p>
        </p:txBody>
      </p:sp>
      <p:sp>
        <p:nvSpPr>
          <p:cNvPr id="19" name="矩形 18"/>
          <p:cNvSpPr/>
          <p:nvPr/>
        </p:nvSpPr>
        <p:spPr>
          <a:xfrm>
            <a:off x="982662" y="2446533"/>
            <a:ext cx="10226675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rgbClr val="D9BF77"/>
                </a:solidFill>
              </a:rPr>
              <a:t>在竞争越来越激烈的今天，在产品日益供过于求的市场里，在商品本身的差异越来越小的情况下，我们唯有提供各种各样的服务，增加产品的附加值来满足顾客的需求，来挽留顾客。</a:t>
            </a:r>
          </a:p>
        </p:txBody>
      </p:sp>
      <p:sp>
        <p:nvSpPr>
          <p:cNvPr id="10" name="矩形 9"/>
          <p:cNvSpPr/>
          <p:nvPr/>
        </p:nvSpPr>
        <p:spPr>
          <a:xfrm>
            <a:off x="982663" y="4427772"/>
            <a:ext cx="4052547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b="1" dirty="0">
                <a:solidFill>
                  <a:srgbClr val="D9BF77"/>
                </a:solidFill>
                <a:latin typeface="+mj-ea"/>
                <a:ea typeface="+mj-ea"/>
              </a:rPr>
              <a:t>一个不满的顾客会把他的经历</a:t>
            </a:r>
          </a:p>
        </p:txBody>
      </p:sp>
      <p:sp>
        <p:nvSpPr>
          <p:cNvPr id="11" name="矩形 10"/>
          <p:cNvSpPr/>
          <p:nvPr/>
        </p:nvSpPr>
        <p:spPr>
          <a:xfrm>
            <a:off x="1618972" y="3375509"/>
            <a:ext cx="2779928" cy="369332"/>
          </a:xfrm>
          <a:prstGeom prst="rect">
            <a:avLst/>
          </a:prstGeom>
          <a:solidFill>
            <a:srgbClr val="D9BF77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1800" dirty="0">
                <a:solidFill>
                  <a:srgbClr val="205D67"/>
                </a:solidFill>
                <a:latin typeface="+mj-ea"/>
                <a:ea typeface="+mj-ea"/>
              </a:rPr>
              <a:t>说给</a:t>
            </a:r>
            <a:r>
              <a:rPr lang="en-US" altLang="zh-CN" sz="1800" dirty="0">
                <a:solidFill>
                  <a:srgbClr val="205D67"/>
                </a:solidFill>
                <a:latin typeface="+mj-ea"/>
                <a:ea typeface="+mj-ea"/>
              </a:rPr>
              <a:t>10~20</a:t>
            </a:r>
            <a:r>
              <a:rPr lang="zh-CN" altLang="en-US" sz="1800" dirty="0">
                <a:solidFill>
                  <a:srgbClr val="205D67"/>
                </a:solidFill>
                <a:latin typeface="+mj-ea"/>
                <a:ea typeface="+mj-ea"/>
              </a:rPr>
              <a:t>个人</a:t>
            </a:r>
          </a:p>
        </p:txBody>
      </p:sp>
      <p:sp>
        <p:nvSpPr>
          <p:cNvPr id="12" name="矩形 11"/>
          <p:cNvSpPr/>
          <p:nvPr/>
        </p:nvSpPr>
        <p:spPr>
          <a:xfrm>
            <a:off x="1618972" y="5509228"/>
            <a:ext cx="2779928" cy="369332"/>
          </a:xfrm>
          <a:prstGeom prst="rect">
            <a:avLst/>
          </a:prstGeom>
          <a:solidFill>
            <a:srgbClr val="D9BF77"/>
          </a:solidFill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srgbClr val="205D67"/>
                </a:solidFill>
                <a:latin typeface="+mj-ea"/>
                <a:ea typeface="+mj-ea"/>
              </a:rPr>
              <a:t>多媒体传播</a:t>
            </a:r>
            <a:r>
              <a:rPr lang="en-US" altLang="zh-CN" sz="1800" dirty="0">
                <a:solidFill>
                  <a:srgbClr val="205D67"/>
                </a:solidFill>
                <a:latin typeface="+mj-ea"/>
                <a:ea typeface="+mj-ea"/>
              </a:rPr>
              <a:t>100~300</a:t>
            </a:r>
            <a:r>
              <a:rPr lang="zh-CN" altLang="en-US" sz="1800" dirty="0">
                <a:solidFill>
                  <a:srgbClr val="205D67"/>
                </a:solidFill>
                <a:latin typeface="+mj-ea"/>
                <a:ea typeface="+mj-ea"/>
              </a:rPr>
              <a:t>个人</a:t>
            </a:r>
          </a:p>
        </p:txBody>
      </p:sp>
      <p:sp>
        <p:nvSpPr>
          <p:cNvPr id="14" name="箭头: 右 13"/>
          <p:cNvSpPr/>
          <p:nvPr/>
        </p:nvSpPr>
        <p:spPr>
          <a:xfrm rot="16200000">
            <a:off x="2842848" y="3949627"/>
            <a:ext cx="332177" cy="362857"/>
          </a:xfrm>
          <a:prstGeom prst="rightArrow">
            <a:avLst/>
          </a:prstGeom>
          <a:solidFill>
            <a:srgbClr val="D9B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箭头: 右 14"/>
          <p:cNvSpPr/>
          <p:nvPr/>
        </p:nvSpPr>
        <p:spPr>
          <a:xfrm rot="5400000" flipV="1">
            <a:off x="2842848" y="5016525"/>
            <a:ext cx="332177" cy="362857"/>
          </a:xfrm>
          <a:prstGeom prst="rightArrow">
            <a:avLst/>
          </a:prstGeom>
          <a:solidFill>
            <a:srgbClr val="D9B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84685" y="3215731"/>
            <a:ext cx="4280582" cy="2853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99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9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99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99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99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9" grpId="0"/>
      <p:bldP spid="10" grpId="0"/>
      <p:bldP spid="11" grpId="0" animBg="1"/>
      <p:bldP spid="12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47654"/>
      </a:accent1>
      <a:accent2>
        <a:srgbClr val="9E561A"/>
      </a:accent2>
      <a:accent3>
        <a:srgbClr val="EEA944"/>
      </a:accent3>
      <a:accent4>
        <a:srgbClr val="D88122"/>
      </a:accent4>
      <a:accent5>
        <a:srgbClr val="894105"/>
      </a:accent5>
      <a:accent6>
        <a:srgbClr val="C66E2C"/>
      </a:accent6>
      <a:hlink>
        <a:srgbClr val="B47654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47654"/>
    </a:accent1>
    <a:accent2>
      <a:srgbClr val="9E561A"/>
    </a:accent2>
    <a:accent3>
      <a:srgbClr val="EEA944"/>
    </a:accent3>
    <a:accent4>
      <a:srgbClr val="D88122"/>
    </a:accent4>
    <a:accent5>
      <a:srgbClr val="894105"/>
    </a:accent5>
    <a:accent6>
      <a:srgbClr val="C66E2C"/>
    </a:accent6>
    <a:hlink>
      <a:srgbClr val="B47654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47654"/>
    </a:accent1>
    <a:accent2>
      <a:srgbClr val="9E561A"/>
    </a:accent2>
    <a:accent3>
      <a:srgbClr val="EEA944"/>
    </a:accent3>
    <a:accent4>
      <a:srgbClr val="D88122"/>
    </a:accent4>
    <a:accent5>
      <a:srgbClr val="894105"/>
    </a:accent5>
    <a:accent6>
      <a:srgbClr val="C66E2C"/>
    </a:accent6>
    <a:hlink>
      <a:srgbClr val="B47654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47654"/>
    </a:accent1>
    <a:accent2>
      <a:srgbClr val="9E561A"/>
    </a:accent2>
    <a:accent3>
      <a:srgbClr val="EEA944"/>
    </a:accent3>
    <a:accent4>
      <a:srgbClr val="D88122"/>
    </a:accent4>
    <a:accent5>
      <a:srgbClr val="894105"/>
    </a:accent5>
    <a:accent6>
      <a:srgbClr val="C66E2C"/>
    </a:accent6>
    <a:hlink>
      <a:srgbClr val="B47654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47654"/>
    </a:accent1>
    <a:accent2>
      <a:srgbClr val="9E561A"/>
    </a:accent2>
    <a:accent3>
      <a:srgbClr val="EEA944"/>
    </a:accent3>
    <a:accent4>
      <a:srgbClr val="D88122"/>
    </a:accent4>
    <a:accent5>
      <a:srgbClr val="894105"/>
    </a:accent5>
    <a:accent6>
      <a:srgbClr val="C66E2C"/>
    </a:accent6>
    <a:hlink>
      <a:srgbClr val="B47654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47654"/>
    </a:accent1>
    <a:accent2>
      <a:srgbClr val="9E561A"/>
    </a:accent2>
    <a:accent3>
      <a:srgbClr val="EEA944"/>
    </a:accent3>
    <a:accent4>
      <a:srgbClr val="D88122"/>
    </a:accent4>
    <a:accent5>
      <a:srgbClr val="894105"/>
    </a:accent5>
    <a:accent6>
      <a:srgbClr val="C66E2C"/>
    </a:accent6>
    <a:hlink>
      <a:srgbClr val="B47654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47654"/>
    </a:accent1>
    <a:accent2>
      <a:srgbClr val="9E561A"/>
    </a:accent2>
    <a:accent3>
      <a:srgbClr val="EEA944"/>
    </a:accent3>
    <a:accent4>
      <a:srgbClr val="D88122"/>
    </a:accent4>
    <a:accent5>
      <a:srgbClr val="894105"/>
    </a:accent5>
    <a:accent6>
      <a:srgbClr val="C66E2C"/>
    </a:accent6>
    <a:hlink>
      <a:srgbClr val="B47654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47654"/>
    </a:accent1>
    <a:accent2>
      <a:srgbClr val="9E561A"/>
    </a:accent2>
    <a:accent3>
      <a:srgbClr val="EEA944"/>
    </a:accent3>
    <a:accent4>
      <a:srgbClr val="D88122"/>
    </a:accent4>
    <a:accent5>
      <a:srgbClr val="894105"/>
    </a:accent5>
    <a:accent6>
      <a:srgbClr val="C66E2C"/>
    </a:accent6>
    <a:hlink>
      <a:srgbClr val="B47654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47654"/>
    </a:accent1>
    <a:accent2>
      <a:srgbClr val="9E561A"/>
    </a:accent2>
    <a:accent3>
      <a:srgbClr val="EEA944"/>
    </a:accent3>
    <a:accent4>
      <a:srgbClr val="D88122"/>
    </a:accent4>
    <a:accent5>
      <a:srgbClr val="894105"/>
    </a:accent5>
    <a:accent6>
      <a:srgbClr val="C66E2C"/>
    </a:accent6>
    <a:hlink>
      <a:srgbClr val="B47654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47654"/>
    </a:accent1>
    <a:accent2>
      <a:srgbClr val="9E561A"/>
    </a:accent2>
    <a:accent3>
      <a:srgbClr val="EEA944"/>
    </a:accent3>
    <a:accent4>
      <a:srgbClr val="D88122"/>
    </a:accent4>
    <a:accent5>
      <a:srgbClr val="894105"/>
    </a:accent5>
    <a:accent6>
      <a:srgbClr val="C66E2C"/>
    </a:accent6>
    <a:hlink>
      <a:srgbClr val="B47654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47654"/>
    </a:accent1>
    <a:accent2>
      <a:srgbClr val="9E561A"/>
    </a:accent2>
    <a:accent3>
      <a:srgbClr val="EEA944"/>
    </a:accent3>
    <a:accent4>
      <a:srgbClr val="D88122"/>
    </a:accent4>
    <a:accent5>
      <a:srgbClr val="894105"/>
    </a:accent5>
    <a:accent6>
      <a:srgbClr val="C66E2C"/>
    </a:accent6>
    <a:hlink>
      <a:srgbClr val="B47654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47654"/>
    </a:accent1>
    <a:accent2>
      <a:srgbClr val="9E561A"/>
    </a:accent2>
    <a:accent3>
      <a:srgbClr val="EEA944"/>
    </a:accent3>
    <a:accent4>
      <a:srgbClr val="D88122"/>
    </a:accent4>
    <a:accent5>
      <a:srgbClr val="894105"/>
    </a:accent5>
    <a:accent6>
      <a:srgbClr val="C66E2C"/>
    </a:accent6>
    <a:hlink>
      <a:srgbClr val="B4765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47654"/>
    </a:accent1>
    <a:accent2>
      <a:srgbClr val="9E561A"/>
    </a:accent2>
    <a:accent3>
      <a:srgbClr val="EEA944"/>
    </a:accent3>
    <a:accent4>
      <a:srgbClr val="D88122"/>
    </a:accent4>
    <a:accent5>
      <a:srgbClr val="894105"/>
    </a:accent5>
    <a:accent6>
      <a:srgbClr val="C66E2C"/>
    </a:accent6>
    <a:hlink>
      <a:srgbClr val="B47654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47654"/>
    </a:accent1>
    <a:accent2>
      <a:srgbClr val="9E561A"/>
    </a:accent2>
    <a:accent3>
      <a:srgbClr val="EEA944"/>
    </a:accent3>
    <a:accent4>
      <a:srgbClr val="D88122"/>
    </a:accent4>
    <a:accent5>
      <a:srgbClr val="894105"/>
    </a:accent5>
    <a:accent6>
      <a:srgbClr val="C66E2C"/>
    </a:accent6>
    <a:hlink>
      <a:srgbClr val="B47654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47654"/>
    </a:accent1>
    <a:accent2>
      <a:srgbClr val="9E561A"/>
    </a:accent2>
    <a:accent3>
      <a:srgbClr val="EEA944"/>
    </a:accent3>
    <a:accent4>
      <a:srgbClr val="D88122"/>
    </a:accent4>
    <a:accent5>
      <a:srgbClr val="894105"/>
    </a:accent5>
    <a:accent6>
      <a:srgbClr val="C66E2C"/>
    </a:accent6>
    <a:hlink>
      <a:srgbClr val="B47654"/>
    </a:hlink>
    <a:folHlink>
      <a:srgbClr val="BFBFBF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47654"/>
    </a:accent1>
    <a:accent2>
      <a:srgbClr val="9E561A"/>
    </a:accent2>
    <a:accent3>
      <a:srgbClr val="EEA944"/>
    </a:accent3>
    <a:accent4>
      <a:srgbClr val="D88122"/>
    </a:accent4>
    <a:accent5>
      <a:srgbClr val="894105"/>
    </a:accent5>
    <a:accent6>
      <a:srgbClr val="C66E2C"/>
    </a:accent6>
    <a:hlink>
      <a:srgbClr val="B47654"/>
    </a:hlink>
    <a:folHlink>
      <a:srgbClr val="BFBFBF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47654"/>
    </a:accent1>
    <a:accent2>
      <a:srgbClr val="9E561A"/>
    </a:accent2>
    <a:accent3>
      <a:srgbClr val="EEA944"/>
    </a:accent3>
    <a:accent4>
      <a:srgbClr val="D88122"/>
    </a:accent4>
    <a:accent5>
      <a:srgbClr val="894105"/>
    </a:accent5>
    <a:accent6>
      <a:srgbClr val="C66E2C"/>
    </a:accent6>
    <a:hlink>
      <a:srgbClr val="B47654"/>
    </a:hlink>
    <a:folHlink>
      <a:srgbClr val="BFBFBF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47654"/>
    </a:accent1>
    <a:accent2>
      <a:srgbClr val="9E561A"/>
    </a:accent2>
    <a:accent3>
      <a:srgbClr val="EEA944"/>
    </a:accent3>
    <a:accent4>
      <a:srgbClr val="D88122"/>
    </a:accent4>
    <a:accent5>
      <a:srgbClr val="894105"/>
    </a:accent5>
    <a:accent6>
      <a:srgbClr val="C66E2C"/>
    </a:accent6>
    <a:hlink>
      <a:srgbClr val="B4765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47654"/>
    </a:accent1>
    <a:accent2>
      <a:srgbClr val="9E561A"/>
    </a:accent2>
    <a:accent3>
      <a:srgbClr val="EEA944"/>
    </a:accent3>
    <a:accent4>
      <a:srgbClr val="D88122"/>
    </a:accent4>
    <a:accent5>
      <a:srgbClr val="894105"/>
    </a:accent5>
    <a:accent6>
      <a:srgbClr val="C66E2C"/>
    </a:accent6>
    <a:hlink>
      <a:srgbClr val="B4765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47654"/>
    </a:accent1>
    <a:accent2>
      <a:srgbClr val="9E561A"/>
    </a:accent2>
    <a:accent3>
      <a:srgbClr val="EEA944"/>
    </a:accent3>
    <a:accent4>
      <a:srgbClr val="D88122"/>
    </a:accent4>
    <a:accent5>
      <a:srgbClr val="894105"/>
    </a:accent5>
    <a:accent6>
      <a:srgbClr val="C66E2C"/>
    </a:accent6>
    <a:hlink>
      <a:srgbClr val="B4765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47654"/>
    </a:accent1>
    <a:accent2>
      <a:srgbClr val="9E561A"/>
    </a:accent2>
    <a:accent3>
      <a:srgbClr val="EEA944"/>
    </a:accent3>
    <a:accent4>
      <a:srgbClr val="D88122"/>
    </a:accent4>
    <a:accent5>
      <a:srgbClr val="894105"/>
    </a:accent5>
    <a:accent6>
      <a:srgbClr val="C66E2C"/>
    </a:accent6>
    <a:hlink>
      <a:srgbClr val="B4765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47654"/>
    </a:accent1>
    <a:accent2>
      <a:srgbClr val="9E561A"/>
    </a:accent2>
    <a:accent3>
      <a:srgbClr val="EEA944"/>
    </a:accent3>
    <a:accent4>
      <a:srgbClr val="D88122"/>
    </a:accent4>
    <a:accent5>
      <a:srgbClr val="894105"/>
    </a:accent5>
    <a:accent6>
      <a:srgbClr val="C66E2C"/>
    </a:accent6>
    <a:hlink>
      <a:srgbClr val="B4765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47654"/>
    </a:accent1>
    <a:accent2>
      <a:srgbClr val="9E561A"/>
    </a:accent2>
    <a:accent3>
      <a:srgbClr val="EEA944"/>
    </a:accent3>
    <a:accent4>
      <a:srgbClr val="D88122"/>
    </a:accent4>
    <a:accent5>
      <a:srgbClr val="894105"/>
    </a:accent5>
    <a:accent6>
      <a:srgbClr val="C66E2C"/>
    </a:accent6>
    <a:hlink>
      <a:srgbClr val="B47654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47654"/>
    </a:accent1>
    <a:accent2>
      <a:srgbClr val="9E561A"/>
    </a:accent2>
    <a:accent3>
      <a:srgbClr val="EEA944"/>
    </a:accent3>
    <a:accent4>
      <a:srgbClr val="D88122"/>
    </a:accent4>
    <a:accent5>
      <a:srgbClr val="894105"/>
    </a:accent5>
    <a:accent6>
      <a:srgbClr val="C66E2C"/>
    </a:accent6>
    <a:hlink>
      <a:srgbClr val="B47654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47654"/>
    </a:accent1>
    <a:accent2>
      <a:srgbClr val="9E561A"/>
    </a:accent2>
    <a:accent3>
      <a:srgbClr val="EEA944"/>
    </a:accent3>
    <a:accent4>
      <a:srgbClr val="D88122"/>
    </a:accent4>
    <a:accent5>
      <a:srgbClr val="894105"/>
    </a:accent5>
    <a:accent6>
      <a:srgbClr val="C66E2C"/>
    </a:accent6>
    <a:hlink>
      <a:srgbClr val="B4765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2200</Words>
  <Application>Microsoft Office PowerPoint</Application>
  <PresentationFormat>宽屏</PresentationFormat>
  <Paragraphs>227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微软雅黑</vt:lpstr>
      <vt:lpstr>Arial</vt:lpstr>
      <vt:lpstr>Calibri</vt:lpstr>
      <vt:lpstr>Gill Sans MT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 </dc:creator>
  <cp:lastModifiedBy>天 下</cp:lastModifiedBy>
  <cp:revision>73</cp:revision>
  <dcterms:created xsi:type="dcterms:W3CDTF">2017-07-25T11:21:00Z</dcterms:created>
  <dcterms:modified xsi:type="dcterms:W3CDTF">2021-01-05T14:00:20Z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