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59" r:id="rId3"/>
    <p:sldId id="260" r:id="rId4"/>
    <p:sldId id="266" r:id="rId5"/>
    <p:sldId id="267" r:id="rId6"/>
    <p:sldId id="268" r:id="rId7"/>
    <p:sldId id="269" r:id="rId8"/>
    <p:sldId id="270" r:id="rId9"/>
    <p:sldId id="262" r:id="rId10"/>
    <p:sldId id="271" r:id="rId11"/>
    <p:sldId id="272" r:id="rId12"/>
    <p:sldId id="274" r:id="rId13"/>
    <p:sldId id="277" r:id="rId14"/>
    <p:sldId id="275" r:id="rId15"/>
    <p:sldId id="276" r:id="rId16"/>
    <p:sldId id="283" r:id="rId17"/>
    <p:sldId id="263" r:id="rId18"/>
    <p:sldId id="278" r:id="rId19"/>
    <p:sldId id="279" r:id="rId20"/>
    <p:sldId id="280" r:id="rId21"/>
    <p:sldId id="281" r:id="rId22"/>
    <p:sldId id="282" r:id="rId23"/>
    <p:sldId id="264" r:id="rId24"/>
    <p:sldId id="273" r:id="rId25"/>
    <p:sldId id="265"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F39900"/>
    <a:srgbClr val="AEA499"/>
    <a:srgbClr val="595959"/>
    <a:srgbClr val="FEF7EB"/>
    <a:srgbClr val="E7ECF0"/>
    <a:srgbClr val="2C85C3"/>
    <a:srgbClr val="F3F8FC"/>
    <a:srgbClr val="006EBB"/>
    <a:srgbClr val="FEA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8" autoAdjust="0"/>
  </p:normalViewPr>
  <p:slideViewPr>
    <p:cSldViewPr snapToGrid="0">
      <p:cViewPr varScale="1">
        <p:scale>
          <a:sx n="109" d="100"/>
          <a:sy n="109"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AC7B1-0413-4358-99AC-0C6E12F45BB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478AB-46AF-41C8-B889-21F330B8AF6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478AB-46AF-41C8-B889-21F330B8AF6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p:cNvGrpSpPr/>
          <p:nvPr userDrawn="1"/>
        </p:nvGrpSpPr>
        <p:grpSpPr>
          <a:xfrm>
            <a:off x="-569041" y="182011"/>
            <a:ext cx="13251416" cy="6802772"/>
            <a:chOff x="-569041" y="182011"/>
            <a:chExt cx="13251416" cy="6802772"/>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78014" t="32181" r="3105" b="30236"/>
            <a:stretch>
              <a:fillRect/>
            </a:stretch>
          </p:blipFill>
          <p:spPr>
            <a:xfrm>
              <a:off x="-569041" y="182011"/>
              <a:ext cx="1330343" cy="1323975"/>
            </a:xfrm>
            <a:prstGeom prst="rect">
              <a:avLst/>
            </a:prstGeom>
          </p:spPr>
        </p:pic>
        <p:grpSp>
          <p:nvGrpSpPr>
            <p:cNvPr id="4" name="组合 3"/>
            <p:cNvGrpSpPr/>
            <p:nvPr/>
          </p:nvGrpSpPr>
          <p:grpSpPr>
            <a:xfrm>
              <a:off x="3949464" y="259544"/>
              <a:ext cx="4293071" cy="461665"/>
              <a:chOff x="3890766" y="382334"/>
              <a:chExt cx="4293071" cy="461665"/>
            </a:xfrm>
          </p:grpSpPr>
          <p:sp>
            <p:nvSpPr>
              <p:cNvPr id="6" name="矩形 5"/>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p:cNvGrpSpPr/>
              <p:nvPr/>
            </p:nvGrpSpPr>
            <p:grpSpPr>
              <a:xfrm>
                <a:off x="7831646" y="495769"/>
                <a:ext cx="352191" cy="234794"/>
                <a:chOff x="5682343" y="1959429"/>
                <a:chExt cx="1828800" cy="1219200"/>
              </a:xfrm>
              <a:solidFill>
                <a:srgbClr val="E7ECF0"/>
              </a:solidFill>
            </p:grpSpPr>
            <p:sp>
              <p:nvSpPr>
                <p:cNvPr id="11" name="箭头: V 形 10"/>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flipH="1">
                <a:off x="3890766" y="495769"/>
                <a:ext cx="352191" cy="234794"/>
                <a:chOff x="5682343" y="1959429"/>
                <a:chExt cx="1828800" cy="1219200"/>
              </a:xfrm>
              <a:solidFill>
                <a:srgbClr val="E7ECF0"/>
              </a:solidFill>
            </p:grpSpPr>
            <p:sp>
              <p:nvSpPr>
                <p:cNvPr id="9" name="箭头: V 形 8"/>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793" t="69798" r="48264" b="686"/>
            <a:stretch>
              <a:fillRect/>
            </a:stretch>
          </p:blipFill>
          <p:spPr>
            <a:xfrm>
              <a:off x="11393294" y="5924550"/>
              <a:ext cx="1289081" cy="106023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00C8DC5-C42B-486B-B4D6-DA725A086319}"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97F04459-0EA0-4EBF-850F-5513A0D1EA5A}"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569041" y="182011"/>
            <a:ext cx="13251416" cy="6802772"/>
            <a:chOff x="-569041" y="182011"/>
            <a:chExt cx="13251416" cy="6802772"/>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78014" t="32181" r="3105" b="30236"/>
            <a:stretch>
              <a:fillRect/>
            </a:stretch>
          </p:blipFill>
          <p:spPr>
            <a:xfrm>
              <a:off x="-569041" y="182011"/>
              <a:ext cx="1330343" cy="1323975"/>
            </a:xfrm>
            <a:prstGeom prst="rect">
              <a:avLst/>
            </a:prstGeom>
          </p:spPr>
        </p:pic>
        <p:grpSp>
          <p:nvGrpSpPr>
            <p:cNvPr id="4" name="组合 3"/>
            <p:cNvGrpSpPr/>
            <p:nvPr/>
          </p:nvGrpSpPr>
          <p:grpSpPr>
            <a:xfrm>
              <a:off x="3949464" y="259544"/>
              <a:ext cx="4293071" cy="461665"/>
              <a:chOff x="3890766" y="382334"/>
              <a:chExt cx="4293071" cy="461665"/>
            </a:xfrm>
          </p:grpSpPr>
          <p:sp>
            <p:nvSpPr>
              <p:cNvPr id="6" name="矩形 5"/>
              <p:cNvSpPr/>
              <p:nvPr/>
            </p:nvSpPr>
            <p:spPr>
              <a:xfrm>
                <a:off x="4272424" y="382334"/>
                <a:ext cx="3647152"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300" normalizeH="0" baseline="0" noProof="0" dirty="0">
                    <a:ln>
                      <a:noFill/>
                    </a:ln>
                    <a:solidFill>
                      <a:srgbClr val="F39900"/>
                    </a:solidFill>
                    <a:effectLst/>
                    <a:uLnTx/>
                    <a:uFillTx/>
                    <a:latin typeface="思源黑体 CN Bold" panose="020B0800000000000000" pitchFamily="34" charset="-122"/>
                    <a:ea typeface="思源黑体 CN Bold" panose="020B0800000000000000" pitchFamily="34" charset="-122"/>
                  </a:rPr>
                  <a:t>企业</a:t>
                </a:r>
                <a:r>
                  <a:rPr lang="zh-CN" altLang="en-US" sz="2400" spc="300" dirty="0">
                    <a:solidFill>
                      <a:srgbClr val="595959"/>
                    </a:solidFill>
                    <a:latin typeface="思源黑体 CN Bold" panose="020B0800000000000000" pitchFamily="34" charset="-122"/>
                    <a:ea typeface="思源黑体 CN Bold" panose="020B0800000000000000" pitchFamily="34" charset="-122"/>
                  </a:rPr>
                  <a:t>团队管理</a:t>
                </a:r>
                <a:r>
                  <a:rPr kumimoji="0" lang="zh-CN" altLang="en-US" sz="2400" i="0" u="none" strike="noStrike" kern="1200" cap="none" spc="300" normalizeH="0" baseline="0" noProof="0" dirty="0">
                    <a:ln>
                      <a:noFill/>
                    </a:ln>
                    <a:solidFill>
                      <a:srgbClr val="595959"/>
                    </a:solidFill>
                    <a:effectLst/>
                    <a:uLnTx/>
                    <a:uFillTx/>
                    <a:latin typeface="思源黑体 CN Bold" panose="020B0800000000000000" pitchFamily="34" charset="-122"/>
                    <a:ea typeface="思源黑体 CN Bold" panose="020B0800000000000000" pitchFamily="34" charset="-122"/>
                  </a:rPr>
                  <a:t>培训模板</a:t>
                </a:r>
                <a:endParaRPr kumimoji="0" lang="zh-CN" altLang="en-US" sz="2400" i="0" u="none" strike="noStrike" kern="1200" cap="none" spc="300" normalizeH="0" baseline="0" noProof="0" dirty="0">
                  <a:ln>
                    <a:noFill/>
                  </a:ln>
                  <a:solidFill>
                    <a:srgbClr val="595959"/>
                  </a:solidFill>
                  <a:effectLst>
                    <a:reflection blurRad="6350" stA="28000" endPos="25000" dist="60007" dir="5400000" sy="-100000" algn="bl" rotWithShape="0"/>
                  </a:effectLst>
                  <a:uLnTx/>
                  <a:uFillTx/>
                  <a:latin typeface="思源黑体 CN Bold" panose="020B0800000000000000" pitchFamily="34" charset="-122"/>
                  <a:ea typeface="思源黑体 CN Bold" panose="020B0800000000000000" pitchFamily="34" charset="-122"/>
                </a:endParaRPr>
              </a:p>
            </p:txBody>
          </p:sp>
          <p:grpSp>
            <p:nvGrpSpPr>
              <p:cNvPr id="7" name="组合 6"/>
              <p:cNvGrpSpPr/>
              <p:nvPr/>
            </p:nvGrpSpPr>
            <p:grpSpPr>
              <a:xfrm>
                <a:off x="7831646" y="495769"/>
                <a:ext cx="352191" cy="234794"/>
                <a:chOff x="5682343" y="1959429"/>
                <a:chExt cx="1828800" cy="1219200"/>
              </a:xfrm>
              <a:solidFill>
                <a:srgbClr val="E7ECF0"/>
              </a:solidFill>
            </p:grpSpPr>
            <p:sp>
              <p:nvSpPr>
                <p:cNvPr id="11" name="箭头: V 形 10"/>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箭头: V 形 11"/>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8" name="组合 7"/>
              <p:cNvGrpSpPr/>
              <p:nvPr/>
            </p:nvGrpSpPr>
            <p:grpSpPr>
              <a:xfrm flipH="1">
                <a:off x="3890766" y="495769"/>
                <a:ext cx="352191" cy="234794"/>
                <a:chOff x="5682343" y="1959429"/>
                <a:chExt cx="1828800" cy="1219200"/>
              </a:xfrm>
              <a:solidFill>
                <a:srgbClr val="E7ECF0"/>
              </a:solidFill>
            </p:grpSpPr>
            <p:sp>
              <p:nvSpPr>
                <p:cNvPr id="9" name="箭头: V 形 8"/>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33793" t="69798" r="48264" b="686"/>
            <a:stretch>
              <a:fillRect/>
            </a:stretch>
          </p:blipFill>
          <p:spPr>
            <a:xfrm>
              <a:off x="11393294" y="5924550"/>
              <a:ext cx="1289081" cy="106023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784443" flipV="1">
            <a:off x="4825127" y="115398"/>
            <a:ext cx="2530867" cy="6215743"/>
          </a:xfrm>
          <a:prstGeom prst="frame">
            <a:avLst>
              <a:gd name="adj1" fmla="val 132"/>
            </a:avLst>
          </a:prstGeom>
          <a:solidFill>
            <a:srgbClr val="FEAC22"/>
          </a:solid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3923973" y="1091183"/>
            <a:ext cx="4425407" cy="4588295"/>
          </a:xfrm>
          <a:prstGeom prst="rect">
            <a:avLst/>
          </a:prstGeom>
        </p:spPr>
      </p:pic>
      <p:sp>
        <p:nvSpPr>
          <p:cNvPr id="7" name="文本框 6"/>
          <p:cNvSpPr txBox="1"/>
          <p:nvPr/>
        </p:nvSpPr>
        <p:spPr>
          <a:xfrm>
            <a:off x="3323384" y="2030793"/>
            <a:ext cx="5534351" cy="2185614"/>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316775" y="3289391"/>
            <a:ext cx="658387" cy="66613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6948761" y="4900165"/>
            <a:ext cx="2944201" cy="218874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78014" t="32181" r="3105" b="30236"/>
          <a:stretch>
            <a:fillRect/>
          </a:stretch>
        </p:blipFill>
        <p:spPr>
          <a:xfrm>
            <a:off x="10232309" y="-507382"/>
            <a:ext cx="3243833" cy="3228305"/>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46010" t="3426" r="24313" b="38025"/>
          <a:stretch>
            <a:fillRect/>
          </a:stretch>
        </p:blipFill>
        <p:spPr>
          <a:xfrm rot="19695365">
            <a:off x="1982894" y="4920555"/>
            <a:ext cx="1579401" cy="1456694"/>
          </a:xfrm>
          <a:prstGeom prst="rect">
            <a:avLst/>
          </a:prstGeom>
        </p:spPr>
      </p:pic>
      <p:sp>
        <p:nvSpPr>
          <p:cNvPr id="14" name="图文框 13"/>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15847" t="74527" r="68377" b="2016"/>
          <a:stretch>
            <a:fillRect/>
          </a:stretch>
        </p:blipFill>
        <p:spPr>
          <a:xfrm>
            <a:off x="-91280" y="225969"/>
            <a:ext cx="1715750" cy="1275500"/>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2024" t="2394" r="84626" b="68206"/>
          <a:stretch>
            <a:fillRect/>
          </a:stretch>
        </p:blipFill>
        <p:spPr>
          <a:xfrm>
            <a:off x="-153472" y="4900164"/>
            <a:ext cx="1987847" cy="2188740"/>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t="34717" r="80284" b="25384"/>
          <a:stretch>
            <a:fillRect/>
          </a:stretch>
        </p:blipFill>
        <p:spPr>
          <a:xfrm>
            <a:off x="10699083" y="5766161"/>
            <a:ext cx="470998" cy="476543"/>
          </a:xfrm>
          <a:prstGeom prst="rect">
            <a:avLst/>
          </a:prstGeom>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a:fillRect/>
          </a:stretch>
        </p:blipFill>
        <p:spPr>
          <a:xfrm>
            <a:off x="2318632" y="-1081096"/>
            <a:ext cx="1815289" cy="1836659"/>
          </a:xfrm>
          <a:prstGeom prst="rect">
            <a:avLst/>
          </a:prstGeom>
        </p:spPr>
      </p:pic>
      <p:pic>
        <p:nvPicPr>
          <p:cNvPr id="19" name="图片 18"/>
          <p:cNvPicPr>
            <a:picLocks noChangeAspect="1"/>
          </p:cNvPicPr>
          <p:nvPr/>
        </p:nvPicPr>
        <p:blipFill rotWithShape="1">
          <a:blip r:embed="rId10" cstate="print">
            <a:extLst>
              <a:ext uri="{28A0092B-C50C-407E-A947-70E740481C1C}">
                <a14:useLocalDpi xmlns:a14="http://schemas.microsoft.com/office/drawing/2010/main" val="0"/>
              </a:ext>
            </a:extLst>
          </a:blip>
          <a:srcRect l="33793" t="69798" r="48264" b="686"/>
          <a:stretch>
            <a:fillRect/>
          </a:stretch>
        </p:blipFill>
        <p:spPr>
          <a:xfrm>
            <a:off x="8274078" y="343681"/>
            <a:ext cx="1855598" cy="1526177"/>
          </a:xfrm>
          <a:prstGeom prst="rect">
            <a:avLst/>
          </a:prstGeom>
        </p:spPr>
      </p:pic>
      <p:pic>
        <p:nvPicPr>
          <p:cNvPr id="20" name="图片 19"/>
          <p:cNvPicPr>
            <a:picLocks noChangeAspect="1"/>
          </p:cNvPicPr>
          <p:nvPr/>
        </p:nvPicPr>
        <p:blipFill rotWithShape="1">
          <a:blip r:embed="rId11" cstate="print">
            <a:extLst>
              <a:ext uri="{28A0092B-C50C-407E-A947-70E740481C1C}">
                <a14:useLocalDpi xmlns:a14="http://schemas.microsoft.com/office/drawing/2010/main" val="0"/>
              </a:ext>
            </a:extLst>
          </a:blip>
          <a:srcRect t="34717" r="80284" b="25384"/>
          <a:stretch>
            <a:fillRect/>
          </a:stretch>
        </p:blipFill>
        <p:spPr>
          <a:xfrm>
            <a:off x="4556613" y="6394195"/>
            <a:ext cx="686627" cy="694710"/>
          </a:xfrm>
          <a:prstGeom prst="rect">
            <a:avLst/>
          </a:prstGeom>
        </p:spPr>
      </p:pic>
      <p:sp>
        <p:nvSpPr>
          <p:cNvPr id="21" name="矩形 20"/>
          <p:cNvSpPr/>
          <p:nvPr/>
        </p:nvSpPr>
        <p:spPr>
          <a:xfrm>
            <a:off x="4140236" y="3462633"/>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4133921" y="2328022"/>
            <a:ext cx="4031873" cy="1246495"/>
          </a:xfrm>
          <a:prstGeom prst="rect">
            <a:avLst/>
          </a:prstGeom>
        </p:spPr>
        <p:txBody>
          <a:bodyPr wrap="none">
            <a:spAutoFit/>
          </a:bodyPr>
          <a:lstStyle/>
          <a:p>
            <a:r>
              <a:rPr lang="zh-CN" altLang="en-US" sz="7500" dirty="0">
                <a:solidFill>
                  <a:srgbClr val="595959"/>
                </a:solidFill>
                <a:latin typeface="思源黑体 CN Bold" panose="020B0800000000000000" pitchFamily="34" charset="-122"/>
                <a:ea typeface="思源黑体 CN Bold" panose="020B0800000000000000" pitchFamily="34" charset="-122"/>
              </a:rPr>
              <a:t>团队管理</a:t>
            </a:r>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429369" y="1623001"/>
            <a:ext cx="2338088" cy="1738152"/>
          </a:xfrm>
          <a:prstGeom prst="rect">
            <a:avLst/>
          </a:prstGeom>
        </p:spPr>
      </p:pic>
      <p:grpSp>
        <p:nvGrpSpPr>
          <p:cNvPr id="7" name="组合 6"/>
          <p:cNvGrpSpPr/>
          <p:nvPr/>
        </p:nvGrpSpPr>
        <p:grpSpPr>
          <a:xfrm>
            <a:off x="2544989" y="3191037"/>
            <a:ext cx="2994858" cy="379545"/>
            <a:chOff x="1476375" y="371475"/>
            <a:chExt cx="2104437" cy="266700"/>
          </a:xfrm>
        </p:grpSpPr>
        <p:cxnSp>
          <p:nvCxnSpPr>
            <p:cNvPr id="8" name="直接连接符 7"/>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flipH="1">
            <a:off x="0" y="2590800"/>
            <a:ext cx="4147457" cy="1497901"/>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矩形 1"/>
          <p:cNvSpPr/>
          <p:nvPr/>
        </p:nvSpPr>
        <p:spPr>
          <a:xfrm>
            <a:off x="210076" y="3108917"/>
            <a:ext cx="3727303" cy="461665"/>
          </a:xfrm>
          <a:prstGeom prst="rect">
            <a:avLst/>
          </a:prstGeom>
          <a:no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团队需要什么样的人？</a:t>
            </a: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3354933" y="2308680"/>
            <a:ext cx="858517" cy="791817"/>
          </a:xfrm>
          <a:prstGeom prst="rect">
            <a:avLst/>
          </a:prstGeom>
        </p:spPr>
      </p:pic>
      <p:sp>
        <p:nvSpPr>
          <p:cNvPr id="6" name="矩形 5"/>
          <p:cNvSpPr/>
          <p:nvPr/>
        </p:nvSpPr>
        <p:spPr>
          <a:xfrm>
            <a:off x="6096000" y="2663341"/>
            <a:ext cx="441960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具有</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敬业精神的人</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，可以把好的企业文化代代相传，他们   在团队里起着积极向上的作用，代表着高涨的士气，高昂的斗志，坚强的意志，顽强的品质。</a:t>
            </a:r>
          </a:p>
        </p:txBody>
      </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451671" y="1642658"/>
            <a:ext cx="2338088" cy="17381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858964" y="1747528"/>
            <a:ext cx="2152724" cy="872429"/>
            <a:chOff x="1763994" y="2147400"/>
            <a:chExt cx="2152724" cy="872429"/>
          </a:xfrm>
        </p:grpSpPr>
        <p:sp>
          <p:nvSpPr>
            <p:cNvPr id="18" name="文本框 17"/>
            <p:cNvSpPr txBox="1"/>
            <p:nvPr/>
          </p:nvSpPr>
          <p:spPr>
            <a:xfrm>
              <a:off x="1763994" y="2147400"/>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8" name="文本框 7"/>
            <p:cNvSpPr txBox="1"/>
            <p:nvPr/>
          </p:nvSpPr>
          <p:spPr>
            <a:xfrm>
              <a:off x="2060234" y="2352065"/>
              <a:ext cx="547247"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人</a:t>
              </a:r>
            </a:p>
          </p:txBody>
        </p:sp>
        <p:sp>
          <p:nvSpPr>
            <p:cNvPr id="12" name="文本框 11"/>
            <p:cNvSpPr txBox="1"/>
            <p:nvPr/>
          </p:nvSpPr>
          <p:spPr>
            <a:xfrm>
              <a:off x="2580460" y="2352065"/>
              <a:ext cx="1211843" cy="423321"/>
            </a:xfrm>
            <a:prstGeom prst="rect">
              <a:avLst/>
            </a:prstGeom>
            <a:noFill/>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PEOPLE</a:t>
              </a:r>
              <a:endParaRPr lang="zh-CN" altLang="en-US" dirty="0"/>
            </a:p>
          </p:txBody>
        </p:sp>
      </p:grpSp>
      <p:grpSp>
        <p:nvGrpSpPr>
          <p:cNvPr id="27" name="组合 26"/>
          <p:cNvGrpSpPr/>
          <p:nvPr/>
        </p:nvGrpSpPr>
        <p:grpSpPr>
          <a:xfrm>
            <a:off x="1536959" y="3720805"/>
            <a:ext cx="2304102" cy="872429"/>
            <a:chOff x="1700409" y="3675482"/>
            <a:chExt cx="2304102" cy="872429"/>
          </a:xfrm>
        </p:grpSpPr>
        <p:sp>
          <p:nvSpPr>
            <p:cNvPr id="20" name="文本框 19"/>
            <p:cNvSpPr txBox="1"/>
            <p:nvPr/>
          </p:nvSpPr>
          <p:spPr>
            <a:xfrm>
              <a:off x="1700409" y="3675482"/>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7" name="文本框 6"/>
            <p:cNvSpPr txBox="1"/>
            <p:nvPr/>
          </p:nvSpPr>
          <p:spPr>
            <a:xfrm>
              <a:off x="1890946" y="3900035"/>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目标</a:t>
              </a:r>
            </a:p>
          </p:txBody>
        </p:sp>
        <p:sp>
          <p:nvSpPr>
            <p:cNvPr id="13" name="文本框 12"/>
            <p:cNvSpPr txBox="1"/>
            <p:nvPr/>
          </p:nvSpPr>
          <p:spPr>
            <a:xfrm>
              <a:off x="2460430" y="3900035"/>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PURPOSE</a:t>
              </a:r>
              <a:endParaRPr lang="zh-CN" altLang="en-US" dirty="0">
                <a:solidFill>
                  <a:srgbClr val="F39900"/>
                </a:solidFill>
              </a:endParaRPr>
            </a:p>
          </p:txBody>
        </p:sp>
      </p:grpSp>
      <p:grpSp>
        <p:nvGrpSpPr>
          <p:cNvPr id="26" name="组合 25"/>
          <p:cNvGrpSpPr/>
          <p:nvPr/>
        </p:nvGrpSpPr>
        <p:grpSpPr>
          <a:xfrm>
            <a:off x="5002941" y="4968620"/>
            <a:ext cx="2486430" cy="872429"/>
            <a:chOff x="4513084" y="4718249"/>
            <a:chExt cx="2486430" cy="872429"/>
          </a:xfrm>
        </p:grpSpPr>
        <p:sp>
          <p:nvSpPr>
            <p:cNvPr id="19" name="文本框 18"/>
            <p:cNvSpPr txBox="1"/>
            <p:nvPr/>
          </p:nvSpPr>
          <p:spPr>
            <a:xfrm>
              <a:off x="4513084" y="471824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p:cNvSpPr txBox="1"/>
            <p:nvPr/>
          </p:nvSpPr>
          <p:spPr>
            <a:xfrm>
              <a:off x="4721019" y="4952977"/>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职权</a:t>
              </a:r>
            </a:p>
          </p:txBody>
        </p:sp>
        <p:sp>
          <p:nvSpPr>
            <p:cNvPr id="14" name="文本框 13"/>
            <p:cNvSpPr txBox="1"/>
            <p:nvPr/>
          </p:nvSpPr>
          <p:spPr>
            <a:xfrm>
              <a:off x="5455433" y="4952977"/>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POWER</a:t>
              </a:r>
              <a:endParaRPr lang="zh-CN" altLang="en-US" dirty="0"/>
            </a:p>
          </p:txBody>
        </p:sp>
      </p:grpSp>
      <p:grpSp>
        <p:nvGrpSpPr>
          <p:cNvPr id="24" name="组合 23"/>
          <p:cNvGrpSpPr/>
          <p:nvPr/>
        </p:nvGrpSpPr>
        <p:grpSpPr>
          <a:xfrm>
            <a:off x="8548346" y="3720805"/>
            <a:ext cx="2635760" cy="872429"/>
            <a:chOff x="8036718" y="3729569"/>
            <a:chExt cx="2635760" cy="872429"/>
          </a:xfrm>
        </p:grpSpPr>
        <p:sp>
          <p:nvSpPr>
            <p:cNvPr id="23" name="文本框 22"/>
            <p:cNvSpPr txBox="1"/>
            <p:nvPr/>
          </p:nvSpPr>
          <p:spPr>
            <a:xfrm>
              <a:off x="8036718" y="3729569"/>
              <a:ext cx="2152724" cy="872429"/>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9" name="文本框 8"/>
            <p:cNvSpPr txBox="1"/>
            <p:nvPr/>
          </p:nvSpPr>
          <p:spPr>
            <a:xfrm>
              <a:off x="8227255" y="392819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计划</a:t>
              </a:r>
            </a:p>
          </p:txBody>
        </p:sp>
        <p:sp>
          <p:nvSpPr>
            <p:cNvPr id="16" name="文本框 15"/>
            <p:cNvSpPr txBox="1"/>
            <p:nvPr/>
          </p:nvSpPr>
          <p:spPr>
            <a:xfrm>
              <a:off x="9128397" y="3954124"/>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t>PLANE</a:t>
              </a:r>
              <a:endParaRPr lang="zh-CN" altLang="en-US" dirty="0"/>
            </a:p>
          </p:txBody>
        </p:sp>
      </p:grpSp>
      <p:grpSp>
        <p:nvGrpSpPr>
          <p:cNvPr id="25" name="组合 24"/>
          <p:cNvGrpSpPr/>
          <p:nvPr/>
        </p:nvGrpSpPr>
        <p:grpSpPr>
          <a:xfrm>
            <a:off x="8227255" y="1747528"/>
            <a:ext cx="2624097" cy="872429"/>
            <a:chOff x="7968097" y="2147400"/>
            <a:chExt cx="2624097" cy="872429"/>
          </a:xfrm>
        </p:grpSpPr>
        <p:sp>
          <p:nvSpPr>
            <p:cNvPr id="11" name="文本框 10"/>
            <p:cNvSpPr txBox="1"/>
            <p:nvPr/>
          </p:nvSpPr>
          <p:spPr>
            <a:xfrm>
              <a:off x="8186058" y="2364981"/>
              <a:ext cx="885825"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zh-CN" altLang="en-US" dirty="0"/>
                <a:t>定位</a:t>
              </a:r>
            </a:p>
          </p:txBody>
        </p:sp>
        <p:sp>
          <p:nvSpPr>
            <p:cNvPr id="15" name="文本框 14"/>
            <p:cNvSpPr txBox="1"/>
            <p:nvPr/>
          </p:nvSpPr>
          <p:spPr>
            <a:xfrm>
              <a:off x="9048113" y="2364081"/>
              <a:ext cx="1544081" cy="423321"/>
            </a:xfrm>
            <a:prstGeom prst="rect">
              <a:avLst/>
            </a:prstGeom>
          </p:spPr>
          <p:txBody>
            <a:bodyPr wrap="square">
              <a:spAutoFit/>
            </a:bodyPr>
            <a:lstStyle>
              <a:defPPr>
                <a:defRPr lang="en-US"/>
              </a:defPPr>
              <a:lvl1pPr algn="just">
                <a:lnSpc>
                  <a:spcPct val="150000"/>
                </a:lnSpc>
                <a:spcBef>
                  <a:spcPct val="30000"/>
                </a:spcBef>
                <a:defRPr sz="1600" spc="300">
                  <a:solidFill>
                    <a:srgbClr val="464646"/>
                  </a:solidFill>
                  <a:latin typeface="思源黑体 CN Regular" panose="020B0500000000000000" pitchFamily="34" charset="-122"/>
                  <a:ea typeface="思源黑体 CN Regular" panose="020B0500000000000000" pitchFamily="34" charset="-122"/>
                </a:defRPr>
              </a:lvl1pPr>
            </a:lstStyle>
            <a:p>
              <a:r>
                <a:rPr lang="en-US" altLang="zh-CN" dirty="0">
                  <a:solidFill>
                    <a:srgbClr val="F39900"/>
                  </a:solidFill>
                </a:rPr>
                <a:t>PLACE</a:t>
              </a:r>
              <a:endParaRPr lang="zh-CN" altLang="en-US" dirty="0">
                <a:solidFill>
                  <a:srgbClr val="F39900"/>
                </a:solidFill>
              </a:endParaRPr>
            </a:p>
          </p:txBody>
        </p:sp>
        <p:sp>
          <p:nvSpPr>
            <p:cNvPr id="21" name="文本框 20"/>
            <p:cNvSpPr txBox="1"/>
            <p:nvPr/>
          </p:nvSpPr>
          <p:spPr>
            <a:xfrm>
              <a:off x="7968097" y="2147400"/>
              <a:ext cx="2152724" cy="872429"/>
            </a:xfrm>
            <a:prstGeom prst="roundRect">
              <a:avLst>
                <a:gd name="adj" fmla="val 50000"/>
              </a:avLst>
            </a:prstGeom>
            <a:noFill/>
            <a:ln>
              <a:solidFill>
                <a:srgbClr val="F39900"/>
              </a:solid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grpSp>
      <p:sp>
        <p:nvSpPr>
          <p:cNvPr id="29" name="椭圆 28"/>
          <p:cNvSpPr/>
          <p:nvPr/>
        </p:nvSpPr>
        <p:spPr>
          <a:xfrm>
            <a:off x="573190" y="-2173933"/>
            <a:ext cx="10744200" cy="10744200"/>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132047" y="5074692"/>
            <a:ext cx="1870924" cy="1390859"/>
          </a:xfrm>
          <a:prstGeom prst="rect">
            <a:avLst/>
          </a:prstGeom>
        </p:spPr>
      </p:pic>
      <p:grpSp>
        <p:nvGrpSpPr>
          <p:cNvPr id="5" name="组合 4"/>
          <p:cNvGrpSpPr/>
          <p:nvPr/>
        </p:nvGrpSpPr>
        <p:grpSpPr>
          <a:xfrm>
            <a:off x="5141857" y="2065251"/>
            <a:ext cx="2020667" cy="2114088"/>
            <a:chOff x="3868504" y="3645391"/>
            <a:chExt cx="2020667" cy="2114088"/>
          </a:xfrm>
        </p:grpSpPr>
        <p:sp>
          <p:nvSpPr>
            <p:cNvPr id="3" name="菱形 2"/>
            <p:cNvSpPr/>
            <p:nvPr/>
          </p:nvSpPr>
          <p:spPr>
            <a:xfrm>
              <a:off x="3868504" y="3645391"/>
              <a:ext cx="2020667" cy="211408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37170" t="70793" r="49076" b="686"/>
            <a:stretch>
              <a:fillRect/>
            </a:stretch>
          </p:blipFill>
          <p:spPr>
            <a:xfrm rot="411943">
              <a:off x="3994275" y="3893364"/>
              <a:ext cx="1790364" cy="1856263"/>
            </a:xfrm>
            <a:prstGeom prst="rect">
              <a:avLst/>
            </a:prstGeom>
          </p:spPr>
        </p:pic>
      </p:grpSp>
      <p:sp>
        <p:nvSpPr>
          <p:cNvPr id="2" name="矩形 1"/>
          <p:cNvSpPr/>
          <p:nvPr/>
        </p:nvSpPr>
        <p:spPr>
          <a:xfrm>
            <a:off x="5475562" y="2891462"/>
            <a:ext cx="1353256" cy="461665"/>
          </a:xfrm>
          <a:prstGeom prst="rect">
            <a:avLst/>
          </a:prstGeom>
          <a:solidFill>
            <a:schemeClr val="bg1"/>
          </a:solidFill>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团队5P</a:t>
            </a:r>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20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ppt_w</p:attrName>
                                        </p:attrNameLst>
                                      </p:cBhvr>
                                      <p:tavLst>
                                        <p:tav tm="0">
                                          <p:val>
                                            <p:fltVal val="0"/>
                                          </p:val>
                                        </p:tav>
                                        <p:tav tm="100000">
                                          <p:val>
                                            <p:strVal val="#ppt_w"/>
                                          </p:val>
                                        </p:tav>
                                      </p:tavLst>
                                    </p:anim>
                                    <p:anim calcmode="lin" valueType="num">
                                      <p:cBhvr>
                                        <p:cTn id="26" dur="1000" fill="hold"/>
                                        <p:tgtEl>
                                          <p:spTgt spid="26"/>
                                        </p:tgtEl>
                                        <p:attrNameLst>
                                          <p:attrName>ppt_h</p:attrName>
                                        </p:attrNameLst>
                                      </p:cBhvr>
                                      <p:tavLst>
                                        <p:tav tm="0">
                                          <p:val>
                                            <p:fltVal val="0"/>
                                          </p:val>
                                        </p:tav>
                                        <p:tav tm="100000">
                                          <p:val>
                                            <p:strVal val="#ppt_h"/>
                                          </p:val>
                                        </p:tav>
                                      </p:tavLst>
                                    </p:anim>
                                    <p:anim calcmode="lin" valueType="num">
                                      <p:cBhvr>
                                        <p:cTn id="27" dur="1000" fill="hold"/>
                                        <p:tgtEl>
                                          <p:spTgt spid="26"/>
                                        </p:tgtEl>
                                        <p:attrNameLst>
                                          <p:attrName>style.rotation</p:attrName>
                                        </p:attrNameLst>
                                      </p:cBhvr>
                                      <p:tavLst>
                                        <p:tav tm="0">
                                          <p:val>
                                            <p:fltVal val="90"/>
                                          </p:val>
                                        </p:tav>
                                        <p:tav tm="100000">
                                          <p:val>
                                            <p:fltVal val="0"/>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heel(1)">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图文框 29"/>
          <p:cNvSpPr/>
          <p:nvPr/>
        </p:nvSpPr>
        <p:spPr>
          <a:xfrm rot="5400000" flipV="1">
            <a:off x="8315819" y="349722"/>
            <a:ext cx="1136788" cy="502176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Rectangle 2"/>
          <p:cNvSpPr txBox="1">
            <a:spLocks noChangeArrowheads="1"/>
          </p:cNvSpPr>
          <p:nvPr/>
        </p:nvSpPr>
        <p:spPr>
          <a:xfrm>
            <a:off x="6882655" y="2670472"/>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sp>
        <p:nvSpPr>
          <p:cNvPr id="3" name="矩形 2"/>
          <p:cNvSpPr/>
          <p:nvPr/>
        </p:nvSpPr>
        <p:spPr>
          <a:xfrm>
            <a:off x="1109018" y="2991479"/>
            <a:ext cx="3765397"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）有明确的愿景目标</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。建立共同的愿景和目标，是团队形成的主要条件，团队成员因此产生协作的愿望。</a:t>
            </a:r>
          </a:p>
        </p:txBody>
      </p:sp>
      <p:grpSp>
        <p:nvGrpSpPr>
          <p:cNvPr id="29" name="组合 28"/>
          <p:cNvGrpSpPr/>
          <p:nvPr/>
        </p:nvGrpSpPr>
        <p:grpSpPr>
          <a:xfrm>
            <a:off x="5502290" y="3230267"/>
            <a:ext cx="5580692" cy="4371278"/>
            <a:chOff x="6545829" y="3722646"/>
            <a:chExt cx="4828536" cy="3782125"/>
          </a:xfrm>
        </p:grpSpPr>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23663" t="3413" r="58551" b="6217"/>
            <a:stretch>
              <a:fillRect/>
            </a:stretch>
          </p:blipFill>
          <p:spPr>
            <a:xfrm>
              <a:off x="6545829"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41449" t="3413" r="40766" b="6217"/>
            <a:stretch>
              <a:fillRect/>
            </a:stretch>
          </p:blipFill>
          <p:spPr>
            <a:xfrm>
              <a:off x="7847973"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l="59234" t="3413" r="22980" b="6217"/>
            <a:stretch>
              <a:fillRect/>
            </a:stretch>
          </p:blipFill>
          <p:spPr>
            <a:xfrm>
              <a:off x="9150117" y="4369417"/>
              <a:ext cx="922105" cy="3135354"/>
            </a:xfrm>
            <a:custGeom>
              <a:avLst/>
              <a:gdLst>
                <a:gd name="connsiteX0" fmla="*/ 0 w 1509709"/>
                <a:gd name="connsiteY0" fmla="*/ 0 h 5133331"/>
                <a:gd name="connsiteX1" fmla="*/ 1509709 w 1509709"/>
                <a:gd name="connsiteY1" fmla="*/ 0 h 5133331"/>
                <a:gd name="connsiteX2" fmla="*/ 1509709 w 1509709"/>
                <a:gd name="connsiteY2" fmla="*/ 5133331 h 5133331"/>
                <a:gd name="connsiteX3" fmla="*/ 0 w 1509709"/>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9" h="5133331">
                  <a:moveTo>
                    <a:pt x="0" y="0"/>
                  </a:moveTo>
                  <a:lnTo>
                    <a:pt x="1509709" y="0"/>
                  </a:lnTo>
                  <a:lnTo>
                    <a:pt x="1509709"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77020" t="3413" r="5194" b="6217"/>
            <a:stretch>
              <a:fillRect/>
            </a:stretch>
          </p:blipFill>
          <p:spPr>
            <a:xfrm>
              <a:off x="10452260" y="3722646"/>
              <a:ext cx="922105" cy="3135354"/>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grpSp>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l="46010" t="3426" r="24313" b="38025"/>
          <a:stretch>
            <a:fillRect/>
          </a:stretch>
        </p:blipFill>
        <p:spPr>
          <a:xfrm rot="19695365">
            <a:off x="5441762" y="1588319"/>
            <a:ext cx="1382873" cy="1275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flipV="1">
            <a:off x="7169239" y="5393312"/>
            <a:ext cx="2343745" cy="297028"/>
            <a:chOff x="1476375" y="371475"/>
            <a:chExt cx="2104437" cy="266700"/>
          </a:xfrm>
        </p:grpSpPr>
        <p:cxnSp>
          <p:nvCxnSpPr>
            <p:cNvPr id="21" name="直接连接符 20"/>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5767254" y="2509028"/>
            <a:ext cx="657492" cy="3798832"/>
            <a:chOff x="5767253" y="2743204"/>
            <a:chExt cx="657492" cy="3798832"/>
          </a:xfrm>
        </p:grpSpPr>
        <p:sp>
          <p:nvSpPr>
            <p:cNvPr id="9" name="矩形: 剪去单角 8"/>
            <p:cNvSpPr/>
            <p:nvPr/>
          </p:nvSpPr>
          <p:spPr>
            <a:xfrm rot="16200000">
              <a:off x="4966015" y="5083306"/>
              <a:ext cx="2259968" cy="657492"/>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819001" y="3429000"/>
              <a:ext cx="553998" cy="2926442"/>
            </a:xfrm>
            <a:prstGeom prst="rect">
              <a:avLst/>
            </a:prstGeom>
          </p:spPr>
          <p:txBody>
            <a:bodyPr vert="eaVert"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如何树立团队愿景</a:t>
              </a:r>
            </a:p>
          </p:txBody>
        </p:sp>
        <p:grpSp>
          <p:nvGrpSpPr>
            <p:cNvPr id="7" name="组合 6"/>
            <p:cNvGrpSpPr/>
            <p:nvPr/>
          </p:nvGrpSpPr>
          <p:grpSpPr>
            <a:xfrm rot="5400000">
              <a:off x="5846399" y="2715806"/>
              <a:ext cx="499202" cy="553998"/>
              <a:chOff x="3949464" y="372979"/>
              <a:chExt cx="352191" cy="234794"/>
            </a:xfrm>
            <a:solidFill>
              <a:srgbClr val="F39900"/>
            </a:solidFill>
          </p:grpSpPr>
          <p:sp>
            <p:nvSpPr>
              <p:cNvPr id="5" name="箭头: V 形 4"/>
              <p:cNvSpPr/>
              <p:nvPr/>
            </p:nvSpPr>
            <p:spPr>
              <a:xfrm flipH="1">
                <a:off x="4066861"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p:cNvSpPr/>
              <p:nvPr/>
            </p:nvSpPr>
            <p:spPr>
              <a:xfrm flipH="1">
                <a:off x="3949464" y="372979"/>
                <a:ext cx="234794" cy="234794"/>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sp>
        <p:nvSpPr>
          <p:cNvPr id="11" name="文本框 10"/>
          <p:cNvSpPr txBox="1"/>
          <p:nvPr/>
        </p:nvSpPr>
        <p:spPr>
          <a:xfrm>
            <a:off x="7794702" y="1575156"/>
            <a:ext cx="4397298" cy="1972854"/>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2" name="文本框 11"/>
          <p:cNvSpPr txBox="1"/>
          <p:nvPr/>
        </p:nvSpPr>
        <p:spPr>
          <a:xfrm>
            <a:off x="8251902" y="4047891"/>
            <a:ext cx="3940098" cy="1767730"/>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3" name="文本框 12"/>
          <p:cNvSpPr txBox="1"/>
          <p:nvPr/>
        </p:nvSpPr>
        <p:spPr>
          <a:xfrm flipH="1">
            <a:off x="0" y="1904935"/>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4" name="文本框 13"/>
          <p:cNvSpPr txBox="1"/>
          <p:nvPr/>
        </p:nvSpPr>
        <p:spPr>
          <a:xfrm flipH="1">
            <a:off x="0" y="4439634"/>
            <a:ext cx="3560956" cy="159762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5" name="矩形 14"/>
          <p:cNvSpPr/>
          <p:nvPr/>
        </p:nvSpPr>
        <p:spPr>
          <a:xfrm>
            <a:off x="575862" y="2508163"/>
            <a:ext cx="3480656" cy="1208151"/>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明确</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。每个人想要达到什么目的，团队发展目标，市场拓展前景。</a:t>
            </a:r>
          </a:p>
        </p:txBody>
      </p:sp>
      <p:sp>
        <p:nvSpPr>
          <p:cNvPr id="16" name="矩形 15"/>
          <p:cNvSpPr/>
          <p:nvPr/>
        </p:nvSpPr>
        <p:spPr>
          <a:xfrm>
            <a:off x="575862" y="4842121"/>
            <a:ext cx="2457270"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远大</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。增强吸引力，激发潜力。</a:t>
            </a:r>
          </a:p>
        </p:txBody>
      </p:sp>
      <p:sp>
        <p:nvSpPr>
          <p:cNvPr id="17" name="矩形 16"/>
          <p:cNvSpPr/>
          <p:nvPr/>
        </p:nvSpPr>
        <p:spPr>
          <a:xfrm>
            <a:off x="8341112" y="2215577"/>
            <a:ext cx="336423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认可</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。符合成员的价值观，共同奋战。</a:t>
            </a:r>
          </a:p>
        </p:txBody>
      </p:sp>
      <p:sp>
        <p:nvSpPr>
          <p:cNvPr id="18" name="矩形 17"/>
          <p:cNvSpPr/>
          <p:nvPr/>
        </p:nvSpPr>
        <p:spPr>
          <a:xfrm>
            <a:off x="9050632" y="4472789"/>
            <a:ext cx="2565506" cy="838819"/>
          </a:xfrm>
          <a:prstGeom prst="rect">
            <a:avLst/>
          </a:prstGeom>
        </p:spPr>
        <p:txBody>
          <a:bodyPr wrap="square">
            <a:spAutoFit/>
          </a:bodyPr>
          <a:lstStyle/>
          <a:p>
            <a:pPr algn="just">
              <a:lnSpc>
                <a:spcPct val="150000"/>
              </a:lnSpc>
              <a:spcBef>
                <a:spcPct val="30000"/>
              </a:spcBef>
            </a:pPr>
            <a:r>
              <a:rPr lang="zh-CN" altLang="en-US" b="1" spc="300" dirty="0">
                <a:solidFill>
                  <a:srgbClr val="F39900"/>
                </a:solidFill>
                <a:latin typeface="思源黑体 CN Regular" panose="020B0500000000000000" pitchFamily="34" charset="-122"/>
                <a:ea typeface="思源黑体 CN Regular" panose="020B0500000000000000" pitchFamily="34" charset="-122"/>
              </a:rPr>
              <a:t>坚定</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。为着目标不懈努力，坚持到底。</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4047165" y="1702991"/>
            <a:ext cx="1111528" cy="1025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6446431" y="5345868"/>
            <a:ext cx="1406380" cy="1045513"/>
          </a:xfrm>
          <a:prstGeom prst="rect">
            <a:avLst/>
          </a:prstGeom>
        </p:spPr>
      </p:pic>
      <p:sp>
        <p:nvSpPr>
          <p:cNvPr id="3" name="文本框 2"/>
          <p:cNvSpPr txBox="1"/>
          <p:nvPr/>
        </p:nvSpPr>
        <p:spPr>
          <a:xfrm>
            <a:off x="7415561" y="1405054"/>
            <a:ext cx="4776439" cy="2142956"/>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 name="Rectangle 2"/>
          <p:cNvSpPr txBox="1">
            <a:spLocks noChangeArrowheads="1"/>
          </p:cNvSpPr>
          <p:nvPr/>
        </p:nvSpPr>
        <p:spPr>
          <a:xfrm>
            <a:off x="7852811" y="223373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6903752" y="1019607"/>
            <a:ext cx="1382873" cy="1275435"/>
          </a:xfrm>
          <a:prstGeom prst="rect">
            <a:avLst/>
          </a:prstGeom>
        </p:spPr>
      </p:pic>
      <p:grpSp>
        <p:nvGrpSpPr>
          <p:cNvPr id="5" name="组合 4"/>
          <p:cNvGrpSpPr/>
          <p:nvPr/>
        </p:nvGrpSpPr>
        <p:grpSpPr>
          <a:xfrm flipH="1">
            <a:off x="9197142" y="2742157"/>
            <a:ext cx="2994858" cy="379545"/>
            <a:chOff x="1476375" y="371475"/>
            <a:chExt cx="2104437" cy="266700"/>
          </a:xfrm>
        </p:grpSpPr>
        <p:cxnSp>
          <p:nvCxnSpPr>
            <p:cNvPr id="6" name="直接连接符 5"/>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23522" y="3814799"/>
            <a:ext cx="4985659"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）建立良好的团队文化。</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没有文化的军队是愚蠢的军队，而愚蠢的军队是战胜不了敌人的。我们要发展要进步，靠的不是匹夫之勇，而是长久的有智谋的发展策略。</a:t>
            </a: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9" name="椭圆 8"/>
          <p:cNvSpPr/>
          <p:nvPr/>
        </p:nvSpPr>
        <p:spPr>
          <a:xfrm>
            <a:off x="-1028187" y="1994215"/>
            <a:ext cx="8225123" cy="822512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91641" y="3378890"/>
            <a:ext cx="5735831" cy="1974515"/>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）做好团队领导人模范作用。</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火车跑的快，全凭车带头。每个人既是成员，又是领导人，必须学会被领导，更要学会领导。建立目标，高效的领导 绝对地服从。  </a:t>
            </a:r>
          </a:p>
          <a:p>
            <a:pPr algn="just">
              <a:lnSpc>
                <a:spcPct val="150000"/>
              </a:lnSpc>
              <a:spcBef>
                <a:spcPct val="30000"/>
              </a:spcBef>
            </a:pPr>
            <a:endParaRPr lang="zh-CN" altLang="en-US" sz="1600" b="1" spc="300" dirty="0">
              <a:solidFill>
                <a:srgbClr val="D1AB6A"/>
              </a:solidFill>
              <a:latin typeface="思源黑体 CN Regular" panose="020B0500000000000000" pitchFamily="34" charset="-122"/>
              <a:ea typeface="思源黑体 CN Regular" panose="020B0500000000000000" pitchFamily="34" charset="-122"/>
            </a:endParaRPr>
          </a:p>
        </p:txBody>
      </p:sp>
      <p:sp>
        <p:nvSpPr>
          <p:cNvPr id="4" name="图文框 3"/>
          <p:cNvSpPr/>
          <p:nvPr/>
        </p:nvSpPr>
        <p:spPr>
          <a:xfrm rot="5400000" flipV="1">
            <a:off x="6544632" y="882082"/>
            <a:ext cx="2532145" cy="641050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558428" y="1690849"/>
            <a:ext cx="2338088" cy="1738152"/>
          </a:xfrm>
          <a:prstGeom prst="rect">
            <a:avLst/>
          </a:prstGeom>
        </p:spPr>
      </p:pic>
      <p:sp>
        <p:nvSpPr>
          <p:cNvPr id="6" name="Rectangle 2"/>
          <p:cNvSpPr txBox="1">
            <a:spLocks noChangeArrowheads="1"/>
          </p:cNvSpPr>
          <p:nvPr/>
        </p:nvSpPr>
        <p:spPr>
          <a:xfrm>
            <a:off x="318689" y="1732820"/>
            <a:ext cx="4081566" cy="461665"/>
          </a:xfrm>
          <a:prstGeom prst="rect">
            <a:avLst/>
          </a:prstGeom>
        </p:spPr>
        <p:txBody>
          <a:bodyPr wrap="none">
            <a:spAutoFit/>
          </a:bodyPr>
          <a:lstStyle>
            <a:defPPr>
              <a:defRPr lang="en-US"/>
            </a:defPPr>
            <a:lvl1pPr algn="ctr">
              <a:defRPr sz="2400" b="1" spc="300">
                <a:solidFill>
                  <a:srgbClr val="D1AB6A"/>
                </a:solidFill>
                <a:latin typeface="思源黑体 CN Regular" panose="020B0500000000000000" pitchFamily="34" charset="-122"/>
                <a:ea typeface="思源黑体 CN Regular" panose="020B0500000000000000" pitchFamily="34" charset="-122"/>
              </a:defRPr>
            </a:lvl1pPr>
          </a:lstStyle>
          <a:p>
            <a:r>
              <a:rPr lang="zh-CN" altLang="en-US" dirty="0">
                <a:solidFill>
                  <a:srgbClr val="F39900"/>
                </a:solidFill>
              </a:rPr>
              <a:t>优秀的团队所具备的要素</a:t>
            </a:r>
          </a:p>
        </p:txBody>
      </p:sp>
      <p:sp>
        <p:nvSpPr>
          <p:cNvPr id="7" name="图文框 6"/>
          <p:cNvSpPr/>
          <p:nvPr/>
        </p:nvSpPr>
        <p:spPr>
          <a:xfrm rot="5400000" flipV="1">
            <a:off x="1511182" y="-671560"/>
            <a:ext cx="918116" cy="527042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37170" t="70793" r="49076" b="686"/>
          <a:stretch>
            <a:fillRect/>
          </a:stretch>
        </p:blipFill>
        <p:spPr>
          <a:xfrm rot="411943">
            <a:off x="984468" y="2822540"/>
            <a:ext cx="3061372" cy="3174054"/>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4717" r="80284" b="25384"/>
          <a:stretch>
            <a:fillRect/>
          </a:stretch>
        </p:blipFill>
        <p:spPr>
          <a:xfrm>
            <a:off x="4093270" y="2058270"/>
            <a:ext cx="1029684" cy="1041806"/>
          </a:xfrm>
          <a:prstGeom prst="rect">
            <a:avLst/>
          </a:prstGeom>
        </p:spPr>
      </p:pic>
      <p:pic>
        <p:nvPicPr>
          <p:cNvPr id="10" name="图片 9"/>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3874839" y="3069781"/>
            <a:ext cx="436862" cy="442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菱形 8"/>
          <p:cNvSpPr/>
          <p:nvPr/>
        </p:nvSpPr>
        <p:spPr>
          <a:xfrm>
            <a:off x="1481032" y="2239082"/>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3451021" y="2681782"/>
            <a:ext cx="1620320" cy="1494434"/>
          </a:xfrm>
          <a:prstGeom prst="rect">
            <a:avLst/>
          </a:prstGeom>
        </p:spPr>
      </p:pic>
      <p:sp>
        <p:nvSpPr>
          <p:cNvPr id="3" name="图文框 2"/>
          <p:cNvSpPr/>
          <p:nvPr/>
        </p:nvSpPr>
        <p:spPr>
          <a:xfrm rot="5400000" flipV="1">
            <a:off x="7034108" y="2172614"/>
            <a:ext cx="1873399" cy="367525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5772615" y="2294010"/>
            <a:ext cx="3675255" cy="2269980"/>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）团队要和谐。</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 </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团队相处要平和，分工要谐调。只有团队和谐了才能团结起来，才能谈共同进步。和谐的氛围让大家互相帮助，共同进步，和谐氛围是团队建设的关键。</a:t>
            </a:r>
          </a:p>
        </p:txBody>
      </p:sp>
      <p:grpSp>
        <p:nvGrpSpPr>
          <p:cNvPr id="8" name="组合 7"/>
          <p:cNvGrpSpPr/>
          <p:nvPr/>
        </p:nvGrpSpPr>
        <p:grpSpPr>
          <a:xfrm rot="16200000" flipH="1">
            <a:off x="5064832" y="3179398"/>
            <a:ext cx="553998" cy="499201"/>
            <a:chOff x="5819002" y="2509028"/>
            <a:chExt cx="553998" cy="499201"/>
          </a:xfrm>
        </p:grpSpPr>
        <p:sp>
          <p:nvSpPr>
            <p:cNvPr id="6" name="箭头: V 形 5"/>
            <p:cNvSpPr/>
            <p:nvPr/>
          </p:nvSpPr>
          <p:spPr>
            <a:xfrm rot="5400000" flipH="1">
              <a:off x="5929600" y="25648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箭头: V 形 6"/>
            <p:cNvSpPr/>
            <p:nvPr/>
          </p:nvSpPr>
          <p:spPr>
            <a:xfrm rot="5400000" flipH="1">
              <a:off x="5929600" y="2398430"/>
              <a:ext cx="332801" cy="553998"/>
            </a:xfrm>
            <a:prstGeom prst="chevron">
              <a:avLst>
                <a:gd name="adj" fmla="val 78571"/>
              </a:avLst>
            </a:prstGeom>
            <a:solidFill>
              <a:srgbClr val="F3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5847" t="74527" r="68377" b="2016"/>
          <a:stretch>
            <a:fillRect/>
          </a:stretch>
        </p:blipFill>
        <p:spPr>
          <a:xfrm>
            <a:off x="516781" y="3190084"/>
            <a:ext cx="1870924" cy="1390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2545357" y="3044279"/>
            <a:ext cx="7148111"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如何把控好团队管理的执行</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5811943">
            <a:off x="9401444" y="948761"/>
            <a:ext cx="3061372" cy="3174054"/>
          </a:xfrm>
          <a:prstGeom prst="rect">
            <a:avLst/>
          </a:prstGeom>
        </p:spPr>
      </p:pic>
      <p:sp>
        <p:nvSpPr>
          <p:cNvPr id="2" name="矩形 1"/>
          <p:cNvSpPr/>
          <p:nvPr/>
        </p:nvSpPr>
        <p:spPr>
          <a:xfrm>
            <a:off x="5269860" y="3101443"/>
            <a:ext cx="5539606" cy="1900649"/>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1</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）了解团队发展各阶段的特点，统筹大局。</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适当鼓励、保持效率、加强沟通。执行或者修订执行方案  修正工作模式  建立团队忠诚。调整工作内容及角色，开放沟通渠道，共享信息，领导建立威信，沟通会议。</a:t>
            </a:r>
          </a:p>
        </p:txBody>
      </p:sp>
      <p:sp>
        <p:nvSpPr>
          <p:cNvPr id="3" name="文本框 2"/>
          <p:cNvSpPr txBox="1"/>
          <p:nvPr/>
        </p:nvSpPr>
        <p:spPr>
          <a:xfrm>
            <a:off x="8547308" y="2344568"/>
            <a:ext cx="2262158"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把控团队执行</a:t>
            </a: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41449" t="38321" r="29221" b="6217"/>
          <a:stretch>
            <a:fillRect/>
          </a:stretch>
        </p:blipFill>
        <p:spPr>
          <a:xfrm>
            <a:off x="1788501" y="3081086"/>
            <a:ext cx="2349850" cy="2973400"/>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41449" t="8369" r="29221" b="76863"/>
          <a:stretch>
            <a:fillRect/>
          </a:stretch>
        </p:blipFill>
        <p:spPr>
          <a:xfrm>
            <a:off x="1788501" y="1198757"/>
            <a:ext cx="2349850" cy="791736"/>
          </a:xfrm>
          <a:custGeom>
            <a:avLst/>
            <a:gdLst>
              <a:gd name="connsiteX0" fmla="*/ 0 w 1509708"/>
              <a:gd name="connsiteY0" fmla="*/ 0 h 5133331"/>
              <a:gd name="connsiteX1" fmla="*/ 1509708 w 1509708"/>
              <a:gd name="connsiteY1" fmla="*/ 0 h 5133331"/>
              <a:gd name="connsiteX2" fmla="*/ 1509708 w 1509708"/>
              <a:gd name="connsiteY2" fmla="*/ 5133331 h 5133331"/>
              <a:gd name="connsiteX3" fmla="*/ 0 w 1509708"/>
              <a:gd name="connsiteY3" fmla="*/ 5133331 h 5133331"/>
            </a:gdLst>
            <a:ahLst/>
            <a:cxnLst>
              <a:cxn ang="0">
                <a:pos x="connsiteX0" y="connsiteY0"/>
              </a:cxn>
              <a:cxn ang="0">
                <a:pos x="connsiteX1" y="connsiteY1"/>
              </a:cxn>
              <a:cxn ang="0">
                <a:pos x="connsiteX2" y="connsiteY2"/>
              </a:cxn>
              <a:cxn ang="0">
                <a:pos x="connsiteX3" y="connsiteY3"/>
              </a:cxn>
            </a:cxnLst>
            <a:rect l="l" t="t" r="r" b="b"/>
            <a:pathLst>
              <a:path w="1509708" h="5133331">
                <a:moveTo>
                  <a:pt x="0" y="0"/>
                </a:moveTo>
                <a:lnTo>
                  <a:pt x="1509708" y="0"/>
                </a:lnTo>
                <a:lnTo>
                  <a:pt x="1509708" y="5133331"/>
                </a:lnTo>
                <a:lnTo>
                  <a:pt x="0" y="5133331"/>
                </a:lnTo>
                <a:close/>
              </a:path>
            </a:pathLst>
          </a:custGeom>
          <a:solidFill>
            <a:srgbClr val="F6F6F6"/>
          </a:solidFill>
          <a:ln w="76200">
            <a:noFill/>
          </a:ln>
          <a:effectLst>
            <a:outerShdw blurRad="444500" sx="101000" sy="101000" algn="ctr" rotWithShape="0">
              <a:schemeClr val="bg1">
                <a:lumMod val="75000"/>
                <a:alpha val="97000"/>
              </a:schemeClr>
            </a:outerShdw>
          </a:effectLst>
        </p:spPr>
      </p:pic>
      <p:sp>
        <p:nvSpPr>
          <p:cNvPr id="7" name="文本框 6"/>
          <p:cNvSpPr txBox="1"/>
          <p:nvPr/>
        </p:nvSpPr>
        <p:spPr>
          <a:xfrm>
            <a:off x="1892908" y="2304957"/>
            <a:ext cx="2141035" cy="461665"/>
          </a:xfrm>
          <a:prstGeom prst="rect">
            <a:avLst/>
          </a:prstGeom>
          <a:noFill/>
        </p:spPr>
        <p:txBody>
          <a:bodyPr wrap="square" rtlCol="0">
            <a:spAutoFit/>
          </a:bodyPr>
          <a:lstStyle/>
          <a:p>
            <a:pPr algn="ctr"/>
            <a:r>
              <a:rPr lang="en-US" altLang="zh-CN" sz="2400" b="1" spc="300" dirty="0">
                <a:solidFill>
                  <a:srgbClr val="595959"/>
                </a:solidFill>
                <a:latin typeface="思源黑体 CN Regular" panose="020B0500000000000000" pitchFamily="34" charset="-122"/>
                <a:ea typeface="思源黑体 CN Regular" panose="020B0500000000000000" pitchFamily="34" charset="-122"/>
              </a:rPr>
              <a:t>CONTROL</a:t>
            </a:r>
            <a:endParaRPr lang="zh-CN" altLang="en-US" sz="2400" b="1" spc="300" dirty="0">
              <a:solidFill>
                <a:srgbClr val="595959"/>
              </a:solidFill>
              <a:latin typeface="思源黑体 CN Regular" panose="020B0500000000000000" pitchFamily="34" charset="-122"/>
              <a:ea typeface="思源黑体 CN Regular" panose="020B0500000000000000" pitchFamily="34" charset="-122"/>
            </a:endParaRPr>
          </a:p>
        </p:txBody>
      </p:sp>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t="34717" r="80284" b="25384"/>
          <a:stretch>
            <a:fillRect/>
          </a:stretch>
        </p:blipFill>
        <p:spPr>
          <a:xfrm>
            <a:off x="802066" y="4617968"/>
            <a:ext cx="568755" cy="575451"/>
          </a:xfrm>
          <a:prstGeom prst="rect">
            <a:avLst/>
          </a:prstGeom>
        </p:spPr>
      </p:pic>
      <p:pic>
        <p:nvPicPr>
          <p:cNvPr id="9" name="图片 8"/>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3930173" y="988128"/>
            <a:ext cx="416355" cy="421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1557947" y="1651305"/>
            <a:ext cx="2083277" cy="2179593"/>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005197" y="3429000"/>
            <a:ext cx="4963885" cy="1531317"/>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2</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）预防团队病毒，积极治疗。</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团队常见问题有很多，比如，没有远景，我做不到，工作情绪不高，发牢骚，抱怨指责，归罪于外。</a:t>
            </a:r>
          </a:p>
        </p:txBody>
      </p:sp>
      <p:sp>
        <p:nvSpPr>
          <p:cNvPr id="4" name="文本框 3"/>
          <p:cNvSpPr txBox="1"/>
          <p:nvPr/>
        </p:nvSpPr>
        <p:spPr>
          <a:xfrm>
            <a:off x="1860905" y="2510270"/>
            <a:ext cx="330090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sp>
        <p:nvSpPr>
          <p:cNvPr id="6" name="椭圆 5"/>
          <p:cNvSpPr/>
          <p:nvPr/>
        </p:nvSpPr>
        <p:spPr>
          <a:xfrm>
            <a:off x="4500447" y="1651305"/>
            <a:ext cx="8100661" cy="7717135"/>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4691941" y="2594790"/>
            <a:ext cx="1620320" cy="1494434"/>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15847" t="74527" r="68377" b="2016"/>
          <a:stretch>
            <a:fillRect/>
          </a:stretch>
        </p:blipFill>
        <p:spPr>
          <a:xfrm>
            <a:off x="925443" y="3190636"/>
            <a:ext cx="1870924" cy="13908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631" t="75417" r="49076" b="686"/>
          <a:stretch>
            <a:fillRect/>
          </a:stretch>
        </p:blipFill>
        <p:spPr>
          <a:xfrm>
            <a:off x="-103471" y="-142016"/>
            <a:ext cx="3815071" cy="342900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842839" y="5071937"/>
            <a:ext cx="2109676" cy="1568348"/>
          </a:xfrm>
          <a:prstGeom prst="rect">
            <a:avLst/>
          </a:prstGeom>
        </p:spPr>
      </p:pic>
      <p:grpSp>
        <p:nvGrpSpPr>
          <p:cNvPr id="7" name="组合 6"/>
          <p:cNvGrpSpPr/>
          <p:nvPr/>
        </p:nvGrpSpPr>
        <p:grpSpPr>
          <a:xfrm>
            <a:off x="8218714" y="409740"/>
            <a:ext cx="734787" cy="489858"/>
            <a:chOff x="5682343" y="1959429"/>
            <a:chExt cx="1828800" cy="1219200"/>
          </a:xfrm>
          <a:solidFill>
            <a:srgbClr val="E7ECF0"/>
          </a:solidFill>
        </p:grpSpPr>
        <p:sp>
          <p:nvSpPr>
            <p:cNvPr id="5" name="箭头: V 形 4"/>
            <p:cNvSpPr/>
            <p:nvPr/>
          </p:nvSpPr>
          <p:spPr>
            <a:xfrm>
              <a:off x="56823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箭头: V 形 5"/>
            <p:cNvSpPr/>
            <p:nvPr/>
          </p:nvSpPr>
          <p:spPr>
            <a:xfrm>
              <a:off x="6291943" y="1959429"/>
              <a:ext cx="1219200" cy="1219200"/>
            </a:xfrm>
            <a:prstGeom prst="chevron">
              <a:avLst>
                <a:gd name="adj" fmla="val 78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文本框 7"/>
          <p:cNvSpPr txBox="1"/>
          <p:nvPr/>
        </p:nvSpPr>
        <p:spPr>
          <a:xfrm>
            <a:off x="9252857" y="409740"/>
            <a:ext cx="2438400" cy="584775"/>
          </a:xfrm>
          <a:prstGeom prst="rect">
            <a:avLst/>
          </a:prstGeom>
          <a:noFill/>
        </p:spPr>
        <p:txBody>
          <a:bodyPr wrap="square" rtlCol="0">
            <a:spAutoFit/>
          </a:bodyPr>
          <a:lstStyle/>
          <a:p>
            <a:r>
              <a:rPr lang="en-US" altLang="zh-CN" sz="3200" b="1" dirty="0">
                <a:solidFill>
                  <a:srgbClr val="F39900"/>
                </a:solidFill>
                <a:latin typeface="思源黑体 CN Regular" panose="020B0500000000000000" pitchFamily="34" charset="-122"/>
                <a:ea typeface="思源黑体 CN Regular" panose="020B0500000000000000" pitchFamily="34" charset="-122"/>
              </a:rPr>
              <a:t>CONTENTS</a:t>
            </a:r>
            <a:endParaRPr lang="zh-CN" altLang="en-US" sz="3200" b="1" dirty="0">
              <a:solidFill>
                <a:srgbClr val="F39900"/>
              </a:solidFill>
              <a:latin typeface="思源黑体 CN Regular" panose="020B0500000000000000" pitchFamily="34" charset="-122"/>
              <a:ea typeface="思源黑体 CN Regular" panose="020B0500000000000000" pitchFamily="34" charset="-122"/>
            </a:endParaRPr>
          </a:p>
        </p:txBody>
      </p:sp>
      <p:grpSp>
        <p:nvGrpSpPr>
          <p:cNvPr id="17" name="组合 16"/>
          <p:cNvGrpSpPr/>
          <p:nvPr/>
        </p:nvGrpSpPr>
        <p:grpSpPr>
          <a:xfrm>
            <a:off x="2048046" y="2025723"/>
            <a:ext cx="4121966" cy="923330"/>
            <a:chOff x="2048046" y="2025723"/>
            <a:chExt cx="4121966" cy="923330"/>
          </a:xfrm>
        </p:grpSpPr>
        <p:sp>
          <p:nvSpPr>
            <p:cNvPr id="9" name="文本框 8"/>
            <p:cNvSpPr txBox="1"/>
            <p:nvPr/>
          </p:nvSpPr>
          <p:spPr>
            <a:xfrm>
              <a:off x="3143219" y="2269796"/>
              <a:ext cx="3026791"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关于团队和团队精神</a:t>
              </a:r>
            </a:p>
          </p:txBody>
        </p:sp>
        <p:sp>
          <p:nvSpPr>
            <p:cNvPr id="15" name="矩形 14"/>
            <p:cNvSpPr/>
            <p:nvPr/>
          </p:nvSpPr>
          <p:spPr>
            <a:xfrm rot="5400000" flipV="1">
              <a:off x="4091937" y="763097"/>
              <a:ext cx="707567" cy="3448583"/>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6" name="文本框 15"/>
            <p:cNvSpPr txBox="1"/>
            <p:nvPr/>
          </p:nvSpPr>
          <p:spPr>
            <a:xfrm>
              <a:off x="2048046" y="2025723"/>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1228699" y="3461689"/>
            <a:ext cx="4634438" cy="923330"/>
            <a:chOff x="828001" y="3179102"/>
            <a:chExt cx="4634438" cy="923330"/>
          </a:xfrm>
        </p:grpSpPr>
        <p:sp>
          <p:nvSpPr>
            <p:cNvPr id="10" name="文本框 9"/>
            <p:cNvSpPr txBox="1"/>
            <p:nvPr/>
          </p:nvSpPr>
          <p:spPr>
            <a:xfrm>
              <a:off x="1804065" y="3426767"/>
              <a:ext cx="3658374"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优秀的团队所具备的要素</a:t>
              </a:r>
            </a:p>
          </p:txBody>
        </p:sp>
        <p:sp>
          <p:nvSpPr>
            <p:cNvPr id="18" name="矩形 17"/>
            <p:cNvSpPr/>
            <p:nvPr/>
          </p:nvSpPr>
          <p:spPr>
            <a:xfrm rot="5400000" flipV="1">
              <a:off x="3128128" y="1660240"/>
              <a:ext cx="707567" cy="39610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19" name="文本框 18"/>
            <p:cNvSpPr txBox="1"/>
            <p:nvPr/>
          </p:nvSpPr>
          <p:spPr>
            <a:xfrm>
              <a:off x="828001" y="3179102"/>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5" name="组合 24"/>
          <p:cNvGrpSpPr/>
          <p:nvPr/>
        </p:nvGrpSpPr>
        <p:grpSpPr>
          <a:xfrm>
            <a:off x="6037566" y="2892713"/>
            <a:ext cx="5342011" cy="923330"/>
            <a:chOff x="5348605" y="2731461"/>
            <a:chExt cx="5342011" cy="923330"/>
          </a:xfrm>
        </p:grpSpPr>
        <p:sp>
          <p:nvSpPr>
            <p:cNvPr id="11" name="文本框 10"/>
            <p:cNvSpPr txBox="1"/>
            <p:nvPr/>
          </p:nvSpPr>
          <p:spPr>
            <a:xfrm>
              <a:off x="6400659" y="2965102"/>
              <a:ext cx="4289957"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如何把控好团队管理的执行？</a:t>
              </a:r>
            </a:p>
          </p:txBody>
        </p:sp>
        <p:sp>
          <p:nvSpPr>
            <p:cNvPr id="20" name="矩形 19"/>
            <p:cNvSpPr/>
            <p:nvPr/>
          </p:nvSpPr>
          <p:spPr>
            <a:xfrm rot="5400000" flipV="1">
              <a:off x="7936782" y="924549"/>
              <a:ext cx="707567" cy="4537155"/>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1" name="文本框 20"/>
            <p:cNvSpPr txBox="1"/>
            <p:nvPr/>
          </p:nvSpPr>
          <p:spPr>
            <a:xfrm>
              <a:off x="5348605" y="2731461"/>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03.</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grpSp>
        <p:nvGrpSpPr>
          <p:cNvPr id="24" name="组合 23"/>
          <p:cNvGrpSpPr/>
          <p:nvPr/>
        </p:nvGrpSpPr>
        <p:grpSpPr>
          <a:xfrm>
            <a:off x="5496897" y="4385019"/>
            <a:ext cx="3755960" cy="923330"/>
            <a:chOff x="4831535" y="3978698"/>
            <a:chExt cx="3755960" cy="923330"/>
          </a:xfrm>
        </p:grpSpPr>
        <p:sp>
          <p:nvSpPr>
            <p:cNvPr id="12" name="文本框 11"/>
            <p:cNvSpPr txBox="1"/>
            <p:nvPr/>
          </p:nvSpPr>
          <p:spPr>
            <a:xfrm>
              <a:off x="5876495" y="4263068"/>
              <a:ext cx="2710999"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b="1" dirty="0">
                  <a:solidFill>
                    <a:srgbClr val="F39900"/>
                  </a:solidFill>
                  <a:latin typeface="思源黑体 CN Regular" panose="020B0500000000000000" pitchFamily="34" charset="-122"/>
                  <a:ea typeface="思源黑体 CN Regular" panose="020B0500000000000000" pitchFamily="34" charset="-122"/>
                </a:rPr>
                <a:t>团队合作实质精神</a:t>
              </a:r>
            </a:p>
          </p:txBody>
        </p:sp>
        <p:sp>
          <p:nvSpPr>
            <p:cNvPr id="22" name="矩形 21"/>
            <p:cNvSpPr/>
            <p:nvPr/>
          </p:nvSpPr>
          <p:spPr>
            <a:xfrm rot="5400000" flipV="1">
              <a:off x="6692423" y="2899076"/>
              <a:ext cx="707567" cy="3082576"/>
            </a:xfrm>
            <a:prstGeom prst="rect">
              <a:avLst/>
            </a:prstGeom>
            <a:noFill/>
            <a:ln>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sp>
          <p:nvSpPr>
            <p:cNvPr id="23" name="文本框 22"/>
            <p:cNvSpPr txBox="1"/>
            <p:nvPr/>
          </p:nvSpPr>
          <p:spPr>
            <a:xfrm>
              <a:off x="4831535" y="3978698"/>
              <a:ext cx="1484926" cy="923330"/>
            </a:xfrm>
            <a:prstGeom prst="rect">
              <a:avLst/>
            </a:prstGeom>
            <a:noFill/>
          </p:spPr>
          <p:txBody>
            <a:bodyPr wrap="square" rtlCol="0">
              <a:spAutoFit/>
            </a:bodyPr>
            <a:lstStyle/>
            <a:p>
              <a:r>
                <a:rPr lang="en-US" altLang="zh-CN" sz="54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54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grpSp>
      <p:sp>
        <p:nvSpPr>
          <p:cNvPr id="27" name="矩形 26"/>
          <p:cNvSpPr/>
          <p:nvPr/>
        </p:nvSpPr>
        <p:spPr>
          <a:xfrm>
            <a:off x="9174659" y="1059630"/>
            <a:ext cx="2594795" cy="830997"/>
          </a:xfrm>
          <a:prstGeom prst="rect">
            <a:avLst/>
          </a:prstGeom>
          <a:noFill/>
        </p:spPr>
        <p:txBody>
          <a:bodyPr wrap="square" rtlCol="0">
            <a:spAutoFit/>
          </a:bodyPr>
          <a:lstStyle/>
          <a:p>
            <a:pPr algn="ctr"/>
            <a:r>
              <a:rPr lang="zh-CN" altLang="en-US" sz="4800" b="1" spc="600" dirty="0">
                <a:solidFill>
                  <a:schemeClr val="tx1">
                    <a:lumMod val="65000"/>
                    <a:lumOff val="35000"/>
                  </a:schemeClr>
                </a:solidFill>
                <a:latin typeface="思源黑体 CN Bold" panose="020B0800000000000000" pitchFamily="34" charset="-122"/>
                <a:ea typeface="思源黑体 CN Bold" panose="020B0800000000000000" pitchFamily="34" charset="-122"/>
              </a:rPr>
              <a:t>目   录</a:t>
            </a:r>
          </a:p>
        </p:txBody>
      </p:sp>
      <p:pic>
        <p:nvPicPr>
          <p:cNvPr id="28" name="图片 27"/>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1179117" y="5559721"/>
            <a:ext cx="2358234" cy="25965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heel(1)">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randombar(horizontal)">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7178803" y="3047445"/>
            <a:ext cx="4995278" cy="2241138"/>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4" name="菱形 23"/>
          <p:cNvSpPr/>
          <p:nvPr/>
        </p:nvSpPr>
        <p:spPr>
          <a:xfrm>
            <a:off x="6991226" y="2603512"/>
            <a:ext cx="1620755" cy="1577691"/>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7738909" y="3912301"/>
            <a:ext cx="3873893" cy="792653"/>
          </a:xfrm>
          <a:prstGeom prst="rect">
            <a:avLst/>
          </a:prstGeom>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3</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sym typeface="Arial" panose="020B0604020202020204" pitchFamily="34" charset="0"/>
              </a:rPr>
              <a:t>遵循团队管理者的领导法则。</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避免惯性犯错。</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4" name="文本框 3"/>
          <p:cNvSpPr txBox="1"/>
          <p:nvPr/>
        </p:nvSpPr>
        <p:spPr>
          <a:xfrm>
            <a:off x="7928120" y="3414226"/>
            <a:ext cx="3300904" cy="461665"/>
          </a:xfrm>
          <a:prstGeom prst="rect">
            <a:avLst/>
          </a:prstGeom>
        </p:spPr>
        <p:txBody>
          <a:bodyPr vert="horz"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grpSp>
        <p:nvGrpSpPr>
          <p:cNvPr id="36" name="组合 35"/>
          <p:cNvGrpSpPr/>
          <p:nvPr/>
        </p:nvGrpSpPr>
        <p:grpSpPr>
          <a:xfrm>
            <a:off x="4596034" y="2436976"/>
            <a:ext cx="1994312" cy="782015"/>
            <a:chOff x="1767153" y="2451136"/>
            <a:chExt cx="1994312" cy="782015"/>
          </a:xfrm>
        </p:grpSpPr>
        <p:sp>
          <p:nvSpPr>
            <p:cNvPr id="35" name="文本框 34"/>
            <p:cNvSpPr txBox="1"/>
            <p:nvPr/>
          </p:nvSpPr>
          <p:spPr>
            <a:xfrm>
              <a:off x="1767153" y="2451136"/>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1" name="矩形 10"/>
            <p:cNvSpPr/>
            <p:nvPr/>
          </p:nvSpPr>
          <p:spPr>
            <a:xfrm>
              <a:off x="1997818" y="2686919"/>
              <a:ext cx="1415772"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权力大于权威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8" name="组合 37"/>
          <p:cNvGrpSpPr/>
          <p:nvPr/>
        </p:nvGrpSpPr>
        <p:grpSpPr>
          <a:xfrm>
            <a:off x="6759672" y="1453005"/>
            <a:ext cx="1994312" cy="782015"/>
            <a:chOff x="5759574" y="1897454"/>
            <a:chExt cx="1994312" cy="782015"/>
          </a:xfrm>
        </p:grpSpPr>
        <p:sp>
          <p:nvSpPr>
            <p:cNvPr id="37" name="文本框 36"/>
            <p:cNvSpPr txBox="1"/>
            <p:nvPr/>
          </p:nvSpPr>
          <p:spPr>
            <a:xfrm>
              <a:off x="5759574" y="1897454"/>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7" name="矩形 16"/>
            <p:cNvSpPr/>
            <p:nvPr/>
          </p:nvSpPr>
          <p:spPr>
            <a:xfrm>
              <a:off x="5942954" y="2143427"/>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奖励多于激励</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34" name="组合 33"/>
          <p:cNvGrpSpPr/>
          <p:nvPr/>
        </p:nvGrpSpPr>
        <p:grpSpPr>
          <a:xfrm>
            <a:off x="4640116" y="4902817"/>
            <a:ext cx="1994312" cy="782015"/>
            <a:chOff x="1059266" y="4499652"/>
            <a:chExt cx="1994312" cy="782015"/>
          </a:xfrm>
        </p:grpSpPr>
        <p:sp>
          <p:nvSpPr>
            <p:cNvPr id="33" name="文本框 32"/>
            <p:cNvSpPr txBox="1"/>
            <p:nvPr/>
          </p:nvSpPr>
          <p:spPr>
            <a:xfrm>
              <a:off x="1059266" y="4499652"/>
              <a:ext cx="1994312" cy="78201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23" name="矩形 22"/>
            <p:cNvSpPr/>
            <p:nvPr/>
          </p:nvSpPr>
          <p:spPr>
            <a:xfrm>
              <a:off x="1233120" y="472138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任务多于支持</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grpSp>
      <p:grpSp>
        <p:nvGrpSpPr>
          <p:cNvPr id="26" name="组合 25"/>
          <p:cNvGrpSpPr/>
          <p:nvPr/>
        </p:nvGrpSpPr>
        <p:grpSpPr>
          <a:xfrm>
            <a:off x="9340795" y="1770262"/>
            <a:ext cx="1906148" cy="628624"/>
            <a:chOff x="8908360" y="1659838"/>
            <a:chExt cx="1906148" cy="628624"/>
          </a:xfrm>
        </p:grpSpPr>
        <p:sp>
          <p:nvSpPr>
            <p:cNvPr id="14" name="矩形 13"/>
            <p:cNvSpPr/>
            <p:nvPr/>
          </p:nvSpPr>
          <p:spPr>
            <a:xfrm>
              <a:off x="9081898" y="1804873"/>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集权多于授权</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5" name="图文框 24"/>
            <p:cNvSpPr/>
            <p:nvPr/>
          </p:nvSpPr>
          <p:spPr>
            <a:xfrm rot="5400000" flipV="1">
              <a:off x="9547122" y="1021076"/>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0" name="组合 29"/>
          <p:cNvGrpSpPr/>
          <p:nvPr/>
        </p:nvGrpSpPr>
        <p:grpSpPr>
          <a:xfrm>
            <a:off x="6813280" y="5784986"/>
            <a:ext cx="1906148" cy="628624"/>
            <a:chOff x="4008324" y="3336391"/>
            <a:chExt cx="1906148" cy="628624"/>
          </a:xfrm>
        </p:grpSpPr>
        <p:sp>
          <p:nvSpPr>
            <p:cNvPr id="20" name="矩形 19"/>
            <p:cNvSpPr/>
            <p:nvPr/>
          </p:nvSpPr>
          <p:spPr>
            <a:xfrm>
              <a:off x="4186270" y="3481426"/>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命令多于启发</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29" name="图文框 28"/>
            <p:cNvSpPr/>
            <p:nvPr/>
          </p:nvSpPr>
          <p:spPr>
            <a:xfrm rot="5400000" flipV="1">
              <a:off x="4647086" y="2697629"/>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grpSp>
        <p:nvGrpSpPr>
          <p:cNvPr id="32" name="组合 31"/>
          <p:cNvGrpSpPr/>
          <p:nvPr/>
        </p:nvGrpSpPr>
        <p:grpSpPr>
          <a:xfrm>
            <a:off x="4640116" y="3746592"/>
            <a:ext cx="1906148" cy="628624"/>
            <a:chOff x="858161" y="4522997"/>
            <a:chExt cx="1906148" cy="628624"/>
          </a:xfrm>
        </p:grpSpPr>
        <p:sp>
          <p:nvSpPr>
            <p:cNvPr id="8" name="矩形 7"/>
            <p:cNvSpPr/>
            <p:nvPr/>
          </p:nvSpPr>
          <p:spPr>
            <a:xfrm>
              <a:off x="1055180" y="4668032"/>
              <a:ext cx="1646605" cy="338554"/>
            </a:xfrm>
            <a:prstGeom prst="rect">
              <a:avLst/>
            </a:prstGeom>
          </p:spPr>
          <p:txBody>
            <a:bodyPr wrap="none">
              <a:spAutoFit/>
            </a:bodyPr>
            <a:lstStyle/>
            <a:p>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领导多于辅导</a:t>
              </a: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1" name="图文框 30"/>
            <p:cNvSpPr/>
            <p:nvPr/>
          </p:nvSpPr>
          <p:spPr>
            <a:xfrm rot="5400000" flipV="1">
              <a:off x="1496923" y="3884235"/>
              <a:ext cx="628624" cy="190614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grpSp>
      <p:pic>
        <p:nvPicPr>
          <p:cNvPr id="40" name="图片 39"/>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8418412" y="1182875"/>
            <a:ext cx="506818" cy="467442"/>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4372401" y="2612683"/>
            <a:ext cx="338966" cy="342956"/>
          </a:xfrm>
          <a:prstGeom prst="rect">
            <a:avLst/>
          </a:prstGeom>
        </p:spPr>
      </p:pic>
      <p:grpSp>
        <p:nvGrpSpPr>
          <p:cNvPr id="3" name="组合 2"/>
          <p:cNvGrpSpPr/>
          <p:nvPr/>
        </p:nvGrpSpPr>
        <p:grpSpPr>
          <a:xfrm>
            <a:off x="-1207901" y="2823587"/>
            <a:ext cx="4796922" cy="4607831"/>
            <a:chOff x="405314" y="2975711"/>
            <a:chExt cx="3427993" cy="3292864"/>
          </a:xfrm>
        </p:grpSpPr>
        <p:pic>
          <p:nvPicPr>
            <p:cNvPr id="42" name="图片 41"/>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1962383" y="3485773"/>
              <a:ext cx="1870924" cy="1390859"/>
            </a:xfrm>
            <a:prstGeom prst="rect">
              <a:avLst/>
            </a:prstGeom>
          </p:spPr>
        </p:pic>
        <p:sp>
          <p:nvSpPr>
            <p:cNvPr id="41" name="菱形 40"/>
            <p:cNvSpPr/>
            <p:nvPr/>
          </p:nvSpPr>
          <p:spPr>
            <a:xfrm>
              <a:off x="405314" y="2975711"/>
              <a:ext cx="3147353" cy="3292864"/>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2000"/>
                                        <p:tgtEl>
                                          <p:spTgt spid="2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fltVal val="0"/>
                                          </p:val>
                                        </p:tav>
                                        <p:tav tm="100000">
                                          <p:val>
                                            <p:strVal val="#ppt_w"/>
                                          </p:val>
                                        </p:tav>
                                      </p:tavLst>
                                    </p:anim>
                                    <p:anim calcmode="lin" valueType="num">
                                      <p:cBhvr>
                                        <p:cTn id="27" dur="1000" fill="hold"/>
                                        <p:tgtEl>
                                          <p:spTgt spid="38"/>
                                        </p:tgtEl>
                                        <p:attrNameLst>
                                          <p:attrName>ppt_h</p:attrName>
                                        </p:attrNameLst>
                                      </p:cBhvr>
                                      <p:tavLst>
                                        <p:tav tm="0">
                                          <p:val>
                                            <p:fltVal val="0"/>
                                          </p:val>
                                        </p:tav>
                                        <p:tav tm="100000">
                                          <p:val>
                                            <p:strVal val="#ppt_h"/>
                                          </p:val>
                                        </p:tav>
                                      </p:tavLst>
                                    </p:anim>
                                    <p:anim calcmode="lin" valueType="num">
                                      <p:cBhvr>
                                        <p:cTn id="28" dur="1000" fill="hold"/>
                                        <p:tgtEl>
                                          <p:spTgt spid="38"/>
                                        </p:tgtEl>
                                        <p:attrNameLst>
                                          <p:attrName>style.rotation</p:attrName>
                                        </p:attrNameLst>
                                      </p:cBhvr>
                                      <p:tavLst>
                                        <p:tav tm="0">
                                          <p:val>
                                            <p:fltVal val="90"/>
                                          </p:val>
                                        </p:tav>
                                        <p:tav tm="100000">
                                          <p:val>
                                            <p:fltVal val="0"/>
                                          </p:val>
                                        </p:tav>
                                      </p:tavLst>
                                    </p:anim>
                                    <p:animEffect transition="in" filter="fade">
                                      <p:cBhvr>
                                        <p:cTn id="29" dur="1000"/>
                                        <p:tgtEl>
                                          <p:spTgt spid="38"/>
                                        </p:tgtEl>
                                      </p:cBhvr>
                                    </p:animEffect>
                                  </p:childTnLst>
                                </p:cTn>
                              </p:par>
                              <p:par>
                                <p:cTn id="30" presetID="3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fltVal val="0"/>
                                          </p:val>
                                        </p:tav>
                                        <p:tav tm="100000">
                                          <p:val>
                                            <p:strVal val="#ppt_w"/>
                                          </p:val>
                                        </p:tav>
                                      </p:tavLst>
                                    </p:anim>
                                    <p:anim calcmode="lin" valueType="num">
                                      <p:cBhvr>
                                        <p:cTn id="33" dur="1000" fill="hold"/>
                                        <p:tgtEl>
                                          <p:spTgt spid="40"/>
                                        </p:tgtEl>
                                        <p:attrNameLst>
                                          <p:attrName>ppt_h</p:attrName>
                                        </p:attrNameLst>
                                      </p:cBhvr>
                                      <p:tavLst>
                                        <p:tav tm="0">
                                          <p:val>
                                            <p:fltVal val="0"/>
                                          </p:val>
                                        </p:tav>
                                        <p:tav tm="100000">
                                          <p:val>
                                            <p:strVal val="#ppt_h"/>
                                          </p:val>
                                        </p:tav>
                                      </p:tavLst>
                                    </p:anim>
                                    <p:anim calcmode="lin" valueType="num">
                                      <p:cBhvr>
                                        <p:cTn id="34" dur="1000" fill="hold"/>
                                        <p:tgtEl>
                                          <p:spTgt spid="40"/>
                                        </p:tgtEl>
                                        <p:attrNameLst>
                                          <p:attrName>style.rotation</p:attrName>
                                        </p:attrNameLst>
                                      </p:cBhvr>
                                      <p:tavLst>
                                        <p:tav tm="0">
                                          <p:val>
                                            <p:fltVal val="90"/>
                                          </p:val>
                                        </p:tav>
                                        <p:tav tm="100000">
                                          <p:val>
                                            <p:fltVal val="0"/>
                                          </p:val>
                                        </p:tav>
                                      </p:tavLst>
                                    </p:anim>
                                    <p:animEffect transition="in" filter="fade">
                                      <p:cBhvr>
                                        <p:cTn id="35" dur="10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heel(1)">
                                      <p:cBhvr>
                                        <p:cTn id="60" dur="2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barn(inVertical)">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78093" y="2445893"/>
            <a:ext cx="2492990"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遵循领导法则</a:t>
            </a:r>
          </a:p>
        </p:txBody>
      </p:sp>
      <p:sp>
        <p:nvSpPr>
          <p:cNvPr id="5" name="矩形 4"/>
          <p:cNvSpPr/>
          <p:nvPr/>
        </p:nvSpPr>
        <p:spPr>
          <a:xfrm>
            <a:off x="1190865" y="3102948"/>
            <a:ext cx="4099496"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保持绝对的正直。了解本职工作。宣布你的目标方向。表现出无私的奉献精神。期望积极的结果。爱护你的下属。职责高于自我。敢为人先，身先士卒</a:t>
            </a:r>
          </a:p>
        </p:txBody>
      </p:sp>
      <p:sp>
        <p:nvSpPr>
          <p:cNvPr id="8" name="文本框 7"/>
          <p:cNvSpPr txBox="1"/>
          <p:nvPr/>
        </p:nvSpPr>
        <p:spPr>
          <a:xfrm>
            <a:off x="6969262" y="3670222"/>
            <a:ext cx="4031873"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600" dirty="0">
                <a:solidFill>
                  <a:srgbClr val="F39900"/>
                </a:solidFill>
              </a:rPr>
              <a:t>吸引追随者的行动步骤</a:t>
            </a:r>
          </a:p>
        </p:txBody>
      </p:sp>
      <p:sp>
        <p:nvSpPr>
          <p:cNvPr id="9" name="矩形 8"/>
          <p:cNvSpPr/>
          <p:nvPr/>
        </p:nvSpPr>
        <p:spPr>
          <a:xfrm>
            <a:off x="6969262" y="4417663"/>
            <a:ext cx="3751154" cy="1161985"/>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让其感觉受尊重。树立你的远见。待人如待己。对自己和下属的行为负责</a:t>
            </a:r>
          </a:p>
        </p:txBody>
      </p:sp>
      <p:grpSp>
        <p:nvGrpSpPr>
          <p:cNvPr id="10" name="组合 9"/>
          <p:cNvGrpSpPr/>
          <p:nvPr/>
        </p:nvGrpSpPr>
        <p:grpSpPr>
          <a:xfrm rot="5400000" flipH="1" flipV="1">
            <a:off x="4924128" y="3469251"/>
            <a:ext cx="2343745" cy="297028"/>
            <a:chOff x="1476375" y="371475"/>
            <a:chExt cx="2104437" cy="266700"/>
          </a:xfrm>
        </p:grpSpPr>
        <p:cxnSp>
          <p:nvCxnSpPr>
            <p:cNvPr id="11" name="直接连接符 10"/>
            <p:cNvCxnSpPr/>
            <p:nvPr/>
          </p:nvCxnSpPr>
          <p:spPr>
            <a:xfrm flipH="1">
              <a:off x="1476375" y="504825"/>
              <a:ext cx="1971675"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314112"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8365989" y="907062"/>
            <a:ext cx="2953812" cy="2195886"/>
          </a:xfrm>
          <a:prstGeom prst="rect">
            <a:avLst/>
          </a:prstGeom>
        </p:spPr>
      </p:pic>
      <p:sp>
        <p:nvSpPr>
          <p:cNvPr id="14" name="椭圆 13"/>
          <p:cNvSpPr/>
          <p:nvPr/>
        </p:nvSpPr>
        <p:spPr>
          <a:xfrm>
            <a:off x="-936702" y="1278352"/>
            <a:ext cx="14277278" cy="8596413"/>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图文框 5"/>
          <p:cNvSpPr/>
          <p:nvPr/>
        </p:nvSpPr>
        <p:spPr>
          <a:xfrm rot="5400000" flipV="1">
            <a:off x="4277687" y="2656114"/>
            <a:ext cx="3636626" cy="1545772"/>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3552221" y="2980071"/>
            <a:ext cx="5087556" cy="1531317"/>
          </a:xfrm>
          <a:prstGeom prst="rect">
            <a:avLst/>
          </a:prstGeom>
          <a:solidFill>
            <a:srgbClr val="FBFBFB"/>
          </a:solidFill>
        </p:spPr>
        <p:txBody>
          <a:bodyPr wrap="square">
            <a:spAutoFit/>
          </a:bodyPr>
          <a:lstStyle/>
          <a:p>
            <a:pPr algn="just">
              <a:lnSpc>
                <a:spcPct val="150000"/>
              </a:lnSpc>
              <a:spcBef>
                <a:spcPct val="30000"/>
              </a:spcBef>
            </a:pP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a:t>
            </a:r>
            <a:r>
              <a:rPr lang="en-US" altLang="zh-CN" sz="1600" b="1" spc="300" dirty="0">
                <a:solidFill>
                  <a:srgbClr val="F39900"/>
                </a:solidFill>
                <a:latin typeface="思源黑体 CN Regular" panose="020B0500000000000000" pitchFamily="34" charset="-122"/>
                <a:ea typeface="思源黑体 CN Regular" panose="020B0500000000000000" pitchFamily="34" charset="-122"/>
              </a:rPr>
              <a:t>4</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）掌握日常管理方法，建立个人魅力。</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让管理成为一种生活方式，确保下属能够看见你。定期与下属进行座谈，不要放弃任何肯定别人成绩的机会，批评过错，保持铁的纪律。</a:t>
            </a:r>
          </a:p>
        </p:txBody>
      </p:sp>
      <p:sp>
        <p:nvSpPr>
          <p:cNvPr id="4" name="文本框 3"/>
          <p:cNvSpPr txBox="1"/>
          <p:nvPr/>
        </p:nvSpPr>
        <p:spPr>
          <a:xfrm>
            <a:off x="4445547" y="2321797"/>
            <a:ext cx="3300904" cy="461665"/>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pc="300" dirty="0">
                <a:solidFill>
                  <a:srgbClr val="F39900"/>
                </a:solidFill>
              </a:rPr>
              <a:t>把控好团队管理执行</a:t>
            </a:r>
          </a:p>
        </p:txBody>
      </p:sp>
      <p:sp>
        <p:nvSpPr>
          <p:cNvPr id="7" name="椭圆 6"/>
          <p:cNvSpPr/>
          <p:nvPr/>
        </p:nvSpPr>
        <p:spPr>
          <a:xfrm>
            <a:off x="9378176" y="1771001"/>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3563166" y="-2233645"/>
            <a:ext cx="6376988" cy="6376988"/>
          </a:xfrm>
          <a:prstGeom prst="ellipse">
            <a:avLst/>
          </a:prstGeom>
          <a:noFill/>
          <a:ln w="34925" cap="rnd">
            <a:solidFill>
              <a:srgbClr val="F39900"/>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a:fillRect/>
          </a:stretch>
        </p:blipFill>
        <p:spPr>
          <a:xfrm>
            <a:off x="532852" y="3257551"/>
            <a:ext cx="1227650" cy="1242102"/>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9621335" y="1636845"/>
            <a:ext cx="1620320" cy="1494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par>
                                <p:cTn id="22" presetID="3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04</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705932" y="3044279"/>
            <a:ext cx="4826962"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团队合作实质精神</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06660" y="1809111"/>
            <a:ext cx="3091838" cy="3239777"/>
            <a:chOff x="4011034" y="1632859"/>
            <a:chExt cx="3091838" cy="3239777"/>
          </a:xfrm>
        </p:grpSpPr>
        <p:sp>
          <p:nvSpPr>
            <p:cNvPr id="3" name="图文框 2"/>
            <p:cNvSpPr/>
            <p:nvPr/>
          </p:nvSpPr>
          <p:spPr>
            <a:xfrm rot="5400000" flipV="1">
              <a:off x="3591473" y="2052420"/>
              <a:ext cx="3239777" cy="240065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矩形 1"/>
            <p:cNvSpPr/>
            <p:nvPr/>
          </p:nvSpPr>
          <p:spPr>
            <a:xfrm>
              <a:off x="4702215" y="2119359"/>
              <a:ext cx="2400657" cy="2251723"/>
            </a:xfrm>
            <a:prstGeom prst="rect">
              <a:avLst/>
            </a:prstGeom>
            <a:solidFill>
              <a:srgbClr val="FBFBFB"/>
            </a:solidFill>
          </p:spPr>
          <p:txBody>
            <a:bodyPr vert="eaVert"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领导者懂得通过尊重、鼓励其他成员表现自我，整个集体定会变得强大和令人敬畏！</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好的团队带来财富和幸福！</a:t>
              </a:r>
            </a:p>
          </p:txBody>
        </p:sp>
      </p:gr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6010" t="3426" r="24313" b="38025"/>
          <a:stretch>
            <a:fillRect/>
          </a:stretch>
        </p:blipFill>
        <p:spPr>
          <a:xfrm rot="19695365">
            <a:off x="10287356" y="1735120"/>
            <a:ext cx="2377228" cy="2192536"/>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5410261" y="1435693"/>
            <a:ext cx="852612" cy="862649"/>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3553640" y="3512697"/>
            <a:ext cx="2944201" cy="2188739"/>
          </a:xfrm>
          <a:prstGeom prst="rect">
            <a:avLst/>
          </a:prstGeom>
        </p:spPr>
      </p:pic>
      <p:sp>
        <p:nvSpPr>
          <p:cNvPr id="9" name="图文框 8"/>
          <p:cNvSpPr/>
          <p:nvPr/>
        </p:nvSpPr>
        <p:spPr>
          <a:xfrm rot="5400000" flipV="1">
            <a:off x="1737433" y="1408543"/>
            <a:ext cx="861071" cy="459719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10" name="矩形 9"/>
          <p:cNvSpPr/>
          <p:nvPr/>
        </p:nvSpPr>
        <p:spPr>
          <a:xfrm>
            <a:off x="1136526" y="3476306"/>
            <a:ext cx="3326552" cy="461665"/>
          </a:xfrm>
          <a:prstGeom prst="rect">
            <a:avLst/>
          </a:prstGeom>
        </p:spPr>
        <p:txBody>
          <a:bodyPr wrap="none">
            <a:spAutoFit/>
          </a:bodyPr>
          <a:lstStyle/>
          <a:p>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团队合作实质精神</a:t>
            </a:r>
          </a:p>
        </p:txBody>
      </p:sp>
      <p:pic>
        <p:nvPicPr>
          <p:cNvPr id="11" name="图片 10"/>
          <p:cNvPicPr>
            <a:picLocks noChangeAspect="1"/>
          </p:cNvPicPr>
          <p:nvPr/>
        </p:nvPicPr>
        <p:blipFill rotWithShape="1">
          <a:blip r:embed="rId6">
            <a:extLst>
              <a:ext uri="{28A0092B-C50C-407E-A947-70E740481C1C}">
                <a14:useLocalDpi xmlns:a14="http://schemas.microsoft.com/office/drawing/2010/main" val="0"/>
              </a:ext>
            </a:extLst>
          </a:blip>
          <a:srcRect l="2024" t="2394" r="84626" b="68206"/>
          <a:stretch>
            <a:fillRect/>
          </a:stretch>
        </p:blipFill>
        <p:spPr>
          <a:xfrm>
            <a:off x="-203568" y="2477065"/>
            <a:ext cx="2134475" cy="2350186"/>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t="34717" r="80284" b="25384"/>
          <a:stretch>
            <a:fillRect/>
          </a:stretch>
        </p:blipFill>
        <p:spPr>
          <a:xfrm>
            <a:off x="9616953" y="5025769"/>
            <a:ext cx="551979" cy="558477"/>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10104073" y="2962012"/>
            <a:ext cx="736456" cy="7451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784443" flipV="1">
            <a:off x="4825127" y="115398"/>
            <a:ext cx="2530867" cy="6215743"/>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618764" y="644792"/>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3923973" y="1091183"/>
            <a:ext cx="4425407" cy="4588295"/>
          </a:xfrm>
          <a:prstGeom prst="rect">
            <a:avLst/>
          </a:prstGeom>
        </p:spPr>
      </p:pic>
      <p:sp>
        <p:nvSpPr>
          <p:cNvPr id="7" name="文本框 6"/>
          <p:cNvSpPr txBox="1"/>
          <p:nvPr/>
        </p:nvSpPr>
        <p:spPr>
          <a:xfrm>
            <a:off x="3210206" y="2244551"/>
            <a:ext cx="5760707" cy="1821818"/>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t="34717" r="80284" b="25384"/>
          <a:stretch>
            <a:fillRect/>
          </a:stretch>
        </p:blipFill>
        <p:spPr>
          <a:xfrm>
            <a:off x="-316775" y="3289391"/>
            <a:ext cx="658387" cy="666138"/>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6948761" y="4900165"/>
            <a:ext cx="2944201" cy="2188740"/>
          </a:xfrm>
          <a:prstGeom prst="rect">
            <a:avLst/>
          </a:prstGeom>
        </p:spPr>
      </p:pic>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78014" t="32181" r="3105" b="30236"/>
          <a:stretch>
            <a:fillRect/>
          </a:stretch>
        </p:blipFill>
        <p:spPr>
          <a:xfrm>
            <a:off x="10232309" y="-507382"/>
            <a:ext cx="3243833" cy="3228305"/>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l="46010" t="3426" r="24313" b="38025"/>
          <a:stretch>
            <a:fillRect/>
          </a:stretch>
        </p:blipFill>
        <p:spPr>
          <a:xfrm rot="19695365">
            <a:off x="1982894" y="4920555"/>
            <a:ext cx="1579401" cy="1456694"/>
          </a:xfrm>
          <a:prstGeom prst="rect">
            <a:avLst/>
          </a:prstGeom>
        </p:spPr>
      </p:pic>
      <p:sp>
        <p:nvSpPr>
          <p:cNvPr id="14" name="图文框 13"/>
          <p:cNvSpPr/>
          <p:nvPr/>
        </p:nvSpPr>
        <p:spPr>
          <a:xfrm rot="2700000" flipV="1">
            <a:off x="10679830" y="3215452"/>
            <a:ext cx="509506" cy="509506"/>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15847" t="74527" r="68377" b="2016"/>
          <a:stretch>
            <a:fillRect/>
          </a:stretch>
        </p:blipFill>
        <p:spPr>
          <a:xfrm>
            <a:off x="-91280" y="225969"/>
            <a:ext cx="1715750" cy="1275500"/>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2024" t="2394" r="84626" b="68206"/>
          <a:stretch>
            <a:fillRect/>
          </a:stretch>
        </p:blipFill>
        <p:spPr>
          <a:xfrm>
            <a:off x="-153472" y="4900164"/>
            <a:ext cx="1987847" cy="2188740"/>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t="34717" r="80284" b="25384"/>
          <a:stretch>
            <a:fillRect/>
          </a:stretch>
        </p:blipFill>
        <p:spPr>
          <a:xfrm>
            <a:off x="10699083" y="5766161"/>
            <a:ext cx="470998" cy="476543"/>
          </a:xfrm>
          <a:prstGeom prst="rect">
            <a:avLst/>
          </a:prstGeom>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t="34717" r="80284" b="25384"/>
          <a:stretch>
            <a:fillRect/>
          </a:stretch>
        </p:blipFill>
        <p:spPr>
          <a:xfrm>
            <a:off x="2318632" y="-1081096"/>
            <a:ext cx="1815289" cy="1836659"/>
          </a:xfrm>
          <a:prstGeom prst="rect">
            <a:avLst/>
          </a:prstGeom>
        </p:spPr>
      </p:pic>
      <p:pic>
        <p:nvPicPr>
          <p:cNvPr id="19" name="图片 18"/>
          <p:cNvPicPr>
            <a:picLocks noChangeAspect="1"/>
          </p:cNvPicPr>
          <p:nvPr/>
        </p:nvPicPr>
        <p:blipFill rotWithShape="1">
          <a:blip r:embed="rId10" cstate="print">
            <a:extLst>
              <a:ext uri="{28A0092B-C50C-407E-A947-70E740481C1C}">
                <a14:useLocalDpi xmlns:a14="http://schemas.microsoft.com/office/drawing/2010/main" val="0"/>
              </a:ext>
            </a:extLst>
          </a:blip>
          <a:srcRect l="33793" t="69798" r="48264" b="686"/>
          <a:stretch>
            <a:fillRect/>
          </a:stretch>
        </p:blipFill>
        <p:spPr>
          <a:xfrm>
            <a:off x="8274078" y="343681"/>
            <a:ext cx="1855598" cy="1526177"/>
          </a:xfrm>
          <a:prstGeom prst="rect">
            <a:avLst/>
          </a:prstGeom>
        </p:spPr>
      </p:pic>
      <p:pic>
        <p:nvPicPr>
          <p:cNvPr id="20" name="图片 19"/>
          <p:cNvPicPr>
            <a:picLocks noChangeAspect="1"/>
          </p:cNvPicPr>
          <p:nvPr/>
        </p:nvPicPr>
        <p:blipFill rotWithShape="1">
          <a:blip r:embed="rId11" cstate="print">
            <a:extLst>
              <a:ext uri="{28A0092B-C50C-407E-A947-70E740481C1C}">
                <a14:useLocalDpi xmlns:a14="http://schemas.microsoft.com/office/drawing/2010/main" val="0"/>
              </a:ext>
            </a:extLst>
          </a:blip>
          <a:srcRect t="34717" r="80284" b="25384"/>
          <a:stretch>
            <a:fillRect/>
          </a:stretch>
        </p:blipFill>
        <p:spPr>
          <a:xfrm>
            <a:off x="4556613" y="6394195"/>
            <a:ext cx="686627" cy="694710"/>
          </a:xfrm>
          <a:prstGeom prst="rect">
            <a:avLst/>
          </a:prstGeom>
        </p:spPr>
      </p:pic>
      <p:sp>
        <p:nvSpPr>
          <p:cNvPr id="21" name="矩形 20"/>
          <p:cNvSpPr/>
          <p:nvPr/>
        </p:nvSpPr>
        <p:spPr>
          <a:xfrm>
            <a:off x="4140236" y="3582948"/>
            <a:ext cx="3951723" cy="461665"/>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企业</a:t>
            </a:r>
            <a:r>
              <a:rPr lang="zh-CN" altLang="en-US" sz="2400" spc="300" dirty="0">
                <a:solidFill>
                  <a:srgbClr val="464646"/>
                </a:solidFill>
                <a:latin typeface="思源黑体 CN Regular" panose="020B0500000000000000" pitchFamily="34" charset="-122"/>
                <a:ea typeface="思源黑体 CN Regular" panose="020B0500000000000000" pitchFamily="34" charset="-122"/>
              </a:rPr>
              <a:t>团队管理</a:t>
            </a:r>
            <a:r>
              <a:rPr kumimoji="0" lang="zh-CN" altLang="en-US"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培训模板</a:t>
            </a:r>
            <a:r>
              <a:rPr kumimoji="0" lang="en-US" altLang="zh-CN" sz="2400" i="0" u="none" strike="noStrike" kern="1200" cap="none" spc="300" normalizeH="0" baseline="0" noProof="0" dirty="0">
                <a:ln>
                  <a:noFill/>
                </a:ln>
                <a:solidFill>
                  <a:srgbClr val="464646"/>
                </a:solidFill>
                <a:effectLst/>
                <a:uLnTx/>
                <a:uFillTx/>
                <a:latin typeface="思源黑体 CN Regular" panose="020B0500000000000000" pitchFamily="34" charset="-122"/>
                <a:ea typeface="思源黑体 CN Regular" panose="020B0500000000000000" pitchFamily="34" charset="-122"/>
              </a:rPr>
              <a:t>-</a:t>
            </a:r>
            <a:endParaRPr kumimoji="0" lang="zh-CN" altLang="en-US" sz="24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latin typeface="思源黑体 CN Regular" panose="020B0500000000000000" pitchFamily="34" charset="-122"/>
              <a:ea typeface="思源黑体 CN Regular" panose="020B0500000000000000" pitchFamily="34" charset="-122"/>
            </a:endParaRPr>
          </a:p>
        </p:txBody>
      </p:sp>
      <p:sp>
        <p:nvSpPr>
          <p:cNvPr id="8" name="矩形 7"/>
          <p:cNvSpPr/>
          <p:nvPr/>
        </p:nvSpPr>
        <p:spPr>
          <a:xfrm>
            <a:off x="3250889" y="2375965"/>
            <a:ext cx="5730415" cy="1246495"/>
          </a:xfrm>
          <a:prstGeom prst="rect">
            <a:avLst/>
          </a:prstGeom>
        </p:spPr>
        <p:txBody>
          <a:bodyPr wrap="none">
            <a:spAutoFit/>
          </a:bodyPr>
          <a:lstStyle/>
          <a:p>
            <a:r>
              <a:rPr lang="en-US" altLang="zh-CN" sz="7500" dirty="0">
                <a:solidFill>
                  <a:srgbClr val="595959"/>
                </a:solidFill>
                <a:latin typeface="思源黑体 CN Bold" panose="020B0800000000000000" pitchFamily="34" charset="-122"/>
                <a:ea typeface="思源黑体 CN Bold" panose="020B0800000000000000" pitchFamily="34" charset="-122"/>
              </a:rPr>
              <a:t>THANK YOU</a:t>
            </a:r>
            <a:endParaRPr lang="zh-CN" altLang="en-US" sz="7500" dirty="0">
              <a:solidFill>
                <a:srgbClr val="595959"/>
              </a:solidFill>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 presetClass="entr" presetSubtype="4"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P spid="14" grpId="0" animBg="1"/>
      <p:bldP spid="2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01</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392374" y="3044279"/>
            <a:ext cx="5407249"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关于团队和团队精神</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preferRelativeResize="0"/>
          <p:nvPr/>
        </p:nvPicPr>
        <p:blipFill rotWithShape="1">
          <a:blip r:embed="rId3" cstate="print">
            <a:extLst>
              <a:ext uri="{28A0092B-C50C-407E-A947-70E740481C1C}">
                <a14:useLocalDpi xmlns:a14="http://schemas.microsoft.com/office/drawing/2010/main" val="0"/>
              </a:ext>
            </a:extLst>
          </a:blip>
          <a:srcRect l="1" t="10019" r="34310" b="11368"/>
          <a:stretch>
            <a:fillRect/>
          </a:stretch>
        </p:blipFill>
        <p:spPr>
          <a:xfrm>
            <a:off x="4322895" y="1655895"/>
            <a:ext cx="3546209" cy="3546209"/>
          </a:xfrm>
          <a:prstGeom prst="diamond">
            <a:avLst/>
          </a:prstGeom>
          <a:solidFill>
            <a:srgbClr val="F6F6F6"/>
          </a:solidFill>
          <a:ln w="76200">
            <a:noFill/>
          </a:ln>
          <a:effectLst>
            <a:outerShdw blurRad="444500" sx="101000" sy="101000" algn="ctr" rotWithShape="0">
              <a:schemeClr val="bg1">
                <a:lumMod val="75000"/>
                <a:alpha val="97000"/>
              </a:schemeClr>
            </a:outerShdw>
          </a:effectLst>
        </p:spPr>
      </p:pic>
      <p:pic>
        <p:nvPicPr>
          <p:cNvPr id="19" name="图片 18"/>
          <p:cNvPicPr>
            <a:picLocks noChangeAspect="1"/>
          </p:cNvPicPr>
          <p:nvPr/>
        </p:nvPicPr>
        <p:blipFill rotWithShape="1">
          <a:blip r:embed="rId4" cstate="print">
            <a:extLst>
              <a:ext uri="{28A0092B-C50C-407E-A947-70E740481C1C}">
                <a14:useLocalDpi xmlns:a14="http://schemas.microsoft.com/office/drawing/2010/main" val="0"/>
              </a:ext>
            </a:extLst>
          </a:blip>
          <a:srcRect l="33793" t="69798" r="48264" b="686"/>
          <a:stretch>
            <a:fillRect/>
          </a:stretch>
        </p:blipFill>
        <p:spPr>
          <a:xfrm rot="2859574">
            <a:off x="6378773" y="1790498"/>
            <a:ext cx="2009277" cy="1652573"/>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33793" t="69798" r="48264" b="686"/>
          <a:stretch>
            <a:fillRect/>
          </a:stretch>
        </p:blipFill>
        <p:spPr>
          <a:xfrm rot="18740426" flipV="1">
            <a:off x="3803947" y="3700678"/>
            <a:ext cx="2009277" cy="1652573"/>
          </a:xfrm>
          <a:prstGeom prst="rect">
            <a:avLst/>
          </a:prstGeom>
        </p:spPr>
      </p:pic>
      <p:sp>
        <p:nvSpPr>
          <p:cNvPr id="22" name="文本框 21"/>
          <p:cNvSpPr txBox="1"/>
          <p:nvPr/>
        </p:nvSpPr>
        <p:spPr>
          <a:xfrm>
            <a:off x="1191935" y="1960522"/>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大雁的启示</a:t>
            </a:r>
          </a:p>
        </p:txBody>
      </p:sp>
      <p:grpSp>
        <p:nvGrpSpPr>
          <p:cNvPr id="28" name="组合 27"/>
          <p:cNvGrpSpPr/>
          <p:nvPr/>
        </p:nvGrpSpPr>
        <p:grpSpPr>
          <a:xfrm>
            <a:off x="0" y="1543050"/>
            <a:ext cx="3575628" cy="379545"/>
            <a:chOff x="1476375" y="371475"/>
            <a:chExt cx="2512534" cy="266700"/>
          </a:xfrm>
        </p:grpSpPr>
        <p:cxnSp>
          <p:nvCxnSpPr>
            <p:cNvPr id="26" name="直接连接符 25"/>
            <p:cNvCxnSpPr/>
            <p:nvPr/>
          </p:nvCxnSpPr>
          <p:spPr>
            <a:xfrm flipH="1">
              <a:off x="1476375" y="504825"/>
              <a:ext cx="2379111" cy="0"/>
            </a:xfrm>
            <a:prstGeom prst="line">
              <a:avLst/>
            </a:prstGeom>
            <a:ln w="28575">
              <a:solidFill>
                <a:srgbClr val="F39900"/>
              </a:solidFill>
              <a:round/>
              <a:headEnd type="ova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3722209" y="371475"/>
              <a:ext cx="266700" cy="266700"/>
            </a:xfrm>
            <a:prstGeom prst="ellipse">
              <a:avLst/>
            </a:prstGeom>
            <a:noFill/>
            <a:ln w="28575">
              <a:solidFill>
                <a:srgbClr val="F3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8180782" y="3509318"/>
            <a:ext cx="3167906" cy="1142813"/>
          </a:xfrm>
          <a:prstGeom prst="rect">
            <a:avLst/>
          </a:prstGeom>
          <a:noFill/>
        </p:spPr>
        <p:txBody>
          <a:bodyPr vert="horz" wrap="square" rtlCol="0">
            <a:spAutoFit/>
          </a:bodyPr>
          <a:lstStyle/>
          <a:p>
            <a:pPr algn="ctr">
              <a:lnSpc>
                <a:spcPct val="150000"/>
              </a:lnSpc>
            </a:pP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彼此真诚信赖才能产生群体力量</a:t>
            </a:r>
          </a:p>
        </p:txBody>
      </p:sp>
      <p:grpSp>
        <p:nvGrpSpPr>
          <p:cNvPr id="36" name="组合 35"/>
          <p:cNvGrpSpPr/>
          <p:nvPr/>
        </p:nvGrpSpPr>
        <p:grpSpPr>
          <a:xfrm>
            <a:off x="776688" y="2616784"/>
            <a:ext cx="3546205" cy="1605183"/>
            <a:chOff x="3499628" y="4391156"/>
            <a:chExt cx="3546205" cy="1605183"/>
          </a:xfrm>
        </p:grpSpPr>
        <p:sp>
          <p:nvSpPr>
            <p:cNvPr id="30" name="矩形 29"/>
            <p:cNvSpPr/>
            <p:nvPr/>
          </p:nvSpPr>
          <p:spPr>
            <a:xfrm>
              <a:off x="3971221" y="4391156"/>
              <a:ext cx="3074612" cy="160518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每一只雁都独立飞行才不会相撞，</a:t>
              </a:r>
              <a:r>
                <a:rPr lang="zh-CN" altLang="en-US" sz="1600" spc="300" dirty="0">
                  <a:solidFill>
                    <a:srgbClr val="464646"/>
                  </a:solidFill>
                  <a:latin typeface="思源黑体 CN Regular" panose="020B0500000000000000" pitchFamily="34" charset="-122"/>
                  <a:ea typeface="思源黑体 CN Regular" panose="020B0500000000000000" pitchFamily="34" charset="-122"/>
                  <a:sym typeface="Arial" panose="020B0604020202020204" pitchFamily="34" charset="0"/>
                </a:rPr>
                <a:t>所有雁往同一方向展翅才有优势。</a:t>
              </a:r>
            </a:p>
            <a:p>
              <a:pPr>
                <a:lnSpc>
                  <a:spcPct val="150000"/>
                </a:lnSpc>
                <a:spcBef>
                  <a:spcPct val="30000"/>
                </a:spcBef>
              </a:pPr>
              <a:endParaRPr lang="zh-CN" altLang="en-US" sz="1600" spc="300" dirty="0">
                <a:solidFill>
                  <a:srgbClr val="464646"/>
                </a:solidFill>
                <a:latin typeface="思源黑体 CN Regular" panose="020B0500000000000000" pitchFamily="34" charset="-122"/>
                <a:ea typeface="思源黑体 CN Regular" panose="020B0500000000000000" pitchFamily="34" charset="-122"/>
              </a:endParaRPr>
            </a:p>
          </p:txBody>
        </p:sp>
        <p:sp>
          <p:nvSpPr>
            <p:cNvPr id="35" name="play-button_88011"/>
            <p:cNvSpPr>
              <a:spLocks noChangeAspect="1"/>
            </p:cNvSpPr>
            <p:nvPr/>
          </p:nvSpPr>
          <p:spPr bwMode="auto">
            <a:xfrm>
              <a:off x="3499628" y="451454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10250654" y="4959967"/>
            <a:ext cx="1722064" cy="1280195"/>
          </a:xfrm>
          <a:prstGeom prst="rect">
            <a:avLst/>
          </a:prstGeom>
        </p:spPr>
      </p:pic>
      <p:pic>
        <p:nvPicPr>
          <p:cNvPr id="21" name="图片 20"/>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11045876" y="3190727"/>
            <a:ext cx="470998" cy="476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randombar(horizont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par>
                                <p:cTn id="28" presetID="14"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14" presetClass="entr" presetSubtype="1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randombar(horizontal)">
                                      <p:cBhvr>
                                        <p:cTn id="33" dur="500"/>
                                        <p:tgtEl>
                                          <p:spTgt spid="39"/>
                                        </p:tgtEl>
                                      </p:cBhvr>
                                    </p:animEffect>
                                  </p:childTnLst>
                                </p:cTn>
                              </p:par>
                              <p:par>
                                <p:cTn id="34" presetID="14"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文框 13"/>
          <p:cNvSpPr/>
          <p:nvPr/>
        </p:nvSpPr>
        <p:spPr>
          <a:xfrm rot="5400000" flipV="1">
            <a:off x="3074819" y="1643252"/>
            <a:ext cx="1568348" cy="4946750"/>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文本框 8"/>
          <p:cNvSpPr txBox="1"/>
          <p:nvPr/>
        </p:nvSpPr>
        <p:spPr>
          <a:xfrm>
            <a:off x="4755438" y="2420955"/>
            <a:ext cx="3034027" cy="1319402"/>
          </a:xfrm>
          <a:prstGeom prst="rect">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3" name="圆: 空心 2"/>
          <p:cNvSpPr/>
          <p:nvPr/>
        </p:nvSpPr>
        <p:spPr>
          <a:xfrm>
            <a:off x="6613808" y="1387928"/>
            <a:ext cx="3385457" cy="3385457"/>
          </a:xfrm>
          <a:prstGeom prst="donut">
            <a:avLst>
              <a:gd name="adj" fmla="val 30203"/>
            </a:avLst>
          </a:prstGeom>
          <a:blipFill dpi="0" rotWithShape="1">
            <a:blip r:embed="rId3" cstate="print">
              <a:extLst>
                <a:ext uri="{28A0092B-C50C-407E-A947-70E740481C1C}">
                  <a14:useLocalDpi xmlns:a14="http://schemas.microsoft.com/office/drawing/2010/main" val="0"/>
                </a:ext>
              </a:extLst>
            </a:blip>
            <a:srcRect/>
            <a:stretch>
              <a:fillRect/>
            </a:stretch>
          </a:blipFill>
          <a:ln w="76200">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7586718" y="2426644"/>
            <a:ext cx="3219664" cy="1319402"/>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sp>
        <p:nvSpPr>
          <p:cNvPr id="10" name="文本框 9"/>
          <p:cNvSpPr txBox="1"/>
          <p:nvPr/>
        </p:nvSpPr>
        <p:spPr>
          <a:xfrm>
            <a:off x="8099641" y="2849823"/>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团队的定义</a:t>
            </a:r>
          </a:p>
        </p:txBody>
      </p:sp>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3965738" y="1686919"/>
            <a:ext cx="1579401" cy="1456694"/>
          </a:xfrm>
          <a:prstGeom prst="rect">
            <a:avLst/>
          </a:pr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15847" t="74527" r="68377" b="2016"/>
          <a:stretch>
            <a:fillRect/>
          </a:stretch>
        </p:blipFill>
        <p:spPr>
          <a:xfrm>
            <a:off x="8793104" y="4723594"/>
            <a:ext cx="2109676" cy="1568348"/>
          </a:xfrm>
          <a:prstGeom prst="rect">
            <a:avLst/>
          </a:prstGeom>
        </p:spPr>
      </p:pic>
      <p:sp>
        <p:nvSpPr>
          <p:cNvPr id="13" name="矩形 12"/>
          <p:cNvSpPr/>
          <p:nvPr/>
        </p:nvSpPr>
        <p:spPr>
          <a:xfrm>
            <a:off x="1801356" y="3813864"/>
            <a:ext cx="4115273" cy="792653"/>
          </a:xfrm>
          <a:prstGeom prst="rect">
            <a:avLst/>
          </a:prstGeom>
        </p:spPr>
        <p:txBody>
          <a:bodyPr wrap="square">
            <a:spAutoFit/>
          </a:bodyPr>
          <a:lstStyle/>
          <a:p>
            <a:pPr>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是将分散的个人结合成具有特定功能的有机整体。</a:t>
            </a: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t="34717" r="80284" b="25384"/>
          <a:stretch>
            <a:fillRect/>
          </a:stretch>
        </p:blipFill>
        <p:spPr>
          <a:xfrm>
            <a:off x="1133093" y="3173502"/>
            <a:ext cx="505050" cy="5109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3" grpId="0" animBg="1"/>
      <p:bldP spid="8" grpId="0" animBg="1"/>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p:cNvSpPr/>
          <p:nvPr/>
        </p:nvSpPr>
        <p:spPr>
          <a:xfrm rot="5400000" flipV="1">
            <a:off x="8898188" y="1314248"/>
            <a:ext cx="1382484" cy="198296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9" name="图文框 8"/>
          <p:cNvSpPr/>
          <p:nvPr/>
        </p:nvSpPr>
        <p:spPr>
          <a:xfrm rot="5400000" flipV="1">
            <a:off x="2849853" y="1547080"/>
            <a:ext cx="826933" cy="2413629"/>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39900"/>
              </a:solidFill>
            </a:endParaRPr>
          </a:p>
        </p:txBody>
      </p:sp>
      <p:grpSp>
        <p:nvGrpSpPr>
          <p:cNvPr id="5" name="组合 4"/>
          <p:cNvGrpSpPr/>
          <p:nvPr/>
        </p:nvGrpSpPr>
        <p:grpSpPr>
          <a:xfrm>
            <a:off x="-746407" y="1806434"/>
            <a:ext cx="5830036" cy="6099574"/>
            <a:chOff x="1408964" y="1276164"/>
            <a:chExt cx="4994669" cy="5225586"/>
          </a:xfrm>
        </p:grpSpPr>
        <p:sp>
          <p:nvSpPr>
            <p:cNvPr id="4" name="菱形 3"/>
            <p:cNvSpPr/>
            <p:nvPr/>
          </p:nvSpPr>
          <p:spPr>
            <a:xfrm>
              <a:off x="1408964" y="1276164"/>
              <a:ext cx="4994669" cy="5225586"/>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545" y="2588062"/>
              <a:ext cx="3896852" cy="259627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gr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410224" y="5922804"/>
            <a:ext cx="2320318" cy="2554811"/>
          </a:xfrm>
          <a:prstGeom prst="rect">
            <a:avLst/>
          </a:prstGeom>
        </p:spPr>
      </p:pic>
      <p:sp>
        <p:nvSpPr>
          <p:cNvPr id="7" name="文本框 6"/>
          <p:cNvSpPr txBox="1"/>
          <p:nvPr/>
        </p:nvSpPr>
        <p:spPr>
          <a:xfrm>
            <a:off x="2342527" y="2535309"/>
            <a:ext cx="2193817" cy="461665"/>
          </a:xfrm>
          <a:prstGeom prst="rect">
            <a:avLst/>
          </a:prstGeom>
          <a:noFill/>
        </p:spPr>
        <p:txBody>
          <a:bodyPr vert="horz" wrap="square" rtlCol="0">
            <a:spAutoFit/>
          </a:bodyPr>
          <a:lstStyle/>
          <a:p>
            <a:pPr algn="ctr"/>
            <a:r>
              <a:rPr lang="zh-CN" altLang="en-US" sz="2400" b="1" spc="600" dirty="0">
                <a:solidFill>
                  <a:srgbClr val="F39900"/>
                </a:solidFill>
                <a:latin typeface="思源黑体 CN Regular" panose="020B0500000000000000" pitchFamily="34" charset="-122"/>
                <a:ea typeface="思源黑体 CN Regular" panose="020B0500000000000000" pitchFamily="34" charset="-122"/>
              </a:rPr>
              <a:t>团队精神</a:t>
            </a:r>
          </a:p>
        </p:txBody>
      </p:sp>
      <p:sp>
        <p:nvSpPr>
          <p:cNvPr id="8" name="矩形 7"/>
          <p:cNvSpPr/>
          <p:nvPr/>
        </p:nvSpPr>
        <p:spPr>
          <a:xfrm>
            <a:off x="6328651" y="1900368"/>
            <a:ext cx="4252263" cy="792653"/>
          </a:xfrm>
          <a:prstGeom prst="rect">
            <a:avLst/>
          </a:prstGeom>
          <a:solidFill>
            <a:srgbClr val="FBFBFB"/>
          </a:solidFill>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是团队成员共同认可，遵守的信念、制度，是公司文化的浓缩。</a:t>
            </a:r>
          </a:p>
        </p:txBody>
      </p:sp>
      <p:sp>
        <p:nvSpPr>
          <p:cNvPr id="10" name="play-button_88011"/>
          <p:cNvSpPr>
            <a:spLocks noChangeAspect="1"/>
          </p:cNvSpPr>
          <p:nvPr/>
        </p:nvSpPr>
        <p:spPr bwMode="auto">
          <a:xfrm>
            <a:off x="5934812" y="202618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sp>
        <p:nvSpPr>
          <p:cNvPr id="12" name="文本框 11"/>
          <p:cNvSpPr txBox="1"/>
          <p:nvPr/>
        </p:nvSpPr>
        <p:spPr>
          <a:xfrm>
            <a:off x="5835938" y="3137291"/>
            <a:ext cx="1999965" cy="461665"/>
          </a:xfrm>
          <a:prstGeom prst="rect">
            <a:avLst/>
          </a:prstGeom>
          <a:solidFill>
            <a:srgbClr val="FBFBFB"/>
          </a:solid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CRITICAL</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4" name="矩形 13"/>
          <p:cNvSpPr/>
          <p:nvPr/>
        </p:nvSpPr>
        <p:spPr>
          <a:xfrm>
            <a:off x="5953583" y="3668646"/>
            <a:ext cx="4627331" cy="1900649"/>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企业走长久持续发展的路线，取得未来竞争优势，一定要靠背后强大的，具有特色的企业文化作为后盾，在企业文化基础上产生的团队精神，对公司的发展有着深远的影响。</a:t>
            </a:r>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heel(1)">
                                      <p:cBhvr>
                                        <p:cTn id="36" dur="2000"/>
                                        <p:tgtEl>
                                          <p:spTgt spid="1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1)">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7" grpId="0"/>
      <p:bldP spid="8" grpId="0" animBg="1"/>
      <p:bldP spid="10"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78014" t="32181" r="3105" b="30236"/>
          <a:stretch>
            <a:fillRect/>
          </a:stretch>
        </p:blipFill>
        <p:spPr>
          <a:xfrm>
            <a:off x="-152663" y="560693"/>
            <a:ext cx="3243833" cy="3228305"/>
          </a:xfrm>
          <a:prstGeom prst="rect">
            <a:avLst/>
          </a:prstGeom>
        </p:spPr>
      </p:pic>
      <p:sp>
        <p:nvSpPr>
          <p:cNvPr id="10" name="图文框 9"/>
          <p:cNvSpPr/>
          <p:nvPr/>
        </p:nvSpPr>
        <p:spPr>
          <a:xfrm rot="5400000" flipV="1">
            <a:off x="2785824" y="583305"/>
            <a:ext cx="1948543" cy="5179765"/>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654" t="2196" r="55294" b="2196"/>
          <a:stretch>
            <a:fillRect/>
          </a:stretch>
        </p:blipFill>
        <p:spPr>
          <a:xfrm>
            <a:off x="5573487"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8" name="文本框 7"/>
          <p:cNvSpPr txBox="1"/>
          <p:nvPr/>
        </p:nvSpPr>
        <p:spPr>
          <a:xfrm>
            <a:off x="6226628" y="4037178"/>
            <a:ext cx="2648168" cy="1085205"/>
          </a:xfrm>
          <a:custGeom>
            <a:avLst/>
            <a:gdLst>
              <a:gd name="connsiteX0" fmla="*/ 774247 w 3778705"/>
              <a:gd name="connsiteY0" fmla="*/ 0 h 1548494"/>
              <a:gd name="connsiteX1" fmla="*/ 3778705 w 3778705"/>
              <a:gd name="connsiteY1" fmla="*/ 0 h 1548494"/>
              <a:gd name="connsiteX2" fmla="*/ 3778705 w 3778705"/>
              <a:gd name="connsiteY2" fmla="*/ 1548494 h 1548494"/>
              <a:gd name="connsiteX3" fmla="*/ 774247 w 3778705"/>
              <a:gd name="connsiteY3" fmla="*/ 1548494 h 1548494"/>
              <a:gd name="connsiteX4" fmla="*/ 0 w 3778705"/>
              <a:gd name="connsiteY4" fmla="*/ 774247 h 1548494"/>
              <a:gd name="connsiteX5" fmla="*/ 774247 w 3778705"/>
              <a:gd name="connsiteY5" fmla="*/ 0 h 15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8705" h="1548494">
                <a:moveTo>
                  <a:pt x="774247" y="0"/>
                </a:moveTo>
                <a:lnTo>
                  <a:pt x="3778705" y="0"/>
                </a:lnTo>
                <a:lnTo>
                  <a:pt x="3778705" y="1548494"/>
                </a:lnTo>
                <a:lnTo>
                  <a:pt x="774247" y="1548494"/>
                </a:lnTo>
                <a:cubicBezTo>
                  <a:pt x="346642" y="1548494"/>
                  <a:pt x="0" y="1201852"/>
                  <a:pt x="0" y="774247"/>
                </a:cubicBezTo>
                <a:cubicBezTo>
                  <a:pt x="0" y="346642"/>
                  <a:pt x="346642" y="0"/>
                  <a:pt x="774247" y="0"/>
                </a:cubicBezTo>
                <a:close/>
              </a:path>
            </a:pathLst>
          </a:cu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45273" t="2196" r="10675" b="2196"/>
          <a:stretch>
            <a:fillRect/>
          </a:stretch>
        </p:blipFill>
        <p:spPr>
          <a:xfrm>
            <a:off x="8485415" y="1733550"/>
            <a:ext cx="2536372" cy="3673928"/>
          </a:xfrm>
          <a:prstGeom prst="rect">
            <a:avLst/>
          </a:prstGeom>
          <a:solidFill>
            <a:srgbClr val="F6F6F6"/>
          </a:solidFill>
          <a:ln w="76200">
            <a:noFill/>
          </a:ln>
          <a:effectLst>
            <a:outerShdw blurRad="444500" sx="101000" sy="101000" algn="ctr" rotWithShape="0">
              <a:schemeClr val="bg1">
                <a:lumMod val="75000"/>
                <a:alpha val="97000"/>
              </a:schemeClr>
            </a:outerShdw>
          </a:effectLst>
        </p:spPr>
      </p:pic>
      <p:sp>
        <p:nvSpPr>
          <p:cNvPr id="9" name="文本框 8"/>
          <p:cNvSpPr txBox="1"/>
          <p:nvPr/>
        </p:nvSpPr>
        <p:spPr>
          <a:xfrm>
            <a:off x="6485882" y="4348947"/>
            <a:ext cx="2129660" cy="461665"/>
          </a:xfrm>
          <a:prstGeom prst="rect">
            <a:avLst/>
          </a:prstGeom>
          <a:noFill/>
        </p:spPr>
        <p:txBody>
          <a:bodyPr vert="horz" wrap="square" rtlCol="0">
            <a:spAutoFit/>
          </a:bodyPr>
          <a:lstStyle/>
          <a:p>
            <a:pPr algn="ctr"/>
            <a:r>
              <a:rPr lang="en-US" altLang="zh-CN" sz="2400" b="1" spc="300" dirty="0">
                <a:solidFill>
                  <a:srgbClr val="F39900"/>
                </a:solidFill>
                <a:latin typeface="思源黑体 CN Regular" panose="020B0500000000000000" pitchFamily="34" charset="-122"/>
                <a:ea typeface="思源黑体 CN Regular" panose="020B0500000000000000" pitchFamily="34" charset="-122"/>
              </a:rPr>
              <a:t>FUCTION</a:t>
            </a:r>
            <a:endParaRPr lang="zh-CN" altLang="en-US" sz="2400" b="1" spc="300" dirty="0">
              <a:solidFill>
                <a:srgbClr val="F39900"/>
              </a:solidFill>
              <a:latin typeface="思源黑体 CN Regular" panose="020B0500000000000000" pitchFamily="34" charset="-122"/>
              <a:ea typeface="思源黑体 CN Regular" panose="020B0500000000000000" pitchFamily="34" charset="-122"/>
            </a:endParaRPr>
          </a:p>
        </p:txBody>
      </p:sp>
      <p:sp>
        <p:nvSpPr>
          <p:cNvPr id="11" name="矩形 10"/>
          <p:cNvSpPr/>
          <p:nvPr/>
        </p:nvSpPr>
        <p:spPr>
          <a:xfrm>
            <a:off x="1335420" y="2407528"/>
            <a:ext cx="4072860"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优秀的团队并非全由优秀的个人组成的，但是优秀的团队一定能塑造出优秀的个人。没有完美的个人，只有完美的团队能做出完美的事业。</a:t>
            </a:r>
          </a:p>
        </p:txBody>
      </p:sp>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37170" t="70793" r="49076" b="686"/>
          <a:stretch>
            <a:fillRect/>
          </a:stretch>
        </p:blipFill>
        <p:spPr>
          <a:xfrm rot="411943">
            <a:off x="4509388" y="4036901"/>
            <a:ext cx="2093892" cy="2170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23750" y="2755355"/>
            <a:ext cx="4438857" cy="1563808"/>
            <a:chOff x="3676441" y="1639429"/>
            <a:chExt cx="4438857" cy="1563808"/>
          </a:xfrm>
        </p:grpSpPr>
        <p:sp>
          <p:nvSpPr>
            <p:cNvPr id="6" name="矩形: 剪去单角 5"/>
            <p:cNvSpPr/>
            <p:nvPr/>
          </p:nvSpPr>
          <p:spPr>
            <a:xfrm>
              <a:off x="3929743" y="1879629"/>
              <a:ext cx="2879268" cy="1323608"/>
            </a:xfrm>
            <a:prstGeom prst="snip1Rect">
              <a:avLst>
                <a:gd name="adj" fmla="val 50000"/>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32348" y="2317826"/>
              <a:ext cx="3727303" cy="461665"/>
            </a:xfrm>
            <a:prstGeom prst="rect">
              <a:avLst/>
            </a:prstGeom>
          </p:spPr>
          <p:txBody>
            <a:bodyPr wrap="none">
              <a:spAutoFit/>
            </a:bodyPr>
            <a:lstStyle/>
            <a:p>
              <a:pPr algn="ctr"/>
              <a:r>
                <a:rPr lang="zh-CN" altLang="en-US" sz="2400" b="1" spc="300" dirty="0">
                  <a:solidFill>
                    <a:srgbClr val="F39900"/>
                  </a:solidFill>
                  <a:latin typeface="思源黑体 CN Regular" panose="020B0500000000000000" pitchFamily="34" charset="-122"/>
                  <a:ea typeface="思源黑体 CN Regular" panose="020B0500000000000000" pitchFamily="34" charset="-122"/>
                </a:rPr>
                <a:t>为什么要建立团队呢？</a:t>
              </a:r>
            </a:p>
          </p:txBody>
        </p:sp>
        <p:sp>
          <p:nvSpPr>
            <p:cNvPr id="4" name="图文框 3"/>
            <p:cNvSpPr/>
            <p:nvPr/>
          </p:nvSpPr>
          <p:spPr>
            <a:xfrm rot="5400000" flipV="1">
              <a:off x="5532200" y="522134"/>
              <a:ext cx="1127598" cy="4038598"/>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34717" r="80284" b="25384"/>
            <a:stretch>
              <a:fillRect/>
            </a:stretch>
          </p:blipFill>
          <p:spPr>
            <a:xfrm>
              <a:off x="3676441" y="1639429"/>
              <a:ext cx="697104" cy="705311"/>
            </a:xfrm>
            <a:prstGeom prst="rect">
              <a:avLst/>
            </a:prstGeom>
          </p:spPr>
        </p:pic>
      </p:grpSp>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6010" t="3426" r="24313" b="38025"/>
          <a:stretch>
            <a:fillRect/>
          </a:stretch>
        </p:blipFill>
        <p:spPr>
          <a:xfrm rot="19695365">
            <a:off x="4976284" y="2763695"/>
            <a:ext cx="858517" cy="791817"/>
          </a:xfrm>
          <a:prstGeom prst="rect">
            <a:avLst/>
          </a:prstGeom>
        </p:spPr>
      </p:pic>
      <p:grpSp>
        <p:nvGrpSpPr>
          <p:cNvPr id="5" name="组合 4"/>
          <p:cNvGrpSpPr/>
          <p:nvPr/>
        </p:nvGrpSpPr>
        <p:grpSpPr>
          <a:xfrm>
            <a:off x="5978885" y="2008297"/>
            <a:ext cx="5036064" cy="1531317"/>
            <a:chOff x="1022558" y="3241650"/>
            <a:chExt cx="4784349" cy="1531317"/>
          </a:xfrm>
        </p:grpSpPr>
        <p:sp>
          <p:nvSpPr>
            <p:cNvPr id="13" name="矩形 12"/>
            <p:cNvSpPr/>
            <p:nvPr/>
          </p:nvSpPr>
          <p:spPr>
            <a:xfrm>
              <a:off x="1464571" y="3241650"/>
              <a:ext cx="4342336" cy="1531317"/>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首先，采用</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团队形式</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，使管理者得以脱身去做更多的战略规划。由风格各异的个体组成的团队所作出的决策要比单个个体的决策更有创意。</a:t>
              </a:r>
            </a:p>
          </p:txBody>
        </p:sp>
        <p:sp>
          <p:nvSpPr>
            <p:cNvPr id="21" name="play-button_88011"/>
            <p:cNvSpPr>
              <a:spLocks noChangeAspect="1"/>
            </p:cNvSpPr>
            <p:nvPr/>
          </p:nvSpPr>
          <p:spPr bwMode="auto">
            <a:xfrm>
              <a:off x="1022558" y="3363866"/>
              <a:ext cx="332657"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grpSp>
        <p:nvGrpSpPr>
          <p:cNvPr id="12" name="组合 11"/>
          <p:cNvGrpSpPr/>
          <p:nvPr/>
        </p:nvGrpSpPr>
        <p:grpSpPr>
          <a:xfrm>
            <a:off x="5922565" y="3876689"/>
            <a:ext cx="5036063" cy="792653"/>
            <a:chOff x="5978884" y="3698846"/>
            <a:chExt cx="5036063" cy="792653"/>
          </a:xfrm>
        </p:grpSpPr>
        <p:sp>
          <p:nvSpPr>
            <p:cNvPr id="18" name="矩形 17"/>
            <p:cNvSpPr/>
            <p:nvPr/>
          </p:nvSpPr>
          <p:spPr>
            <a:xfrm>
              <a:off x="6514566" y="3698846"/>
              <a:ext cx="4500381" cy="792653"/>
            </a:xfrm>
            <a:prstGeom prst="rect">
              <a:avLst/>
            </a:prstGeom>
          </p:spPr>
          <p:txBody>
            <a:bodyPr wrap="square">
              <a:spAutoFit/>
            </a:bodyPr>
            <a:lstStyle/>
            <a:p>
              <a:pPr algn="just">
                <a:lnSpc>
                  <a:spcPct val="150000"/>
                </a:lnSpc>
                <a:spcBef>
                  <a:spcPct val="30000"/>
                </a:spcBef>
              </a:pPr>
              <a:r>
                <a:rPr lang="zh-CN" altLang="en-US" sz="1600" spc="300" dirty="0">
                  <a:solidFill>
                    <a:srgbClr val="464646"/>
                  </a:solidFill>
                  <a:latin typeface="思源黑体 CN Regular" panose="020B0500000000000000" pitchFamily="34" charset="-122"/>
                  <a:ea typeface="思源黑体 CN Regular" panose="020B0500000000000000" pitchFamily="34" charset="-122"/>
                </a:rPr>
                <a:t>其次，把一些</a:t>
              </a:r>
              <a:r>
                <a:rPr lang="zh-CN" altLang="en-US" sz="1600" b="1" spc="300" dirty="0">
                  <a:solidFill>
                    <a:srgbClr val="F39900"/>
                  </a:solidFill>
                  <a:latin typeface="思源黑体 CN Regular" panose="020B0500000000000000" pitchFamily="34" charset="-122"/>
                  <a:ea typeface="思源黑体 CN Regular" panose="020B0500000000000000" pitchFamily="34" charset="-122"/>
                </a:rPr>
                <a:t>决策权下放</a:t>
              </a:r>
              <a:r>
                <a:rPr lang="zh-CN" altLang="en-US" sz="1600" spc="300" dirty="0">
                  <a:solidFill>
                    <a:srgbClr val="464646"/>
                  </a:solidFill>
                  <a:latin typeface="思源黑体 CN Regular" panose="020B0500000000000000" pitchFamily="34" charset="-122"/>
                  <a:ea typeface="思源黑体 CN Regular" panose="020B0500000000000000" pitchFamily="34" charset="-122"/>
                </a:rPr>
                <a:t>给团队，能使组织在作出决策方面具有更大的灵活性。</a:t>
              </a:r>
            </a:p>
          </p:txBody>
        </p:sp>
        <p:sp>
          <p:nvSpPr>
            <p:cNvPr id="22" name="play-button_88011"/>
            <p:cNvSpPr>
              <a:spLocks noChangeAspect="1"/>
            </p:cNvSpPr>
            <p:nvPr/>
          </p:nvSpPr>
          <p:spPr bwMode="auto">
            <a:xfrm>
              <a:off x="5978884" y="3805285"/>
              <a:ext cx="350159" cy="332718"/>
            </a:xfrm>
            <a:custGeom>
              <a:avLst/>
              <a:gdLst>
                <a:gd name="connsiteX0" fmla="*/ 56750 w 607390"/>
                <a:gd name="connsiteY0" fmla="*/ 456490 h 607501"/>
                <a:gd name="connsiteX1" fmla="*/ 56750 w 607390"/>
                <a:gd name="connsiteY1" fmla="*/ 523646 h 607501"/>
                <a:gd name="connsiteX2" fmla="*/ 113641 w 607390"/>
                <a:gd name="connsiteY2" fmla="*/ 531360 h 607501"/>
                <a:gd name="connsiteX3" fmla="*/ 102008 w 607390"/>
                <a:gd name="connsiteY3" fmla="*/ 519744 h 607501"/>
                <a:gd name="connsiteX4" fmla="*/ 56750 w 607390"/>
                <a:gd name="connsiteY4" fmla="*/ 456490 h 607501"/>
                <a:gd name="connsiteX5" fmla="*/ 534959 w 607390"/>
                <a:gd name="connsiteY5" fmla="*/ 262916 h 607501"/>
                <a:gd name="connsiteX6" fmla="*/ 412180 w 607390"/>
                <a:gd name="connsiteY6" fmla="*/ 404943 h 607501"/>
                <a:gd name="connsiteX7" fmla="*/ 405728 w 607390"/>
                <a:gd name="connsiteY7" fmla="*/ 411386 h 607501"/>
                <a:gd name="connsiteX8" fmla="*/ 408364 w 607390"/>
                <a:gd name="connsiteY8" fmla="*/ 429446 h 607501"/>
                <a:gd name="connsiteX9" fmla="*/ 356653 w 607390"/>
                <a:gd name="connsiteY9" fmla="*/ 479722 h 607501"/>
                <a:gd name="connsiteX10" fmla="*/ 332115 w 607390"/>
                <a:gd name="connsiteY10" fmla="*/ 473279 h 607501"/>
                <a:gd name="connsiteX11" fmla="*/ 227422 w 607390"/>
                <a:gd name="connsiteY11" fmla="*/ 541706 h 607501"/>
                <a:gd name="connsiteX12" fmla="*/ 303670 w 607390"/>
                <a:gd name="connsiteY12" fmla="*/ 555954 h 607501"/>
                <a:gd name="connsiteX13" fmla="*/ 308850 w 607390"/>
                <a:gd name="connsiteY13" fmla="*/ 555954 h 607501"/>
                <a:gd name="connsiteX14" fmla="*/ 544047 w 607390"/>
                <a:gd name="connsiteY14" fmla="*/ 327440 h 607501"/>
                <a:gd name="connsiteX15" fmla="*/ 534959 w 607390"/>
                <a:gd name="connsiteY15" fmla="*/ 262916 h 607501"/>
                <a:gd name="connsiteX16" fmla="*/ 285541 w 607390"/>
                <a:gd name="connsiteY16" fmla="*/ 154471 h 607501"/>
                <a:gd name="connsiteX17" fmla="*/ 337195 w 607390"/>
                <a:gd name="connsiteY17" fmla="*/ 206090 h 607501"/>
                <a:gd name="connsiteX18" fmla="*/ 285541 w 607390"/>
                <a:gd name="connsiteY18" fmla="*/ 257709 h 607501"/>
                <a:gd name="connsiteX19" fmla="*/ 233887 w 607390"/>
                <a:gd name="connsiteY19" fmla="*/ 206090 h 607501"/>
                <a:gd name="connsiteX20" fmla="*/ 285541 w 607390"/>
                <a:gd name="connsiteY20" fmla="*/ 154471 h 607501"/>
                <a:gd name="connsiteX21" fmla="*/ 308850 w 607390"/>
                <a:gd name="connsiteY21" fmla="*/ 88672 h 607501"/>
                <a:gd name="connsiteX22" fmla="*/ 73563 w 607390"/>
                <a:gd name="connsiteY22" fmla="*/ 318456 h 607501"/>
                <a:gd name="connsiteX23" fmla="*/ 138178 w 607390"/>
                <a:gd name="connsiteY23" fmla="*/ 484895 h 607501"/>
                <a:gd name="connsiteX24" fmla="*/ 171804 w 607390"/>
                <a:gd name="connsiteY24" fmla="*/ 513301 h 607501"/>
                <a:gd name="connsiteX25" fmla="*/ 306215 w 607390"/>
                <a:gd name="connsiteY25" fmla="*/ 429446 h 607501"/>
                <a:gd name="connsiteX26" fmla="*/ 306215 w 607390"/>
                <a:gd name="connsiteY26" fmla="*/ 426814 h 607501"/>
                <a:gd name="connsiteX27" fmla="*/ 357925 w 607390"/>
                <a:gd name="connsiteY27" fmla="*/ 376537 h 607501"/>
                <a:gd name="connsiteX28" fmla="*/ 367013 w 607390"/>
                <a:gd name="connsiteY28" fmla="*/ 377808 h 607501"/>
                <a:gd name="connsiteX29" fmla="*/ 376010 w 607390"/>
                <a:gd name="connsiteY29" fmla="*/ 368733 h 607501"/>
                <a:gd name="connsiteX30" fmla="*/ 511694 w 607390"/>
                <a:gd name="connsiteY30" fmla="*/ 203564 h 607501"/>
                <a:gd name="connsiteX31" fmla="*/ 479431 w 607390"/>
                <a:gd name="connsiteY31" fmla="*/ 161001 h 607501"/>
                <a:gd name="connsiteX32" fmla="*/ 313940 w 607390"/>
                <a:gd name="connsiteY32" fmla="*/ 88672 h 607501"/>
                <a:gd name="connsiteX33" fmla="*/ 308850 w 607390"/>
                <a:gd name="connsiteY33" fmla="*/ 88672 h 607501"/>
                <a:gd name="connsiteX34" fmla="*/ 508195 w 607390"/>
                <a:gd name="connsiteY34" fmla="*/ 50783 h 607501"/>
                <a:gd name="connsiteX35" fmla="*/ 438081 w 607390"/>
                <a:gd name="connsiteY35" fmla="*/ 69341 h 607501"/>
                <a:gd name="connsiteX36" fmla="*/ 515602 w 607390"/>
                <a:gd name="connsiteY36" fmla="*/ 126152 h 607501"/>
                <a:gd name="connsiteX37" fmla="*/ 537594 w 607390"/>
                <a:gd name="connsiteY37" fmla="*/ 153196 h 607501"/>
                <a:gd name="connsiteX38" fmla="*/ 554407 w 607390"/>
                <a:gd name="connsiteY38" fmla="*/ 89942 h 607501"/>
                <a:gd name="connsiteX39" fmla="*/ 545319 w 607390"/>
                <a:gd name="connsiteY39" fmla="*/ 60266 h 607501"/>
                <a:gd name="connsiteX40" fmla="*/ 508195 w 607390"/>
                <a:gd name="connsiteY40" fmla="*/ 50783 h 607501"/>
                <a:gd name="connsiteX41" fmla="*/ 500572 w 607390"/>
                <a:gd name="connsiteY41" fmla="*/ 756 h 607501"/>
                <a:gd name="connsiteX42" fmla="*/ 584125 w 607390"/>
                <a:gd name="connsiteY42" fmla="*/ 25418 h 607501"/>
                <a:gd name="connsiteX43" fmla="*/ 607390 w 607390"/>
                <a:gd name="connsiteY43" fmla="*/ 91303 h 607501"/>
                <a:gd name="connsiteX44" fmla="*/ 569857 w 607390"/>
                <a:gd name="connsiteY44" fmla="*/ 207466 h 607501"/>
                <a:gd name="connsiteX45" fmla="*/ 594485 w 607390"/>
                <a:gd name="connsiteY45" fmla="*/ 328711 h 607501"/>
                <a:gd name="connsiteX46" fmla="*/ 308850 w 607390"/>
                <a:gd name="connsiteY46" fmla="*/ 607501 h 607501"/>
                <a:gd name="connsiteX47" fmla="*/ 302307 w 607390"/>
                <a:gd name="connsiteY47" fmla="*/ 607501 h 607501"/>
                <a:gd name="connsiteX48" fmla="*/ 165351 w 607390"/>
                <a:gd name="connsiteY48" fmla="*/ 568841 h 607501"/>
                <a:gd name="connsiteX49" fmla="*/ 90376 w 607390"/>
                <a:gd name="connsiteY49" fmla="*/ 584269 h 607501"/>
                <a:gd name="connsiteX50" fmla="*/ 21852 w 607390"/>
                <a:gd name="connsiteY50" fmla="*/ 558495 h 607501"/>
                <a:gd name="connsiteX51" fmla="*/ 30940 w 607390"/>
                <a:gd name="connsiteY51" fmla="*/ 388154 h 607501"/>
                <a:gd name="connsiteX52" fmla="*/ 23125 w 607390"/>
                <a:gd name="connsiteY52" fmla="*/ 317095 h 607501"/>
                <a:gd name="connsiteX53" fmla="*/ 308850 w 607390"/>
                <a:gd name="connsiteY53" fmla="*/ 38304 h 607501"/>
                <a:gd name="connsiteX54" fmla="*/ 315303 w 607390"/>
                <a:gd name="connsiteY54" fmla="*/ 38304 h 607501"/>
                <a:gd name="connsiteX55" fmla="*/ 373466 w 607390"/>
                <a:gd name="connsiteY55" fmla="*/ 44838 h 607501"/>
                <a:gd name="connsiteX56" fmla="*/ 500572 w 607390"/>
                <a:gd name="connsiteY56" fmla="*/ 756 h 60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390" h="607501">
                  <a:moveTo>
                    <a:pt x="56750" y="456490"/>
                  </a:moveTo>
                  <a:cubicBezTo>
                    <a:pt x="46390" y="487527"/>
                    <a:pt x="46390" y="512030"/>
                    <a:pt x="56750" y="523646"/>
                  </a:cubicBezTo>
                  <a:cubicBezTo>
                    <a:pt x="67110" y="533992"/>
                    <a:pt x="86468" y="536533"/>
                    <a:pt x="113641" y="531360"/>
                  </a:cubicBezTo>
                  <a:lnTo>
                    <a:pt x="102008" y="519744"/>
                  </a:lnTo>
                  <a:cubicBezTo>
                    <a:pt x="83923" y="500414"/>
                    <a:pt x="68383" y="479722"/>
                    <a:pt x="56750" y="456490"/>
                  </a:cubicBezTo>
                  <a:close/>
                  <a:moveTo>
                    <a:pt x="534959" y="262916"/>
                  </a:moveTo>
                  <a:cubicBezTo>
                    <a:pt x="502697" y="309381"/>
                    <a:pt x="461346" y="358478"/>
                    <a:pt x="412180" y="404943"/>
                  </a:cubicBezTo>
                  <a:lnTo>
                    <a:pt x="405728" y="411386"/>
                  </a:lnTo>
                  <a:cubicBezTo>
                    <a:pt x="407000" y="416559"/>
                    <a:pt x="408364" y="423002"/>
                    <a:pt x="408364" y="429446"/>
                  </a:cubicBezTo>
                  <a:cubicBezTo>
                    <a:pt x="407000" y="456490"/>
                    <a:pt x="383735" y="479722"/>
                    <a:pt x="356653" y="479722"/>
                  </a:cubicBezTo>
                  <a:cubicBezTo>
                    <a:pt x="347565" y="479722"/>
                    <a:pt x="339840" y="477181"/>
                    <a:pt x="332115" y="473279"/>
                  </a:cubicBezTo>
                  <a:cubicBezTo>
                    <a:pt x="297218" y="500414"/>
                    <a:pt x="262320" y="523646"/>
                    <a:pt x="227422" y="541706"/>
                  </a:cubicBezTo>
                  <a:cubicBezTo>
                    <a:pt x="251960" y="550781"/>
                    <a:pt x="277769" y="555954"/>
                    <a:pt x="303670" y="555954"/>
                  </a:cubicBezTo>
                  <a:lnTo>
                    <a:pt x="308850" y="555954"/>
                  </a:lnTo>
                  <a:cubicBezTo>
                    <a:pt x="435446" y="555954"/>
                    <a:pt x="541502" y="453949"/>
                    <a:pt x="544047" y="327440"/>
                  </a:cubicBezTo>
                  <a:cubicBezTo>
                    <a:pt x="544047" y="305569"/>
                    <a:pt x="541502" y="283607"/>
                    <a:pt x="534959" y="262916"/>
                  </a:cubicBezTo>
                  <a:close/>
                  <a:moveTo>
                    <a:pt x="285541" y="154471"/>
                  </a:moveTo>
                  <a:cubicBezTo>
                    <a:pt x="314069" y="154471"/>
                    <a:pt x="337195" y="177582"/>
                    <a:pt x="337195" y="206090"/>
                  </a:cubicBezTo>
                  <a:cubicBezTo>
                    <a:pt x="337195" y="234598"/>
                    <a:pt x="314069" y="257709"/>
                    <a:pt x="285541" y="257709"/>
                  </a:cubicBezTo>
                  <a:cubicBezTo>
                    <a:pt x="257013" y="257709"/>
                    <a:pt x="233887" y="234598"/>
                    <a:pt x="233887" y="206090"/>
                  </a:cubicBezTo>
                  <a:cubicBezTo>
                    <a:pt x="233887" y="177582"/>
                    <a:pt x="257013" y="154471"/>
                    <a:pt x="285541" y="154471"/>
                  </a:cubicBezTo>
                  <a:close/>
                  <a:moveTo>
                    <a:pt x="308850" y="88672"/>
                  </a:moveTo>
                  <a:cubicBezTo>
                    <a:pt x="182164" y="88672"/>
                    <a:pt x="76198" y="190677"/>
                    <a:pt x="73563" y="318456"/>
                  </a:cubicBezTo>
                  <a:cubicBezTo>
                    <a:pt x="72291" y="380349"/>
                    <a:pt x="95556" y="439791"/>
                    <a:pt x="138178" y="484895"/>
                  </a:cubicBezTo>
                  <a:cubicBezTo>
                    <a:pt x="148539" y="495241"/>
                    <a:pt x="160171" y="504316"/>
                    <a:pt x="171804" y="513301"/>
                  </a:cubicBezTo>
                  <a:cubicBezTo>
                    <a:pt x="210609" y="495241"/>
                    <a:pt x="257140" y="468106"/>
                    <a:pt x="306215" y="429446"/>
                  </a:cubicBezTo>
                  <a:lnTo>
                    <a:pt x="306215" y="426814"/>
                  </a:lnTo>
                  <a:cubicBezTo>
                    <a:pt x="307487" y="398409"/>
                    <a:pt x="330752" y="376537"/>
                    <a:pt x="357925" y="376537"/>
                  </a:cubicBezTo>
                  <a:cubicBezTo>
                    <a:pt x="361833" y="376537"/>
                    <a:pt x="364378" y="377808"/>
                    <a:pt x="367013" y="377808"/>
                  </a:cubicBezTo>
                  <a:cubicBezTo>
                    <a:pt x="369558" y="375176"/>
                    <a:pt x="372103" y="371364"/>
                    <a:pt x="376010" y="368733"/>
                  </a:cubicBezTo>
                  <a:cubicBezTo>
                    <a:pt x="432901" y="314554"/>
                    <a:pt x="479431" y="256472"/>
                    <a:pt x="511694" y="203564"/>
                  </a:cubicBezTo>
                  <a:cubicBezTo>
                    <a:pt x="502697" y="189316"/>
                    <a:pt x="492336" y="173888"/>
                    <a:pt x="479431" y="161001"/>
                  </a:cubicBezTo>
                  <a:cubicBezTo>
                    <a:pt x="435446" y="115807"/>
                    <a:pt x="377283" y="89942"/>
                    <a:pt x="313940" y="88672"/>
                  </a:cubicBezTo>
                  <a:cubicBezTo>
                    <a:pt x="312667" y="89942"/>
                    <a:pt x="311395" y="88672"/>
                    <a:pt x="308850" y="88672"/>
                  </a:cubicBezTo>
                  <a:close/>
                  <a:moveTo>
                    <a:pt x="508195" y="50783"/>
                  </a:moveTo>
                  <a:cubicBezTo>
                    <a:pt x="490110" y="51917"/>
                    <a:pt x="466527" y="57725"/>
                    <a:pt x="438081" y="69341"/>
                  </a:cubicBezTo>
                  <a:cubicBezTo>
                    <a:pt x="466527" y="83499"/>
                    <a:pt x="492336" y="102920"/>
                    <a:pt x="515602" y="126152"/>
                  </a:cubicBezTo>
                  <a:cubicBezTo>
                    <a:pt x="523326" y="135137"/>
                    <a:pt x="531142" y="144212"/>
                    <a:pt x="537594" y="153196"/>
                  </a:cubicBezTo>
                  <a:cubicBezTo>
                    <a:pt x="547955" y="128693"/>
                    <a:pt x="554407" y="108002"/>
                    <a:pt x="554407" y="89942"/>
                  </a:cubicBezTo>
                  <a:cubicBezTo>
                    <a:pt x="554407" y="77055"/>
                    <a:pt x="551772" y="66710"/>
                    <a:pt x="545319" y="60266"/>
                  </a:cubicBezTo>
                  <a:cubicBezTo>
                    <a:pt x="538866" y="53188"/>
                    <a:pt x="526280" y="49648"/>
                    <a:pt x="508195" y="50783"/>
                  </a:cubicBezTo>
                  <a:close/>
                  <a:moveTo>
                    <a:pt x="500572" y="756"/>
                  </a:moveTo>
                  <a:cubicBezTo>
                    <a:pt x="536594" y="-2647"/>
                    <a:pt x="565358" y="5407"/>
                    <a:pt x="584125" y="25418"/>
                  </a:cubicBezTo>
                  <a:cubicBezTo>
                    <a:pt x="599665" y="42207"/>
                    <a:pt x="607390" y="64169"/>
                    <a:pt x="607390" y="91303"/>
                  </a:cubicBezTo>
                  <a:cubicBezTo>
                    <a:pt x="607390" y="124791"/>
                    <a:pt x="593122" y="164813"/>
                    <a:pt x="569857" y="207466"/>
                  </a:cubicBezTo>
                  <a:cubicBezTo>
                    <a:pt x="586669" y="244856"/>
                    <a:pt x="595757" y="286148"/>
                    <a:pt x="594485" y="328711"/>
                  </a:cubicBezTo>
                  <a:cubicBezTo>
                    <a:pt x="591850" y="482354"/>
                    <a:pt x="463891" y="607501"/>
                    <a:pt x="308850" y="607501"/>
                  </a:cubicBezTo>
                  <a:lnTo>
                    <a:pt x="302307" y="607501"/>
                  </a:lnTo>
                  <a:cubicBezTo>
                    <a:pt x="253232" y="606231"/>
                    <a:pt x="206702" y="592073"/>
                    <a:pt x="165351" y="568841"/>
                  </a:cubicBezTo>
                  <a:cubicBezTo>
                    <a:pt x="138178" y="579187"/>
                    <a:pt x="113641" y="584269"/>
                    <a:pt x="90376" y="584269"/>
                  </a:cubicBezTo>
                  <a:cubicBezTo>
                    <a:pt x="63203" y="584269"/>
                    <a:pt x="39937" y="576555"/>
                    <a:pt x="21852" y="558495"/>
                  </a:cubicBezTo>
                  <a:cubicBezTo>
                    <a:pt x="-10410" y="524917"/>
                    <a:pt x="-6593" y="465565"/>
                    <a:pt x="30940" y="388154"/>
                  </a:cubicBezTo>
                  <a:cubicBezTo>
                    <a:pt x="24488" y="364921"/>
                    <a:pt x="21852" y="341689"/>
                    <a:pt x="23125" y="317095"/>
                  </a:cubicBezTo>
                  <a:cubicBezTo>
                    <a:pt x="27032" y="163542"/>
                    <a:pt x="154991" y="38304"/>
                    <a:pt x="308850" y="38304"/>
                  </a:cubicBezTo>
                  <a:lnTo>
                    <a:pt x="315303" y="38304"/>
                  </a:lnTo>
                  <a:cubicBezTo>
                    <a:pt x="335932" y="38304"/>
                    <a:pt x="355381" y="40936"/>
                    <a:pt x="373466" y="44838"/>
                  </a:cubicBezTo>
                  <a:cubicBezTo>
                    <a:pt x="421269" y="19020"/>
                    <a:pt x="464550" y="4159"/>
                    <a:pt x="500572" y="756"/>
                  </a:cubicBezTo>
                  <a:close/>
                </a:path>
              </a:pathLst>
            </a:custGeom>
            <a:solidFill>
              <a:srgbClr val="F39900"/>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500">
                <a:solidFill>
                  <a:srgbClr val="595959"/>
                </a:solidFill>
                <a:latin typeface="思源黑体 CN Bold" panose="020B0800000000000000" pitchFamily="34" charset="-122"/>
                <a:ea typeface="思源黑体 CN Bold" panose="020B0800000000000000" pitchFamily="34" charset="-122"/>
                <a:cs typeface="+mn-ea"/>
              </a:endParaRPr>
            </a:p>
          </p:txBody>
        </p:sp>
      </p:grpSp>
      <p:sp>
        <p:nvSpPr>
          <p:cNvPr id="23" name="文本框 22"/>
          <p:cNvSpPr txBox="1"/>
          <p:nvPr/>
        </p:nvSpPr>
        <p:spPr>
          <a:xfrm>
            <a:off x="9128018" y="1638965"/>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ONE</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
        <p:nvSpPr>
          <p:cNvPr id="24" name="文本框 23"/>
          <p:cNvSpPr txBox="1"/>
          <p:nvPr/>
        </p:nvSpPr>
        <p:spPr>
          <a:xfrm>
            <a:off x="6444153" y="4748401"/>
            <a:ext cx="2215514" cy="369332"/>
          </a:xfrm>
          <a:prstGeom prst="rect">
            <a:avLst/>
          </a:prstGeom>
          <a:noFill/>
        </p:spPr>
        <p:txBody>
          <a:bodyPr wrap="square" rtlCol="0">
            <a:spAutoFit/>
          </a:bodyPr>
          <a:lstStyle/>
          <a:p>
            <a:r>
              <a:rPr lang="en-US" altLang="zh-CN" b="1" spc="600" dirty="0">
                <a:solidFill>
                  <a:srgbClr val="F39900"/>
                </a:solidFill>
                <a:latin typeface="思源黑体 CN Regular" panose="020B0500000000000000" pitchFamily="34" charset="-122"/>
                <a:ea typeface="思源黑体 CN Regular" panose="020B0500000000000000" pitchFamily="34" charset="-122"/>
              </a:rPr>
              <a:t>STEP TWO</a:t>
            </a:r>
            <a:endParaRPr lang="zh-CN" altLang="en-US" b="1" spc="600" dirty="0">
              <a:solidFill>
                <a:srgbClr val="F39900"/>
              </a:solidFill>
              <a:latin typeface="思源黑体 CN Regular" panose="020B0500000000000000" pitchFamily="34" charset="-122"/>
              <a:ea typeface="思源黑体 CN Regular" panose="020B05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图文框 3"/>
          <p:cNvSpPr/>
          <p:nvPr/>
        </p:nvSpPr>
        <p:spPr>
          <a:xfrm rot="5400000" flipV="1">
            <a:off x="5099957" y="606614"/>
            <a:ext cx="1992085" cy="5644774"/>
          </a:xfrm>
          <a:prstGeom prst="frame">
            <a:avLst>
              <a:gd name="adj1" fmla="val 132"/>
            </a:avLst>
          </a:prstGeom>
          <a:solidFill>
            <a:srgbClr val="FEAC22"/>
          </a:solidFill>
          <a:ln>
            <a:solidFill>
              <a:srgbClr val="FEA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39900"/>
              </a:solidFill>
            </a:endParaRPr>
          </a:p>
        </p:txBody>
      </p:sp>
      <p:sp>
        <p:nvSpPr>
          <p:cNvPr id="2" name="菱形 1"/>
          <p:cNvSpPr/>
          <p:nvPr/>
        </p:nvSpPr>
        <p:spPr>
          <a:xfrm>
            <a:off x="3868504" y="1098521"/>
            <a:ext cx="4454992" cy="4660958"/>
          </a:xfrm>
          <a:prstGeom prst="diamond">
            <a:avLst/>
          </a:prstGeom>
          <a:solidFill>
            <a:srgbClr val="FEF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7170" t="70793" r="49076" b="686"/>
          <a:stretch>
            <a:fillRect/>
          </a:stretch>
        </p:blipFill>
        <p:spPr>
          <a:xfrm rot="411943">
            <a:off x="4145794" y="1445694"/>
            <a:ext cx="3947239" cy="4092527"/>
          </a:xfrm>
          <a:prstGeom prst="rect">
            <a:avLst/>
          </a:prstGeom>
        </p:spPr>
      </p:pic>
      <p:sp>
        <p:nvSpPr>
          <p:cNvPr id="5" name="文本框 4"/>
          <p:cNvSpPr txBox="1"/>
          <p:nvPr/>
        </p:nvSpPr>
        <p:spPr>
          <a:xfrm>
            <a:off x="447846" y="436801"/>
            <a:ext cx="1484926" cy="1323439"/>
          </a:xfrm>
          <a:prstGeom prst="rect">
            <a:avLst/>
          </a:prstGeom>
          <a:noFill/>
        </p:spPr>
        <p:txBody>
          <a:bodyPr wrap="square" rtlCol="0">
            <a:spAutoFit/>
          </a:bodyPr>
          <a:lstStyle/>
          <a:p>
            <a:r>
              <a:rPr lang="en-US" altLang="zh-CN" sz="8000" dirty="0">
                <a:solidFill>
                  <a:schemeClr val="tx1">
                    <a:lumMod val="65000"/>
                    <a:lumOff val="35000"/>
                  </a:schemeClr>
                </a:solidFill>
                <a:latin typeface="思源黑体 CN Bold" panose="020B0800000000000000" pitchFamily="34" charset="-122"/>
                <a:ea typeface="思源黑体 CN Bold" panose="020B0800000000000000" pitchFamily="34" charset="-122"/>
              </a:rPr>
              <a:t>02</a:t>
            </a:r>
            <a:endParaRPr lang="zh-CN" altLang="en-US" sz="8000" dirty="0">
              <a:solidFill>
                <a:schemeClr val="tx1">
                  <a:lumMod val="65000"/>
                  <a:lumOff val="35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024" t="2394" r="84626" b="68206"/>
          <a:stretch>
            <a:fillRect/>
          </a:stretch>
        </p:blipFill>
        <p:spPr>
          <a:xfrm>
            <a:off x="-569490" y="1303217"/>
            <a:ext cx="1987847" cy="2188740"/>
          </a:xfrm>
          <a:prstGeom prst="rect">
            <a:avLst/>
          </a:prstGeom>
        </p:spPr>
      </p:pic>
      <p:sp>
        <p:nvSpPr>
          <p:cNvPr id="7" name="文本框 6"/>
          <p:cNvSpPr txBox="1"/>
          <p:nvPr/>
        </p:nvSpPr>
        <p:spPr>
          <a:xfrm>
            <a:off x="3125644" y="3044279"/>
            <a:ext cx="5987537" cy="769441"/>
          </a:xfrm>
          <a:prstGeom prst="rect">
            <a:avLst/>
          </a:prstGeom>
          <a:solidFill>
            <a:srgbClr val="FBFBFB"/>
          </a:solidFill>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b="1" dirty="0">
                <a:solidFill>
                  <a:srgbClr val="595959"/>
                </a:solidFill>
                <a:latin typeface="思源黑体 CN Regular" panose="020B0500000000000000" pitchFamily="34" charset="-122"/>
                <a:ea typeface="思源黑体 CN Regular" panose="020B0500000000000000" pitchFamily="34" charset="-122"/>
              </a:rPr>
              <a:t>优秀团队所具备的要素</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5847" t="74527" r="68377" b="2016"/>
          <a:stretch>
            <a:fillRect/>
          </a:stretch>
        </p:blipFill>
        <p:spPr>
          <a:xfrm>
            <a:off x="9942333" y="4988009"/>
            <a:ext cx="2075496" cy="1542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辛德拉"/>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940</Words>
  <Application>Microsoft Office PowerPoint</Application>
  <PresentationFormat>宽屏</PresentationFormat>
  <Paragraphs>109</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思源黑体 CN Bold</vt:lpstr>
      <vt:lpstr>思源黑体 CN Regular</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226</cp:revision>
  <dcterms:created xsi:type="dcterms:W3CDTF">2017-08-18T03:02:00Z</dcterms:created>
  <dcterms:modified xsi:type="dcterms:W3CDTF">2021-01-05T13:49:25Z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